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91" r:id="rId11"/>
    <p:sldId id="267" r:id="rId12"/>
    <p:sldId id="268" r:id="rId13"/>
    <p:sldId id="269" r:id="rId14"/>
    <p:sldId id="277" r:id="rId15"/>
    <p:sldId id="286" r:id="rId16"/>
    <p:sldId id="282" r:id="rId17"/>
    <p:sldId id="287" r:id="rId18"/>
    <p:sldId id="280" r:id="rId19"/>
    <p:sldId id="265" r:id="rId20"/>
    <p:sldId id="272" r:id="rId21"/>
    <p:sldId id="271" r:id="rId22"/>
    <p:sldId id="273" r:id="rId23"/>
    <p:sldId id="274" r:id="rId24"/>
    <p:sldId id="275" r:id="rId25"/>
    <p:sldId id="264" r:id="rId26"/>
    <p:sldId id="276" r:id="rId27"/>
    <p:sldId id="292" r:id="rId28"/>
    <p:sldId id="293" r:id="rId29"/>
    <p:sldId id="294" r:id="rId30"/>
    <p:sldId id="295" r:id="rId31"/>
    <p:sldId id="297" r:id="rId32"/>
    <p:sldId id="300" r:id="rId33"/>
    <p:sldId id="30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dirty="0">
                <a:solidFill>
                  <a:srgbClr val="FFC000"/>
                </a:solidFill>
              </a:rPr>
              <a:t>Prevalence of anti-HCV in HD patients</a:t>
            </a:r>
            <a:r>
              <a:rPr lang="en-US" dirty="0"/>
              <a:t> 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Prevalence of anti-HCV in HD patients  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/>
                      <a:t>anti-HCV neg.
33%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3696498007193686"/>
                  <c:y val="-0.1595186353056222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anti-HCV pos.
67%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2"/>
                <c:pt idx="0">
                  <c:v>anti-HCV neg.</c:v>
                </c:pt>
                <c:pt idx="1">
                  <c:v>anti-HCV pos.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0.33000000000000163</c:v>
                </c:pt>
                <c:pt idx="1">
                  <c:v>0.67000000000000326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1413 patients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9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cat>
            <c:strRef>
              <c:f>Sheet1!$A$2:$A$11</c:f>
              <c:strCache>
                <c:ptCount val="10"/>
                <c:pt idx="0">
                  <c:v>HCV-61%</c:v>
                </c:pt>
                <c:pt idx="1">
                  <c:v>HBV-15%</c:v>
                </c:pt>
                <c:pt idx="2">
                  <c:v>NAFLD/NASH-8%</c:v>
                </c:pt>
                <c:pt idx="3">
                  <c:v>ALD-3.5%</c:v>
                </c:pt>
                <c:pt idx="4">
                  <c:v>Focal liver lesions-6% (2% HCC)</c:v>
                </c:pt>
                <c:pt idx="5">
                  <c:v>AIH-0.2%</c:v>
                </c:pt>
                <c:pt idx="6">
                  <c:v>PBC-0.2%</c:v>
                </c:pt>
                <c:pt idx="7">
                  <c:v>HFE-HC-0.1%</c:v>
                </c:pt>
                <c:pt idx="8">
                  <c:v>unknown-3%</c:v>
                </c:pt>
                <c:pt idx="9">
                  <c:v>other-3%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0.61000000000000065</c:v>
                </c:pt>
                <c:pt idx="1">
                  <c:v>0.15000000000000024</c:v>
                </c:pt>
                <c:pt idx="2">
                  <c:v>8.0000000000000043E-2</c:v>
                </c:pt>
                <c:pt idx="3" formatCode="0.00%">
                  <c:v>3.500000000000001E-2</c:v>
                </c:pt>
                <c:pt idx="4">
                  <c:v>6.0000000000000032E-2</c:v>
                </c:pt>
                <c:pt idx="5" formatCode="0.00%">
                  <c:v>2.0000000000000039E-3</c:v>
                </c:pt>
                <c:pt idx="6" formatCode="0.00%">
                  <c:v>2.0000000000000039E-3</c:v>
                </c:pt>
                <c:pt idx="7" formatCode="0.00%">
                  <c:v>1.0000000000000022E-3</c:v>
                </c:pt>
                <c:pt idx="8">
                  <c:v>3.0000000000000002E-2</c:v>
                </c:pt>
                <c:pt idx="9">
                  <c:v>3.0000000000000002E-2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971067852629768"/>
          <c:y val="4.6398433329832761E-2"/>
          <c:w val="0.38103006221444763"/>
          <c:h val="0.91877614372868321"/>
        </c:manualLayout>
      </c:layout>
      <c:txPr>
        <a:bodyPr/>
        <a:lstStyle/>
        <a:p>
          <a:pPr>
            <a:defRPr>
              <a:latin typeface="+mj-lt"/>
            </a:defRPr>
          </a:pPr>
          <a:endParaRPr lang="en-US"/>
        </a:p>
      </c:txPr>
    </c:legend>
    <c:plotVisOnly val="1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853 patients</c:v>
                </c:pt>
              </c:strCache>
            </c:strRef>
          </c:tx>
          <c:dPt>
            <c:idx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+mj-lt"/>
                      </a:rPr>
                      <a:t>96.6%</a:t>
                    </a:r>
                    <a:endParaRPr lang="en-US">
                      <a:latin typeface="+mj-lt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+mj-lt"/>
                      </a:rPr>
                      <a:t>2.5% (21)</a:t>
                    </a:r>
                    <a:endParaRPr lang="en-US" dirty="0">
                      <a:latin typeface="+mj-lt"/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+mj-lt"/>
                      </a:rPr>
                      <a:t>0.7% (6)</a:t>
                    </a:r>
                    <a:endParaRPr lang="en-US" dirty="0">
                      <a:latin typeface="+mj-lt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5.15463917525770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+mj-lt"/>
                      </a:rPr>
                      <a:t>0.2% (2)</a:t>
                    </a:r>
                    <a:endParaRPr lang="en-US" dirty="0">
                      <a:latin typeface="+mj-lt"/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0">
                  <c:v>HCV</c:v>
                </c:pt>
                <c:pt idx="1">
                  <c:v>HCV/HBV</c:v>
                </c:pt>
                <c:pt idx="2">
                  <c:v>HCV/HBV/HDV</c:v>
                </c:pt>
                <c:pt idx="3">
                  <c:v>HCV/HIV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0.96800000000000064</c:v>
                </c:pt>
                <c:pt idx="1">
                  <c:v>2.5000000000000001E-2</c:v>
                </c:pt>
                <c:pt idx="2">
                  <c:v>7.0000000000000114E-3</c:v>
                </c:pt>
                <c:pt idx="3" formatCode="0.00%">
                  <c:v>2.0000000000000052E-3</c:v>
                </c:pt>
              </c:numCache>
            </c:numRef>
          </c:val>
        </c:ser>
        <c:gapWidth val="75"/>
        <c:axId val="88590208"/>
        <c:axId val="88588672"/>
      </c:barChart>
      <c:valAx>
        <c:axId val="88588672"/>
        <c:scaling>
          <c:orientation val="minMax"/>
        </c:scaling>
        <c:axPos val="b"/>
        <c:numFmt formatCode="0%" sourceLinked="1"/>
        <c:majorTickMark val="none"/>
        <c:tickLblPos val="nextTo"/>
        <c:crossAx val="88590208"/>
        <c:crosses val="autoZero"/>
        <c:crossBetween val="between"/>
      </c:valAx>
      <c:catAx>
        <c:axId val="88590208"/>
        <c:scaling>
          <c:orientation val="minMax"/>
        </c:scaling>
        <c:axPos val="l"/>
        <c:majorTickMark val="none"/>
        <c:tickLblPos val="nextTo"/>
        <c:crossAx val="88588672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elete val="1"/>
          </c:dLbls>
          <c:cat>
            <c:strRef>
              <c:f>Sheet1!$A$2:$A$4</c:f>
              <c:strCache>
                <c:ptCount val="3"/>
                <c:pt idx="0">
                  <c:v>Male / Female</c:v>
                </c:pt>
                <c:pt idx="1">
                  <c:v>No Cirrhosis / Cirrhosis</c:v>
                </c:pt>
                <c:pt idx="2">
                  <c:v>Chronic / Acute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80</c:v>
                </c:pt>
                <c:pt idx="2">
                  <c:v>99.5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elete val="1"/>
          </c:dLbls>
          <c:cat>
            <c:strRef>
              <c:f>Sheet1!$A$2:$A$4</c:f>
              <c:strCache>
                <c:ptCount val="3"/>
                <c:pt idx="0">
                  <c:v>Male / Female</c:v>
                </c:pt>
                <c:pt idx="1">
                  <c:v>No Cirrhosis / Cirrhosis</c:v>
                </c:pt>
                <c:pt idx="2">
                  <c:v>Chronic / Acute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20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dLbls>
            <c:showVal val="1"/>
          </c:dLbls>
          <c:cat>
            <c:strRef>
              <c:f>Sheet1!$A$2:$A$4</c:f>
              <c:strCache>
                <c:ptCount val="3"/>
                <c:pt idx="0">
                  <c:v>Male / Female</c:v>
                </c:pt>
                <c:pt idx="1">
                  <c:v>No Cirrhosis / Cirrhosis</c:v>
                </c:pt>
                <c:pt idx="2">
                  <c:v>Chronic / Acute</c:v>
                </c:pt>
              </c:strCache>
            </c:strRef>
          </c:cat>
          <c:val>
            <c:numRef>
              <c:f>Sheet1!$D$2:$D$4</c:f>
            </c:numRef>
          </c:val>
        </c:ser>
        <c:dLbls>
          <c:showVal val="1"/>
        </c:dLbls>
        <c:gapWidth val="75"/>
        <c:axId val="90101632"/>
        <c:axId val="90103168"/>
      </c:barChart>
      <c:catAx>
        <c:axId val="901016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endParaRPr lang="en-US"/>
          </a:p>
        </c:txPr>
        <c:crossAx val="90103168"/>
        <c:crosses val="autoZero"/>
        <c:auto val="1"/>
        <c:lblAlgn val="ctr"/>
        <c:lblOffset val="100"/>
      </c:catAx>
      <c:valAx>
        <c:axId val="90103168"/>
        <c:scaling>
          <c:orientation val="minMax"/>
          <c:max val="10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901016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Mode of HCV transmission: 853 cases</a:t>
            </a:r>
            <a:endParaRPr lang="en-US" dirty="0">
              <a:latin typeface="+mj-lt"/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cat>
            <c:strRef>
              <c:f>Sheet1!$A$2:$A$9</c:f>
              <c:strCache>
                <c:ptCount val="8"/>
                <c:pt idx="0">
                  <c:v>IDU</c:v>
                </c:pt>
                <c:pt idx="1">
                  <c:v>Hemodialyses</c:v>
                </c:pt>
                <c:pt idx="2">
                  <c:v>Sexual transmission</c:v>
                </c:pt>
                <c:pt idx="3">
                  <c:v>Blood and blood products</c:v>
                </c:pt>
                <c:pt idx="4">
                  <c:v>Household </c:v>
                </c:pt>
                <c:pt idx="5">
                  <c:v>Nosocomial </c:v>
                </c:pt>
                <c:pt idx="6">
                  <c:v>Needle-stick </c:v>
                </c:pt>
                <c:pt idx="7">
                  <c:v>Not identified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</c:v>
                </c:pt>
                <c:pt idx="1">
                  <c:v>0.60000000000000064</c:v>
                </c:pt>
                <c:pt idx="2">
                  <c:v>0.9</c:v>
                </c:pt>
                <c:pt idx="3">
                  <c:v>20.5</c:v>
                </c:pt>
                <c:pt idx="4">
                  <c:v>0.5</c:v>
                </c:pt>
                <c:pt idx="5">
                  <c:v>3.7</c:v>
                </c:pt>
                <c:pt idx="6">
                  <c:v>0.9</c:v>
                </c:pt>
                <c:pt idx="7">
                  <c:v>48.9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IDU</c:v>
                </c:pt>
                <c:pt idx="1">
                  <c:v>Hemodialyses</c:v>
                </c:pt>
                <c:pt idx="2">
                  <c:v>Sexual transmission</c:v>
                </c:pt>
                <c:pt idx="3">
                  <c:v>Blood and blood products</c:v>
                </c:pt>
                <c:pt idx="4">
                  <c:v>Household </c:v>
                </c:pt>
                <c:pt idx="5">
                  <c:v>Nosocomial </c:v>
                </c:pt>
                <c:pt idx="6">
                  <c:v>Needle-stick </c:v>
                </c:pt>
                <c:pt idx="7">
                  <c:v>Not identified 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Lbls>
            <c:dLblPos val="inEnd"/>
            <c:showVal val="1"/>
          </c:dLbls>
          <c:cat>
            <c:strRef>
              <c:f>Sheet1!$A$2:$A$9</c:f>
              <c:strCache>
                <c:ptCount val="8"/>
                <c:pt idx="0">
                  <c:v>IDU</c:v>
                </c:pt>
                <c:pt idx="1">
                  <c:v>Hemodialyses</c:v>
                </c:pt>
                <c:pt idx="2">
                  <c:v>Sexual transmission</c:v>
                </c:pt>
                <c:pt idx="3">
                  <c:v>Blood and blood products</c:v>
                </c:pt>
                <c:pt idx="4">
                  <c:v>Household </c:v>
                </c:pt>
                <c:pt idx="5">
                  <c:v>Nosocomial </c:v>
                </c:pt>
                <c:pt idx="6">
                  <c:v>Needle-stick </c:v>
                </c:pt>
                <c:pt idx="7">
                  <c:v>Not identified 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gapWidth val="75"/>
        <c:overlap val="40"/>
        <c:axId val="90185728"/>
        <c:axId val="90187264"/>
      </c:barChart>
      <c:catAx>
        <c:axId val="90185728"/>
        <c:scaling>
          <c:orientation val="minMax"/>
        </c:scaling>
        <c:axPos val="l"/>
        <c:majorTickMark val="none"/>
        <c:tickLblPos val="nextTo"/>
        <c:crossAx val="90187264"/>
        <c:crosses val="autoZero"/>
        <c:auto val="1"/>
        <c:lblAlgn val="ctr"/>
        <c:lblOffset val="100"/>
      </c:catAx>
      <c:valAx>
        <c:axId val="9018726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901857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Y val="170"/>
      <c:perspective val="0"/>
    </c:view3D>
    <c:plotArea>
      <c:layout>
        <c:manualLayout>
          <c:layoutTarget val="inner"/>
          <c:xMode val="edge"/>
          <c:yMode val="edge"/>
          <c:x val="6.4516129032258132E-2"/>
          <c:y val="0.22274881516587691"/>
          <c:w val="0.73076923076923073"/>
          <c:h val="0.5521327014218004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6874388863156844"/>
                  <c:y val="-0.2083816953436376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35.6%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9.7625572538727529E-2"/>
                  <c:y val="9.505613881598136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24.6%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0.19080322680253206"/>
                  <c:y val="-0.175784242247498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39.8%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Sheet1!$B$1:$E$1</c:f>
              <c:strCache>
                <c:ptCount val="3"/>
                <c:pt idx="0">
                  <c:v>3 gen.  </c:v>
                </c:pt>
                <c:pt idx="1">
                  <c:v>2 gen.</c:v>
                </c:pt>
                <c:pt idx="2">
                  <c:v>1 gen. 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35.6</c:v>
                </c:pt>
                <c:pt idx="1">
                  <c:v>24.6</c:v>
                </c:pt>
                <c:pt idx="2">
                  <c:v>39.800000000000004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3 gen.  </c:v>
                </c:pt>
                <c:pt idx="1">
                  <c:v>2 gen.</c:v>
                </c:pt>
                <c:pt idx="2">
                  <c:v>1 gen. 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3 gen.  </c:v>
                </c:pt>
                <c:pt idx="1">
                  <c:v>2 gen.</c:v>
                </c:pt>
                <c:pt idx="2">
                  <c:v>1 gen. 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86104218362282881"/>
          <c:y val="0.38151658767772823"/>
          <c:w val="0.13399503722084374"/>
          <c:h val="0.23696682464454977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 of HCV Genotypes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2479999027899341"/>
                  <c:y val="3.841358242526340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G1
43%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7.8288191406629723E-2"/>
                  <c:y val="-0.19291130046974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G2
29%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1489528094702472"/>
                  <c:y val="0.152226328168928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G3
27%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4.2809310294546522E-2"/>
                  <c:y val="1.012658343199822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G4
1%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G1</c:v>
                </c:pt>
                <c:pt idx="1">
                  <c:v>G2</c:v>
                </c:pt>
                <c:pt idx="2">
                  <c:v>G3</c:v>
                </c:pt>
                <c:pt idx="3">
                  <c:v>G4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0.43000000000000038</c:v>
                </c:pt>
                <c:pt idx="1">
                  <c:v>0.29000000000000031</c:v>
                </c:pt>
                <c:pt idx="2">
                  <c:v>0.27</c:v>
                </c:pt>
                <c:pt idx="3">
                  <c:v>1.0000000000000005E-2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23018749999999999"/>
                  <c:y val="-0.1995211614173237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RF 1b/2k
</a:t>
                    </a:r>
                    <a:r>
                      <a:rPr lang="en-US" dirty="0" smtClean="0"/>
                      <a:t>66%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G2 (2a,2c,2k)
</a:t>
                    </a:r>
                    <a:r>
                      <a:rPr lang="en-US" smtClean="0"/>
                      <a:t>34%</a:t>
                    </a:r>
                    <a:endParaRPr lang="en-US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2"/>
                <c:pt idx="0">
                  <c:v>RF 1b/2k</c:v>
                </c:pt>
                <c:pt idx="1">
                  <c:v>G2 (2a,2c,2k)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0.65000000000000302</c:v>
                </c:pt>
                <c:pt idx="1">
                  <c:v>0.35000000000000031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0.17593</cdr:x>
      <cdr:y>0.566</cdr:y>
    </cdr:from>
    <cdr:to>
      <cdr:x>0.27778</cdr:x>
      <cdr:y>0.67016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2484437"/>
          <a:ext cx="838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latin typeface="+mj-lt"/>
            </a:rPr>
            <a:t>HBV</a:t>
          </a:r>
          <a:endParaRPr lang="en-US" sz="2400" b="1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0.26168</cdr:x>
      <cdr:y>0.44643</cdr:y>
    </cdr:from>
    <cdr:to>
      <cdr:x>0.36449</cdr:x>
      <cdr:y>0.53571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3600" y="1905000"/>
          <a:ext cx="838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0.60185</cdr:x>
      <cdr:y>0.77432</cdr:y>
    </cdr:from>
    <cdr:to>
      <cdr:x>0.67593</cdr:x>
      <cdr:y>0.84376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0" y="3398837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+mj-lt"/>
            </a:rPr>
            <a:t>24%</a:t>
          </a:r>
          <a:endParaRPr lang="en-US" sz="1800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0.37037</cdr:x>
      <cdr:y>0.70488</cdr:y>
    </cdr:from>
    <cdr:to>
      <cdr:x>0.46296</cdr:x>
      <cdr:y>0.77432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48000" y="3094037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Calibri"/>
            </a:rPr>
            <a:t>0.6%</a:t>
          </a:r>
          <a:endParaRPr lang="en-US" sz="1800" dirty="0">
            <a:solidFill>
              <a:schemeClr val="tx1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0.37037</cdr:x>
      <cdr:y>0.60072</cdr:y>
    </cdr:from>
    <cdr:to>
      <cdr:x>0.46296</cdr:x>
      <cdr:y>0.67016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48000" y="2636837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Calibri"/>
            </a:rPr>
            <a:t>0.9%</a:t>
          </a:r>
          <a:endParaRPr lang="en-US" sz="1800" dirty="0">
            <a:solidFill>
              <a:schemeClr val="tx1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0.37037</cdr:x>
      <cdr:y>0.42712</cdr:y>
    </cdr:from>
    <cdr:to>
      <cdr:x>0.46296</cdr:x>
      <cdr:y>0.49656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48000" y="1874837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Calibri"/>
            </a:rPr>
            <a:t>0.5%</a:t>
          </a:r>
          <a:endParaRPr lang="en-US" sz="1800" dirty="0">
            <a:solidFill>
              <a:schemeClr val="tx1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0.40741</cdr:x>
      <cdr:y>0.34033</cdr:y>
    </cdr:from>
    <cdr:to>
      <cdr:x>0.5</cdr:x>
      <cdr:y>0.40976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352800" y="1493837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Calibri"/>
            </a:rPr>
            <a:t>3.7%</a:t>
          </a:r>
          <a:endParaRPr lang="en-US" sz="1800" dirty="0">
            <a:solidFill>
              <a:schemeClr val="tx1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0.37037</cdr:x>
      <cdr:y>0.25353</cdr:y>
    </cdr:from>
    <cdr:to>
      <cdr:x>0.46296</cdr:x>
      <cdr:y>0.32297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48000" y="1112837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Calibri"/>
            </a:rPr>
            <a:t>0.9%</a:t>
          </a:r>
          <a:endParaRPr lang="en-US" sz="1800" dirty="0">
            <a:solidFill>
              <a:schemeClr val="tx1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0.86111</cdr:x>
      <cdr:y>0.14937</cdr:y>
    </cdr:from>
    <cdr:to>
      <cdr:x>0.9537</cdr:x>
      <cdr:y>0.21881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086600" y="655637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Calibri"/>
            </a:rPr>
            <a:t>48.9%</a:t>
          </a:r>
          <a:endParaRPr lang="en-US" sz="1800" dirty="0">
            <a:solidFill>
              <a:schemeClr val="tx1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0.57407</cdr:x>
      <cdr:y>0.51392</cdr:y>
    </cdr:from>
    <cdr:to>
      <cdr:x>0.66667</cdr:x>
      <cdr:y>0.58336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724400" y="2255837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Calibri"/>
            </a:rPr>
            <a:t>20.5%</a:t>
          </a:r>
          <a:endParaRPr lang="en-US" sz="1800" dirty="0">
            <a:solidFill>
              <a:schemeClr val="tx1"/>
            </a:solidFill>
            <a:latin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1EAD3-09FE-4689-875D-E54B4E42B891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AF02B-934E-4702-B2B4-37161147F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851648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HCV infection in Georgia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First </a:t>
            </a:r>
            <a:r>
              <a:rPr lang="en-US" dirty="0" err="1" smtClean="0">
                <a:latin typeface="+mj-lt"/>
              </a:rPr>
              <a:t>Transcaucasus</a:t>
            </a:r>
            <a:r>
              <a:rPr lang="en-US" dirty="0" smtClean="0">
                <a:latin typeface="+mj-lt"/>
              </a:rPr>
              <a:t> Liver Conference </a:t>
            </a:r>
          </a:p>
          <a:p>
            <a:r>
              <a:rPr lang="en-US" dirty="0" smtClean="0">
                <a:latin typeface="+mj-lt"/>
              </a:rPr>
              <a:t>September 5-6 Tbilisi</a:t>
            </a:r>
          </a:p>
          <a:p>
            <a:r>
              <a:rPr lang="en-US" dirty="0" smtClean="0">
                <a:latin typeface="+mj-lt"/>
              </a:rPr>
              <a:t>David Metreveli MD PhD</a:t>
            </a:r>
          </a:p>
          <a:p>
            <a:r>
              <a:rPr lang="en-US" dirty="0" smtClean="0">
                <a:latin typeface="+mj-lt"/>
              </a:rPr>
              <a:t>“Mrcheveli” Med. Center, Tbilisi, Georgia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4048" cy="905256"/>
          </a:xfrm>
        </p:spPr>
        <p:txBody>
          <a:bodyPr>
            <a:noAutofit/>
          </a:bodyPr>
          <a:lstStyle/>
          <a:p>
            <a:r>
              <a:rPr sz="3200" smtClean="0">
                <a:solidFill>
                  <a:srgbClr val="FFC000"/>
                </a:solidFill>
                <a:effectLst/>
                <a:cs typeface="Arial" pitchFamily="34" charset="0"/>
              </a:rPr>
              <a:t>Prevalence and risk factors of HCV infection in hemodialysis patients in Georgia</a:t>
            </a:r>
            <a:endParaRPr lang="en-US" sz="3200" dirty="0">
              <a:solidFill>
                <a:srgbClr val="FFC000"/>
              </a:solidFill>
              <a:effectLst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905000"/>
            <a:ext cx="77724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Methods: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smtClean="0">
                <a:latin typeface="+mj-lt"/>
                <a:cs typeface="Arial" pitchFamily="34" charset="0"/>
              </a:rPr>
              <a:t>The presence of  HCV antibodies  was determined with an </a:t>
            </a:r>
          </a:p>
          <a:p>
            <a:r>
              <a:rPr lang="en-US" sz="2400" dirty="0" smtClean="0">
                <a:latin typeface="+mj-lt"/>
                <a:cs typeface="Arial" pitchFamily="34" charset="0"/>
              </a:rPr>
              <a:t>  ORTHO HCV version 3.0 ELISA test system. Laboratory analysis </a:t>
            </a:r>
          </a:p>
          <a:p>
            <a:r>
              <a:rPr lang="en-US" sz="2400" dirty="0" smtClean="0">
                <a:latin typeface="+mj-lt"/>
                <a:cs typeface="Arial" pitchFamily="34" charset="0"/>
              </a:rPr>
              <a:t>  were performed in </a:t>
            </a:r>
            <a:r>
              <a:rPr lang="en-US" sz="2400" dirty="0" err="1" smtClean="0">
                <a:latin typeface="+mj-lt"/>
                <a:cs typeface="Arial" pitchFamily="34" charset="0"/>
              </a:rPr>
              <a:t>Limbach</a:t>
            </a:r>
            <a:r>
              <a:rPr lang="en-US" sz="2400" dirty="0" smtClean="0">
                <a:latin typeface="+mj-lt"/>
                <a:cs typeface="Arial" pitchFamily="34" charset="0"/>
              </a:rPr>
              <a:t> Laboratory Heidelberg, Germany.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 The following data were collected: </a:t>
            </a:r>
          </a:p>
          <a:p>
            <a:r>
              <a:rPr lang="en-US" sz="2400" dirty="0" smtClean="0">
                <a:latin typeface="+mj-lt"/>
                <a:cs typeface="Arial" pitchFamily="34" charset="0"/>
              </a:rPr>
              <a:t>	gender</a:t>
            </a:r>
          </a:p>
          <a:p>
            <a:r>
              <a:rPr lang="en-US" sz="2400" dirty="0" smtClean="0">
                <a:latin typeface="+mj-lt"/>
                <a:cs typeface="Arial" pitchFamily="34" charset="0"/>
              </a:rPr>
              <a:t>	age</a:t>
            </a:r>
          </a:p>
          <a:p>
            <a:r>
              <a:rPr lang="en-US" sz="2400" dirty="0" smtClean="0">
                <a:latin typeface="+mj-lt"/>
                <a:cs typeface="Arial" pitchFamily="34" charset="0"/>
              </a:rPr>
              <a:t>	duration of dialysis</a:t>
            </a:r>
          </a:p>
          <a:p>
            <a:r>
              <a:rPr lang="en-US" sz="2400" dirty="0" smtClean="0">
                <a:latin typeface="+mj-lt"/>
                <a:cs typeface="Arial" pitchFamily="34" charset="0"/>
              </a:rPr>
              <a:t>	actual and previous HCV status</a:t>
            </a:r>
          </a:p>
          <a:p>
            <a:r>
              <a:rPr lang="en-US" sz="2400" dirty="0" smtClean="0">
                <a:latin typeface="+mj-lt"/>
                <a:cs typeface="Arial" pitchFamily="34" charset="0"/>
              </a:rPr>
              <a:t>	frequency of transfusion </a:t>
            </a:r>
          </a:p>
          <a:p>
            <a:endParaRPr lang="en-US" sz="2400" dirty="0" smtClean="0">
              <a:latin typeface="+mj-lt"/>
              <a:cs typeface="Arial" pitchFamily="34" charset="0"/>
            </a:endParaRPr>
          </a:p>
          <a:p>
            <a:r>
              <a:rPr lang="en-US" sz="2400" dirty="0" smtClean="0">
                <a:latin typeface="+mj-lt"/>
                <a:cs typeface="Arial" pitchFamily="34" charset="0"/>
              </a:rPr>
              <a:t>Epidemiological data was also obtained to determine risk factors for HCV in this group  of patients.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18238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M. L0midze, I. Rtskhiladze, D. </a:t>
            </a:r>
            <a:r>
              <a:rPr lang="en-US" sz="1400" i="1" dirty="0" err="1" smtClean="0"/>
              <a:t>Metreveli</a:t>
            </a:r>
            <a:r>
              <a:rPr lang="en-US" sz="1400" i="1" dirty="0" smtClean="0"/>
              <a:t>, I. </a:t>
            </a:r>
            <a:r>
              <a:rPr lang="en-US" sz="1400" i="1" dirty="0" err="1" smtClean="0"/>
              <a:t>Tschokhonelidze</a:t>
            </a:r>
            <a:r>
              <a:rPr lang="en-US" sz="1400" i="1" dirty="0" smtClean="0"/>
              <a:t> et. al. Med. Center “</a:t>
            </a:r>
            <a:r>
              <a:rPr lang="en-US" sz="1400" i="1" dirty="0" err="1" smtClean="0"/>
              <a:t>Mrcheveli</a:t>
            </a:r>
            <a:r>
              <a:rPr lang="en-US" sz="1400" i="1" dirty="0" smtClean="0"/>
              <a:t>”, Tbilisi, Georgia; “European </a:t>
            </a:r>
            <a:r>
              <a:rPr lang="en-US" sz="1400" i="1" dirty="0" err="1" smtClean="0"/>
              <a:t>Limbach</a:t>
            </a:r>
            <a:r>
              <a:rPr lang="en-US" sz="1400" i="1" dirty="0" smtClean="0"/>
              <a:t> Diagnostic Group”, Heidelberg, Germany; Urology National Center, Tbilisi, Georgia   </a:t>
            </a:r>
            <a:endParaRPr lang="en-US" sz="1400" i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3268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cs typeface="Arial" pitchFamily="34" charset="0"/>
              </a:rPr>
              <a:t>Prevalence and risk factors of HCV infection in </a:t>
            </a:r>
            <a:r>
              <a:rPr lang="en-US" sz="3200" b="1" dirty="0" err="1" smtClean="0">
                <a:solidFill>
                  <a:srgbClr val="FFC000"/>
                </a:solidFill>
                <a:cs typeface="Arial" pitchFamily="34" charset="0"/>
              </a:rPr>
              <a:t>hemodialysis</a:t>
            </a:r>
            <a:r>
              <a:rPr lang="en-US" sz="3200" b="1" dirty="0" smtClean="0">
                <a:solidFill>
                  <a:srgbClr val="FFC000"/>
                </a:solidFill>
                <a:cs typeface="Arial" pitchFamily="34" charset="0"/>
              </a:rPr>
              <a:t> patients in Georgia</a:t>
            </a:r>
            <a:endParaRPr lang="en-US" sz="3200" b="1" dirty="0"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3200400"/>
          <a:ext cx="6477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5240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Results: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 total number of patients162 (F 72, M 90) mean age 51,5 (15-82 year). The overall prevalence of HCV antibody was 67% (109 patients, F 45 (62,5%), M 64 (71%));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Major risk factor identified by a standard questionnaire from 160 patients was the duration of dialysis; Frequent using of blood transfusions did not correlate with higher HCV antibody status.    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18238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M. L0midze, I. Rtskhiladze, D. </a:t>
            </a:r>
            <a:r>
              <a:rPr lang="en-US" sz="1400" i="1" dirty="0" err="1" smtClean="0"/>
              <a:t>Metreveli</a:t>
            </a:r>
            <a:r>
              <a:rPr lang="en-US" sz="1400" i="1" dirty="0" smtClean="0"/>
              <a:t>, I. </a:t>
            </a:r>
            <a:r>
              <a:rPr lang="en-US" sz="1400" i="1" dirty="0" err="1" smtClean="0"/>
              <a:t>Tschokhonelidze</a:t>
            </a:r>
            <a:r>
              <a:rPr lang="en-US" sz="1400" i="1" dirty="0" smtClean="0"/>
              <a:t> et. al. Med. Center “</a:t>
            </a:r>
            <a:r>
              <a:rPr lang="en-US" sz="1400" i="1" dirty="0" err="1" smtClean="0"/>
              <a:t>Mrcheveli</a:t>
            </a:r>
            <a:r>
              <a:rPr lang="en-US" sz="1400" i="1" dirty="0" smtClean="0"/>
              <a:t>”, Tbilisi, Georgia; “European </a:t>
            </a:r>
            <a:r>
              <a:rPr lang="en-US" sz="1400" i="1" dirty="0" err="1" smtClean="0"/>
              <a:t>Limbach</a:t>
            </a:r>
            <a:r>
              <a:rPr lang="en-US" sz="1400" i="1" dirty="0" smtClean="0"/>
              <a:t> Diagnostic Group”, Heidelberg, Germany; Urology National Center, Tbilisi, Georgia   </a:t>
            </a:r>
            <a:endParaRPr lang="en-US" sz="1400" i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72312"/>
          </a:xfrm>
        </p:spPr>
        <p:txBody>
          <a:bodyPr>
            <a:noAutofit/>
          </a:bodyPr>
          <a:lstStyle/>
          <a:p>
            <a:r>
              <a:rPr lang="fr-FR" sz="28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Prevalence</a:t>
            </a:r>
            <a:r>
              <a:rPr lang="fr-FR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of HCV infection in </a:t>
            </a:r>
            <a:r>
              <a:rPr lang="fr-FR" sz="28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hemodialysis</a:t>
            </a:r>
            <a:r>
              <a:rPr lang="fr-FR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patients in </a:t>
            </a:r>
            <a:r>
              <a:rPr lang="fr-FR" sz="28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other</a:t>
            </a:r>
            <a:r>
              <a:rPr lang="fr-FR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countries</a:t>
            </a:r>
            <a:endParaRPr lang="en-US" sz="28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Placeholder 6"/>
          <p:cNvGraphicFramePr>
            <a:graphicFrameLocks/>
          </p:cNvGraphicFramePr>
          <p:nvPr/>
        </p:nvGraphicFramePr>
        <p:xfrm>
          <a:off x="457200" y="1600200"/>
          <a:ext cx="8229600" cy="50901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Prevalence</a:t>
                      </a:r>
                      <a:r>
                        <a:rPr lang="en-US" baseline="0" dirty="0" smtClean="0"/>
                        <a:t> of HCV 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Year(s) of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Brazil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2002-2005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Santos and </a:t>
                      </a:r>
                      <a:r>
                        <a:rPr lang="en-US" dirty="0" err="1" smtClean="0"/>
                        <a:t>Souto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Belgium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Jadoul</a:t>
                      </a:r>
                      <a:r>
                        <a:rPr lang="en-US" dirty="0" smtClean="0"/>
                        <a:t> et al.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1997-2001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Fissell</a:t>
                      </a:r>
                      <a:r>
                        <a:rPr lang="en-US" dirty="0" smtClean="0"/>
                        <a:t> et al.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1996-1997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Hinrichsen</a:t>
                      </a:r>
                      <a:r>
                        <a:rPr lang="en-US" dirty="0" smtClean="0"/>
                        <a:t> et al.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12-42%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Saha</a:t>
                      </a:r>
                      <a:r>
                        <a:rPr lang="en-US" dirty="0" smtClean="0"/>
                        <a:t> and </a:t>
                      </a:r>
                      <a:r>
                        <a:rPr lang="en-US" dirty="0" err="1" smtClean="0"/>
                        <a:t>Agarwal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Italy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1997-2001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Fissell</a:t>
                      </a:r>
                      <a:r>
                        <a:rPr lang="en-US" dirty="0" smtClean="0"/>
                        <a:t> et al.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Hruby</a:t>
                      </a:r>
                      <a:r>
                        <a:rPr lang="en-US" dirty="0" smtClean="0"/>
                        <a:t> et</a:t>
                      </a:r>
                      <a:r>
                        <a:rPr lang="en-US" baseline="0" dirty="0" smtClean="0"/>
                        <a:t> al.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Saudi Arabia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Huraib</a:t>
                      </a:r>
                      <a:r>
                        <a:rPr lang="en-US" dirty="0" smtClean="0"/>
                        <a:t> et al.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1997-2001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Fissell</a:t>
                      </a:r>
                      <a:r>
                        <a:rPr lang="en-US" dirty="0" smtClean="0"/>
                        <a:t> et al.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Netherlands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Schneeberger</a:t>
                      </a:r>
                      <a:r>
                        <a:rPr lang="en-US" baseline="0" dirty="0" smtClean="0"/>
                        <a:t>  al.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United</a:t>
                      </a:r>
                      <a:r>
                        <a:rPr lang="en-US" baseline="0" dirty="0" smtClean="0"/>
                        <a:t>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1997-2001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Fissell</a:t>
                      </a:r>
                      <a:r>
                        <a:rPr lang="en-US" dirty="0" smtClean="0"/>
                        <a:t> et al.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Kingdom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1997-2001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Fissell</a:t>
                      </a:r>
                      <a:r>
                        <a:rPr lang="en-US" dirty="0" smtClean="0"/>
                        <a:t> et al.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1219200"/>
          </a:xfrm>
        </p:spPr>
        <p:txBody>
          <a:bodyPr/>
          <a:lstStyle/>
          <a:p>
            <a:r>
              <a:rPr sz="3600" smtClean="0">
                <a:solidFill>
                  <a:srgbClr val="FFC000"/>
                </a:solidFill>
                <a:effectLst/>
              </a:rPr>
              <a:t>Data from "Mrcheveli" Med. Center - Gastroenterology </a:t>
            </a:r>
            <a:r>
              <a:rPr lang="en-US" sz="3600" dirty="0" smtClean="0">
                <a:solidFill>
                  <a:srgbClr val="FFC000"/>
                </a:solidFill>
                <a:effectLst/>
              </a:rPr>
              <a:t>–</a:t>
            </a:r>
            <a:r>
              <a:rPr sz="3600" smtClean="0">
                <a:solidFill>
                  <a:srgbClr val="FFC000"/>
                </a:solidFill>
                <a:effectLst/>
              </a:rPr>
              <a:t>Hepatology Department </a:t>
            </a:r>
            <a:endParaRPr lang="en-US" sz="360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909888"/>
            <a:ext cx="7772400" cy="150971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We observed in total 1413 </a:t>
            </a:r>
            <a:r>
              <a:rPr lang="en-US" sz="3200" dirty="0" smtClean="0">
                <a:solidFill>
                  <a:srgbClr val="FFFFFF"/>
                </a:solidFill>
              </a:rPr>
              <a:t>outpatients </a:t>
            </a: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in our </a:t>
            </a:r>
            <a:r>
              <a:rPr lang="en-US" sz="3200" dirty="0" err="1" smtClean="0">
                <a:solidFill>
                  <a:srgbClr val="FFFFFF"/>
                </a:solidFill>
                <a:latin typeface="+mj-lt"/>
              </a:rPr>
              <a:t>hepatology</a:t>
            </a: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 department from 05.2012 – to 05.2014.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6400800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Metreveli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D.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Zakalashvili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M. et al. Medical Center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Mrcheveli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hepatology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department 2014</a:t>
            </a:r>
            <a:endParaRPr lang="en-US" sz="1600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Data from "</a:t>
            </a:r>
            <a:r>
              <a:rPr lang="en-US" sz="3200" b="1" dirty="0" err="1" smtClean="0">
                <a:solidFill>
                  <a:srgbClr val="FFC000"/>
                </a:solidFill>
              </a:rPr>
              <a:t>Mrcheveli</a:t>
            </a:r>
            <a:r>
              <a:rPr lang="en-US" sz="3200" b="1" dirty="0" smtClean="0">
                <a:solidFill>
                  <a:srgbClr val="FFC000"/>
                </a:solidFill>
              </a:rPr>
              <a:t>" Med. Center - Gastroenterology –</a:t>
            </a:r>
            <a:r>
              <a:rPr lang="en-US" sz="3200" b="1" dirty="0" err="1" smtClean="0">
                <a:solidFill>
                  <a:srgbClr val="FFC000"/>
                </a:solidFill>
              </a:rPr>
              <a:t>Hepatology</a:t>
            </a:r>
            <a:r>
              <a:rPr lang="en-US" sz="3200" b="1" dirty="0" smtClean="0">
                <a:solidFill>
                  <a:srgbClr val="FFC000"/>
                </a:solidFill>
              </a:rPr>
              <a:t> Department (05.2012-05.2014) 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935163"/>
          <a:ext cx="86868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6400800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Metreveli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D.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Zakalashvili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M. et al. Medical Center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Mrcheveli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hepatology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department 2014</a:t>
            </a:r>
            <a:endParaRPr lang="en-US" sz="1600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038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HCV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52600"/>
            <a:ext cx="88392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We observed in total 853 HCV-infected outpatients in our department from 05.2012 – to 05.2014.  On average 2 new cases per day.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219200"/>
          </a:xfrm>
        </p:spPr>
        <p:txBody>
          <a:bodyPr/>
          <a:lstStyle/>
          <a:p>
            <a:r>
              <a:rPr sz="3600" smtClean="0">
                <a:solidFill>
                  <a:srgbClr val="FFC000"/>
                </a:solidFill>
                <a:effectLst/>
              </a:rPr>
              <a:t>Data from "Mrcheveli" Med. Center - Gastroenterology </a:t>
            </a:r>
            <a:r>
              <a:rPr lang="en-US" sz="3600" dirty="0" smtClean="0">
                <a:solidFill>
                  <a:srgbClr val="FFC000"/>
                </a:solidFill>
                <a:effectLst/>
              </a:rPr>
              <a:t>–</a:t>
            </a:r>
            <a:r>
              <a:rPr sz="3600" smtClean="0">
                <a:solidFill>
                  <a:srgbClr val="FFC000"/>
                </a:solidFill>
                <a:effectLst/>
              </a:rPr>
              <a:t>Hepatology Department </a:t>
            </a:r>
            <a:endParaRPr lang="en-US" sz="3600" dirty="0">
              <a:solidFill>
                <a:srgbClr val="FFC000"/>
              </a:solidFill>
              <a:effectLst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2895600"/>
          <a:ext cx="7391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6400800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Metreveli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D.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Zakalashvili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M. et al. Medical Center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Mrcheveli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hepatology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department 2014</a:t>
            </a:r>
            <a:endParaRPr lang="en-US" sz="1600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2"/>
          <p:cNvGraphicFramePr>
            <a:graphicFrameLocks/>
          </p:cNvGraphicFramePr>
          <p:nvPr/>
        </p:nvGraphicFramePr>
        <p:xfrm>
          <a:off x="304800" y="1752600"/>
          <a:ext cx="815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sz="3600" smtClean="0">
                <a:solidFill>
                  <a:srgbClr val="FFC000"/>
                </a:solidFill>
                <a:effectLst/>
              </a:rPr>
              <a:t>Data from "Mrcheveli" Med. Center</a:t>
            </a:r>
            <a:r>
              <a:rPr lang="en-US" sz="3600" dirty="0" smtClean="0">
                <a:solidFill>
                  <a:srgbClr val="FFC000"/>
                </a:solidFill>
                <a:effectLst/>
              </a:rPr>
              <a:t> </a:t>
            </a:r>
            <a:r>
              <a:rPr sz="3600" smtClean="0">
                <a:solidFill>
                  <a:srgbClr val="FFC000"/>
                </a:solidFill>
                <a:effectLst/>
              </a:rPr>
              <a:t>Gastroenterology </a:t>
            </a:r>
            <a:r>
              <a:rPr lang="en-US" sz="3600" dirty="0" smtClean="0">
                <a:solidFill>
                  <a:srgbClr val="FFC000"/>
                </a:solidFill>
                <a:effectLst/>
              </a:rPr>
              <a:t>–</a:t>
            </a:r>
            <a:r>
              <a:rPr sz="3600" smtClean="0">
                <a:solidFill>
                  <a:srgbClr val="FFC000"/>
                </a:solidFill>
                <a:effectLst/>
              </a:rPr>
              <a:t>Hepatology Department </a:t>
            </a:r>
            <a:r>
              <a:rPr lang="en-US" sz="3600" dirty="0" smtClean="0">
                <a:solidFill>
                  <a:srgbClr val="FFC000"/>
                </a:solidFill>
                <a:effectLst/>
              </a:rPr>
              <a:t> (05.2012-05.2014)</a:t>
            </a:r>
            <a:endParaRPr lang="en-US" sz="3600" dirty="0">
              <a:solidFill>
                <a:srgbClr val="FFC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75%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25%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3429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80%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659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20%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895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99.5%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4648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0.5%*</a:t>
            </a:r>
            <a:endParaRPr lang="en-US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6400800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Metreveli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D.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Zakalashvili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M. et al. Medical Center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Mrcheveli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hepatology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department 2014</a:t>
            </a:r>
            <a:endParaRPr lang="en-US" sz="1600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879068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* Only 4 cases of confirmed acute HCV infection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sz="3600" smtClean="0">
                <a:solidFill>
                  <a:srgbClr val="FFC000"/>
                </a:solidFill>
                <a:effectLst/>
              </a:rPr>
              <a:t>Data from "Mrcheveli" Med. Center</a:t>
            </a:r>
            <a:r>
              <a:rPr lang="en-US" sz="3600" dirty="0" smtClean="0">
                <a:solidFill>
                  <a:srgbClr val="FFC000"/>
                </a:solidFill>
                <a:effectLst/>
              </a:rPr>
              <a:t> </a:t>
            </a:r>
            <a:r>
              <a:rPr sz="3600" smtClean="0">
                <a:solidFill>
                  <a:srgbClr val="FFC000"/>
                </a:solidFill>
                <a:effectLst/>
              </a:rPr>
              <a:t>Gastroenterology </a:t>
            </a:r>
            <a:r>
              <a:rPr lang="en-US" sz="3600" dirty="0" smtClean="0">
                <a:solidFill>
                  <a:srgbClr val="FFC000"/>
                </a:solidFill>
                <a:effectLst/>
              </a:rPr>
              <a:t>–</a:t>
            </a:r>
            <a:r>
              <a:rPr sz="3600" smtClean="0">
                <a:solidFill>
                  <a:srgbClr val="FFC000"/>
                </a:solidFill>
                <a:effectLst/>
              </a:rPr>
              <a:t>Hepatology Department </a:t>
            </a:r>
            <a:r>
              <a:rPr lang="en-US" sz="3600" dirty="0" smtClean="0">
                <a:solidFill>
                  <a:srgbClr val="FFC000"/>
                </a:solidFill>
                <a:effectLst/>
              </a:rPr>
              <a:t> (05.2012-05.2014)</a:t>
            </a:r>
            <a:endParaRPr lang="en-US" sz="3600" dirty="0">
              <a:solidFill>
                <a:srgbClr val="FFC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6400800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Metreveli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D.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Zakalashvili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M. et al. Medical Center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Mrcheveli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</a:rPr>
              <a:t>hepatology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 department 2014</a:t>
            </a:r>
            <a:endParaRPr lang="en-US" sz="1600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609600"/>
            <a:ext cx="7772400" cy="1362456"/>
          </a:xfrm>
        </p:spPr>
        <p:txBody>
          <a:bodyPr/>
          <a:lstStyle/>
          <a:p>
            <a:pPr algn="ctr"/>
            <a:r>
              <a:rPr sz="36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Distribution of HCV Genotype in Georgia </a:t>
            </a:r>
            <a:br>
              <a:rPr sz="36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sz="36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(09.2001-09.2003, 77 samples) </a:t>
            </a:r>
            <a:endParaRPr lang="en-US" sz="3600" dirty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09600" y="2057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i="1" dirty="0" smtClean="0">
                <a:latin typeface="+mj-lt"/>
                <a:cs typeface="Times New Roman" pitchFamily="18" charset="0"/>
              </a:rPr>
              <a:t>D. </a:t>
            </a:r>
            <a:r>
              <a:rPr lang="en-US" sz="1600" i="1" dirty="0" err="1" smtClean="0">
                <a:latin typeface="+mj-lt"/>
                <a:cs typeface="Times New Roman" pitchFamily="18" charset="0"/>
              </a:rPr>
              <a:t>Metreveli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>, I. Rtskhiladze et. al. Med. Center “</a:t>
            </a:r>
            <a:r>
              <a:rPr lang="en-US" sz="1600" i="1" dirty="0" err="1">
                <a:latin typeface="+mj-lt"/>
                <a:cs typeface="Times New Roman" pitchFamily="18" charset="0"/>
              </a:rPr>
              <a:t>Mrcheveli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>”, Tbilisi, Georgia; </a:t>
            </a:r>
            <a:r>
              <a:rPr lang="en-US" sz="1600" i="1" dirty="0" smtClean="0">
                <a:latin typeface="+mj-lt"/>
                <a:sym typeface="Symbol" pitchFamily="18" charset="2"/>
              </a:rPr>
              <a:t>“</a:t>
            </a:r>
            <a:r>
              <a:rPr lang="en-US" sz="1600" i="1" dirty="0" err="1" smtClean="0">
                <a:latin typeface="+mj-lt"/>
                <a:sym typeface="Symbol" pitchFamily="18" charset="2"/>
              </a:rPr>
              <a:t>Limbach</a:t>
            </a:r>
            <a:r>
              <a:rPr lang="en-US" sz="1600" i="1" dirty="0" smtClean="0">
                <a:latin typeface="+mj-lt"/>
                <a:sym typeface="Symbol" pitchFamily="18" charset="2"/>
              </a:rPr>
              <a:t> Labor” Heidelberg, Germany; Poster 056; </a:t>
            </a:r>
            <a:r>
              <a:rPr lang="en-US" sz="1600" i="1" dirty="0" smtClean="0">
                <a:latin typeface="+mj-lt"/>
              </a:rPr>
              <a:t>Biennial Meeting of the International Association for the Study of the Liver; Salvador, Brazil, 2004.</a:t>
            </a:r>
            <a:endParaRPr lang="en-US" sz="1600" i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7408"/>
            <a:ext cx="8458200" cy="1002792"/>
          </a:xfrm>
        </p:spPr>
        <p:txBody>
          <a:bodyPr/>
          <a:lstStyle/>
          <a:p>
            <a:r>
              <a:rPr sz="32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Distribution of HCV Genotypes in Georgia </a:t>
            </a:r>
            <a:br>
              <a:rPr sz="32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sz="32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(10.2012-12.2013, </a:t>
            </a:r>
            <a:r>
              <a:rPr sz="32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261 </a:t>
            </a:r>
            <a:r>
              <a:rPr sz="32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sampels) </a:t>
            </a:r>
            <a:endParaRPr lang="en-US" sz="3200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981200"/>
            <a:ext cx="8004048" cy="3657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Patients and Methods:</a:t>
            </a:r>
            <a:endParaRPr lang="en-US" sz="2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 retrospectively analyzed data of HCV genotypes from Medical Center 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Mrcheveli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”, Tbilisi, Georgia 2012-2013 (14 month),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261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patients with chronic HCV. All samples were sent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Limbach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Laboratory,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Heidelberg,Germany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Initially all studies were performed on Siemens VERSANT HCV genotype assay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LiPA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a second generation line probe assay, containing probes targeting both the 5’ non coding and the core regions of the viral genome.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043136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M. </a:t>
            </a:r>
            <a:r>
              <a:rPr lang="en-US" sz="1400" i="1" dirty="0" err="1" smtClean="0">
                <a:latin typeface="+mj-lt"/>
              </a:rPr>
              <a:t>Zakalashvili</a:t>
            </a:r>
            <a:r>
              <a:rPr lang="en-US" sz="1400" i="1" dirty="0" smtClean="0">
                <a:latin typeface="+mj-lt"/>
              </a:rPr>
              <a:t> (1), M. </a:t>
            </a:r>
            <a:r>
              <a:rPr lang="en-US" sz="1400" i="1" dirty="0" err="1" smtClean="0">
                <a:latin typeface="+mj-lt"/>
              </a:rPr>
              <a:t>Weizenegger</a:t>
            </a:r>
            <a:r>
              <a:rPr lang="en-US" sz="1400" i="1" dirty="0" smtClean="0">
                <a:latin typeface="+mj-lt"/>
              </a:rPr>
              <a:t> (2), </a:t>
            </a:r>
            <a:r>
              <a:rPr lang="pt-BR" sz="1400" i="1" dirty="0" smtClean="0">
                <a:latin typeface="+mj-lt"/>
              </a:rPr>
              <a:t>I. Rtskhiladze (1), D. Metreveli (1) et.al. 1. </a:t>
            </a:r>
            <a:r>
              <a:rPr lang="en-US" sz="1400" i="1" dirty="0" smtClean="0">
                <a:latin typeface="+mj-lt"/>
              </a:rPr>
              <a:t>Med. Center  “</a:t>
            </a:r>
            <a:r>
              <a:rPr lang="en-US" sz="1400" i="1" dirty="0" err="1" smtClean="0">
                <a:latin typeface="+mj-lt"/>
              </a:rPr>
              <a:t>Mrcheveli</a:t>
            </a:r>
            <a:r>
              <a:rPr lang="en-US" sz="1400" i="1" dirty="0" smtClean="0">
                <a:latin typeface="+mj-lt"/>
              </a:rPr>
              <a:t>” Tbilisi, Georgia; 2. </a:t>
            </a:r>
            <a:r>
              <a:rPr lang="de-DE" sz="1400" i="1" dirty="0" smtClean="0">
                <a:latin typeface="+mj-lt"/>
              </a:rPr>
              <a:t>Medizinisches Versorgungszentrum Dr. Limbach &amp; Kollegen, Heidelberg, Germany.</a:t>
            </a:r>
          </a:p>
          <a:p>
            <a:r>
              <a:rPr lang="de-DE" sz="1400" i="1" dirty="0" smtClean="0">
                <a:latin typeface="+mj-lt"/>
              </a:rPr>
              <a:t>The 3rd World Congress on Controversies in the Management of Viral Hepatitis, Berlin, Germany 2014; Poster N21.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905256"/>
          </a:xfrm>
        </p:spPr>
        <p:txBody>
          <a:bodyPr/>
          <a:lstStyle/>
          <a:p>
            <a:r>
              <a:rPr sz="4800" smtClean="0">
                <a:solidFill>
                  <a:srgbClr val="FFC000"/>
                </a:solidFill>
              </a:rPr>
              <a:t>Outline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86000"/>
            <a:ext cx="7772400" cy="3352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ka-GE" sz="2800" dirty="0" smtClean="0"/>
              <a:t> </a:t>
            </a:r>
            <a:r>
              <a:rPr lang="en-US" sz="2800" dirty="0" smtClean="0"/>
              <a:t>Prevalence/Incidence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Mode of transmission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Genotypes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Treatment options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Prevention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Conclusion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Distribution of HCV Genotypes in Georgia </a:t>
            </a:r>
            <a:b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(10.2012-12.2013, 261 samples)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304800" y="1981200"/>
          <a:ext cx="7467600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10200" y="25908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G1 – 109 (43%);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1b – 104 (94%);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1a – 5 (5%); 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 3a – 71 (27.5%);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 2a/2c – 74 (28.7%);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 4 (not resident) - 2 (0.8%).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43136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M. </a:t>
            </a:r>
            <a:r>
              <a:rPr lang="en-US" sz="1400" i="1" dirty="0" err="1" smtClean="0">
                <a:latin typeface="+mj-lt"/>
              </a:rPr>
              <a:t>Zakalashvili</a:t>
            </a:r>
            <a:r>
              <a:rPr lang="en-US" sz="1400" i="1" dirty="0" smtClean="0">
                <a:latin typeface="+mj-lt"/>
              </a:rPr>
              <a:t> (1), M. </a:t>
            </a:r>
            <a:r>
              <a:rPr lang="en-US" sz="1400" i="1" dirty="0" err="1" smtClean="0">
                <a:latin typeface="+mj-lt"/>
              </a:rPr>
              <a:t>Weizenegger</a:t>
            </a:r>
            <a:r>
              <a:rPr lang="en-US" sz="1400" i="1" dirty="0" smtClean="0">
                <a:latin typeface="+mj-lt"/>
              </a:rPr>
              <a:t> (2), </a:t>
            </a:r>
            <a:r>
              <a:rPr lang="pt-BR" sz="1400" i="1" dirty="0" smtClean="0">
                <a:latin typeface="+mj-lt"/>
              </a:rPr>
              <a:t>I. Rtskhiladze (1), D. Metreveli (1) et.al. 1. </a:t>
            </a:r>
            <a:r>
              <a:rPr lang="en-US" sz="1400" i="1" dirty="0" smtClean="0">
                <a:latin typeface="+mj-lt"/>
              </a:rPr>
              <a:t>Med. Center  “</a:t>
            </a:r>
            <a:r>
              <a:rPr lang="en-US" sz="1400" i="1" dirty="0" err="1" smtClean="0">
                <a:latin typeface="+mj-lt"/>
              </a:rPr>
              <a:t>Mrcheveli</a:t>
            </a:r>
            <a:r>
              <a:rPr lang="en-US" sz="1400" i="1" dirty="0" smtClean="0">
                <a:latin typeface="+mj-lt"/>
              </a:rPr>
              <a:t>” Tbilisi, Georgia; 2. </a:t>
            </a:r>
            <a:r>
              <a:rPr lang="de-DE" sz="1400" i="1" dirty="0" smtClean="0">
                <a:latin typeface="+mj-lt"/>
              </a:rPr>
              <a:t>Medizinisches Versorgungszentrum Dr. Limbach &amp; Kollegen, Heidelberg, Germany.</a:t>
            </a:r>
          </a:p>
          <a:p>
            <a:r>
              <a:rPr lang="de-DE" sz="1400" i="1" dirty="0" smtClean="0">
                <a:latin typeface="+mj-lt"/>
              </a:rPr>
              <a:t>The 3rd World Congress on Controversies in the Management of Viral Hepatitis, Berlin, Germany 2014; Poster N21.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33856"/>
          </a:xfrm>
        </p:spPr>
        <p:txBody>
          <a:bodyPr/>
          <a:lstStyle/>
          <a:p>
            <a:r>
              <a:rPr sz="32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Distribution of HCV Genotypes in Georgia </a:t>
            </a:r>
            <a:br>
              <a:rPr sz="32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sz="32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(10.2012-12.2013) </a:t>
            </a:r>
            <a:endParaRPr lang="en-US" sz="3200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447800"/>
            <a:ext cx="7772400" cy="8382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All HCV genotypes 2a/2c (74 samples) were further specified: partially gene sequencing.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-228600" y="1752600"/>
          <a:ext cx="5638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23622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48 (66%) were recombinant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2k/1b.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Gender: M - 41 (85%), F - 7 (15%); Mean age - 41 (18-66);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Age: &lt;20 years 1 (1%), 20-40 years 20 (42%), 40-60 years 26 (46%), &gt;60 years 1(1%).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Every 5th Ch. HCV patient in Georgia is infected with HCV genotype 2k/1b - recombinant form (St Petersburg variant);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043136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M. </a:t>
            </a:r>
            <a:r>
              <a:rPr lang="en-US" sz="1400" i="1" dirty="0" err="1" smtClean="0">
                <a:latin typeface="+mj-lt"/>
              </a:rPr>
              <a:t>Zakalashvili</a:t>
            </a:r>
            <a:r>
              <a:rPr lang="en-US" sz="1400" i="1" dirty="0" smtClean="0">
                <a:latin typeface="+mj-lt"/>
              </a:rPr>
              <a:t> (1), M. </a:t>
            </a:r>
            <a:r>
              <a:rPr lang="en-US" sz="1400" i="1" dirty="0" err="1" smtClean="0">
                <a:latin typeface="+mj-lt"/>
              </a:rPr>
              <a:t>Weizenegger</a:t>
            </a:r>
            <a:r>
              <a:rPr lang="en-US" sz="1400" i="1" dirty="0" smtClean="0">
                <a:latin typeface="+mj-lt"/>
              </a:rPr>
              <a:t> (2), </a:t>
            </a:r>
            <a:r>
              <a:rPr lang="pt-BR" sz="1400" i="1" dirty="0" smtClean="0">
                <a:latin typeface="+mj-lt"/>
              </a:rPr>
              <a:t>I. Rtskhiladze (1), D. Metreveli (1) et.al. 1. </a:t>
            </a:r>
            <a:r>
              <a:rPr lang="en-US" sz="1400" i="1" dirty="0" smtClean="0">
                <a:latin typeface="+mj-lt"/>
              </a:rPr>
              <a:t>Med. Center  “</a:t>
            </a:r>
            <a:r>
              <a:rPr lang="en-US" sz="1400" i="1" dirty="0" err="1" smtClean="0">
                <a:latin typeface="+mj-lt"/>
              </a:rPr>
              <a:t>Mrcheveli</a:t>
            </a:r>
            <a:r>
              <a:rPr lang="en-US" sz="1400" i="1" dirty="0" smtClean="0">
                <a:latin typeface="+mj-lt"/>
              </a:rPr>
              <a:t>” Tbilisi, Georgia; 2. </a:t>
            </a:r>
            <a:r>
              <a:rPr lang="de-DE" sz="1400" i="1" dirty="0" smtClean="0">
                <a:latin typeface="+mj-lt"/>
              </a:rPr>
              <a:t>Medizinisches Versorgungszentrum Dr. Limbach &amp; Kollegen, Heidelberg, Germany.</a:t>
            </a:r>
          </a:p>
          <a:p>
            <a:r>
              <a:rPr lang="de-DE" sz="1400" i="1" dirty="0" smtClean="0">
                <a:latin typeface="+mj-lt"/>
              </a:rPr>
              <a:t>The 3rd World Congress on Controversies in the Management of Viral Hepatitis, Berlin, Germany 2014; Poster N21.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2">
        <p:bldAsOne/>
      </p:bldGraphic>
      <p:bldP spid="5" grpId="2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00888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Distribution HCV genotype 2k/1b – recombinant form (St. Petersburg variant)</a:t>
            </a:r>
            <a:endParaRPr lang="en-US" sz="3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42316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3716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Authors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Percentage of  HCV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RF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Journals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Samokhvalov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et.al.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0,8%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Russia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Voprosy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virusologii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2013 Jan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Feb; 58(1):36-40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Viazov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S. et. al.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1,2%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Journal of Medical Virology;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Vol.82, Issue 2, pages 232-238, February 2010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Demetriou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et. al.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1,6%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Cyprus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Journal of Medical Virology;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Vol.81, Issue 2, pages 238-248, February 2009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Kurbanov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F. et. al.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2% Russia</a:t>
                      </a:r>
                    </a:p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1% in Uzbekistan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from 7 countries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Journal of Infectious Diseases </a:t>
                      </a:r>
                    </a:p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(2008) 198 (10): 1448-1456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Tallo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T. et. al.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0,5%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Estonia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Journal of Medical Virology;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Vol.79, Issue 4, pages 374-382, April 2007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676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other published papers the prevalence of recombinant forms in different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countries do not exceed 2% among of all HCV genotypes.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2400"/>
            <a:ext cx="8232648" cy="752856"/>
          </a:xfrm>
        </p:spPr>
        <p:txBody>
          <a:bodyPr/>
          <a:lstStyle/>
          <a:p>
            <a:r>
              <a:rPr sz="32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Distribution of HCV Genotypes in Georgia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8156448" cy="4800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Conclusions:</a:t>
            </a:r>
          </a:p>
          <a:p>
            <a:pPr>
              <a:buFont typeface="Arial" pitchFamily="34" charset="0"/>
              <a:buChar char="•"/>
            </a:pPr>
            <a:r>
              <a:rPr lang="ka-GE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HCV genotype 2k/1b - recombinant form (St. Petersburg variant) is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common in Georgia.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About 18% of all genotypes and 66% of Genotype 2 have the HCV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strain that belongs to two different genotypes: 5’ UTR to within the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NS2 region 2k and downstream NS2 type 1b.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As HCV genotypes are predictors of outcome of interferon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based therapy (until now important in Georgia), the widespread of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these genotypes in our country can change the HCV treatment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options.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New anti HCV drugs will replace interferon therapy and most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probably will not depend on genotypes. Therefore, identification of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resistance to anti HCV drugs is a diagnostic challenge.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043136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M. </a:t>
            </a:r>
            <a:r>
              <a:rPr lang="en-US" sz="1400" i="1" dirty="0" err="1" smtClean="0">
                <a:latin typeface="+mj-lt"/>
              </a:rPr>
              <a:t>Zakalashvili</a:t>
            </a:r>
            <a:r>
              <a:rPr lang="en-US" sz="1400" i="1" dirty="0" smtClean="0">
                <a:latin typeface="+mj-lt"/>
              </a:rPr>
              <a:t> (1), M. </a:t>
            </a:r>
            <a:r>
              <a:rPr lang="en-US" sz="1400" i="1" dirty="0" err="1" smtClean="0">
                <a:latin typeface="+mj-lt"/>
              </a:rPr>
              <a:t>Weizenegger</a:t>
            </a:r>
            <a:r>
              <a:rPr lang="en-US" sz="1400" i="1" dirty="0" smtClean="0">
                <a:latin typeface="+mj-lt"/>
              </a:rPr>
              <a:t> (2), </a:t>
            </a:r>
            <a:r>
              <a:rPr lang="pt-BR" sz="1400" i="1" dirty="0" smtClean="0">
                <a:latin typeface="+mj-lt"/>
              </a:rPr>
              <a:t>I. Rtskhiladze (1), D. Metreveli (1) et.al. 1. </a:t>
            </a:r>
            <a:r>
              <a:rPr lang="en-US" sz="1400" i="1" dirty="0" smtClean="0">
                <a:latin typeface="+mj-lt"/>
              </a:rPr>
              <a:t>Med. Center  “</a:t>
            </a:r>
            <a:r>
              <a:rPr lang="en-US" sz="1400" i="1" dirty="0" err="1" smtClean="0">
                <a:latin typeface="+mj-lt"/>
              </a:rPr>
              <a:t>Mrcheveli</a:t>
            </a:r>
            <a:r>
              <a:rPr lang="en-US" sz="1400" i="1" dirty="0" smtClean="0">
                <a:latin typeface="+mj-lt"/>
              </a:rPr>
              <a:t>” Tbilisi, Georgia; 2. </a:t>
            </a:r>
            <a:r>
              <a:rPr lang="de-DE" sz="1400" i="1" dirty="0" smtClean="0">
                <a:latin typeface="+mj-lt"/>
              </a:rPr>
              <a:t>Medizinisches Versorgungszentrum Dr. Limbach &amp; Kollegen, Heidelberg, Germany.</a:t>
            </a:r>
          </a:p>
          <a:p>
            <a:r>
              <a:rPr lang="de-DE" sz="1400" i="1" dirty="0" smtClean="0">
                <a:latin typeface="+mj-lt"/>
              </a:rPr>
              <a:t>The 3rd World Congress on Controversies in the Management of Viral Hepatitis, Berlin, Germany 2014; Poster N21.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66344"/>
            <a:ext cx="7772400" cy="1362456"/>
          </a:xfrm>
        </p:spPr>
        <p:txBody>
          <a:bodyPr/>
          <a:lstStyle/>
          <a:p>
            <a:r>
              <a:rPr sz="40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Registered/Available anti-HCV drugs in Georgia</a:t>
            </a:r>
            <a:endParaRPr lang="en-US" sz="4000" dirty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438400"/>
            <a:ext cx="77724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1997	Recombinant Interferon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2b and 2a (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Intron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A,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         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Roferon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A)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1999	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Ribavirin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Rebetol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2001	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PegInterferon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2b (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PegIntron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2002	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PegInterferon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2a (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Pegasys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2004	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Ribavirin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Copegus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2012	First generation DAA: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Boceprevir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Victrelis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First generation DAA: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Telaprevir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Incivek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- Not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  registered but available with special order	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2014     Second generation DAA: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Sofosbuvir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Sovaldi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– Not</a:t>
            </a:r>
          </a:p>
          <a:p>
            <a:pPr marL="457200" indent="-457200"/>
            <a:r>
              <a:rPr lang="en-US" dirty="0" smtClean="0">
                <a:latin typeface="Arial" pitchFamily="34" charset="0"/>
                <a:cs typeface="Arial" pitchFamily="34" charset="0"/>
              </a:rPr>
              <a:t>             registered but available 	with special order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7772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3100" u="sng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Prior to 2014:</a:t>
            </a:r>
          </a:p>
          <a:p>
            <a:r>
              <a:rPr lang="en-US" sz="3100" dirty="0" smtClean="0">
                <a:latin typeface="+mj-lt"/>
                <a:cs typeface="Arial" pitchFamily="34" charset="0"/>
              </a:rPr>
              <a:t>From 2002 to 2014 ≈ 3500 patients were treated with </a:t>
            </a:r>
            <a:r>
              <a:rPr lang="ka-GE" sz="3100" dirty="0" smtClean="0">
                <a:latin typeface="+mj-lt"/>
                <a:cs typeface="Arial" pitchFamily="34" charset="0"/>
              </a:rPr>
              <a:t> </a:t>
            </a:r>
            <a:r>
              <a:rPr lang="en-US" sz="3100" dirty="0" err="1" smtClean="0">
                <a:latin typeface="+mj-lt"/>
                <a:cs typeface="Arial" pitchFamily="34" charset="0"/>
              </a:rPr>
              <a:t>PegInterferon</a:t>
            </a:r>
            <a:r>
              <a:rPr lang="en-US" sz="3100" dirty="0" smtClean="0">
                <a:latin typeface="+mj-lt"/>
                <a:cs typeface="Arial" pitchFamily="34" charset="0"/>
              </a:rPr>
              <a:t> (</a:t>
            </a:r>
            <a:r>
              <a:rPr lang="en-US" sz="3100" dirty="0" err="1" smtClean="0">
                <a:latin typeface="+mj-lt"/>
                <a:cs typeface="Arial" pitchFamily="34" charset="0"/>
              </a:rPr>
              <a:t>Pegasys</a:t>
            </a:r>
            <a:r>
              <a:rPr lang="en-US" sz="3100" dirty="0" smtClean="0">
                <a:latin typeface="+mj-lt"/>
                <a:cs typeface="Arial" pitchFamily="34" charset="0"/>
              </a:rPr>
              <a:t> or </a:t>
            </a:r>
            <a:r>
              <a:rPr lang="en-US" sz="3100" dirty="0" err="1" smtClean="0">
                <a:latin typeface="+mj-lt"/>
                <a:cs typeface="Arial" pitchFamily="34" charset="0"/>
              </a:rPr>
              <a:t>Pegintron</a:t>
            </a:r>
            <a:r>
              <a:rPr lang="en-US" sz="3100" dirty="0" smtClean="0">
                <a:latin typeface="+mj-lt"/>
                <a:cs typeface="Arial" pitchFamily="34" charset="0"/>
              </a:rPr>
              <a:t>)+ </a:t>
            </a:r>
            <a:r>
              <a:rPr lang="en-US" sz="3100" dirty="0" err="1" smtClean="0">
                <a:latin typeface="+mj-lt"/>
                <a:cs typeface="Arial" pitchFamily="34" charset="0"/>
              </a:rPr>
              <a:t>Ribavirin</a:t>
            </a:r>
            <a:r>
              <a:rPr lang="en-US" sz="3100" dirty="0" smtClean="0">
                <a:latin typeface="+mj-lt"/>
                <a:cs typeface="Arial" pitchFamily="34" charset="0"/>
              </a:rPr>
              <a:t> (</a:t>
            </a:r>
            <a:r>
              <a:rPr lang="en-US" sz="3100" dirty="0" err="1" smtClean="0">
                <a:latin typeface="+mj-lt"/>
                <a:cs typeface="Arial" pitchFamily="34" charset="0"/>
              </a:rPr>
              <a:t>Copegus</a:t>
            </a:r>
            <a:r>
              <a:rPr lang="en-US" sz="3100" dirty="0" smtClean="0">
                <a:latin typeface="+mj-lt"/>
                <a:cs typeface="Arial" pitchFamily="34" charset="0"/>
              </a:rPr>
              <a:t> or </a:t>
            </a:r>
            <a:r>
              <a:rPr lang="en-US" sz="3100" dirty="0" err="1" smtClean="0">
                <a:latin typeface="+mj-lt"/>
                <a:cs typeface="Arial" pitchFamily="34" charset="0"/>
              </a:rPr>
              <a:t>Rebetol</a:t>
            </a:r>
            <a:r>
              <a:rPr lang="en-US" sz="3100" dirty="0" smtClean="0">
                <a:latin typeface="+mj-lt"/>
                <a:cs typeface="Arial" pitchFamily="34" charset="0"/>
              </a:rPr>
              <a:t>) in Georgia.</a:t>
            </a:r>
          </a:p>
          <a:p>
            <a:endParaRPr lang="en-US" sz="3100" dirty="0" smtClean="0">
              <a:latin typeface="+mj-lt"/>
              <a:cs typeface="Arial" pitchFamily="34" charset="0"/>
            </a:endParaRPr>
          </a:p>
          <a:p>
            <a:r>
              <a:rPr lang="en-US" sz="3100" u="sng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Limitations of antiviral therapy: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3100" dirty="0" smtClean="0">
                <a:latin typeface="+mj-lt"/>
              </a:rPr>
              <a:t>Low social and economic status of population;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3100" dirty="0" smtClean="0">
                <a:latin typeface="+mj-lt"/>
              </a:rPr>
              <a:t>Lack of educational programs for patients;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3100" dirty="0" smtClean="0">
                <a:latin typeface="+mj-lt"/>
              </a:rPr>
              <a:t>Usage of unneeded medications encouraged by generalists motivated by pharmaceutical companies; 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3100" dirty="0" smtClean="0">
                <a:latin typeface="+mj-lt"/>
              </a:rPr>
              <a:t>Usage of home-made remedies; 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3100" dirty="0" smtClean="0">
                <a:latin typeface="+mj-lt"/>
              </a:rPr>
              <a:t>Inability of insurance companies to refund for antiviral therapy.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0352" y="304800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635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Calibri" pitchFamily="34" charset="0"/>
              </a:rPr>
              <a:t>A</a:t>
            </a:r>
            <a:r>
              <a:rPr kumimoji="0" lang="en-US" sz="40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>vailability</a:t>
            </a:r>
            <a:r>
              <a:rPr kumimoji="0" lang="en-US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> of antiviral therapy in HCV patients in Georgia</a:t>
            </a:r>
            <a:endParaRPr kumimoji="0" lang="en-US" sz="40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04800"/>
            <a:ext cx="7772400" cy="1362456"/>
          </a:xfrm>
        </p:spPr>
        <p:txBody>
          <a:bodyPr/>
          <a:lstStyle/>
          <a:p>
            <a:r>
              <a:rPr sz="4000" smtClean="0">
                <a:solidFill>
                  <a:srgbClr val="FFC000"/>
                </a:solidFill>
                <a:effectLst/>
                <a:cs typeface="Calibri" pitchFamily="34" charset="0"/>
              </a:rPr>
              <a:t>Availability of antiviral therapy in HCV patients in Georgia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77724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FFC000"/>
                </a:solidFill>
                <a:latin typeface="+mj-lt"/>
              </a:rPr>
              <a:t>From 2014:</a:t>
            </a:r>
            <a:r>
              <a:rPr lang="en-US" dirty="0" smtClean="0">
                <a:latin typeface="+mj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In 2014 the Georgian Government started providing diagnostics and</a:t>
            </a:r>
          </a:p>
          <a:p>
            <a:r>
              <a:rPr lang="en-US" dirty="0" smtClean="0">
                <a:latin typeface="+mj-lt"/>
              </a:rPr>
              <a:t>   treatment of Hepatitis C (double therapy  with </a:t>
            </a:r>
            <a:r>
              <a:rPr lang="en-US" dirty="0" err="1" smtClean="0">
                <a:latin typeface="+mj-lt"/>
              </a:rPr>
              <a:t>Pegylated</a:t>
            </a:r>
            <a:r>
              <a:rPr lang="en-US" dirty="0" smtClean="0">
                <a:latin typeface="+mj-lt"/>
              </a:rPr>
              <a:t> Interferon-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2a</a:t>
            </a:r>
          </a:p>
          <a:p>
            <a:r>
              <a:rPr lang="en-US" dirty="0" smtClean="0">
                <a:latin typeface="+mj-lt"/>
              </a:rPr>
              <a:t>   and </a:t>
            </a:r>
            <a:r>
              <a:rPr lang="en-US" dirty="0" err="1" smtClean="0">
                <a:latin typeface="+mj-lt"/>
              </a:rPr>
              <a:t>Ribavirin</a:t>
            </a:r>
            <a:r>
              <a:rPr lang="en-US" dirty="0" smtClean="0">
                <a:latin typeface="+mj-lt"/>
              </a:rPr>
              <a:t>) to 1000 patients in penitentiary institutions.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The Government has also started discounted purchase of drugs for C </a:t>
            </a:r>
          </a:p>
          <a:p>
            <a:r>
              <a:rPr lang="en-US" dirty="0" smtClean="0">
                <a:latin typeface="+mj-lt"/>
              </a:rPr>
              <a:t>   Hepatitis treatment for 10 000 beneficiaries from civil sector.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Due to the National support of patients in penitentiary institutions both </a:t>
            </a:r>
          </a:p>
          <a:p>
            <a:r>
              <a:rPr lang="en-US" dirty="0" smtClean="0">
                <a:latin typeface="+mj-lt"/>
              </a:rPr>
              <a:t>  diagnostics and treatment are covered by the State.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For the civil sector the cost of a weekly treatment is about 92 USD.</a:t>
            </a:r>
          </a:p>
          <a:p>
            <a:endParaRPr lang="ka-GE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ka-GE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From 01 July  to 01 August 2014 antiviral therapy </a:t>
            </a:r>
            <a:r>
              <a:rPr lang="ka-GE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was started in</a:t>
            </a:r>
          </a:p>
          <a:p>
            <a:r>
              <a:rPr lang="en-US" dirty="0" smtClean="0">
                <a:latin typeface="+mj-lt"/>
              </a:rPr>
              <a:t>  220 patients in the penitentiary institutions and 527 patients in the civil </a:t>
            </a:r>
          </a:p>
          <a:p>
            <a:r>
              <a:rPr lang="en-US" dirty="0" smtClean="0">
                <a:latin typeface="+mj-lt"/>
              </a:rPr>
              <a:t>  sector.</a:t>
            </a:r>
            <a:r>
              <a:rPr lang="ka-GE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162736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</a:t>
            </a:r>
            <a:r>
              <a:rPr lang="en-US" sz="3000" dirty="0" smtClean="0">
                <a:latin typeface="+mj-lt"/>
              </a:rPr>
              <a:t>In the frame of triple therapy</a:t>
            </a:r>
            <a:r>
              <a:rPr lang="en-US" sz="3000" dirty="0" smtClean="0"/>
              <a:t> ≈</a:t>
            </a:r>
            <a:r>
              <a:rPr lang="en-US" sz="3000" dirty="0" smtClean="0">
                <a:latin typeface="+mj-lt"/>
              </a:rPr>
              <a:t>30 patients were </a:t>
            </a:r>
          </a:p>
          <a:p>
            <a:r>
              <a:rPr lang="en-US" sz="3000" dirty="0" smtClean="0">
                <a:latin typeface="+mj-lt"/>
              </a:rPr>
              <a:t>  treated with the first generation of DAA (</a:t>
            </a:r>
            <a:r>
              <a:rPr lang="en-US" sz="3000" dirty="0" err="1" smtClean="0">
                <a:latin typeface="+mj-lt"/>
              </a:rPr>
              <a:t>Boceprevir</a:t>
            </a:r>
            <a:endParaRPr lang="en-US" sz="3000" dirty="0" smtClean="0">
              <a:latin typeface="+mj-lt"/>
            </a:endParaRPr>
          </a:p>
          <a:p>
            <a:r>
              <a:rPr lang="en-US" sz="3000" dirty="0" smtClean="0">
                <a:latin typeface="+mj-lt"/>
              </a:rPr>
              <a:t>  or </a:t>
            </a:r>
            <a:r>
              <a:rPr lang="en-US" sz="3000" dirty="0" err="1" smtClean="0">
                <a:latin typeface="+mj-lt"/>
              </a:rPr>
              <a:t>Telaprevir</a:t>
            </a:r>
            <a:r>
              <a:rPr lang="en-US" sz="3000" dirty="0" smtClean="0">
                <a:latin typeface="+mj-lt"/>
              </a:rPr>
              <a:t>);</a:t>
            </a:r>
            <a:r>
              <a:rPr lang="en-US" sz="3000" dirty="0" smtClean="0"/>
              <a:t> </a:t>
            </a:r>
          </a:p>
          <a:p>
            <a:endParaRPr lang="en-US" sz="3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latin typeface="+mj-lt"/>
              </a:rPr>
              <a:t> With the second generation of DAA (</a:t>
            </a:r>
            <a:r>
              <a:rPr lang="en-US" sz="3000" dirty="0" err="1" smtClean="0">
                <a:latin typeface="+mj-lt"/>
              </a:rPr>
              <a:t>Sofosbuvir</a:t>
            </a:r>
            <a:r>
              <a:rPr lang="en-US" sz="3000" dirty="0" smtClean="0">
                <a:latin typeface="+mj-lt"/>
              </a:rPr>
              <a:t>) </a:t>
            </a:r>
          </a:p>
          <a:p>
            <a:r>
              <a:rPr lang="en-US" sz="3000" dirty="0" smtClean="0">
                <a:latin typeface="+mj-lt"/>
              </a:rPr>
              <a:t>  double or triple therapy, were treated about </a:t>
            </a:r>
            <a:r>
              <a:rPr lang="en-US" sz="3000" dirty="0" smtClean="0"/>
              <a:t>≈</a:t>
            </a:r>
            <a:r>
              <a:rPr lang="en-US" sz="3000" dirty="0" smtClean="0">
                <a:latin typeface="+mj-lt"/>
              </a:rPr>
              <a:t>6 </a:t>
            </a:r>
          </a:p>
          <a:p>
            <a:r>
              <a:rPr lang="en-US" sz="3000" dirty="0" smtClean="0">
                <a:latin typeface="+mj-lt"/>
              </a:rPr>
              <a:t>  patients.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352" y="466344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ln w="635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Calibri" pitchFamily="34" charset="0"/>
              </a:rPr>
              <a:t>A</a:t>
            </a:r>
            <a:r>
              <a:rPr kumimoji="0" lang="en-US" sz="40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>vailability</a:t>
            </a:r>
            <a:r>
              <a:rPr kumimoji="0" lang="en-US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> of antiviral therapy in HCV patients in Georgia</a:t>
            </a:r>
            <a:endParaRPr kumimoji="0" lang="en-US" sz="40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04800"/>
            <a:ext cx="7772400" cy="1002792"/>
          </a:xfrm>
        </p:spPr>
        <p:txBody>
          <a:bodyPr/>
          <a:lstStyle/>
          <a:p>
            <a:r>
              <a:rPr sz="4800" smtClean="0">
                <a:solidFill>
                  <a:srgbClr val="FFC000"/>
                </a:solidFill>
                <a:effectLst/>
              </a:rPr>
              <a:t>Prevention of HCV infection</a:t>
            </a:r>
            <a:endParaRPr lang="en-US" sz="480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7772400" cy="51054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 Safe Blood Program started  in 1997 and included screening</a:t>
            </a:r>
          </a:p>
          <a:p>
            <a:r>
              <a:rPr lang="en-US" dirty="0" smtClean="0">
                <a:solidFill>
                  <a:srgbClr val="FFFFFF"/>
                </a:solidFill>
                <a:latin typeface="+mj-lt"/>
              </a:rPr>
              <a:t>  of blood and blood products for HCV, HBV, HIV and Syphilis.</a:t>
            </a:r>
          </a:p>
          <a:p>
            <a:r>
              <a:rPr lang="en-US" dirty="0" smtClean="0">
                <a:solidFill>
                  <a:srgbClr val="FFC000"/>
                </a:solidFill>
                <a:latin typeface="+mj-lt"/>
              </a:rPr>
              <a:t>Limitations:</a:t>
            </a:r>
          </a:p>
          <a:p>
            <a:r>
              <a:rPr lang="en-US" dirty="0" smtClean="0">
                <a:solidFill>
                  <a:srgbClr val="FFFFFF"/>
                </a:solidFill>
                <a:latin typeface="+mj-lt"/>
              </a:rPr>
              <a:t>	All centers use serological methods only.</a:t>
            </a:r>
          </a:p>
          <a:p>
            <a:r>
              <a:rPr lang="en-US" dirty="0" smtClean="0">
                <a:solidFill>
                  <a:srgbClr val="FFFFFF"/>
                </a:solidFill>
                <a:latin typeface="+mj-lt"/>
              </a:rPr>
              <a:t>	Most centers use rapid (express) tests.</a:t>
            </a:r>
          </a:p>
          <a:p>
            <a:r>
              <a:rPr lang="en-US" dirty="0" smtClean="0">
                <a:solidFill>
                  <a:srgbClr val="FFFFFF"/>
                </a:solidFill>
                <a:latin typeface="+mj-lt"/>
              </a:rPr>
              <a:t>	None of them use PCR.</a:t>
            </a:r>
          </a:p>
          <a:p>
            <a:r>
              <a:rPr lang="en-US" dirty="0" smtClean="0">
                <a:solidFill>
                  <a:srgbClr val="FFC000"/>
                </a:solidFill>
                <a:latin typeface="+mj-lt"/>
              </a:rPr>
              <a:t>Results: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 Despite the blood safe program contaminated blood and blood </a:t>
            </a:r>
          </a:p>
          <a:p>
            <a:r>
              <a:rPr lang="en-US" dirty="0" smtClean="0">
                <a:solidFill>
                  <a:srgbClr val="FFFFFF"/>
                </a:solidFill>
                <a:latin typeface="+mj-lt"/>
              </a:rPr>
              <a:t>   products still remain occasional route of HCV transmission. </a:t>
            </a:r>
            <a:endParaRPr lang="ka-GE" dirty="0" smtClean="0">
              <a:solidFill>
                <a:srgbClr val="FFFFFF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 Unfortunately at the moment many medical centers and offices</a:t>
            </a:r>
          </a:p>
          <a:p>
            <a:r>
              <a:rPr lang="en-US" dirty="0" smtClean="0">
                <a:solidFill>
                  <a:srgbClr val="FFFFFF"/>
                </a:solidFill>
                <a:latin typeface="+mj-lt"/>
              </a:rPr>
              <a:t>  (dental, plastic surgery offices, beauty, tattoo salons and others) </a:t>
            </a:r>
          </a:p>
          <a:p>
            <a:r>
              <a:rPr lang="en-US" dirty="0" smtClean="0">
                <a:solidFill>
                  <a:srgbClr val="FFFFFF"/>
                </a:solidFill>
                <a:latin typeface="+mj-lt"/>
              </a:rPr>
              <a:t>  do not have good standards of safe medical practices and </a:t>
            </a:r>
          </a:p>
          <a:p>
            <a:r>
              <a:rPr lang="en-US" dirty="0" smtClean="0">
                <a:solidFill>
                  <a:srgbClr val="FFFFFF"/>
                </a:solidFill>
                <a:latin typeface="+mj-lt"/>
              </a:rPr>
              <a:t>  procedures.        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609600"/>
            <a:ext cx="7772400" cy="774192"/>
          </a:xfrm>
        </p:spPr>
        <p:txBody>
          <a:bodyPr/>
          <a:lstStyle/>
          <a:p>
            <a:r>
              <a:rPr smtClean="0">
                <a:solidFill>
                  <a:srgbClr val="FFC000"/>
                </a:solidFill>
                <a:effectLst/>
              </a:rPr>
              <a:t>Conclusions(1):</a:t>
            </a:r>
            <a:endParaRPr lang="en-US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752600"/>
            <a:ext cx="7772400" cy="48006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 Current,</a:t>
            </a:r>
            <a:r>
              <a:rPr lang="en-US" sz="2600" dirty="0" smtClean="0">
                <a:latin typeface="+mj-lt"/>
                <a:cs typeface="Arial" pitchFamily="34" charset="0"/>
              </a:rPr>
              <a:t> reliable, updated, prevalence of HCV infection </a:t>
            </a:r>
          </a:p>
          <a:p>
            <a:r>
              <a:rPr lang="en-US" sz="2600" dirty="0" smtClean="0">
                <a:latin typeface="+mj-lt"/>
                <a:cs typeface="Arial" pitchFamily="34" charset="0"/>
              </a:rPr>
              <a:t>  in Georgia is unknown;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 According to one of the center’s data the estimated </a:t>
            </a:r>
          </a:p>
          <a:p>
            <a:r>
              <a:rPr lang="en-US" sz="2600" dirty="0" smtClean="0">
                <a:latin typeface="+mj-lt"/>
              </a:rPr>
              <a:t>  prevalence of anti-HCV in Georgian population is about </a:t>
            </a:r>
          </a:p>
          <a:p>
            <a:r>
              <a:rPr lang="en-US" sz="2600" dirty="0" smtClean="0">
                <a:latin typeface="+mj-lt"/>
              </a:rPr>
              <a:t>  6,7% (survey with numerous limitations);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 According to the NCDC data the incidence </a:t>
            </a:r>
            <a:r>
              <a:rPr lang="en-US" sz="2600" dirty="0" smtClean="0">
                <a:latin typeface="+mj-lt"/>
                <a:cs typeface="Arial" pitchFamily="34" charset="0"/>
              </a:rPr>
              <a:t>rate</a:t>
            </a:r>
            <a:r>
              <a:rPr lang="ka-GE" sz="2600" dirty="0" smtClean="0">
                <a:latin typeface="+mj-lt"/>
                <a:cs typeface="Arial" pitchFamily="34" charset="0"/>
              </a:rPr>
              <a:t> </a:t>
            </a:r>
            <a:r>
              <a:rPr lang="en-US" sz="2600" dirty="0" smtClean="0">
                <a:latin typeface="+mj-lt"/>
                <a:cs typeface="Arial" pitchFamily="34" charset="0"/>
              </a:rPr>
              <a:t>of hepatitis C </a:t>
            </a:r>
          </a:p>
          <a:p>
            <a:r>
              <a:rPr lang="en-US" sz="2600" dirty="0" smtClean="0">
                <a:latin typeface="+mj-lt"/>
                <a:cs typeface="Arial" pitchFamily="34" charset="0"/>
              </a:rPr>
              <a:t>  per 100000 population is about 40 new cases per year in </a:t>
            </a:r>
          </a:p>
          <a:p>
            <a:r>
              <a:rPr lang="en-US" sz="2600" dirty="0" smtClean="0">
                <a:latin typeface="+mj-lt"/>
                <a:cs typeface="Arial" pitchFamily="34" charset="0"/>
              </a:rPr>
              <a:t>  Georgia, which is 4 times higher than in EU countries. </a:t>
            </a:r>
          </a:p>
          <a:p>
            <a:pPr>
              <a:buFont typeface="Arial" pitchFamily="34" charset="0"/>
              <a:buChar char="•"/>
            </a:pPr>
            <a:r>
              <a:rPr lang="ka-GE" sz="2600" dirty="0" smtClean="0">
                <a:latin typeface="+mj-lt"/>
                <a:cs typeface="Arial" pitchFamily="34" charset="0"/>
              </a:rPr>
              <a:t> </a:t>
            </a:r>
            <a:r>
              <a:rPr lang="en-US" sz="2600" dirty="0" smtClean="0">
                <a:latin typeface="+mj-lt"/>
                <a:cs typeface="Arial" pitchFamily="34" charset="0"/>
              </a:rPr>
              <a:t>All above mentioned enables us to suggest that  in reality </a:t>
            </a:r>
          </a:p>
          <a:p>
            <a:r>
              <a:rPr lang="en-US" sz="2600" dirty="0" smtClean="0">
                <a:latin typeface="+mj-lt"/>
                <a:cs typeface="Arial" pitchFamily="34" charset="0"/>
              </a:rPr>
              <a:t>  the incidence of HCV infection in Georgia is even higher.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838200"/>
          </a:xfrm>
        </p:spPr>
        <p:txBody>
          <a:bodyPr/>
          <a:lstStyle/>
          <a:p>
            <a:r>
              <a:rPr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Georgia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447800"/>
            <a:ext cx="7772400" cy="18288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Located at the crossroads  of Western Asia and Eastern Europe, it is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bounded to the west by the Black Sea, to the north by Russia, to the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south by Turkey and Armenia, and to the southeast by Azerbaijan.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Georgia covers a territory of 69,700 square kilometers (26,911 sq mi).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Its population is almost 4,5 million.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Duda\Desktop\HCV infection in Georgia\georgi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4008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600200"/>
            <a:ext cx="8080248" cy="4876800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400" dirty="0" smtClean="0">
                <a:latin typeface="+mj-lt"/>
                <a:cs typeface="Arial" pitchFamily="34" charset="0"/>
              </a:rPr>
              <a:t>HCV infection is common in Georgian </a:t>
            </a:r>
            <a:r>
              <a:rPr lang="en-US" sz="10400" dirty="0" err="1" smtClean="0">
                <a:latin typeface="+mj-lt"/>
                <a:cs typeface="Arial" pitchFamily="34" charset="0"/>
              </a:rPr>
              <a:t>hemodialysis</a:t>
            </a:r>
            <a:r>
              <a:rPr lang="en-US" sz="10400" dirty="0" smtClean="0">
                <a:latin typeface="+mj-lt"/>
                <a:cs typeface="Arial" pitchFamily="34" charset="0"/>
              </a:rPr>
              <a:t> </a:t>
            </a:r>
          </a:p>
          <a:p>
            <a:r>
              <a:rPr lang="en-US" sz="10400" dirty="0" smtClean="0">
                <a:latin typeface="+mj-lt"/>
                <a:cs typeface="Arial" pitchFamily="34" charset="0"/>
              </a:rPr>
              <a:t>   patients. Duration of </a:t>
            </a:r>
            <a:r>
              <a:rPr lang="en-US" sz="10400" dirty="0" err="1" smtClean="0">
                <a:latin typeface="+mj-lt"/>
                <a:cs typeface="Arial" pitchFamily="34" charset="0"/>
              </a:rPr>
              <a:t>hemodialysis</a:t>
            </a:r>
            <a:r>
              <a:rPr lang="en-US" sz="10400" dirty="0" smtClean="0">
                <a:latin typeface="+mj-lt"/>
                <a:cs typeface="Arial" pitchFamily="34" charset="0"/>
              </a:rPr>
              <a:t> was associated with </a:t>
            </a:r>
          </a:p>
          <a:p>
            <a:r>
              <a:rPr lang="en-US" sz="10400" dirty="0" smtClean="0">
                <a:latin typeface="+mj-lt"/>
                <a:cs typeface="Arial" pitchFamily="34" charset="0"/>
              </a:rPr>
              <a:t>   higher prevalence of HCV antibodies.  </a:t>
            </a:r>
          </a:p>
          <a:p>
            <a:pPr>
              <a:buFont typeface="Arial" pitchFamily="34" charset="0"/>
              <a:buChar char="•"/>
            </a:pPr>
            <a:r>
              <a:rPr lang="en-US" sz="10400" dirty="0" smtClean="0">
                <a:latin typeface="+mj-lt"/>
                <a:cs typeface="Arial" pitchFamily="34" charset="0"/>
              </a:rPr>
              <a:t> Our observations reveal that in Georgia G1 is not </a:t>
            </a:r>
          </a:p>
          <a:p>
            <a:r>
              <a:rPr lang="en-US" sz="10400" dirty="0" smtClean="0">
                <a:latin typeface="+mj-lt"/>
                <a:cs typeface="Arial" pitchFamily="34" charset="0"/>
              </a:rPr>
              <a:t>  predominant over non G1.</a:t>
            </a:r>
          </a:p>
          <a:p>
            <a:pPr>
              <a:buFont typeface="Arial" pitchFamily="34" charset="0"/>
              <a:buChar char="•"/>
            </a:pPr>
            <a:r>
              <a:rPr lang="en-US" sz="10400" dirty="0" smtClean="0">
                <a:latin typeface="+mj-lt"/>
                <a:cs typeface="Arial" pitchFamily="34" charset="0"/>
              </a:rPr>
              <a:t> HCV genotype 2k/1b - recombinant form (St. Petersburg</a:t>
            </a:r>
          </a:p>
          <a:p>
            <a:r>
              <a:rPr lang="en-US" sz="10400" dirty="0" smtClean="0">
                <a:latin typeface="+mj-lt"/>
                <a:cs typeface="Arial" pitchFamily="34" charset="0"/>
              </a:rPr>
              <a:t>   variant) is common in Georgia and detected in about 18% </a:t>
            </a:r>
          </a:p>
          <a:p>
            <a:r>
              <a:rPr lang="en-US" sz="10400" dirty="0" smtClean="0">
                <a:latin typeface="+mj-lt"/>
                <a:cs typeface="Arial" pitchFamily="34" charset="0"/>
              </a:rPr>
              <a:t>   of all genotypes.</a:t>
            </a:r>
          </a:p>
          <a:p>
            <a:pPr>
              <a:buFont typeface="Arial" pitchFamily="34" charset="0"/>
              <a:buChar char="•"/>
            </a:pPr>
            <a:r>
              <a:rPr lang="en-US" sz="10400" dirty="0" smtClean="0">
                <a:latin typeface="+mj-lt"/>
                <a:cs typeface="Arial" pitchFamily="34" charset="0"/>
              </a:rPr>
              <a:t> Since HCV genotypes are predictors of outcome of </a:t>
            </a:r>
          </a:p>
          <a:p>
            <a:r>
              <a:rPr lang="en-US" sz="10400" dirty="0" smtClean="0">
                <a:latin typeface="+mj-lt"/>
                <a:cs typeface="Arial" pitchFamily="34" charset="0"/>
              </a:rPr>
              <a:t>  interferon based therapy (up to now important in Georgia </a:t>
            </a:r>
          </a:p>
          <a:p>
            <a:r>
              <a:rPr lang="en-US" sz="10400" dirty="0" smtClean="0">
                <a:latin typeface="+mj-lt"/>
                <a:cs typeface="Arial" pitchFamily="34" charset="0"/>
              </a:rPr>
              <a:t>  and in Caucasus region), the widespread of these</a:t>
            </a:r>
          </a:p>
          <a:p>
            <a:r>
              <a:rPr lang="en-US" sz="10400" dirty="0" smtClean="0">
                <a:latin typeface="+mj-lt"/>
                <a:cs typeface="Arial" pitchFamily="34" charset="0"/>
              </a:rPr>
              <a:t>  genotypes in the area might change the HCV treatment</a:t>
            </a:r>
          </a:p>
          <a:p>
            <a:r>
              <a:rPr lang="en-US" sz="10400" dirty="0" smtClean="0">
                <a:latin typeface="+mj-lt"/>
                <a:cs typeface="Arial" pitchFamily="34" charset="0"/>
              </a:rPr>
              <a:t>  options.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0352" y="609600"/>
            <a:ext cx="7772400" cy="774192"/>
          </a:xfrm>
        </p:spPr>
        <p:txBody>
          <a:bodyPr/>
          <a:lstStyle/>
          <a:p>
            <a:r>
              <a:rPr sz="4400" smtClean="0">
                <a:solidFill>
                  <a:srgbClr val="FFC000"/>
                </a:solidFill>
                <a:effectLst/>
              </a:rPr>
              <a:t>Conclusions(2):</a:t>
            </a:r>
            <a:endParaRPr lang="en-US" sz="4400" dirty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57400"/>
            <a:ext cx="7772400" cy="4495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Despite the fact that Blood Safe National Program is in </a:t>
            </a:r>
          </a:p>
          <a:p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  progress contaminated blood and blood  products still</a:t>
            </a:r>
          </a:p>
          <a:p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  remain an occasional route of HCV transmission.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 Lack of guidelines for safe medical practices and </a:t>
            </a:r>
          </a:p>
          <a:p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  procedures in health care and beauty centers is still a</a:t>
            </a:r>
          </a:p>
          <a:p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  risk factor of HCV transmission.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NCDC/Georgia with collaboration to CDC/USA are in  </a:t>
            </a:r>
          </a:p>
          <a:p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  process to evaluate prevalence of HCV in general </a:t>
            </a:r>
          </a:p>
          <a:p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  population.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endParaRPr lang="en-US" sz="26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0352" y="609600"/>
            <a:ext cx="7772400" cy="774192"/>
          </a:xfrm>
        </p:spPr>
        <p:txBody>
          <a:bodyPr/>
          <a:lstStyle/>
          <a:p>
            <a:r>
              <a:rPr sz="4400" smtClean="0">
                <a:solidFill>
                  <a:srgbClr val="FFC000"/>
                </a:solidFill>
                <a:effectLst/>
              </a:rPr>
              <a:t>Conclusions(3):</a:t>
            </a:r>
            <a:endParaRPr lang="en-US" sz="4400" dirty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da\Downloads\1 d 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8674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29000"/>
            <a:ext cx="64008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FFC000"/>
                </a:solidFill>
              </a:rPr>
              <a:t>Thank you for attention</a:t>
            </a:r>
            <a:endParaRPr lang="en-US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76200"/>
            <a:ext cx="7772400" cy="981456"/>
          </a:xfrm>
        </p:spPr>
        <p:txBody>
          <a:bodyPr/>
          <a:lstStyle/>
          <a:p>
            <a:r>
              <a:rPr smtClean="0">
                <a:solidFill>
                  <a:srgbClr val="FFC000"/>
                </a:solidFill>
              </a:rPr>
              <a:t>Global Prevalence of HCV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82401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762000"/>
            <a:ext cx="7772400" cy="774192"/>
          </a:xfrm>
        </p:spPr>
        <p:txBody>
          <a:bodyPr/>
          <a:lstStyle/>
          <a:p>
            <a:r>
              <a:rPr sz="4400" smtClean="0">
                <a:solidFill>
                  <a:srgbClr val="FFC000"/>
                </a:solidFill>
                <a:effectLst/>
                <a:cs typeface="Arial" pitchFamily="34" charset="0"/>
              </a:rPr>
              <a:t>Prevelence of HCV in Georgia</a:t>
            </a:r>
            <a:endParaRPr lang="en-US" sz="4400" dirty="0">
              <a:solidFill>
                <a:srgbClr val="FFC000"/>
              </a:solidFill>
              <a:effectLst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57400"/>
            <a:ext cx="7772400" cy="3429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+mj-lt"/>
                <a:cs typeface="Arial" pitchFamily="34" charset="0"/>
              </a:rPr>
              <a:t>At present the reliable, updated, prevalence of </a:t>
            </a:r>
          </a:p>
          <a:p>
            <a:r>
              <a:rPr lang="en-US" sz="2800" dirty="0" smtClean="0">
                <a:latin typeface="+mj-lt"/>
                <a:cs typeface="Arial" pitchFamily="34" charset="0"/>
              </a:rPr>
              <a:t>  HCV infection in Georgia is unknown</a:t>
            </a:r>
          </a:p>
          <a:p>
            <a:endParaRPr lang="en-US" sz="28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cs typeface="Arial" pitchFamily="34" charset="0"/>
              </a:rPr>
              <a:t> We get some information from separate medical </a:t>
            </a:r>
          </a:p>
          <a:p>
            <a:r>
              <a:rPr lang="en-US" sz="2800" dirty="0" smtClean="0">
                <a:latin typeface="+mj-lt"/>
                <a:cs typeface="Arial" pitchFamily="34" charset="0"/>
              </a:rPr>
              <a:t>  Centers and NCDC which enable us to make certain </a:t>
            </a:r>
          </a:p>
          <a:p>
            <a:r>
              <a:rPr lang="en-US" sz="2800" dirty="0" smtClean="0">
                <a:latin typeface="+mj-lt"/>
                <a:cs typeface="Arial" pitchFamily="34" charset="0"/>
              </a:rPr>
              <a:t>   conclusions.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429000" y="4114800"/>
            <a:ext cx="7620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04800"/>
            <a:ext cx="7772400" cy="850392"/>
          </a:xfrm>
        </p:spPr>
        <p:txBody>
          <a:bodyPr/>
          <a:lstStyle/>
          <a:p>
            <a:r>
              <a:rPr sz="4000" smtClean="0">
                <a:solidFill>
                  <a:srgbClr val="FFC000"/>
                </a:solidFill>
                <a:effectLst/>
                <a:cs typeface="Calibri" pitchFamily="34" charset="0"/>
              </a:rPr>
              <a:t>Prevalence of HCV in Georgia</a:t>
            </a:r>
            <a:endParaRPr lang="en-US" sz="4000" dirty="0">
              <a:solidFill>
                <a:srgbClr val="FFC000"/>
              </a:solidFill>
              <a:effectLst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524000"/>
            <a:ext cx="7772400" cy="3352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  Data from October 2001 - June 2002.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 Age of surveyed  individuals was 18-65 years.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 8,1% had injected illicit drugs, 85,2% of them reported</a:t>
            </a:r>
          </a:p>
          <a:p>
            <a:r>
              <a:rPr lang="en-US" sz="2400" dirty="0" smtClean="0">
                <a:latin typeface="+mj-lt"/>
                <a:cs typeface="Arial" pitchFamily="34" charset="0"/>
              </a:rPr>
              <a:t>   sharing needles with injection partners.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 anti-HCV was found in 70,4% of those who had injected</a:t>
            </a:r>
          </a:p>
          <a:p>
            <a:r>
              <a:rPr lang="en-US" sz="2400" dirty="0" smtClean="0">
                <a:latin typeface="+mj-lt"/>
                <a:cs typeface="Arial" pitchFamily="34" charset="0"/>
              </a:rPr>
              <a:t>  drugs.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 anti-HCV was found in 6,7% of the total surveyed persons.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1208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Calibri" pitchFamily="34" charset="0"/>
                <a:cs typeface="Calibri" pitchFamily="34" charset="0"/>
              </a:rPr>
              <a:t>Stvilia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i="1" dirty="0" err="1" smtClean="0">
                <a:latin typeface="Calibri" pitchFamily="34" charset="0"/>
                <a:cs typeface="Calibri" pitchFamily="34" charset="0"/>
              </a:rPr>
              <a:t>Tsertsvadze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i="1" dirty="0" err="1" smtClean="0">
                <a:latin typeface="Calibri" pitchFamily="34" charset="0"/>
                <a:cs typeface="Calibri" pitchFamily="34" charset="0"/>
              </a:rPr>
              <a:t>Sharvadze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et al. Inf. diseases, AIDS and Clinical Immunology Research Center, Tbilisi. Journal of Urban Health: Bulletin of the New York Academy of Medicine, Vol. 83, No 2  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8840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C000"/>
                </a:solidFill>
                <a:latin typeface="+mj-lt"/>
                <a:cs typeface="Calibri" pitchFamily="34" charset="0"/>
              </a:rPr>
              <a:t>Data limitations:</a:t>
            </a:r>
            <a:r>
              <a:rPr lang="en-US" sz="2400" dirty="0" smtClean="0">
                <a:solidFill>
                  <a:srgbClr val="FFC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smtClean="0">
                <a:latin typeface="+mj-lt"/>
                <a:cs typeface="Calibri" pitchFamily="34" charset="0"/>
              </a:rPr>
              <a:t>Data from 2001-2002; Only Tbilisi; </a:t>
            </a:r>
            <a:r>
              <a:rPr lang="en-US" sz="2400" dirty="0" smtClean="0">
                <a:latin typeface="+mj-lt"/>
              </a:rPr>
              <a:t>S</a:t>
            </a:r>
            <a:r>
              <a:rPr lang="en-US" sz="2400" dirty="0" smtClean="0">
                <a:latin typeface="+mj-lt"/>
                <a:cs typeface="Arial" pitchFamily="34" charset="0"/>
              </a:rPr>
              <a:t>urveyed individuals – 2000 (Population of Tbilisi almost 1 500 000).</a:t>
            </a:r>
            <a:r>
              <a:rPr lang="en-US" sz="2400" u="sng" dirty="0" smtClean="0">
                <a:solidFill>
                  <a:srgbClr val="FFC000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8" grpId="1"/>
      <p:bldP spid="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133856"/>
          </a:xfrm>
        </p:spPr>
        <p:txBody>
          <a:bodyPr/>
          <a:lstStyle/>
          <a:p>
            <a:r>
              <a:rPr sz="4800" smtClean="0">
                <a:solidFill>
                  <a:srgbClr val="FFC000"/>
                </a:solidFill>
                <a:effectLst/>
              </a:rPr>
              <a:t/>
            </a:r>
            <a:br>
              <a:rPr sz="4800" smtClean="0">
                <a:solidFill>
                  <a:srgbClr val="FFC000"/>
                </a:solidFill>
                <a:effectLst/>
              </a:rPr>
            </a:br>
            <a:r>
              <a:rPr sz="28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Viral Hepatitis, incidence rates per 100000</a:t>
            </a:r>
            <a:br>
              <a:rPr sz="28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sz="28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population, Georgia</a:t>
            </a:r>
            <a:endParaRPr lang="en-US" sz="2800" dirty="0"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295400"/>
            <a:ext cx="7772400" cy="1219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Incidence rate</a:t>
            </a:r>
            <a:r>
              <a:rPr lang="ka-GE" dirty="0" smtClean="0"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viral hepatitis C decreased by 26%.</a:t>
            </a:r>
            <a:endParaRPr lang="ka-GE" dirty="0" smtClean="0"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Among new cases of hepatitis C 9.4% was acute and 90.6% - newly registered chronic cases.</a:t>
            </a:r>
            <a:endParaRPr lang="ka-GE" dirty="0" smtClean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6400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Data of National Center of Disease control and Public Health  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33400"/>
            <a:ext cx="7772400" cy="1295400"/>
          </a:xfrm>
        </p:spPr>
        <p:txBody>
          <a:bodyPr/>
          <a:lstStyle/>
          <a:p>
            <a:r>
              <a:rPr sz="360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Viral Hepatitis, incidence rates per 100000 population, Georgia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590800"/>
            <a:ext cx="7772400" cy="2057400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Data limitations</a:t>
            </a:r>
            <a:r>
              <a:rPr lang="en-US" sz="2400" u="sng" dirty="0" smtClean="0">
                <a:solidFill>
                  <a:srgbClr val="FFC000"/>
                </a:solidFill>
              </a:rPr>
              <a:t>:</a:t>
            </a: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Lack of information from many hospitals, medical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centers, Private medical offices, outpatient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	clinics.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In some cases the information is copied.   </a:t>
            </a:r>
            <a:r>
              <a:rPr lang="en-US" sz="2400" dirty="0" smtClean="0"/>
              <a:t>   </a:t>
            </a:r>
            <a:endParaRPr lang="en-US" sz="24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Number of reported hepatitis C cases per 100000 in EU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countries versus Georgia, 2006–2012.</a:t>
            </a:r>
          </a:p>
          <a:p>
            <a:pPr>
              <a:buNone/>
            </a:pPr>
            <a:endParaRPr lang="fr-FR" dirty="0" smtClean="0">
              <a:solidFill>
                <a:srgbClr val="FFFFFF"/>
              </a:solidFill>
              <a:latin typeface="+mj-lt"/>
            </a:endParaRPr>
          </a:p>
          <a:p>
            <a:pPr>
              <a:buNone/>
            </a:pPr>
            <a:endParaRPr lang="fr-FR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Incidence of HCV in EU and Georgia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6150114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</a:rPr>
              <a:t>National Center of Disease Control (NCDC) 2012                                 ©European Centre for Disease Prevention and Control, 2012</a:t>
            </a:r>
            <a:endParaRPr lang="en-US" sz="1600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3276600"/>
          <a:ext cx="81534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490"/>
                <a:gridCol w="805860"/>
                <a:gridCol w="1019175"/>
                <a:gridCol w="1019175"/>
                <a:gridCol w="1019175"/>
                <a:gridCol w="1019175"/>
                <a:gridCol w="1019175"/>
                <a:gridCol w="1019175"/>
              </a:tblGrid>
              <a:tr h="482600"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2006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2007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2008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2009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2010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2011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2012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EU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9.3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6.8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7.3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7.4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7.1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7.8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7.8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Georgia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25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27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48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45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47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56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42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7314</TotalTime>
  <Words>2479</Words>
  <Application>Microsoft Office PowerPoint</Application>
  <PresentationFormat>On-screen Show (4:3)</PresentationFormat>
  <Paragraphs>356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Flow</vt:lpstr>
      <vt:lpstr>Office Theme</vt:lpstr>
      <vt:lpstr>HCV infection in Georgia</vt:lpstr>
      <vt:lpstr>Outline</vt:lpstr>
      <vt:lpstr>Georgia</vt:lpstr>
      <vt:lpstr>Global Prevalence of HCV</vt:lpstr>
      <vt:lpstr>Prevelence of HCV in Georgia</vt:lpstr>
      <vt:lpstr>Prevalence of HCV in Georgia</vt:lpstr>
      <vt:lpstr> Viral Hepatitis, incidence rates per 100000 population, Georgia</vt:lpstr>
      <vt:lpstr>Viral Hepatitis, incidence rates per 100000 population, Georgia</vt:lpstr>
      <vt:lpstr>Incidence of HCV in EU and Georgia</vt:lpstr>
      <vt:lpstr>Prevalence and risk factors of HCV infection in hemodialysis patients in Georgia</vt:lpstr>
      <vt:lpstr>Prevalence and risk factors of HCV infection in hemodialysis patients in Georgia</vt:lpstr>
      <vt:lpstr>Prevalence of HCV infection in hemodialysis patients in other countries</vt:lpstr>
      <vt:lpstr>Data from "Mrcheveli" Med. Center - Gastroenterology –Hepatology Department </vt:lpstr>
      <vt:lpstr>Data from "Mrcheveli" Med. Center - Gastroenterology –Hepatology Department (05.2012-05.2014) </vt:lpstr>
      <vt:lpstr>Data from "Mrcheveli" Med. Center - Gastroenterology –Hepatology Department </vt:lpstr>
      <vt:lpstr>Data from "Mrcheveli" Med. Center Gastroenterology –Hepatology Department  (05.2012-05.2014)</vt:lpstr>
      <vt:lpstr>Data from "Mrcheveli" Med. Center Gastroenterology –Hepatology Department  (05.2012-05.2014)</vt:lpstr>
      <vt:lpstr>Distribution of HCV Genotype in Georgia  (09.2001-09.2003, 77 samples) </vt:lpstr>
      <vt:lpstr>Distribution of HCV Genotypes in Georgia  (10.2012-12.2013, 261 sampels) </vt:lpstr>
      <vt:lpstr>Distribution of HCV Genotypes in Georgia  (10.2012-12.2013, 261 samples) </vt:lpstr>
      <vt:lpstr>Distribution of HCV Genotypes in Georgia  (10.2012-12.2013) </vt:lpstr>
      <vt:lpstr>Distribution HCV genotype 2k/1b – recombinant form (St. Petersburg variant)</vt:lpstr>
      <vt:lpstr>Distribution of HCV Genotypes in Georgia </vt:lpstr>
      <vt:lpstr>Registered/Available anti-HCV drugs in Georgia</vt:lpstr>
      <vt:lpstr>Slide 25</vt:lpstr>
      <vt:lpstr>Availability of antiviral therapy in HCV patients in Georgia</vt:lpstr>
      <vt:lpstr>Slide 27</vt:lpstr>
      <vt:lpstr>Prevention of HCV infection</vt:lpstr>
      <vt:lpstr>Conclusions(1):</vt:lpstr>
      <vt:lpstr>Conclusions(2):</vt:lpstr>
      <vt:lpstr>Conclusions(3):</vt:lpstr>
      <vt:lpstr>Thank you for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know about HCV infection in Georgia</dc:title>
  <dc:creator>User</dc:creator>
  <cp:lastModifiedBy>Duda</cp:lastModifiedBy>
  <cp:revision>342</cp:revision>
  <dcterms:created xsi:type="dcterms:W3CDTF">2006-08-16T00:00:00Z</dcterms:created>
  <dcterms:modified xsi:type="dcterms:W3CDTF">2014-09-02T18:43:35Z</dcterms:modified>
</cp:coreProperties>
</file>