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9" r:id="rId3"/>
  </p:sldMasterIdLst>
  <p:notesMasterIdLst>
    <p:notesMasterId r:id="rId50"/>
  </p:notesMasterIdLst>
  <p:sldIdLst>
    <p:sldId id="256" r:id="rId4"/>
    <p:sldId id="353" r:id="rId5"/>
    <p:sldId id="272" r:id="rId6"/>
    <p:sldId id="273" r:id="rId7"/>
    <p:sldId id="317" r:id="rId8"/>
    <p:sldId id="283" r:id="rId9"/>
    <p:sldId id="287" r:id="rId10"/>
    <p:sldId id="319" r:id="rId11"/>
    <p:sldId id="322" r:id="rId12"/>
    <p:sldId id="326" r:id="rId13"/>
    <p:sldId id="333" r:id="rId14"/>
    <p:sldId id="324" r:id="rId15"/>
    <p:sldId id="297" r:id="rId16"/>
    <p:sldId id="257" r:id="rId17"/>
    <p:sldId id="354" r:id="rId18"/>
    <p:sldId id="355" r:id="rId19"/>
    <p:sldId id="365" r:id="rId20"/>
    <p:sldId id="258" r:id="rId21"/>
    <p:sldId id="342" r:id="rId22"/>
    <p:sldId id="314" r:id="rId23"/>
    <p:sldId id="315" r:id="rId24"/>
    <p:sldId id="340" r:id="rId25"/>
    <p:sldId id="339" r:id="rId26"/>
    <p:sldId id="330" r:id="rId27"/>
    <p:sldId id="332" r:id="rId28"/>
    <p:sldId id="335" r:id="rId29"/>
    <p:sldId id="294" r:id="rId30"/>
    <p:sldId id="295" r:id="rId31"/>
    <p:sldId id="292" r:id="rId32"/>
    <p:sldId id="301" r:id="rId33"/>
    <p:sldId id="304" r:id="rId34"/>
    <p:sldId id="341" r:id="rId35"/>
    <p:sldId id="336" r:id="rId36"/>
    <p:sldId id="362" r:id="rId37"/>
    <p:sldId id="363" r:id="rId38"/>
    <p:sldId id="358" r:id="rId39"/>
    <p:sldId id="298" r:id="rId40"/>
    <p:sldId id="299" r:id="rId41"/>
    <p:sldId id="329" r:id="rId42"/>
    <p:sldId id="290" r:id="rId43"/>
    <p:sldId id="351" r:id="rId44"/>
    <p:sldId id="300" r:id="rId45"/>
    <p:sldId id="302" r:id="rId46"/>
    <p:sldId id="306" r:id="rId47"/>
    <p:sldId id="366" r:id="rId48"/>
    <p:sldId id="328"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713" autoAdjust="0"/>
  </p:normalViewPr>
  <p:slideViewPr>
    <p:cSldViewPr>
      <p:cViewPr varScale="1">
        <p:scale>
          <a:sx n="69" d="100"/>
          <a:sy n="69" d="100"/>
        </p:scale>
        <p:origin x="-1182" y="-102"/>
      </p:cViewPr>
      <p:guideLst>
        <p:guide orient="horz" pos="2160"/>
        <p:guide pos="2880"/>
      </p:guideLst>
    </p:cSldViewPr>
  </p:slideViewPr>
  <p:notesTextViewPr>
    <p:cViewPr>
      <p:scale>
        <a:sx n="1" d="1"/>
        <a:sy n="1" d="1"/>
      </p:scale>
      <p:origin x="0" y="0"/>
    </p:cViewPr>
  </p:notesTextViewPr>
  <p:sorterViewPr>
    <p:cViewPr>
      <p:scale>
        <a:sx n="66" d="100"/>
        <a:sy n="66" d="100"/>
      </p:scale>
      <p:origin x="0" y="227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EBA517D-39C0-46E0-AABB-9F486FDC4F86}" type="datetimeFigureOut">
              <a:rPr lang="en-US"/>
              <a:pPr>
                <a:defRPr/>
              </a:pPr>
              <a:t>10/3/2012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61FB81D-E7F1-4853-8F1F-89CC7BE205C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17F1D3-7995-4AA5-8A81-36B53F9660A7}" type="slidenum">
              <a:rPr lang="ar-SA"/>
              <a:pPr fontAlgn="base">
                <a:spcBef>
                  <a:spcPct val="0"/>
                </a:spcBef>
                <a:spcAft>
                  <a:spcPct val="0"/>
                </a:spcAft>
              </a:pPr>
              <a:t>3</a:t>
            </a:fld>
            <a:endParaRPr lang="en-US">
              <a:cs typeface="Arial" charset="0"/>
            </a:endParaRPr>
          </a:p>
        </p:txBody>
      </p:sp>
      <p:sp>
        <p:nvSpPr>
          <p:cNvPr id="37890" name="Rectangle 2"/>
          <p:cNvSpPr>
            <a:spLocks noGrp="1" noRot="1" noChangeAspect="1" noChangeArrowheads="1" noTextEdit="1"/>
          </p:cNvSpPr>
          <p:nvPr>
            <p:ph type="sldImg"/>
          </p:nvPr>
        </p:nvSpPr>
        <p:spPr bwMode="auto">
          <a:xfrm>
            <a:off x="1146175" y="685800"/>
            <a:ext cx="4572000" cy="3429000"/>
          </a:xfrm>
          <a:noFill/>
          <a:ln>
            <a:solidFill>
              <a:srgbClr val="000000"/>
            </a:solidFill>
            <a:miter lim="800000"/>
            <a:headEnd/>
            <a:tailEnd/>
          </a:ln>
        </p:spPr>
      </p:sp>
      <p:sp>
        <p:nvSpPr>
          <p:cNvPr id="37891" name="Rectangle 3"/>
          <p:cNvSpPr>
            <a:spLocks noGrp="1" noChangeArrowheads="1"/>
          </p:cNvSpPr>
          <p:nvPr>
            <p:ph type="body" idx="1"/>
          </p:nvPr>
        </p:nvSpPr>
        <p:spPr bwMode="auto">
          <a:xfrm>
            <a:off x="912813" y="4343400"/>
            <a:ext cx="5032375" cy="4114800"/>
          </a:xfrm>
          <a:noFill/>
        </p:spPr>
        <p:txBody>
          <a:bodyPr wrap="square" numCol="1" anchor="t" anchorCtr="0" compatLnSpc="1">
            <a:prstTxWarp prst="textNoShape">
              <a:avLst/>
            </a:prstTxWarp>
          </a:bodyPr>
          <a:lstStyle/>
          <a:p>
            <a:pPr>
              <a:spcBef>
                <a:spcPct val="0"/>
              </a:spcBef>
            </a:pPr>
            <a:endParaRPr lang="he-I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ea typeface="MS PGothic" pitchFamily="34" charset="-128"/>
              </a:rPr>
              <a:t>When we consider the advantages of treating patients with an early stage of fibrosis, we can see on this slide looking at response rates in patients with mild fibrosis, F0, 1, or 2, there are significant differences between patients with advanced and patients with mild fibrosis. So, for patients taking boceprevir-based regimens, either treatment-naive or treatment-experienced, there is a reduction in response in patients who have cirrhosis. </a:t>
            </a:r>
          </a:p>
          <a:p>
            <a:pPr>
              <a:spcBef>
                <a:spcPct val="0"/>
              </a:spcBef>
            </a:pPr>
            <a:endParaRPr lang="en-US" smtClean="0">
              <a:ea typeface="MS PGothic" pitchFamily="34" charset="-128"/>
            </a:endParaRP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ACE1A6-73AA-4A7D-8541-BA63C574287D}" type="slidenum">
              <a:rPr lang="en-US">
                <a:latin typeface="Arial" charset="0"/>
                <a:ea typeface="MS PGothic" pitchFamily="34" charset="-128"/>
                <a:cs typeface="Arial" charset="0"/>
              </a:rPr>
              <a:pPr fontAlgn="base">
                <a:spcBef>
                  <a:spcPct val="0"/>
                </a:spcBef>
                <a:spcAft>
                  <a:spcPct val="0"/>
                </a:spcAft>
              </a:pPr>
              <a:t>31</a:t>
            </a:fld>
            <a:endParaRPr lang="en-US">
              <a:latin typeface="Arial" charset="0"/>
              <a:ea typeface="MS PGothic" pitchFamily="34" charset="-128"/>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latin typeface="Arial" charset="0"/>
            </a:endParaRPr>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4EF95F-477F-4296-997B-C9AB043915C8}" type="slidenum">
              <a:rPr lang="en-US">
                <a:latin typeface="Arial" charset="0"/>
                <a:cs typeface="Arial" charset="0"/>
              </a:rPr>
              <a:pPr fontAlgn="base">
                <a:spcBef>
                  <a:spcPct val="0"/>
                </a:spcBef>
                <a:spcAft>
                  <a:spcPct val="0"/>
                </a:spcAft>
              </a:pPr>
              <a:t>32</a:t>
            </a:fld>
            <a:endParaRPr lang="en-US">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smtClean="0"/>
              <a:t>DAAs, direct-acting antivirals; HCC, hepatocellular carcinoma; PIs, protease inhibitors; SVR, sustained virologic response.</a:t>
            </a:r>
            <a:endParaRPr lang="en-US" smtClean="0"/>
          </a:p>
          <a:p>
            <a:pPr>
              <a:spcBef>
                <a:spcPct val="0"/>
              </a:spcBef>
            </a:pPr>
            <a:r>
              <a:rPr lang="en-US" smtClean="0"/>
              <a:t> </a:t>
            </a:r>
          </a:p>
          <a:p>
            <a:pPr>
              <a:spcBef>
                <a:spcPct val="0"/>
              </a:spcBef>
            </a:pPr>
            <a:r>
              <a:rPr lang="en-US" smtClean="0"/>
              <a:t>So if we consider the pros and cons of treating with triple therapy using a protease inhibitor vs deferring, there are several points to discuss. Protease inhibitors added to peginterferon/ribavirin clearly increase the chances of SVR; if  treatment is successful, disease progress may be halted and complications may be avoided. Many patients have already been waiting for these new treatments for quite a long time, and they really want to move into successful therapy. But keep in mind the cons of treatment: the current regimens are very complex, and they have challenging adverse events. Newer drugs may be more tolerable with shorter durations of therapy. We may have all-oral therapies that do not include peginterferon/ribavirin. There may be even better chances of SVR with combinations of DAAs. Finally, we must keep in mind the risk of resistance and the potential impact on future treatment options. </a:t>
            </a:r>
          </a:p>
          <a:p>
            <a:pPr>
              <a:spcBef>
                <a:spcPct val="0"/>
              </a:spcBef>
            </a:pPr>
            <a:endParaRPr lang="en-US" smtClean="0"/>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2A938B-D973-48E4-A9F7-40175E1AAC90}" type="slidenum">
              <a:rPr lang="en-US">
                <a:latin typeface="Arial" charset="0"/>
                <a:cs typeface="Arial" charset="0"/>
              </a:rPr>
              <a:pPr fontAlgn="base">
                <a:spcBef>
                  <a:spcPct val="0"/>
                </a:spcBef>
                <a:spcAft>
                  <a:spcPct val="0"/>
                </a:spcAft>
              </a:pPr>
              <a:t>40</a:t>
            </a:fld>
            <a:endParaRPr lang="en-US">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ea typeface="MS PGothic" pitchFamily="34" charset="-128"/>
              </a:rPr>
              <a:t>So, the take-home points for Section 3 are that assessing fibrosis score in null responders may be helpful to determine the timing of treatment. Approximately 35% of null responders receiving boceprevir or telaprevir-based treatment achieve a sustained virological response. The lead-in phase may be helpful in previous null responders in identifying patients who are likely to be interferon-responsive. And new treatments, of course, may provide new opportunities.</a:t>
            </a:r>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863BDA-DA61-44BA-A1EA-A716966CD047}" type="slidenum">
              <a:rPr lang="en-US">
                <a:latin typeface="Arial" charset="0"/>
                <a:ea typeface="MS PGothic" pitchFamily="34" charset="-128"/>
                <a:cs typeface="Arial" charset="0"/>
              </a:rPr>
              <a:pPr fontAlgn="base">
                <a:spcBef>
                  <a:spcPct val="0"/>
                </a:spcBef>
                <a:spcAft>
                  <a:spcPct val="0"/>
                </a:spcAft>
              </a:pPr>
              <a:t>43</a:t>
            </a:fld>
            <a:endParaRPr lang="en-US">
              <a:latin typeface="Arial" charset="0"/>
              <a:ea typeface="MS PGothic" pitchFamily="34" charset="-128"/>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ea typeface="MS PGothic" pitchFamily="34" charset="-128"/>
              </a:rPr>
              <a:t>So, the take-home points for Section 4 are that treatment-naive patients with minimal fibrosis have the best chance for successful therapy with telaprevir or boceprevir-based regimens. However, these are the patients who can afford to wait for new, future regimens that may be easier and more convenient. In my own view, if the patient is hesitant about initiating therapy, it is reasonable to consider waiting for future treatment options. But, the patient does need to understand that the future therapies may have better response rates, may be less complex, but are by no means guaranteed to become available in the foreseeable future. So, if the patient does wish to take current treatments, it is important to ensure that they understand the importance of adherence and if the patient is hesitant and reluctant to go through the complicated regimens it may be better to persuade the patient to defer rather than risk an unacceptable development of drug-resistance mutations because of poor adherence.</a:t>
            </a:r>
          </a:p>
          <a:p>
            <a:pPr>
              <a:spcBef>
                <a:spcPct val="0"/>
              </a:spcBef>
            </a:pPr>
            <a:endParaRPr lang="en-US" smtClean="0">
              <a:ea typeface="MS PGothic" pitchFamily="34" charset="-128"/>
            </a:endParaRPr>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32F1C1-3824-4319-BB20-885F4A150592}" type="slidenum">
              <a:rPr lang="en-US">
                <a:latin typeface="Arial" charset="0"/>
                <a:ea typeface="MS PGothic" pitchFamily="34" charset="-128"/>
                <a:cs typeface="Arial" charset="0"/>
              </a:rPr>
              <a:pPr fontAlgn="base">
                <a:spcBef>
                  <a:spcPct val="0"/>
                </a:spcBef>
                <a:spcAft>
                  <a:spcPct val="0"/>
                </a:spcAft>
              </a:pPr>
              <a:t>44</a:t>
            </a:fld>
            <a:endParaRPr lang="en-US">
              <a:latin typeface="Arial" charset="0"/>
              <a:ea typeface="MS PGothic" pitchFamily="34" charset="-128"/>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xfrm>
            <a:off x="1144588" y="685800"/>
            <a:ext cx="4570412" cy="3429000"/>
          </a:xfrm>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lIns="91410" tIns="45705" rIns="91410" bIns="45705" numCol="1" anchor="t" anchorCtr="0" compatLnSpc="1">
            <a:prstTxWarp prst="textNoShape">
              <a:avLst/>
            </a:prstTxWarp>
          </a:bodyPr>
          <a:lstStyle/>
          <a:p>
            <a:pPr>
              <a:spcBef>
                <a:spcPct val="0"/>
              </a:spcBef>
            </a:pPr>
            <a:r>
              <a:rPr lang="en-US" i="1" smtClean="0">
                <a:latin typeface="Arial" charset="0"/>
              </a:rPr>
              <a:t>HCV, hepatitis C virus.</a:t>
            </a:r>
            <a:endParaRPr lang="en-US" smtClean="0">
              <a:latin typeface="Arial" charset="0"/>
            </a:endParaRPr>
          </a:p>
          <a:p>
            <a:pPr>
              <a:spcBef>
                <a:spcPct val="0"/>
              </a:spcBef>
            </a:pPr>
            <a:r>
              <a:rPr lang="en-US" i="1" smtClean="0">
                <a:latin typeface="Arial" charset="0"/>
              </a:rPr>
              <a:t> </a:t>
            </a:r>
            <a:endParaRPr lang="en-US" smtClean="0">
              <a:latin typeface="Arial" charset="0"/>
            </a:endParaRPr>
          </a:p>
          <a:p>
            <a:pPr>
              <a:spcBef>
                <a:spcPct val="0"/>
              </a:spcBef>
            </a:pPr>
            <a:r>
              <a:rPr lang="en-US" smtClean="0">
                <a:latin typeface="Arial" charset="0"/>
              </a:rPr>
              <a:t>The epidemic in the United States began in the 1960s, 1970s, and 1980s. At that time, hepatitis C was spread through the blood supply, through injection drug use, and through other behaviors that involved sharing of contaminated blood. As shown on this slide, the peak incidence occurred around 1990. After that point, the blood supply was screened, and the number of new cases per year dropped precipitously. The major challenge we face in the United States is the large pool of people infected in the 1970s and 1980s. These people have progressed over time, and many of them have developed cirrhosis; indeed, the complications of cirrhosis, such as liver failure and liver cancer, are being observed in many tertiary care centers. Without liver transplant, death is inevitable for these patients. In fact, about 15,000 people die each year from hepatitis C–related disease in the United States. </a:t>
            </a:r>
          </a:p>
          <a:p>
            <a:pPr>
              <a:spcBef>
                <a:spcPct val="0"/>
              </a:spcBef>
            </a:pPr>
            <a:endParaRPr lang="en-US" smtClean="0">
              <a:latin typeface="Arial" charset="0"/>
              <a:ea typeface="MS PGothic" pitchFamily="34" charset="-128"/>
            </a:endParaRPr>
          </a:p>
        </p:txBody>
      </p:sp>
      <p:sp>
        <p:nvSpPr>
          <p:cNvPr id="3993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10" tIns="45705" rIns="91410" bIns="45705" anchor="b"/>
          <a:lstStyle/>
          <a:p>
            <a:pPr defTabSz="911225"/>
            <a:fld id="{ACD71808-D4AF-4049-A8AC-05CC478060C4}" type="slidenum">
              <a:rPr lang="en-US" sz="1100">
                <a:latin typeface="Calibri" pitchFamily="34" charset="0"/>
              </a:rPr>
              <a:pPr defTabSz="911225"/>
              <a:t>4</a:t>
            </a:fld>
            <a:endParaRPr lang="en-US" sz="11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buClr>
                <a:srgbClr val="800080"/>
              </a:buClr>
            </a:pPr>
            <a:fld id="{F389C8B1-5362-4D39-AC1A-FD0C57107B6D}" type="slidenum">
              <a:rPr lang="en-US">
                <a:solidFill>
                  <a:srgbClr val="000000"/>
                </a:solidFill>
                <a:latin typeface="Arial" charset="0"/>
                <a:cs typeface="Arial" charset="0"/>
              </a:rPr>
              <a:pPr fontAlgn="base">
                <a:spcBef>
                  <a:spcPct val="0"/>
                </a:spcBef>
                <a:spcAft>
                  <a:spcPct val="0"/>
                </a:spcAft>
                <a:buClr>
                  <a:srgbClr val="800080"/>
                </a:buClr>
              </a:pPr>
              <a:t>5</a:t>
            </a:fld>
            <a:endParaRPr lang="en-US">
              <a:solidFill>
                <a:srgbClr val="000000"/>
              </a:solidFill>
              <a:latin typeface="Arial" charset="0"/>
              <a:cs typeface="Arial" charset="0"/>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smtClean="0"/>
              <a:t>DAAs, direct-acting antivirals; ER, endoplasmic reticulum; HCV, hepatitis C virus; LD, luminal domain.</a:t>
            </a:r>
            <a:endParaRPr lang="en-US" smtClean="0"/>
          </a:p>
          <a:p>
            <a:pPr>
              <a:spcBef>
                <a:spcPct val="0"/>
              </a:spcBef>
            </a:pPr>
            <a:r>
              <a:rPr lang="en-US" smtClean="0"/>
              <a:t> </a:t>
            </a:r>
          </a:p>
          <a:p>
            <a:pPr>
              <a:spcBef>
                <a:spcPct val="0"/>
              </a:spcBef>
            </a:pPr>
            <a:r>
              <a:rPr lang="en-US" smtClean="0"/>
              <a:t>The elucidation of the life cycle of the hepatitis C virus (HCV) allowed for the identification of potential targets of antivirals that directly interrupt HCV replication. From the binding of the virus to the plasma membrane and its endocytosis through the membrane, all the way through uncoating and generating the membranous web to translation and replication, viral assembly, and transport and release again into the extracellular space, one may envision a variety of potential targets. The most obvious targets are the NS3/4 serine protease and the NS5B HCV polymerase. Therefore, our first DAAs have been protease inhibitors and nucleoside or nonnucleoside polymerase inhibitors. </a:t>
            </a:r>
          </a:p>
          <a:p>
            <a:pPr>
              <a:spcBef>
                <a:spcPct val="0"/>
              </a:spcBef>
            </a:pPr>
            <a:r>
              <a:rPr lang="en-US" smtClean="0"/>
              <a:t> </a:t>
            </a:r>
          </a:p>
          <a:p>
            <a:pPr>
              <a:spcBef>
                <a:spcPct val="0"/>
              </a:spcBef>
            </a:pPr>
            <a:r>
              <a:rPr lang="en-US" smtClean="0"/>
              <a:t>Also interesting was the recent discovery of NS5A inhibitors that are inhibitors of the NS5A protein. However, the function of this protein in the hepatitis C life cycle is not yet well understood. Therefore, the inhibitory drugs may help to elucidate the involvement of this protein in the HCV life cycle rather than vice versa.</a:t>
            </a:r>
          </a:p>
          <a:p>
            <a:pPr>
              <a:spcBef>
                <a:spcPct val="0"/>
              </a:spcBef>
            </a:pPr>
            <a:r>
              <a:rPr lang="en-US" smtClean="0"/>
              <a:t> </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D0AEA7-71FB-41A5-A4FF-1D612C84F998}" type="slidenum">
              <a:rPr lang="en-US">
                <a:ea typeface="MS PGothic" pitchFamily="34" charset="-128"/>
                <a:cs typeface="Arial" charset="0"/>
              </a:rPr>
              <a:pPr fontAlgn="base">
                <a:spcBef>
                  <a:spcPct val="0"/>
                </a:spcBef>
                <a:spcAft>
                  <a:spcPct val="0"/>
                </a:spcAft>
              </a:pPr>
              <a:t>6</a:t>
            </a:fld>
            <a:endParaRPr lang="en-US">
              <a:ea typeface="MS PGothic" pitchFamily="34" charset="-128"/>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i="1" dirty="0" smtClean="0"/>
              <a:t>GT1, genotype 1; HCV, hepatitis C virus.</a:t>
            </a:r>
            <a:endParaRPr lang="en-US" dirty="0" smtClean="0"/>
          </a:p>
          <a:p>
            <a:pPr fontAlgn="auto">
              <a:spcBef>
                <a:spcPts val="0"/>
              </a:spcBef>
              <a:spcAft>
                <a:spcPts val="0"/>
              </a:spcAft>
              <a:defRPr/>
            </a:pPr>
            <a:r>
              <a:rPr lang="en-US" dirty="0" smtClean="0"/>
              <a:t> </a:t>
            </a:r>
          </a:p>
          <a:p>
            <a:pPr fontAlgn="auto">
              <a:spcBef>
                <a:spcPts val="0"/>
              </a:spcBef>
              <a:spcAft>
                <a:spcPts val="0"/>
              </a:spcAft>
              <a:defRPr/>
            </a:pPr>
            <a:r>
              <a:rPr lang="en-US" dirty="0" smtClean="0"/>
              <a:t>This slide is a summary of the clinical development of the protease inhibitors </a:t>
            </a:r>
            <a:r>
              <a:rPr lang="en-US" dirty="0" err="1" smtClean="0"/>
              <a:t>boceprevir</a:t>
            </a:r>
            <a:r>
              <a:rPr lang="en-US" dirty="0" smtClean="0"/>
              <a:t> and </a:t>
            </a:r>
            <a:r>
              <a:rPr lang="en-US" dirty="0" err="1" smtClean="0"/>
              <a:t>telaprevir</a:t>
            </a:r>
            <a:r>
              <a:rPr lang="en-US" dirty="0" smtClean="0"/>
              <a:t>. Both </a:t>
            </a:r>
            <a:r>
              <a:rPr lang="en-US" dirty="0" err="1" smtClean="0"/>
              <a:t>boceprevir</a:t>
            </a:r>
            <a:r>
              <a:rPr lang="en-US" dirty="0" smtClean="0"/>
              <a:t> and </a:t>
            </a:r>
            <a:r>
              <a:rPr lang="en-US" dirty="0" err="1" smtClean="0"/>
              <a:t>telaprevir</a:t>
            </a:r>
            <a:r>
              <a:rPr lang="en-US" dirty="0" smtClean="0"/>
              <a:t> are potent inhibitors of the NS3/4A serine protease; both have been tested in combination with the standard of care (</a:t>
            </a:r>
            <a:r>
              <a:rPr lang="en-US" dirty="0" err="1" smtClean="0"/>
              <a:t>peginterferon</a:t>
            </a:r>
            <a:r>
              <a:rPr lang="en-US" dirty="0" smtClean="0"/>
              <a:t> plus </a:t>
            </a:r>
            <a:r>
              <a:rPr lang="en-US" dirty="0" err="1" smtClean="0"/>
              <a:t>ribavirin</a:t>
            </a:r>
            <a:r>
              <a:rPr lang="en-US" dirty="0" smtClean="0"/>
              <a:t>) in large phase III trials. </a:t>
            </a:r>
          </a:p>
          <a:p>
            <a:pPr fontAlgn="auto">
              <a:spcBef>
                <a:spcPts val="0"/>
              </a:spcBef>
              <a:spcAft>
                <a:spcPts val="0"/>
              </a:spcAft>
              <a:defRPr/>
            </a:pPr>
            <a:r>
              <a:rPr lang="en-US" dirty="0" smtClean="0"/>
              <a:t> </a:t>
            </a:r>
          </a:p>
          <a:p>
            <a:pPr fontAlgn="auto">
              <a:spcBef>
                <a:spcPts val="0"/>
              </a:spcBef>
              <a:spcAft>
                <a:spcPts val="0"/>
              </a:spcAft>
              <a:defRPr/>
            </a:pPr>
            <a:r>
              <a:rPr lang="en-US" dirty="0" smtClean="0"/>
              <a:t>The phase III trials for </a:t>
            </a:r>
            <a:r>
              <a:rPr lang="en-US" dirty="0" err="1" smtClean="0"/>
              <a:t>boceprevir</a:t>
            </a:r>
            <a:r>
              <a:rPr lang="en-US" dirty="0" smtClean="0"/>
              <a:t> were SPRINT-2 and RESPOND-2. In SPRINT-2, only treatment-naive genotype 1–infected patients were enrolled. The </a:t>
            </a:r>
            <a:r>
              <a:rPr lang="en-US" dirty="0" err="1" smtClean="0"/>
              <a:t>nonresponder</a:t>
            </a:r>
            <a:r>
              <a:rPr lang="en-US" dirty="0" smtClean="0"/>
              <a:t> trial for </a:t>
            </a:r>
            <a:r>
              <a:rPr lang="en-US" dirty="0" err="1" smtClean="0"/>
              <a:t>boceprevir</a:t>
            </a:r>
            <a:r>
              <a:rPr lang="en-US" dirty="0" smtClean="0"/>
              <a:t> in phase III is called RESPOND-2. </a:t>
            </a:r>
            <a:r>
              <a:rPr lang="en-US" dirty="0" err="1" smtClean="0"/>
              <a:t>Nonresponders</a:t>
            </a:r>
            <a:r>
              <a:rPr lang="en-US" dirty="0" smtClean="0"/>
              <a:t> were HCV genotype 1–infected patients who had had a partial response to the previous treatment or a relapse. Partial responders were defined as those patients who had ≥ 2 log10</a:t>
            </a:r>
            <a:r>
              <a:rPr lang="en-US" baseline="-25000" dirty="0" smtClean="0"/>
              <a:t> </a:t>
            </a:r>
            <a:r>
              <a:rPr lang="en-US" dirty="0" smtClean="0"/>
              <a:t>IU/</a:t>
            </a:r>
            <a:r>
              <a:rPr lang="en-US" dirty="0" err="1" smtClean="0"/>
              <a:t>mL</a:t>
            </a:r>
            <a:r>
              <a:rPr lang="en-US" dirty="0" smtClean="0"/>
              <a:t> decline at Week 12 of previous therapy. </a:t>
            </a:r>
          </a:p>
          <a:p>
            <a:pPr fontAlgn="auto">
              <a:spcBef>
                <a:spcPts val="0"/>
              </a:spcBef>
              <a:spcAft>
                <a:spcPts val="0"/>
              </a:spcAft>
              <a:defRPr/>
            </a:pPr>
            <a:r>
              <a:rPr lang="en-US" dirty="0" smtClean="0"/>
              <a:t> </a:t>
            </a:r>
          </a:p>
          <a:p>
            <a:pPr fontAlgn="auto">
              <a:spcBef>
                <a:spcPts val="0"/>
              </a:spcBef>
              <a:spcAft>
                <a:spcPts val="0"/>
              </a:spcAft>
              <a:defRPr/>
            </a:pPr>
            <a:r>
              <a:rPr lang="en-US" dirty="0" smtClean="0"/>
              <a:t>The pivotal phase III trials that included </a:t>
            </a:r>
            <a:r>
              <a:rPr lang="en-US" dirty="0" err="1" smtClean="0"/>
              <a:t>telaprevir</a:t>
            </a:r>
            <a:r>
              <a:rPr lang="en-US" dirty="0" smtClean="0"/>
              <a:t> are ADVANCE, ILLUMINATE, and REALIZE. ADVANCE investigated the treatment of treatment-naive, HCV genotype 1–infected patients with the addition of either 8 or 12 weeks of </a:t>
            </a:r>
            <a:r>
              <a:rPr lang="en-US" dirty="0" err="1" smtClean="0"/>
              <a:t>telaprevir</a:t>
            </a:r>
            <a:r>
              <a:rPr lang="en-US" dirty="0" smtClean="0"/>
              <a:t> to the standard of care. ILLUMINATE investigated the question of whether treatment can be shortened in rapid responders. REALIZE is the </a:t>
            </a:r>
            <a:r>
              <a:rPr lang="en-US" dirty="0" err="1" smtClean="0"/>
              <a:t>nonresponder</a:t>
            </a:r>
            <a:r>
              <a:rPr lang="en-US" dirty="0" smtClean="0"/>
              <a:t> study for </a:t>
            </a:r>
            <a:r>
              <a:rPr lang="en-US" dirty="0" err="1" smtClean="0"/>
              <a:t>telaprevir</a:t>
            </a:r>
            <a:r>
              <a:rPr lang="en-US" dirty="0" smtClean="0"/>
              <a:t>, but this trial included not only partial responders and </a:t>
            </a:r>
            <a:r>
              <a:rPr lang="en-US" dirty="0" err="1" smtClean="0"/>
              <a:t>relapsers</a:t>
            </a:r>
            <a:r>
              <a:rPr lang="en-US" dirty="0" smtClean="0"/>
              <a:t> but also those who have experienced a null response to previous treatment, that is, patients who have had &lt; 2 log10</a:t>
            </a:r>
            <a:r>
              <a:rPr lang="en-US" baseline="-25000" dirty="0" smtClean="0"/>
              <a:t> </a:t>
            </a:r>
            <a:r>
              <a:rPr lang="en-US" dirty="0" smtClean="0"/>
              <a:t>IU/</a:t>
            </a:r>
            <a:r>
              <a:rPr lang="en-US" dirty="0" err="1" smtClean="0"/>
              <a:t>mL</a:t>
            </a:r>
            <a:r>
              <a:rPr lang="en-US" dirty="0" smtClean="0"/>
              <a:t> decline in HCV RNA with previous standard of care treatment.</a:t>
            </a:r>
          </a:p>
          <a:p>
            <a:pPr fontAlgn="auto">
              <a:spcBef>
                <a:spcPts val="0"/>
              </a:spcBef>
              <a:spcAft>
                <a:spcPts val="0"/>
              </a:spcAft>
              <a:defRPr/>
            </a:pPr>
            <a:endParaRPr lang="en-US" dirty="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B3AB1A-E3C1-403B-A429-CC4DEF7D8C4F}"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B7D83A-F82F-43C9-B816-1A7815F3C2F7}" type="slidenum">
              <a:rPr lang="en-US">
                <a:solidFill>
                  <a:srgbClr val="000000"/>
                </a:solidFill>
                <a:latin typeface="Arial" charset="0"/>
                <a:cs typeface="Arial" charset="0"/>
              </a:rPr>
              <a:pPr fontAlgn="base">
                <a:spcBef>
                  <a:spcPct val="0"/>
                </a:spcBef>
                <a:spcAft>
                  <a:spcPct val="0"/>
                </a:spcAft>
              </a:pPr>
              <a:t>8</a:t>
            </a:fld>
            <a:endParaRPr lang="en-US">
              <a:solidFill>
                <a:srgbClr val="000000"/>
              </a:solidFill>
              <a:latin typeface="Arial" charset="0"/>
              <a:cs typeface="Arial" charset="0"/>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ea typeface="MS PGothic" pitchFamily="34" charset="-128"/>
              </a:rPr>
              <a:t>When we consider the advantages of treating patients with an early stage of fibrosis, we can see on this slide looking at response rates in patients with mild fibrosis, F0, 1, or 2, there are significant differences between patients with advanced and patients with mild fibrosis. So, for patients taking boceprevir-based regimens, either treatment-naive or treatment-experienced, there is a reduction in response in patients who have cirrhosis. </a:t>
            </a:r>
          </a:p>
          <a:p>
            <a:pPr>
              <a:spcBef>
                <a:spcPct val="0"/>
              </a:spcBef>
            </a:pPr>
            <a:endParaRPr lang="en-US" smtClean="0">
              <a:ea typeface="MS PGothic" pitchFamily="34" charset="-128"/>
            </a:endParaRP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B67A69-6BED-4F38-B846-1BB77CDDC523}" type="slidenum">
              <a:rPr lang="en-US">
                <a:latin typeface="Arial" charset="0"/>
                <a:ea typeface="MS PGothic" pitchFamily="34" charset="-128"/>
                <a:cs typeface="Arial" charset="0"/>
              </a:rPr>
              <a:pPr fontAlgn="base">
                <a:spcBef>
                  <a:spcPct val="0"/>
                </a:spcBef>
                <a:spcAft>
                  <a:spcPct val="0"/>
                </a:spcAft>
              </a:pPr>
              <a:t>23</a:t>
            </a:fld>
            <a:endParaRPr lang="en-US">
              <a:latin typeface="Arial" charset="0"/>
              <a:ea typeface="MS PGothic" pitchFamily="34" charset="-128"/>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r>
              <a:rPr lang="en-US" smtClean="0">
                <a:ea typeface="MS PGothic" pitchFamily="34" charset="-128"/>
              </a:rPr>
              <a:t>For boceprevir, the PROVIDE study looking at previous null responders showed a sustained response rate in 38% of patients. So, for patients who had responded poorly to a first course of therapy, the chance of a response to a protease inhibitor regime is relatively low at less than 50%. However, for those 30% to 40% of patients who do respond, this clearly is very advantageous.</a:t>
            </a:r>
            <a:endParaRPr lang="en-US" sz="700" smtClean="0">
              <a:ea typeface="MS PGothic" pitchFamily="34" charset="-128"/>
            </a:endParaRPr>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8E2220-B0EB-48ED-87E5-0E4896529D5C}" type="slidenum">
              <a:rPr lang="en-US">
                <a:latin typeface="Arial" charset="0"/>
                <a:ea typeface="MS PGothic" pitchFamily="34" charset="-128"/>
                <a:cs typeface="Arial" charset="0"/>
              </a:rPr>
              <a:pPr fontAlgn="base">
                <a:spcBef>
                  <a:spcPct val="0"/>
                </a:spcBef>
                <a:spcAft>
                  <a:spcPct val="0"/>
                </a:spcAft>
              </a:pPr>
              <a:t>30</a:t>
            </a:fld>
            <a:endParaRPr lang="en-US">
              <a:latin typeface="Arial" charset="0"/>
              <a:ea typeface="MS PGothic" pitchFamily="34" charset="-128"/>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886F18-F0B5-428F-B67A-5CA7BB2F1361}" type="datetimeFigureOut">
              <a:rPr lang="en-US"/>
              <a:pPr>
                <a:defRPr/>
              </a:pPr>
              <a:t>10/3/2012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CD477F-15ED-4197-A4D8-E719C0A5362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2BF0EA-1E39-414F-8293-FCA82D3BDD97}" type="datetimeFigureOut">
              <a:rPr lang="en-US"/>
              <a:pPr>
                <a:defRPr/>
              </a:pPr>
              <a:t>10/3/2012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C76EB8-3BE1-408A-BE74-71EA2A5B25A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43514B-22BE-42CD-926D-A070DCD3D315}" type="datetimeFigureOut">
              <a:rPr lang="en-US"/>
              <a:pPr>
                <a:defRPr/>
              </a:pPr>
              <a:t>10/3/2012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69D677-DF1F-4C3D-B3EA-AC1EE549A4B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כותרת ותרש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p>
            <a:r>
              <a:rPr lang="he-IL" smtClean="0"/>
              <a:t>לחץ כדי לערוך סגנון כותרת של תבנית בסיס</a:t>
            </a:r>
            <a:endParaRPr lang="he-IL"/>
          </a:p>
        </p:txBody>
      </p:sp>
      <p:sp>
        <p:nvSpPr>
          <p:cNvPr id="3" name="מציין מיקום תרשים 2"/>
          <p:cNvSpPr>
            <a:spLocks noGrp="1"/>
          </p:cNvSpPr>
          <p:nvPr>
            <p:ph type="chart" idx="1"/>
          </p:nvPr>
        </p:nvSpPr>
        <p:spPr>
          <a:xfrm>
            <a:off x="457200" y="1600200"/>
            <a:ext cx="8229600" cy="4525963"/>
          </a:xfrm>
        </p:spPr>
        <p:txBody>
          <a:bodyPr rtlCol="1">
            <a:normAutofit/>
          </a:bodyPr>
          <a:lstStyle/>
          <a:p>
            <a:pPr lvl="0"/>
            <a:endParaRPr lang="he-IL" noProof="0" smtClean="0"/>
          </a:p>
        </p:txBody>
      </p:sp>
      <p:sp>
        <p:nvSpPr>
          <p:cNvPr id="4" name="מציין מיקום של תאריך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מציין מיקום של כותרת תחתונה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a:xfrm>
            <a:off x="6553200" y="6245225"/>
            <a:ext cx="2133600" cy="476250"/>
          </a:xfrm>
        </p:spPr>
        <p:txBody>
          <a:bodyPr/>
          <a:lstStyle>
            <a:lvl1pPr>
              <a:defRPr/>
            </a:lvl1pPr>
          </a:lstStyle>
          <a:p>
            <a:pPr>
              <a:defRPr/>
            </a:pPr>
            <a:fld id="{1D1787E5-892B-4876-9080-C97D16631D43}" type="slidenum">
              <a:rPr lang="he-IL"/>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588" y="667512"/>
            <a:ext cx="8464550" cy="1103312"/>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85763" y="1828800"/>
            <a:ext cx="4151312" cy="454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89475" y="1828800"/>
            <a:ext cx="4151313" cy="4546600"/>
          </a:xfrm>
        </p:spPr>
        <p:txBody>
          <a:bodyPr rtlCol="0">
            <a:normAutofit/>
          </a:bodyPr>
          <a:lstStyle/>
          <a:p>
            <a:pPr lvl="0"/>
            <a:endParaRPr lang="en-US" noProof="0"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CCO_HEP_REVERSED.gif"/>
          <p:cNvPicPr>
            <a:picLocks noChangeAspect="1"/>
          </p:cNvPicPr>
          <p:nvPr userDrawn="1"/>
        </p:nvPicPr>
        <p:blipFill>
          <a:blip r:embed="rId2" cstate="print"/>
          <a:srcRect t="926"/>
          <a:stretch>
            <a:fillRect/>
          </a:stretch>
        </p:blipFill>
        <p:spPr bwMode="auto">
          <a:xfrm>
            <a:off x="6153150" y="338138"/>
            <a:ext cx="2670175" cy="930275"/>
          </a:xfrm>
          <a:prstGeom prst="rect">
            <a:avLst/>
          </a:prstGeom>
          <a:noFill/>
          <a:ln w="9525">
            <a:noFill/>
            <a:miter lim="800000"/>
            <a:headEnd/>
            <a:tailEnd/>
          </a:ln>
        </p:spPr>
      </p:pic>
      <p:sp>
        <p:nvSpPr>
          <p:cNvPr id="5" name="Rectangle 55"/>
          <p:cNvSpPr>
            <a:spLocks noChangeArrowheads="1"/>
          </p:cNvSpPr>
          <p:nvPr userDrawn="1"/>
        </p:nvSpPr>
        <p:spPr bwMode="auto">
          <a:xfrm>
            <a:off x="0" y="1600200"/>
            <a:ext cx="9144000" cy="2057400"/>
          </a:xfrm>
          <a:prstGeom prst="rect">
            <a:avLst/>
          </a:prstGeom>
          <a:solidFill>
            <a:srgbClr val="0D6826"/>
          </a:solidFill>
          <a:ln w="9525">
            <a:noFill/>
            <a:miter lim="800000"/>
            <a:headEnd/>
            <a:tailEnd/>
          </a:ln>
        </p:spPr>
        <p:txBody>
          <a:bodyPr wrap="none" anchor="ctr"/>
          <a:lstStyle/>
          <a:p>
            <a:pPr>
              <a:lnSpc>
                <a:spcPct val="90000"/>
              </a:lnSpc>
              <a:spcBef>
                <a:spcPct val="35000"/>
              </a:spcBef>
              <a:spcAft>
                <a:spcPct val="25000"/>
              </a:spcAft>
              <a:buClr>
                <a:srgbClr val="4FAD26"/>
              </a:buClr>
              <a:buFont typeface="Arial" pitchFamily="34" charset="0"/>
              <a:buChar char="•"/>
              <a:defRPr/>
            </a:pPr>
            <a:endParaRPr lang="en-US" b="1">
              <a:solidFill>
                <a:srgbClr val="FFFFFF"/>
              </a:solidFill>
              <a:latin typeface="+mn-lt"/>
              <a:cs typeface="+mn-cs"/>
            </a:endParaRPr>
          </a:p>
        </p:txBody>
      </p:sp>
      <p:pic>
        <p:nvPicPr>
          <p:cNvPr id="6" name="Picture 9" descr="Default_HEP_ImageforPPT.jpg"/>
          <p:cNvPicPr>
            <a:picLocks noChangeAspect="1"/>
          </p:cNvPicPr>
          <p:nvPr userDrawn="1"/>
        </p:nvPicPr>
        <p:blipFill>
          <a:blip r:embed="rId3" cstate="print"/>
          <a:srcRect/>
          <a:stretch>
            <a:fillRect/>
          </a:stretch>
        </p:blipFill>
        <p:spPr bwMode="auto">
          <a:xfrm>
            <a:off x="4572000" y="3657600"/>
            <a:ext cx="4572000" cy="3200400"/>
          </a:xfrm>
          <a:prstGeom prst="rect">
            <a:avLst/>
          </a:prstGeom>
          <a:noFill/>
          <a:ln w="9525">
            <a:noFill/>
            <a:miter lim="800000"/>
            <a:headEnd/>
            <a:tailEnd/>
          </a:ln>
        </p:spPr>
      </p:pic>
      <p:sp>
        <p:nvSpPr>
          <p:cNvPr id="6198" name="Rectangle 54"/>
          <p:cNvSpPr>
            <a:spLocks noGrp="1" noChangeArrowheads="1"/>
          </p:cNvSpPr>
          <p:nvPr>
            <p:ph type="subTitle" idx="1"/>
          </p:nvPr>
        </p:nvSpPr>
        <p:spPr>
          <a:xfrm>
            <a:off x="457200" y="4041648"/>
            <a:ext cx="3886200" cy="1120775"/>
          </a:xfrm>
        </p:spPr>
        <p:txBody>
          <a:bodyPr/>
          <a:lstStyle>
            <a:lvl1pPr marL="0" indent="0">
              <a:lnSpc>
                <a:spcPct val="100000"/>
              </a:lnSpc>
              <a:buFont typeface="Wingdings" pitchFamily="2" charset="2"/>
              <a:buNone/>
              <a:defRPr sz="2000" b="1">
                <a:solidFill>
                  <a:schemeClr val="tx1"/>
                </a:solidFill>
              </a:defRPr>
            </a:lvl1pPr>
          </a:lstStyle>
          <a:p>
            <a:r>
              <a:rPr lang="en-US" dirty="0"/>
              <a:t>Click to edit Master subtitle </a:t>
            </a:r>
            <a:r>
              <a:rPr lang="en-US" dirty="0" smtClean="0"/>
              <a:t>style</a:t>
            </a:r>
          </a:p>
        </p:txBody>
      </p:sp>
      <p:sp>
        <p:nvSpPr>
          <p:cNvPr id="6199" name="Rectangle 55"/>
          <p:cNvSpPr>
            <a:spLocks noGrp="1" noChangeArrowheads="1"/>
          </p:cNvSpPr>
          <p:nvPr>
            <p:ph type="ctrTitle"/>
          </p:nvPr>
        </p:nvSpPr>
        <p:spPr bwMode="invGray">
          <a:xfrm>
            <a:off x="447675" y="1600200"/>
            <a:ext cx="8458200" cy="2057400"/>
          </a:xfrm>
        </p:spPr>
        <p:txBody>
          <a:bodyPr/>
          <a:lstStyle>
            <a:lvl1pPr>
              <a:defRPr sz="3900">
                <a:solidFill>
                  <a:schemeClr val="tx1"/>
                </a:solidFill>
              </a:defRPr>
            </a:lvl1pPr>
          </a:lstStyle>
          <a:p>
            <a:r>
              <a:rPr lang="en-US" dirty="0"/>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4" descr="HEP_TransSlid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itle 1"/>
          <p:cNvSpPr>
            <a:spLocks noGrp="1"/>
          </p:cNvSpPr>
          <p:nvPr>
            <p:ph type="title"/>
          </p:nvPr>
        </p:nvSpPr>
        <p:spPr>
          <a:xfrm>
            <a:off x="385763" y="330201"/>
            <a:ext cx="8462962" cy="5250792"/>
          </a:xfrm>
        </p:spPr>
        <p:txBody>
          <a:bodyPr anchorCtr="1"/>
          <a:lstStyle>
            <a:lvl1pPr algn="ctr">
              <a:defRPr sz="4000" b="1" cap="none">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5763" y="1828800"/>
            <a:ext cx="4151312"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9475" y="1828800"/>
            <a:ext cx="4151313"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588" y="667512"/>
            <a:ext cx="8464550" cy="1103312"/>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85763" y="1828800"/>
            <a:ext cx="4151312" cy="454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89475" y="1828800"/>
            <a:ext cx="4151313" cy="4546600"/>
          </a:xfrm>
        </p:spPr>
        <p:txBody>
          <a:bodyPr/>
          <a:lstStyle/>
          <a:p>
            <a:pPr lvl="0"/>
            <a:endParaRPr lang="en-US" noProof="0" dirty="0" smtClean="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32B567-FD45-44DE-856C-CE64DDE830C8}" type="datetimeFigureOut">
              <a:rPr lang="en-US"/>
              <a:pPr>
                <a:defRPr/>
              </a:pPr>
              <a:t>10/3/2012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236376-43DF-4B54-8A08-32E419DBF0A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5" name="Picture 8" descr="HEP_TitlteSlide"/>
          <p:cNvPicPr>
            <a:picLocks noChangeAspect="1" noChangeArrowheads="1"/>
          </p:cNvPicPr>
          <p:nvPr userDrawn="1"/>
        </p:nvPicPr>
        <p:blipFill>
          <a:blip r:embed="rId2" cstate="print"/>
          <a:srcRect/>
          <a:stretch>
            <a:fillRect/>
          </a:stretch>
        </p:blipFill>
        <p:spPr bwMode="auto">
          <a:xfrm>
            <a:off x="0" y="0"/>
            <a:ext cx="9144000" cy="4495800"/>
          </a:xfrm>
          <a:prstGeom prst="rect">
            <a:avLst/>
          </a:prstGeom>
          <a:noFill/>
          <a:ln w="9525">
            <a:noFill/>
            <a:miter lim="800000"/>
            <a:headEnd/>
            <a:tailEnd/>
          </a:ln>
        </p:spPr>
      </p:pic>
      <p:pic>
        <p:nvPicPr>
          <p:cNvPr id="6" name="Picture 9" descr="CCO_HEP_RGB.jpg"/>
          <p:cNvPicPr>
            <a:picLocks noChangeAspect="1"/>
          </p:cNvPicPr>
          <p:nvPr userDrawn="1"/>
        </p:nvPicPr>
        <p:blipFill>
          <a:blip r:embed="rId3" cstate="print"/>
          <a:srcRect t="44962"/>
          <a:stretch>
            <a:fillRect/>
          </a:stretch>
        </p:blipFill>
        <p:spPr bwMode="auto">
          <a:xfrm>
            <a:off x="5265738" y="5875338"/>
            <a:ext cx="3671887" cy="709612"/>
          </a:xfrm>
          <a:prstGeom prst="rect">
            <a:avLst/>
          </a:prstGeom>
          <a:noFill/>
          <a:ln w="9525">
            <a:noFill/>
            <a:miter lim="800000"/>
            <a:headEnd/>
            <a:tailEnd/>
          </a:ln>
        </p:spPr>
      </p:pic>
      <p:sp>
        <p:nvSpPr>
          <p:cNvPr id="2" name="Title 1"/>
          <p:cNvSpPr>
            <a:spLocks noGrp="1"/>
          </p:cNvSpPr>
          <p:nvPr>
            <p:ph type="title"/>
          </p:nvPr>
        </p:nvSpPr>
        <p:spPr>
          <a:xfrm>
            <a:off x="382588" y="330200"/>
            <a:ext cx="8464550" cy="1584326"/>
          </a:xfrm>
        </p:spPr>
        <p:txBody>
          <a:bodyPr/>
          <a:lstStyle>
            <a:lvl1pPr algn="ctr">
              <a:defRPr sz="3900">
                <a:solidFill>
                  <a:schemeClr val="tx1"/>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385763" y="1914525"/>
            <a:ext cx="8462962" cy="2605717"/>
          </a:xfr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0" name="Content Placeholder 9"/>
          <p:cNvSpPr>
            <a:spLocks noGrp="1"/>
          </p:cNvSpPr>
          <p:nvPr>
            <p:ph sz="quarter" idx="11"/>
          </p:nvPr>
        </p:nvSpPr>
        <p:spPr>
          <a:xfrm>
            <a:off x="385763" y="4856672"/>
            <a:ext cx="8462962" cy="1155939"/>
          </a:xfrm>
        </p:spPr>
        <p:txBody>
          <a:bodyPr/>
          <a:lstStyle>
            <a:lvl1pPr>
              <a:buFontTx/>
              <a:buNone/>
              <a:defRPr sz="2400" b="1">
                <a:solidFill>
                  <a:schemeClr val="accent4"/>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CCO_HEP_REVERSED.gif"/>
          <p:cNvPicPr>
            <a:picLocks noChangeAspect="1"/>
          </p:cNvPicPr>
          <p:nvPr userDrawn="1"/>
        </p:nvPicPr>
        <p:blipFill>
          <a:blip r:embed="rId2" cstate="print"/>
          <a:srcRect t="926"/>
          <a:stretch>
            <a:fillRect/>
          </a:stretch>
        </p:blipFill>
        <p:spPr bwMode="auto">
          <a:xfrm>
            <a:off x="6153150" y="338138"/>
            <a:ext cx="2670175" cy="930275"/>
          </a:xfrm>
          <a:prstGeom prst="rect">
            <a:avLst/>
          </a:prstGeom>
          <a:noFill/>
          <a:ln w="9525">
            <a:noFill/>
            <a:miter lim="800000"/>
            <a:headEnd/>
            <a:tailEnd/>
          </a:ln>
        </p:spPr>
      </p:pic>
      <p:sp>
        <p:nvSpPr>
          <p:cNvPr id="5" name="Rectangle 55"/>
          <p:cNvSpPr>
            <a:spLocks noChangeArrowheads="1"/>
          </p:cNvSpPr>
          <p:nvPr userDrawn="1"/>
        </p:nvSpPr>
        <p:spPr bwMode="auto">
          <a:xfrm>
            <a:off x="0" y="1600200"/>
            <a:ext cx="9144000" cy="2057400"/>
          </a:xfrm>
          <a:prstGeom prst="rect">
            <a:avLst/>
          </a:prstGeom>
          <a:solidFill>
            <a:srgbClr val="0D6826"/>
          </a:solidFill>
          <a:ln w="9525">
            <a:noFill/>
            <a:miter lim="800000"/>
            <a:headEnd/>
            <a:tailEnd/>
          </a:ln>
        </p:spPr>
        <p:txBody>
          <a:bodyPr wrap="none" anchor="ctr"/>
          <a:lstStyle/>
          <a:p>
            <a:pPr>
              <a:lnSpc>
                <a:spcPct val="90000"/>
              </a:lnSpc>
              <a:spcBef>
                <a:spcPct val="35000"/>
              </a:spcBef>
              <a:spcAft>
                <a:spcPct val="25000"/>
              </a:spcAft>
              <a:buClr>
                <a:srgbClr val="4FAD26"/>
              </a:buClr>
              <a:buFont typeface="Arial" pitchFamily="34" charset="0"/>
              <a:buChar char="•"/>
              <a:defRPr/>
            </a:pPr>
            <a:endParaRPr lang="en-US" b="1">
              <a:solidFill>
                <a:srgbClr val="FFFFFF"/>
              </a:solidFill>
              <a:latin typeface="+mn-lt"/>
              <a:cs typeface="+mn-cs"/>
            </a:endParaRPr>
          </a:p>
        </p:txBody>
      </p:sp>
      <p:pic>
        <p:nvPicPr>
          <p:cNvPr id="6" name="Picture 9" descr="Default_HEP_ImageforPPT.jpg"/>
          <p:cNvPicPr>
            <a:picLocks noChangeAspect="1"/>
          </p:cNvPicPr>
          <p:nvPr userDrawn="1"/>
        </p:nvPicPr>
        <p:blipFill>
          <a:blip r:embed="rId3" cstate="print"/>
          <a:srcRect/>
          <a:stretch>
            <a:fillRect/>
          </a:stretch>
        </p:blipFill>
        <p:spPr bwMode="auto">
          <a:xfrm>
            <a:off x="4572000" y="3657600"/>
            <a:ext cx="4572000" cy="3200400"/>
          </a:xfrm>
          <a:prstGeom prst="rect">
            <a:avLst/>
          </a:prstGeom>
          <a:noFill/>
          <a:ln w="9525">
            <a:noFill/>
            <a:miter lim="800000"/>
            <a:headEnd/>
            <a:tailEnd/>
          </a:ln>
        </p:spPr>
      </p:pic>
      <p:sp>
        <p:nvSpPr>
          <p:cNvPr id="6198" name="Rectangle 54"/>
          <p:cNvSpPr>
            <a:spLocks noGrp="1" noChangeArrowheads="1"/>
          </p:cNvSpPr>
          <p:nvPr>
            <p:ph type="subTitle" idx="1"/>
          </p:nvPr>
        </p:nvSpPr>
        <p:spPr>
          <a:xfrm>
            <a:off x="457200" y="4041648"/>
            <a:ext cx="3886200" cy="1120775"/>
          </a:xfrm>
        </p:spPr>
        <p:txBody>
          <a:bodyPr/>
          <a:lstStyle>
            <a:lvl1pPr marL="0" indent="0">
              <a:lnSpc>
                <a:spcPct val="100000"/>
              </a:lnSpc>
              <a:buFont typeface="Wingdings" pitchFamily="2" charset="2"/>
              <a:buNone/>
              <a:defRPr sz="2000" b="1">
                <a:solidFill>
                  <a:schemeClr val="tx1"/>
                </a:solidFill>
              </a:defRPr>
            </a:lvl1pPr>
          </a:lstStyle>
          <a:p>
            <a:r>
              <a:rPr lang="en-US" dirty="0"/>
              <a:t>Click to edit Master subtitle </a:t>
            </a:r>
            <a:r>
              <a:rPr lang="en-US" dirty="0" smtClean="0"/>
              <a:t>style</a:t>
            </a:r>
          </a:p>
        </p:txBody>
      </p:sp>
      <p:sp>
        <p:nvSpPr>
          <p:cNvPr id="6199" name="Rectangle 55"/>
          <p:cNvSpPr>
            <a:spLocks noGrp="1" noChangeArrowheads="1"/>
          </p:cNvSpPr>
          <p:nvPr>
            <p:ph type="ctrTitle"/>
          </p:nvPr>
        </p:nvSpPr>
        <p:spPr bwMode="invGray">
          <a:xfrm>
            <a:off x="447675" y="1600200"/>
            <a:ext cx="8458200" cy="2057400"/>
          </a:xfrm>
        </p:spPr>
        <p:txBody>
          <a:bodyPr/>
          <a:lstStyle>
            <a:lvl1pPr>
              <a:defRPr sz="3900">
                <a:solidFill>
                  <a:schemeClr val="tx1"/>
                </a:solidFill>
              </a:defRPr>
            </a:lvl1pPr>
          </a:lstStyle>
          <a:p>
            <a:r>
              <a:rPr lang="en-US" dirty="0"/>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4" descr="HEP_TransSlid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itle 1"/>
          <p:cNvSpPr>
            <a:spLocks noGrp="1"/>
          </p:cNvSpPr>
          <p:nvPr>
            <p:ph type="title"/>
          </p:nvPr>
        </p:nvSpPr>
        <p:spPr>
          <a:xfrm>
            <a:off x="385763" y="330201"/>
            <a:ext cx="8462962" cy="5250792"/>
          </a:xfrm>
        </p:spPr>
        <p:txBody>
          <a:bodyPr anchorCtr="1"/>
          <a:lstStyle>
            <a:lvl1pPr algn="ctr">
              <a:defRPr sz="4000" b="1" cap="none">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5763" y="1828800"/>
            <a:ext cx="4151312"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9475" y="1828800"/>
            <a:ext cx="4151313"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588" y="667512"/>
            <a:ext cx="8464550" cy="1103312"/>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85763" y="1828800"/>
            <a:ext cx="4151312" cy="454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89475" y="1828800"/>
            <a:ext cx="4151313" cy="4546600"/>
          </a:xfrm>
        </p:spPr>
        <p:txBody>
          <a:bodyPr/>
          <a:lstStyle/>
          <a:p>
            <a:pPr lvl="0"/>
            <a:endParaRPr lang="en-US" noProof="0" dirty="0" smtClean="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5" name="Picture 8" descr="HEP_TitlteSlide"/>
          <p:cNvPicPr>
            <a:picLocks noChangeAspect="1" noChangeArrowheads="1"/>
          </p:cNvPicPr>
          <p:nvPr userDrawn="1"/>
        </p:nvPicPr>
        <p:blipFill>
          <a:blip r:embed="rId2" cstate="print"/>
          <a:srcRect/>
          <a:stretch>
            <a:fillRect/>
          </a:stretch>
        </p:blipFill>
        <p:spPr bwMode="auto">
          <a:xfrm>
            <a:off x="0" y="0"/>
            <a:ext cx="9144000" cy="4495800"/>
          </a:xfrm>
          <a:prstGeom prst="rect">
            <a:avLst/>
          </a:prstGeom>
          <a:noFill/>
          <a:ln w="9525">
            <a:noFill/>
            <a:miter lim="800000"/>
            <a:headEnd/>
            <a:tailEnd/>
          </a:ln>
        </p:spPr>
      </p:pic>
      <p:pic>
        <p:nvPicPr>
          <p:cNvPr id="6" name="Picture 9" descr="CCO_HEP_RGB.jpg"/>
          <p:cNvPicPr>
            <a:picLocks noChangeAspect="1"/>
          </p:cNvPicPr>
          <p:nvPr userDrawn="1"/>
        </p:nvPicPr>
        <p:blipFill>
          <a:blip r:embed="rId3" cstate="print"/>
          <a:srcRect t="44962"/>
          <a:stretch>
            <a:fillRect/>
          </a:stretch>
        </p:blipFill>
        <p:spPr bwMode="auto">
          <a:xfrm>
            <a:off x="5265738" y="5875338"/>
            <a:ext cx="3671887" cy="709612"/>
          </a:xfrm>
          <a:prstGeom prst="rect">
            <a:avLst/>
          </a:prstGeom>
          <a:noFill/>
          <a:ln w="9525">
            <a:noFill/>
            <a:miter lim="800000"/>
            <a:headEnd/>
            <a:tailEnd/>
          </a:ln>
        </p:spPr>
      </p:pic>
      <p:sp>
        <p:nvSpPr>
          <p:cNvPr id="2" name="Title 1"/>
          <p:cNvSpPr>
            <a:spLocks noGrp="1"/>
          </p:cNvSpPr>
          <p:nvPr>
            <p:ph type="title"/>
          </p:nvPr>
        </p:nvSpPr>
        <p:spPr>
          <a:xfrm>
            <a:off x="382588" y="330200"/>
            <a:ext cx="8464550" cy="1584326"/>
          </a:xfrm>
        </p:spPr>
        <p:txBody>
          <a:bodyPr/>
          <a:lstStyle>
            <a:lvl1pPr algn="ctr">
              <a:defRPr sz="3900">
                <a:solidFill>
                  <a:schemeClr val="tx1"/>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385763" y="1914525"/>
            <a:ext cx="8462962" cy="2605717"/>
          </a:xfr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0" name="Content Placeholder 9"/>
          <p:cNvSpPr>
            <a:spLocks noGrp="1"/>
          </p:cNvSpPr>
          <p:nvPr>
            <p:ph sz="quarter" idx="11"/>
          </p:nvPr>
        </p:nvSpPr>
        <p:spPr>
          <a:xfrm>
            <a:off x="385763" y="4856672"/>
            <a:ext cx="8462962" cy="1155939"/>
          </a:xfrm>
        </p:spPr>
        <p:txBody>
          <a:bodyPr/>
          <a:lstStyle>
            <a:lvl1pPr>
              <a:buFontTx/>
              <a:buNone/>
              <a:defRPr sz="2400" b="1">
                <a:solidFill>
                  <a:schemeClr val="accent4"/>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0CDBE1-5BCE-4D19-8E87-CB2D18D4EDF7}" type="datetimeFigureOut">
              <a:rPr lang="en-US"/>
              <a:pPr>
                <a:defRPr/>
              </a:pPr>
              <a:t>10/3/2012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5BB889-4DD6-4493-A97F-0C0A7F92E1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EAFD83B-D44E-4A4E-AE55-BF14C9E5D0A4}" type="datetimeFigureOut">
              <a:rPr lang="en-US"/>
              <a:pPr>
                <a:defRPr/>
              </a:pPr>
              <a:t>10/3/2012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B5E84E-D3F1-4B03-B21E-7EA9FFF4B91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A6F643-BB9E-4A48-BA68-963B2FF76A09}" type="datetimeFigureOut">
              <a:rPr lang="en-US"/>
              <a:pPr>
                <a:defRPr/>
              </a:pPr>
              <a:t>10/3/2012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350B4BF-BBA2-45AF-84E8-39F8C626B63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A371EB1-1F1C-48C4-B1C3-003FC889F7DA}" type="datetimeFigureOut">
              <a:rPr lang="en-US"/>
              <a:pPr>
                <a:defRPr/>
              </a:pPr>
              <a:t>10/3/2012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3CD93A3-C72A-4DEF-9A29-32C0D5A200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79146B-B53A-4E51-B45A-D1969D16FF2F}" type="datetimeFigureOut">
              <a:rPr lang="en-US"/>
              <a:pPr>
                <a:defRPr/>
              </a:pPr>
              <a:t>10/3/2012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A3AEC2-2786-4B76-95AE-24F436422A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DFF9A6-D880-47F5-8E70-DBA77A39536C}" type="datetimeFigureOut">
              <a:rPr lang="en-US"/>
              <a:pPr>
                <a:defRPr/>
              </a:pPr>
              <a:t>10/3/2012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72460F-6F82-4279-806C-FDD398C9DD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561FA8-D59B-4E83-A696-09DF0AFF2E16}" type="datetimeFigureOut">
              <a:rPr lang="en-US"/>
              <a:pPr>
                <a:defRPr/>
              </a:pPr>
              <a:t>10/3/2012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190808-7085-4915-9759-AD5AF8BCBBA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tx2">
                <a:lumMod val="50000"/>
              </a:schemeClr>
            </a:gs>
            <a:gs pos="100000">
              <a:schemeClr val="tx2">
                <a:lumMod val="75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CC3E6E4-67B3-482D-A997-22597333BF41}" type="datetimeFigureOut">
              <a:rPr lang="en-US"/>
              <a:pPr>
                <a:defRPr/>
              </a:pPr>
              <a:t>10/3/2012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3FEFECF-2675-4F8B-BF0F-31827009A0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 id="2147483699" r:id="rId12"/>
    <p:sldLayoutId id="2147483700"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0000">
              <a:schemeClr val="tx2">
                <a:lumMod val="50000"/>
              </a:schemeClr>
            </a:gs>
            <a:gs pos="100000">
              <a:schemeClr val="tx2">
                <a:lumMod val="75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0" y="0"/>
            <a:ext cx="9144000" cy="641350"/>
          </a:xfrm>
          <a:prstGeom prst="rect">
            <a:avLst/>
          </a:prstGeom>
          <a:gradFill rotWithShape="1">
            <a:gsLst>
              <a:gs pos="0">
                <a:srgbClr val="0D6826"/>
              </a:gs>
              <a:gs pos="60001">
                <a:srgbClr val="002A17"/>
              </a:gs>
              <a:gs pos="100000">
                <a:srgbClr val="002A17"/>
              </a:gs>
            </a:gsLst>
            <a:lin ang="16200000" scaled="1"/>
          </a:gradFill>
          <a:ln w="9525" algn="ctr">
            <a:noFill/>
            <a:round/>
            <a:headEnd/>
            <a:tailEnd/>
          </a:ln>
        </p:spPr>
        <p:txBody>
          <a:bodyPr/>
          <a:lstStyle/>
          <a:p>
            <a:pPr>
              <a:lnSpc>
                <a:spcPct val="90000"/>
              </a:lnSpc>
              <a:spcBef>
                <a:spcPct val="35000"/>
              </a:spcBef>
              <a:spcAft>
                <a:spcPct val="25000"/>
              </a:spcAft>
              <a:buClr>
                <a:srgbClr val="4FAD26"/>
              </a:buClr>
              <a:buFont typeface="Arial" pitchFamily="34" charset="0"/>
              <a:buChar char="•"/>
              <a:defRPr/>
            </a:pPr>
            <a:endParaRPr lang="en-US" b="1">
              <a:solidFill>
                <a:srgbClr val="FFFFFF"/>
              </a:solidFill>
              <a:latin typeface="+mn-lt"/>
              <a:cs typeface="+mn-cs"/>
            </a:endParaRPr>
          </a:p>
        </p:txBody>
      </p:sp>
      <p:pic>
        <p:nvPicPr>
          <p:cNvPr id="15363" name="Picture 9" descr="CCO_HEP_REVERSED.gif"/>
          <p:cNvPicPr>
            <a:picLocks noChangeAspect="1"/>
          </p:cNvPicPr>
          <p:nvPr userDrawn="1"/>
        </p:nvPicPr>
        <p:blipFill>
          <a:blip r:embed="rId10" cstate="print"/>
          <a:srcRect t="1212"/>
          <a:stretch>
            <a:fillRect/>
          </a:stretch>
        </p:blipFill>
        <p:spPr bwMode="auto">
          <a:xfrm>
            <a:off x="7570788" y="96838"/>
            <a:ext cx="1308100" cy="454025"/>
          </a:xfrm>
          <a:prstGeom prst="rect">
            <a:avLst/>
          </a:prstGeom>
          <a:noFill/>
          <a:ln w="9525">
            <a:noFill/>
            <a:miter lim="800000"/>
            <a:headEnd/>
            <a:tailEnd/>
          </a:ln>
        </p:spPr>
      </p:pic>
      <p:sp>
        <p:nvSpPr>
          <p:cNvPr id="15364" name="Rectangle 2"/>
          <p:cNvSpPr>
            <a:spLocks noGrp="1" noChangeArrowheads="1"/>
          </p:cNvSpPr>
          <p:nvPr>
            <p:ph type="title"/>
          </p:nvPr>
        </p:nvSpPr>
        <p:spPr bwMode="auto">
          <a:xfrm>
            <a:off x="382588" y="666750"/>
            <a:ext cx="8464550" cy="11033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5" name="Rectangle 3"/>
          <p:cNvSpPr>
            <a:spLocks noGrp="1" noChangeArrowheads="1"/>
          </p:cNvSpPr>
          <p:nvPr>
            <p:ph type="body" idx="1"/>
          </p:nvPr>
        </p:nvSpPr>
        <p:spPr bwMode="auto">
          <a:xfrm>
            <a:off x="385763" y="1828800"/>
            <a:ext cx="8455025" cy="454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8"/>
          <p:cNvSpPr>
            <a:spLocks noChangeArrowheads="1"/>
          </p:cNvSpPr>
          <p:nvPr userDrawn="1"/>
        </p:nvSpPr>
        <p:spPr bwMode="auto">
          <a:xfrm>
            <a:off x="287338" y="307975"/>
            <a:ext cx="2084387" cy="276225"/>
          </a:xfrm>
          <a:prstGeom prst="rect">
            <a:avLst/>
          </a:prstGeom>
          <a:noFill/>
          <a:ln w="9525">
            <a:noFill/>
            <a:miter lim="800000"/>
            <a:headEnd/>
            <a:tailEnd/>
          </a:ln>
        </p:spPr>
        <p:txBody>
          <a:bodyPr wrap="none">
            <a:spAutoFit/>
          </a:bodyPr>
          <a:lstStyle/>
          <a:p>
            <a:pPr>
              <a:defRPr/>
            </a:pPr>
            <a:r>
              <a:rPr lang="en-US" sz="1200">
                <a:solidFill>
                  <a:srgbClr val="CDCDCF"/>
                </a:solidFill>
                <a:latin typeface="+mn-lt"/>
                <a:cs typeface="+mn-cs"/>
              </a:rPr>
              <a:t>clinicaloptions.com/hepatitis</a:t>
            </a:r>
          </a:p>
        </p:txBody>
      </p:sp>
      <p:sp>
        <p:nvSpPr>
          <p:cNvPr id="1031" name="Text Box 13"/>
          <p:cNvSpPr txBox="1">
            <a:spLocks noChangeArrowheads="1"/>
          </p:cNvSpPr>
          <p:nvPr userDrawn="1"/>
        </p:nvSpPr>
        <p:spPr bwMode="auto">
          <a:xfrm>
            <a:off x="284163" y="69850"/>
            <a:ext cx="7164387" cy="323850"/>
          </a:xfrm>
          <a:prstGeom prst="rect">
            <a:avLst/>
          </a:prstGeom>
          <a:noFill/>
          <a:ln>
            <a:noFill/>
          </a:ln>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defRPr>
            </a:lvl9pPr>
          </a:lstStyle>
          <a:p>
            <a:pPr eaLnBrk="1" hangingPunct="1">
              <a:buFont typeface="Arial" charset="0"/>
              <a:buNone/>
              <a:defRPr/>
            </a:pPr>
            <a:r>
              <a:rPr lang="en-US" sz="1500" b="0" dirty="0" smtClean="0">
                <a:solidFill>
                  <a:srgbClr val="FFFFFF"/>
                </a:solidFill>
                <a:cs typeface="+mn-cs"/>
              </a:rPr>
              <a:t>How Hepatitis C Drugs in Development May Affect Practice Today and Tomorrow</a:t>
            </a:r>
          </a:p>
        </p:txBody>
      </p:sp>
    </p:spTree>
  </p:cSld>
  <p:clrMap bg1="dk2" tx1="lt1" bg2="dk1" tx2="lt2" accent1="accent1" accent2="accent2" accent3="accent3" accent4="accent4" accent5="accent5" accent6="accent6" hlink="hlink" folHlink="folHlink"/>
  <p:sldLayoutIdLst>
    <p:sldLayoutId id="2147483701" r:id="rId1"/>
    <p:sldLayoutId id="2147483693" r:id="rId2"/>
    <p:sldLayoutId id="2147483702" r:id="rId3"/>
    <p:sldLayoutId id="2147483692" r:id="rId4"/>
    <p:sldLayoutId id="2147483691" r:id="rId5"/>
    <p:sldLayoutId id="2147483690" r:id="rId6"/>
    <p:sldLayoutId id="2147483689" r:id="rId7"/>
    <p:sldLayoutId id="2147483703" r:id="rId8"/>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4FAD26"/>
        </a:buClr>
        <a:buFont typeface="Wingdings" pitchFamily="2" charset="2"/>
        <a:buChar char="§"/>
        <a:defRPr sz="24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4FAD26"/>
        </a:buClr>
        <a:buFont typeface="Arial" charset="0"/>
        <a:buChar char="–"/>
        <a:defRPr sz="2200">
          <a:solidFill>
            <a:srgbClr val="FEFDDE"/>
          </a:solidFill>
          <a:latin typeface="+mn-lt"/>
        </a:defRPr>
      </a:lvl2pPr>
      <a:lvl3pPr marL="1143000" indent="-228600" algn="l" rtl="0" eaLnBrk="0" fontAlgn="base" hangingPunct="0">
        <a:lnSpc>
          <a:spcPct val="90000"/>
        </a:lnSpc>
        <a:spcBef>
          <a:spcPts val="1000"/>
        </a:spcBef>
        <a:spcAft>
          <a:spcPts val="700"/>
        </a:spcAft>
        <a:buClr>
          <a:srgbClr val="4FAD26"/>
        </a:buClr>
        <a:buFont typeface="Arial" charset="0"/>
        <a:buChar char="–"/>
        <a:defRPr sz="2000">
          <a:solidFill>
            <a:srgbClr val="FEFDDE"/>
          </a:solidFill>
          <a:latin typeface="+mn-lt"/>
        </a:defRPr>
      </a:lvl3pPr>
      <a:lvl4pPr marL="1600200" indent="-228600" algn="l" rtl="0" eaLnBrk="0" fontAlgn="base" hangingPunct="0">
        <a:lnSpc>
          <a:spcPct val="90000"/>
        </a:lnSpc>
        <a:spcBef>
          <a:spcPts val="1000"/>
        </a:spcBef>
        <a:spcAft>
          <a:spcPts val="700"/>
        </a:spcAft>
        <a:buClr>
          <a:srgbClr val="4FAD26"/>
        </a:buClr>
        <a:buFont typeface="Arial" charset="0"/>
        <a:buChar char="–"/>
        <a:defRPr sz="2000">
          <a:solidFill>
            <a:srgbClr val="FEFDDE"/>
          </a:solidFill>
          <a:latin typeface="+mn-lt"/>
        </a:defRPr>
      </a:lvl4pPr>
      <a:lvl5pPr marL="2057400" indent="-228600" algn="l" rtl="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0000">
              <a:schemeClr val="tx2">
                <a:lumMod val="50000"/>
              </a:schemeClr>
            </a:gs>
            <a:gs pos="100000">
              <a:schemeClr val="tx2">
                <a:lumMod val="75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0" y="0"/>
            <a:ext cx="9144000" cy="641350"/>
          </a:xfrm>
          <a:prstGeom prst="rect">
            <a:avLst/>
          </a:prstGeom>
          <a:gradFill rotWithShape="1">
            <a:gsLst>
              <a:gs pos="0">
                <a:srgbClr val="0D6826"/>
              </a:gs>
              <a:gs pos="60001">
                <a:srgbClr val="002A17"/>
              </a:gs>
              <a:gs pos="100000">
                <a:srgbClr val="002A17"/>
              </a:gs>
            </a:gsLst>
            <a:lin ang="16200000" scaled="1"/>
          </a:gradFill>
          <a:ln w="9525" algn="ctr">
            <a:noFill/>
            <a:round/>
            <a:headEnd/>
            <a:tailEnd/>
          </a:ln>
        </p:spPr>
        <p:txBody>
          <a:bodyPr/>
          <a:lstStyle/>
          <a:p>
            <a:pPr>
              <a:lnSpc>
                <a:spcPct val="90000"/>
              </a:lnSpc>
              <a:spcBef>
                <a:spcPct val="35000"/>
              </a:spcBef>
              <a:spcAft>
                <a:spcPct val="25000"/>
              </a:spcAft>
              <a:buClr>
                <a:srgbClr val="4FAD26"/>
              </a:buClr>
              <a:buFont typeface="Arial" pitchFamily="34" charset="0"/>
              <a:buChar char="•"/>
              <a:defRPr/>
            </a:pPr>
            <a:endParaRPr lang="en-US" b="1">
              <a:solidFill>
                <a:srgbClr val="FFFFFF"/>
              </a:solidFill>
              <a:latin typeface="+mn-lt"/>
              <a:cs typeface="+mn-cs"/>
            </a:endParaRPr>
          </a:p>
        </p:txBody>
      </p:sp>
      <p:pic>
        <p:nvPicPr>
          <p:cNvPr id="24579" name="Picture 9" descr="CCO_HEP_REVERSED.gif"/>
          <p:cNvPicPr>
            <a:picLocks noChangeAspect="1"/>
          </p:cNvPicPr>
          <p:nvPr userDrawn="1"/>
        </p:nvPicPr>
        <p:blipFill>
          <a:blip r:embed="rId10" cstate="print"/>
          <a:srcRect t="1212"/>
          <a:stretch>
            <a:fillRect/>
          </a:stretch>
        </p:blipFill>
        <p:spPr bwMode="auto">
          <a:xfrm>
            <a:off x="7570788" y="96838"/>
            <a:ext cx="1308100" cy="454025"/>
          </a:xfrm>
          <a:prstGeom prst="rect">
            <a:avLst/>
          </a:prstGeom>
          <a:noFill/>
          <a:ln w="9525">
            <a:noFill/>
            <a:miter lim="800000"/>
            <a:headEnd/>
            <a:tailEnd/>
          </a:ln>
        </p:spPr>
      </p:pic>
      <p:sp>
        <p:nvSpPr>
          <p:cNvPr id="24580" name="Rectangle 2"/>
          <p:cNvSpPr>
            <a:spLocks noGrp="1" noChangeArrowheads="1"/>
          </p:cNvSpPr>
          <p:nvPr>
            <p:ph type="title"/>
          </p:nvPr>
        </p:nvSpPr>
        <p:spPr bwMode="auto">
          <a:xfrm>
            <a:off x="382588" y="666750"/>
            <a:ext cx="8464550" cy="11033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81" name="Rectangle 3"/>
          <p:cNvSpPr>
            <a:spLocks noGrp="1" noChangeArrowheads="1"/>
          </p:cNvSpPr>
          <p:nvPr>
            <p:ph type="body" idx="1"/>
          </p:nvPr>
        </p:nvSpPr>
        <p:spPr bwMode="auto">
          <a:xfrm>
            <a:off x="385763" y="1828800"/>
            <a:ext cx="8455025" cy="454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8"/>
          <p:cNvSpPr>
            <a:spLocks noChangeArrowheads="1"/>
          </p:cNvSpPr>
          <p:nvPr userDrawn="1"/>
        </p:nvSpPr>
        <p:spPr bwMode="auto">
          <a:xfrm>
            <a:off x="287338" y="307975"/>
            <a:ext cx="2084387" cy="276225"/>
          </a:xfrm>
          <a:prstGeom prst="rect">
            <a:avLst/>
          </a:prstGeom>
          <a:noFill/>
          <a:ln w="9525">
            <a:noFill/>
            <a:miter lim="800000"/>
            <a:headEnd/>
            <a:tailEnd/>
          </a:ln>
        </p:spPr>
        <p:txBody>
          <a:bodyPr wrap="none">
            <a:spAutoFit/>
          </a:bodyPr>
          <a:lstStyle/>
          <a:p>
            <a:pPr>
              <a:defRPr/>
            </a:pPr>
            <a:r>
              <a:rPr lang="en-US" sz="1200">
                <a:solidFill>
                  <a:srgbClr val="CDCDCF"/>
                </a:solidFill>
                <a:latin typeface="+mn-lt"/>
                <a:cs typeface="+mn-cs"/>
              </a:rPr>
              <a:t>clinicaloptions.com/hepatitis</a:t>
            </a:r>
          </a:p>
        </p:txBody>
      </p:sp>
      <p:sp>
        <p:nvSpPr>
          <p:cNvPr id="1031" name="Text Box 13"/>
          <p:cNvSpPr txBox="1">
            <a:spLocks noChangeArrowheads="1"/>
          </p:cNvSpPr>
          <p:nvPr userDrawn="1"/>
        </p:nvSpPr>
        <p:spPr bwMode="auto">
          <a:xfrm>
            <a:off x="284163" y="69850"/>
            <a:ext cx="7164387" cy="323850"/>
          </a:xfrm>
          <a:prstGeom prst="rect">
            <a:avLst/>
          </a:prstGeom>
          <a:noFill/>
          <a:ln>
            <a:noFill/>
          </a:ln>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defRPr>
            </a:lvl9pPr>
          </a:lstStyle>
          <a:p>
            <a:pPr eaLnBrk="1" hangingPunct="1">
              <a:buFont typeface="Arial" charset="0"/>
              <a:buNone/>
              <a:defRPr/>
            </a:pPr>
            <a:r>
              <a:rPr lang="en-US" sz="1500" b="0" dirty="0" smtClean="0">
                <a:solidFill>
                  <a:srgbClr val="FFFFFF"/>
                </a:solidFill>
                <a:cs typeface="+mn-cs"/>
              </a:rPr>
              <a:t>How Hepatitis C Drugs in Development May Affect Practice Today and Tomorrow</a:t>
            </a:r>
          </a:p>
        </p:txBody>
      </p:sp>
    </p:spTree>
  </p:cSld>
  <p:clrMap bg1="dk2" tx1="lt1" bg2="dk1" tx2="lt2" accent1="accent1" accent2="accent2" accent3="accent3" accent4="accent4" accent5="accent5" accent6="accent6" hlink="hlink" folHlink="folHlink"/>
  <p:sldLayoutIdLst>
    <p:sldLayoutId id="2147483704" r:id="rId1"/>
    <p:sldLayoutId id="2147483698" r:id="rId2"/>
    <p:sldLayoutId id="2147483705" r:id="rId3"/>
    <p:sldLayoutId id="2147483697" r:id="rId4"/>
    <p:sldLayoutId id="2147483696" r:id="rId5"/>
    <p:sldLayoutId id="2147483695" r:id="rId6"/>
    <p:sldLayoutId id="2147483694" r:id="rId7"/>
    <p:sldLayoutId id="2147483706" r:id="rId8"/>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4FAD26"/>
        </a:buClr>
        <a:buFont typeface="Wingdings" pitchFamily="2" charset="2"/>
        <a:buChar char="§"/>
        <a:defRPr sz="24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4FAD26"/>
        </a:buClr>
        <a:buFont typeface="Arial" charset="0"/>
        <a:buChar char="–"/>
        <a:defRPr sz="2200">
          <a:solidFill>
            <a:srgbClr val="FEFDDE"/>
          </a:solidFill>
          <a:latin typeface="+mn-lt"/>
        </a:defRPr>
      </a:lvl2pPr>
      <a:lvl3pPr marL="1143000" indent="-228600" algn="l" rtl="0" eaLnBrk="0" fontAlgn="base" hangingPunct="0">
        <a:lnSpc>
          <a:spcPct val="90000"/>
        </a:lnSpc>
        <a:spcBef>
          <a:spcPts val="1000"/>
        </a:spcBef>
        <a:spcAft>
          <a:spcPts val="700"/>
        </a:spcAft>
        <a:buClr>
          <a:srgbClr val="4FAD26"/>
        </a:buClr>
        <a:buFont typeface="Arial" charset="0"/>
        <a:buChar char="–"/>
        <a:defRPr sz="2000">
          <a:solidFill>
            <a:srgbClr val="FEFDDE"/>
          </a:solidFill>
          <a:latin typeface="+mn-lt"/>
        </a:defRPr>
      </a:lvl3pPr>
      <a:lvl4pPr marL="1600200" indent="-228600" algn="l" rtl="0" eaLnBrk="0" fontAlgn="base" hangingPunct="0">
        <a:lnSpc>
          <a:spcPct val="90000"/>
        </a:lnSpc>
        <a:spcBef>
          <a:spcPts val="1000"/>
        </a:spcBef>
        <a:spcAft>
          <a:spcPts val="700"/>
        </a:spcAft>
        <a:buClr>
          <a:srgbClr val="4FAD26"/>
        </a:buClr>
        <a:buFont typeface="Arial" charset="0"/>
        <a:buChar char="–"/>
        <a:defRPr sz="2000">
          <a:solidFill>
            <a:srgbClr val="FEFDDE"/>
          </a:solidFill>
          <a:latin typeface="+mn-lt"/>
        </a:defRPr>
      </a:lvl4pPr>
      <a:lvl5pPr marL="2057400" indent="-228600" algn="l" rtl="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533400" y="533400"/>
            <a:ext cx="8305800" cy="6172200"/>
          </a:xfrm>
        </p:spPr>
        <p:txBody>
          <a:bodyPr/>
          <a:lstStyle/>
          <a:p>
            <a:r>
              <a:rPr lang="en-US" sz="6000" b="1" dirty="0" smtClean="0">
                <a:solidFill>
                  <a:srgbClr val="FFFF00"/>
                </a:solidFill>
              </a:rPr>
              <a:t>Hepatitis C</a:t>
            </a:r>
            <a:br>
              <a:rPr lang="en-US" sz="6000" b="1" dirty="0" smtClean="0">
                <a:solidFill>
                  <a:srgbClr val="FFFF00"/>
                </a:solidFill>
              </a:rPr>
            </a:br>
            <a:r>
              <a:rPr lang="en-US" sz="6000" b="1" dirty="0" smtClean="0">
                <a:solidFill>
                  <a:srgbClr val="FFFF00"/>
                </a:solidFill>
              </a:rPr>
              <a:t>Who to Treat ?</a:t>
            </a:r>
            <a:r>
              <a:rPr lang="en-US" sz="5400" dirty="0" smtClean="0">
                <a:solidFill>
                  <a:srgbClr val="FFFF00"/>
                </a:solidFill>
              </a:rPr>
              <a:t/>
            </a:r>
            <a:br>
              <a:rPr lang="en-US" sz="5400" dirty="0" smtClean="0">
                <a:solidFill>
                  <a:srgbClr val="FFFF00"/>
                </a:solidFill>
              </a:rPr>
            </a:br>
            <a:r>
              <a:rPr lang="en-US" dirty="0" smtClean="0"/>
              <a:t/>
            </a:r>
            <a:br>
              <a:rPr lang="en-US" dirty="0" smtClean="0"/>
            </a:br>
            <a:r>
              <a:rPr lang="en-US" dirty="0" smtClean="0"/>
              <a:t/>
            </a:r>
            <a:br>
              <a:rPr lang="en-US" dirty="0" smtClean="0"/>
            </a:br>
            <a:r>
              <a:rPr lang="en-US" sz="3200" dirty="0" smtClean="0"/>
              <a:t>Ella </a:t>
            </a:r>
            <a:r>
              <a:rPr lang="en-US" sz="3200" dirty="0" err="1" smtClean="0"/>
              <a:t>Veitsman</a:t>
            </a:r>
            <a:r>
              <a:rPr lang="en-US" sz="3200" dirty="0" smtClean="0"/>
              <a:t> MD</a:t>
            </a:r>
            <a:br>
              <a:rPr lang="en-US" sz="3200" dirty="0" smtClean="0"/>
            </a:br>
            <a:r>
              <a:rPr lang="en-US" sz="3200" dirty="0" smtClean="0"/>
              <a:t>Center of Liver Diseases</a:t>
            </a:r>
            <a:br>
              <a:rPr lang="en-US" sz="3200" dirty="0" smtClean="0"/>
            </a:br>
            <a:r>
              <a:rPr lang="en-US" sz="3200" dirty="0" smtClean="0"/>
              <a:t>Sheba Medical Center</a:t>
            </a:r>
            <a:br>
              <a:rPr lang="en-US" sz="3200" dirty="0" smtClean="0"/>
            </a:br>
            <a:r>
              <a:rPr lang="en-US" sz="3200" dirty="0" smtClean="0"/>
              <a:t>Tel </a:t>
            </a:r>
            <a:r>
              <a:rPr lang="en-US" sz="3200" dirty="0" err="1" smtClean="0"/>
              <a:t>Hashomer</a:t>
            </a:r>
            <a:r>
              <a:rPr lang="en-US" sz="3200" dirty="0" smtClean="0"/>
              <a:t>, Tel Aviv, Israel</a:t>
            </a:r>
            <a:r>
              <a:rPr lang="en-US" sz="3600" dirty="0" smtClean="0"/>
              <a:t/>
            </a:r>
            <a:br>
              <a:rPr lang="en-US" sz="3600" dirty="0" smtClean="0"/>
            </a:br>
            <a:r>
              <a:rPr lang="en-US" sz="3600" b="1" dirty="0" smtClean="0">
                <a:solidFill>
                  <a:srgbClr val="FFFF00"/>
                </a:solidFill>
              </a:rPr>
              <a:t>Tbilisi 12.10.12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76200"/>
            <a:ext cx="8229600" cy="1600200"/>
          </a:xfrm>
        </p:spPr>
        <p:txBody>
          <a:bodyPr/>
          <a:lstStyle/>
          <a:p>
            <a:r>
              <a:rPr lang="en-US" sz="3600" b="1" smtClean="0">
                <a:solidFill>
                  <a:srgbClr val="FFFF00"/>
                </a:solidFill>
              </a:rPr>
              <a:t>EASL Clinical Practice Guidelines: Management of Hepatitis C virus Infection</a:t>
            </a:r>
            <a:r>
              <a:rPr lang="en-US" sz="3200" smtClean="0"/>
              <a:t/>
            </a:r>
            <a:br>
              <a:rPr lang="en-US" sz="3200" smtClean="0"/>
            </a:br>
            <a:endParaRPr lang="en-US" sz="3200" smtClean="0"/>
          </a:p>
        </p:txBody>
      </p:sp>
      <p:sp>
        <p:nvSpPr>
          <p:cNvPr id="51202" name="Content Placeholder 2"/>
          <p:cNvSpPr>
            <a:spLocks noGrp="1"/>
          </p:cNvSpPr>
          <p:nvPr>
            <p:ph idx="1"/>
          </p:nvPr>
        </p:nvSpPr>
        <p:spPr>
          <a:xfrm>
            <a:off x="457200" y="1371600"/>
            <a:ext cx="8229600" cy="4724400"/>
          </a:xfrm>
        </p:spPr>
        <p:txBody>
          <a:bodyPr/>
          <a:lstStyle/>
          <a:p>
            <a:endParaRPr lang="en-US" sz="2800" smtClean="0"/>
          </a:p>
          <a:p>
            <a:r>
              <a:rPr lang="en-US" sz="2800" smtClean="0"/>
              <a:t>All treatment-naïve and treatment experienced patients with compensated disease due to HCV should be considered for therapy</a:t>
            </a:r>
          </a:p>
          <a:p>
            <a:r>
              <a:rPr lang="en-US" sz="2800" smtClean="0"/>
              <a:t>Treatment should be initiated promptly in patients with advanced fibrosis (METAVIR score F3–F4), and strongly considered in patients with moderate fibrosis (METAVIR score F2)</a:t>
            </a:r>
          </a:p>
          <a:p>
            <a:r>
              <a:rPr lang="en-US" sz="2800" smtClean="0"/>
              <a:t>In patients with less severe disease, indications for therapy are individual</a:t>
            </a:r>
          </a:p>
        </p:txBody>
      </p:sp>
      <p:sp>
        <p:nvSpPr>
          <p:cNvPr id="51203" name="Rectangle 3"/>
          <p:cNvSpPr>
            <a:spLocks noChangeArrowheads="1"/>
          </p:cNvSpPr>
          <p:nvPr/>
        </p:nvSpPr>
        <p:spPr bwMode="auto">
          <a:xfrm>
            <a:off x="685800" y="6324600"/>
            <a:ext cx="4953000" cy="369888"/>
          </a:xfrm>
          <a:prstGeom prst="rect">
            <a:avLst/>
          </a:prstGeom>
          <a:noFill/>
          <a:ln w="9525">
            <a:noFill/>
            <a:miter lim="800000"/>
            <a:headEnd/>
            <a:tailEnd/>
          </a:ln>
        </p:spPr>
        <p:txBody>
          <a:bodyPr>
            <a:spAutoFit/>
          </a:bodyPr>
          <a:lstStyle/>
          <a:p>
            <a:r>
              <a:rPr lang="en-US">
                <a:latin typeface="Calibri" pitchFamily="34" charset="0"/>
              </a:rPr>
              <a:t>Journal of Hepatology 2011 vol. 55 pp 245–264</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b="1" smtClean="0">
                <a:solidFill>
                  <a:srgbClr val="FFFF00"/>
                </a:solidFill>
              </a:rPr>
              <a:t>Genotype 2/3 Patients </a:t>
            </a:r>
          </a:p>
        </p:txBody>
      </p:sp>
      <p:sp>
        <p:nvSpPr>
          <p:cNvPr id="52226" name="Content Placeholder 2"/>
          <p:cNvSpPr>
            <a:spLocks noGrp="1"/>
          </p:cNvSpPr>
          <p:nvPr>
            <p:ph idx="1"/>
          </p:nvPr>
        </p:nvSpPr>
        <p:spPr/>
        <p:txBody>
          <a:bodyPr/>
          <a:lstStyle/>
          <a:p>
            <a:r>
              <a:rPr lang="en-US" smtClean="0"/>
              <a:t>Not to defer therapy for all categories of patients if no contraindications </a:t>
            </a:r>
          </a:p>
          <a:p>
            <a:endParaRPr lang="en-US" smtClean="0"/>
          </a:p>
          <a:p>
            <a:r>
              <a:rPr lang="en-US" smtClean="0"/>
              <a:t>To treat with PEG/RIBA according to last guidelines</a:t>
            </a:r>
          </a:p>
          <a:p>
            <a:endParaRPr lang="en-US" smtClean="0"/>
          </a:p>
          <a:p>
            <a:r>
              <a:rPr lang="en-US" smtClean="0"/>
              <a:t>To consider clinical studies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152400"/>
            <a:ext cx="8229600" cy="1143000"/>
          </a:xfrm>
        </p:spPr>
        <p:txBody>
          <a:bodyPr/>
          <a:lstStyle/>
          <a:p>
            <a:r>
              <a:rPr lang="en-US" b="1" smtClean="0">
                <a:solidFill>
                  <a:srgbClr val="FFFF00"/>
                </a:solidFill>
              </a:rPr>
              <a:t>Treatment Candidacy </a:t>
            </a:r>
          </a:p>
        </p:txBody>
      </p:sp>
      <p:sp>
        <p:nvSpPr>
          <p:cNvPr id="3" name="Content Placeholder 2"/>
          <p:cNvSpPr>
            <a:spLocks noGrp="1"/>
          </p:cNvSpPr>
          <p:nvPr>
            <p:ph idx="1"/>
          </p:nvPr>
        </p:nvSpPr>
        <p:spPr>
          <a:xfrm>
            <a:off x="457200" y="1295400"/>
            <a:ext cx="8229600" cy="5334000"/>
          </a:xfrm>
        </p:spPr>
        <p:txBody>
          <a:bodyPr rtlCol="0">
            <a:normAutofit fontScale="92500" lnSpcReduction="10000"/>
          </a:bodyPr>
          <a:lstStyle/>
          <a:p>
            <a:pPr fontAlgn="auto">
              <a:spcAft>
                <a:spcPts val="0"/>
              </a:spcAft>
              <a:buFont typeface="Arial" pitchFamily="34" charset="0"/>
              <a:buChar char="•"/>
              <a:defRPr/>
            </a:pPr>
            <a:r>
              <a:rPr lang="en-US" dirty="0" smtClean="0"/>
              <a:t>C</a:t>
            </a:r>
            <a:r>
              <a:rPr lang="en-US" dirty="0" smtClean="0">
                <a:latin typeface="+mj-lt"/>
              </a:rPr>
              <a:t>ategor</a:t>
            </a:r>
            <a:r>
              <a:rPr lang="en-US" dirty="0" smtClean="0"/>
              <a:t>ize your patients: </a:t>
            </a:r>
          </a:p>
          <a:p>
            <a:pPr fontAlgn="auto">
              <a:spcAft>
                <a:spcPts val="0"/>
              </a:spcAft>
              <a:buFont typeface="Arial" pitchFamily="34" charset="0"/>
              <a:buChar char="•"/>
              <a:defRPr/>
            </a:pPr>
            <a:r>
              <a:rPr lang="en-US" dirty="0" smtClean="0"/>
              <a:t>Viral factors  - Genotype , Viral Load</a:t>
            </a:r>
          </a:p>
          <a:p>
            <a:pPr fontAlgn="auto">
              <a:spcAft>
                <a:spcPts val="0"/>
              </a:spcAft>
              <a:buFont typeface="Arial" pitchFamily="34" charset="0"/>
              <a:buChar char="•"/>
              <a:defRPr/>
            </a:pPr>
            <a:r>
              <a:rPr lang="en-US" dirty="0" smtClean="0"/>
              <a:t>Host factors – IL28B Genotype, gender, age, IR </a:t>
            </a:r>
          </a:p>
          <a:p>
            <a:pPr fontAlgn="auto">
              <a:spcAft>
                <a:spcPts val="0"/>
              </a:spcAft>
              <a:buFont typeface="Arial" pitchFamily="34" charset="0"/>
              <a:buChar char="•"/>
              <a:defRPr/>
            </a:pPr>
            <a:r>
              <a:rPr lang="en-US" dirty="0" smtClean="0"/>
              <a:t>Treatment naïve  or experienced </a:t>
            </a:r>
          </a:p>
          <a:p>
            <a:pPr fontAlgn="auto">
              <a:spcAft>
                <a:spcPts val="0"/>
              </a:spcAft>
              <a:buFont typeface="Arial" pitchFamily="34" charset="0"/>
              <a:buChar char="•"/>
              <a:defRPr/>
            </a:pPr>
            <a:r>
              <a:rPr lang="en-US" dirty="0" smtClean="0"/>
              <a:t>Patterns of non response – relapse, partial response, null response, breakthrough </a:t>
            </a:r>
          </a:p>
          <a:p>
            <a:pPr fontAlgn="auto">
              <a:spcAft>
                <a:spcPts val="0"/>
              </a:spcAft>
              <a:buFont typeface="Arial" pitchFamily="34" charset="0"/>
              <a:buChar char="•"/>
              <a:defRPr/>
            </a:pPr>
            <a:r>
              <a:rPr lang="en-US" dirty="0" smtClean="0"/>
              <a:t>Categorize your patients according to fibrosis stage- F0-1, F-2-3, F4 </a:t>
            </a:r>
            <a:r>
              <a:rPr lang="en-US" smtClean="0"/>
              <a:t>compensated cirrhosis   </a:t>
            </a:r>
            <a:endParaRPr lang="en-US" dirty="0" smtClean="0"/>
          </a:p>
          <a:p>
            <a:pPr fontAlgn="auto">
              <a:spcAft>
                <a:spcPts val="0"/>
              </a:spcAft>
              <a:buFont typeface="Arial" pitchFamily="34" charset="0"/>
              <a:buChar char="•"/>
              <a:defRPr/>
            </a:pPr>
            <a:r>
              <a:rPr lang="en-US" dirty="0" smtClean="0"/>
              <a:t>Select special populations: de-compensated cirrhosis, HIV, HBV co-infected, transplant patients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rtlCol="0">
            <a:normAutofit fontScale="90000"/>
          </a:bodyPr>
          <a:lstStyle/>
          <a:p>
            <a:pPr fontAlgn="auto">
              <a:spcAft>
                <a:spcPts val="0"/>
              </a:spcAft>
              <a:defRPr/>
            </a:pPr>
            <a:r>
              <a:rPr lang="en-US" b="1" dirty="0" smtClean="0">
                <a:solidFill>
                  <a:srgbClr val="FFFF00"/>
                </a:solidFill>
              </a:rPr>
              <a:t>Role of Liver Biopsy in the Era of Non Invasive Fibrosis Assessment</a:t>
            </a:r>
          </a:p>
        </p:txBody>
      </p:sp>
      <p:sp>
        <p:nvSpPr>
          <p:cNvPr id="28675" name="Rectangle 3"/>
          <p:cNvSpPr>
            <a:spLocks noGrp="1" noChangeArrowheads="1"/>
          </p:cNvSpPr>
          <p:nvPr>
            <p:ph idx="1"/>
          </p:nvPr>
        </p:nvSpPr>
        <p:spPr>
          <a:xfrm>
            <a:off x="228600" y="1828800"/>
            <a:ext cx="8686800" cy="1228725"/>
          </a:xfrm>
        </p:spPr>
        <p:txBody>
          <a:bodyPr rtlCol="0">
            <a:normAutofit fontScale="85000" lnSpcReduction="10000"/>
          </a:bodyPr>
          <a:lstStyle/>
          <a:p>
            <a:pPr fontAlgn="auto">
              <a:spcAft>
                <a:spcPts val="0"/>
              </a:spcAft>
              <a:buFont typeface="Arial" pitchFamily="34" charset="0"/>
              <a:buChar char="•"/>
              <a:defRPr/>
            </a:pPr>
            <a:r>
              <a:rPr lang="en-US" dirty="0" smtClean="0"/>
              <a:t>Higher response rates with PI-based triple therapy in genotype 1 HCV patients may reduce role of liver biopsy in determining treatment strategy for these patients, but…</a:t>
            </a:r>
          </a:p>
        </p:txBody>
      </p:sp>
      <p:graphicFrame>
        <p:nvGraphicFramePr>
          <p:cNvPr id="6" name="Group 155"/>
          <p:cNvGraphicFramePr>
            <a:graphicFrameLocks/>
          </p:cNvGraphicFramePr>
          <p:nvPr/>
        </p:nvGraphicFramePr>
        <p:xfrm>
          <a:off x="381000" y="3054350"/>
          <a:ext cx="8467725" cy="3322637"/>
        </p:xfrm>
        <a:graphic>
          <a:graphicData uri="http://schemas.openxmlformats.org/drawingml/2006/table">
            <a:tbl>
              <a:tblPr/>
              <a:tblGrid>
                <a:gridCol w="8467725"/>
              </a:tblGrid>
              <a:tr h="33531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Settings Where Liver Biopsy May Remain Important</a:t>
                      </a:r>
                    </a:p>
                  </a:txBody>
                  <a:tcPr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r>
              <a:tr h="82303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bg2">
                              <a:lumMod val="10000"/>
                            </a:schemeClr>
                          </a:solidFill>
                          <a:effectLst/>
                          <a:latin typeface="Arial" charset="0"/>
                        </a:rPr>
                        <a:t>Treatment-experienced patients for whom a combination of previous response category and liver histology inform decision to treat and provide significant information for patient with regard to likelihood of response</a:t>
                      </a:r>
                    </a:p>
                  </a:txBody>
                  <a:tcPr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r>
              <a:tr h="33531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smtClean="0">
                          <a:ln>
                            <a:noFill/>
                          </a:ln>
                          <a:solidFill>
                            <a:schemeClr val="tx2">
                              <a:lumMod val="75000"/>
                            </a:schemeClr>
                          </a:solidFill>
                          <a:effectLst/>
                          <a:latin typeface="Arial" charset="0"/>
                        </a:rPr>
                        <a:t>Use as a baseline from which to evaluate liver histology and counsel patients</a:t>
                      </a:r>
                    </a:p>
                  </a:txBody>
                  <a:tcPr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r>
              <a:tr h="57917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bg2">
                              <a:lumMod val="10000"/>
                            </a:schemeClr>
                          </a:solidFill>
                          <a:effectLst/>
                          <a:latin typeface="Arial" charset="0"/>
                        </a:rPr>
                        <a:t>To provide other clinically useful information (eg, amount of steatosis or iron) or in patients with comorbid conditions (eg, autoimmune disease, sarcoid)</a:t>
                      </a:r>
                    </a:p>
                  </a:txBody>
                  <a:tcPr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r>
              <a:tr h="33531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smtClean="0">
                          <a:ln>
                            <a:noFill/>
                          </a:ln>
                          <a:solidFill>
                            <a:schemeClr val="bg2">
                              <a:lumMod val="10000"/>
                            </a:schemeClr>
                          </a:solidFill>
                          <a:effectLst/>
                          <a:latin typeface="Arial" charset="0"/>
                        </a:rPr>
                        <a:t>For patients who are hesitant to initiate therapy</a:t>
                      </a:r>
                    </a:p>
                  </a:txBody>
                  <a:tcPr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r>
              <a:tr h="33531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smtClean="0">
                          <a:ln>
                            <a:noFill/>
                          </a:ln>
                          <a:solidFill>
                            <a:schemeClr val="bg2">
                              <a:lumMod val="10000"/>
                            </a:schemeClr>
                          </a:solidFill>
                          <a:effectLst/>
                          <a:latin typeface="Arial" charset="0"/>
                        </a:rPr>
                        <a:t>When noninvasive methods for measuring liver fibrosis are not available</a:t>
                      </a:r>
                    </a:p>
                  </a:txBody>
                  <a:tcPr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r>
              <a:tr h="57917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smtClean="0">
                          <a:ln>
                            <a:noFill/>
                          </a:ln>
                          <a:solidFill>
                            <a:schemeClr val="tx2">
                              <a:lumMod val="75000"/>
                            </a:schemeClr>
                          </a:solidFill>
                          <a:effectLst/>
                          <a:latin typeface="Arial" charset="0"/>
                        </a:rPr>
                        <a:t>May provide value during subsequent therapy to help make management decisions in patients experiencing difficulties tolerating therapy</a:t>
                      </a:r>
                    </a:p>
                  </a:txBody>
                  <a:tcPr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6"/>
          <p:cNvSpPr>
            <a:spLocks noGrp="1"/>
          </p:cNvSpPr>
          <p:nvPr>
            <p:ph type="title"/>
          </p:nvPr>
        </p:nvSpPr>
        <p:spPr/>
        <p:txBody>
          <a:bodyPr rtlCol="0">
            <a:normAutofit fontScale="90000"/>
          </a:bodyPr>
          <a:lstStyle/>
          <a:p>
            <a:pPr fontAlgn="auto">
              <a:spcAft>
                <a:spcPts val="0"/>
              </a:spcAft>
              <a:defRPr/>
            </a:pPr>
            <a:r>
              <a:rPr lang="en-US" b="1" dirty="0" smtClean="0">
                <a:solidFill>
                  <a:srgbClr val="FFFF00"/>
                </a:solidFill>
              </a:rPr>
              <a:t>To Treat or Not to Treat: </a:t>
            </a:r>
            <a:br>
              <a:rPr lang="en-US" b="1" dirty="0" smtClean="0">
                <a:solidFill>
                  <a:srgbClr val="FFFF00"/>
                </a:solidFill>
              </a:rPr>
            </a:br>
            <a:r>
              <a:rPr lang="en-US" b="1" dirty="0" smtClean="0">
                <a:solidFill>
                  <a:srgbClr val="FFFF00"/>
                </a:solidFill>
              </a:rPr>
              <a:t>A Constellation of Considerations</a:t>
            </a:r>
          </a:p>
        </p:txBody>
      </p:sp>
      <p:sp>
        <p:nvSpPr>
          <p:cNvPr id="55298" name="Rectangle 3"/>
          <p:cNvSpPr>
            <a:spLocks noChangeArrowheads="1"/>
          </p:cNvSpPr>
          <p:nvPr/>
        </p:nvSpPr>
        <p:spPr bwMode="auto">
          <a:xfrm>
            <a:off x="6126163" y="1951038"/>
            <a:ext cx="2438400" cy="1066800"/>
          </a:xfrm>
          <a:prstGeom prst="rect">
            <a:avLst/>
          </a:prstGeom>
          <a:solidFill>
            <a:srgbClr val="FFFF66"/>
          </a:solidFill>
          <a:ln w="9525">
            <a:noFill/>
            <a:miter lim="800000"/>
            <a:headEnd/>
            <a:tailEnd/>
          </a:ln>
        </p:spPr>
        <p:txBody>
          <a:bodyPr wrap="none" anchor="ctr"/>
          <a:lstStyle/>
          <a:p>
            <a:pPr algn="ctr">
              <a:buClr>
                <a:srgbClr val="4FAD26"/>
              </a:buClr>
              <a:buFont typeface="Arial" charset="0"/>
              <a:buNone/>
            </a:pPr>
            <a:r>
              <a:rPr lang="en-US" b="1">
                <a:solidFill>
                  <a:srgbClr val="000000"/>
                </a:solidFill>
                <a:latin typeface="Calibri" pitchFamily="34" charset="0"/>
                <a:ea typeface="MS PGothic" pitchFamily="34" charset="-128"/>
              </a:rPr>
              <a:t>Duration of</a:t>
            </a:r>
          </a:p>
          <a:p>
            <a:pPr algn="ctr">
              <a:buClr>
                <a:srgbClr val="4FAD26"/>
              </a:buClr>
              <a:buFont typeface="Arial" charset="0"/>
              <a:buNone/>
            </a:pPr>
            <a:r>
              <a:rPr lang="en-US" b="1">
                <a:solidFill>
                  <a:srgbClr val="000000"/>
                </a:solidFill>
                <a:latin typeface="Calibri" pitchFamily="34" charset="0"/>
                <a:ea typeface="MS PGothic" pitchFamily="34" charset="-128"/>
              </a:rPr>
              <a:t>infection</a:t>
            </a:r>
          </a:p>
        </p:txBody>
      </p:sp>
      <p:sp>
        <p:nvSpPr>
          <p:cNvPr id="8196" name="Rectangle 4"/>
          <p:cNvSpPr>
            <a:spLocks noChangeArrowheads="1"/>
          </p:cNvSpPr>
          <p:nvPr/>
        </p:nvSpPr>
        <p:spPr bwMode="auto">
          <a:xfrm>
            <a:off x="473075" y="3076575"/>
            <a:ext cx="2438400" cy="1066800"/>
          </a:xfrm>
          <a:prstGeom prst="rect">
            <a:avLst/>
          </a:prstGeom>
          <a:solidFill>
            <a:schemeClr val="accent2">
              <a:lumMod val="60000"/>
              <a:lumOff val="40000"/>
            </a:schemeClr>
          </a:solidFill>
          <a:ln w="9525">
            <a:noFill/>
            <a:miter lim="800000"/>
            <a:headEnd/>
            <a:tailEnd/>
          </a:ln>
        </p:spPr>
        <p:txBody>
          <a:bodyPr wrap="none" anchor="ctr"/>
          <a:lstStyle/>
          <a:p>
            <a:pPr algn="ctr">
              <a:buClr>
                <a:srgbClr val="4FAD26"/>
              </a:buClr>
              <a:buFont typeface="Arial" pitchFamily="34" charset="0"/>
              <a:buNone/>
              <a:defRPr/>
            </a:pPr>
            <a:r>
              <a:rPr lang="en-US" b="1" dirty="0">
                <a:solidFill>
                  <a:srgbClr val="000000"/>
                </a:solidFill>
                <a:latin typeface="+mn-lt"/>
                <a:ea typeface="ＭＳ Ｐゴシック" charset="-128"/>
                <a:cs typeface="+mn-cs"/>
              </a:rPr>
              <a:t>Personal plans</a:t>
            </a:r>
          </a:p>
          <a:p>
            <a:pPr algn="ctr">
              <a:buClr>
                <a:srgbClr val="4FAD26"/>
              </a:buClr>
              <a:buFont typeface="Arial" pitchFamily="34" charset="0"/>
              <a:buNone/>
              <a:defRPr/>
            </a:pPr>
            <a:r>
              <a:rPr lang="en-US" b="1" dirty="0">
                <a:solidFill>
                  <a:srgbClr val="000000"/>
                </a:solidFill>
                <a:latin typeface="+mn-lt"/>
                <a:ea typeface="ＭＳ Ｐゴシック" charset="-128"/>
                <a:cs typeface="+mn-cs"/>
              </a:rPr>
              <a:t>(marriage, </a:t>
            </a:r>
            <a:br>
              <a:rPr lang="en-US" b="1" dirty="0">
                <a:solidFill>
                  <a:srgbClr val="000000"/>
                </a:solidFill>
                <a:latin typeface="+mn-lt"/>
                <a:ea typeface="ＭＳ Ｐゴシック" charset="-128"/>
                <a:cs typeface="+mn-cs"/>
              </a:rPr>
            </a:br>
            <a:r>
              <a:rPr lang="en-US" b="1" dirty="0">
                <a:solidFill>
                  <a:srgbClr val="000000"/>
                </a:solidFill>
                <a:latin typeface="+mn-lt"/>
                <a:ea typeface="ＭＳ Ｐゴシック" charset="-128"/>
                <a:cs typeface="+mn-cs"/>
              </a:rPr>
              <a:t>pregnancy)</a:t>
            </a:r>
          </a:p>
        </p:txBody>
      </p:sp>
      <p:sp>
        <p:nvSpPr>
          <p:cNvPr id="11269" name="Rectangle 5"/>
          <p:cNvSpPr>
            <a:spLocks noChangeArrowheads="1"/>
          </p:cNvSpPr>
          <p:nvPr/>
        </p:nvSpPr>
        <p:spPr bwMode="auto">
          <a:xfrm>
            <a:off x="3352800" y="3124200"/>
            <a:ext cx="2514600" cy="1066800"/>
          </a:xfrm>
          <a:prstGeom prst="rect">
            <a:avLst/>
          </a:prstGeom>
          <a:solidFill>
            <a:schemeClr val="tx1"/>
          </a:solidFill>
          <a:ln>
            <a:noFill/>
          </a:ln>
          <a:extLst>
            <a:ext uri="{91240B29-F687-4F45-9708-019B960494DF}"/>
          </a:extLst>
        </p:spPr>
        <p:txBody>
          <a:bodyPr wrap="none" anchor="ctr"/>
          <a:lstStyle/>
          <a:p>
            <a:pPr algn="ctr">
              <a:spcAft>
                <a:spcPct val="25000"/>
              </a:spcAft>
              <a:buClr>
                <a:srgbClr val="4FAD26"/>
              </a:buClr>
              <a:buFont typeface="Arial" pitchFamily="34" charset="0"/>
              <a:buNone/>
              <a:defRPr/>
            </a:pPr>
            <a:r>
              <a:rPr lang="en-US" b="1" dirty="0">
                <a:solidFill>
                  <a:schemeClr val="tx2">
                    <a:lumMod val="50000"/>
                  </a:schemeClr>
                </a:solidFill>
                <a:latin typeface="+mn-lt"/>
                <a:ea typeface="ＭＳ Ｐゴシック" pitchFamily="34" charset="-128"/>
                <a:cs typeface="+mn-cs"/>
              </a:rPr>
              <a:t>Age</a:t>
            </a:r>
          </a:p>
        </p:txBody>
      </p:sp>
      <p:sp>
        <p:nvSpPr>
          <p:cNvPr id="55301" name="Rectangle 7"/>
          <p:cNvSpPr>
            <a:spLocks noChangeArrowheads="1"/>
          </p:cNvSpPr>
          <p:nvPr/>
        </p:nvSpPr>
        <p:spPr bwMode="auto">
          <a:xfrm>
            <a:off x="3352800" y="4229100"/>
            <a:ext cx="2438400" cy="1066800"/>
          </a:xfrm>
          <a:prstGeom prst="rect">
            <a:avLst/>
          </a:prstGeom>
          <a:solidFill>
            <a:srgbClr val="66FF33"/>
          </a:solidFill>
          <a:ln w="9525">
            <a:noFill/>
            <a:miter lim="800000"/>
            <a:headEnd/>
            <a:tailEnd/>
          </a:ln>
        </p:spPr>
        <p:txBody>
          <a:bodyPr wrap="none" anchor="ctr"/>
          <a:lstStyle/>
          <a:p>
            <a:pPr algn="ctr">
              <a:spcAft>
                <a:spcPct val="25000"/>
              </a:spcAft>
              <a:buClr>
                <a:srgbClr val="4FAD26"/>
              </a:buClr>
              <a:buFont typeface="Arial" charset="0"/>
              <a:buNone/>
            </a:pPr>
            <a:r>
              <a:rPr lang="en-US" b="1">
                <a:solidFill>
                  <a:srgbClr val="000000"/>
                </a:solidFill>
                <a:latin typeface="Calibri" pitchFamily="34" charset="0"/>
                <a:ea typeface="MS PGothic" pitchFamily="34" charset="-128"/>
              </a:rPr>
              <a:t> ALT</a:t>
            </a:r>
          </a:p>
        </p:txBody>
      </p:sp>
      <p:sp>
        <p:nvSpPr>
          <p:cNvPr id="55302" name="Rectangle 8"/>
          <p:cNvSpPr>
            <a:spLocks noChangeArrowheads="1"/>
          </p:cNvSpPr>
          <p:nvPr/>
        </p:nvSpPr>
        <p:spPr bwMode="auto">
          <a:xfrm>
            <a:off x="3352800" y="5370513"/>
            <a:ext cx="2438400" cy="1066800"/>
          </a:xfrm>
          <a:prstGeom prst="rect">
            <a:avLst/>
          </a:prstGeom>
          <a:solidFill>
            <a:srgbClr val="00FFCC"/>
          </a:solidFill>
          <a:ln w="9525">
            <a:noFill/>
            <a:miter lim="800000"/>
            <a:headEnd/>
            <a:tailEnd/>
          </a:ln>
        </p:spPr>
        <p:txBody>
          <a:bodyPr wrap="none" anchor="ctr"/>
          <a:lstStyle/>
          <a:p>
            <a:pPr algn="ctr">
              <a:spcAft>
                <a:spcPct val="25000"/>
              </a:spcAft>
              <a:buClr>
                <a:srgbClr val="4FAD26"/>
              </a:buClr>
              <a:buFont typeface="Arial" charset="0"/>
              <a:buNone/>
            </a:pPr>
            <a:endParaRPr lang="en-US" b="1">
              <a:solidFill>
                <a:srgbClr val="000000"/>
              </a:solidFill>
              <a:latin typeface="Calibri" pitchFamily="34" charset="0"/>
              <a:ea typeface="MS PGothic" pitchFamily="34" charset="-128"/>
            </a:endParaRPr>
          </a:p>
          <a:p>
            <a:pPr algn="ctr">
              <a:spcAft>
                <a:spcPct val="25000"/>
              </a:spcAft>
              <a:buClr>
                <a:srgbClr val="4FAD26"/>
              </a:buClr>
              <a:buFont typeface="Arial" charset="0"/>
              <a:buNone/>
            </a:pPr>
            <a:r>
              <a:rPr lang="en-US" b="1">
                <a:solidFill>
                  <a:srgbClr val="000000"/>
                </a:solidFill>
                <a:latin typeface="Calibri" pitchFamily="34" charset="0"/>
                <a:ea typeface="MS PGothic" pitchFamily="34" charset="-128"/>
              </a:rPr>
              <a:t>HIV coinfection</a:t>
            </a:r>
          </a:p>
          <a:p>
            <a:pPr algn="ctr">
              <a:spcAft>
                <a:spcPct val="25000"/>
              </a:spcAft>
              <a:buClr>
                <a:srgbClr val="4FAD26"/>
              </a:buClr>
              <a:buFont typeface="Arial" charset="0"/>
              <a:buNone/>
            </a:pPr>
            <a:endParaRPr lang="en-US" b="1">
              <a:solidFill>
                <a:srgbClr val="000000"/>
              </a:solidFill>
              <a:latin typeface="Calibri" pitchFamily="34" charset="0"/>
              <a:ea typeface="MS PGothic" pitchFamily="34" charset="-128"/>
            </a:endParaRPr>
          </a:p>
        </p:txBody>
      </p:sp>
      <p:sp>
        <p:nvSpPr>
          <p:cNvPr id="55303" name="Rectangle 9"/>
          <p:cNvSpPr>
            <a:spLocks noChangeArrowheads="1"/>
          </p:cNvSpPr>
          <p:nvPr/>
        </p:nvSpPr>
        <p:spPr bwMode="auto">
          <a:xfrm>
            <a:off x="473075" y="5370513"/>
            <a:ext cx="2438400" cy="1066800"/>
          </a:xfrm>
          <a:prstGeom prst="rect">
            <a:avLst/>
          </a:prstGeom>
          <a:solidFill>
            <a:srgbClr val="FFCC00"/>
          </a:solidFill>
          <a:ln w="9525">
            <a:noFill/>
            <a:miter lim="800000"/>
            <a:headEnd/>
            <a:tailEnd/>
          </a:ln>
        </p:spPr>
        <p:txBody>
          <a:bodyPr wrap="none" anchor="ctr"/>
          <a:lstStyle/>
          <a:p>
            <a:pPr algn="ctr">
              <a:buClr>
                <a:srgbClr val="4FAD26"/>
              </a:buClr>
              <a:buFont typeface="Arial" charset="0"/>
              <a:buNone/>
            </a:pPr>
            <a:r>
              <a:rPr lang="en-US" b="1">
                <a:solidFill>
                  <a:srgbClr val="000000"/>
                </a:solidFill>
                <a:latin typeface="Calibri" pitchFamily="34" charset="0"/>
                <a:ea typeface="MS PGothic" pitchFamily="34" charset="-128"/>
              </a:rPr>
              <a:t>Extrahepatic</a:t>
            </a:r>
          </a:p>
          <a:p>
            <a:pPr algn="ctr">
              <a:buClr>
                <a:srgbClr val="4FAD26"/>
              </a:buClr>
              <a:buFont typeface="Arial" charset="0"/>
              <a:buNone/>
            </a:pPr>
            <a:r>
              <a:rPr lang="en-US" b="1">
                <a:solidFill>
                  <a:srgbClr val="000000"/>
                </a:solidFill>
                <a:latin typeface="Calibri" pitchFamily="34" charset="0"/>
                <a:ea typeface="MS PGothic" pitchFamily="34" charset="-128"/>
              </a:rPr>
              <a:t>features</a:t>
            </a:r>
          </a:p>
          <a:p>
            <a:pPr algn="ctr">
              <a:buClr>
                <a:srgbClr val="4FAD26"/>
              </a:buClr>
              <a:buFont typeface="Arial" charset="0"/>
              <a:buNone/>
            </a:pPr>
            <a:r>
              <a:rPr lang="en-US" b="1">
                <a:solidFill>
                  <a:srgbClr val="000000"/>
                </a:solidFill>
                <a:latin typeface="Calibri" pitchFamily="34" charset="0"/>
                <a:ea typeface="MS PGothic" pitchFamily="34" charset="-128"/>
              </a:rPr>
              <a:t>(fatigue, EMC, PCT)</a:t>
            </a:r>
          </a:p>
        </p:txBody>
      </p:sp>
      <p:sp>
        <p:nvSpPr>
          <p:cNvPr id="55304" name="Rectangle 10"/>
          <p:cNvSpPr>
            <a:spLocks noChangeArrowheads="1"/>
          </p:cNvSpPr>
          <p:nvPr/>
        </p:nvSpPr>
        <p:spPr bwMode="auto">
          <a:xfrm>
            <a:off x="473075" y="4229100"/>
            <a:ext cx="2438400" cy="1066800"/>
          </a:xfrm>
          <a:prstGeom prst="rect">
            <a:avLst/>
          </a:prstGeom>
          <a:solidFill>
            <a:srgbClr val="FF3399"/>
          </a:solidFill>
          <a:ln w="9525">
            <a:noFill/>
            <a:miter lim="800000"/>
            <a:headEnd/>
            <a:tailEnd/>
          </a:ln>
        </p:spPr>
        <p:txBody>
          <a:bodyPr wrap="none" anchor="ctr"/>
          <a:lstStyle/>
          <a:p>
            <a:pPr algn="ctr">
              <a:buClr>
                <a:srgbClr val="4FAD26"/>
              </a:buClr>
              <a:buFont typeface="Arial" charset="0"/>
              <a:buNone/>
            </a:pPr>
            <a:r>
              <a:rPr lang="en-US" b="1">
                <a:solidFill>
                  <a:srgbClr val="000000"/>
                </a:solidFill>
                <a:latin typeface="Calibri" pitchFamily="34" charset="0"/>
                <a:ea typeface="MS PGothic" pitchFamily="34" charset="-128"/>
              </a:rPr>
              <a:t>Patient mindset</a:t>
            </a:r>
          </a:p>
        </p:txBody>
      </p:sp>
      <p:sp>
        <p:nvSpPr>
          <p:cNvPr id="8202" name="Rectangle 11"/>
          <p:cNvSpPr>
            <a:spLocks noChangeArrowheads="1"/>
          </p:cNvSpPr>
          <p:nvPr/>
        </p:nvSpPr>
        <p:spPr bwMode="auto">
          <a:xfrm>
            <a:off x="473075" y="1951038"/>
            <a:ext cx="2438400" cy="1066800"/>
          </a:xfrm>
          <a:prstGeom prst="rect">
            <a:avLst/>
          </a:prstGeom>
          <a:solidFill>
            <a:schemeClr val="accent6">
              <a:lumMod val="60000"/>
              <a:lumOff val="40000"/>
            </a:schemeClr>
          </a:solidFill>
          <a:ln w="9525">
            <a:noFill/>
            <a:miter lim="800000"/>
            <a:headEnd/>
            <a:tailEnd/>
          </a:ln>
        </p:spPr>
        <p:txBody>
          <a:bodyPr wrap="none" anchor="ctr"/>
          <a:lstStyle/>
          <a:p>
            <a:pPr algn="ctr">
              <a:buClr>
                <a:srgbClr val="4FAD26"/>
              </a:buClr>
              <a:buFont typeface="Arial" pitchFamily="34" charset="0"/>
              <a:buNone/>
              <a:defRPr/>
            </a:pPr>
            <a:r>
              <a:rPr lang="en-US" b="1" dirty="0">
                <a:solidFill>
                  <a:srgbClr val="000000"/>
                </a:solidFill>
                <a:latin typeface="+mn-lt"/>
                <a:ea typeface="ＭＳ Ｐゴシック" charset="-128"/>
                <a:cs typeface="+mn-cs"/>
              </a:rPr>
              <a:t>Genotype:</a:t>
            </a:r>
          </a:p>
          <a:p>
            <a:pPr algn="ctr">
              <a:buClr>
                <a:srgbClr val="4FAD26"/>
              </a:buClr>
              <a:buFont typeface="Arial" pitchFamily="34" charset="0"/>
              <a:buNone/>
              <a:defRPr/>
            </a:pPr>
            <a:r>
              <a:rPr lang="en-US" b="1" dirty="0">
                <a:solidFill>
                  <a:srgbClr val="000000"/>
                </a:solidFill>
                <a:latin typeface="+mn-lt"/>
                <a:ea typeface="ＭＳ Ｐゴシック" charset="-128"/>
                <a:cs typeface="+mn-cs"/>
              </a:rPr>
              <a:t>virus,</a:t>
            </a:r>
          </a:p>
          <a:p>
            <a:pPr algn="ctr">
              <a:buClr>
                <a:srgbClr val="4FAD26"/>
              </a:buClr>
              <a:buFont typeface="Arial" pitchFamily="34" charset="0"/>
              <a:buNone/>
              <a:defRPr/>
            </a:pPr>
            <a:r>
              <a:rPr lang="en-US" b="1" dirty="0">
                <a:solidFill>
                  <a:srgbClr val="000000"/>
                </a:solidFill>
                <a:latin typeface="+mn-lt"/>
                <a:ea typeface="ＭＳ Ｐゴシック" charset="-128"/>
                <a:cs typeface="+mn-cs"/>
              </a:rPr>
              <a:t>patient (</a:t>
            </a:r>
            <a:r>
              <a:rPr lang="en-US" b="1" i="1" dirty="0">
                <a:solidFill>
                  <a:srgbClr val="000000"/>
                </a:solidFill>
                <a:latin typeface="+mn-lt"/>
                <a:ea typeface="ＭＳ Ｐゴシック" charset="-128"/>
                <a:cs typeface="+mn-cs"/>
              </a:rPr>
              <a:t>IL28B</a:t>
            </a:r>
            <a:r>
              <a:rPr lang="en-US" b="1" dirty="0">
                <a:solidFill>
                  <a:srgbClr val="000000"/>
                </a:solidFill>
                <a:latin typeface="+mn-lt"/>
                <a:ea typeface="ＭＳ Ｐゴシック" charset="-128"/>
                <a:cs typeface="+mn-cs"/>
              </a:rPr>
              <a:t>) </a:t>
            </a:r>
          </a:p>
        </p:txBody>
      </p:sp>
      <p:sp>
        <p:nvSpPr>
          <p:cNvPr id="55306" name="Rectangle 12"/>
          <p:cNvSpPr>
            <a:spLocks noChangeArrowheads="1"/>
          </p:cNvSpPr>
          <p:nvPr/>
        </p:nvSpPr>
        <p:spPr bwMode="auto">
          <a:xfrm>
            <a:off x="6126163" y="5370513"/>
            <a:ext cx="2438400" cy="1066800"/>
          </a:xfrm>
          <a:prstGeom prst="rect">
            <a:avLst/>
          </a:prstGeom>
          <a:solidFill>
            <a:schemeClr val="bg2"/>
          </a:solidFill>
          <a:ln w="9525">
            <a:noFill/>
            <a:miter lim="800000"/>
            <a:headEnd/>
            <a:tailEnd/>
          </a:ln>
        </p:spPr>
        <p:txBody>
          <a:bodyPr wrap="none" anchor="ctr"/>
          <a:lstStyle/>
          <a:p>
            <a:pPr algn="ctr">
              <a:buClr>
                <a:srgbClr val="4FAD26"/>
              </a:buClr>
              <a:buFont typeface="Arial" charset="0"/>
              <a:buNone/>
            </a:pPr>
            <a:r>
              <a:rPr lang="en-US" b="1">
                <a:solidFill>
                  <a:srgbClr val="000000"/>
                </a:solidFill>
                <a:latin typeface="Calibri" pitchFamily="34" charset="0"/>
                <a:ea typeface="MS PGothic" pitchFamily="34" charset="-128"/>
              </a:rPr>
              <a:t>Contraindications</a:t>
            </a:r>
          </a:p>
          <a:p>
            <a:pPr algn="ctr">
              <a:buClr>
                <a:srgbClr val="4FAD26"/>
              </a:buClr>
              <a:buFont typeface="Arial" charset="0"/>
              <a:buNone/>
            </a:pPr>
            <a:r>
              <a:rPr lang="en-US" b="1">
                <a:solidFill>
                  <a:srgbClr val="000000"/>
                </a:solidFill>
                <a:latin typeface="Calibri" pitchFamily="34" charset="0"/>
                <a:ea typeface="MS PGothic" pitchFamily="34" charset="-128"/>
              </a:rPr>
              <a:t>&amp; comorbidities;</a:t>
            </a:r>
          </a:p>
          <a:p>
            <a:pPr algn="ctr">
              <a:buClr>
                <a:srgbClr val="4FAD26"/>
              </a:buClr>
              <a:buFont typeface="Arial" charset="0"/>
              <a:buNone/>
            </a:pPr>
            <a:r>
              <a:rPr lang="en-US" b="1">
                <a:solidFill>
                  <a:srgbClr val="000000"/>
                </a:solidFill>
                <a:latin typeface="Calibri" pitchFamily="34" charset="0"/>
                <a:ea typeface="MS PGothic" pitchFamily="34" charset="-128"/>
              </a:rPr>
              <a:t>insulin resistance</a:t>
            </a:r>
          </a:p>
        </p:txBody>
      </p:sp>
      <p:sp>
        <p:nvSpPr>
          <p:cNvPr id="55307" name="Rectangle 13"/>
          <p:cNvSpPr>
            <a:spLocks noChangeArrowheads="1"/>
          </p:cNvSpPr>
          <p:nvPr/>
        </p:nvSpPr>
        <p:spPr bwMode="auto">
          <a:xfrm>
            <a:off x="3352800" y="1951038"/>
            <a:ext cx="2438400" cy="1066800"/>
          </a:xfrm>
          <a:prstGeom prst="rect">
            <a:avLst/>
          </a:prstGeom>
          <a:solidFill>
            <a:schemeClr val="hlink"/>
          </a:solidFill>
          <a:ln w="9525">
            <a:noFill/>
            <a:miter lim="800000"/>
            <a:headEnd/>
            <a:tailEnd/>
          </a:ln>
        </p:spPr>
        <p:txBody>
          <a:bodyPr wrap="none" anchor="ctr"/>
          <a:lstStyle/>
          <a:p>
            <a:pPr algn="ctr">
              <a:buClr>
                <a:srgbClr val="4FAD26"/>
              </a:buClr>
              <a:buFont typeface="Arial" charset="0"/>
              <a:buNone/>
            </a:pPr>
            <a:r>
              <a:rPr lang="en-US" b="1">
                <a:solidFill>
                  <a:srgbClr val="FFFF00"/>
                </a:solidFill>
                <a:latin typeface="Calibri" pitchFamily="34" charset="0"/>
                <a:ea typeface="MS PGothic" pitchFamily="34" charset="-128"/>
              </a:rPr>
              <a:t>Histologic stage</a:t>
            </a:r>
          </a:p>
          <a:p>
            <a:pPr algn="ctr">
              <a:buClr>
                <a:srgbClr val="4FAD26"/>
              </a:buClr>
              <a:buFont typeface="Arial" charset="0"/>
              <a:buNone/>
            </a:pPr>
            <a:r>
              <a:rPr lang="en-US" b="1">
                <a:solidFill>
                  <a:srgbClr val="FFFF00"/>
                </a:solidFill>
                <a:latin typeface="Calibri" pitchFamily="34" charset="0"/>
                <a:ea typeface="MS PGothic" pitchFamily="34" charset="-128"/>
              </a:rPr>
              <a:t>20%+ lifetime risk </a:t>
            </a:r>
          </a:p>
          <a:p>
            <a:pPr algn="ctr">
              <a:buClr>
                <a:srgbClr val="4FAD26"/>
              </a:buClr>
              <a:buFont typeface="Arial" charset="0"/>
              <a:buNone/>
            </a:pPr>
            <a:r>
              <a:rPr lang="en-US" b="1">
                <a:solidFill>
                  <a:srgbClr val="FFFF00"/>
                </a:solidFill>
                <a:latin typeface="Calibri" pitchFamily="34" charset="0"/>
                <a:ea typeface="MS PGothic" pitchFamily="34" charset="-128"/>
              </a:rPr>
              <a:t>of cirrhosis </a:t>
            </a:r>
          </a:p>
        </p:txBody>
      </p:sp>
      <p:sp>
        <p:nvSpPr>
          <p:cNvPr id="55308" name="Rectangle 14"/>
          <p:cNvSpPr>
            <a:spLocks noChangeArrowheads="1"/>
          </p:cNvSpPr>
          <p:nvPr/>
        </p:nvSpPr>
        <p:spPr bwMode="auto">
          <a:xfrm>
            <a:off x="6126163" y="3076575"/>
            <a:ext cx="2438400" cy="1066800"/>
          </a:xfrm>
          <a:prstGeom prst="rect">
            <a:avLst/>
          </a:prstGeom>
          <a:solidFill>
            <a:srgbClr val="FF66FF"/>
          </a:solidFill>
          <a:ln w="9525">
            <a:noFill/>
            <a:miter lim="800000"/>
            <a:headEnd/>
            <a:tailEnd/>
          </a:ln>
        </p:spPr>
        <p:txBody>
          <a:bodyPr wrap="none" anchor="ctr"/>
          <a:lstStyle/>
          <a:p>
            <a:pPr algn="ctr">
              <a:buClr>
                <a:srgbClr val="4FAD26"/>
              </a:buClr>
              <a:buFont typeface="Arial" charset="0"/>
              <a:buNone/>
            </a:pPr>
            <a:r>
              <a:rPr lang="en-US" b="1">
                <a:solidFill>
                  <a:srgbClr val="000000"/>
                </a:solidFill>
                <a:latin typeface="Calibri" pitchFamily="34" charset="0"/>
                <a:ea typeface="MS PGothic" pitchFamily="34" charset="-128"/>
              </a:rPr>
              <a:t>Family and </a:t>
            </a:r>
            <a:br>
              <a:rPr lang="en-US" b="1">
                <a:solidFill>
                  <a:srgbClr val="000000"/>
                </a:solidFill>
                <a:latin typeface="Calibri" pitchFamily="34" charset="0"/>
                <a:ea typeface="MS PGothic" pitchFamily="34" charset="-128"/>
              </a:rPr>
            </a:br>
            <a:r>
              <a:rPr lang="en-US" b="1">
                <a:solidFill>
                  <a:srgbClr val="000000"/>
                </a:solidFill>
                <a:latin typeface="Calibri" pitchFamily="34" charset="0"/>
                <a:ea typeface="MS PGothic" pitchFamily="34" charset="-128"/>
              </a:rPr>
              <a:t>other support</a:t>
            </a:r>
          </a:p>
        </p:txBody>
      </p:sp>
      <p:sp>
        <p:nvSpPr>
          <p:cNvPr id="55309" name="Rectangle 16"/>
          <p:cNvSpPr>
            <a:spLocks noChangeArrowheads="1"/>
          </p:cNvSpPr>
          <p:nvPr/>
        </p:nvSpPr>
        <p:spPr bwMode="auto">
          <a:xfrm>
            <a:off x="6126163" y="4229100"/>
            <a:ext cx="2438400" cy="1066800"/>
          </a:xfrm>
          <a:prstGeom prst="rect">
            <a:avLst/>
          </a:prstGeom>
          <a:solidFill>
            <a:schemeClr val="accent1"/>
          </a:solidFill>
          <a:ln w="9525">
            <a:noFill/>
            <a:miter lim="800000"/>
            <a:headEnd/>
            <a:tailEnd/>
          </a:ln>
        </p:spPr>
        <p:txBody>
          <a:bodyPr wrap="none" anchor="ctr"/>
          <a:lstStyle/>
          <a:p>
            <a:pPr algn="ctr">
              <a:spcAft>
                <a:spcPct val="25000"/>
              </a:spcAft>
              <a:buClr>
                <a:srgbClr val="4FAD26"/>
              </a:buClr>
              <a:buFont typeface="Arial" charset="0"/>
              <a:buNone/>
            </a:pPr>
            <a:r>
              <a:rPr lang="en-US" b="1">
                <a:solidFill>
                  <a:srgbClr val="000000"/>
                </a:solidFill>
                <a:latin typeface="Calibri" pitchFamily="34" charset="0"/>
                <a:ea typeface="MS PGothic" pitchFamily="34" charset="-128"/>
              </a:rPr>
              <a:t>Occupation</a:t>
            </a: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b="1" smtClean="0">
                <a:solidFill>
                  <a:srgbClr val="FFFF00"/>
                </a:solidFill>
              </a:rPr>
              <a:t>PI Therapies and HOMA-IR </a:t>
            </a:r>
            <a:r>
              <a:rPr lang="en-US" sz="1800" b="1" smtClean="0">
                <a:solidFill>
                  <a:srgbClr val="FFFF00"/>
                </a:solidFill>
              </a:rPr>
              <a:t>Gut,  Sept 2012</a:t>
            </a:r>
            <a:r>
              <a:rPr lang="en-US" b="1" smtClean="0">
                <a:solidFill>
                  <a:srgbClr val="FFFF00"/>
                </a:solidFill>
              </a:rPr>
              <a:t> </a:t>
            </a:r>
          </a:p>
        </p:txBody>
      </p:sp>
      <p:pic>
        <p:nvPicPr>
          <p:cNvPr id="56322" name="Picture 2"/>
          <p:cNvPicPr>
            <a:picLocks noGrp="1" noChangeAspect="1" noChangeArrowheads="1"/>
          </p:cNvPicPr>
          <p:nvPr>
            <p:ph idx="1"/>
          </p:nvPr>
        </p:nvPicPr>
        <p:blipFill>
          <a:blip r:embed="rId2" cstate="print"/>
          <a:srcRect/>
          <a:stretch>
            <a:fillRect/>
          </a:stretch>
        </p:blipFill>
        <p:spPr>
          <a:xfrm>
            <a:off x="228600" y="1447800"/>
            <a:ext cx="8610600" cy="44958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b="1" smtClean="0">
                <a:solidFill>
                  <a:srgbClr val="FFFF00"/>
                </a:solidFill>
              </a:rPr>
              <a:t>Conclusions of This Study </a:t>
            </a:r>
          </a:p>
        </p:txBody>
      </p:sp>
      <p:sp>
        <p:nvSpPr>
          <p:cNvPr id="57346" name="Content Placeholder 2"/>
          <p:cNvSpPr>
            <a:spLocks noGrp="1"/>
          </p:cNvSpPr>
          <p:nvPr>
            <p:ph idx="1"/>
          </p:nvPr>
        </p:nvSpPr>
        <p:spPr/>
        <p:txBody>
          <a:bodyPr/>
          <a:lstStyle/>
          <a:p>
            <a:r>
              <a:rPr lang="en-US" smtClean="0"/>
              <a:t>In this study, baseline HOMA-IR was not predictive of virological response to telaprevir in HCV genotype 1-infected, treatment-naïve  patients, while sustained virological response was associated with improved HOMA-IR. </a:t>
            </a:r>
          </a:p>
          <a:p>
            <a:r>
              <a:rPr lang="en-US" smtClean="0">
                <a:solidFill>
                  <a:srgbClr val="FFFF00"/>
                </a:solidFill>
              </a:rPr>
              <a:t>These results suggest that metabolic factors and insulin resistance do not have a significant effect on telaprevir-based treatment efficacy</a:t>
            </a:r>
            <a:r>
              <a:rPr lang="en-US"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381000" y="152400"/>
            <a:ext cx="8229600" cy="914400"/>
          </a:xfrm>
        </p:spPr>
        <p:txBody>
          <a:bodyPr/>
          <a:lstStyle/>
          <a:p>
            <a:r>
              <a:rPr lang="en-US" b="1" smtClean="0">
                <a:solidFill>
                  <a:srgbClr val="FFFF00"/>
                </a:solidFill>
              </a:rPr>
              <a:t>Significance of IL28B</a:t>
            </a:r>
          </a:p>
        </p:txBody>
      </p:sp>
      <p:sp>
        <p:nvSpPr>
          <p:cNvPr id="3" name="Content Placeholder 2"/>
          <p:cNvSpPr>
            <a:spLocks noGrp="1"/>
          </p:cNvSpPr>
          <p:nvPr>
            <p:ph idx="1"/>
          </p:nvPr>
        </p:nvSpPr>
        <p:spPr>
          <a:xfrm>
            <a:off x="304800" y="1295400"/>
            <a:ext cx="8229600" cy="5135563"/>
          </a:xfrm>
        </p:spPr>
        <p:txBody>
          <a:bodyPr rtlCol="0">
            <a:normAutofit/>
          </a:bodyPr>
          <a:lstStyle/>
          <a:p>
            <a:pPr marL="285750" indent="-174625">
              <a:spcBef>
                <a:spcPct val="0"/>
              </a:spcBef>
              <a:buClr>
                <a:srgbClr val="000000"/>
              </a:buClr>
              <a:buFont typeface="Arial" pitchFamily="34" charset="0"/>
              <a:buNone/>
              <a:defRPr/>
            </a:pPr>
            <a:endParaRPr lang="en-US" dirty="0" smtClean="0">
              <a:solidFill>
                <a:schemeClr val="bg2"/>
              </a:solidFill>
              <a:latin typeface="Arial" charset="0"/>
            </a:endParaRPr>
          </a:p>
          <a:p>
            <a:pPr marL="285750" indent="-174625">
              <a:spcBef>
                <a:spcPct val="0"/>
              </a:spcBef>
              <a:buClr>
                <a:srgbClr val="000000"/>
              </a:buClr>
              <a:buFont typeface="Wingdings" pitchFamily="2" charset="2"/>
              <a:buChar char="§"/>
              <a:defRPr/>
            </a:pPr>
            <a:r>
              <a:rPr lang="en-US" dirty="0" smtClean="0">
                <a:solidFill>
                  <a:schemeClr val="bg2"/>
                </a:solidFill>
                <a:latin typeface="Arial" charset="0"/>
              </a:rPr>
              <a:t> Response rate differences across </a:t>
            </a:r>
            <a:r>
              <a:rPr lang="en-US" i="1" dirty="0" smtClean="0">
                <a:solidFill>
                  <a:schemeClr val="bg2"/>
                </a:solidFill>
                <a:latin typeface="Arial" charset="0"/>
              </a:rPr>
              <a:t>IL28B</a:t>
            </a:r>
            <a:r>
              <a:rPr lang="en-US" dirty="0" smtClean="0">
                <a:solidFill>
                  <a:schemeClr val="bg2"/>
                </a:solidFill>
                <a:latin typeface="Arial" charset="0"/>
              </a:rPr>
              <a:t> genotype were less pronounced in the treatment-experienced patients who received fixed-duration therapy, and this test may be less useful in the treatment-experienced setting </a:t>
            </a:r>
          </a:p>
          <a:p>
            <a:pPr marL="285750" indent="-174625">
              <a:spcBef>
                <a:spcPct val="0"/>
              </a:spcBef>
              <a:buClr>
                <a:srgbClr val="000000"/>
              </a:buClr>
              <a:buFont typeface="Wingdings" pitchFamily="2" charset="2"/>
              <a:buChar char="§"/>
              <a:defRPr/>
            </a:pPr>
            <a:r>
              <a:rPr lang="en-US" i="1" dirty="0" smtClean="0">
                <a:solidFill>
                  <a:schemeClr val="bg2"/>
                </a:solidFill>
                <a:latin typeface="Arial" charset="0"/>
              </a:rPr>
              <a:t>  IL28B</a:t>
            </a:r>
            <a:r>
              <a:rPr lang="en-US" dirty="0" smtClean="0">
                <a:solidFill>
                  <a:schemeClr val="bg2"/>
                </a:solidFill>
                <a:latin typeface="Arial" charset="0"/>
              </a:rPr>
              <a:t> status may help counsel patients regarding the likelihood of shortening therapy</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2588" y="685800"/>
            <a:ext cx="8464550" cy="1084263"/>
          </a:xfrm>
        </p:spPr>
        <p:txBody>
          <a:bodyPr rtlCol="0">
            <a:normAutofit fontScale="90000"/>
          </a:bodyPr>
          <a:lstStyle/>
          <a:p>
            <a:pPr fontAlgn="auto">
              <a:spcAft>
                <a:spcPts val="0"/>
              </a:spcAft>
              <a:defRPr/>
            </a:pPr>
            <a:r>
              <a:rPr lang="en-US" b="1" dirty="0" err="1" smtClean="0">
                <a:solidFill>
                  <a:srgbClr val="FFFF00"/>
                </a:solidFill>
                <a:ea typeface="ＭＳ Ｐゴシック" pitchFamily="34" charset="-128"/>
              </a:rPr>
              <a:t>Telaprevir</a:t>
            </a:r>
            <a:r>
              <a:rPr lang="en-US" b="1" dirty="0" smtClean="0">
                <a:solidFill>
                  <a:srgbClr val="FFFF00"/>
                </a:solidFill>
              </a:rPr>
              <a:t> and </a:t>
            </a:r>
            <a:r>
              <a:rPr lang="en-US" b="1" dirty="0" err="1" smtClean="0">
                <a:solidFill>
                  <a:srgbClr val="FFFF00"/>
                </a:solidFill>
                <a:ea typeface="ＭＳ Ｐゴシック" pitchFamily="34" charset="-128"/>
              </a:rPr>
              <a:t>Boceprevir</a:t>
            </a:r>
            <a:r>
              <a:rPr lang="en-US" b="1" dirty="0" smtClean="0">
                <a:solidFill>
                  <a:srgbClr val="FFFF00"/>
                </a:solidFill>
                <a:ea typeface="ＭＳ Ｐゴシック" pitchFamily="34" charset="-128"/>
              </a:rPr>
              <a:t> </a:t>
            </a:r>
            <a:r>
              <a:rPr lang="en-US" b="1" dirty="0" smtClean="0">
                <a:solidFill>
                  <a:srgbClr val="FFFF00"/>
                </a:solidFill>
              </a:rPr>
              <a:t>SVR by </a:t>
            </a:r>
            <a:br>
              <a:rPr lang="en-US" b="1" dirty="0" smtClean="0">
                <a:solidFill>
                  <a:srgbClr val="FFFF00"/>
                </a:solidFill>
              </a:rPr>
            </a:br>
            <a:r>
              <a:rPr lang="en-US" b="1" dirty="0" smtClean="0">
                <a:solidFill>
                  <a:srgbClr val="FFFF00"/>
                </a:solidFill>
              </a:rPr>
              <a:t>Patient Type</a:t>
            </a:r>
          </a:p>
        </p:txBody>
      </p:sp>
      <p:sp>
        <p:nvSpPr>
          <p:cNvPr id="59394" name="Rectangle 8"/>
          <p:cNvSpPr>
            <a:spLocks noChangeArrowheads="1"/>
          </p:cNvSpPr>
          <p:nvPr/>
        </p:nvSpPr>
        <p:spPr bwMode="auto">
          <a:xfrm>
            <a:off x="276225" y="5970588"/>
            <a:ext cx="8578850" cy="692150"/>
          </a:xfrm>
          <a:prstGeom prst="rect">
            <a:avLst/>
          </a:prstGeom>
          <a:noFill/>
          <a:ln w="9525">
            <a:noFill/>
            <a:miter lim="800000"/>
            <a:headEnd/>
            <a:tailEnd/>
          </a:ln>
        </p:spPr>
        <p:txBody>
          <a:bodyPr>
            <a:spAutoFit/>
          </a:bodyPr>
          <a:lstStyle/>
          <a:p>
            <a:pPr>
              <a:spcBef>
                <a:spcPct val="35000"/>
              </a:spcBef>
              <a:spcAft>
                <a:spcPct val="25000"/>
              </a:spcAft>
              <a:buClr>
                <a:srgbClr val="4FAD26"/>
              </a:buClr>
              <a:buFont typeface="Arial" charset="0"/>
              <a:buNone/>
            </a:pPr>
            <a:r>
              <a:rPr lang="en-US" sz="1300">
                <a:solidFill>
                  <a:srgbClr val="FFFF00"/>
                </a:solidFill>
                <a:latin typeface="Calibri" pitchFamily="34" charset="0"/>
              </a:rPr>
              <a:t>1. Zeuzem S, et al. N Engl J Med. 2011;364:2417-2428. 2. Bacon BR, et al. </a:t>
            </a:r>
            <a:r>
              <a:rPr lang="pt-BR" sz="1300">
                <a:solidFill>
                  <a:srgbClr val="FFFF00"/>
                </a:solidFill>
                <a:latin typeface="Calibri" pitchFamily="34" charset="0"/>
              </a:rPr>
              <a:t>N Engl J Med. 2011;364:1207-1217</a:t>
            </a:r>
            <a:r>
              <a:rPr lang="en-US" sz="1300">
                <a:solidFill>
                  <a:srgbClr val="FFFF00"/>
                </a:solidFill>
                <a:latin typeface="Calibri" pitchFamily="34" charset="0"/>
              </a:rPr>
              <a:t>. </a:t>
            </a:r>
            <a:br>
              <a:rPr lang="en-US" sz="1300">
                <a:solidFill>
                  <a:srgbClr val="FFFF00"/>
                </a:solidFill>
                <a:latin typeface="Calibri" pitchFamily="34" charset="0"/>
              </a:rPr>
            </a:br>
            <a:r>
              <a:rPr lang="en-US" sz="1300">
                <a:solidFill>
                  <a:srgbClr val="FFFF00"/>
                </a:solidFill>
                <a:latin typeface="Calibri" pitchFamily="34" charset="0"/>
              </a:rPr>
              <a:t>3. Jacobson IM, et al. N Engl J Med. 2011;364:2405-2416.</a:t>
            </a:r>
            <a:r>
              <a:rPr lang="en-US" sz="1300">
                <a:solidFill>
                  <a:srgbClr val="FFFF00"/>
                </a:solidFill>
                <a:latin typeface="Calibri" pitchFamily="34" charset="0"/>
                <a:ea typeface="MS PGothic" pitchFamily="34" charset="-128"/>
              </a:rPr>
              <a:t> 4. Poordad F, et al. N Engl J Med. 2011;364:1195-1206. 5. Zeuzem S, et al. EASL 2011. Abstract 5. 6. </a:t>
            </a:r>
            <a:r>
              <a:rPr lang="nl-NL" sz="1300">
                <a:solidFill>
                  <a:srgbClr val="FFFF00"/>
                </a:solidFill>
                <a:latin typeface="Calibri" pitchFamily="34" charset="0"/>
                <a:ea typeface="MS PGothic" pitchFamily="34" charset="-128"/>
              </a:rPr>
              <a:t>Vierling JM, et al. AASLD 2011. Abstract 931. </a:t>
            </a:r>
            <a:r>
              <a:rPr lang="en-US" sz="1300">
                <a:solidFill>
                  <a:srgbClr val="FFFF00"/>
                </a:solidFill>
                <a:latin typeface="Calibri" pitchFamily="34" charset="0"/>
                <a:ea typeface="MS PGothic" pitchFamily="34" charset="-128"/>
              </a:rPr>
              <a:t> </a:t>
            </a:r>
            <a:endParaRPr lang="en-US" sz="1300">
              <a:solidFill>
                <a:srgbClr val="FFFF00"/>
              </a:solidFill>
              <a:latin typeface="Calibri" pitchFamily="34" charset="0"/>
            </a:endParaRPr>
          </a:p>
        </p:txBody>
      </p:sp>
      <p:sp>
        <p:nvSpPr>
          <p:cNvPr id="59395" name="Line 27"/>
          <p:cNvSpPr>
            <a:spLocks noChangeShapeType="1"/>
          </p:cNvSpPr>
          <p:nvPr/>
        </p:nvSpPr>
        <p:spPr bwMode="auto">
          <a:xfrm flipH="1">
            <a:off x="1592263" y="2079625"/>
            <a:ext cx="0" cy="2782888"/>
          </a:xfrm>
          <a:prstGeom prst="line">
            <a:avLst/>
          </a:prstGeom>
          <a:noFill/>
          <a:ln w="28575">
            <a:solidFill>
              <a:schemeClr val="tx1"/>
            </a:solidFill>
            <a:round/>
            <a:headEnd/>
            <a:tailEnd/>
          </a:ln>
        </p:spPr>
        <p:txBody>
          <a:bodyPr/>
          <a:lstStyle/>
          <a:p>
            <a:endParaRPr lang="en-US"/>
          </a:p>
        </p:txBody>
      </p:sp>
      <p:sp>
        <p:nvSpPr>
          <p:cNvPr id="59396" name="Line 28"/>
          <p:cNvSpPr>
            <a:spLocks noChangeShapeType="1"/>
          </p:cNvSpPr>
          <p:nvPr/>
        </p:nvSpPr>
        <p:spPr bwMode="auto">
          <a:xfrm>
            <a:off x="1524000" y="4864100"/>
            <a:ext cx="63500" cy="0"/>
          </a:xfrm>
          <a:prstGeom prst="line">
            <a:avLst/>
          </a:prstGeom>
          <a:noFill/>
          <a:ln w="28575">
            <a:solidFill>
              <a:schemeClr val="tx1"/>
            </a:solidFill>
            <a:round/>
            <a:headEnd/>
            <a:tailEnd/>
          </a:ln>
        </p:spPr>
        <p:txBody>
          <a:bodyPr/>
          <a:lstStyle/>
          <a:p>
            <a:endParaRPr lang="en-US"/>
          </a:p>
        </p:txBody>
      </p:sp>
      <p:sp>
        <p:nvSpPr>
          <p:cNvPr id="59397" name="Line 30"/>
          <p:cNvSpPr>
            <a:spLocks noChangeShapeType="1"/>
          </p:cNvSpPr>
          <p:nvPr/>
        </p:nvSpPr>
        <p:spPr bwMode="auto">
          <a:xfrm>
            <a:off x="1524000" y="4310063"/>
            <a:ext cx="63500" cy="0"/>
          </a:xfrm>
          <a:prstGeom prst="line">
            <a:avLst/>
          </a:prstGeom>
          <a:noFill/>
          <a:ln w="28575">
            <a:solidFill>
              <a:schemeClr val="tx1"/>
            </a:solidFill>
            <a:round/>
            <a:headEnd/>
            <a:tailEnd/>
          </a:ln>
        </p:spPr>
        <p:txBody>
          <a:bodyPr/>
          <a:lstStyle/>
          <a:p>
            <a:endParaRPr lang="en-US"/>
          </a:p>
        </p:txBody>
      </p:sp>
      <p:sp>
        <p:nvSpPr>
          <p:cNvPr id="59398" name="Line 32"/>
          <p:cNvSpPr>
            <a:spLocks noChangeShapeType="1"/>
          </p:cNvSpPr>
          <p:nvPr/>
        </p:nvSpPr>
        <p:spPr bwMode="auto">
          <a:xfrm>
            <a:off x="1524000" y="3770313"/>
            <a:ext cx="63500" cy="0"/>
          </a:xfrm>
          <a:prstGeom prst="line">
            <a:avLst/>
          </a:prstGeom>
          <a:noFill/>
          <a:ln w="28575">
            <a:solidFill>
              <a:schemeClr val="tx1"/>
            </a:solidFill>
            <a:round/>
            <a:headEnd/>
            <a:tailEnd/>
          </a:ln>
        </p:spPr>
        <p:txBody>
          <a:bodyPr/>
          <a:lstStyle/>
          <a:p>
            <a:endParaRPr lang="en-US"/>
          </a:p>
        </p:txBody>
      </p:sp>
      <p:sp>
        <p:nvSpPr>
          <p:cNvPr id="59399" name="Line 34"/>
          <p:cNvSpPr>
            <a:spLocks noChangeShapeType="1"/>
          </p:cNvSpPr>
          <p:nvPr/>
        </p:nvSpPr>
        <p:spPr bwMode="auto">
          <a:xfrm>
            <a:off x="1524000" y="3208338"/>
            <a:ext cx="63500" cy="0"/>
          </a:xfrm>
          <a:prstGeom prst="line">
            <a:avLst/>
          </a:prstGeom>
          <a:noFill/>
          <a:ln w="28575">
            <a:solidFill>
              <a:schemeClr val="tx1"/>
            </a:solidFill>
            <a:round/>
            <a:headEnd/>
            <a:tailEnd/>
          </a:ln>
        </p:spPr>
        <p:txBody>
          <a:bodyPr/>
          <a:lstStyle/>
          <a:p>
            <a:endParaRPr lang="en-US"/>
          </a:p>
        </p:txBody>
      </p:sp>
      <p:sp>
        <p:nvSpPr>
          <p:cNvPr id="59400" name="Line 36"/>
          <p:cNvSpPr>
            <a:spLocks noChangeShapeType="1"/>
          </p:cNvSpPr>
          <p:nvPr/>
        </p:nvSpPr>
        <p:spPr bwMode="auto">
          <a:xfrm>
            <a:off x="1524000" y="2665413"/>
            <a:ext cx="63500" cy="0"/>
          </a:xfrm>
          <a:prstGeom prst="line">
            <a:avLst/>
          </a:prstGeom>
          <a:noFill/>
          <a:ln w="28575">
            <a:solidFill>
              <a:schemeClr val="tx1"/>
            </a:solidFill>
            <a:round/>
            <a:headEnd/>
            <a:tailEnd/>
          </a:ln>
        </p:spPr>
        <p:txBody>
          <a:bodyPr/>
          <a:lstStyle/>
          <a:p>
            <a:endParaRPr lang="en-US"/>
          </a:p>
        </p:txBody>
      </p:sp>
      <p:sp>
        <p:nvSpPr>
          <p:cNvPr id="59401" name="Line 38"/>
          <p:cNvSpPr>
            <a:spLocks noChangeShapeType="1"/>
          </p:cNvSpPr>
          <p:nvPr/>
        </p:nvSpPr>
        <p:spPr bwMode="auto">
          <a:xfrm>
            <a:off x="1524000" y="2098675"/>
            <a:ext cx="63500" cy="0"/>
          </a:xfrm>
          <a:prstGeom prst="line">
            <a:avLst/>
          </a:prstGeom>
          <a:noFill/>
          <a:ln w="28575">
            <a:solidFill>
              <a:schemeClr val="tx1"/>
            </a:solidFill>
            <a:round/>
            <a:headEnd/>
            <a:tailEnd/>
          </a:ln>
        </p:spPr>
        <p:txBody>
          <a:bodyPr/>
          <a:lstStyle/>
          <a:p>
            <a:endParaRPr lang="en-US"/>
          </a:p>
        </p:txBody>
      </p:sp>
      <p:sp>
        <p:nvSpPr>
          <p:cNvPr id="59402" name="Line 40"/>
          <p:cNvSpPr>
            <a:spLocks noChangeShapeType="1"/>
          </p:cNvSpPr>
          <p:nvPr/>
        </p:nvSpPr>
        <p:spPr bwMode="auto">
          <a:xfrm flipV="1">
            <a:off x="1592263" y="4875213"/>
            <a:ext cx="0" cy="63500"/>
          </a:xfrm>
          <a:prstGeom prst="line">
            <a:avLst/>
          </a:prstGeom>
          <a:noFill/>
          <a:ln w="28575">
            <a:solidFill>
              <a:schemeClr val="tx1"/>
            </a:solidFill>
            <a:round/>
            <a:headEnd/>
            <a:tailEnd/>
          </a:ln>
        </p:spPr>
        <p:txBody>
          <a:bodyPr/>
          <a:lstStyle/>
          <a:p>
            <a:endParaRPr lang="en-US"/>
          </a:p>
        </p:txBody>
      </p:sp>
      <p:sp>
        <p:nvSpPr>
          <p:cNvPr id="59403" name="Rectangle 53"/>
          <p:cNvSpPr>
            <a:spLocks noChangeArrowheads="1"/>
          </p:cNvSpPr>
          <p:nvPr/>
        </p:nvSpPr>
        <p:spPr bwMode="auto">
          <a:xfrm>
            <a:off x="1355725" y="4760913"/>
            <a:ext cx="114300" cy="222250"/>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rgbClr val="4FAD26"/>
              </a:buClr>
              <a:buFont typeface="Arial" charset="0"/>
              <a:buNone/>
            </a:pPr>
            <a:r>
              <a:rPr lang="en-US" sz="1600">
                <a:solidFill>
                  <a:srgbClr val="FFFFFF"/>
                </a:solidFill>
                <a:latin typeface="Calibri" pitchFamily="34" charset="0"/>
              </a:rPr>
              <a:t>0</a:t>
            </a:r>
          </a:p>
        </p:txBody>
      </p:sp>
      <p:sp>
        <p:nvSpPr>
          <p:cNvPr id="59404" name="Rectangle 55"/>
          <p:cNvSpPr>
            <a:spLocks noChangeArrowheads="1"/>
          </p:cNvSpPr>
          <p:nvPr/>
        </p:nvSpPr>
        <p:spPr bwMode="auto">
          <a:xfrm>
            <a:off x="1262063" y="4203700"/>
            <a:ext cx="207962" cy="222250"/>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rgbClr val="4FAD26"/>
              </a:buClr>
              <a:buFont typeface="Arial" charset="0"/>
              <a:buNone/>
            </a:pPr>
            <a:r>
              <a:rPr lang="en-US" sz="1600">
                <a:solidFill>
                  <a:srgbClr val="FFFF00"/>
                </a:solidFill>
                <a:latin typeface="Calibri" pitchFamily="34" charset="0"/>
              </a:rPr>
              <a:t>20</a:t>
            </a:r>
          </a:p>
        </p:txBody>
      </p:sp>
      <p:sp>
        <p:nvSpPr>
          <p:cNvPr id="59405" name="Rectangle 57"/>
          <p:cNvSpPr>
            <a:spLocks noChangeArrowheads="1"/>
          </p:cNvSpPr>
          <p:nvPr/>
        </p:nvSpPr>
        <p:spPr bwMode="auto">
          <a:xfrm>
            <a:off x="1262063" y="3662363"/>
            <a:ext cx="207962" cy="222250"/>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rgbClr val="4FAD26"/>
              </a:buClr>
              <a:buFont typeface="Arial" charset="0"/>
              <a:buNone/>
            </a:pPr>
            <a:r>
              <a:rPr lang="en-US" sz="1600">
                <a:solidFill>
                  <a:srgbClr val="FFFF00"/>
                </a:solidFill>
                <a:latin typeface="Calibri" pitchFamily="34" charset="0"/>
              </a:rPr>
              <a:t>40</a:t>
            </a:r>
          </a:p>
        </p:txBody>
      </p:sp>
      <p:sp>
        <p:nvSpPr>
          <p:cNvPr id="59406" name="Rectangle 59"/>
          <p:cNvSpPr>
            <a:spLocks noChangeArrowheads="1"/>
          </p:cNvSpPr>
          <p:nvPr/>
        </p:nvSpPr>
        <p:spPr bwMode="auto">
          <a:xfrm>
            <a:off x="1262063" y="3094038"/>
            <a:ext cx="207962" cy="222250"/>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rgbClr val="4FAD26"/>
              </a:buClr>
              <a:buFont typeface="Arial" charset="0"/>
              <a:buNone/>
            </a:pPr>
            <a:r>
              <a:rPr lang="en-US" sz="1600">
                <a:solidFill>
                  <a:srgbClr val="FFFF00"/>
                </a:solidFill>
                <a:latin typeface="Calibri" pitchFamily="34" charset="0"/>
              </a:rPr>
              <a:t>60</a:t>
            </a:r>
          </a:p>
        </p:txBody>
      </p:sp>
      <p:sp>
        <p:nvSpPr>
          <p:cNvPr id="59407" name="Rectangle 61"/>
          <p:cNvSpPr>
            <a:spLocks noChangeArrowheads="1"/>
          </p:cNvSpPr>
          <p:nvPr/>
        </p:nvSpPr>
        <p:spPr bwMode="auto">
          <a:xfrm>
            <a:off x="1262063" y="2551113"/>
            <a:ext cx="207962" cy="222250"/>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rgbClr val="4FAD26"/>
              </a:buClr>
              <a:buFont typeface="Arial" charset="0"/>
              <a:buNone/>
            </a:pPr>
            <a:r>
              <a:rPr lang="en-US" sz="1600">
                <a:solidFill>
                  <a:srgbClr val="FFFF00"/>
                </a:solidFill>
                <a:latin typeface="Calibri" pitchFamily="34" charset="0"/>
              </a:rPr>
              <a:t>80</a:t>
            </a:r>
          </a:p>
        </p:txBody>
      </p:sp>
      <p:sp>
        <p:nvSpPr>
          <p:cNvPr id="59408" name="Rectangle 63"/>
          <p:cNvSpPr>
            <a:spLocks noChangeArrowheads="1"/>
          </p:cNvSpPr>
          <p:nvPr/>
        </p:nvSpPr>
        <p:spPr bwMode="auto">
          <a:xfrm>
            <a:off x="1128713" y="1993900"/>
            <a:ext cx="341312" cy="222250"/>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rgbClr val="4FAD26"/>
              </a:buClr>
              <a:buFont typeface="Arial" charset="0"/>
              <a:buNone/>
            </a:pPr>
            <a:r>
              <a:rPr lang="en-US" sz="1600">
                <a:solidFill>
                  <a:srgbClr val="FFFFFF"/>
                </a:solidFill>
                <a:latin typeface="Calibri" pitchFamily="34" charset="0"/>
              </a:rPr>
              <a:t>100</a:t>
            </a:r>
          </a:p>
        </p:txBody>
      </p:sp>
      <p:sp>
        <p:nvSpPr>
          <p:cNvPr id="59409" name="Rectangle 89"/>
          <p:cNvSpPr>
            <a:spLocks noChangeArrowheads="1"/>
          </p:cNvSpPr>
          <p:nvPr/>
        </p:nvSpPr>
        <p:spPr bwMode="auto">
          <a:xfrm rot="-5400000">
            <a:off x="684213" y="3313112"/>
            <a:ext cx="655638" cy="220663"/>
          </a:xfrm>
          <a:prstGeom prst="rect">
            <a:avLst/>
          </a:prstGeom>
          <a:noFill/>
          <a:ln w="9525">
            <a:noFill/>
            <a:miter lim="800000"/>
            <a:headEnd/>
            <a:tailEnd/>
          </a:ln>
        </p:spPr>
        <p:txBody>
          <a:bodyPr wrap="none" lIns="0" tIns="0" rIns="0" bIns="0">
            <a:spAutoFit/>
          </a:bodyPr>
          <a:lstStyle/>
          <a:p>
            <a:pPr>
              <a:lnSpc>
                <a:spcPct val="90000"/>
              </a:lnSpc>
              <a:spcBef>
                <a:spcPct val="35000"/>
              </a:spcBef>
              <a:spcAft>
                <a:spcPct val="25000"/>
              </a:spcAft>
              <a:buClr>
                <a:srgbClr val="4FAD26"/>
              </a:buClr>
              <a:buFont typeface="Arial" charset="0"/>
              <a:buNone/>
            </a:pPr>
            <a:r>
              <a:rPr lang="en-US" sz="1600" b="1">
                <a:solidFill>
                  <a:srgbClr val="FFFF00"/>
                </a:solidFill>
                <a:latin typeface="Calibri" pitchFamily="34" charset="0"/>
              </a:rPr>
              <a:t>SVR (%)</a:t>
            </a:r>
          </a:p>
        </p:txBody>
      </p:sp>
      <p:sp>
        <p:nvSpPr>
          <p:cNvPr id="59410" name="Rectangle 141"/>
          <p:cNvSpPr>
            <a:spLocks noChangeArrowheads="1"/>
          </p:cNvSpPr>
          <p:nvPr/>
        </p:nvSpPr>
        <p:spPr bwMode="auto">
          <a:xfrm>
            <a:off x="1593850" y="4918075"/>
            <a:ext cx="957263" cy="193675"/>
          </a:xfrm>
          <a:prstGeom prst="rect">
            <a:avLst/>
          </a:prstGeom>
          <a:noFill/>
          <a:ln w="9525">
            <a:noFill/>
            <a:miter lim="800000"/>
            <a:headEnd/>
            <a:tailEnd/>
          </a:ln>
        </p:spPr>
        <p:txBody>
          <a:bodyPr lIns="0" tIns="0" rIns="0" bIns="0">
            <a:spAutoFit/>
          </a:bodyPr>
          <a:lstStyle/>
          <a:p>
            <a:pPr algn="ctr">
              <a:lnSpc>
                <a:spcPct val="90000"/>
              </a:lnSpc>
              <a:spcBef>
                <a:spcPct val="35000"/>
              </a:spcBef>
              <a:spcAft>
                <a:spcPct val="25000"/>
              </a:spcAft>
              <a:buClr>
                <a:srgbClr val="4FAD26"/>
              </a:buClr>
              <a:buFont typeface="Arial" charset="0"/>
              <a:buNone/>
            </a:pPr>
            <a:r>
              <a:rPr lang="en-US" sz="1400" b="1">
                <a:solidFill>
                  <a:srgbClr val="FFFF00"/>
                </a:solidFill>
                <a:latin typeface="Calibri" pitchFamily="34" charset="0"/>
              </a:rPr>
              <a:t>Relapser</a:t>
            </a:r>
          </a:p>
        </p:txBody>
      </p:sp>
      <p:sp>
        <p:nvSpPr>
          <p:cNvPr id="59411" name="Line 41"/>
          <p:cNvSpPr>
            <a:spLocks noChangeShapeType="1"/>
          </p:cNvSpPr>
          <p:nvPr/>
        </p:nvSpPr>
        <p:spPr bwMode="auto">
          <a:xfrm flipV="1">
            <a:off x="2570163" y="4875213"/>
            <a:ext cx="0" cy="63500"/>
          </a:xfrm>
          <a:prstGeom prst="line">
            <a:avLst/>
          </a:prstGeom>
          <a:noFill/>
          <a:ln w="28575">
            <a:solidFill>
              <a:schemeClr val="tx1"/>
            </a:solidFill>
            <a:round/>
            <a:headEnd/>
            <a:tailEnd/>
          </a:ln>
        </p:spPr>
        <p:txBody>
          <a:bodyPr/>
          <a:lstStyle/>
          <a:p>
            <a:endParaRPr lang="en-US"/>
          </a:p>
        </p:txBody>
      </p:sp>
      <p:sp>
        <p:nvSpPr>
          <p:cNvPr id="59412" name="Line 41"/>
          <p:cNvSpPr>
            <a:spLocks noChangeShapeType="1"/>
          </p:cNvSpPr>
          <p:nvPr/>
        </p:nvSpPr>
        <p:spPr bwMode="auto">
          <a:xfrm flipV="1">
            <a:off x="3498850" y="4875213"/>
            <a:ext cx="0" cy="63500"/>
          </a:xfrm>
          <a:prstGeom prst="line">
            <a:avLst/>
          </a:prstGeom>
          <a:noFill/>
          <a:ln w="28575">
            <a:solidFill>
              <a:schemeClr val="tx1"/>
            </a:solidFill>
            <a:round/>
            <a:headEnd/>
            <a:tailEnd/>
          </a:ln>
        </p:spPr>
        <p:txBody>
          <a:bodyPr/>
          <a:lstStyle/>
          <a:p>
            <a:endParaRPr lang="en-US"/>
          </a:p>
        </p:txBody>
      </p:sp>
      <p:sp>
        <p:nvSpPr>
          <p:cNvPr id="59413" name="Line 41"/>
          <p:cNvSpPr>
            <a:spLocks noChangeShapeType="1"/>
          </p:cNvSpPr>
          <p:nvPr/>
        </p:nvSpPr>
        <p:spPr bwMode="auto">
          <a:xfrm flipV="1">
            <a:off x="7424738" y="4876800"/>
            <a:ext cx="0" cy="63500"/>
          </a:xfrm>
          <a:prstGeom prst="line">
            <a:avLst/>
          </a:prstGeom>
          <a:noFill/>
          <a:ln w="28575">
            <a:solidFill>
              <a:schemeClr val="tx1"/>
            </a:solidFill>
            <a:round/>
            <a:headEnd/>
            <a:tailEnd/>
          </a:ln>
        </p:spPr>
        <p:txBody>
          <a:bodyPr/>
          <a:lstStyle/>
          <a:p>
            <a:endParaRPr lang="en-US"/>
          </a:p>
        </p:txBody>
      </p:sp>
      <p:sp>
        <p:nvSpPr>
          <p:cNvPr id="59414" name="Line 41"/>
          <p:cNvSpPr>
            <a:spLocks noChangeShapeType="1"/>
          </p:cNvSpPr>
          <p:nvPr/>
        </p:nvSpPr>
        <p:spPr bwMode="auto">
          <a:xfrm flipV="1">
            <a:off x="4457700" y="4875213"/>
            <a:ext cx="0" cy="63500"/>
          </a:xfrm>
          <a:prstGeom prst="line">
            <a:avLst/>
          </a:prstGeom>
          <a:noFill/>
          <a:ln w="28575">
            <a:solidFill>
              <a:schemeClr val="tx1"/>
            </a:solidFill>
            <a:round/>
            <a:headEnd/>
            <a:tailEnd/>
          </a:ln>
        </p:spPr>
        <p:txBody>
          <a:bodyPr/>
          <a:lstStyle/>
          <a:p>
            <a:endParaRPr lang="en-US"/>
          </a:p>
        </p:txBody>
      </p:sp>
      <p:sp>
        <p:nvSpPr>
          <p:cNvPr id="59415" name="Line 41"/>
          <p:cNvSpPr>
            <a:spLocks noChangeShapeType="1"/>
          </p:cNvSpPr>
          <p:nvPr/>
        </p:nvSpPr>
        <p:spPr bwMode="auto">
          <a:xfrm flipV="1">
            <a:off x="5414963" y="4875213"/>
            <a:ext cx="0" cy="63500"/>
          </a:xfrm>
          <a:prstGeom prst="line">
            <a:avLst/>
          </a:prstGeom>
          <a:noFill/>
          <a:ln w="28575">
            <a:solidFill>
              <a:schemeClr val="tx1"/>
            </a:solidFill>
            <a:round/>
            <a:headEnd/>
            <a:tailEnd/>
          </a:ln>
        </p:spPr>
        <p:txBody>
          <a:bodyPr/>
          <a:lstStyle/>
          <a:p>
            <a:endParaRPr lang="en-US"/>
          </a:p>
        </p:txBody>
      </p:sp>
      <p:sp>
        <p:nvSpPr>
          <p:cNvPr id="59416" name="Line 41"/>
          <p:cNvSpPr>
            <a:spLocks noChangeShapeType="1"/>
          </p:cNvSpPr>
          <p:nvPr/>
        </p:nvSpPr>
        <p:spPr bwMode="auto">
          <a:xfrm flipV="1">
            <a:off x="6473825" y="4875213"/>
            <a:ext cx="0" cy="63500"/>
          </a:xfrm>
          <a:prstGeom prst="line">
            <a:avLst/>
          </a:prstGeom>
          <a:noFill/>
          <a:ln w="28575">
            <a:solidFill>
              <a:schemeClr val="tx1"/>
            </a:solidFill>
            <a:round/>
            <a:headEnd/>
            <a:tailEnd/>
          </a:ln>
        </p:spPr>
        <p:txBody>
          <a:bodyPr/>
          <a:lstStyle/>
          <a:p>
            <a:endParaRPr lang="en-US"/>
          </a:p>
        </p:txBody>
      </p:sp>
      <p:sp>
        <p:nvSpPr>
          <p:cNvPr id="59417" name="Rectangle 141"/>
          <p:cNvSpPr>
            <a:spLocks noChangeArrowheads="1"/>
          </p:cNvSpPr>
          <p:nvPr/>
        </p:nvSpPr>
        <p:spPr bwMode="auto">
          <a:xfrm>
            <a:off x="2546350" y="4918075"/>
            <a:ext cx="957263" cy="581025"/>
          </a:xfrm>
          <a:prstGeom prst="rect">
            <a:avLst/>
          </a:prstGeom>
          <a:noFill/>
          <a:ln w="9525">
            <a:noFill/>
            <a:miter lim="800000"/>
            <a:headEnd/>
            <a:tailEnd/>
          </a:ln>
        </p:spPr>
        <p:txBody>
          <a:bodyPr lIns="0" tIns="0" rIns="0" bIns="0">
            <a:spAutoFit/>
          </a:bodyPr>
          <a:lstStyle/>
          <a:p>
            <a:pPr algn="ctr">
              <a:lnSpc>
                <a:spcPct val="90000"/>
              </a:lnSpc>
              <a:buClr>
                <a:srgbClr val="4FAD26"/>
              </a:buClr>
              <a:buFont typeface="Arial" charset="0"/>
              <a:buNone/>
            </a:pPr>
            <a:r>
              <a:rPr lang="en-US" sz="1400" b="1">
                <a:solidFill>
                  <a:srgbClr val="FFFF00"/>
                </a:solidFill>
                <a:latin typeface="Calibri" pitchFamily="34" charset="0"/>
              </a:rPr>
              <a:t>Naive </a:t>
            </a:r>
            <a:r>
              <a:rPr lang="en-US" sz="1400" b="1">
                <a:solidFill>
                  <a:srgbClr val="FFFFFF"/>
                </a:solidFill>
                <a:latin typeface="Calibri" pitchFamily="34" charset="0"/>
              </a:rPr>
              <a:t>White/</a:t>
            </a:r>
          </a:p>
          <a:p>
            <a:pPr algn="ctr">
              <a:lnSpc>
                <a:spcPct val="90000"/>
              </a:lnSpc>
              <a:buClr>
                <a:srgbClr val="4FAD26"/>
              </a:buClr>
              <a:buFont typeface="Arial" charset="0"/>
              <a:buNone/>
            </a:pPr>
            <a:r>
              <a:rPr lang="en-US" sz="1400" b="1">
                <a:solidFill>
                  <a:srgbClr val="FFFF00"/>
                </a:solidFill>
                <a:latin typeface="Calibri" pitchFamily="34" charset="0"/>
              </a:rPr>
              <a:t>Nonblack</a:t>
            </a:r>
            <a:endParaRPr lang="en-US" sz="1400" b="1" baseline="30000">
              <a:solidFill>
                <a:srgbClr val="FFFF00"/>
              </a:solidFill>
              <a:latin typeface="Calibri" pitchFamily="34" charset="0"/>
            </a:endParaRPr>
          </a:p>
        </p:txBody>
      </p:sp>
      <p:sp>
        <p:nvSpPr>
          <p:cNvPr id="59418" name="Rectangle 141"/>
          <p:cNvSpPr>
            <a:spLocks noChangeArrowheads="1"/>
          </p:cNvSpPr>
          <p:nvPr/>
        </p:nvSpPr>
        <p:spPr bwMode="auto">
          <a:xfrm>
            <a:off x="5519738" y="4918075"/>
            <a:ext cx="957262" cy="387350"/>
          </a:xfrm>
          <a:prstGeom prst="rect">
            <a:avLst/>
          </a:prstGeom>
          <a:noFill/>
          <a:ln w="9525">
            <a:noFill/>
            <a:miter lim="800000"/>
            <a:headEnd/>
            <a:tailEnd/>
          </a:ln>
        </p:spPr>
        <p:txBody>
          <a:bodyPr lIns="0" tIns="0" rIns="0" bIns="0">
            <a:spAutoFit/>
          </a:bodyPr>
          <a:lstStyle/>
          <a:p>
            <a:pPr algn="ctr">
              <a:lnSpc>
                <a:spcPct val="90000"/>
              </a:lnSpc>
              <a:spcBef>
                <a:spcPct val="35000"/>
              </a:spcBef>
              <a:spcAft>
                <a:spcPct val="25000"/>
              </a:spcAft>
              <a:buClr>
                <a:srgbClr val="4FAD26"/>
              </a:buClr>
              <a:buFont typeface="Arial" charset="0"/>
              <a:buNone/>
            </a:pPr>
            <a:r>
              <a:rPr lang="en-US" sz="1400" b="1">
                <a:solidFill>
                  <a:srgbClr val="FFFF00"/>
                </a:solidFill>
                <a:latin typeface="Calibri" pitchFamily="34" charset="0"/>
              </a:rPr>
              <a:t>Null Responder</a:t>
            </a:r>
          </a:p>
        </p:txBody>
      </p:sp>
      <p:sp>
        <p:nvSpPr>
          <p:cNvPr id="59419" name="Rectangle 52"/>
          <p:cNvSpPr>
            <a:spLocks noChangeArrowheads="1"/>
          </p:cNvSpPr>
          <p:nvPr/>
        </p:nvSpPr>
        <p:spPr bwMode="auto">
          <a:xfrm>
            <a:off x="1820863" y="2514600"/>
            <a:ext cx="501650" cy="2347913"/>
          </a:xfrm>
          <a:prstGeom prst="rect">
            <a:avLst/>
          </a:prstGeom>
          <a:solidFill>
            <a:schemeClr val="accent2">
              <a:alpha val="50195"/>
            </a:schemeClr>
          </a:solidFill>
          <a:ln w="9525">
            <a:noFill/>
            <a:miter lim="800000"/>
            <a:headEnd/>
            <a:tailEnd/>
          </a:ln>
        </p:spPr>
        <p:txBody>
          <a:bodyPr/>
          <a:lstStyle/>
          <a:p>
            <a:pPr>
              <a:lnSpc>
                <a:spcPct val="90000"/>
              </a:lnSpc>
              <a:spcBef>
                <a:spcPct val="35000"/>
              </a:spcBef>
              <a:spcAft>
                <a:spcPct val="25000"/>
              </a:spcAft>
              <a:buClr>
                <a:srgbClr val="4FAD26"/>
              </a:buClr>
              <a:buFont typeface="Arial" charset="0"/>
              <a:buChar char="•"/>
            </a:pPr>
            <a:endParaRPr lang="he-IL" b="1">
              <a:solidFill>
                <a:srgbClr val="FFFFFF"/>
              </a:solidFill>
              <a:latin typeface="Calibri" pitchFamily="34" charset="0"/>
            </a:endParaRPr>
          </a:p>
        </p:txBody>
      </p:sp>
      <p:sp>
        <p:nvSpPr>
          <p:cNvPr id="59420" name="Rectangle 54"/>
          <p:cNvSpPr>
            <a:spLocks noChangeArrowheads="1"/>
          </p:cNvSpPr>
          <p:nvPr/>
        </p:nvSpPr>
        <p:spPr bwMode="auto">
          <a:xfrm flipV="1">
            <a:off x="1820863" y="2511425"/>
            <a:ext cx="498475" cy="284163"/>
          </a:xfrm>
          <a:prstGeom prst="rect">
            <a:avLst/>
          </a:prstGeom>
          <a:solidFill>
            <a:schemeClr val="accent2"/>
          </a:solidFill>
          <a:ln w="9525">
            <a:noFill/>
            <a:miter lim="800000"/>
            <a:headEnd/>
            <a:tailEnd/>
          </a:ln>
        </p:spPr>
        <p:txBody>
          <a:bodyPr/>
          <a:lstStyle/>
          <a:p>
            <a:pPr>
              <a:lnSpc>
                <a:spcPct val="90000"/>
              </a:lnSpc>
              <a:spcBef>
                <a:spcPct val="35000"/>
              </a:spcBef>
              <a:spcAft>
                <a:spcPct val="25000"/>
              </a:spcAft>
              <a:buClr>
                <a:srgbClr val="4FAD26"/>
              </a:buClr>
              <a:buFont typeface="Arial" charset="0"/>
              <a:buChar char="•"/>
            </a:pPr>
            <a:endParaRPr lang="he-IL" b="1">
              <a:solidFill>
                <a:srgbClr val="FFFFFF"/>
              </a:solidFill>
              <a:latin typeface="Calibri" pitchFamily="34" charset="0"/>
            </a:endParaRPr>
          </a:p>
        </p:txBody>
      </p:sp>
      <p:sp>
        <p:nvSpPr>
          <p:cNvPr id="59421" name="Rectangle 55"/>
          <p:cNvSpPr>
            <a:spLocks noChangeArrowheads="1"/>
          </p:cNvSpPr>
          <p:nvPr/>
        </p:nvSpPr>
        <p:spPr bwMode="auto">
          <a:xfrm>
            <a:off x="2768600" y="2800350"/>
            <a:ext cx="503238" cy="2062163"/>
          </a:xfrm>
          <a:prstGeom prst="rect">
            <a:avLst/>
          </a:prstGeom>
          <a:solidFill>
            <a:schemeClr val="accent2">
              <a:alpha val="50195"/>
            </a:schemeClr>
          </a:solidFill>
          <a:ln w="9525">
            <a:noFill/>
            <a:miter lim="800000"/>
            <a:headEnd/>
            <a:tailEnd/>
          </a:ln>
        </p:spPr>
        <p:txBody>
          <a:bodyPr/>
          <a:lstStyle/>
          <a:p>
            <a:pPr>
              <a:lnSpc>
                <a:spcPct val="90000"/>
              </a:lnSpc>
              <a:spcBef>
                <a:spcPct val="35000"/>
              </a:spcBef>
              <a:spcAft>
                <a:spcPct val="25000"/>
              </a:spcAft>
              <a:buClr>
                <a:srgbClr val="4FAD26"/>
              </a:buClr>
              <a:buFont typeface="Arial" charset="0"/>
              <a:buChar char="•"/>
            </a:pPr>
            <a:endParaRPr lang="he-IL" b="1">
              <a:solidFill>
                <a:srgbClr val="FFFFFF"/>
              </a:solidFill>
              <a:latin typeface="Calibri" pitchFamily="34" charset="0"/>
            </a:endParaRPr>
          </a:p>
        </p:txBody>
      </p:sp>
      <p:sp>
        <p:nvSpPr>
          <p:cNvPr id="59422" name="Rectangle 56"/>
          <p:cNvSpPr>
            <a:spLocks noChangeArrowheads="1"/>
          </p:cNvSpPr>
          <p:nvPr/>
        </p:nvSpPr>
        <p:spPr bwMode="auto">
          <a:xfrm flipV="1">
            <a:off x="2768600" y="2797175"/>
            <a:ext cx="503238" cy="198438"/>
          </a:xfrm>
          <a:prstGeom prst="rect">
            <a:avLst/>
          </a:prstGeom>
          <a:solidFill>
            <a:schemeClr val="accent2"/>
          </a:solidFill>
          <a:ln w="9525">
            <a:noFill/>
            <a:miter lim="800000"/>
            <a:headEnd/>
            <a:tailEnd/>
          </a:ln>
        </p:spPr>
        <p:txBody>
          <a:bodyPr/>
          <a:lstStyle/>
          <a:p>
            <a:pPr>
              <a:lnSpc>
                <a:spcPct val="90000"/>
              </a:lnSpc>
              <a:spcBef>
                <a:spcPct val="35000"/>
              </a:spcBef>
              <a:spcAft>
                <a:spcPct val="25000"/>
              </a:spcAft>
              <a:buClr>
                <a:srgbClr val="4FAD26"/>
              </a:buClr>
              <a:buFont typeface="Arial" charset="0"/>
              <a:buChar char="•"/>
            </a:pPr>
            <a:endParaRPr lang="he-IL" b="1">
              <a:solidFill>
                <a:srgbClr val="FFFFFF"/>
              </a:solidFill>
              <a:latin typeface="Calibri" pitchFamily="34" charset="0"/>
            </a:endParaRPr>
          </a:p>
        </p:txBody>
      </p:sp>
      <p:sp>
        <p:nvSpPr>
          <p:cNvPr id="59423" name="Rectangle 57"/>
          <p:cNvSpPr>
            <a:spLocks noChangeArrowheads="1"/>
          </p:cNvSpPr>
          <p:nvPr/>
        </p:nvSpPr>
        <p:spPr bwMode="auto">
          <a:xfrm>
            <a:off x="3717925" y="3186113"/>
            <a:ext cx="503238" cy="1676400"/>
          </a:xfrm>
          <a:prstGeom prst="rect">
            <a:avLst/>
          </a:prstGeom>
          <a:solidFill>
            <a:schemeClr val="accent2">
              <a:alpha val="50195"/>
            </a:schemeClr>
          </a:solidFill>
          <a:ln w="9525">
            <a:noFill/>
            <a:miter lim="800000"/>
            <a:headEnd/>
            <a:tailEnd/>
          </a:ln>
        </p:spPr>
        <p:txBody>
          <a:bodyPr/>
          <a:lstStyle/>
          <a:p>
            <a:pPr>
              <a:lnSpc>
                <a:spcPct val="90000"/>
              </a:lnSpc>
              <a:spcBef>
                <a:spcPct val="35000"/>
              </a:spcBef>
              <a:spcAft>
                <a:spcPct val="25000"/>
              </a:spcAft>
              <a:buClr>
                <a:srgbClr val="4FAD26"/>
              </a:buClr>
              <a:buFont typeface="Arial" charset="0"/>
              <a:buChar char="•"/>
            </a:pPr>
            <a:endParaRPr lang="he-IL" b="1">
              <a:solidFill>
                <a:srgbClr val="FFFFFF"/>
              </a:solidFill>
              <a:latin typeface="Calibri" pitchFamily="34" charset="0"/>
            </a:endParaRPr>
          </a:p>
        </p:txBody>
      </p:sp>
      <p:sp>
        <p:nvSpPr>
          <p:cNvPr id="59424" name="Rectangle 58"/>
          <p:cNvSpPr>
            <a:spLocks noChangeArrowheads="1"/>
          </p:cNvSpPr>
          <p:nvPr/>
        </p:nvSpPr>
        <p:spPr bwMode="auto">
          <a:xfrm flipV="1">
            <a:off x="3716338" y="3179763"/>
            <a:ext cx="503237" cy="225425"/>
          </a:xfrm>
          <a:prstGeom prst="rect">
            <a:avLst/>
          </a:prstGeom>
          <a:solidFill>
            <a:schemeClr val="accent2"/>
          </a:solidFill>
          <a:ln w="9525">
            <a:noFill/>
            <a:miter lim="800000"/>
            <a:headEnd/>
            <a:tailEnd/>
          </a:ln>
        </p:spPr>
        <p:txBody>
          <a:bodyPr/>
          <a:lstStyle/>
          <a:p>
            <a:pPr>
              <a:lnSpc>
                <a:spcPct val="90000"/>
              </a:lnSpc>
              <a:spcBef>
                <a:spcPct val="35000"/>
              </a:spcBef>
              <a:spcAft>
                <a:spcPct val="25000"/>
              </a:spcAft>
              <a:buClr>
                <a:srgbClr val="4FAD26"/>
              </a:buClr>
              <a:buFont typeface="Arial" charset="0"/>
              <a:buChar char="•"/>
            </a:pPr>
            <a:endParaRPr lang="he-IL" b="1">
              <a:solidFill>
                <a:srgbClr val="FFFFFF"/>
              </a:solidFill>
              <a:latin typeface="Calibri" pitchFamily="34" charset="0"/>
            </a:endParaRPr>
          </a:p>
        </p:txBody>
      </p:sp>
      <p:sp>
        <p:nvSpPr>
          <p:cNvPr id="59425" name="Rectangle 59"/>
          <p:cNvSpPr>
            <a:spLocks noChangeArrowheads="1"/>
          </p:cNvSpPr>
          <p:nvPr/>
        </p:nvSpPr>
        <p:spPr bwMode="auto">
          <a:xfrm>
            <a:off x="4660900" y="3300413"/>
            <a:ext cx="503238" cy="1562100"/>
          </a:xfrm>
          <a:prstGeom prst="rect">
            <a:avLst/>
          </a:prstGeom>
          <a:solidFill>
            <a:schemeClr val="accent2">
              <a:alpha val="50195"/>
            </a:schemeClr>
          </a:solidFill>
          <a:ln w="9525">
            <a:noFill/>
            <a:miter lim="800000"/>
            <a:headEnd/>
            <a:tailEnd/>
          </a:ln>
        </p:spPr>
        <p:txBody>
          <a:bodyPr/>
          <a:lstStyle/>
          <a:p>
            <a:pPr>
              <a:lnSpc>
                <a:spcPct val="90000"/>
              </a:lnSpc>
              <a:spcBef>
                <a:spcPct val="35000"/>
              </a:spcBef>
              <a:spcAft>
                <a:spcPct val="25000"/>
              </a:spcAft>
              <a:buClr>
                <a:srgbClr val="4FAD26"/>
              </a:buClr>
              <a:buFont typeface="Arial" charset="0"/>
              <a:buChar char="•"/>
            </a:pPr>
            <a:endParaRPr lang="he-IL" b="1">
              <a:solidFill>
                <a:srgbClr val="FFFFFF"/>
              </a:solidFill>
              <a:latin typeface="Calibri" pitchFamily="34" charset="0"/>
            </a:endParaRPr>
          </a:p>
        </p:txBody>
      </p:sp>
      <p:sp>
        <p:nvSpPr>
          <p:cNvPr id="59426" name="Rectangle 60"/>
          <p:cNvSpPr>
            <a:spLocks noChangeArrowheads="1"/>
          </p:cNvSpPr>
          <p:nvPr/>
        </p:nvSpPr>
        <p:spPr bwMode="auto">
          <a:xfrm flipV="1">
            <a:off x="4660900" y="3302000"/>
            <a:ext cx="503238" cy="111125"/>
          </a:xfrm>
          <a:prstGeom prst="rect">
            <a:avLst/>
          </a:prstGeom>
          <a:solidFill>
            <a:schemeClr val="accent2"/>
          </a:solidFill>
          <a:ln w="9525">
            <a:noFill/>
            <a:miter lim="800000"/>
            <a:headEnd/>
            <a:tailEnd/>
          </a:ln>
        </p:spPr>
        <p:txBody>
          <a:bodyPr/>
          <a:lstStyle/>
          <a:p>
            <a:pPr>
              <a:lnSpc>
                <a:spcPct val="90000"/>
              </a:lnSpc>
              <a:spcBef>
                <a:spcPct val="35000"/>
              </a:spcBef>
              <a:spcAft>
                <a:spcPct val="25000"/>
              </a:spcAft>
              <a:buClr>
                <a:srgbClr val="4FAD26"/>
              </a:buClr>
              <a:buFont typeface="Arial" charset="0"/>
              <a:buChar char="•"/>
            </a:pPr>
            <a:endParaRPr lang="he-IL" b="1">
              <a:solidFill>
                <a:srgbClr val="FFFFFF"/>
              </a:solidFill>
              <a:latin typeface="Calibri" pitchFamily="34" charset="0"/>
            </a:endParaRPr>
          </a:p>
        </p:txBody>
      </p:sp>
      <p:sp>
        <p:nvSpPr>
          <p:cNvPr id="59427" name="Rectangle 63"/>
          <p:cNvSpPr>
            <a:spLocks noChangeArrowheads="1"/>
          </p:cNvSpPr>
          <p:nvPr/>
        </p:nvSpPr>
        <p:spPr bwMode="auto">
          <a:xfrm>
            <a:off x="5694363" y="4038600"/>
            <a:ext cx="503237" cy="823913"/>
          </a:xfrm>
          <a:prstGeom prst="rect">
            <a:avLst/>
          </a:prstGeom>
          <a:solidFill>
            <a:schemeClr val="accent2">
              <a:alpha val="50195"/>
            </a:schemeClr>
          </a:solidFill>
          <a:ln w="9525">
            <a:noFill/>
            <a:miter lim="800000"/>
            <a:headEnd/>
            <a:tailEnd/>
          </a:ln>
        </p:spPr>
        <p:txBody>
          <a:bodyPr/>
          <a:lstStyle/>
          <a:p>
            <a:pPr>
              <a:lnSpc>
                <a:spcPct val="90000"/>
              </a:lnSpc>
              <a:spcBef>
                <a:spcPct val="35000"/>
              </a:spcBef>
              <a:spcAft>
                <a:spcPct val="25000"/>
              </a:spcAft>
              <a:buClr>
                <a:srgbClr val="4FAD26"/>
              </a:buClr>
              <a:buFont typeface="Arial" charset="0"/>
              <a:buChar char="•"/>
            </a:pPr>
            <a:endParaRPr lang="he-IL" b="1">
              <a:solidFill>
                <a:srgbClr val="FFFFFF"/>
              </a:solidFill>
              <a:latin typeface="Calibri" pitchFamily="34" charset="0"/>
            </a:endParaRPr>
          </a:p>
        </p:txBody>
      </p:sp>
      <p:sp>
        <p:nvSpPr>
          <p:cNvPr id="66" name="Rectangle 65"/>
          <p:cNvSpPr/>
          <p:nvPr/>
        </p:nvSpPr>
        <p:spPr bwMode="auto">
          <a:xfrm>
            <a:off x="6688138" y="4476750"/>
            <a:ext cx="503237" cy="385763"/>
          </a:xfrm>
          <a:prstGeom prst="rect">
            <a:avLst/>
          </a:prstGeom>
          <a:solidFill>
            <a:schemeClr val="accent3">
              <a:alpha val="50000"/>
            </a:schemeClr>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4FAD26"/>
              </a:buClr>
              <a:buFont typeface="Arial" charset="0"/>
              <a:buChar char="•"/>
              <a:defRPr/>
            </a:pPr>
            <a:endParaRPr lang="en-US" b="1" dirty="0">
              <a:solidFill>
                <a:srgbClr val="FFFFFF"/>
              </a:solidFill>
              <a:latin typeface="+mn-lt"/>
              <a:cs typeface="+mn-cs"/>
            </a:endParaRPr>
          </a:p>
        </p:txBody>
      </p:sp>
      <p:cxnSp>
        <p:nvCxnSpPr>
          <p:cNvPr id="59429" name="Straight Connector 105"/>
          <p:cNvCxnSpPr>
            <a:cxnSpLocks noChangeShapeType="1"/>
          </p:cNvCxnSpPr>
          <p:nvPr/>
        </p:nvCxnSpPr>
        <p:spPr bwMode="auto">
          <a:xfrm>
            <a:off x="1582738" y="4864100"/>
            <a:ext cx="5856287" cy="4763"/>
          </a:xfrm>
          <a:prstGeom prst="line">
            <a:avLst/>
          </a:prstGeom>
          <a:noFill/>
          <a:ln w="28575" algn="ctr">
            <a:solidFill>
              <a:schemeClr val="tx1"/>
            </a:solidFill>
            <a:round/>
            <a:headEnd/>
            <a:tailEnd/>
          </a:ln>
        </p:spPr>
      </p:cxnSp>
      <p:sp>
        <p:nvSpPr>
          <p:cNvPr id="59430" name="Rectangle 141"/>
          <p:cNvSpPr>
            <a:spLocks noChangeArrowheads="1"/>
          </p:cNvSpPr>
          <p:nvPr/>
        </p:nvSpPr>
        <p:spPr bwMode="auto">
          <a:xfrm>
            <a:off x="3489325" y="4918075"/>
            <a:ext cx="957263" cy="193675"/>
          </a:xfrm>
          <a:prstGeom prst="rect">
            <a:avLst/>
          </a:prstGeom>
          <a:noFill/>
          <a:ln w="9525">
            <a:noFill/>
            <a:miter lim="800000"/>
            <a:headEnd/>
            <a:tailEnd/>
          </a:ln>
        </p:spPr>
        <p:txBody>
          <a:bodyPr lIns="0" tIns="0" rIns="0" bIns="0">
            <a:spAutoFit/>
          </a:bodyPr>
          <a:lstStyle/>
          <a:p>
            <a:pPr algn="ctr">
              <a:lnSpc>
                <a:spcPct val="90000"/>
              </a:lnSpc>
              <a:spcBef>
                <a:spcPct val="35000"/>
              </a:spcBef>
              <a:spcAft>
                <a:spcPct val="25000"/>
              </a:spcAft>
              <a:buClr>
                <a:srgbClr val="4FAD26"/>
              </a:buClr>
              <a:buFont typeface="Arial" charset="0"/>
              <a:buNone/>
            </a:pPr>
            <a:r>
              <a:rPr lang="en-US" sz="1400" b="1">
                <a:solidFill>
                  <a:srgbClr val="FFFF00"/>
                </a:solidFill>
                <a:latin typeface="Calibri" pitchFamily="34" charset="0"/>
              </a:rPr>
              <a:t>Naive Black</a:t>
            </a:r>
          </a:p>
        </p:txBody>
      </p:sp>
      <p:sp>
        <p:nvSpPr>
          <p:cNvPr id="59431" name="Rectangle 141"/>
          <p:cNvSpPr>
            <a:spLocks noChangeArrowheads="1"/>
          </p:cNvSpPr>
          <p:nvPr/>
        </p:nvSpPr>
        <p:spPr bwMode="auto">
          <a:xfrm>
            <a:off x="4460875" y="4918075"/>
            <a:ext cx="957263" cy="387350"/>
          </a:xfrm>
          <a:prstGeom prst="rect">
            <a:avLst/>
          </a:prstGeom>
          <a:noFill/>
          <a:ln w="9525">
            <a:noFill/>
            <a:miter lim="800000"/>
            <a:headEnd/>
            <a:tailEnd/>
          </a:ln>
        </p:spPr>
        <p:txBody>
          <a:bodyPr lIns="0" tIns="0" rIns="0" bIns="0">
            <a:spAutoFit/>
          </a:bodyPr>
          <a:lstStyle/>
          <a:p>
            <a:pPr algn="ctr">
              <a:lnSpc>
                <a:spcPct val="90000"/>
              </a:lnSpc>
              <a:spcBef>
                <a:spcPct val="35000"/>
              </a:spcBef>
              <a:spcAft>
                <a:spcPct val="25000"/>
              </a:spcAft>
              <a:buClr>
                <a:srgbClr val="4FAD26"/>
              </a:buClr>
              <a:buFont typeface="Arial" charset="0"/>
              <a:buNone/>
            </a:pPr>
            <a:r>
              <a:rPr lang="en-US" sz="1400" b="1">
                <a:solidFill>
                  <a:srgbClr val="FFFF00"/>
                </a:solidFill>
                <a:latin typeface="Calibri" pitchFamily="34" charset="0"/>
              </a:rPr>
              <a:t>Partial Responder</a:t>
            </a:r>
          </a:p>
        </p:txBody>
      </p:sp>
      <p:sp>
        <p:nvSpPr>
          <p:cNvPr id="59432" name="Rectangle 141"/>
          <p:cNvSpPr>
            <a:spLocks noChangeArrowheads="1"/>
          </p:cNvSpPr>
          <p:nvPr/>
        </p:nvSpPr>
        <p:spPr bwMode="auto">
          <a:xfrm>
            <a:off x="6477000" y="4918075"/>
            <a:ext cx="957263" cy="581025"/>
          </a:xfrm>
          <a:prstGeom prst="rect">
            <a:avLst/>
          </a:prstGeom>
          <a:noFill/>
          <a:ln w="9525">
            <a:noFill/>
            <a:miter lim="800000"/>
            <a:headEnd/>
            <a:tailEnd/>
          </a:ln>
        </p:spPr>
        <p:txBody>
          <a:bodyPr lIns="0" tIns="0" rIns="0" bIns="0">
            <a:spAutoFit/>
          </a:bodyPr>
          <a:lstStyle/>
          <a:p>
            <a:pPr algn="ctr">
              <a:lnSpc>
                <a:spcPct val="90000"/>
              </a:lnSpc>
              <a:spcBef>
                <a:spcPct val="35000"/>
              </a:spcBef>
              <a:spcAft>
                <a:spcPct val="25000"/>
              </a:spcAft>
              <a:buClr>
                <a:srgbClr val="4FAD26"/>
              </a:buClr>
              <a:buFont typeface="Arial" charset="0"/>
              <a:buNone/>
            </a:pPr>
            <a:r>
              <a:rPr lang="en-US" sz="1400" b="1">
                <a:solidFill>
                  <a:srgbClr val="FFFF00"/>
                </a:solidFill>
                <a:latin typeface="Calibri" pitchFamily="34" charset="0"/>
              </a:rPr>
              <a:t>Cirrhotic Null Responder</a:t>
            </a:r>
          </a:p>
        </p:txBody>
      </p:sp>
      <p:sp>
        <p:nvSpPr>
          <p:cNvPr id="59433" name="Rectangle 141"/>
          <p:cNvSpPr>
            <a:spLocks noChangeArrowheads="1"/>
          </p:cNvSpPr>
          <p:nvPr/>
        </p:nvSpPr>
        <p:spPr bwMode="auto">
          <a:xfrm>
            <a:off x="2733675" y="2579688"/>
            <a:ext cx="814388" cy="193675"/>
          </a:xfrm>
          <a:prstGeom prst="rect">
            <a:avLst/>
          </a:prstGeom>
          <a:noFill/>
          <a:ln w="9525">
            <a:noFill/>
            <a:miter lim="800000"/>
            <a:headEnd/>
            <a:tailEnd/>
          </a:ln>
        </p:spPr>
        <p:txBody>
          <a:bodyPr lIns="0" tIns="0" rIns="0" bIns="0">
            <a:spAutoFit/>
          </a:bodyPr>
          <a:lstStyle/>
          <a:p>
            <a:pPr algn="ctr">
              <a:lnSpc>
                <a:spcPct val="90000"/>
              </a:lnSpc>
              <a:spcBef>
                <a:spcPct val="35000"/>
              </a:spcBef>
              <a:spcAft>
                <a:spcPct val="25000"/>
              </a:spcAft>
              <a:buClr>
                <a:srgbClr val="4FAD26"/>
              </a:buClr>
              <a:buFont typeface="Arial" charset="0"/>
              <a:buNone/>
            </a:pPr>
            <a:r>
              <a:rPr lang="en-US" sz="1400" b="1">
                <a:solidFill>
                  <a:srgbClr val="FFFF00"/>
                </a:solidFill>
                <a:latin typeface="Calibri" pitchFamily="34" charset="0"/>
              </a:rPr>
              <a:t>68-75</a:t>
            </a:r>
            <a:r>
              <a:rPr lang="en-US" sz="1400" b="1" baseline="30000">
                <a:solidFill>
                  <a:srgbClr val="FFFF00"/>
                </a:solidFill>
                <a:latin typeface="Calibri" pitchFamily="34" charset="0"/>
              </a:rPr>
              <a:t>[3,4]</a:t>
            </a:r>
          </a:p>
        </p:txBody>
      </p:sp>
      <p:sp>
        <p:nvSpPr>
          <p:cNvPr id="59434" name="Rectangle 141"/>
          <p:cNvSpPr>
            <a:spLocks noChangeArrowheads="1"/>
          </p:cNvSpPr>
          <p:nvPr/>
        </p:nvSpPr>
        <p:spPr bwMode="auto">
          <a:xfrm>
            <a:off x="3698875" y="2982913"/>
            <a:ext cx="819150" cy="193675"/>
          </a:xfrm>
          <a:prstGeom prst="rect">
            <a:avLst/>
          </a:prstGeom>
          <a:noFill/>
          <a:ln w="9525">
            <a:noFill/>
            <a:miter lim="800000"/>
            <a:headEnd/>
            <a:tailEnd/>
          </a:ln>
        </p:spPr>
        <p:txBody>
          <a:bodyPr lIns="0" tIns="0" rIns="0" bIns="0">
            <a:spAutoFit/>
          </a:bodyPr>
          <a:lstStyle/>
          <a:p>
            <a:pPr algn="ctr">
              <a:lnSpc>
                <a:spcPct val="90000"/>
              </a:lnSpc>
              <a:spcBef>
                <a:spcPct val="35000"/>
              </a:spcBef>
              <a:spcAft>
                <a:spcPct val="25000"/>
              </a:spcAft>
              <a:buClr>
                <a:srgbClr val="4FAD26"/>
              </a:buClr>
              <a:buFont typeface="Arial" charset="0"/>
              <a:buNone/>
            </a:pPr>
            <a:r>
              <a:rPr lang="en-US" sz="1400" b="1">
                <a:solidFill>
                  <a:srgbClr val="FFFF00"/>
                </a:solidFill>
                <a:latin typeface="Calibri" pitchFamily="34" charset="0"/>
              </a:rPr>
              <a:t>53-62</a:t>
            </a:r>
            <a:r>
              <a:rPr lang="en-US" sz="1400" b="1" baseline="30000">
                <a:solidFill>
                  <a:srgbClr val="FFFF00"/>
                </a:solidFill>
                <a:latin typeface="Calibri" pitchFamily="34" charset="0"/>
              </a:rPr>
              <a:t>[3-4]</a:t>
            </a:r>
          </a:p>
        </p:txBody>
      </p:sp>
      <p:sp>
        <p:nvSpPr>
          <p:cNvPr id="59435" name="Rectangle 141"/>
          <p:cNvSpPr>
            <a:spLocks noChangeArrowheads="1"/>
          </p:cNvSpPr>
          <p:nvPr/>
        </p:nvSpPr>
        <p:spPr bwMode="auto">
          <a:xfrm>
            <a:off x="487363" y="5724525"/>
            <a:ext cx="8229600" cy="387350"/>
          </a:xfrm>
          <a:prstGeom prst="rect">
            <a:avLst/>
          </a:prstGeom>
          <a:noFill/>
          <a:ln w="9525">
            <a:noFill/>
            <a:miter lim="800000"/>
            <a:headEnd/>
            <a:tailEnd/>
          </a:ln>
        </p:spPr>
        <p:txBody>
          <a:bodyPr lIns="0" tIns="0" rIns="0" bIns="0">
            <a:spAutoFit/>
          </a:bodyPr>
          <a:lstStyle/>
          <a:p>
            <a:pPr>
              <a:lnSpc>
                <a:spcPct val="90000"/>
              </a:lnSpc>
              <a:buClr>
                <a:srgbClr val="4FAD26"/>
              </a:buClr>
              <a:buFont typeface="Arial" charset="0"/>
              <a:buNone/>
            </a:pPr>
            <a:r>
              <a:rPr lang="en-US" sz="1400">
                <a:solidFill>
                  <a:srgbClr val="FFFFFF"/>
                </a:solidFill>
                <a:latin typeface="Calibri" pitchFamily="34" charset="0"/>
              </a:rPr>
              <a:t>*Pooled TVR arms of REALIZE trial.</a:t>
            </a:r>
          </a:p>
          <a:p>
            <a:pPr>
              <a:lnSpc>
                <a:spcPct val="90000"/>
              </a:lnSpc>
              <a:buClr>
                <a:srgbClr val="4FAD26"/>
              </a:buClr>
              <a:buFont typeface="Arial" charset="0"/>
              <a:buNone/>
            </a:pPr>
            <a:endParaRPr lang="en-US" sz="1400">
              <a:solidFill>
                <a:srgbClr val="FFFFFF"/>
              </a:solidFill>
              <a:latin typeface="Calibri" pitchFamily="34" charset="0"/>
            </a:endParaRPr>
          </a:p>
        </p:txBody>
      </p:sp>
      <p:sp>
        <p:nvSpPr>
          <p:cNvPr id="59436" name="Rectangle 141"/>
          <p:cNvSpPr>
            <a:spLocks noChangeArrowheads="1"/>
          </p:cNvSpPr>
          <p:nvPr/>
        </p:nvSpPr>
        <p:spPr bwMode="auto">
          <a:xfrm>
            <a:off x="1828800" y="2286000"/>
            <a:ext cx="846138" cy="193675"/>
          </a:xfrm>
          <a:prstGeom prst="rect">
            <a:avLst/>
          </a:prstGeom>
          <a:noFill/>
          <a:ln w="9525">
            <a:noFill/>
            <a:miter lim="800000"/>
            <a:headEnd/>
            <a:tailEnd/>
          </a:ln>
        </p:spPr>
        <p:txBody>
          <a:bodyPr lIns="0" tIns="0" rIns="0" bIns="0">
            <a:spAutoFit/>
          </a:bodyPr>
          <a:lstStyle/>
          <a:p>
            <a:pPr algn="ctr">
              <a:lnSpc>
                <a:spcPct val="90000"/>
              </a:lnSpc>
              <a:spcBef>
                <a:spcPct val="35000"/>
              </a:spcBef>
              <a:spcAft>
                <a:spcPct val="25000"/>
              </a:spcAft>
              <a:buClr>
                <a:srgbClr val="4FAD26"/>
              </a:buClr>
              <a:buFont typeface="Arial" charset="0"/>
              <a:buNone/>
            </a:pPr>
            <a:r>
              <a:rPr lang="en-US" sz="1400" b="1">
                <a:solidFill>
                  <a:srgbClr val="FFFF00"/>
                </a:solidFill>
                <a:latin typeface="Calibri" pitchFamily="34" charset="0"/>
              </a:rPr>
              <a:t>75-83</a:t>
            </a:r>
            <a:r>
              <a:rPr lang="en-US" sz="1400" b="1" baseline="30000">
                <a:solidFill>
                  <a:srgbClr val="FFFF00"/>
                </a:solidFill>
                <a:latin typeface="Calibri" pitchFamily="34" charset="0"/>
              </a:rPr>
              <a:t>[1,2]</a:t>
            </a:r>
          </a:p>
        </p:txBody>
      </p:sp>
      <p:sp>
        <p:nvSpPr>
          <p:cNvPr id="59437" name="Rectangle 141"/>
          <p:cNvSpPr>
            <a:spLocks noChangeArrowheads="1"/>
          </p:cNvSpPr>
          <p:nvPr/>
        </p:nvSpPr>
        <p:spPr bwMode="auto">
          <a:xfrm>
            <a:off x="4679950" y="3100388"/>
            <a:ext cx="701675" cy="193675"/>
          </a:xfrm>
          <a:prstGeom prst="rect">
            <a:avLst/>
          </a:prstGeom>
          <a:noFill/>
          <a:ln w="9525">
            <a:noFill/>
            <a:miter lim="800000"/>
            <a:headEnd/>
            <a:tailEnd/>
          </a:ln>
        </p:spPr>
        <p:txBody>
          <a:bodyPr lIns="0" tIns="0" rIns="0" bIns="0">
            <a:spAutoFit/>
          </a:bodyPr>
          <a:lstStyle/>
          <a:p>
            <a:pPr algn="ctr">
              <a:lnSpc>
                <a:spcPct val="90000"/>
              </a:lnSpc>
              <a:spcBef>
                <a:spcPct val="35000"/>
              </a:spcBef>
              <a:spcAft>
                <a:spcPct val="25000"/>
              </a:spcAft>
              <a:buClr>
                <a:srgbClr val="4FAD26"/>
              </a:buClr>
              <a:buFont typeface="Arial" charset="0"/>
              <a:buNone/>
            </a:pPr>
            <a:r>
              <a:rPr lang="en-US" sz="1400" b="1">
                <a:solidFill>
                  <a:srgbClr val="FFFF00"/>
                </a:solidFill>
                <a:latin typeface="Calibri" pitchFamily="34" charset="0"/>
              </a:rPr>
              <a:t>52-59</a:t>
            </a:r>
            <a:r>
              <a:rPr lang="en-US" sz="1400" b="1" baseline="30000">
                <a:solidFill>
                  <a:srgbClr val="FFFF00"/>
                </a:solidFill>
                <a:latin typeface="Calibri" pitchFamily="34" charset="0"/>
              </a:rPr>
              <a:t>[1,2</a:t>
            </a:r>
            <a:r>
              <a:rPr lang="en-US" sz="1400" b="1" baseline="30000">
                <a:solidFill>
                  <a:srgbClr val="FFFFFF"/>
                </a:solidFill>
                <a:latin typeface="Calibri" pitchFamily="34" charset="0"/>
              </a:rPr>
              <a:t>]</a:t>
            </a:r>
          </a:p>
        </p:txBody>
      </p:sp>
      <p:sp>
        <p:nvSpPr>
          <p:cNvPr id="59438" name="Rectangle 141"/>
          <p:cNvSpPr>
            <a:spLocks noChangeArrowheads="1"/>
          </p:cNvSpPr>
          <p:nvPr/>
        </p:nvSpPr>
        <p:spPr bwMode="auto">
          <a:xfrm>
            <a:off x="5661025" y="3632200"/>
            <a:ext cx="835025" cy="193675"/>
          </a:xfrm>
          <a:prstGeom prst="rect">
            <a:avLst/>
          </a:prstGeom>
          <a:noFill/>
          <a:ln w="9525">
            <a:noFill/>
            <a:miter lim="800000"/>
            <a:headEnd/>
            <a:tailEnd/>
          </a:ln>
        </p:spPr>
        <p:txBody>
          <a:bodyPr lIns="0" tIns="0" rIns="0" bIns="0">
            <a:spAutoFit/>
          </a:bodyPr>
          <a:lstStyle/>
          <a:p>
            <a:pPr algn="ctr">
              <a:lnSpc>
                <a:spcPct val="90000"/>
              </a:lnSpc>
              <a:spcBef>
                <a:spcPct val="35000"/>
              </a:spcBef>
              <a:spcAft>
                <a:spcPct val="25000"/>
              </a:spcAft>
              <a:buClr>
                <a:srgbClr val="4FAD26"/>
              </a:buClr>
              <a:buFont typeface="Arial" charset="0"/>
              <a:buNone/>
            </a:pPr>
            <a:r>
              <a:rPr lang="en-US" sz="1400" b="1">
                <a:solidFill>
                  <a:srgbClr val="FFFF00"/>
                </a:solidFill>
                <a:latin typeface="Calibri" pitchFamily="34" charset="0"/>
              </a:rPr>
              <a:t>29-38</a:t>
            </a:r>
            <a:r>
              <a:rPr lang="en-US" sz="1400" b="1" baseline="30000">
                <a:solidFill>
                  <a:srgbClr val="FFFF00"/>
                </a:solidFill>
                <a:latin typeface="Calibri" pitchFamily="34" charset="0"/>
              </a:rPr>
              <a:t>[1,6]</a:t>
            </a:r>
            <a:endParaRPr lang="en-US" sz="1400" b="1">
              <a:solidFill>
                <a:srgbClr val="FFFF00"/>
              </a:solidFill>
              <a:latin typeface="Calibri" pitchFamily="34" charset="0"/>
            </a:endParaRPr>
          </a:p>
        </p:txBody>
      </p:sp>
      <p:sp>
        <p:nvSpPr>
          <p:cNvPr id="59439" name="Rectangle 141"/>
          <p:cNvSpPr>
            <a:spLocks noChangeArrowheads="1"/>
          </p:cNvSpPr>
          <p:nvPr/>
        </p:nvSpPr>
        <p:spPr bwMode="auto">
          <a:xfrm>
            <a:off x="6634163" y="4271963"/>
            <a:ext cx="611187" cy="193675"/>
          </a:xfrm>
          <a:prstGeom prst="rect">
            <a:avLst/>
          </a:prstGeom>
          <a:noFill/>
          <a:ln w="9525">
            <a:noFill/>
            <a:miter lim="800000"/>
            <a:headEnd/>
            <a:tailEnd/>
          </a:ln>
        </p:spPr>
        <p:txBody>
          <a:bodyPr lIns="0" tIns="0" rIns="0" bIns="0">
            <a:spAutoFit/>
          </a:bodyPr>
          <a:lstStyle/>
          <a:p>
            <a:pPr algn="ctr">
              <a:lnSpc>
                <a:spcPct val="90000"/>
              </a:lnSpc>
              <a:spcBef>
                <a:spcPct val="35000"/>
              </a:spcBef>
              <a:spcAft>
                <a:spcPct val="25000"/>
              </a:spcAft>
              <a:buClr>
                <a:srgbClr val="4FAD26"/>
              </a:buClr>
              <a:buFont typeface="Arial" charset="0"/>
              <a:buNone/>
            </a:pPr>
            <a:r>
              <a:rPr lang="en-US" sz="1400" b="1">
                <a:solidFill>
                  <a:srgbClr val="FFFF00"/>
                </a:solidFill>
                <a:latin typeface="Calibri" pitchFamily="34" charset="0"/>
              </a:rPr>
              <a:t>14</a:t>
            </a:r>
            <a:r>
              <a:rPr lang="en-US" sz="1400" b="1" baseline="30000">
                <a:solidFill>
                  <a:srgbClr val="FFFF00"/>
                </a:solidFill>
                <a:latin typeface="Calibri" pitchFamily="34" charset="0"/>
              </a:rPr>
              <a:t>[5]</a:t>
            </a:r>
            <a:r>
              <a:rPr lang="en-US" sz="1400" b="1">
                <a:solidFill>
                  <a:srgbClr val="FFFF00"/>
                </a:solidFill>
                <a:latin typeface="Calibri" pitchFamily="34" charset="0"/>
              </a:rPr>
              <a:t>*</a:t>
            </a:r>
          </a:p>
        </p:txBody>
      </p:sp>
      <p:sp>
        <p:nvSpPr>
          <p:cNvPr id="59440" name="Rectangle 69"/>
          <p:cNvSpPr>
            <a:spLocks noChangeArrowheads="1"/>
          </p:cNvSpPr>
          <p:nvPr/>
        </p:nvSpPr>
        <p:spPr bwMode="auto">
          <a:xfrm flipV="1">
            <a:off x="5697538" y="3859213"/>
            <a:ext cx="501650" cy="195262"/>
          </a:xfrm>
          <a:prstGeom prst="rect">
            <a:avLst/>
          </a:prstGeom>
          <a:solidFill>
            <a:schemeClr val="accent2"/>
          </a:solidFill>
          <a:ln w="9525">
            <a:noFill/>
            <a:miter lim="800000"/>
            <a:headEnd/>
            <a:tailEnd/>
          </a:ln>
        </p:spPr>
        <p:txBody>
          <a:bodyPr/>
          <a:lstStyle/>
          <a:p>
            <a:pPr>
              <a:lnSpc>
                <a:spcPct val="90000"/>
              </a:lnSpc>
              <a:spcBef>
                <a:spcPct val="35000"/>
              </a:spcBef>
              <a:spcAft>
                <a:spcPct val="25000"/>
              </a:spcAft>
              <a:buClr>
                <a:srgbClr val="4FAD26"/>
              </a:buClr>
              <a:buFont typeface="Arial" charset="0"/>
              <a:buChar char="•"/>
            </a:pPr>
            <a:endParaRPr lang="he-IL" b="1">
              <a:solidFill>
                <a:srgbClr val="FFFFFF"/>
              </a:solidFill>
              <a:latin typeface="Calibri" pitchFamily="34" charset="0"/>
            </a:endParaRPr>
          </a:p>
        </p:txBody>
      </p:sp>
      <p:sp>
        <p:nvSpPr>
          <p:cNvPr id="59441" name="Rectangle 70"/>
          <p:cNvSpPr>
            <a:spLocks noChangeArrowheads="1"/>
          </p:cNvSpPr>
          <p:nvPr/>
        </p:nvSpPr>
        <p:spPr bwMode="auto">
          <a:xfrm>
            <a:off x="3535363" y="2333625"/>
            <a:ext cx="3943350" cy="3479800"/>
          </a:xfrm>
          <a:prstGeom prst="rect">
            <a:avLst/>
          </a:prstGeom>
          <a:noFill/>
          <a:ln w="28575" algn="ctr">
            <a:solidFill>
              <a:schemeClr val="tx2"/>
            </a:solidFill>
            <a:round/>
            <a:headEnd/>
            <a:tailEnd/>
          </a:ln>
        </p:spPr>
        <p:txBody>
          <a:bodyPr/>
          <a:lstStyle/>
          <a:p>
            <a:pPr>
              <a:lnSpc>
                <a:spcPct val="90000"/>
              </a:lnSpc>
              <a:spcBef>
                <a:spcPct val="35000"/>
              </a:spcBef>
              <a:spcAft>
                <a:spcPct val="25000"/>
              </a:spcAft>
              <a:buClr>
                <a:srgbClr val="4FAD26"/>
              </a:buClr>
              <a:buFont typeface="Arial" charset="0"/>
              <a:buChar char="•"/>
            </a:pPr>
            <a:endParaRPr lang="he-IL" b="1">
              <a:solidFill>
                <a:srgbClr val="FFFFFF"/>
              </a:solidFill>
              <a:latin typeface="Calibri" pitchFamily="34" charset="0"/>
            </a:endParaRPr>
          </a:p>
        </p:txBody>
      </p:sp>
      <p:sp>
        <p:nvSpPr>
          <p:cNvPr id="72" name="Rectangle 71"/>
          <p:cNvSpPr/>
          <p:nvPr/>
        </p:nvSpPr>
        <p:spPr bwMode="auto">
          <a:xfrm>
            <a:off x="6689725" y="4478338"/>
            <a:ext cx="503238" cy="46037"/>
          </a:xfrm>
          <a:prstGeom prst="rect">
            <a:avLst/>
          </a:prstGeom>
          <a:solidFill>
            <a:schemeClr val="accent3"/>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4FAD26"/>
              </a:buClr>
              <a:buFont typeface="Arial" charset="0"/>
              <a:buChar char="•"/>
              <a:defRPr/>
            </a:pPr>
            <a:endParaRPr lang="en-US" b="1" dirty="0">
              <a:solidFill>
                <a:srgbClr val="FFFFFF"/>
              </a:solidFill>
              <a:latin typeface="+mn-lt"/>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274638"/>
            <a:ext cx="8229600" cy="4754562"/>
          </a:xfrm>
        </p:spPr>
        <p:txBody>
          <a:bodyPr/>
          <a:lstStyle/>
          <a:p>
            <a:r>
              <a:rPr lang="en-US" sz="6600" b="1" smtClean="0">
                <a:solidFill>
                  <a:srgbClr val="FFFF00"/>
                </a:solidFill>
              </a:rPr>
              <a:t>Naïve Patients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274638"/>
            <a:ext cx="8229600" cy="4830762"/>
          </a:xfrm>
        </p:spPr>
        <p:txBody>
          <a:bodyPr/>
          <a:lstStyle/>
          <a:p>
            <a:r>
              <a:rPr lang="en-US" sz="6000" b="1" smtClean="0">
                <a:solidFill>
                  <a:srgbClr val="FFFF00"/>
                </a:solidFill>
              </a:rPr>
              <a:t>I do not have significant financial relationships to disclose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rtlCol="0">
            <a:normAutofit fontScale="90000"/>
          </a:bodyPr>
          <a:lstStyle/>
          <a:p>
            <a:pPr fontAlgn="auto">
              <a:spcAft>
                <a:spcPts val="0"/>
              </a:spcAft>
              <a:defRPr/>
            </a:pPr>
            <a:r>
              <a:rPr lang="en-US" b="1" dirty="0" err="1" smtClean="0">
                <a:solidFill>
                  <a:srgbClr val="FFFF00"/>
                </a:solidFill>
              </a:rPr>
              <a:t>Telaprevir</a:t>
            </a:r>
            <a:r>
              <a:rPr lang="en-US" b="1" dirty="0" smtClean="0">
                <a:solidFill>
                  <a:srgbClr val="FFFF00"/>
                </a:solidFill>
              </a:rPr>
              <a:t> + PR: SVR Rates in </a:t>
            </a:r>
            <a:br>
              <a:rPr lang="en-US" b="1" dirty="0" smtClean="0">
                <a:solidFill>
                  <a:srgbClr val="FFFF00"/>
                </a:solidFill>
              </a:rPr>
            </a:br>
            <a:r>
              <a:rPr lang="en-US" b="1" dirty="0" smtClean="0">
                <a:solidFill>
                  <a:srgbClr val="FFFF00"/>
                </a:solidFill>
              </a:rPr>
              <a:t>Treatment-Naive Patients</a:t>
            </a:r>
            <a:endParaRPr lang="en-US" sz="2000" b="1" dirty="0" smtClean="0">
              <a:solidFill>
                <a:srgbClr val="FFFF00"/>
              </a:solidFill>
            </a:endParaRPr>
          </a:p>
        </p:txBody>
      </p:sp>
      <p:sp>
        <p:nvSpPr>
          <p:cNvPr id="234501" name="Text Box 5"/>
          <p:cNvSpPr txBox="1">
            <a:spLocks noChangeArrowheads="1"/>
          </p:cNvSpPr>
          <p:nvPr/>
        </p:nvSpPr>
        <p:spPr bwMode="auto">
          <a:xfrm>
            <a:off x="1676400" y="5911850"/>
            <a:ext cx="5664200" cy="368300"/>
          </a:xfrm>
          <a:prstGeom prst="rect">
            <a:avLst/>
          </a:prstGeom>
          <a:noFill/>
          <a:ln>
            <a:noFill/>
          </a:ln>
          <a:effectLst>
            <a:prstShdw prst="shdw17" dist="17961" dir="2700000">
              <a:srgbClr val="997A00"/>
            </a:prstShdw>
          </a:effectLst>
          <a:extLst/>
        </p:spPr>
        <p:txBody>
          <a:bodyPr>
            <a:spAutoFit/>
          </a:bodyPr>
          <a:lstStyle/>
          <a:p>
            <a:pPr algn="ctr" fontAlgn="auto">
              <a:spcBef>
                <a:spcPts val="0"/>
              </a:spcBef>
              <a:spcAft>
                <a:spcPts val="0"/>
              </a:spcAft>
              <a:defRPr/>
            </a:pPr>
            <a:r>
              <a:rPr lang="en-US" b="1" dirty="0">
                <a:solidFill>
                  <a:srgbClr val="FFFFFF"/>
                </a:solidFill>
                <a:latin typeface="+mj-lt"/>
                <a:cs typeface="+mn-cs"/>
              </a:rPr>
              <a:t>SVR</a:t>
            </a:r>
          </a:p>
        </p:txBody>
      </p:sp>
      <p:sp>
        <p:nvSpPr>
          <p:cNvPr id="234502" name="Text Box 6"/>
          <p:cNvSpPr txBox="1">
            <a:spLocks noChangeArrowheads="1"/>
          </p:cNvSpPr>
          <p:nvPr/>
        </p:nvSpPr>
        <p:spPr bwMode="auto">
          <a:xfrm>
            <a:off x="2990850" y="2924175"/>
            <a:ext cx="419100" cy="369888"/>
          </a:xfrm>
          <a:prstGeom prst="rect">
            <a:avLst/>
          </a:prstGeom>
          <a:noFill/>
          <a:ln>
            <a:noFill/>
          </a:ln>
          <a:effectLst>
            <a:prstShdw prst="shdw17" dist="17961" dir="2700000">
              <a:srgbClr val="997A00"/>
            </a:prstShdw>
          </a:effectLst>
          <a:extLst/>
        </p:spPr>
        <p:txBody>
          <a:bodyPr wrap="none">
            <a:spAutoFit/>
          </a:bodyPr>
          <a:lstStyle/>
          <a:p>
            <a:pPr fontAlgn="auto">
              <a:spcBef>
                <a:spcPts val="0"/>
              </a:spcBef>
              <a:spcAft>
                <a:spcPts val="0"/>
              </a:spcAft>
              <a:defRPr/>
            </a:pPr>
            <a:r>
              <a:rPr lang="en-US" b="1" dirty="0">
                <a:solidFill>
                  <a:srgbClr val="FFFF00"/>
                </a:solidFill>
                <a:latin typeface="+mj-lt"/>
                <a:cs typeface="+mn-cs"/>
              </a:rPr>
              <a:t>75</a:t>
            </a:r>
          </a:p>
        </p:txBody>
      </p:sp>
      <p:sp>
        <p:nvSpPr>
          <p:cNvPr id="234504" name="Text Box 8"/>
          <p:cNvSpPr txBox="1">
            <a:spLocks noChangeArrowheads="1"/>
          </p:cNvSpPr>
          <p:nvPr/>
        </p:nvSpPr>
        <p:spPr bwMode="auto">
          <a:xfrm>
            <a:off x="5562600" y="4002088"/>
            <a:ext cx="419100" cy="369887"/>
          </a:xfrm>
          <a:prstGeom prst="rect">
            <a:avLst/>
          </a:prstGeom>
          <a:noFill/>
          <a:ln>
            <a:noFill/>
          </a:ln>
          <a:effectLst>
            <a:prstShdw prst="shdw17" dist="17961" dir="2700000">
              <a:srgbClr val="997A00"/>
            </a:prstShdw>
          </a:effectLst>
          <a:extLst/>
        </p:spPr>
        <p:txBody>
          <a:bodyPr wrap="none">
            <a:spAutoFit/>
          </a:bodyPr>
          <a:lstStyle/>
          <a:p>
            <a:pPr fontAlgn="auto">
              <a:spcBef>
                <a:spcPts val="0"/>
              </a:spcBef>
              <a:spcAft>
                <a:spcPts val="0"/>
              </a:spcAft>
              <a:defRPr/>
            </a:pPr>
            <a:r>
              <a:rPr lang="en-US" b="1" dirty="0">
                <a:solidFill>
                  <a:srgbClr val="FFFF00"/>
                </a:solidFill>
                <a:latin typeface="+mj-lt"/>
                <a:cs typeface="+mn-cs"/>
              </a:rPr>
              <a:t>44</a:t>
            </a:r>
          </a:p>
        </p:txBody>
      </p:sp>
      <p:grpSp>
        <p:nvGrpSpPr>
          <p:cNvPr id="61445" name="Group 35"/>
          <p:cNvGrpSpPr>
            <a:grpSpLocks/>
          </p:cNvGrpSpPr>
          <p:nvPr/>
        </p:nvGrpSpPr>
        <p:grpSpPr bwMode="auto">
          <a:xfrm>
            <a:off x="3235325" y="2598738"/>
            <a:ext cx="2590800" cy="152400"/>
            <a:chOff x="3200400" y="2479675"/>
            <a:chExt cx="2590800" cy="152400"/>
          </a:xfrm>
        </p:grpSpPr>
        <p:sp>
          <p:nvSpPr>
            <p:cNvPr id="32774" name="Line 17"/>
            <p:cNvSpPr>
              <a:spLocks noChangeShapeType="1"/>
            </p:cNvSpPr>
            <p:nvPr/>
          </p:nvSpPr>
          <p:spPr bwMode="auto">
            <a:xfrm>
              <a:off x="3200400" y="2487612"/>
              <a:ext cx="2590800" cy="0"/>
            </a:xfrm>
            <a:prstGeom prst="line">
              <a:avLst/>
            </a:prstGeom>
            <a:noFill/>
            <a:ln w="28575">
              <a:solidFill>
                <a:schemeClr val="tx1"/>
              </a:solidFill>
              <a:round/>
              <a:headEnd/>
              <a:tailEnd/>
            </a:ln>
          </p:spPr>
          <p:txBody>
            <a:bodyPr/>
            <a:lstStyle/>
            <a:p>
              <a:pPr fontAlgn="auto">
                <a:spcBef>
                  <a:spcPts val="0"/>
                </a:spcBef>
                <a:spcAft>
                  <a:spcPts val="0"/>
                </a:spcAft>
                <a:defRPr/>
              </a:pPr>
              <a:endParaRPr lang="en-US" dirty="0">
                <a:latin typeface="+mj-lt"/>
                <a:ea typeface="MS PGothic" pitchFamily="34" charset="-128"/>
                <a:cs typeface="+mn-cs"/>
              </a:endParaRPr>
            </a:p>
          </p:txBody>
        </p:sp>
        <p:sp>
          <p:nvSpPr>
            <p:cNvPr id="32775" name="Line 18"/>
            <p:cNvSpPr>
              <a:spLocks noChangeShapeType="1"/>
            </p:cNvSpPr>
            <p:nvPr/>
          </p:nvSpPr>
          <p:spPr bwMode="auto">
            <a:xfrm flipH="1">
              <a:off x="3216275" y="2479675"/>
              <a:ext cx="0" cy="152400"/>
            </a:xfrm>
            <a:prstGeom prst="line">
              <a:avLst/>
            </a:prstGeom>
            <a:noFill/>
            <a:ln w="28575">
              <a:solidFill>
                <a:schemeClr val="tx1"/>
              </a:solidFill>
              <a:round/>
              <a:headEnd/>
              <a:tailEnd/>
            </a:ln>
          </p:spPr>
          <p:txBody>
            <a:bodyPr/>
            <a:lstStyle/>
            <a:p>
              <a:pPr fontAlgn="auto">
                <a:spcBef>
                  <a:spcPts val="0"/>
                </a:spcBef>
                <a:spcAft>
                  <a:spcPts val="0"/>
                </a:spcAft>
                <a:defRPr/>
              </a:pPr>
              <a:endParaRPr lang="en-US" dirty="0">
                <a:latin typeface="+mj-lt"/>
                <a:ea typeface="MS PGothic" pitchFamily="34" charset="-128"/>
                <a:cs typeface="+mn-cs"/>
              </a:endParaRPr>
            </a:p>
          </p:txBody>
        </p:sp>
        <p:sp>
          <p:nvSpPr>
            <p:cNvPr id="32776" name="Line 19"/>
            <p:cNvSpPr>
              <a:spLocks noChangeShapeType="1"/>
            </p:cNvSpPr>
            <p:nvPr/>
          </p:nvSpPr>
          <p:spPr bwMode="auto">
            <a:xfrm>
              <a:off x="5783263" y="2479675"/>
              <a:ext cx="0" cy="152400"/>
            </a:xfrm>
            <a:prstGeom prst="line">
              <a:avLst/>
            </a:prstGeom>
            <a:noFill/>
            <a:ln w="28575">
              <a:solidFill>
                <a:schemeClr val="tx1"/>
              </a:solidFill>
              <a:round/>
              <a:headEnd/>
              <a:tailEnd/>
            </a:ln>
          </p:spPr>
          <p:txBody>
            <a:bodyPr/>
            <a:lstStyle/>
            <a:p>
              <a:pPr fontAlgn="auto">
                <a:spcBef>
                  <a:spcPts val="0"/>
                </a:spcBef>
                <a:spcAft>
                  <a:spcPts val="0"/>
                </a:spcAft>
                <a:defRPr/>
              </a:pPr>
              <a:endParaRPr lang="en-US" dirty="0">
                <a:latin typeface="+mj-lt"/>
                <a:ea typeface="MS PGothic" pitchFamily="34" charset="-128"/>
                <a:cs typeface="+mn-cs"/>
              </a:endParaRPr>
            </a:p>
          </p:txBody>
        </p:sp>
      </p:grpSp>
      <p:sp>
        <p:nvSpPr>
          <p:cNvPr id="32777" name="Text Box 22"/>
          <p:cNvSpPr txBox="1">
            <a:spLocks noChangeArrowheads="1"/>
          </p:cNvSpPr>
          <p:nvPr/>
        </p:nvSpPr>
        <p:spPr bwMode="auto">
          <a:xfrm>
            <a:off x="3997325" y="2236788"/>
            <a:ext cx="933450" cy="369887"/>
          </a:xfrm>
          <a:prstGeom prst="rect">
            <a:avLst/>
          </a:prstGeom>
          <a:noFill/>
          <a:ln w="9525">
            <a:noFill/>
            <a:miter lim="800000"/>
            <a:headEnd/>
            <a:tailEnd/>
          </a:ln>
        </p:spPr>
        <p:txBody>
          <a:bodyPr wrap="none">
            <a:spAutoFit/>
          </a:bodyPr>
          <a:lstStyle/>
          <a:p>
            <a:pPr fontAlgn="auto">
              <a:spcBef>
                <a:spcPts val="0"/>
              </a:spcBef>
              <a:spcAft>
                <a:spcPts val="0"/>
              </a:spcAft>
              <a:defRPr/>
            </a:pPr>
            <a:r>
              <a:rPr lang="en-US" i="1" dirty="0">
                <a:solidFill>
                  <a:srgbClr val="FFFF00"/>
                </a:solidFill>
                <a:latin typeface="+mj-lt"/>
                <a:ea typeface="MS PGothic" pitchFamily="34" charset="-128"/>
                <a:cs typeface="+mn-cs"/>
              </a:rPr>
              <a:t>P </a:t>
            </a:r>
            <a:r>
              <a:rPr lang="en-US" dirty="0">
                <a:solidFill>
                  <a:srgbClr val="FFFF00"/>
                </a:solidFill>
                <a:latin typeface="+mj-lt"/>
                <a:ea typeface="MS PGothic" pitchFamily="34" charset="-128"/>
                <a:cs typeface="+mn-cs"/>
              </a:rPr>
              <a:t>&lt; .001</a:t>
            </a:r>
          </a:p>
        </p:txBody>
      </p:sp>
      <p:sp>
        <p:nvSpPr>
          <p:cNvPr id="9235" name="Text Box 18"/>
          <p:cNvSpPr txBox="1">
            <a:spLocks noChangeArrowheads="1"/>
          </p:cNvSpPr>
          <p:nvPr/>
        </p:nvSpPr>
        <p:spPr bwMode="auto">
          <a:xfrm rot="16200000">
            <a:off x="-796925" y="3968750"/>
            <a:ext cx="3530600" cy="368300"/>
          </a:xfrm>
          <a:prstGeom prst="rect">
            <a:avLst/>
          </a:prstGeom>
          <a:noFill/>
          <a:ln>
            <a:noFill/>
          </a:ln>
          <a:effectLst>
            <a:prstShdw prst="shdw17" dist="17961" dir="2700000">
              <a:srgbClr val="708688">
                <a:alpha val="74997"/>
              </a:srgbClr>
            </a:prstShdw>
          </a:effectLs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fontAlgn="auto" hangingPunct="1">
              <a:spcBef>
                <a:spcPts val="0"/>
              </a:spcBef>
              <a:spcAft>
                <a:spcPts val="0"/>
              </a:spcAft>
              <a:defRPr/>
            </a:pPr>
            <a:r>
              <a:rPr lang="en-US" sz="1800" b="1" dirty="0" smtClean="0">
                <a:solidFill>
                  <a:srgbClr val="FFFFFF"/>
                </a:solidFill>
                <a:latin typeface="+mj-lt"/>
                <a:cs typeface="+mn-cs"/>
              </a:rPr>
              <a:t>SVR (%)</a:t>
            </a:r>
          </a:p>
        </p:txBody>
      </p:sp>
      <p:sp>
        <p:nvSpPr>
          <p:cNvPr id="32779" name="Rectangle 32"/>
          <p:cNvSpPr>
            <a:spLocks noChangeArrowheads="1"/>
          </p:cNvSpPr>
          <p:nvPr/>
        </p:nvSpPr>
        <p:spPr bwMode="auto">
          <a:xfrm>
            <a:off x="2609850" y="3284538"/>
            <a:ext cx="1266825" cy="2609850"/>
          </a:xfrm>
          <a:prstGeom prst="rect">
            <a:avLst/>
          </a:prstGeom>
          <a:solidFill>
            <a:schemeClr val="accent2"/>
          </a:solidFill>
          <a:ln w="9525">
            <a:solidFill>
              <a:schemeClr val="bg2">
                <a:lumMod val="10000"/>
              </a:schemeClr>
            </a:solidFill>
            <a:miter lim="800000"/>
            <a:headEnd/>
            <a:tailEnd/>
          </a:ln>
        </p:spPr>
        <p:txBody>
          <a:bodyPr/>
          <a:lstStyle/>
          <a:p>
            <a:pPr fontAlgn="auto">
              <a:spcBef>
                <a:spcPts val="0"/>
              </a:spcBef>
              <a:spcAft>
                <a:spcPts val="0"/>
              </a:spcAft>
              <a:defRPr/>
            </a:pPr>
            <a:endParaRPr lang="en-US" dirty="0">
              <a:solidFill>
                <a:srgbClr val="000000"/>
              </a:solidFill>
              <a:latin typeface="+mj-lt"/>
              <a:ea typeface="MS PGothic" pitchFamily="34" charset="-128"/>
              <a:cs typeface="+mn-cs"/>
            </a:endParaRPr>
          </a:p>
        </p:txBody>
      </p:sp>
      <p:sp>
        <p:nvSpPr>
          <p:cNvPr id="32780" name="Rectangle 34"/>
          <p:cNvSpPr>
            <a:spLocks noChangeArrowheads="1"/>
          </p:cNvSpPr>
          <p:nvPr/>
        </p:nvSpPr>
        <p:spPr bwMode="auto">
          <a:xfrm>
            <a:off x="5143500" y="4360863"/>
            <a:ext cx="1266825" cy="1533525"/>
          </a:xfrm>
          <a:prstGeom prst="rect">
            <a:avLst/>
          </a:prstGeom>
          <a:solidFill>
            <a:schemeClr val="accent3"/>
          </a:solidFill>
          <a:ln w="9525">
            <a:solidFill>
              <a:schemeClr val="bg2">
                <a:lumMod val="10000"/>
              </a:schemeClr>
            </a:solidFill>
            <a:miter lim="800000"/>
            <a:headEnd/>
            <a:tailEnd/>
          </a:ln>
        </p:spPr>
        <p:txBody>
          <a:bodyPr/>
          <a:lstStyle/>
          <a:p>
            <a:pPr fontAlgn="auto">
              <a:spcBef>
                <a:spcPts val="0"/>
              </a:spcBef>
              <a:spcAft>
                <a:spcPts val="0"/>
              </a:spcAft>
              <a:defRPr/>
            </a:pPr>
            <a:endParaRPr lang="en-US" dirty="0">
              <a:solidFill>
                <a:srgbClr val="000000"/>
              </a:solidFill>
              <a:latin typeface="+mj-lt"/>
              <a:ea typeface="MS PGothic" pitchFamily="34" charset="-128"/>
              <a:cs typeface="+mn-cs"/>
            </a:endParaRPr>
          </a:p>
        </p:txBody>
      </p:sp>
      <p:sp>
        <p:nvSpPr>
          <p:cNvPr id="32781" name="Line 35"/>
          <p:cNvSpPr>
            <a:spLocks noChangeShapeType="1"/>
          </p:cNvSpPr>
          <p:nvPr/>
        </p:nvSpPr>
        <p:spPr bwMode="auto">
          <a:xfrm>
            <a:off x="1666875" y="2408238"/>
            <a:ext cx="0" cy="3486150"/>
          </a:xfrm>
          <a:prstGeom prst="line">
            <a:avLst/>
          </a:prstGeom>
          <a:noFill/>
          <a:ln w="28575">
            <a:solidFill>
              <a:srgbClr val="FFFFFF"/>
            </a:solidFill>
            <a:round/>
            <a:headEnd/>
            <a:tailEnd/>
          </a:ln>
        </p:spPr>
        <p:txBody>
          <a:bodyPr/>
          <a:lstStyle/>
          <a:p>
            <a:pPr fontAlgn="auto">
              <a:spcBef>
                <a:spcPts val="0"/>
              </a:spcBef>
              <a:spcAft>
                <a:spcPts val="0"/>
              </a:spcAft>
              <a:defRPr/>
            </a:pPr>
            <a:endParaRPr lang="en-US" dirty="0">
              <a:latin typeface="+mj-lt"/>
              <a:ea typeface="MS PGothic" pitchFamily="34" charset="-128"/>
              <a:cs typeface="+mn-cs"/>
            </a:endParaRPr>
          </a:p>
        </p:txBody>
      </p:sp>
      <p:sp>
        <p:nvSpPr>
          <p:cNvPr id="32782" name="Line 36"/>
          <p:cNvSpPr>
            <a:spLocks noChangeShapeType="1"/>
          </p:cNvSpPr>
          <p:nvPr/>
        </p:nvSpPr>
        <p:spPr bwMode="auto">
          <a:xfrm>
            <a:off x="1592263" y="5894388"/>
            <a:ext cx="65087" cy="0"/>
          </a:xfrm>
          <a:prstGeom prst="line">
            <a:avLst/>
          </a:prstGeom>
          <a:noFill/>
          <a:ln w="28575">
            <a:solidFill>
              <a:srgbClr val="FFFFFF"/>
            </a:solidFill>
            <a:round/>
            <a:headEnd/>
            <a:tailEnd/>
          </a:ln>
        </p:spPr>
        <p:txBody>
          <a:bodyPr/>
          <a:lstStyle/>
          <a:p>
            <a:pPr fontAlgn="auto">
              <a:spcBef>
                <a:spcPts val="0"/>
              </a:spcBef>
              <a:spcAft>
                <a:spcPts val="0"/>
              </a:spcAft>
              <a:defRPr/>
            </a:pPr>
            <a:endParaRPr lang="en-US" dirty="0">
              <a:latin typeface="+mj-lt"/>
              <a:ea typeface="MS PGothic" pitchFamily="34" charset="-128"/>
              <a:cs typeface="+mn-cs"/>
            </a:endParaRPr>
          </a:p>
        </p:txBody>
      </p:sp>
      <p:sp>
        <p:nvSpPr>
          <p:cNvPr id="32783" name="Line 38"/>
          <p:cNvSpPr>
            <a:spLocks noChangeShapeType="1"/>
          </p:cNvSpPr>
          <p:nvPr/>
        </p:nvSpPr>
        <p:spPr bwMode="auto">
          <a:xfrm>
            <a:off x="1592263" y="5197475"/>
            <a:ext cx="65087" cy="0"/>
          </a:xfrm>
          <a:prstGeom prst="line">
            <a:avLst/>
          </a:prstGeom>
          <a:noFill/>
          <a:ln w="28575">
            <a:solidFill>
              <a:srgbClr val="FFFFFF"/>
            </a:solidFill>
            <a:round/>
            <a:headEnd/>
            <a:tailEnd/>
          </a:ln>
        </p:spPr>
        <p:txBody>
          <a:bodyPr/>
          <a:lstStyle/>
          <a:p>
            <a:pPr fontAlgn="auto">
              <a:spcBef>
                <a:spcPts val="0"/>
              </a:spcBef>
              <a:spcAft>
                <a:spcPts val="0"/>
              </a:spcAft>
              <a:defRPr/>
            </a:pPr>
            <a:endParaRPr lang="en-US" dirty="0">
              <a:latin typeface="+mj-lt"/>
              <a:ea typeface="MS PGothic" pitchFamily="34" charset="-128"/>
              <a:cs typeface="+mn-cs"/>
            </a:endParaRPr>
          </a:p>
        </p:txBody>
      </p:sp>
      <p:sp>
        <p:nvSpPr>
          <p:cNvPr id="32784" name="Line 40"/>
          <p:cNvSpPr>
            <a:spLocks noChangeShapeType="1"/>
          </p:cNvSpPr>
          <p:nvPr/>
        </p:nvSpPr>
        <p:spPr bwMode="auto">
          <a:xfrm>
            <a:off x="1592263" y="4500563"/>
            <a:ext cx="65087" cy="0"/>
          </a:xfrm>
          <a:prstGeom prst="line">
            <a:avLst/>
          </a:prstGeom>
          <a:noFill/>
          <a:ln w="28575">
            <a:solidFill>
              <a:srgbClr val="FFFFFF"/>
            </a:solidFill>
            <a:round/>
            <a:headEnd/>
            <a:tailEnd/>
          </a:ln>
        </p:spPr>
        <p:txBody>
          <a:bodyPr/>
          <a:lstStyle/>
          <a:p>
            <a:pPr fontAlgn="auto">
              <a:spcBef>
                <a:spcPts val="0"/>
              </a:spcBef>
              <a:spcAft>
                <a:spcPts val="0"/>
              </a:spcAft>
              <a:defRPr/>
            </a:pPr>
            <a:endParaRPr lang="en-US" dirty="0">
              <a:latin typeface="+mj-lt"/>
              <a:ea typeface="MS PGothic" pitchFamily="34" charset="-128"/>
              <a:cs typeface="+mn-cs"/>
            </a:endParaRPr>
          </a:p>
        </p:txBody>
      </p:sp>
      <p:sp>
        <p:nvSpPr>
          <p:cNvPr id="32785" name="Line 42"/>
          <p:cNvSpPr>
            <a:spLocks noChangeShapeType="1"/>
          </p:cNvSpPr>
          <p:nvPr/>
        </p:nvSpPr>
        <p:spPr bwMode="auto">
          <a:xfrm>
            <a:off x="1592263" y="3802063"/>
            <a:ext cx="65087" cy="0"/>
          </a:xfrm>
          <a:prstGeom prst="line">
            <a:avLst/>
          </a:prstGeom>
          <a:noFill/>
          <a:ln w="28575">
            <a:solidFill>
              <a:srgbClr val="FFFFFF"/>
            </a:solidFill>
            <a:round/>
            <a:headEnd/>
            <a:tailEnd/>
          </a:ln>
        </p:spPr>
        <p:txBody>
          <a:bodyPr/>
          <a:lstStyle/>
          <a:p>
            <a:pPr fontAlgn="auto">
              <a:spcBef>
                <a:spcPts val="0"/>
              </a:spcBef>
              <a:spcAft>
                <a:spcPts val="0"/>
              </a:spcAft>
              <a:defRPr/>
            </a:pPr>
            <a:endParaRPr lang="en-US" dirty="0">
              <a:latin typeface="+mj-lt"/>
              <a:ea typeface="MS PGothic" pitchFamily="34" charset="-128"/>
              <a:cs typeface="+mn-cs"/>
            </a:endParaRPr>
          </a:p>
        </p:txBody>
      </p:sp>
      <p:sp>
        <p:nvSpPr>
          <p:cNvPr id="32786" name="Line 44"/>
          <p:cNvSpPr>
            <a:spLocks noChangeShapeType="1"/>
          </p:cNvSpPr>
          <p:nvPr/>
        </p:nvSpPr>
        <p:spPr bwMode="auto">
          <a:xfrm>
            <a:off x="1592263" y="3105150"/>
            <a:ext cx="65087" cy="0"/>
          </a:xfrm>
          <a:prstGeom prst="line">
            <a:avLst/>
          </a:prstGeom>
          <a:noFill/>
          <a:ln w="28575">
            <a:solidFill>
              <a:srgbClr val="FFFFFF"/>
            </a:solidFill>
            <a:round/>
            <a:headEnd/>
            <a:tailEnd/>
          </a:ln>
        </p:spPr>
        <p:txBody>
          <a:bodyPr/>
          <a:lstStyle/>
          <a:p>
            <a:pPr fontAlgn="auto">
              <a:spcBef>
                <a:spcPts val="0"/>
              </a:spcBef>
              <a:spcAft>
                <a:spcPts val="0"/>
              </a:spcAft>
              <a:defRPr/>
            </a:pPr>
            <a:endParaRPr lang="en-US" dirty="0">
              <a:latin typeface="+mj-lt"/>
              <a:ea typeface="MS PGothic" pitchFamily="34" charset="-128"/>
              <a:cs typeface="+mn-cs"/>
            </a:endParaRPr>
          </a:p>
        </p:txBody>
      </p:sp>
      <p:sp>
        <p:nvSpPr>
          <p:cNvPr id="32787" name="Line 46"/>
          <p:cNvSpPr>
            <a:spLocks noChangeShapeType="1"/>
          </p:cNvSpPr>
          <p:nvPr/>
        </p:nvSpPr>
        <p:spPr bwMode="auto">
          <a:xfrm>
            <a:off x="1592263" y="2424113"/>
            <a:ext cx="65087" cy="0"/>
          </a:xfrm>
          <a:prstGeom prst="line">
            <a:avLst/>
          </a:prstGeom>
          <a:noFill/>
          <a:ln w="28575">
            <a:solidFill>
              <a:srgbClr val="FFFFFF"/>
            </a:solidFill>
            <a:round/>
            <a:headEnd/>
            <a:tailEnd/>
          </a:ln>
        </p:spPr>
        <p:txBody>
          <a:bodyPr/>
          <a:lstStyle/>
          <a:p>
            <a:pPr fontAlgn="auto">
              <a:spcBef>
                <a:spcPts val="0"/>
              </a:spcBef>
              <a:spcAft>
                <a:spcPts val="0"/>
              </a:spcAft>
              <a:defRPr/>
            </a:pPr>
            <a:endParaRPr lang="en-US" dirty="0">
              <a:latin typeface="+mj-lt"/>
              <a:ea typeface="MS PGothic" pitchFamily="34" charset="-128"/>
              <a:cs typeface="+mn-cs"/>
            </a:endParaRPr>
          </a:p>
        </p:txBody>
      </p:sp>
      <p:sp>
        <p:nvSpPr>
          <p:cNvPr id="32788" name="Line 47"/>
          <p:cNvSpPr>
            <a:spLocks noChangeShapeType="1"/>
          </p:cNvSpPr>
          <p:nvPr/>
        </p:nvSpPr>
        <p:spPr bwMode="auto">
          <a:xfrm>
            <a:off x="1658938" y="5894388"/>
            <a:ext cx="5695950" cy="0"/>
          </a:xfrm>
          <a:prstGeom prst="line">
            <a:avLst/>
          </a:prstGeom>
          <a:noFill/>
          <a:ln w="28575">
            <a:solidFill>
              <a:srgbClr val="FFFFFF"/>
            </a:solidFill>
            <a:round/>
            <a:headEnd/>
            <a:tailEnd/>
          </a:ln>
        </p:spPr>
        <p:txBody>
          <a:bodyPr/>
          <a:lstStyle/>
          <a:p>
            <a:pPr fontAlgn="auto">
              <a:spcBef>
                <a:spcPts val="0"/>
              </a:spcBef>
              <a:spcAft>
                <a:spcPts val="0"/>
              </a:spcAft>
              <a:defRPr/>
            </a:pPr>
            <a:endParaRPr lang="en-US" dirty="0">
              <a:latin typeface="+mj-lt"/>
              <a:ea typeface="MS PGothic" pitchFamily="34" charset="-128"/>
              <a:cs typeface="+mn-cs"/>
            </a:endParaRPr>
          </a:p>
        </p:txBody>
      </p:sp>
      <p:sp>
        <p:nvSpPr>
          <p:cNvPr id="32789" name="Rectangle 48"/>
          <p:cNvSpPr>
            <a:spLocks noChangeArrowheads="1"/>
          </p:cNvSpPr>
          <p:nvPr/>
        </p:nvSpPr>
        <p:spPr bwMode="auto">
          <a:xfrm>
            <a:off x="1422400" y="5751513"/>
            <a:ext cx="128588" cy="27622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dirty="0">
                <a:solidFill>
                  <a:srgbClr val="FFFFFF"/>
                </a:solidFill>
                <a:latin typeface="+mj-lt"/>
                <a:ea typeface="MS PGothic" pitchFamily="34" charset="-128"/>
                <a:cs typeface="+mn-cs"/>
              </a:rPr>
              <a:t>0</a:t>
            </a:r>
            <a:endParaRPr lang="en-US" dirty="0">
              <a:solidFill>
                <a:srgbClr val="000000"/>
              </a:solidFill>
              <a:latin typeface="+mj-lt"/>
              <a:ea typeface="MS PGothic" pitchFamily="34" charset="-128"/>
              <a:cs typeface="+mn-cs"/>
            </a:endParaRPr>
          </a:p>
        </p:txBody>
      </p:sp>
      <p:sp>
        <p:nvSpPr>
          <p:cNvPr id="32790" name="Rectangle 50"/>
          <p:cNvSpPr>
            <a:spLocks noChangeArrowheads="1"/>
          </p:cNvSpPr>
          <p:nvPr/>
        </p:nvSpPr>
        <p:spPr bwMode="auto">
          <a:xfrm>
            <a:off x="1293813" y="5054600"/>
            <a:ext cx="257175" cy="27622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dirty="0">
                <a:solidFill>
                  <a:srgbClr val="FFFFFF"/>
                </a:solidFill>
                <a:latin typeface="+mj-lt"/>
                <a:ea typeface="MS PGothic" pitchFamily="34" charset="-128"/>
                <a:cs typeface="+mn-cs"/>
              </a:rPr>
              <a:t>20</a:t>
            </a:r>
            <a:endParaRPr lang="en-US" dirty="0">
              <a:solidFill>
                <a:srgbClr val="000000"/>
              </a:solidFill>
              <a:latin typeface="+mj-lt"/>
              <a:ea typeface="MS PGothic" pitchFamily="34" charset="-128"/>
              <a:cs typeface="+mn-cs"/>
            </a:endParaRPr>
          </a:p>
        </p:txBody>
      </p:sp>
      <p:sp>
        <p:nvSpPr>
          <p:cNvPr id="32791" name="Rectangle 52"/>
          <p:cNvSpPr>
            <a:spLocks noChangeArrowheads="1"/>
          </p:cNvSpPr>
          <p:nvPr/>
        </p:nvSpPr>
        <p:spPr bwMode="auto">
          <a:xfrm>
            <a:off x="1293813" y="4357688"/>
            <a:ext cx="257175" cy="27622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dirty="0">
                <a:solidFill>
                  <a:srgbClr val="FFFFFF"/>
                </a:solidFill>
                <a:latin typeface="+mj-lt"/>
                <a:ea typeface="MS PGothic" pitchFamily="34" charset="-128"/>
                <a:cs typeface="+mn-cs"/>
              </a:rPr>
              <a:t>40</a:t>
            </a:r>
            <a:endParaRPr lang="en-US" dirty="0">
              <a:solidFill>
                <a:srgbClr val="000000"/>
              </a:solidFill>
              <a:latin typeface="+mj-lt"/>
              <a:ea typeface="MS PGothic" pitchFamily="34" charset="-128"/>
              <a:cs typeface="+mn-cs"/>
            </a:endParaRPr>
          </a:p>
        </p:txBody>
      </p:sp>
      <p:sp>
        <p:nvSpPr>
          <p:cNvPr id="32792" name="Rectangle 54"/>
          <p:cNvSpPr>
            <a:spLocks noChangeArrowheads="1"/>
          </p:cNvSpPr>
          <p:nvPr/>
        </p:nvSpPr>
        <p:spPr bwMode="auto">
          <a:xfrm>
            <a:off x="1293813" y="3659188"/>
            <a:ext cx="257175" cy="27622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dirty="0">
                <a:solidFill>
                  <a:srgbClr val="FFFFFF"/>
                </a:solidFill>
                <a:latin typeface="+mj-lt"/>
                <a:ea typeface="MS PGothic" pitchFamily="34" charset="-128"/>
                <a:cs typeface="+mn-cs"/>
              </a:rPr>
              <a:t>60</a:t>
            </a:r>
            <a:endParaRPr lang="en-US" dirty="0">
              <a:solidFill>
                <a:srgbClr val="000000"/>
              </a:solidFill>
              <a:latin typeface="+mj-lt"/>
              <a:ea typeface="MS PGothic" pitchFamily="34" charset="-128"/>
              <a:cs typeface="+mn-cs"/>
            </a:endParaRPr>
          </a:p>
        </p:txBody>
      </p:sp>
      <p:sp>
        <p:nvSpPr>
          <p:cNvPr id="32793" name="Rectangle 56"/>
          <p:cNvSpPr>
            <a:spLocks noChangeArrowheads="1"/>
          </p:cNvSpPr>
          <p:nvPr/>
        </p:nvSpPr>
        <p:spPr bwMode="auto">
          <a:xfrm>
            <a:off x="1293813" y="2962275"/>
            <a:ext cx="257175" cy="27622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dirty="0">
                <a:solidFill>
                  <a:srgbClr val="FFFFFF"/>
                </a:solidFill>
                <a:latin typeface="+mj-lt"/>
                <a:ea typeface="MS PGothic" pitchFamily="34" charset="-128"/>
                <a:cs typeface="+mn-cs"/>
              </a:rPr>
              <a:t>80</a:t>
            </a:r>
            <a:endParaRPr lang="en-US" dirty="0">
              <a:solidFill>
                <a:srgbClr val="000000"/>
              </a:solidFill>
              <a:latin typeface="+mj-lt"/>
              <a:ea typeface="MS PGothic" pitchFamily="34" charset="-128"/>
              <a:cs typeface="+mn-cs"/>
            </a:endParaRPr>
          </a:p>
        </p:txBody>
      </p:sp>
      <p:sp>
        <p:nvSpPr>
          <p:cNvPr id="32794" name="Rectangle 58"/>
          <p:cNvSpPr>
            <a:spLocks noChangeArrowheads="1"/>
          </p:cNvSpPr>
          <p:nvPr/>
        </p:nvSpPr>
        <p:spPr bwMode="auto">
          <a:xfrm>
            <a:off x="1166813" y="2273300"/>
            <a:ext cx="384175" cy="27622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dirty="0">
                <a:solidFill>
                  <a:srgbClr val="FFFFFF"/>
                </a:solidFill>
                <a:latin typeface="+mj-lt"/>
                <a:ea typeface="MS PGothic" pitchFamily="34" charset="-128"/>
                <a:cs typeface="+mn-cs"/>
              </a:rPr>
              <a:t>100</a:t>
            </a:r>
            <a:endParaRPr lang="en-US" dirty="0">
              <a:solidFill>
                <a:srgbClr val="000000"/>
              </a:solidFill>
              <a:latin typeface="+mj-lt"/>
              <a:ea typeface="MS PGothic" pitchFamily="34" charset="-128"/>
              <a:cs typeface="+mn-cs"/>
            </a:endParaRPr>
          </a:p>
        </p:txBody>
      </p:sp>
      <p:sp>
        <p:nvSpPr>
          <p:cNvPr id="32795" name="Rectangle 20"/>
          <p:cNvSpPr>
            <a:spLocks noChangeArrowheads="1"/>
          </p:cNvSpPr>
          <p:nvPr/>
        </p:nvSpPr>
        <p:spPr bwMode="auto">
          <a:xfrm>
            <a:off x="7173913" y="2622550"/>
            <a:ext cx="146050" cy="146050"/>
          </a:xfrm>
          <a:prstGeom prst="rect">
            <a:avLst/>
          </a:prstGeom>
          <a:solidFill>
            <a:schemeClr val="accent2"/>
          </a:solidFill>
          <a:ln w="9525">
            <a:solidFill>
              <a:schemeClr val="bg2">
                <a:lumMod val="10000"/>
              </a:schemeClr>
            </a:solidFill>
            <a:miter lim="800000"/>
            <a:headEnd/>
            <a:tailEnd/>
          </a:ln>
          <a:effectLst/>
        </p:spPr>
        <p:txBody>
          <a:bodyPr wrap="none" anchor="ctr"/>
          <a:lstStyle/>
          <a:p>
            <a:pPr fontAlgn="auto">
              <a:spcBef>
                <a:spcPts val="0"/>
              </a:spcBef>
              <a:spcAft>
                <a:spcPts val="0"/>
              </a:spcAft>
              <a:defRPr/>
            </a:pPr>
            <a:endParaRPr lang="en-US" dirty="0">
              <a:solidFill>
                <a:srgbClr val="000000"/>
              </a:solidFill>
              <a:latin typeface="+mj-lt"/>
              <a:ea typeface="MS PGothic" pitchFamily="34" charset="-128"/>
              <a:cs typeface="+mn-cs"/>
            </a:endParaRPr>
          </a:p>
        </p:txBody>
      </p:sp>
      <p:sp>
        <p:nvSpPr>
          <p:cNvPr id="32796" name="Rectangle 22"/>
          <p:cNvSpPr>
            <a:spLocks noChangeArrowheads="1"/>
          </p:cNvSpPr>
          <p:nvPr/>
        </p:nvSpPr>
        <p:spPr bwMode="auto">
          <a:xfrm>
            <a:off x="7173913" y="2940050"/>
            <a:ext cx="146050" cy="146050"/>
          </a:xfrm>
          <a:prstGeom prst="rect">
            <a:avLst/>
          </a:prstGeom>
          <a:solidFill>
            <a:schemeClr val="accent3"/>
          </a:solidFill>
          <a:ln w="9525">
            <a:solidFill>
              <a:schemeClr val="bg2">
                <a:lumMod val="10000"/>
              </a:schemeClr>
            </a:solidFill>
            <a:miter lim="800000"/>
            <a:headEnd/>
            <a:tailEnd/>
          </a:ln>
          <a:effectLst/>
        </p:spPr>
        <p:txBody>
          <a:bodyPr wrap="none" anchor="ctr"/>
          <a:lstStyle/>
          <a:p>
            <a:pPr fontAlgn="auto">
              <a:spcBef>
                <a:spcPts val="0"/>
              </a:spcBef>
              <a:spcAft>
                <a:spcPts val="0"/>
              </a:spcAft>
              <a:defRPr/>
            </a:pPr>
            <a:endParaRPr lang="en-US" dirty="0">
              <a:solidFill>
                <a:srgbClr val="000000"/>
              </a:solidFill>
              <a:latin typeface="+mj-lt"/>
              <a:ea typeface="MS PGothic" pitchFamily="34" charset="-128"/>
              <a:cs typeface="+mn-cs"/>
            </a:endParaRPr>
          </a:p>
        </p:txBody>
      </p:sp>
      <p:sp>
        <p:nvSpPr>
          <p:cNvPr id="253975" name="Text Box 23"/>
          <p:cNvSpPr txBox="1">
            <a:spLocks noChangeArrowheads="1"/>
          </p:cNvSpPr>
          <p:nvPr/>
        </p:nvSpPr>
        <p:spPr bwMode="auto">
          <a:xfrm>
            <a:off x="7300913" y="2505075"/>
            <a:ext cx="774700" cy="369888"/>
          </a:xfrm>
          <a:prstGeom prst="rect">
            <a:avLst/>
          </a:prstGeom>
          <a:noFill/>
          <a:ln>
            <a:noFill/>
          </a:ln>
          <a:effectLst>
            <a:prstShdw prst="shdw17" dist="17961" dir="2700000">
              <a:srgbClr val="997A00"/>
            </a:prstShdw>
          </a:effectLst>
          <a:extLst/>
        </p:spPr>
        <p:txBody>
          <a:bodyPr wrap="none">
            <a:spAutoFit/>
          </a:bodyPr>
          <a:lstStyle/>
          <a:p>
            <a:pPr fontAlgn="auto">
              <a:spcBef>
                <a:spcPts val="0"/>
              </a:spcBef>
              <a:spcAft>
                <a:spcPts val="0"/>
              </a:spcAft>
              <a:defRPr/>
            </a:pPr>
            <a:r>
              <a:rPr lang="en-US" dirty="0">
                <a:solidFill>
                  <a:srgbClr val="FFFF00"/>
                </a:solidFill>
                <a:latin typeface="+mj-lt"/>
                <a:cs typeface="+mn-cs"/>
              </a:rPr>
              <a:t>T12PR</a:t>
            </a:r>
          </a:p>
        </p:txBody>
      </p:sp>
      <p:sp>
        <p:nvSpPr>
          <p:cNvPr id="253977" name="Text Box 25"/>
          <p:cNvSpPr txBox="1">
            <a:spLocks noChangeArrowheads="1"/>
          </p:cNvSpPr>
          <p:nvPr/>
        </p:nvSpPr>
        <p:spPr bwMode="auto">
          <a:xfrm>
            <a:off x="7300913" y="2822575"/>
            <a:ext cx="428625" cy="369888"/>
          </a:xfrm>
          <a:prstGeom prst="rect">
            <a:avLst/>
          </a:prstGeom>
          <a:noFill/>
          <a:ln>
            <a:noFill/>
          </a:ln>
          <a:effectLst>
            <a:prstShdw prst="shdw17" dist="17961" dir="2700000">
              <a:srgbClr val="997A00"/>
            </a:prstShdw>
          </a:effectLst>
          <a:extLst/>
        </p:spPr>
        <p:txBody>
          <a:bodyPr wrap="none">
            <a:spAutoFit/>
          </a:bodyPr>
          <a:lstStyle/>
          <a:p>
            <a:pPr fontAlgn="auto">
              <a:spcBef>
                <a:spcPts val="0"/>
              </a:spcBef>
              <a:spcAft>
                <a:spcPts val="0"/>
              </a:spcAft>
              <a:defRPr/>
            </a:pPr>
            <a:r>
              <a:rPr lang="en-US" dirty="0">
                <a:solidFill>
                  <a:srgbClr val="FFFF00"/>
                </a:solidFill>
                <a:latin typeface="+mj-lt"/>
                <a:cs typeface="+mn-cs"/>
              </a:rPr>
              <a:t>PR</a:t>
            </a:r>
          </a:p>
        </p:txBody>
      </p:sp>
      <p:sp>
        <p:nvSpPr>
          <p:cNvPr id="32800" name="TextBox 34"/>
          <p:cNvSpPr txBox="1">
            <a:spLocks noChangeArrowheads="1"/>
          </p:cNvSpPr>
          <p:nvPr/>
        </p:nvSpPr>
        <p:spPr bwMode="auto">
          <a:xfrm>
            <a:off x="1284288" y="1814513"/>
            <a:ext cx="6972300" cy="369887"/>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b="1" dirty="0">
                <a:latin typeface="+mj-lt"/>
                <a:ea typeface="MS PGothic" pitchFamily="34" charset="-128"/>
                <a:cs typeface="+mn-cs"/>
              </a:rPr>
              <a:t>ADVANCE: TVR + PegIFN/RBV in Treatment-Naive Genotype 1</a:t>
            </a:r>
          </a:p>
        </p:txBody>
      </p:sp>
      <p:sp>
        <p:nvSpPr>
          <p:cNvPr id="234520" name="Text Box 24"/>
          <p:cNvSpPr txBox="1">
            <a:spLocks noChangeArrowheads="1"/>
          </p:cNvSpPr>
          <p:nvPr/>
        </p:nvSpPr>
        <p:spPr bwMode="auto">
          <a:xfrm>
            <a:off x="2728913" y="5513388"/>
            <a:ext cx="1017587" cy="369887"/>
          </a:xfrm>
          <a:prstGeom prst="rect">
            <a:avLst/>
          </a:prstGeom>
          <a:noFill/>
          <a:ln>
            <a:noFill/>
          </a:ln>
          <a:effectLst>
            <a:prstShdw prst="shdw17" dist="17961" dir="2700000">
              <a:srgbClr val="997A00"/>
            </a:prstShdw>
          </a:effectLst>
          <a:extLst/>
        </p:spPr>
        <p:txBody>
          <a:bodyPr wrap="none">
            <a:spAutoFit/>
          </a:bodyPr>
          <a:lstStyle/>
          <a:p>
            <a:pPr fontAlgn="auto">
              <a:spcBef>
                <a:spcPts val="0"/>
              </a:spcBef>
              <a:spcAft>
                <a:spcPts val="0"/>
              </a:spcAft>
              <a:defRPr/>
            </a:pPr>
            <a:r>
              <a:rPr lang="en-US" dirty="0">
                <a:solidFill>
                  <a:schemeClr val="bg2">
                    <a:lumMod val="10000"/>
                  </a:schemeClr>
                </a:solidFill>
                <a:latin typeface="+mj-lt"/>
                <a:cs typeface="+mn-cs"/>
              </a:rPr>
              <a:t>271/363</a:t>
            </a:r>
          </a:p>
        </p:txBody>
      </p:sp>
      <p:sp>
        <p:nvSpPr>
          <p:cNvPr id="234522" name="Text Box 26"/>
          <p:cNvSpPr txBox="1">
            <a:spLocks noChangeArrowheads="1"/>
          </p:cNvSpPr>
          <p:nvPr/>
        </p:nvSpPr>
        <p:spPr bwMode="auto">
          <a:xfrm>
            <a:off x="5294313" y="5513388"/>
            <a:ext cx="1017587" cy="369887"/>
          </a:xfrm>
          <a:prstGeom prst="rect">
            <a:avLst/>
          </a:prstGeom>
          <a:noFill/>
          <a:ln>
            <a:noFill/>
          </a:ln>
          <a:effectLst>
            <a:prstShdw prst="shdw17" dist="17961" dir="2700000">
              <a:srgbClr val="997A00"/>
            </a:prstShdw>
          </a:effectLst>
          <a:extLst/>
        </p:spPr>
        <p:txBody>
          <a:bodyPr wrap="none">
            <a:spAutoFit/>
          </a:bodyPr>
          <a:lstStyle/>
          <a:p>
            <a:pPr fontAlgn="auto">
              <a:spcBef>
                <a:spcPts val="0"/>
              </a:spcBef>
              <a:spcAft>
                <a:spcPts val="0"/>
              </a:spcAft>
              <a:defRPr/>
            </a:pPr>
            <a:r>
              <a:rPr lang="en-US" dirty="0">
                <a:solidFill>
                  <a:schemeClr val="bg2">
                    <a:lumMod val="10000"/>
                  </a:schemeClr>
                </a:solidFill>
                <a:latin typeface="+mj-lt"/>
                <a:cs typeface="+mn-cs"/>
              </a:rPr>
              <a:t>158/361</a:t>
            </a:r>
          </a:p>
        </p:txBody>
      </p:sp>
      <p:sp>
        <p:nvSpPr>
          <p:cNvPr id="234523" name="Text Box 27"/>
          <p:cNvSpPr txBox="1">
            <a:spLocks noChangeArrowheads="1"/>
          </p:cNvSpPr>
          <p:nvPr/>
        </p:nvSpPr>
        <p:spPr bwMode="auto">
          <a:xfrm>
            <a:off x="1712913" y="5513388"/>
            <a:ext cx="755650" cy="369887"/>
          </a:xfrm>
          <a:prstGeom prst="rect">
            <a:avLst/>
          </a:prstGeom>
          <a:noFill/>
          <a:ln>
            <a:noFill/>
          </a:ln>
          <a:effectLst>
            <a:prstShdw prst="shdw17" dist="17961" dir="2700000">
              <a:srgbClr val="997A00"/>
            </a:prstShdw>
          </a:effectLst>
          <a:extLst/>
        </p:spPr>
        <p:txBody>
          <a:bodyPr wrap="none">
            <a:spAutoFit/>
          </a:bodyPr>
          <a:lstStyle/>
          <a:p>
            <a:pPr fontAlgn="auto">
              <a:spcBef>
                <a:spcPts val="0"/>
              </a:spcBef>
              <a:spcAft>
                <a:spcPts val="0"/>
              </a:spcAft>
              <a:defRPr/>
            </a:pPr>
            <a:r>
              <a:rPr lang="en-US" dirty="0">
                <a:solidFill>
                  <a:srgbClr val="FFFFFF"/>
                </a:solidFill>
                <a:latin typeface="+mj-lt"/>
                <a:cs typeface="+mn-cs"/>
              </a:rPr>
              <a:t>n/N =</a:t>
            </a:r>
          </a:p>
        </p:txBody>
      </p:sp>
      <p:cxnSp>
        <p:nvCxnSpPr>
          <p:cNvPr id="61472" name="Straight Connector 37"/>
          <p:cNvCxnSpPr>
            <a:cxnSpLocks noChangeShapeType="1"/>
          </p:cNvCxnSpPr>
          <p:nvPr/>
        </p:nvCxnSpPr>
        <p:spPr bwMode="auto">
          <a:xfrm rot="16200000" flipH="1">
            <a:off x="1631950" y="5929313"/>
            <a:ext cx="63500" cy="0"/>
          </a:xfrm>
          <a:prstGeom prst="line">
            <a:avLst/>
          </a:prstGeom>
          <a:noFill/>
          <a:ln w="28575" algn="ctr">
            <a:solidFill>
              <a:schemeClr val="tx1"/>
            </a:solidFill>
            <a:round/>
            <a:headEnd/>
            <a:tailEnd/>
          </a:ln>
        </p:spPr>
      </p:cxnSp>
      <p:cxnSp>
        <p:nvCxnSpPr>
          <p:cNvPr id="61473" name="Straight Connector 38"/>
          <p:cNvCxnSpPr>
            <a:cxnSpLocks noChangeShapeType="1"/>
          </p:cNvCxnSpPr>
          <p:nvPr/>
        </p:nvCxnSpPr>
        <p:spPr bwMode="auto">
          <a:xfrm rot="16200000" flipH="1">
            <a:off x="7305675" y="5929313"/>
            <a:ext cx="63500" cy="0"/>
          </a:xfrm>
          <a:prstGeom prst="line">
            <a:avLst/>
          </a:prstGeom>
          <a:noFill/>
          <a:ln w="28575" algn="ctr">
            <a:solidFill>
              <a:schemeClr val="tx1"/>
            </a:solidFill>
            <a:round/>
            <a:headEnd/>
            <a:tailEnd/>
          </a:ln>
        </p:spPr>
      </p:cxnSp>
      <p:sp>
        <p:nvSpPr>
          <p:cNvPr id="61474" name="TextBox 3"/>
          <p:cNvSpPr txBox="1">
            <a:spLocks noChangeArrowheads="1"/>
          </p:cNvSpPr>
          <p:nvPr/>
        </p:nvSpPr>
        <p:spPr bwMode="auto">
          <a:xfrm>
            <a:off x="284163" y="6354763"/>
            <a:ext cx="4595812" cy="307975"/>
          </a:xfrm>
          <a:prstGeom prst="rect">
            <a:avLst/>
          </a:prstGeom>
          <a:noFill/>
          <a:ln w="9525">
            <a:noFill/>
            <a:miter lim="800000"/>
            <a:headEnd/>
            <a:tailEnd/>
          </a:ln>
        </p:spPr>
        <p:txBody>
          <a:bodyPr wrap="none">
            <a:spAutoFit/>
          </a:bodyPr>
          <a:lstStyle/>
          <a:p>
            <a:r>
              <a:rPr lang="en-US" sz="1400">
                <a:solidFill>
                  <a:schemeClr val="bg2"/>
                </a:solidFill>
              </a:rPr>
              <a:t>Jacobson IM, et al. N Engl J Med. 2011;364:2405-2416.</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p:cNvSpPr/>
          <p:nvPr/>
        </p:nvSpPr>
        <p:spPr bwMode="auto">
          <a:xfrm>
            <a:off x="5816600" y="4924425"/>
            <a:ext cx="411163" cy="512763"/>
          </a:xfrm>
          <a:prstGeom prst="rect">
            <a:avLst/>
          </a:prstGeom>
          <a:solidFill>
            <a:schemeClr val="accent3"/>
          </a:solidFill>
          <a:ln w="9525" cap="flat" cmpd="sng" algn="ctr">
            <a:noFill/>
            <a:prstDash val="solid"/>
            <a:round/>
            <a:headEnd type="none" w="med" len="med"/>
            <a:tailEnd type="none" w="med" len="med"/>
          </a:ln>
          <a:effectLst/>
        </p:spPr>
        <p:txBody>
          <a:bodyPr/>
          <a:lstStyle/>
          <a:p>
            <a:pPr fontAlgn="auto">
              <a:lnSpc>
                <a:spcPct val="90000"/>
              </a:lnSpc>
              <a:spcBef>
                <a:spcPct val="35000"/>
              </a:spcBef>
              <a:spcAft>
                <a:spcPct val="25000"/>
              </a:spcAft>
              <a:buClr>
                <a:schemeClr val="folHlink"/>
              </a:buClr>
              <a:buFont typeface="Arial" charset="0"/>
              <a:buChar char="•"/>
              <a:defRPr/>
            </a:pPr>
            <a:endParaRPr lang="en-US" sz="1400" b="1" dirty="0">
              <a:ea typeface="MS PGothic" pitchFamily="34" charset="-128"/>
              <a:cs typeface="+mn-cs"/>
            </a:endParaRPr>
          </a:p>
        </p:txBody>
      </p:sp>
      <p:sp>
        <p:nvSpPr>
          <p:cNvPr id="62466" name="Rectangle 93"/>
          <p:cNvSpPr>
            <a:spLocks noChangeArrowheads="1"/>
          </p:cNvSpPr>
          <p:nvPr/>
        </p:nvSpPr>
        <p:spPr bwMode="auto">
          <a:xfrm>
            <a:off x="6907213" y="4514850"/>
            <a:ext cx="411162" cy="922338"/>
          </a:xfrm>
          <a:prstGeom prst="rect">
            <a:avLst/>
          </a:prstGeom>
          <a:solidFill>
            <a:schemeClr val="accent1"/>
          </a:solidFill>
          <a:ln w="9525" algn="ctr">
            <a:noFill/>
            <a:round/>
            <a:headEnd/>
            <a:tailEnd/>
          </a:ln>
        </p:spPr>
        <p:txBody>
          <a:bodyPr/>
          <a:lstStyle/>
          <a:p>
            <a:pPr>
              <a:lnSpc>
                <a:spcPct val="90000"/>
              </a:lnSpc>
              <a:spcBef>
                <a:spcPct val="35000"/>
              </a:spcBef>
              <a:spcAft>
                <a:spcPct val="25000"/>
              </a:spcAft>
              <a:buClr>
                <a:schemeClr val="folHlink"/>
              </a:buClr>
              <a:buFont typeface="Arial" charset="0"/>
              <a:buChar char="•"/>
            </a:pPr>
            <a:endParaRPr lang="he-IL" sz="1400"/>
          </a:p>
        </p:txBody>
      </p:sp>
      <p:sp>
        <p:nvSpPr>
          <p:cNvPr id="62467" name="Rectangle 95"/>
          <p:cNvSpPr>
            <a:spLocks noChangeArrowheads="1"/>
          </p:cNvSpPr>
          <p:nvPr/>
        </p:nvSpPr>
        <p:spPr bwMode="auto">
          <a:xfrm>
            <a:off x="7988300" y="4271963"/>
            <a:ext cx="411163" cy="1165225"/>
          </a:xfrm>
          <a:prstGeom prst="rect">
            <a:avLst/>
          </a:prstGeom>
          <a:solidFill>
            <a:schemeClr val="accent1"/>
          </a:solidFill>
          <a:ln w="9525" algn="ctr">
            <a:noFill/>
            <a:round/>
            <a:headEnd/>
            <a:tailEnd/>
          </a:ln>
        </p:spPr>
        <p:txBody>
          <a:bodyPr/>
          <a:lstStyle/>
          <a:p>
            <a:pPr>
              <a:lnSpc>
                <a:spcPct val="90000"/>
              </a:lnSpc>
              <a:spcBef>
                <a:spcPct val="35000"/>
              </a:spcBef>
              <a:spcAft>
                <a:spcPct val="25000"/>
              </a:spcAft>
              <a:buClr>
                <a:schemeClr val="folHlink"/>
              </a:buClr>
              <a:buFont typeface="Arial" charset="0"/>
              <a:buChar char="•"/>
            </a:pPr>
            <a:endParaRPr lang="he-IL" sz="1400" b="1"/>
          </a:p>
        </p:txBody>
      </p:sp>
      <p:sp>
        <p:nvSpPr>
          <p:cNvPr id="55" name="Rectangle 54"/>
          <p:cNvSpPr/>
          <p:nvPr/>
        </p:nvSpPr>
        <p:spPr bwMode="auto">
          <a:xfrm>
            <a:off x="1412875" y="4508500"/>
            <a:ext cx="411163" cy="928688"/>
          </a:xfrm>
          <a:prstGeom prst="rect">
            <a:avLst/>
          </a:prstGeom>
          <a:solidFill>
            <a:schemeClr val="accent3"/>
          </a:solidFill>
          <a:ln w="9525" cap="flat" cmpd="sng" algn="ctr">
            <a:noFill/>
            <a:prstDash val="solid"/>
            <a:round/>
            <a:headEnd type="none" w="med" len="med"/>
            <a:tailEnd type="none" w="med" len="med"/>
          </a:ln>
          <a:effectLst/>
        </p:spPr>
        <p:txBody>
          <a:bodyPr/>
          <a:lstStyle/>
          <a:p>
            <a:pPr fontAlgn="auto">
              <a:lnSpc>
                <a:spcPct val="90000"/>
              </a:lnSpc>
              <a:spcBef>
                <a:spcPct val="35000"/>
              </a:spcBef>
              <a:spcAft>
                <a:spcPct val="25000"/>
              </a:spcAft>
              <a:buClr>
                <a:schemeClr val="folHlink"/>
              </a:buClr>
              <a:buFont typeface="Arial" charset="0"/>
              <a:buChar char="•"/>
              <a:defRPr/>
            </a:pPr>
            <a:endParaRPr lang="en-US" sz="1400" b="1" dirty="0">
              <a:ea typeface="MS PGothic" pitchFamily="34" charset="-128"/>
              <a:cs typeface="+mn-cs"/>
            </a:endParaRPr>
          </a:p>
        </p:txBody>
      </p:sp>
      <p:sp>
        <p:nvSpPr>
          <p:cNvPr id="62469" name="Rectangle 81"/>
          <p:cNvSpPr>
            <a:spLocks noChangeArrowheads="1"/>
          </p:cNvSpPr>
          <p:nvPr/>
        </p:nvSpPr>
        <p:spPr bwMode="auto">
          <a:xfrm>
            <a:off x="2503488" y="3967163"/>
            <a:ext cx="411162" cy="1470025"/>
          </a:xfrm>
          <a:prstGeom prst="rect">
            <a:avLst/>
          </a:prstGeom>
          <a:solidFill>
            <a:schemeClr val="accent1"/>
          </a:solidFill>
          <a:ln w="9525" algn="ctr">
            <a:noFill/>
            <a:round/>
            <a:headEnd/>
            <a:tailEnd/>
          </a:ln>
        </p:spPr>
        <p:txBody>
          <a:bodyPr/>
          <a:lstStyle/>
          <a:p>
            <a:pPr>
              <a:lnSpc>
                <a:spcPct val="90000"/>
              </a:lnSpc>
              <a:spcBef>
                <a:spcPct val="35000"/>
              </a:spcBef>
              <a:spcAft>
                <a:spcPct val="25000"/>
              </a:spcAft>
              <a:buClr>
                <a:schemeClr val="folHlink"/>
              </a:buClr>
              <a:buFont typeface="Arial" charset="0"/>
              <a:buChar char="•"/>
            </a:pPr>
            <a:endParaRPr lang="he-IL" sz="1400" b="1"/>
          </a:p>
        </p:txBody>
      </p:sp>
      <p:sp>
        <p:nvSpPr>
          <p:cNvPr id="62470" name="Rectangle 83"/>
          <p:cNvSpPr>
            <a:spLocks noChangeArrowheads="1"/>
          </p:cNvSpPr>
          <p:nvPr/>
        </p:nvSpPr>
        <p:spPr bwMode="auto">
          <a:xfrm>
            <a:off x="3584575" y="3952875"/>
            <a:ext cx="411163" cy="1484313"/>
          </a:xfrm>
          <a:prstGeom prst="rect">
            <a:avLst/>
          </a:prstGeom>
          <a:solidFill>
            <a:schemeClr val="accent1"/>
          </a:solidFill>
          <a:ln w="9525" algn="ctr">
            <a:noFill/>
            <a:round/>
            <a:headEnd/>
            <a:tailEnd/>
          </a:ln>
        </p:spPr>
        <p:txBody>
          <a:bodyPr/>
          <a:lstStyle/>
          <a:p>
            <a:pPr>
              <a:lnSpc>
                <a:spcPct val="90000"/>
              </a:lnSpc>
              <a:spcBef>
                <a:spcPct val="35000"/>
              </a:spcBef>
              <a:spcAft>
                <a:spcPct val="25000"/>
              </a:spcAft>
              <a:buClr>
                <a:schemeClr val="folHlink"/>
              </a:buClr>
              <a:buFont typeface="Arial" charset="0"/>
              <a:buChar char="•"/>
            </a:pPr>
            <a:endParaRPr lang="he-IL" sz="1400" b="1"/>
          </a:p>
        </p:txBody>
      </p:sp>
      <p:sp>
        <p:nvSpPr>
          <p:cNvPr id="62471" name="Rectangle 37"/>
          <p:cNvSpPr>
            <a:spLocks noGrp="1" noChangeArrowheads="1"/>
          </p:cNvSpPr>
          <p:nvPr>
            <p:ph type="title"/>
          </p:nvPr>
        </p:nvSpPr>
        <p:spPr/>
        <p:txBody>
          <a:bodyPr/>
          <a:lstStyle/>
          <a:p>
            <a:r>
              <a:rPr lang="en-US" b="1" smtClean="0">
                <a:solidFill>
                  <a:srgbClr val="FFFF00"/>
                </a:solidFill>
              </a:rPr>
              <a:t>Boceprevir + PR: SVR Rates</a:t>
            </a:r>
          </a:p>
        </p:txBody>
      </p:sp>
      <p:grpSp>
        <p:nvGrpSpPr>
          <p:cNvPr id="62472" name="Group 29"/>
          <p:cNvGrpSpPr>
            <a:grpSpLocks/>
          </p:cNvGrpSpPr>
          <p:nvPr/>
        </p:nvGrpSpPr>
        <p:grpSpPr bwMode="auto">
          <a:xfrm>
            <a:off x="1568450" y="3405188"/>
            <a:ext cx="1143000" cy="228600"/>
            <a:chOff x="1200" y="2448"/>
            <a:chExt cx="1152" cy="244"/>
          </a:xfrm>
        </p:grpSpPr>
        <p:grpSp>
          <p:nvGrpSpPr>
            <p:cNvPr id="62559" name="Group 30"/>
            <p:cNvGrpSpPr>
              <a:grpSpLocks/>
            </p:cNvGrpSpPr>
            <p:nvPr/>
          </p:nvGrpSpPr>
          <p:grpSpPr bwMode="auto">
            <a:xfrm>
              <a:off x="1200" y="2448"/>
              <a:ext cx="1152" cy="244"/>
              <a:chOff x="1200" y="2448"/>
              <a:chExt cx="1152" cy="244"/>
            </a:xfrm>
          </p:grpSpPr>
          <p:sp>
            <p:nvSpPr>
              <p:cNvPr id="4149" name="Line 31"/>
              <p:cNvSpPr>
                <a:spLocks noChangeShapeType="1"/>
              </p:cNvSpPr>
              <p:nvPr/>
            </p:nvSpPr>
            <p:spPr bwMode="auto">
              <a:xfrm>
                <a:off x="1214" y="2448"/>
                <a:ext cx="0" cy="244"/>
              </a:xfrm>
              <a:prstGeom prst="line">
                <a:avLst/>
              </a:prstGeom>
              <a:noFill/>
              <a:ln w="28575">
                <a:solidFill>
                  <a:schemeClr val="tx1"/>
                </a:solidFill>
                <a:round/>
                <a:headEnd/>
                <a:tailEnd/>
              </a:ln>
            </p:spPr>
            <p:txBody>
              <a:bodyPr/>
              <a:lstStyle/>
              <a:p>
                <a:pPr fontAlgn="auto">
                  <a:spcBef>
                    <a:spcPts val="0"/>
                  </a:spcBef>
                  <a:spcAft>
                    <a:spcPts val="0"/>
                  </a:spcAft>
                  <a:defRPr/>
                </a:pPr>
                <a:endParaRPr lang="en-US" sz="1400" dirty="0">
                  <a:latin typeface="+mj-lt"/>
                  <a:ea typeface="MS PGothic" pitchFamily="34" charset="-128"/>
                  <a:cs typeface="+mn-cs"/>
                </a:endParaRPr>
              </a:p>
            </p:txBody>
          </p:sp>
          <p:sp>
            <p:nvSpPr>
              <p:cNvPr id="4150" name="Line 32"/>
              <p:cNvSpPr>
                <a:spLocks noChangeShapeType="1"/>
              </p:cNvSpPr>
              <p:nvPr/>
            </p:nvSpPr>
            <p:spPr bwMode="auto">
              <a:xfrm>
                <a:off x="1200" y="2448"/>
                <a:ext cx="1152" cy="0"/>
              </a:xfrm>
              <a:prstGeom prst="line">
                <a:avLst/>
              </a:prstGeom>
              <a:noFill/>
              <a:ln w="28575">
                <a:solidFill>
                  <a:schemeClr val="tx1"/>
                </a:solidFill>
                <a:round/>
                <a:headEnd/>
                <a:tailEnd/>
              </a:ln>
            </p:spPr>
            <p:txBody>
              <a:bodyPr/>
              <a:lstStyle/>
              <a:p>
                <a:pPr fontAlgn="auto">
                  <a:spcBef>
                    <a:spcPts val="0"/>
                  </a:spcBef>
                  <a:spcAft>
                    <a:spcPts val="0"/>
                  </a:spcAft>
                  <a:defRPr/>
                </a:pPr>
                <a:endParaRPr lang="en-US" sz="1400" dirty="0">
                  <a:latin typeface="+mj-lt"/>
                  <a:ea typeface="MS PGothic" pitchFamily="34" charset="-128"/>
                  <a:cs typeface="+mn-cs"/>
                </a:endParaRPr>
              </a:p>
            </p:txBody>
          </p:sp>
        </p:grpSp>
        <p:sp>
          <p:nvSpPr>
            <p:cNvPr id="4148" name="Line 33"/>
            <p:cNvSpPr>
              <a:spLocks noChangeShapeType="1"/>
            </p:cNvSpPr>
            <p:nvPr/>
          </p:nvSpPr>
          <p:spPr bwMode="auto">
            <a:xfrm>
              <a:off x="2338" y="2448"/>
              <a:ext cx="0" cy="244"/>
            </a:xfrm>
            <a:prstGeom prst="line">
              <a:avLst/>
            </a:prstGeom>
            <a:noFill/>
            <a:ln w="28575">
              <a:solidFill>
                <a:schemeClr val="tx1"/>
              </a:solidFill>
              <a:round/>
              <a:headEnd/>
              <a:tailEnd/>
            </a:ln>
          </p:spPr>
          <p:txBody>
            <a:bodyPr/>
            <a:lstStyle/>
            <a:p>
              <a:pPr fontAlgn="auto">
                <a:spcBef>
                  <a:spcPts val="0"/>
                </a:spcBef>
                <a:spcAft>
                  <a:spcPts val="0"/>
                </a:spcAft>
                <a:defRPr/>
              </a:pPr>
              <a:endParaRPr lang="en-US" sz="1400" dirty="0">
                <a:latin typeface="+mj-lt"/>
                <a:ea typeface="MS PGothic" pitchFamily="34" charset="-128"/>
                <a:cs typeface="+mn-cs"/>
              </a:endParaRPr>
            </a:p>
          </p:txBody>
        </p:sp>
      </p:grpSp>
      <p:sp>
        <p:nvSpPr>
          <p:cNvPr id="4102" name="Text Box 34"/>
          <p:cNvSpPr txBox="1">
            <a:spLocks noChangeArrowheads="1"/>
          </p:cNvSpPr>
          <p:nvPr/>
        </p:nvSpPr>
        <p:spPr bwMode="auto">
          <a:xfrm>
            <a:off x="1563688" y="3076575"/>
            <a:ext cx="1147762" cy="30797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400" i="1" dirty="0">
                <a:solidFill>
                  <a:schemeClr val="bg2"/>
                </a:solidFill>
                <a:latin typeface="+mj-lt"/>
                <a:ea typeface="MS PGothic" pitchFamily="34" charset="-128"/>
              </a:rPr>
              <a:t>P</a:t>
            </a:r>
            <a:r>
              <a:rPr lang="en-US" sz="1400" dirty="0">
                <a:solidFill>
                  <a:schemeClr val="bg2"/>
                </a:solidFill>
                <a:latin typeface="+mj-lt"/>
                <a:ea typeface="MS PGothic" pitchFamily="34" charset="-128"/>
              </a:rPr>
              <a:t> &lt; .001</a:t>
            </a:r>
            <a:endParaRPr lang="el-GR" sz="1400" dirty="0">
              <a:solidFill>
                <a:schemeClr val="bg2"/>
              </a:solidFill>
              <a:latin typeface="+mj-lt"/>
              <a:ea typeface="MS PGothic" pitchFamily="34" charset="-128"/>
            </a:endParaRPr>
          </a:p>
        </p:txBody>
      </p:sp>
      <p:grpSp>
        <p:nvGrpSpPr>
          <p:cNvPr id="62474" name="Group 35"/>
          <p:cNvGrpSpPr>
            <a:grpSpLocks/>
          </p:cNvGrpSpPr>
          <p:nvPr/>
        </p:nvGrpSpPr>
        <p:grpSpPr bwMode="auto">
          <a:xfrm>
            <a:off x="1568450" y="2867025"/>
            <a:ext cx="2286000" cy="228600"/>
            <a:chOff x="1200" y="2448"/>
            <a:chExt cx="1152" cy="205"/>
          </a:xfrm>
        </p:grpSpPr>
        <p:grpSp>
          <p:nvGrpSpPr>
            <p:cNvPr id="62555" name="Group 36"/>
            <p:cNvGrpSpPr>
              <a:grpSpLocks/>
            </p:cNvGrpSpPr>
            <p:nvPr/>
          </p:nvGrpSpPr>
          <p:grpSpPr bwMode="auto">
            <a:xfrm>
              <a:off x="1200" y="2448"/>
              <a:ext cx="1152" cy="205"/>
              <a:chOff x="1200" y="2448"/>
              <a:chExt cx="1152" cy="205"/>
            </a:xfrm>
          </p:grpSpPr>
          <p:sp>
            <p:nvSpPr>
              <p:cNvPr id="4145" name="Line 37"/>
              <p:cNvSpPr>
                <a:spLocks noChangeShapeType="1"/>
              </p:cNvSpPr>
              <p:nvPr/>
            </p:nvSpPr>
            <p:spPr bwMode="auto">
              <a:xfrm>
                <a:off x="1207" y="2448"/>
                <a:ext cx="0" cy="205"/>
              </a:xfrm>
              <a:prstGeom prst="line">
                <a:avLst/>
              </a:prstGeom>
              <a:noFill/>
              <a:ln w="28575">
                <a:solidFill>
                  <a:schemeClr val="tx1"/>
                </a:solidFill>
                <a:round/>
                <a:headEnd/>
                <a:tailEnd/>
              </a:ln>
            </p:spPr>
            <p:txBody>
              <a:bodyPr/>
              <a:lstStyle/>
              <a:p>
                <a:pPr fontAlgn="auto">
                  <a:spcBef>
                    <a:spcPts val="0"/>
                  </a:spcBef>
                  <a:spcAft>
                    <a:spcPts val="0"/>
                  </a:spcAft>
                  <a:defRPr/>
                </a:pPr>
                <a:endParaRPr lang="en-US" sz="1400" dirty="0">
                  <a:latin typeface="+mj-lt"/>
                  <a:ea typeface="MS PGothic" pitchFamily="34" charset="-128"/>
                  <a:cs typeface="+mn-cs"/>
                </a:endParaRPr>
              </a:p>
            </p:txBody>
          </p:sp>
          <p:sp>
            <p:nvSpPr>
              <p:cNvPr id="4146" name="Line 38"/>
              <p:cNvSpPr>
                <a:spLocks noChangeShapeType="1"/>
              </p:cNvSpPr>
              <p:nvPr/>
            </p:nvSpPr>
            <p:spPr bwMode="auto">
              <a:xfrm>
                <a:off x="1200" y="2448"/>
                <a:ext cx="1152" cy="0"/>
              </a:xfrm>
              <a:prstGeom prst="line">
                <a:avLst/>
              </a:prstGeom>
              <a:noFill/>
              <a:ln w="28575">
                <a:solidFill>
                  <a:schemeClr val="tx1"/>
                </a:solidFill>
                <a:round/>
                <a:headEnd/>
                <a:tailEnd/>
              </a:ln>
            </p:spPr>
            <p:txBody>
              <a:bodyPr/>
              <a:lstStyle/>
              <a:p>
                <a:pPr fontAlgn="auto">
                  <a:spcBef>
                    <a:spcPts val="0"/>
                  </a:spcBef>
                  <a:spcAft>
                    <a:spcPts val="0"/>
                  </a:spcAft>
                  <a:defRPr/>
                </a:pPr>
                <a:endParaRPr lang="en-US" sz="1400" dirty="0">
                  <a:latin typeface="+mj-lt"/>
                  <a:ea typeface="MS PGothic" pitchFamily="34" charset="-128"/>
                  <a:cs typeface="+mn-cs"/>
                </a:endParaRPr>
              </a:p>
            </p:txBody>
          </p:sp>
        </p:grpSp>
        <p:sp>
          <p:nvSpPr>
            <p:cNvPr id="4144" name="Line 39"/>
            <p:cNvSpPr>
              <a:spLocks noChangeShapeType="1"/>
            </p:cNvSpPr>
            <p:nvPr/>
          </p:nvSpPr>
          <p:spPr bwMode="auto">
            <a:xfrm>
              <a:off x="2345" y="2448"/>
              <a:ext cx="0" cy="205"/>
            </a:xfrm>
            <a:prstGeom prst="line">
              <a:avLst/>
            </a:prstGeom>
            <a:noFill/>
            <a:ln w="28575">
              <a:solidFill>
                <a:schemeClr val="tx1"/>
              </a:solidFill>
              <a:round/>
              <a:headEnd/>
              <a:tailEnd/>
            </a:ln>
          </p:spPr>
          <p:txBody>
            <a:bodyPr/>
            <a:lstStyle/>
            <a:p>
              <a:pPr fontAlgn="auto">
                <a:spcBef>
                  <a:spcPts val="0"/>
                </a:spcBef>
                <a:spcAft>
                  <a:spcPts val="0"/>
                </a:spcAft>
                <a:defRPr/>
              </a:pPr>
              <a:endParaRPr lang="en-US" sz="1400" dirty="0">
                <a:latin typeface="+mj-lt"/>
                <a:ea typeface="MS PGothic" pitchFamily="34" charset="-128"/>
                <a:cs typeface="+mn-cs"/>
              </a:endParaRPr>
            </a:p>
          </p:txBody>
        </p:sp>
      </p:grpSp>
      <p:sp>
        <p:nvSpPr>
          <p:cNvPr id="4104" name="Text Box 40"/>
          <p:cNvSpPr txBox="1">
            <a:spLocks noChangeArrowheads="1"/>
          </p:cNvSpPr>
          <p:nvPr/>
        </p:nvSpPr>
        <p:spPr bwMode="auto">
          <a:xfrm>
            <a:off x="1524000" y="2514600"/>
            <a:ext cx="2295525" cy="30797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400" i="1" dirty="0">
                <a:solidFill>
                  <a:schemeClr val="bg2"/>
                </a:solidFill>
                <a:latin typeface="+mj-lt"/>
                <a:ea typeface="MS PGothic" pitchFamily="34" charset="-128"/>
              </a:rPr>
              <a:t>P</a:t>
            </a:r>
            <a:r>
              <a:rPr lang="en-US" sz="1400" dirty="0">
                <a:solidFill>
                  <a:schemeClr val="bg2"/>
                </a:solidFill>
                <a:latin typeface="+mj-lt"/>
                <a:ea typeface="MS PGothic" pitchFamily="34" charset="-128"/>
              </a:rPr>
              <a:t> &lt; .001</a:t>
            </a:r>
          </a:p>
        </p:txBody>
      </p:sp>
      <p:sp>
        <p:nvSpPr>
          <p:cNvPr id="4105" name="Rectangle 33"/>
          <p:cNvSpPr>
            <a:spLocks noChangeArrowheads="1"/>
          </p:cNvSpPr>
          <p:nvPr/>
        </p:nvSpPr>
        <p:spPr bwMode="auto">
          <a:xfrm>
            <a:off x="1524000" y="5746750"/>
            <a:ext cx="2362200" cy="307975"/>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b="1" dirty="0">
                <a:solidFill>
                  <a:schemeClr val="bg2"/>
                </a:solidFill>
                <a:latin typeface="+mj-lt"/>
                <a:ea typeface="MS PGothic" pitchFamily="34" charset="-128"/>
                <a:cs typeface="+mn-cs"/>
              </a:rPr>
              <a:t>Nonblack Patients</a:t>
            </a:r>
          </a:p>
        </p:txBody>
      </p:sp>
      <p:sp>
        <p:nvSpPr>
          <p:cNvPr id="4106" name="Text Box 17"/>
          <p:cNvSpPr txBox="1">
            <a:spLocks noChangeArrowheads="1"/>
          </p:cNvSpPr>
          <p:nvPr/>
        </p:nvSpPr>
        <p:spPr bwMode="auto">
          <a:xfrm>
            <a:off x="914400" y="5137150"/>
            <a:ext cx="184150" cy="304800"/>
          </a:xfrm>
          <a:prstGeom prst="rect">
            <a:avLst/>
          </a:prstGeom>
          <a:noFill/>
          <a:ln w="9525">
            <a:noFill/>
            <a:miter lim="800000"/>
            <a:headEnd/>
            <a:tailEnd/>
          </a:ln>
        </p:spPr>
        <p:txBody>
          <a:bodyPr wrap="none">
            <a:spAutoFit/>
          </a:bodyPr>
          <a:lstStyle/>
          <a:p>
            <a:pPr fontAlgn="auto">
              <a:spcBef>
                <a:spcPts val="0"/>
              </a:spcBef>
              <a:spcAft>
                <a:spcPts val="0"/>
              </a:spcAft>
              <a:defRPr/>
            </a:pPr>
            <a:endParaRPr lang="en-US" sz="1400" dirty="0">
              <a:solidFill>
                <a:srgbClr val="000000"/>
              </a:solidFill>
              <a:latin typeface="+mj-lt"/>
              <a:ea typeface="Arial Unicode MS" pitchFamily="34" charset="-128"/>
              <a:cs typeface="Arial Unicode MS" pitchFamily="34" charset="-128"/>
            </a:endParaRPr>
          </a:p>
        </p:txBody>
      </p:sp>
      <p:grpSp>
        <p:nvGrpSpPr>
          <p:cNvPr id="62478" name="Group 29"/>
          <p:cNvGrpSpPr>
            <a:grpSpLocks/>
          </p:cNvGrpSpPr>
          <p:nvPr/>
        </p:nvGrpSpPr>
        <p:grpSpPr bwMode="auto">
          <a:xfrm>
            <a:off x="6022975" y="3978275"/>
            <a:ext cx="1066800" cy="228600"/>
            <a:chOff x="1200" y="2448"/>
            <a:chExt cx="1152" cy="234"/>
          </a:xfrm>
        </p:grpSpPr>
        <p:grpSp>
          <p:nvGrpSpPr>
            <p:cNvPr id="62551" name="Group 30"/>
            <p:cNvGrpSpPr>
              <a:grpSpLocks/>
            </p:cNvGrpSpPr>
            <p:nvPr/>
          </p:nvGrpSpPr>
          <p:grpSpPr bwMode="auto">
            <a:xfrm>
              <a:off x="1200" y="2448"/>
              <a:ext cx="1152" cy="234"/>
              <a:chOff x="1200" y="2448"/>
              <a:chExt cx="1152" cy="234"/>
            </a:xfrm>
          </p:grpSpPr>
          <p:sp>
            <p:nvSpPr>
              <p:cNvPr id="4141" name="Line 31"/>
              <p:cNvSpPr>
                <a:spLocks noChangeShapeType="1"/>
              </p:cNvSpPr>
              <p:nvPr/>
            </p:nvSpPr>
            <p:spPr bwMode="auto">
              <a:xfrm>
                <a:off x="1215" y="2448"/>
                <a:ext cx="0" cy="234"/>
              </a:xfrm>
              <a:prstGeom prst="line">
                <a:avLst/>
              </a:prstGeom>
              <a:noFill/>
              <a:ln w="28575">
                <a:solidFill>
                  <a:schemeClr val="tx1"/>
                </a:solidFill>
                <a:round/>
                <a:headEnd/>
                <a:tailEnd/>
              </a:ln>
            </p:spPr>
            <p:txBody>
              <a:bodyPr/>
              <a:lstStyle/>
              <a:p>
                <a:pPr fontAlgn="auto">
                  <a:spcBef>
                    <a:spcPts val="0"/>
                  </a:spcBef>
                  <a:spcAft>
                    <a:spcPts val="0"/>
                  </a:spcAft>
                  <a:defRPr/>
                </a:pPr>
                <a:endParaRPr lang="en-US" sz="1400" dirty="0">
                  <a:latin typeface="+mj-lt"/>
                  <a:ea typeface="MS PGothic" pitchFamily="34" charset="-128"/>
                  <a:cs typeface="+mn-cs"/>
                </a:endParaRPr>
              </a:p>
            </p:txBody>
          </p:sp>
          <p:sp>
            <p:nvSpPr>
              <p:cNvPr id="4142" name="Line 32"/>
              <p:cNvSpPr>
                <a:spLocks noChangeShapeType="1"/>
              </p:cNvSpPr>
              <p:nvPr/>
            </p:nvSpPr>
            <p:spPr bwMode="auto">
              <a:xfrm>
                <a:off x="1200" y="2448"/>
                <a:ext cx="1152" cy="0"/>
              </a:xfrm>
              <a:prstGeom prst="line">
                <a:avLst/>
              </a:prstGeom>
              <a:noFill/>
              <a:ln w="28575">
                <a:solidFill>
                  <a:schemeClr val="tx1"/>
                </a:solidFill>
                <a:round/>
                <a:headEnd/>
                <a:tailEnd/>
              </a:ln>
            </p:spPr>
            <p:txBody>
              <a:bodyPr/>
              <a:lstStyle/>
              <a:p>
                <a:pPr fontAlgn="auto">
                  <a:spcBef>
                    <a:spcPts val="0"/>
                  </a:spcBef>
                  <a:spcAft>
                    <a:spcPts val="0"/>
                  </a:spcAft>
                  <a:defRPr/>
                </a:pPr>
                <a:endParaRPr lang="en-US" sz="1400" dirty="0">
                  <a:latin typeface="+mj-lt"/>
                  <a:ea typeface="MS PGothic" pitchFamily="34" charset="-128"/>
                  <a:cs typeface="+mn-cs"/>
                </a:endParaRPr>
              </a:p>
            </p:txBody>
          </p:sp>
        </p:grpSp>
        <p:sp>
          <p:nvSpPr>
            <p:cNvPr id="4140" name="Line 33"/>
            <p:cNvSpPr>
              <a:spLocks noChangeShapeType="1"/>
            </p:cNvSpPr>
            <p:nvPr/>
          </p:nvSpPr>
          <p:spPr bwMode="auto">
            <a:xfrm>
              <a:off x="2337" y="2448"/>
              <a:ext cx="0" cy="234"/>
            </a:xfrm>
            <a:prstGeom prst="line">
              <a:avLst/>
            </a:prstGeom>
            <a:noFill/>
            <a:ln w="28575">
              <a:solidFill>
                <a:schemeClr val="tx1"/>
              </a:solidFill>
              <a:round/>
              <a:headEnd/>
              <a:tailEnd/>
            </a:ln>
          </p:spPr>
          <p:txBody>
            <a:bodyPr/>
            <a:lstStyle/>
            <a:p>
              <a:pPr fontAlgn="auto">
                <a:spcBef>
                  <a:spcPts val="0"/>
                </a:spcBef>
                <a:spcAft>
                  <a:spcPts val="0"/>
                </a:spcAft>
                <a:defRPr/>
              </a:pPr>
              <a:endParaRPr lang="en-US" sz="1400" dirty="0">
                <a:latin typeface="+mj-lt"/>
                <a:ea typeface="MS PGothic" pitchFamily="34" charset="-128"/>
                <a:cs typeface="+mn-cs"/>
              </a:endParaRPr>
            </a:p>
          </p:txBody>
        </p:sp>
      </p:grpSp>
      <p:sp>
        <p:nvSpPr>
          <p:cNvPr id="4110" name="Text Box 34"/>
          <p:cNvSpPr txBox="1">
            <a:spLocks noChangeArrowheads="1"/>
          </p:cNvSpPr>
          <p:nvPr/>
        </p:nvSpPr>
        <p:spPr bwMode="auto">
          <a:xfrm>
            <a:off x="6013450" y="3649663"/>
            <a:ext cx="1081088" cy="30797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400" i="1" dirty="0">
                <a:solidFill>
                  <a:schemeClr val="bg2"/>
                </a:solidFill>
                <a:latin typeface="+mj-lt"/>
                <a:ea typeface="MS PGothic" pitchFamily="34" charset="-128"/>
              </a:rPr>
              <a:t>P</a:t>
            </a:r>
            <a:r>
              <a:rPr lang="en-US" sz="1400" dirty="0">
                <a:solidFill>
                  <a:schemeClr val="bg2"/>
                </a:solidFill>
                <a:latin typeface="+mj-lt"/>
                <a:ea typeface="MS PGothic" pitchFamily="34" charset="-128"/>
              </a:rPr>
              <a:t> = .04</a:t>
            </a:r>
            <a:endParaRPr lang="el-GR" sz="1400" dirty="0">
              <a:solidFill>
                <a:schemeClr val="bg2"/>
              </a:solidFill>
              <a:latin typeface="+mj-lt"/>
              <a:ea typeface="MS PGothic" pitchFamily="34" charset="-128"/>
            </a:endParaRPr>
          </a:p>
        </p:txBody>
      </p:sp>
      <p:grpSp>
        <p:nvGrpSpPr>
          <p:cNvPr id="62480" name="Group 35"/>
          <p:cNvGrpSpPr>
            <a:grpSpLocks/>
          </p:cNvGrpSpPr>
          <p:nvPr/>
        </p:nvGrpSpPr>
        <p:grpSpPr bwMode="auto">
          <a:xfrm>
            <a:off x="6022975" y="3440113"/>
            <a:ext cx="2057400" cy="228600"/>
            <a:chOff x="1200" y="2448"/>
            <a:chExt cx="1152" cy="195"/>
          </a:xfrm>
        </p:grpSpPr>
        <p:grpSp>
          <p:nvGrpSpPr>
            <p:cNvPr id="62547" name="Group 36"/>
            <p:cNvGrpSpPr>
              <a:grpSpLocks/>
            </p:cNvGrpSpPr>
            <p:nvPr/>
          </p:nvGrpSpPr>
          <p:grpSpPr bwMode="auto">
            <a:xfrm>
              <a:off x="1200" y="2448"/>
              <a:ext cx="1152" cy="195"/>
              <a:chOff x="1200" y="2448"/>
              <a:chExt cx="1152" cy="195"/>
            </a:xfrm>
          </p:grpSpPr>
          <p:sp>
            <p:nvSpPr>
              <p:cNvPr id="4137" name="Line 37"/>
              <p:cNvSpPr>
                <a:spLocks noChangeShapeType="1"/>
              </p:cNvSpPr>
              <p:nvPr/>
            </p:nvSpPr>
            <p:spPr bwMode="auto">
              <a:xfrm>
                <a:off x="1208" y="2448"/>
                <a:ext cx="0" cy="195"/>
              </a:xfrm>
              <a:prstGeom prst="line">
                <a:avLst/>
              </a:prstGeom>
              <a:noFill/>
              <a:ln w="28575">
                <a:solidFill>
                  <a:schemeClr val="tx1"/>
                </a:solidFill>
                <a:round/>
                <a:headEnd/>
                <a:tailEnd/>
              </a:ln>
            </p:spPr>
            <p:txBody>
              <a:bodyPr/>
              <a:lstStyle/>
              <a:p>
                <a:pPr fontAlgn="auto">
                  <a:spcBef>
                    <a:spcPts val="0"/>
                  </a:spcBef>
                  <a:spcAft>
                    <a:spcPts val="0"/>
                  </a:spcAft>
                  <a:defRPr/>
                </a:pPr>
                <a:endParaRPr lang="en-US" sz="1400" dirty="0">
                  <a:latin typeface="+mj-lt"/>
                  <a:ea typeface="MS PGothic" pitchFamily="34" charset="-128"/>
                  <a:cs typeface="+mn-cs"/>
                </a:endParaRPr>
              </a:p>
            </p:txBody>
          </p:sp>
          <p:sp>
            <p:nvSpPr>
              <p:cNvPr id="4138" name="Line 38"/>
              <p:cNvSpPr>
                <a:spLocks noChangeShapeType="1"/>
              </p:cNvSpPr>
              <p:nvPr/>
            </p:nvSpPr>
            <p:spPr bwMode="auto">
              <a:xfrm>
                <a:off x="1200" y="2448"/>
                <a:ext cx="1152" cy="0"/>
              </a:xfrm>
              <a:prstGeom prst="line">
                <a:avLst/>
              </a:prstGeom>
              <a:noFill/>
              <a:ln w="28575">
                <a:solidFill>
                  <a:schemeClr val="tx1"/>
                </a:solidFill>
                <a:round/>
                <a:headEnd/>
                <a:tailEnd/>
              </a:ln>
            </p:spPr>
            <p:txBody>
              <a:bodyPr/>
              <a:lstStyle/>
              <a:p>
                <a:pPr fontAlgn="auto">
                  <a:spcBef>
                    <a:spcPts val="0"/>
                  </a:spcBef>
                  <a:spcAft>
                    <a:spcPts val="0"/>
                  </a:spcAft>
                  <a:defRPr/>
                </a:pPr>
                <a:endParaRPr lang="en-US" sz="1400" dirty="0">
                  <a:latin typeface="+mj-lt"/>
                  <a:ea typeface="MS PGothic" pitchFamily="34" charset="-128"/>
                  <a:cs typeface="+mn-cs"/>
                </a:endParaRPr>
              </a:p>
            </p:txBody>
          </p:sp>
        </p:grpSp>
        <p:sp>
          <p:nvSpPr>
            <p:cNvPr id="4136" name="Line 39"/>
            <p:cNvSpPr>
              <a:spLocks noChangeShapeType="1"/>
            </p:cNvSpPr>
            <p:nvPr/>
          </p:nvSpPr>
          <p:spPr bwMode="auto">
            <a:xfrm>
              <a:off x="2344" y="2448"/>
              <a:ext cx="0" cy="195"/>
            </a:xfrm>
            <a:prstGeom prst="line">
              <a:avLst/>
            </a:prstGeom>
            <a:noFill/>
            <a:ln w="28575">
              <a:solidFill>
                <a:schemeClr val="tx1"/>
              </a:solidFill>
              <a:round/>
              <a:headEnd/>
              <a:tailEnd/>
            </a:ln>
          </p:spPr>
          <p:txBody>
            <a:bodyPr/>
            <a:lstStyle/>
            <a:p>
              <a:pPr fontAlgn="auto">
                <a:spcBef>
                  <a:spcPts val="0"/>
                </a:spcBef>
                <a:spcAft>
                  <a:spcPts val="0"/>
                </a:spcAft>
                <a:defRPr/>
              </a:pPr>
              <a:endParaRPr lang="en-US" sz="1400" dirty="0">
                <a:latin typeface="+mj-lt"/>
                <a:ea typeface="MS PGothic" pitchFamily="34" charset="-128"/>
                <a:cs typeface="+mn-cs"/>
              </a:endParaRPr>
            </a:p>
          </p:txBody>
        </p:sp>
      </p:grpSp>
      <p:sp>
        <p:nvSpPr>
          <p:cNvPr id="4112" name="Text Box 40"/>
          <p:cNvSpPr txBox="1">
            <a:spLocks noChangeArrowheads="1"/>
          </p:cNvSpPr>
          <p:nvPr/>
        </p:nvSpPr>
        <p:spPr bwMode="auto">
          <a:xfrm>
            <a:off x="6013450" y="3111500"/>
            <a:ext cx="2066925" cy="30797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400" i="1" dirty="0">
                <a:solidFill>
                  <a:schemeClr val="bg2"/>
                </a:solidFill>
                <a:latin typeface="+mj-lt"/>
                <a:ea typeface="MS PGothic" pitchFamily="34" charset="-128"/>
              </a:rPr>
              <a:t>P</a:t>
            </a:r>
            <a:r>
              <a:rPr lang="en-US" sz="1400" dirty="0">
                <a:solidFill>
                  <a:schemeClr val="bg2"/>
                </a:solidFill>
                <a:latin typeface="+mj-lt"/>
                <a:ea typeface="MS PGothic" pitchFamily="34" charset="-128"/>
              </a:rPr>
              <a:t> = .004</a:t>
            </a:r>
          </a:p>
        </p:txBody>
      </p:sp>
      <p:sp>
        <p:nvSpPr>
          <p:cNvPr id="4113" name="Rectangle 33"/>
          <p:cNvSpPr>
            <a:spLocks noChangeArrowheads="1"/>
          </p:cNvSpPr>
          <p:nvPr/>
        </p:nvSpPr>
        <p:spPr bwMode="auto">
          <a:xfrm>
            <a:off x="5334000" y="5746750"/>
            <a:ext cx="3352800" cy="307975"/>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b="1" dirty="0">
                <a:solidFill>
                  <a:schemeClr val="bg2"/>
                </a:solidFill>
                <a:latin typeface="+mj-lt"/>
                <a:ea typeface="MS PGothic" pitchFamily="34" charset="-128"/>
                <a:cs typeface="+mn-cs"/>
              </a:rPr>
              <a:t>Black Patients</a:t>
            </a:r>
          </a:p>
        </p:txBody>
      </p:sp>
      <p:sp>
        <p:nvSpPr>
          <p:cNvPr id="4114" name="Text Box 34"/>
          <p:cNvSpPr txBox="1">
            <a:spLocks noChangeArrowheads="1"/>
          </p:cNvSpPr>
          <p:nvPr/>
        </p:nvSpPr>
        <p:spPr bwMode="auto">
          <a:xfrm>
            <a:off x="5424488" y="5137150"/>
            <a:ext cx="184150" cy="304800"/>
          </a:xfrm>
          <a:prstGeom prst="rect">
            <a:avLst/>
          </a:prstGeom>
          <a:noFill/>
          <a:ln w="9525">
            <a:noFill/>
            <a:miter lim="800000"/>
            <a:headEnd/>
            <a:tailEnd/>
          </a:ln>
        </p:spPr>
        <p:txBody>
          <a:bodyPr wrap="none">
            <a:spAutoFit/>
          </a:bodyPr>
          <a:lstStyle/>
          <a:p>
            <a:pPr fontAlgn="auto">
              <a:spcBef>
                <a:spcPts val="0"/>
              </a:spcBef>
              <a:spcAft>
                <a:spcPts val="0"/>
              </a:spcAft>
              <a:defRPr/>
            </a:pPr>
            <a:endParaRPr lang="en-US" sz="1400" dirty="0">
              <a:solidFill>
                <a:srgbClr val="000000"/>
              </a:solidFill>
              <a:latin typeface="+mj-lt"/>
              <a:ea typeface="Arial Unicode MS" pitchFamily="34" charset="-128"/>
              <a:cs typeface="Arial Unicode MS" pitchFamily="34" charset="-128"/>
            </a:endParaRPr>
          </a:p>
        </p:txBody>
      </p:sp>
      <p:sp>
        <p:nvSpPr>
          <p:cNvPr id="4115" name="Text Box 35"/>
          <p:cNvSpPr txBox="1">
            <a:spLocks noChangeArrowheads="1"/>
          </p:cNvSpPr>
          <p:nvPr/>
        </p:nvSpPr>
        <p:spPr bwMode="auto">
          <a:xfrm>
            <a:off x="6546850" y="5137150"/>
            <a:ext cx="184150" cy="304800"/>
          </a:xfrm>
          <a:prstGeom prst="rect">
            <a:avLst/>
          </a:prstGeom>
          <a:noFill/>
          <a:ln w="9525">
            <a:noFill/>
            <a:miter lim="800000"/>
            <a:headEnd/>
            <a:tailEnd/>
          </a:ln>
        </p:spPr>
        <p:txBody>
          <a:bodyPr wrap="none">
            <a:spAutoFit/>
          </a:bodyPr>
          <a:lstStyle/>
          <a:p>
            <a:pPr fontAlgn="auto">
              <a:spcBef>
                <a:spcPts val="0"/>
              </a:spcBef>
              <a:spcAft>
                <a:spcPts val="0"/>
              </a:spcAft>
              <a:defRPr/>
            </a:pPr>
            <a:endParaRPr lang="en-US" sz="1400" dirty="0">
              <a:solidFill>
                <a:srgbClr val="000000"/>
              </a:solidFill>
              <a:latin typeface="+mj-lt"/>
              <a:ea typeface="Arial Unicode MS" pitchFamily="34" charset="-128"/>
              <a:cs typeface="Arial Unicode MS" pitchFamily="34" charset="-128"/>
            </a:endParaRPr>
          </a:p>
        </p:txBody>
      </p:sp>
      <p:sp>
        <p:nvSpPr>
          <p:cNvPr id="4116" name="Text Box 36"/>
          <p:cNvSpPr txBox="1">
            <a:spLocks noChangeArrowheads="1"/>
          </p:cNvSpPr>
          <p:nvPr/>
        </p:nvSpPr>
        <p:spPr bwMode="auto">
          <a:xfrm>
            <a:off x="7689850" y="5137150"/>
            <a:ext cx="184150" cy="304800"/>
          </a:xfrm>
          <a:prstGeom prst="rect">
            <a:avLst/>
          </a:prstGeom>
          <a:noFill/>
          <a:ln w="9525">
            <a:noFill/>
            <a:miter lim="800000"/>
            <a:headEnd/>
            <a:tailEnd/>
          </a:ln>
        </p:spPr>
        <p:txBody>
          <a:bodyPr wrap="none">
            <a:spAutoFit/>
          </a:bodyPr>
          <a:lstStyle/>
          <a:p>
            <a:pPr fontAlgn="auto">
              <a:spcBef>
                <a:spcPts val="0"/>
              </a:spcBef>
              <a:spcAft>
                <a:spcPts val="0"/>
              </a:spcAft>
              <a:defRPr/>
            </a:pPr>
            <a:endParaRPr lang="en-US" sz="1400" dirty="0">
              <a:solidFill>
                <a:srgbClr val="000000"/>
              </a:solidFill>
              <a:latin typeface="+mj-lt"/>
              <a:ea typeface="Arial Unicode MS" pitchFamily="34" charset="-128"/>
              <a:cs typeface="Arial Unicode MS" pitchFamily="34" charset="-128"/>
            </a:endParaRPr>
          </a:p>
        </p:txBody>
      </p:sp>
      <p:sp>
        <p:nvSpPr>
          <p:cNvPr id="4121" name="Text Box 19"/>
          <p:cNvSpPr txBox="1">
            <a:spLocks noChangeArrowheads="1"/>
          </p:cNvSpPr>
          <p:nvPr/>
        </p:nvSpPr>
        <p:spPr bwMode="auto">
          <a:xfrm>
            <a:off x="1366838" y="5005388"/>
            <a:ext cx="482600" cy="460375"/>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200" dirty="0">
                <a:solidFill>
                  <a:srgbClr val="000000"/>
                </a:solidFill>
                <a:latin typeface="+mj-lt"/>
                <a:ea typeface="MS PGothic" pitchFamily="34" charset="-128"/>
              </a:rPr>
              <a:t>125/</a:t>
            </a:r>
          </a:p>
          <a:p>
            <a:pPr algn="ctr" fontAlgn="auto">
              <a:spcBef>
                <a:spcPts val="0"/>
              </a:spcBef>
              <a:spcAft>
                <a:spcPts val="0"/>
              </a:spcAft>
              <a:defRPr/>
            </a:pPr>
            <a:r>
              <a:rPr lang="en-US" sz="1200" dirty="0">
                <a:solidFill>
                  <a:srgbClr val="000000"/>
                </a:solidFill>
                <a:latin typeface="+mj-lt"/>
                <a:ea typeface="MS PGothic" pitchFamily="34" charset="-128"/>
              </a:rPr>
              <a:t>311</a:t>
            </a:r>
          </a:p>
        </p:txBody>
      </p:sp>
      <p:sp>
        <p:nvSpPr>
          <p:cNvPr id="4122" name="Text Box 19"/>
          <p:cNvSpPr txBox="1">
            <a:spLocks noChangeArrowheads="1"/>
          </p:cNvSpPr>
          <p:nvPr/>
        </p:nvSpPr>
        <p:spPr bwMode="auto">
          <a:xfrm>
            <a:off x="2462213" y="5005388"/>
            <a:ext cx="471487" cy="460375"/>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200" dirty="0">
                <a:solidFill>
                  <a:srgbClr val="000000"/>
                </a:solidFill>
                <a:latin typeface="+mj-lt"/>
                <a:ea typeface="MS PGothic" pitchFamily="34" charset="-128"/>
              </a:rPr>
              <a:t>211/</a:t>
            </a:r>
          </a:p>
          <a:p>
            <a:pPr algn="ctr" fontAlgn="auto">
              <a:spcBef>
                <a:spcPts val="0"/>
              </a:spcBef>
              <a:spcAft>
                <a:spcPts val="0"/>
              </a:spcAft>
              <a:defRPr/>
            </a:pPr>
            <a:r>
              <a:rPr lang="en-US" sz="1200" dirty="0">
                <a:solidFill>
                  <a:srgbClr val="000000"/>
                </a:solidFill>
                <a:latin typeface="+mj-lt"/>
                <a:ea typeface="MS PGothic" pitchFamily="34" charset="-128"/>
              </a:rPr>
              <a:t>316</a:t>
            </a:r>
          </a:p>
        </p:txBody>
      </p:sp>
      <p:sp>
        <p:nvSpPr>
          <p:cNvPr id="4123" name="Text Box 19"/>
          <p:cNvSpPr txBox="1">
            <a:spLocks noChangeArrowheads="1"/>
          </p:cNvSpPr>
          <p:nvPr/>
        </p:nvSpPr>
        <p:spPr bwMode="auto">
          <a:xfrm>
            <a:off x="3538538" y="5005388"/>
            <a:ext cx="482600" cy="460375"/>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200" dirty="0">
                <a:solidFill>
                  <a:srgbClr val="000000"/>
                </a:solidFill>
                <a:latin typeface="+mj-lt"/>
                <a:ea typeface="MS PGothic" pitchFamily="34" charset="-128"/>
              </a:rPr>
              <a:t>213/</a:t>
            </a:r>
          </a:p>
          <a:p>
            <a:pPr algn="ctr" fontAlgn="auto">
              <a:spcBef>
                <a:spcPts val="0"/>
              </a:spcBef>
              <a:spcAft>
                <a:spcPts val="0"/>
              </a:spcAft>
              <a:defRPr/>
            </a:pPr>
            <a:r>
              <a:rPr lang="en-US" sz="1200" dirty="0">
                <a:solidFill>
                  <a:srgbClr val="000000"/>
                </a:solidFill>
                <a:latin typeface="+mj-lt"/>
                <a:ea typeface="MS PGothic" pitchFamily="34" charset="-128"/>
              </a:rPr>
              <a:t>311</a:t>
            </a:r>
          </a:p>
        </p:txBody>
      </p:sp>
      <p:sp>
        <p:nvSpPr>
          <p:cNvPr id="4124" name="Text Box 19"/>
          <p:cNvSpPr txBox="1">
            <a:spLocks noChangeArrowheads="1"/>
          </p:cNvSpPr>
          <p:nvPr/>
        </p:nvSpPr>
        <p:spPr bwMode="auto">
          <a:xfrm>
            <a:off x="5810250" y="5038725"/>
            <a:ext cx="398463" cy="425450"/>
          </a:xfrm>
          <a:prstGeom prst="rect">
            <a:avLst/>
          </a:prstGeom>
          <a:noFill/>
          <a:ln w="9525">
            <a:noFill/>
            <a:miter lim="800000"/>
            <a:headEnd/>
            <a:tailEnd/>
          </a:ln>
        </p:spPr>
        <p:txBody>
          <a:bodyPr wrap="none">
            <a:spAutoFit/>
          </a:bodyPr>
          <a:lstStyle/>
          <a:p>
            <a:pPr fontAlgn="auto">
              <a:lnSpc>
                <a:spcPct val="90000"/>
              </a:lnSpc>
              <a:spcBef>
                <a:spcPts val="0"/>
              </a:spcBef>
              <a:spcAft>
                <a:spcPts val="0"/>
              </a:spcAft>
              <a:defRPr/>
            </a:pPr>
            <a:r>
              <a:rPr lang="en-US" sz="1200" dirty="0">
                <a:solidFill>
                  <a:srgbClr val="000000"/>
                </a:solidFill>
                <a:latin typeface="+mj-lt"/>
                <a:ea typeface="MS PGothic" pitchFamily="34" charset="-128"/>
              </a:rPr>
              <a:t>12/</a:t>
            </a:r>
          </a:p>
          <a:p>
            <a:pPr fontAlgn="auto">
              <a:lnSpc>
                <a:spcPct val="90000"/>
              </a:lnSpc>
              <a:spcBef>
                <a:spcPts val="0"/>
              </a:spcBef>
              <a:spcAft>
                <a:spcPts val="0"/>
              </a:spcAft>
              <a:defRPr/>
            </a:pPr>
            <a:r>
              <a:rPr lang="en-US" sz="1200" dirty="0">
                <a:solidFill>
                  <a:srgbClr val="000000"/>
                </a:solidFill>
                <a:latin typeface="+mj-lt"/>
                <a:ea typeface="MS PGothic" pitchFamily="34" charset="-128"/>
              </a:rPr>
              <a:t>52</a:t>
            </a:r>
          </a:p>
        </p:txBody>
      </p:sp>
      <p:sp>
        <p:nvSpPr>
          <p:cNvPr id="4125" name="Text Box 19"/>
          <p:cNvSpPr txBox="1">
            <a:spLocks noChangeArrowheads="1"/>
          </p:cNvSpPr>
          <p:nvPr/>
        </p:nvSpPr>
        <p:spPr bwMode="auto">
          <a:xfrm>
            <a:off x="6915150" y="5038725"/>
            <a:ext cx="398463" cy="425450"/>
          </a:xfrm>
          <a:prstGeom prst="rect">
            <a:avLst/>
          </a:prstGeom>
          <a:noFill/>
          <a:ln w="9525">
            <a:noFill/>
            <a:miter lim="800000"/>
            <a:headEnd/>
            <a:tailEnd/>
          </a:ln>
        </p:spPr>
        <p:txBody>
          <a:bodyPr wrap="none">
            <a:spAutoFit/>
          </a:bodyPr>
          <a:lstStyle/>
          <a:p>
            <a:pPr fontAlgn="auto">
              <a:lnSpc>
                <a:spcPct val="90000"/>
              </a:lnSpc>
              <a:spcBef>
                <a:spcPts val="0"/>
              </a:spcBef>
              <a:spcAft>
                <a:spcPts val="0"/>
              </a:spcAft>
              <a:defRPr/>
            </a:pPr>
            <a:r>
              <a:rPr lang="en-US" sz="1200" dirty="0">
                <a:solidFill>
                  <a:srgbClr val="000000"/>
                </a:solidFill>
                <a:latin typeface="+mj-lt"/>
                <a:ea typeface="MS PGothic" pitchFamily="34" charset="-128"/>
              </a:rPr>
              <a:t>22/</a:t>
            </a:r>
          </a:p>
          <a:p>
            <a:pPr fontAlgn="auto">
              <a:lnSpc>
                <a:spcPct val="90000"/>
              </a:lnSpc>
              <a:spcBef>
                <a:spcPts val="0"/>
              </a:spcBef>
              <a:spcAft>
                <a:spcPts val="0"/>
              </a:spcAft>
              <a:defRPr/>
            </a:pPr>
            <a:r>
              <a:rPr lang="en-US" sz="1200" dirty="0">
                <a:solidFill>
                  <a:srgbClr val="000000"/>
                </a:solidFill>
                <a:latin typeface="+mj-lt"/>
                <a:ea typeface="MS PGothic" pitchFamily="34" charset="-128"/>
              </a:rPr>
              <a:t>52</a:t>
            </a:r>
          </a:p>
        </p:txBody>
      </p:sp>
      <p:sp>
        <p:nvSpPr>
          <p:cNvPr id="4126" name="Text Box 19"/>
          <p:cNvSpPr txBox="1">
            <a:spLocks noChangeArrowheads="1"/>
          </p:cNvSpPr>
          <p:nvPr/>
        </p:nvSpPr>
        <p:spPr bwMode="auto">
          <a:xfrm>
            <a:off x="7996238" y="5038725"/>
            <a:ext cx="398462" cy="425450"/>
          </a:xfrm>
          <a:prstGeom prst="rect">
            <a:avLst/>
          </a:prstGeom>
          <a:noFill/>
          <a:ln w="9525">
            <a:noFill/>
            <a:miter lim="800000"/>
            <a:headEnd/>
            <a:tailEnd/>
          </a:ln>
        </p:spPr>
        <p:txBody>
          <a:bodyPr wrap="none">
            <a:spAutoFit/>
          </a:bodyPr>
          <a:lstStyle/>
          <a:p>
            <a:pPr fontAlgn="auto">
              <a:lnSpc>
                <a:spcPct val="90000"/>
              </a:lnSpc>
              <a:spcBef>
                <a:spcPts val="0"/>
              </a:spcBef>
              <a:spcAft>
                <a:spcPts val="0"/>
              </a:spcAft>
              <a:defRPr/>
            </a:pPr>
            <a:r>
              <a:rPr lang="en-US" sz="1200" dirty="0">
                <a:solidFill>
                  <a:srgbClr val="000000"/>
                </a:solidFill>
                <a:latin typeface="+mj-lt"/>
                <a:ea typeface="MS PGothic" pitchFamily="34" charset="-128"/>
              </a:rPr>
              <a:t>29/</a:t>
            </a:r>
          </a:p>
          <a:p>
            <a:pPr fontAlgn="auto">
              <a:lnSpc>
                <a:spcPct val="90000"/>
              </a:lnSpc>
              <a:spcBef>
                <a:spcPts val="0"/>
              </a:spcBef>
              <a:spcAft>
                <a:spcPts val="0"/>
              </a:spcAft>
              <a:defRPr/>
            </a:pPr>
            <a:r>
              <a:rPr lang="en-US" sz="1200" dirty="0">
                <a:solidFill>
                  <a:srgbClr val="000000"/>
                </a:solidFill>
                <a:latin typeface="+mj-lt"/>
                <a:ea typeface="MS PGothic" pitchFamily="34" charset="-128"/>
              </a:rPr>
              <a:t>55</a:t>
            </a:r>
          </a:p>
        </p:txBody>
      </p:sp>
      <p:sp>
        <p:nvSpPr>
          <p:cNvPr id="6181" name="Rectangle 8"/>
          <p:cNvSpPr>
            <a:spLocks noChangeArrowheads="1"/>
          </p:cNvSpPr>
          <p:nvPr/>
        </p:nvSpPr>
        <p:spPr bwMode="auto">
          <a:xfrm>
            <a:off x="284163" y="6354763"/>
            <a:ext cx="8553450" cy="307975"/>
          </a:xfrm>
          <a:prstGeom prst="rect">
            <a:avLst/>
          </a:prstGeom>
          <a:noFill/>
          <a:ln w="9525" algn="ctr">
            <a:noFill/>
            <a:miter lim="800000"/>
            <a:headEnd/>
            <a:tailEnd/>
          </a:ln>
        </p:spPr>
        <p:txBody>
          <a:bodyPr>
            <a:spAutoFit/>
          </a:bodyPr>
          <a:lstStyle/>
          <a:p>
            <a:pPr fontAlgn="auto">
              <a:spcBef>
                <a:spcPts val="0"/>
              </a:spcBef>
              <a:spcAft>
                <a:spcPts val="0"/>
              </a:spcAft>
              <a:buFont typeface="Arial" charset="0"/>
              <a:buNone/>
              <a:defRPr/>
            </a:pPr>
            <a:r>
              <a:rPr lang="en-US" sz="1400" dirty="0">
                <a:solidFill>
                  <a:srgbClr val="FFFF00"/>
                </a:solidFill>
                <a:latin typeface="+mj-lt"/>
                <a:ea typeface="MS PGothic" pitchFamily="34" charset="-128"/>
                <a:cs typeface="+mn-cs"/>
              </a:rPr>
              <a:t>Poordad F, et al. N Engl J Med. 2011;364:1195-1206.</a:t>
            </a:r>
          </a:p>
        </p:txBody>
      </p:sp>
      <p:sp>
        <p:nvSpPr>
          <p:cNvPr id="4134" name="TextBox 40"/>
          <p:cNvSpPr txBox="1">
            <a:spLocks noChangeArrowheads="1"/>
          </p:cNvSpPr>
          <p:nvPr/>
        </p:nvSpPr>
        <p:spPr bwMode="auto">
          <a:xfrm>
            <a:off x="1287463" y="1819275"/>
            <a:ext cx="6842125" cy="369888"/>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b="1" dirty="0">
                <a:solidFill>
                  <a:srgbClr val="FFFF00"/>
                </a:solidFill>
                <a:latin typeface="+mj-lt"/>
                <a:ea typeface="MS PGothic" pitchFamily="34" charset="-128"/>
                <a:cs typeface="+mn-cs"/>
              </a:rPr>
              <a:t>SPRINT-2: BOC + PegIFN/RBV in Genotype 1 Treatment-Naive Patients</a:t>
            </a:r>
          </a:p>
        </p:txBody>
      </p:sp>
      <p:sp>
        <p:nvSpPr>
          <p:cNvPr id="56" name="TextBox 13"/>
          <p:cNvSpPr txBox="1">
            <a:spLocks noChangeArrowheads="1"/>
          </p:cNvSpPr>
          <p:nvPr/>
        </p:nvSpPr>
        <p:spPr bwMode="auto">
          <a:xfrm rot="16200000">
            <a:off x="-608806" y="4234656"/>
            <a:ext cx="2247900" cy="306388"/>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b="1" dirty="0">
                <a:latin typeface="+mj-lt"/>
                <a:ea typeface="MS PGothic" pitchFamily="34" charset="-128"/>
                <a:cs typeface="+mn-cs"/>
              </a:rPr>
              <a:t>SVR (%)</a:t>
            </a:r>
          </a:p>
        </p:txBody>
      </p:sp>
      <p:sp>
        <p:nvSpPr>
          <p:cNvPr id="57" name="TextBox 8"/>
          <p:cNvSpPr txBox="1">
            <a:spLocks noChangeArrowheads="1"/>
          </p:cNvSpPr>
          <p:nvPr/>
        </p:nvSpPr>
        <p:spPr bwMode="auto">
          <a:xfrm>
            <a:off x="1068388" y="5443538"/>
            <a:ext cx="1049337" cy="307975"/>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dirty="0">
                <a:latin typeface="+mj-lt"/>
                <a:ea typeface="MS PGothic" pitchFamily="34" charset="-128"/>
                <a:cs typeface="+mn-cs"/>
              </a:rPr>
              <a:t>PR48</a:t>
            </a:r>
          </a:p>
        </p:txBody>
      </p:sp>
      <p:sp>
        <p:nvSpPr>
          <p:cNvPr id="58" name="TextBox 9"/>
          <p:cNvSpPr txBox="1">
            <a:spLocks noChangeArrowheads="1"/>
          </p:cNvSpPr>
          <p:nvPr/>
        </p:nvSpPr>
        <p:spPr bwMode="auto">
          <a:xfrm>
            <a:off x="2159000" y="5462588"/>
            <a:ext cx="1071563" cy="307975"/>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dirty="0">
                <a:latin typeface="+mj-lt"/>
                <a:ea typeface="MS PGothic" pitchFamily="34" charset="-128"/>
                <a:cs typeface="+mn-cs"/>
              </a:rPr>
              <a:t>BOC RGT</a:t>
            </a:r>
          </a:p>
        </p:txBody>
      </p:sp>
      <p:cxnSp>
        <p:nvCxnSpPr>
          <p:cNvPr id="59" name="Straight Connector 58"/>
          <p:cNvCxnSpPr/>
          <p:nvPr/>
        </p:nvCxnSpPr>
        <p:spPr>
          <a:xfrm rot="5400000">
            <a:off x="-33337" y="4346575"/>
            <a:ext cx="21780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055688" y="5430838"/>
            <a:ext cx="3248025" cy="47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499" name="Straight Connector 48"/>
          <p:cNvCxnSpPr>
            <a:cxnSpLocks noChangeShapeType="1"/>
          </p:cNvCxnSpPr>
          <p:nvPr/>
        </p:nvCxnSpPr>
        <p:spPr bwMode="auto">
          <a:xfrm rot="10800000">
            <a:off x="993775" y="3279775"/>
            <a:ext cx="63500" cy="0"/>
          </a:xfrm>
          <a:prstGeom prst="line">
            <a:avLst/>
          </a:prstGeom>
          <a:noFill/>
          <a:ln w="28575" algn="ctr">
            <a:solidFill>
              <a:schemeClr val="tx1"/>
            </a:solidFill>
            <a:round/>
            <a:headEnd/>
            <a:tailEnd/>
          </a:ln>
        </p:spPr>
      </p:cxnSp>
      <p:cxnSp>
        <p:nvCxnSpPr>
          <p:cNvPr id="62500" name="Straight Connector 49"/>
          <p:cNvCxnSpPr>
            <a:cxnSpLocks noChangeShapeType="1"/>
          </p:cNvCxnSpPr>
          <p:nvPr/>
        </p:nvCxnSpPr>
        <p:spPr bwMode="auto">
          <a:xfrm rot="10800000">
            <a:off x="993775" y="3711575"/>
            <a:ext cx="63500" cy="0"/>
          </a:xfrm>
          <a:prstGeom prst="line">
            <a:avLst/>
          </a:prstGeom>
          <a:noFill/>
          <a:ln w="28575" algn="ctr">
            <a:solidFill>
              <a:schemeClr val="tx1"/>
            </a:solidFill>
            <a:round/>
            <a:headEnd/>
            <a:tailEnd/>
          </a:ln>
        </p:spPr>
      </p:cxnSp>
      <p:cxnSp>
        <p:nvCxnSpPr>
          <p:cNvPr id="62501" name="Straight Connector 50"/>
          <p:cNvCxnSpPr>
            <a:cxnSpLocks noChangeShapeType="1"/>
          </p:cNvCxnSpPr>
          <p:nvPr/>
        </p:nvCxnSpPr>
        <p:spPr bwMode="auto">
          <a:xfrm rot="10800000">
            <a:off x="993775" y="4141788"/>
            <a:ext cx="63500" cy="0"/>
          </a:xfrm>
          <a:prstGeom prst="line">
            <a:avLst/>
          </a:prstGeom>
          <a:noFill/>
          <a:ln w="28575" algn="ctr">
            <a:solidFill>
              <a:schemeClr val="tx1"/>
            </a:solidFill>
            <a:round/>
            <a:headEnd/>
            <a:tailEnd/>
          </a:ln>
        </p:spPr>
      </p:cxnSp>
      <p:cxnSp>
        <p:nvCxnSpPr>
          <p:cNvPr id="62502" name="Straight Connector 51"/>
          <p:cNvCxnSpPr>
            <a:cxnSpLocks noChangeShapeType="1"/>
          </p:cNvCxnSpPr>
          <p:nvPr/>
        </p:nvCxnSpPr>
        <p:spPr bwMode="auto">
          <a:xfrm rot="10800000">
            <a:off x="993775" y="4573588"/>
            <a:ext cx="63500" cy="0"/>
          </a:xfrm>
          <a:prstGeom prst="line">
            <a:avLst/>
          </a:prstGeom>
          <a:noFill/>
          <a:ln w="28575" algn="ctr">
            <a:solidFill>
              <a:schemeClr val="tx1"/>
            </a:solidFill>
            <a:round/>
            <a:headEnd/>
            <a:tailEnd/>
          </a:ln>
        </p:spPr>
      </p:cxnSp>
      <p:cxnSp>
        <p:nvCxnSpPr>
          <p:cNvPr id="62503" name="Straight Connector 52"/>
          <p:cNvCxnSpPr>
            <a:cxnSpLocks noChangeShapeType="1"/>
          </p:cNvCxnSpPr>
          <p:nvPr/>
        </p:nvCxnSpPr>
        <p:spPr bwMode="auto">
          <a:xfrm rot="10800000">
            <a:off x="993775" y="5003800"/>
            <a:ext cx="63500" cy="0"/>
          </a:xfrm>
          <a:prstGeom prst="line">
            <a:avLst/>
          </a:prstGeom>
          <a:noFill/>
          <a:ln w="28575" algn="ctr">
            <a:solidFill>
              <a:schemeClr val="tx1"/>
            </a:solidFill>
            <a:round/>
            <a:headEnd/>
            <a:tailEnd/>
          </a:ln>
        </p:spPr>
      </p:cxnSp>
      <p:cxnSp>
        <p:nvCxnSpPr>
          <p:cNvPr id="62504" name="Straight Connector 53"/>
          <p:cNvCxnSpPr>
            <a:cxnSpLocks noChangeShapeType="1"/>
          </p:cNvCxnSpPr>
          <p:nvPr/>
        </p:nvCxnSpPr>
        <p:spPr bwMode="auto">
          <a:xfrm rot="10800000">
            <a:off x="993775" y="5435600"/>
            <a:ext cx="63500" cy="0"/>
          </a:xfrm>
          <a:prstGeom prst="line">
            <a:avLst/>
          </a:prstGeom>
          <a:noFill/>
          <a:ln w="28575" algn="ctr">
            <a:solidFill>
              <a:schemeClr val="tx1"/>
            </a:solidFill>
            <a:round/>
            <a:headEnd/>
            <a:tailEnd/>
          </a:ln>
        </p:spPr>
      </p:cxnSp>
      <p:sp>
        <p:nvSpPr>
          <p:cNvPr id="67" name="Text Box 15"/>
          <p:cNvSpPr txBox="1">
            <a:spLocks noChangeArrowheads="1"/>
          </p:cNvSpPr>
          <p:nvPr/>
        </p:nvSpPr>
        <p:spPr bwMode="auto">
          <a:xfrm>
            <a:off x="561975" y="3117850"/>
            <a:ext cx="482600" cy="307975"/>
          </a:xfrm>
          <a:prstGeom prst="rect">
            <a:avLst/>
          </a:prstGeom>
          <a:noFill/>
          <a:ln>
            <a:noFill/>
          </a:ln>
          <a:effectLst>
            <a:prstShdw prst="shdw17" dist="17961" dir="2700000">
              <a:srgbClr val="997A00"/>
            </a:prstShdw>
          </a:effectLst>
          <a:extLst/>
        </p:spPr>
        <p:txBody>
          <a:bodyPr wrap="none">
            <a:spAutoFit/>
          </a:bodyPr>
          <a:lstStyle/>
          <a:p>
            <a:pPr algn="r" fontAlgn="auto">
              <a:spcBef>
                <a:spcPts val="0"/>
              </a:spcBef>
              <a:spcAft>
                <a:spcPts val="0"/>
              </a:spcAft>
              <a:defRPr/>
            </a:pPr>
            <a:r>
              <a:rPr lang="en-US" sz="1400" dirty="0">
                <a:latin typeface="+mj-lt"/>
                <a:cs typeface="+mn-cs"/>
              </a:rPr>
              <a:t>100</a:t>
            </a:r>
          </a:p>
        </p:txBody>
      </p:sp>
      <p:sp>
        <p:nvSpPr>
          <p:cNvPr id="68" name="Text Box 15"/>
          <p:cNvSpPr txBox="1">
            <a:spLocks noChangeArrowheads="1"/>
          </p:cNvSpPr>
          <p:nvPr/>
        </p:nvSpPr>
        <p:spPr bwMode="auto">
          <a:xfrm>
            <a:off x="661988" y="3546475"/>
            <a:ext cx="382587" cy="307975"/>
          </a:xfrm>
          <a:prstGeom prst="rect">
            <a:avLst/>
          </a:prstGeom>
          <a:noFill/>
          <a:ln>
            <a:noFill/>
          </a:ln>
          <a:effectLst>
            <a:prstShdw prst="shdw17" dist="17961" dir="2700000">
              <a:srgbClr val="997A00"/>
            </a:prstShdw>
          </a:effectLst>
          <a:extLst/>
        </p:spPr>
        <p:txBody>
          <a:bodyPr wrap="none">
            <a:spAutoFit/>
          </a:bodyPr>
          <a:lstStyle/>
          <a:p>
            <a:pPr algn="r" fontAlgn="auto">
              <a:spcBef>
                <a:spcPts val="0"/>
              </a:spcBef>
              <a:spcAft>
                <a:spcPts val="0"/>
              </a:spcAft>
              <a:defRPr/>
            </a:pPr>
            <a:r>
              <a:rPr lang="en-US" sz="1400" dirty="0">
                <a:latin typeface="+mj-lt"/>
                <a:cs typeface="+mn-cs"/>
              </a:rPr>
              <a:t>80</a:t>
            </a:r>
          </a:p>
        </p:txBody>
      </p:sp>
      <p:sp>
        <p:nvSpPr>
          <p:cNvPr id="69" name="Text Box 15"/>
          <p:cNvSpPr txBox="1">
            <a:spLocks noChangeArrowheads="1"/>
          </p:cNvSpPr>
          <p:nvPr/>
        </p:nvSpPr>
        <p:spPr bwMode="auto">
          <a:xfrm>
            <a:off x="661988" y="3983038"/>
            <a:ext cx="382587" cy="307975"/>
          </a:xfrm>
          <a:prstGeom prst="rect">
            <a:avLst/>
          </a:prstGeom>
          <a:noFill/>
          <a:ln>
            <a:noFill/>
          </a:ln>
          <a:effectLst>
            <a:prstShdw prst="shdw17" dist="17961" dir="2700000">
              <a:srgbClr val="997A00"/>
            </a:prstShdw>
          </a:effectLst>
          <a:extLst/>
        </p:spPr>
        <p:txBody>
          <a:bodyPr wrap="none">
            <a:spAutoFit/>
          </a:bodyPr>
          <a:lstStyle/>
          <a:p>
            <a:pPr algn="r" fontAlgn="auto">
              <a:spcBef>
                <a:spcPts val="0"/>
              </a:spcBef>
              <a:spcAft>
                <a:spcPts val="0"/>
              </a:spcAft>
              <a:defRPr/>
            </a:pPr>
            <a:r>
              <a:rPr lang="en-US" sz="1400" dirty="0">
                <a:latin typeface="+mj-lt"/>
                <a:cs typeface="+mn-cs"/>
              </a:rPr>
              <a:t>60</a:t>
            </a:r>
          </a:p>
        </p:txBody>
      </p:sp>
      <p:sp>
        <p:nvSpPr>
          <p:cNvPr id="70" name="Text Box 15"/>
          <p:cNvSpPr txBox="1">
            <a:spLocks noChangeArrowheads="1"/>
          </p:cNvSpPr>
          <p:nvPr/>
        </p:nvSpPr>
        <p:spPr bwMode="auto">
          <a:xfrm>
            <a:off x="661988" y="4411663"/>
            <a:ext cx="382587" cy="307975"/>
          </a:xfrm>
          <a:prstGeom prst="rect">
            <a:avLst/>
          </a:prstGeom>
          <a:noFill/>
          <a:ln>
            <a:noFill/>
          </a:ln>
          <a:effectLst>
            <a:prstShdw prst="shdw17" dist="17961" dir="2700000">
              <a:srgbClr val="997A00"/>
            </a:prstShdw>
          </a:effectLst>
          <a:extLst/>
        </p:spPr>
        <p:txBody>
          <a:bodyPr wrap="none">
            <a:spAutoFit/>
          </a:bodyPr>
          <a:lstStyle/>
          <a:p>
            <a:pPr algn="r" fontAlgn="auto">
              <a:spcBef>
                <a:spcPts val="0"/>
              </a:spcBef>
              <a:spcAft>
                <a:spcPts val="0"/>
              </a:spcAft>
              <a:defRPr/>
            </a:pPr>
            <a:r>
              <a:rPr lang="en-US" sz="1400" dirty="0">
                <a:latin typeface="+mj-lt"/>
                <a:cs typeface="+mn-cs"/>
              </a:rPr>
              <a:t>40</a:t>
            </a:r>
          </a:p>
        </p:txBody>
      </p:sp>
      <p:sp>
        <p:nvSpPr>
          <p:cNvPr id="71" name="Text Box 15"/>
          <p:cNvSpPr txBox="1">
            <a:spLocks noChangeArrowheads="1"/>
          </p:cNvSpPr>
          <p:nvPr/>
        </p:nvSpPr>
        <p:spPr bwMode="auto">
          <a:xfrm>
            <a:off x="661988" y="4838700"/>
            <a:ext cx="382587" cy="307975"/>
          </a:xfrm>
          <a:prstGeom prst="rect">
            <a:avLst/>
          </a:prstGeom>
          <a:noFill/>
          <a:ln>
            <a:noFill/>
          </a:ln>
          <a:effectLst>
            <a:prstShdw prst="shdw17" dist="17961" dir="2700000">
              <a:srgbClr val="997A00"/>
            </a:prstShdw>
          </a:effectLst>
          <a:extLst/>
        </p:spPr>
        <p:txBody>
          <a:bodyPr wrap="none">
            <a:spAutoFit/>
          </a:bodyPr>
          <a:lstStyle/>
          <a:p>
            <a:pPr algn="r" fontAlgn="auto">
              <a:spcBef>
                <a:spcPts val="0"/>
              </a:spcBef>
              <a:spcAft>
                <a:spcPts val="0"/>
              </a:spcAft>
              <a:defRPr/>
            </a:pPr>
            <a:r>
              <a:rPr lang="en-US" sz="1400" dirty="0">
                <a:latin typeface="+mj-lt"/>
                <a:cs typeface="+mn-cs"/>
              </a:rPr>
              <a:t>20</a:t>
            </a:r>
          </a:p>
        </p:txBody>
      </p:sp>
      <p:sp>
        <p:nvSpPr>
          <p:cNvPr id="72" name="Text Box 15"/>
          <p:cNvSpPr txBox="1">
            <a:spLocks noChangeArrowheads="1"/>
          </p:cNvSpPr>
          <p:nvPr/>
        </p:nvSpPr>
        <p:spPr bwMode="auto">
          <a:xfrm>
            <a:off x="760413" y="5283200"/>
            <a:ext cx="284162" cy="307975"/>
          </a:xfrm>
          <a:prstGeom prst="rect">
            <a:avLst/>
          </a:prstGeom>
          <a:noFill/>
          <a:ln>
            <a:noFill/>
          </a:ln>
          <a:effectLst>
            <a:prstShdw prst="shdw17" dist="17961" dir="2700000">
              <a:srgbClr val="997A00"/>
            </a:prstShdw>
          </a:effectLst>
          <a:extLst/>
        </p:spPr>
        <p:txBody>
          <a:bodyPr wrap="none">
            <a:spAutoFit/>
          </a:bodyPr>
          <a:lstStyle/>
          <a:p>
            <a:pPr algn="r" fontAlgn="auto">
              <a:spcBef>
                <a:spcPts val="0"/>
              </a:spcBef>
              <a:spcAft>
                <a:spcPts val="0"/>
              </a:spcAft>
              <a:defRPr/>
            </a:pPr>
            <a:r>
              <a:rPr lang="en-US" sz="1400" dirty="0">
                <a:latin typeface="+mj-lt"/>
                <a:cs typeface="+mn-cs"/>
              </a:rPr>
              <a:t>0</a:t>
            </a:r>
          </a:p>
        </p:txBody>
      </p:sp>
      <p:cxnSp>
        <p:nvCxnSpPr>
          <p:cNvPr id="62511" name="Straight Connector 61"/>
          <p:cNvCxnSpPr>
            <a:cxnSpLocks noChangeShapeType="1"/>
          </p:cNvCxnSpPr>
          <p:nvPr/>
        </p:nvCxnSpPr>
        <p:spPr bwMode="auto">
          <a:xfrm>
            <a:off x="1055688" y="5437188"/>
            <a:ext cx="0" cy="63500"/>
          </a:xfrm>
          <a:prstGeom prst="line">
            <a:avLst/>
          </a:prstGeom>
          <a:noFill/>
          <a:ln w="28575" algn="ctr">
            <a:solidFill>
              <a:schemeClr val="tx1"/>
            </a:solidFill>
            <a:round/>
            <a:headEnd/>
            <a:tailEnd/>
          </a:ln>
        </p:spPr>
      </p:cxnSp>
      <p:cxnSp>
        <p:nvCxnSpPr>
          <p:cNvPr id="62512" name="Straight Connector 65"/>
          <p:cNvCxnSpPr>
            <a:cxnSpLocks noChangeShapeType="1"/>
          </p:cNvCxnSpPr>
          <p:nvPr/>
        </p:nvCxnSpPr>
        <p:spPr bwMode="auto">
          <a:xfrm>
            <a:off x="4295775" y="5437188"/>
            <a:ext cx="0" cy="63500"/>
          </a:xfrm>
          <a:prstGeom prst="line">
            <a:avLst/>
          </a:prstGeom>
          <a:noFill/>
          <a:ln w="28575" algn="ctr">
            <a:solidFill>
              <a:schemeClr val="tx1"/>
            </a:solidFill>
            <a:round/>
            <a:headEnd/>
            <a:tailEnd/>
          </a:ln>
        </p:spPr>
      </p:cxnSp>
      <p:sp>
        <p:nvSpPr>
          <p:cNvPr id="75" name="TextBox 9"/>
          <p:cNvSpPr txBox="1">
            <a:spLocks noChangeArrowheads="1"/>
          </p:cNvSpPr>
          <p:nvPr/>
        </p:nvSpPr>
        <p:spPr bwMode="auto">
          <a:xfrm>
            <a:off x="3244850" y="5453063"/>
            <a:ext cx="1071563" cy="307975"/>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dirty="0">
                <a:latin typeface="+mj-lt"/>
                <a:ea typeface="MS PGothic" pitchFamily="34" charset="-128"/>
                <a:cs typeface="+mn-cs"/>
              </a:rPr>
              <a:t>BOC/PR48</a:t>
            </a:r>
          </a:p>
        </p:txBody>
      </p:sp>
      <p:cxnSp>
        <p:nvCxnSpPr>
          <p:cNvPr id="62514" name="Straight Connector 65"/>
          <p:cNvCxnSpPr>
            <a:cxnSpLocks noChangeShapeType="1"/>
          </p:cNvCxnSpPr>
          <p:nvPr/>
        </p:nvCxnSpPr>
        <p:spPr bwMode="auto">
          <a:xfrm>
            <a:off x="3219450" y="5437188"/>
            <a:ext cx="0" cy="63500"/>
          </a:xfrm>
          <a:prstGeom prst="line">
            <a:avLst/>
          </a:prstGeom>
          <a:noFill/>
          <a:ln w="28575" algn="ctr">
            <a:solidFill>
              <a:schemeClr val="tx1"/>
            </a:solidFill>
            <a:round/>
            <a:headEnd/>
            <a:tailEnd/>
          </a:ln>
        </p:spPr>
      </p:cxnSp>
      <p:cxnSp>
        <p:nvCxnSpPr>
          <p:cNvPr id="62515" name="Straight Connector 65"/>
          <p:cNvCxnSpPr>
            <a:cxnSpLocks noChangeShapeType="1"/>
          </p:cNvCxnSpPr>
          <p:nvPr/>
        </p:nvCxnSpPr>
        <p:spPr bwMode="auto">
          <a:xfrm>
            <a:off x="2147888" y="5437188"/>
            <a:ext cx="0" cy="63500"/>
          </a:xfrm>
          <a:prstGeom prst="line">
            <a:avLst/>
          </a:prstGeom>
          <a:noFill/>
          <a:ln w="28575" algn="ctr">
            <a:solidFill>
              <a:schemeClr val="tx1"/>
            </a:solidFill>
            <a:round/>
            <a:headEnd/>
            <a:tailEnd/>
          </a:ln>
        </p:spPr>
      </p:cxnSp>
      <p:sp>
        <p:nvSpPr>
          <p:cNvPr id="86" name="Text Box 15"/>
          <p:cNvSpPr txBox="1">
            <a:spLocks noChangeArrowheads="1"/>
          </p:cNvSpPr>
          <p:nvPr/>
        </p:nvSpPr>
        <p:spPr bwMode="auto">
          <a:xfrm>
            <a:off x="1422400" y="4197350"/>
            <a:ext cx="384175" cy="307975"/>
          </a:xfrm>
          <a:prstGeom prst="rect">
            <a:avLst/>
          </a:prstGeom>
          <a:noFill/>
          <a:ln>
            <a:noFill/>
          </a:ln>
          <a:effectLst>
            <a:prstShdw prst="shdw17" dist="17961" dir="2700000">
              <a:srgbClr val="997A00"/>
            </a:prstShdw>
          </a:effectLst>
          <a:extLst/>
        </p:spPr>
        <p:txBody>
          <a:bodyPr wrap="none">
            <a:spAutoFit/>
          </a:bodyPr>
          <a:lstStyle/>
          <a:p>
            <a:pPr algn="ctr" fontAlgn="auto">
              <a:spcBef>
                <a:spcPts val="0"/>
              </a:spcBef>
              <a:spcAft>
                <a:spcPts val="0"/>
              </a:spcAft>
              <a:defRPr/>
            </a:pPr>
            <a:r>
              <a:rPr lang="en-US" sz="1400" b="1" dirty="0">
                <a:latin typeface="+mj-lt"/>
                <a:cs typeface="+mn-cs"/>
              </a:rPr>
              <a:t>40</a:t>
            </a:r>
          </a:p>
        </p:txBody>
      </p:sp>
      <p:sp>
        <p:nvSpPr>
          <p:cNvPr id="88" name="Text Box 15"/>
          <p:cNvSpPr txBox="1">
            <a:spLocks noChangeArrowheads="1"/>
          </p:cNvSpPr>
          <p:nvPr/>
        </p:nvSpPr>
        <p:spPr bwMode="auto">
          <a:xfrm>
            <a:off x="2517775" y="3654425"/>
            <a:ext cx="384175" cy="307975"/>
          </a:xfrm>
          <a:prstGeom prst="rect">
            <a:avLst/>
          </a:prstGeom>
          <a:noFill/>
          <a:ln>
            <a:noFill/>
          </a:ln>
          <a:effectLst>
            <a:prstShdw prst="shdw17" dist="17961" dir="2700000">
              <a:srgbClr val="997A00"/>
            </a:prstShdw>
          </a:effectLst>
          <a:extLst/>
        </p:spPr>
        <p:txBody>
          <a:bodyPr wrap="none">
            <a:spAutoFit/>
          </a:bodyPr>
          <a:lstStyle/>
          <a:p>
            <a:pPr algn="ctr" fontAlgn="auto">
              <a:spcBef>
                <a:spcPts val="0"/>
              </a:spcBef>
              <a:spcAft>
                <a:spcPts val="0"/>
              </a:spcAft>
              <a:defRPr/>
            </a:pPr>
            <a:r>
              <a:rPr lang="en-US" sz="1400" b="1" dirty="0">
                <a:latin typeface="+mj-lt"/>
                <a:cs typeface="+mn-cs"/>
              </a:rPr>
              <a:t>67</a:t>
            </a:r>
          </a:p>
        </p:txBody>
      </p:sp>
      <p:sp>
        <p:nvSpPr>
          <p:cNvPr id="90" name="Text Box 15"/>
          <p:cNvSpPr txBox="1">
            <a:spLocks noChangeArrowheads="1"/>
          </p:cNvSpPr>
          <p:nvPr/>
        </p:nvSpPr>
        <p:spPr bwMode="auto">
          <a:xfrm>
            <a:off x="3598863" y="3640138"/>
            <a:ext cx="384175" cy="307975"/>
          </a:xfrm>
          <a:prstGeom prst="rect">
            <a:avLst/>
          </a:prstGeom>
          <a:noFill/>
          <a:ln>
            <a:noFill/>
          </a:ln>
          <a:effectLst>
            <a:prstShdw prst="shdw17" dist="17961" dir="2700000">
              <a:srgbClr val="997A00"/>
            </a:prstShdw>
          </a:effectLst>
          <a:extLst/>
        </p:spPr>
        <p:txBody>
          <a:bodyPr wrap="none">
            <a:spAutoFit/>
          </a:bodyPr>
          <a:lstStyle/>
          <a:p>
            <a:pPr algn="ctr" fontAlgn="auto">
              <a:spcBef>
                <a:spcPts val="0"/>
              </a:spcBef>
              <a:spcAft>
                <a:spcPts val="0"/>
              </a:spcAft>
              <a:defRPr/>
            </a:pPr>
            <a:r>
              <a:rPr lang="en-US" sz="1400" b="1" dirty="0">
                <a:latin typeface="+mj-lt"/>
                <a:cs typeface="+mn-cs"/>
              </a:rPr>
              <a:t>68</a:t>
            </a:r>
          </a:p>
        </p:txBody>
      </p:sp>
      <p:sp>
        <p:nvSpPr>
          <p:cNvPr id="98" name="Text Box 17"/>
          <p:cNvSpPr txBox="1">
            <a:spLocks noChangeArrowheads="1"/>
          </p:cNvSpPr>
          <p:nvPr/>
        </p:nvSpPr>
        <p:spPr bwMode="auto">
          <a:xfrm>
            <a:off x="5346700" y="5137150"/>
            <a:ext cx="184150" cy="304800"/>
          </a:xfrm>
          <a:prstGeom prst="rect">
            <a:avLst/>
          </a:prstGeom>
          <a:noFill/>
          <a:ln w="9525">
            <a:noFill/>
            <a:miter lim="800000"/>
            <a:headEnd/>
            <a:tailEnd/>
          </a:ln>
        </p:spPr>
        <p:txBody>
          <a:bodyPr wrap="none">
            <a:spAutoFit/>
          </a:bodyPr>
          <a:lstStyle/>
          <a:p>
            <a:pPr fontAlgn="auto">
              <a:spcBef>
                <a:spcPts val="0"/>
              </a:spcBef>
              <a:spcAft>
                <a:spcPts val="0"/>
              </a:spcAft>
              <a:defRPr/>
            </a:pPr>
            <a:endParaRPr lang="en-US" sz="1400" dirty="0">
              <a:solidFill>
                <a:srgbClr val="000000"/>
              </a:solidFill>
              <a:latin typeface="+mj-lt"/>
              <a:ea typeface="Arial Unicode MS" pitchFamily="34" charset="-128"/>
              <a:cs typeface="Arial Unicode MS" pitchFamily="34" charset="-128"/>
            </a:endParaRPr>
          </a:p>
        </p:txBody>
      </p:sp>
      <p:sp>
        <p:nvSpPr>
          <p:cNvPr id="99" name="TextBox 13"/>
          <p:cNvSpPr txBox="1">
            <a:spLocks noChangeArrowheads="1"/>
          </p:cNvSpPr>
          <p:nvPr/>
        </p:nvSpPr>
        <p:spPr bwMode="auto">
          <a:xfrm rot="16200000">
            <a:off x="3813969" y="4210844"/>
            <a:ext cx="2247900" cy="306388"/>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b="1" dirty="0">
                <a:latin typeface="+mj-lt"/>
                <a:ea typeface="MS PGothic" pitchFamily="34" charset="-128"/>
                <a:cs typeface="+mn-cs"/>
              </a:rPr>
              <a:t>SVR (%)</a:t>
            </a:r>
          </a:p>
        </p:txBody>
      </p:sp>
      <p:sp>
        <p:nvSpPr>
          <p:cNvPr id="100" name="TextBox 8"/>
          <p:cNvSpPr txBox="1">
            <a:spLocks noChangeArrowheads="1"/>
          </p:cNvSpPr>
          <p:nvPr/>
        </p:nvSpPr>
        <p:spPr bwMode="auto">
          <a:xfrm>
            <a:off x="5500688" y="5443538"/>
            <a:ext cx="1049337" cy="307975"/>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dirty="0">
                <a:latin typeface="+mj-lt"/>
                <a:ea typeface="MS PGothic" pitchFamily="34" charset="-128"/>
                <a:cs typeface="+mn-cs"/>
              </a:rPr>
              <a:t>PR48</a:t>
            </a:r>
          </a:p>
        </p:txBody>
      </p:sp>
      <p:sp>
        <p:nvSpPr>
          <p:cNvPr id="101" name="TextBox 9"/>
          <p:cNvSpPr txBox="1">
            <a:spLocks noChangeArrowheads="1"/>
          </p:cNvSpPr>
          <p:nvPr/>
        </p:nvSpPr>
        <p:spPr bwMode="auto">
          <a:xfrm>
            <a:off x="6591300" y="5462588"/>
            <a:ext cx="1071563" cy="307975"/>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dirty="0">
                <a:latin typeface="+mj-lt"/>
                <a:ea typeface="MS PGothic" pitchFamily="34" charset="-128"/>
                <a:cs typeface="+mn-cs"/>
              </a:rPr>
              <a:t>BOC RGT</a:t>
            </a:r>
          </a:p>
        </p:txBody>
      </p:sp>
      <p:cxnSp>
        <p:nvCxnSpPr>
          <p:cNvPr id="102" name="Straight Connector 101"/>
          <p:cNvCxnSpPr/>
          <p:nvPr/>
        </p:nvCxnSpPr>
        <p:spPr>
          <a:xfrm rot="5400000">
            <a:off x="4397375" y="4346575"/>
            <a:ext cx="21780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5486400" y="5430838"/>
            <a:ext cx="3248025" cy="47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25" name="Straight Connector 48"/>
          <p:cNvCxnSpPr>
            <a:cxnSpLocks noChangeShapeType="1"/>
          </p:cNvCxnSpPr>
          <p:nvPr/>
        </p:nvCxnSpPr>
        <p:spPr bwMode="auto">
          <a:xfrm rot="10800000">
            <a:off x="5424488" y="3279775"/>
            <a:ext cx="63500" cy="0"/>
          </a:xfrm>
          <a:prstGeom prst="line">
            <a:avLst/>
          </a:prstGeom>
          <a:noFill/>
          <a:ln w="28575" algn="ctr">
            <a:solidFill>
              <a:schemeClr val="tx1"/>
            </a:solidFill>
            <a:round/>
            <a:headEnd/>
            <a:tailEnd/>
          </a:ln>
        </p:spPr>
      </p:cxnSp>
      <p:cxnSp>
        <p:nvCxnSpPr>
          <p:cNvPr id="62526" name="Straight Connector 49"/>
          <p:cNvCxnSpPr>
            <a:cxnSpLocks noChangeShapeType="1"/>
          </p:cNvCxnSpPr>
          <p:nvPr/>
        </p:nvCxnSpPr>
        <p:spPr bwMode="auto">
          <a:xfrm rot="10800000">
            <a:off x="5424488" y="3711575"/>
            <a:ext cx="63500" cy="0"/>
          </a:xfrm>
          <a:prstGeom prst="line">
            <a:avLst/>
          </a:prstGeom>
          <a:noFill/>
          <a:ln w="28575" algn="ctr">
            <a:solidFill>
              <a:schemeClr val="tx1"/>
            </a:solidFill>
            <a:round/>
            <a:headEnd/>
            <a:tailEnd/>
          </a:ln>
        </p:spPr>
      </p:cxnSp>
      <p:cxnSp>
        <p:nvCxnSpPr>
          <p:cNvPr id="62527" name="Straight Connector 50"/>
          <p:cNvCxnSpPr>
            <a:cxnSpLocks noChangeShapeType="1"/>
          </p:cNvCxnSpPr>
          <p:nvPr/>
        </p:nvCxnSpPr>
        <p:spPr bwMode="auto">
          <a:xfrm rot="10800000">
            <a:off x="5424488" y="4141788"/>
            <a:ext cx="63500" cy="0"/>
          </a:xfrm>
          <a:prstGeom prst="line">
            <a:avLst/>
          </a:prstGeom>
          <a:noFill/>
          <a:ln w="28575" algn="ctr">
            <a:solidFill>
              <a:schemeClr val="tx1"/>
            </a:solidFill>
            <a:round/>
            <a:headEnd/>
            <a:tailEnd/>
          </a:ln>
        </p:spPr>
      </p:cxnSp>
      <p:cxnSp>
        <p:nvCxnSpPr>
          <p:cNvPr id="62528" name="Straight Connector 51"/>
          <p:cNvCxnSpPr>
            <a:cxnSpLocks noChangeShapeType="1"/>
          </p:cNvCxnSpPr>
          <p:nvPr/>
        </p:nvCxnSpPr>
        <p:spPr bwMode="auto">
          <a:xfrm rot="10800000">
            <a:off x="5424488" y="4573588"/>
            <a:ext cx="63500" cy="0"/>
          </a:xfrm>
          <a:prstGeom prst="line">
            <a:avLst/>
          </a:prstGeom>
          <a:noFill/>
          <a:ln w="28575" algn="ctr">
            <a:solidFill>
              <a:schemeClr val="tx1"/>
            </a:solidFill>
            <a:round/>
            <a:headEnd/>
            <a:tailEnd/>
          </a:ln>
        </p:spPr>
      </p:cxnSp>
      <p:cxnSp>
        <p:nvCxnSpPr>
          <p:cNvPr id="62529" name="Straight Connector 52"/>
          <p:cNvCxnSpPr>
            <a:cxnSpLocks noChangeShapeType="1"/>
          </p:cNvCxnSpPr>
          <p:nvPr/>
        </p:nvCxnSpPr>
        <p:spPr bwMode="auto">
          <a:xfrm rot="10800000">
            <a:off x="5424488" y="5003800"/>
            <a:ext cx="63500" cy="0"/>
          </a:xfrm>
          <a:prstGeom prst="line">
            <a:avLst/>
          </a:prstGeom>
          <a:noFill/>
          <a:ln w="28575" algn="ctr">
            <a:solidFill>
              <a:schemeClr val="tx1"/>
            </a:solidFill>
            <a:round/>
            <a:headEnd/>
            <a:tailEnd/>
          </a:ln>
        </p:spPr>
      </p:cxnSp>
      <p:cxnSp>
        <p:nvCxnSpPr>
          <p:cNvPr id="62530" name="Straight Connector 53"/>
          <p:cNvCxnSpPr>
            <a:cxnSpLocks noChangeShapeType="1"/>
          </p:cNvCxnSpPr>
          <p:nvPr/>
        </p:nvCxnSpPr>
        <p:spPr bwMode="auto">
          <a:xfrm rot="10800000">
            <a:off x="5424488" y="5435600"/>
            <a:ext cx="63500" cy="0"/>
          </a:xfrm>
          <a:prstGeom prst="line">
            <a:avLst/>
          </a:prstGeom>
          <a:noFill/>
          <a:ln w="28575" algn="ctr">
            <a:solidFill>
              <a:schemeClr val="tx1"/>
            </a:solidFill>
            <a:round/>
            <a:headEnd/>
            <a:tailEnd/>
          </a:ln>
        </p:spPr>
      </p:cxnSp>
      <p:sp>
        <p:nvSpPr>
          <p:cNvPr id="110" name="Text Box 15"/>
          <p:cNvSpPr txBox="1">
            <a:spLocks noChangeArrowheads="1"/>
          </p:cNvSpPr>
          <p:nvPr/>
        </p:nvSpPr>
        <p:spPr bwMode="auto">
          <a:xfrm>
            <a:off x="4992688" y="3117850"/>
            <a:ext cx="482600" cy="307975"/>
          </a:xfrm>
          <a:prstGeom prst="rect">
            <a:avLst/>
          </a:prstGeom>
          <a:noFill/>
          <a:ln>
            <a:noFill/>
          </a:ln>
          <a:effectLst>
            <a:prstShdw prst="shdw17" dist="17961" dir="2700000">
              <a:srgbClr val="997A00"/>
            </a:prstShdw>
          </a:effectLst>
          <a:extLst/>
        </p:spPr>
        <p:txBody>
          <a:bodyPr wrap="none">
            <a:spAutoFit/>
          </a:bodyPr>
          <a:lstStyle/>
          <a:p>
            <a:pPr algn="r" fontAlgn="auto">
              <a:spcBef>
                <a:spcPts val="0"/>
              </a:spcBef>
              <a:spcAft>
                <a:spcPts val="0"/>
              </a:spcAft>
              <a:defRPr/>
            </a:pPr>
            <a:r>
              <a:rPr lang="en-US" sz="1400" dirty="0">
                <a:latin typeface="+mj-lt"/>
                <a:cs typeface="+mn-cs"/>
              </a:rPr>
              <a:t>100</a:t>
            </a:r>
          </a:p>
        </p:txBody>
      </p:sp>
      <p:sp>
        <p:nvSpPr>
          <p:cNvPr id="111" name="Text Box 15"/>
          <p:cNvSpPr txBox="1">
            <a:spLocks noChangeArrowheads="1"/>
          </p:cNvSpPr>
          <p:nvPr/>
        </p:nvSpPr>
        <p:spPr bwMode="auto">
          <a:xfrm>
            <a:off x="5092700" y="3554413"/>
            <a:ext cx="382588" cy="307975"/>
          </a:xfrm>
          <a:prstGeom prst="rect">
            <a:avLst/>
          </a:prstGeom>
          <a:noFill/>
          <a:ln>
            <a:noFill/>
          </a:ln>
          <a:effectLst>
            <a:prstShdw prst="shdw17" dist="17961" dir="2700000">
              <a:srgbClr val="997A00"/>
            </a:prstShdw>
          </a:effectLst>
          <a:extLst/>
        </p:spPr>
        <p:txBody>
          <a:bodyPr wrap="none">
            <a:spAutoFit/>
          </a:bodyPr>
          <a:lstStyle/>
          <a:p>
            <a:pPr algn="r" fontAlgn="auto">
              <a:spcBef>
                <a:spcPts val="0"/>
              </a:spcBef>
              <a:spcAft>
                <a:spcPts val="0"/>
              </a:spcAft>
              <a:defRPr/>
            </a:pPr>
            <a:r>
              <a:rPr lang="en-US" sz="1400" dirty="0">
                <a:latin typeface="+mj-lt"/>
                <a:cs typeface="+mn-cs"/>
              </a:rPr>
              <a:t>80</a:t>
            </a:r>
          </a:p>
        </p:txBody>
      </p:sp>
      <p:sp>
        <p:nvSpPr>
          <p:cNvPr id="112" name="Text Box 15"/>
          <p:cNvSpPr txBox="1">
            <a:spLocks noChangeArrowheads="1"/>
          </p:cNvSpPr>
          <p:nvPr/>
        </p:nvSpPr>
        <p:spPr bwMode="auto">
          <a:xfrm>
            <a:off x="5092700" y="3983038"/>
            <a:ext cx="382588" cy="307975"/>
          </a:xfrm>
          <a:prstGeom prst="rect">
            <a:avLst/>
          </a:prstGeom>
          <a:noFill/>
          <a:ln>
            <a:noFill/>
          </a:ln>
          <a:effectLst>
            <a:prstShdw prst="shdw17" dist="17961" dir="2700000">
              <a:srgbClr val="997A00"/>
            </a:prstShdw>
          </a:effectLst>
          <a:extLst/>
        </p:spPr>
        <p:txBody>
          <a:bodyPr wrap="none">
            <a:spAutoFit/>
          </a:bodyPr>
          <a:lstStyle/>
          <a:p>
            <a:pPr algn="r" fontAlgn="auto">
              <a:spcBef>
                <a:spcPts val="0"/>
              </a:spcBef>
              <a:spcAft>
                <a:spcPts val="0"/>
              </a:spcAft>
              <a:defRPr/>
            </a:pPr>
            <a:r>
              <a:rPr lang="en-US" sz="1400" dirty="0">
                <a:latin typeface="+mj-lt"/>
                <a:cs typeface="+mn-cs"/>
              </a:rPr>
              <a:t>60</a:t>
            </a:r>
          </a:p>
        </p:txBody>
      </p:sp>
      <p:sp>
        <p:nvSpPr>
          <p:cNvPr id="113" name="Text Box 15"/>
          <p:cNvSpPr txBox="1">
            <a:spLocks noChangeArrowheads="1"/>
          </p:cNvSpPr>
          <p:nvPr/>
        </p:nvSpPr>
        <p:spPr bwMode="auto">
          <a:xfrm>
            <a:off x="5092700" y="4411663"/>
            <a:ext cx="382588" cy="307975"/>
          </a:xfrm>
          <a:prstGeom prst="rect">
            <a:avLst/>
          </a:prstGeom>
          <a:noFill/>
          <a:ln>
            <a:noFill/>
          </a:ln>
          <a:effectLst>
            <a:prstShdw prst="shdw17" dist="17961" dir="2700000">
              <a:srgbClr val="997A00"/>
            </a:prstShdw>
          </a:effectLst>
          <a:extLst/>
        </p:spPr>
        <p:txBody>
          <a:bodyPr wrap="none">
            <a:spAutoFit/>
          </a:bodyPr>
          <a:lstStyle/>
          <a:p>
            <a:pPr algn="r" fontAlgn="auto">
              <a:spcBef>
                <a:spcPts val="0"/>
              </a:spcBef>
              <a:spcAft>
                <a:spcPts val="0"/>
              </a:spcAft>
              <a:defRPr/>
            </a:pPr>
            <a:r>
              <a:rPr lang="en-US" sz="1400" dirty="0">
                <a:latin typeface="+mj-lt"/>
                <a:cs typeface="+mn-cs"/>
              </a:rPr>
              <a:t>40</a:t>
            </a:r>
          </a:p>
        </p:txBody>
      </p:sp>
      <p:sp>
        <p:nvSpPr>
          <p:cNvPr id="114" name="Text Box 15"/>
          <p:cNvSpPr txBox="1">
            <a:spLocks noChangeArrowheads="1"/>
          </p:cNvSpPr>
          <p:nvPr/>
        </p:nvSpPr>
        <p:spPr bwMode="auto">
          <a:xfrm>
            <a:off x="5092700" y="4846638"/>
            <a:ext cx="382588" cy="307975"/>
          </a:xfrm>
          <a:prstGeom prst="rect">
            <a:avLst/>
          </a:prstGeom>
          <a:noFill/>
          <a:ln>
            <a:noFill/>
          </a:ln>
          <a:effectLst>
            <a:prstShdw prst="shdw17" dist="17961" dir="2700000">
              <a:srgbClr val="997A00"/>
            </a:prstShdw>
          </a:effectLst>
          <a:extLst/>
        </p:spPr>
        <p:txBody>
          <a:bodyPr wrap="none">
            <a:spAutoFit/>
          </a:bodyPr>
          <a:lstStyle/>
          <a:p>
            <a:pPr algn="r" fontAlgn="auto">
              <a:spcBef>
                <a:spcPts val="0"/>
              </a:spcBef>
              <a:spcAft>
                <a:spcPts val="0"/>
              </a:spcAft>
              <a:defRPr/>
            </a:pPr>
            <a:r>
              <a:rPr lang="en-US" sz="1400" dirty="0">
                <a:latin typeface="+mj-lt"/>
                <a:cs typeface="+mn-cs"/>
              </a:rPr>
              <a:t>20</a:t>
            </a:r>
          </a:p>
        </p:txBody>
      </p:sp>
      <p:sp>
        <p:nvSpPr>
          <p:cNvPr id="115" name="Text Box 15"/>
          <p:cNvSpPr txBox="1">
            <a:spLocks noChangeArrowheads="1"/>
          </p:cNvSpPr>
          <p:nvPr/>
        </p:nvSpPr>
        <p:spPr bwMode="auto">
          <a:xfrm>
            <a:off x="5191125" y="5283200"/>
            <a:ext cx="284163" cy="307975"/>
          </a:xfrm>
          <a:prstGeom prst="rect">
            <a:avLst/>
          </a:prstGeom>
          <a:noFill/>
          <a:ln>
            <a:noFill/>
          </a:ln>
          <a:effectLst>
            <a:prstShdw prst="shdw17" dist="17961" dir="2700000">
              <a:srgbClr val="997A00"/>
            </a:prstShdw>
          </a:effectLst>
          <a:extLst/>
        </p:spPr>
        <p:txBody>
          <a:bodyPr wrap="none">
            <a:spAutoFit/>
          </a:bodyPr>
          <a:lstStyle/>
          <a:p>
            <a:pPr algn="r" fontAlgn="auto">
              <a:spcBef>
                <a:spcPts val="0"/>
              </a:spcBef>
              <a:spcAft>
                <a:spcPts val="0"/>
              </a:spcAft>
              <a:defRPr/>
            </a:pPr>
            <a:r>
              <a:rPr lang="en-US" sz="1400" dirty="0">
                <a:latin typeface="+mj-lt"/>
                <a:cs typeface="+mn-cs"/>
              </a:rPr>
              <a:t>0</a:t>
            </a:r>
          </a:p>
        </p:txBody>
      </p:sp>
      <p:cxnSp>
        <p:nvCxnSpPr>
          <p:cNvPr id="62537" name="Straight Connector 61"/>
          <p:cNvCxnSpPr>
            <a:cxnSpLocks noChangeShapeType="1"/>
          </p:cNvCxnSpPr>
          <p:nvPr/>
        </p:nvCxnSpPr>
        <p:spPr bwMode="auto">
          <a:xfrm>
            <a:off x="5486400" y="5437188"/>
            <a:ext cx="0" cy="63500"/>
          </a:xfrm>
          <a:prstGeom prst="line">
            <a:avLst/>
          </a:prstGeom>
          <a:noFill/>
          <a:ln w="28575" algn="ctr">
            <a:solidFill>
              <a:schemeClr val="tx1"/>
            </a:solidFill>
            <a:round/>
            <a:headEnd/>
            <a:tailEnd/>
          </a:ln>
        </p:spPr>
      </p:cxnSp>
      <p:cxnSp>
        <p:nvCxnSpPr>
          <p:cNvPr id="62538" name="Straight Connector 65"/>
          <p:cNvCxnSpPr>
            <a:cxnSpLocks noChangeShapeType="1"/>
          </p:cNvCxnSpPr>
          <p:nvPr/>
        </p:nvCxnSpPr>
        <p:spPr bwMode="auto">
          <a:xfrm>
            <a:off x="8720138" y="5437188"/>
            <a:ext cx="0" cy="63500"/>
          </a:xfrm>
          <a:prstGeom prst="line">
            <a:avLst/>
          </a:prstGeom>
          <a:noFill/>
          <a:ln w="28575" algn="ctr">
            <a:solidFill>
              <a:schemeClr val="tx1"/>
            </a:solidFill>
            <a:round/>
            <a:headEnd/>
            <a:tailEnd/>
          </a:ln>
        </p:spPr>
      </p:cxnSp>
      <p:sp>
        <p:nvSpPr>
          <p:cNvPr id="118" name="TextBox 9"/>
          <p:cNvSpPr txBox="1">
            <a:spLocks noChangeArrowheads="1"/>
          </p:cNvSpPr>
          <p:nvPr/>
        </p:nvSpPr>
        <p:spPr bwMode="auto">
          <a:xfrm>
            <a:off x="7677150" y="5453063"/>
            <a:ext cx="1071563" cy="307975"/>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dirty="0">
                <a:latin typeface="+mj-lt"/>
                <a:ea typeface="MS PGothic" pitchFamily="34" charset="-128"/>
                <a:cs typeface="+mn-cs"/>
              </a:rPr>
              <a:t>BOC/PR48</a:t>
            </a:r>
          </a:p>
        </p:txBody>
      </p:sp>
      <p:cxnSp>
        <p:nvCxnSpPr>
          <p:cNvPr id="62540" name="Straight Connector 65"/>
          <p:cNvCxnSpPr>
            <a:cxnSpLocks noChangeShapeType="1"/>
          </p:cNvCxnSpPr>
          <p:nvPr/>
        </p:nvCxnSpPr>
        <p:spPr bwMode="auto">
          <a:xfrm>
            <a:off x="7651750" y="5437188"/>
            <a:ext cx="0" cy="63500"/>
          </a:xfrm>
          <a:prstGeom prst="line">
            <a:avLst/>
          </a:prstGeom>
          <a:noFill/>
          <a:ln w="28575" algn="ctr">
            <a:solidFill>
              <a:schemeClr val="tx1"/>
            </a:solidFill>
            <a:round/>
            <a:headEnd/>
            <a:tailEnd/>
          </a:ln>
        </p:spPr>
      </p:cxnSp>
      <p:cxnSp>
        <p:nvCxnSpPr>
          <p:cNvPr id="62541" name="Straight Connector 65"/>
          <p:cNvCxnSpPr>
            <a:cxnSpLocks noChangeShapeType="1"/>
          </p:cNvCxnSpPr>
          <p:nvPr/>
        </p:nvCxnSpPr>
        <p:spPr bwMode="auto">
          <a:xfrm>
            <a:off x="6580188" y="5437188"/>
            <a:ext cx="0" cy="63500"/>
          </a:xfrm>
          <a:prstGeom prst="line">
            <a:avLst/>
          </a:prstGeom>
          <a:noFill/>
          <a:ln w="28575" algn="ctr">
            <a:solidFill>
              <a:schemeClr val="tx1"/>
            </a:solidFill>
            <a:round/>
            <a:headEnd/>
            <a:tailEnd/>
          </a:ln>
        </p:spPr>
      </p:cxnSp>
      <p:sp>
        <p:nvSpPr>
          <p:cNvPr id="121" name="Text Box 15"/>
          <p:cNvSpPr txBox="1">
            <a:spLocks noChangeArrowheads="1"/>
          </p:cNvSpPr>
          <p:nvPr/>
        </p:nvSpPr>
        <p:spPr bwMode="auto">
          <a:xfrm>
            <a:off x="5826125" y="4611688"/>
            <a:ext cx="382588" cy="307975"/>
          </a:xfrm>
          <a:prstGeom prst="rect">
            <a:avLst/>
          </a:prstGeom>
          <a:noFill/>
          <a:ln>
            <a:noFill/>
          </a:ln>
          <a:effectLst>
            <a:prstShdw prst="shdw17" dist="17961" dir="2700000">
              <a:srgbClr val="997A00"/>
            </a:prstShdw>
          </a:effectLst>
          <a:extLst/>
        </p:spPr>
        <p:txBody>
          <a:bodyPr wrap="none">
            <a:spAutoFit/>
          </a:bodyPr>
          <a:lstStyle/>
          <a:p>
            <a:pPr algn="ctr" fontAlgn="auto">
              <a:spcBef>
                <a:spcPts val="0"/>
              </a:spcBef>
              <a:spcAft>
                <a:spcPts val="0"/>
              </a:spcAft>
              <a:defRPr/>
            </a:pPr>
            <a:r>
              <a:rPr lang="en-US" sz="1400" b="1" dirty="0">
                <a:latin typeface="+mj-lt"/>
                <a:cs typeface="+mn-cs"/>
              </a:rPr>
              <a:t>23</a:t>
            </a:r>
          </a:p>
        </p:txBody>
      </p:sp>
      <p:sp>
        <p:nvSpPr>
          <p:cNvPr id="123" name="Text Box 15"/>
          <p:cNvSpPr txBox="1">
            <a:spLocks noChangeArrowheads="1"/>
          </p:cNvSpPr>
          <p:nvPr/>
        </p:nvSpPr>
        <p:spPr bwMode="auto">
          <a:xfrm>
            <a:off x="6916738" y="4202113"/>
            <a:ext cx="382587" cy="307975"/>
          </a:xfrm>
          <a:prstGeom prst="rect">
            <a:avLst/>
          </a:prstGeom>
          <a:noFill/>
          <a:ln>
            <a:noFill/>
          </a:ln>
          <a:effectLst>
            <a:prstShdw prst="shdw17" dist="17961" dir="2700000">
              <a:srgbClr val="997A00"/>
            </a:prstShdw>
          </a:effectLst>
          <a:extLst/>
        </p:spPr>
        <p:txBody>
          <a:bodyPr wrap="none">
            <a:spAutoFit/>
          </a:bodyPr>
          <a:lstStyle/>
          <a:p>
            <a:pPr algn="ctr" fontAlgn="auto">
              <a:spcBef>
                <a:spcPts val="0"/>
              </a:spcBef>
              <a:spcAft>
                <a:spcPts val="0"/>
              </a:spcAft>
              <a:defRPr/>
            </a:pPr>
            <a:r>
              <a:rPr lang="en-US" sz="1400" b="1" dirty="0">
                <a:latin typeface="+mj-lt"/>
                <a:cs typeface="+mn-cs"/>
              </a:rPr>
              <a:t>42</a:t>
            </a:r>
          </a:p>
        </p:txBody>
      </p:sp>
      <p:sp>
        <p:nvSpPr>
          <p:cNvPr id="125" name="Text Box 15"/>
          <p:cNvSpPr txBox="1">
            <a:spLocks noChangeArrowheads="1"/>
          </p:cNvSpPr>
          <p:nvPr/>
        </p:nvSpPr>
        <p:spPr bwMode="auto">
          <a:xfrm>
            <a:off x="7989888" y="3959225"/>
            <a:ext cx="382587" cy="307975"/>
          </a:xfrm>
          <a:prstGeom prst="rect">
            <a:avLst/>
          </a:prstGeom>
          <a:noFill/>
          <a:ln>
            <a:noFill/>
          </a:ln>
          <a:effectLst>
            <a:prstShdw prst="shdw17" dist="17961" dir="2700000">
              <a:srgbClr val="997A00"/>
            </a:prstShdw>
          </a:effectLst>
          <a:extLst/>
        </p:spPr>
        <p:txBody>
          <a:bodyPr wrap="none">
            <a:spAutoFit/>
          </a:bodyPr>
          <a:lstStyle/>
          <a:p>
            <a:pPr algn="ctr" fontAlgn="auto">
              <a:spcBef>
                <a:spcPts val="0"/>
              </a:spcBef>
              <a:spcAft>
                <a:spcPts val="0"/>
              </a:spcAft>
              <a:defRPr/>
            </a:pPr>
            <a:r>
              <a:rPr lang="en-US" sz="1400" b="1" dirty="0">
                <a:latin typeface="+mj-lt"/>
                <a:cs typeface="+mn-cs"/>
              </a:rPr>
              <a:t>53</a:t>
            </a:r>
          </a:p>
        </p:txBody>
      </p:sp>
      <p:sp>
        <p:nvSpPr>
          <p:cNvPr id="120" name="TextBox 24"/>
          <p:cNvSpPr txBox="1">
            <a:spLocks noChangeArrowheads="1"/>
          </p:cNvSpPr>
          <p:nvPr/>
        </p:nvSpPr>
        <p:spPr bwMode="auto">
          <a:xfrm>
            <a:off x="595313" y="5151438"/>
            <a:ext cx="523875" cy="261937"/>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100" dirty="0">
                <a:solidFill>
                  <a:srgbClr val="FFFFFF"/>
                </a:solidFill>
                <a:latin typeface="+mj-lt"/>
                <a:cs typeface="+mn-cs"/>
              </a:rPr>
              <a:t>n/N =</a:t>
            </a:r>
          </a:p>
        </p:txBody>
      </p:sp>
      <p:sp>
        <p:nvSpPr>
          <p:cNvPr id="127" name="TextBox 24"/>
          <p:cNvSpPr txBox="1">
            <a:spLocks noChangeArrowheads="1"/>
          </p:cNvSpPr>
          <p:nvPr/>
        </p:nvSpPr>
        <p:spPr bwMode="auto">
          <a:xfrm>
            <a:off x="5014913" y="5108575"/>
            <a:ext cx="523875" cy="261938"/>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GB" sz="1100" dirty="0">
                <a:solidFill>
                  <a:srgbClr val="FFFFFF"/>
                </a:solidFill>
                <a:latin typeface="+mj-lt"/>
                <a:cs typeface="+mn-cs"/>
              </a:rPr>
              <a:t>n/N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3" name="Rectangle 15"/>
          <p:cNvSpPr>
            <a:spLocks noChangeArrowheads="1"/>
          </p:cNvSpPr>
          <p:nvPr/>
        </p:nvSpPr>
        <p:spPr bwMode="auto">
          <a:xfrm>
            <a:off x="2009775" y="3263900"/>
            <a:ext cx="608013" cy="2411413"/>
          </a:xfrm>
          <a:prstGeom prst="rect">
            <a:avLst/>
          </a:prstGeom>
          <a:solidFill>
            <a:schemeClr val="accent2"/>
          </a:solidFill>
          <a:ln w="9525">
            <a:solidFill>
              <a:schemeClr val="bg2">
                <a:lumMod val="10000"/>
              </a:schemeClr>
            </a:solidFill>
            <a:miter lim="800000"/>
            <a:headEnd/>
            <a:tailEnd/>
          </a:ln>
        </p:spPr>
        <p:txBody>
          <a:bodyPr anchor="ctr"/>
          <a:lstStyle/>
          <a:p>
            <a:pPr fontAlgn="auto">
              <a:spcBef>
                <a:spcPts val="0"/>
              </a:spcBef>
              <a:spcAft>
                <a:spcPts val="0"/>
              </a:spcAft>
              <a:buFont typeface="Arial" pitchFamily="34" charset="0"/>
              <a:buNone/>
              <a:defRPr/>
            </a:pPr>
            <a:endParaRPr lang="en-US" sz="1600" dirty="0">
              <a:solidFill>
                <a:srgbClr val="FFFFFF"/>
              </a:solidFill>
              <a:latin typeface="+mj-lt"/>
              <a:ea typeface="MS PGothic" pitchFamily="34" charset="-128"/>
              <a:cs typeface="+mn-cs"/>
            </a:endParaRPr>
          </a:p>
        </p:txBody>
      </p:sp>
      <p:sp>
        <p:nvSpPr>
          <p:cNvPr id="17" name="Rectangle 16"/>
          <p:cNvSpPr>
            <a:spLocks noChangeArrowheads="1"/>
          </p:cNvSpPr>
          <p:nvPr/>
        </p:nvSpPr>
        <p:spPr bwMode="auto">
          <a:xfrm>
            <a:off x="2695575" y="3589338"/>
            <a:ext cx="611188" cy="2085975"/>
          </a:xfrm>
          <a:prstGeom prst="rect">
            <a:avLst/>
          </a:prstGeom>
          <a:solidFill>
            <a:schemeClr val="accent3"/>
          </a:solidFill>
          <a:ln w="9525">
            <a:solidFill>
              <a:schemeClr val="bg2">
                <a:lumMod val="10000"/>
              </a:schemeClr>
            </a:solidFill>
            <a:miter lim="800000"/>
            <a:headEnd/>
            <a:tailEnd/>
          </a:ln>
          <a:effectLst/>
        </p:spPr>
        <p:txBody>
          <a:bodyPr anchor="ctr"/>
          <a:lstStyle/>
          <a:p>
            <a:pPr fontAlgn="auto">
              <a:spcBef>
                <a:spcPts val="0"/>
              </a:spcBef>
              <a:spcAft>
                <a:spcPts val="0"/>
              </a:spcAft>
              <a:buFont typeface="Arial" pitchFamily="34" charset="0"/>
              <a:buNone/>
              <a:defRPr/>
            </a:pPr>
            <a:endParaRPr lang="en-US" sz="1600" dirty="0">
              <a:solidFill>
                <a:schemeClr val="lt1"/>
              </a:solidFill>
              <a:latin typeface="+mj-lt"/>
              <a:ea typeface="ＭＳ Ｐゴシック" pitchFamily="34" charset="-128"/>
              <a:cs typeface="+mn-cs"/>
            </a:endParaRPr>
          </a:p>
        </p:txBody>
      </p:sp>
      <p:sp>
        <p:nvSpPr>
          <p:cNvPr id="35847" name="TextBox 32"/>
          <p:cNvSpPr txBox="1">
            <a:spLocks noChangeArrowheads="1"/>
          </p:cNvSpPr>
          <p:nvPr/>
        </p:nvSpPr>
        <p:spPr bwMode="auto">
          <a:xfrm>
            <a:off x="2693988" y="5124450"/>
            <a:ext cx="584200" cy="534988"/>
          </a:xfrm>
          <a:prstGeom prst="rect">
            <a:avLst/>
          </a:prstGeom>
          <a:noFill/>
          <a:ln w="9525">
            <a:noFill/>
            <a:miter lim="800000"/>
            <a:headEnd/>
            <a:tailEnd/>
          </a:ln>
        </p:spPr>
        <p:txBody>
          <a:bodyPr wrap="none">
            <a:spAutoFit/>
          </a:bodyPr>
          <a:lstStyle/>
          <a:p>
            <a:pPr algn="ctr" fontAlgn="auto">
              <a:spcBef>
                <a:spcPts val="0"/>
              </a:spcBef>
              <a:spcAft>
                <a:spcPts val="0"/>
              </a:spcAft>
              <a:buFont typeface="Arial" pitchFamily="34" charset="0"/>
              <a:buNone/>
              <a:defRPr/>
            </a:pPr>
            <a:r>
              <a:rPr lang="en-US" sz="1600" dirty="0">
                <a:solidFill>
                  <a:schemeClr val="bg2">
                    <a:lumMod val="10000"/>
                  </a:schemeClr>
                </a:solidFill>
                <a:latin typeface="+mj-lt"/>
                <a:ea typeface="MS PGothic" pitchFamily="34" charset="-128"/>
                <a:cs typeface="+mn-cs"/>
              </a:rPr>
              <a:t>152/</a:t>
            </a:r>
            <a:br>
              <a:rPr lang="en-US" sz="1600" dirty="0">
                <a:solidFill>
                  <a:schemeClr val="bg2">
                    <a:lumMod val="10000"/>
                  </a:schemeClr>
                </a:solidFill>
                <a:latin typeface="+mj-lt"/>
                <a:ea typeface="MS PGothic" pitchFamily="34" charset="-128"/>
                <a:cs typeface="+mn-cs"/>
              </a:rPr>
            </a:br>
            <a:r>
              <a:rPr lang="en-US" sz="1600" dirty="0">
                <a:solidFill>
                  <a:schemeClr val="bg2">
                    <a:lumMod val="10000"/>
                  </a:schemeClr>
                </a:solidFill>
                <a:latin typeface="+mj-lt"/>
                <a:ea typeface="MS PGothic" pitchFamily="34" charset="-128"/>
                <a:cs typeface="+mn-cs"/>
              </a:rPr>
              <a:t>213</a:t>
            </a:r>
          </a:p>
        </p:txBody>
      </p:sp>
      <p:sp>
        <p:nvSpPr>
          <p:cNvPr id="35848" name="TextBox 33"/>
          <p:cNvSpPr txBox="1">
            <a:spLocks noChangeArrowheads="1"/>
          </p:cNvSpPr>
          <p:nvPr/>
        </p:nvSpPr>
        <p:spPr bwMode="auto">
          <a:xfrm>
            <a:off x="2024063" y="5124450"/>
            <a:ext cx="573087" cy="534988"/>
          </a:xfrm>
          <a:prstGeom prst="rect">
            <a:avLst/>
          </a:prstGeom>
          <a:noFill/>
          <a:ln w="9525">
            <a:noFill/>
            <a:miter lim="800000"/>
            <a:headEnd/>
            <a:tailEnd/>
          </a:ln>
        </p:spPr>
        <p:txBody>
          <a:bodyPr wrap="none">
            <a:spAutoFit/>
          </a:bodyPr>
          <a:lstStyle/>
          <a:p>
            <a:pPr algn="ctr" fontAlgn="auto">
              <a:spcBef>
                <a:spcPts val="0"/>
              </a:spcBef>
              <a:spcAft>
                <a:spcPts val="0"/>
              </a:spcAft>
              <a:buFont typeface="Arial" pitchFamily="34" charset="0"/>
              <a:buNone/>
              <a:defRPr/>
            </a:pPr>
            <a:r>
              <a:rPr lang="en-US" sz="1600" dirty="0">
                <a:solidFill>
                  <a:schemeClr val="bg2">
                    <a:lumMod val="10000"/>
                  </a:schemeClr>
                </a:solidFill>
                <a:latin typeface="+mj-lt"/>
                <a:ea typeface="MS PGothic" pitchFamily="34" charset="-128"/>
                <a:cs typeface="+mn-cs"/>
              </a:rPr>
              <a:t>118/</a:t>
            </a:r>
            <a:br>
              <a:rPr lang="en-US" sz="1600" dirty="0">
                <a:solidFill>
                  <a:schemeClr val="bg2">
                    <a:lumMod val="10000"/>
                  </a:schemeClr>
                </a:solidFill>
                <a:latin typeface="+mj-lt"/>
                <a:ea typeface="MS PGothic" pitchFamily="34" charset="-128"/>
                <a:cs typeface="+mn-cs"/>
              </a:rPr>
            </a:br>
            <a:r>
              <a:rPr lang="en-US" sz="1600" dirty="0">
                <a:solidFill>
                  <a:schemeClr val="bg2">
                    <a:lumMod val="10000"/>
                  </a:schemeClr>
                </a:solidFill>
                <a:latin typeface="+mj-lt"/>
                <a:ea typeface="MS PGothic" pitchFamily="34" charset="-128"/>
                <a:cs typeface="+mn-cs"/>
              </a:rPr>
              <a:t>149</a:t>
            </a:r>
          </a:p>
        </p:txBody>
      </p:sp>
      <p:sp>
        <p:nvSpPr>
          <p:cNvPr id="35855" name="Rectangle 21"/>
          <p:cNvSpPr>
            <a:spLocks noChangeArrowheads="1"/>
          </p:cNvSpPr>
          <p:nvPr/>
        </p:nvSpPr>
        <p:spPr bwMode="auto">
          <a:xfrm>
            <a:off x="4308475" y="3287713"/>
            <a:ext cx="611188" cy="2387600"/>
          </a:xfrm>
          <a:prstGeom prst="rect">
            <a:avLst/>
          </a:prstGeom>
          <a:solidFill>
            <a:schemeClr val="accent2"/>
          </a:solidFill>
          <a:ln w="9525">
            <a:solidFill>
              <a:schemeClr val="bg2">
                <a:lumMod val="10000"/>
              </a:schemeClr>
            </a:solidFill>
            <a:miter lim="800000"/>
            <a:headEnd/>
            <a:tailEnd/>
          </a:ln>
        </p:spPr>
        <p:txBody>
          <a:bodyPr anchor="ctr"/>
          <a:lstStyle/>
          <a:p>
            <a:pPr fontAlgn="auto">
              <a:spcBef>
                <a:spcPts val="0"/>
              </a:spcBef>
              <a:spcAft>
                <a:spcPts val="0"/>
              </a:spcAft>
              <a:buFont typeface="Arial" pitchFamily="34" charset="0"/>
              <a:buNone/>
              <a:defRPr/>
            </a:pPr>
            <a:endParaRPr lang="en-US" sz="1600" dirty="0">
              <a:solidFill>
                <a:srgbClr val="FFFFFF"/>
              </a:solidFill>
              <a:latin typeface="+mj-lt"/>
              <a:ea typeface="MS PGothic" pitchFamily="34" charset="-128"/>
              <a:cs typeface="+mn-cs"/>
            </a:endParaRPr>
          </a:p>
        </p:txBody>
      </p:sp>
      <p:sp>
        <p:nvSpPr>
          <p:cNvPr id="24" name="Rectangle 23"/>
          <p:cNvSpPr>
            <a:spLocks noChangeArrowheads="1"/>
          </p:cNvSpPr>
          <p:nvPr/>
        </p:nvSpPr>
        <p:spPr bwMode="auto">
          <a:xfrm>
            <a:off x="4989513" y="3430588"/>
            <a:ext cx="608012" cy="2244725"/>
          </a:xfrm>
          <a:prstGeom prst="rect">
            <a:avLst/>
          </a:prstGeom>
          <a:solidFill>
            <a:schemeClr val="accent3"/>
          </a:solidFill>
          <a:ln w="9525">
            <a:solidFill>
              <a:schemeClr val="bg2">
                <a:lumMod val="10000"/>
              </a:schemeClr>
            </a:solidFill>
            <a:miter lim="800000"/>
            <a:headEnd/>
            <a:tailEnd/>
          </a:ln>
          <a:effectLst/>
        </p:spPr>
        <p:txBody>
          <a:bodyPr anchor="ctr"/>
          <a:lstStyle/>
          <a:p>
            <a:pPr fontAlgn="auto">
              <a:spcBef>
                <a:spcPts val="0"/>
              </a:spcBef>
              <a:spcAft>
                <a:spcPts val="0"/>
              </a:spcAft>
              <a:buFont typeface="Arial" pitchFamily="34" charset="0"/>
              <a:buNone/>
              <a:defRPr/>
            </a:pPr>
            <a:endParaRPr lang="en-US" sz="1600" dirty="0">
              <a:solidFill>
                <a:schemeClr val="lt1"/>
              </a:solidFill>
              <a:latin typeface="+mj-lt"/>
              <a:ea typeface="ＭＳ Ｐゴシック" pitchFamily="34" charset="-128"/>
              <a:cs typeface="+mn-cs"/>
            </a:endParaRPr>
          </a:p>
        </p:txBody>
      </p:sp>
      <p:sp>
        <p:nvSpPr>
          <p:cNvPr id="29" name="Rectangle 28"/>
          <p:cNvSpPr>
            <a:spLocks noChangeArrowheads="1"/>
          </p:cNvSpPr>
          <p:nvPr/>
        </p:nvSpPr>
        <p:spPr bwMode="auto">
          <a:xfrm>
            <a:off x="7299325" y="3819525"/>
            <a:ext cx="609600" cy="1855788"/>
          </a:xfrm>
          <a:prstGeom prst="rect">
            <a:avLst/>
          </a:prstGeom>
          <a:solidFill>
            <a:schemeClr val="accent3"/>
          </a:solidFill>
          <a:ln w="9525">
            <a:solidFill>
              <a:schemeClr val="bg2">
                <a:lumMod val="10000"/>
              </a:schemeClr>
            </a:solidFill>
            <a:miter lim="800000"/>
            <a:headEnd/>
            <a:tailEnd/>
          </a:ln>
          <a:effectLst/>
        </p:spPr>
        <p:txBody>
          <a:bodyPr anchor="ctr"/>
          <a:lstStyle/>
          <a:p>
            <a:pPr fontAlgn="auto">
              <a:spcBef>
                <a:spcPts val="0"/>
              </a:spcBef>
              <a:spcAft>
                <a:spcPts val="0"/>
              </a:spcAft>
              <a:buFont typeface="Arial" pitchFamily="34" charset="0"/>
              <a:buNone/>
              <a:defRPr/>
            </a:pPr>
            <a:endParaRPr lang="en-US" sz="1600" dirty="0">
              <a:solidFill>
                <a:schemeClr val="lt1"/>
              </a:solidFill>
              <a:latin typeface="+mj-lt"/>
              <a:ea typeface="ＭＳ Ｐゴシック" pitchFamily="34" charset="-128"/>
              <a:cs typeface="+mn-cs"/>
            </a:endParaRPr>
          </a:p>
        </p:txBody>
      </p:sp>
      <p:sp>
        <p:nvSpPr>
          <p:cNvPr id="35858" name="Rectangle 31"/>
          <p:cNvSpPr>
            <a:spLocks noChangeArrowheads="1"/>
          </p:cNvSpPr>
          <p:nvPr/>
        </p:nvSpPr>
        <p:spPr bwMode="auto">
          <a:xfrm>
            <a:off x="6607175" y="3287713"/>
            <a:ext cx="608013" cy="2387600"/>
          </a:xfrm>
          <a:prstGeom prst="rect">
            <a:avLst/>
          </a:prstGeom>
          <a:solidFill>
            <a:schemeClr val="accent2"/>
          </a:solidFill>
          <a:ln w="9525">
            <a:solidFill>
              <a:schemeClr val="bg2">
                <a:lumMod val="10000"/>
              </a:schemeClr>
            </a:solidFill>
            <a:miter lim="800000"/>
            <a:headEnd/>
            <a:tailEnd/>
          </a:ln>
        </p:spPr>
        <p:txBody>
          <a:bodyPr anchor="ctr"/>
          <a:lstStyle/>
          <a:p>
            <a:pPr fontAlgn="auto">
              <a:spcBef>
                <a:spcPts val="0"/>
              </a:spcBef>
              <a:spcAft>
                <a:spcPts val="0"/>
              </a:spcAft>
              <a:buFont typeface="Arial" pitchFamily="34" charset="0"/>
              <a:buNone/>
              <a:defRPr/>
            </a:pPr>
            <a:endParaRPr lang="en-US" sz="1600" dirty="0">
              <a:solidFill>
                <a:srgbClr val="FFFFFF"/>
              </a:solidFill>
              <a:latin typeface="+mj-lt"/>
              <a:ea typeface="MS PGothic" pitchFamily="34" charset="-128"/>
              <a:cs typeface="+mn-cs"/>
            </a:endParaRPr>
          </a:p>
        </p:txBody>
      </p:sp>
      <p:cxnSp>
        <p:nvCxnSpPr>
          <p:cNvPr id="5" name="Straight Connector 4"/>
          <p:cNvCxnSpPr>
            <a:cxnSpLocks noChangeShapeType="1"/>
          </p:cNvCxnSpPr>
          <p:nvPr/>
        </p:nvCxnSpPr>
        <p:spPr bwMode="auto">
          <a:xfrm rot="5400000">
            <a:off x="72232" y="4150519"/>
            <a:ext cx="3065462" cy="0"/>
          </a:xfrm>
          <a:prstGeom prst="line">
            <a:avLst/>
          </a:prstGeom>
          <a:noFill/>
          <a:ln w="28575">
            <a:solidFill>
              <a:schemeClr val="tx1"/>
            </a:solidFill>
            <a:round/>
            <a:headEnd/>
            <a:tailEnd/>
          </a:ln>
          <a:effectLst>
            <a:outerShdw blurRad="63500" dist="20000" dir="5400000" rotWithShape="0">
              <a:srgbClr val="000000">
                <a:alpha val="37999"/>
              </a:srgbClr>
            </a:outerShdw>
          </a:effectLst>
          <a:extLst/>
        </p:spPr>
      </p:cxnSp>
      <p:cxnSp>
        <p:nvCxnSpPr>
          <p:cNvPr id="7" name="Straight Connector 6"/>
          <p:cNvCxnSpPr>
            <a:cxnSpLocks noChangeShapeType="1"/>
          </p:cNvCxnSpPr>
          <p:nvPr/>
        </p:nvCxnSpPr>
        <p:spPr bwMode="auto">
          <a:xfrm flipV="1">
            <a:off x="1585913" y="5667375"/>
            <a:ext cx="6796087" cy="0"/>
          </a:xfrm>
          <a:prstGeom prst="line">
            <a:avLst/>
          </a:prstGeom>
          <a:noFill/>
          <a:ln w="28575">
            <a:solidFill>
              <a:schemeClr val="tx1"/>
            </a:solidFill>
            <a:round/>
            <a:headEnd/>
            <a:tailEnd/>
          </a:ln>
          <a:effectLst>
            <a:outerShdw blurRad="63500" dist="20000" dir="5400000" rotWithShape="0">
              <a:srgbClr val="000000">
                <a:alpha val="37999"/>
              </a:srgbClr>
            </a:outerShdw>
          </a:effectLst>
          <a:extLst/>
        </p:spPr>
      </p:cxnSp>
      <p:sp>
        <p:nvSpPr>
          <p:cNvPr id="35861" name="TextBox 12"/>
          <p:cNvSpPr txBox="1">
            <a:spLocks noChangeArrowheads="1"/>
          </p:cNvSpPr>
          <p:nvPr/>
        </p:nvSpPr>
        <p:spPr bwMode="auto">
          <a:xfrm>
            <a:off x="1036638" y="2481263"/>
            <a:ext cx="525462" cy="314325"/>
          </a:xfrm>
          <a:prstGeom prst="rect">
            <a:avLst/>
          </a:prstGeom>
          <a:noFill/>
          <a:ln w="9525">
            <a:noFill/>
            <a:miter lim="800000"/>
            <a:headEnd/>
            <a:tailEnd/>
          </a:ln>
        </p:spPr>
        <p:txBody>
          <a:bodyPr wrap="none">
            <a:spAutoFit/>
          </a:bodyPr>
          <a:lstStyle/>
          <a:p>
            <a:pPr algn="r" fontAlgn="auto">
              <a:spcBef>
                <a:spcPts val="0"/>
              </a:spcBef>
              <a:spcAft>
                <a:spcPts val="0"/>
              </a:spcAft>
              <a:buFont typeface="Arial" pitchFamily="34" charset="0"/>
              <a:buNone/>
              <a:defRPr/>
            </a:pPr>
            <a:r>
              <a:rPr lang="en-US" sz="1600" dirty="0">
                <a:latin typeface="+mj-lt"/>
                <a:ea typeface="MS PGothic" pitchFamily="34" charset="-128"/>
              </a:rPr>
              <a:t>100</a:t>
            </a:r>
          </a:p>
        </p:txBody>
      </p:sp>
      <p:sp>
        <p:nvSpPr>
          <p:cNvPr id="35862" name="TextBox 13"/>
          <p:cNvSpPr txBox="1">
            <a:spLocks noChangeArrowheads="1"/>
          </p:cNvSpPr>
          <p:nvPr/>
        </p:nvSpPr>
        <p:spPr bwMode="auto">
          <a:xfrm>
            <a:off x="1263650" y="5521325"/>
            <a:ext cx="298450" cy="314325"/>
          </a:xfrm>
          <a:prstGeom prst="rect">
            <a:avLst/>
          </a:prstGeom>
          <a:noFill/>
          <a:ln w="9525">
            <a:noFill/>
            <a:miter lim="800000"/>
            <a:headEnd/>
            <a:tailEnd/>
          </a:ln>
        </p:spPr>
        <p:txBody>
          <a:bodyPr wrap="none">
            <a:spAutoFit/>
          </a:bodyPr>
          <a:lstStyle/>
          <a:p>
            <a:pPr algn="r" fontAlgn="auto">
              <a:spcBef>
                <a:spcPts val="0"/>
              </a:spcBef>
              <a:spcAft>
                <a:spcPts val="0"/>
              </a:spcAft>
              <a:buFont typeface="Arial" pitchFamily="34" charset="0"/>
              <a:buNone/>
              <a:defRPr/>
            </a:pPr>
            <a:r>
              <a:rPr lang="en-US" sz="1600" dirty="0">
                <a:latin typeface="+mj-lt"/>
                <a:ea typeface="MS PGothic" pitchFamily="34" charset="-128"/>
              </a:rPr>
              <a:t>0</a:t>
            </a:r>
          </a:p>
        </p:txBody>
      </p:sp>
      <p:sp>
        <p:nvSpPr>
          <p:cNvPr id="35863" name="TextBox 14"/>
          <p:cNvSpPr txBox="1">
            <a:spLocks noChangeArrowheads="1"/>
          </p:cNvSpPr>
          <p:nvPr/>
        </p:nvSpPr>
        <p:spPr bwMode="auto">
          <a:xfrm>
            <a:off x="1147763" y="3994150"/>
            <a:ext cx="412750" cy="314325"/>
          </a:xfrm>
          <a:prstGeom prst="rect">
            <a:avLst/>
          </a:prstGeom>
          <a:noFill/>
          <a:ln w="9525">
            <a:noFill/>
            <a:miter lim="800000"/>
            <a:headEnd/>
            <a:tailEnd/>
          </a:ln>
        </p:spPr>
        <p:txBody>
          <a:bodyPr wrap="none">
            <a:spAutoFit/>
          </a:bodyPr>
          <a:lstStyle/>
          <a:p>
            <a:pPr algn="r" fontAlgn="auto">
              <a:spcBef>
                <a:spcPts val="0"/>
              </a:spcBef>
              <a:spcAft>
                <a:spcPts val="0"/>
              </a:spcAft>
              <a:buFont typeface="Arial" pitchFamily="34" charset="0"/>
              <a:buNone/>
              <a:defRPr/>
            </a:pPr>
            <a:r>
              <a:rPr lang="en-US" sz="1600" dirty="0">
                <a:latin typeface="+mj-lt"/>
                <a:ea typeface="MS PGothic" pitchFamily="34" charset="-128"/>
              </a:rPr>
              <a:t>50</a:t>
            </a:r>
          </a:p>
        </p:txBody>
      </p:sp>
      <p:sp>
        <p:nvSpPr>
          <p:cNvPr id="63502" name="TextBox 17"/>
          <p:cNvSpPr txBox="1">
            <a:spLocks noChangeArrowheads="1"/>
          </p:cNvSpPr>
          <p:nvPr/>
        </p:nvSpPr>
        <p:spPr bwMode="auto">
          <a:xfrm>
            <a:off x="2090738" y="5664200"/>
            <a:ext cx="1130300" cy="682625"/>
          </a:xfrm>
          <a:prstGeom prst="rect">
            <a:avLst/>
          </a:prstGeom>
          <a:noFill/>
          <a:ln w="9525">
            <a:noFill/>
            <a:miter lim="800000"/>
            <a:headEnd/>
            <a:tailEnd/>
          </a:ln>
        </p:spPr>
        <p:txBody>
          <a:bodyPr wrap="none">
            <a:spAutoFit/>
          </a:bodyPr>
          <a:lstStyle/>
          <a:p>
            <a:pPr>
              <a:buFont typeface="Arial" charset="0"/>
              <a:buNone/>
            </a:pPr>
            <a:r>
              <a:rPr lang="en-US" sz="1600">
                <a:latin typeface="Calibri" pitchFamily="34" charset="0"/>
                <a:ea typeface="MS PGothic" pitchFamily="34" charset="-128"/>
              </a:rPr>
              <a:t>1b        1a</a:t>
            </a:r>
          </a:p>
          <a:p>
            <a:pPr>
              <a:buFont typeface="Arial" charset="0"/>
              <a:buNone/>
            </a:pPr>
            <a:r>
              <a:rPr lang="en-US" sz="1600">
                <a:latin typeface="Calibri" pitchFamily="34" charset="0"/>
                <a:ea typeface="MS PGothic" pitchFamily="34" charset="-128"/>
              </a:rPr>
              <a:t>Genotype</a:t>
            </a:r>
          </a:p>
        </p:txBody>
      </p:sp>
      <p:sp>
        <p:nvSpPr>
          <p:cNvPr id="35865" name="TextBox 18"/>
          <p:cNvSpPr txBox="1">
            <a:spLocks noChangeArrowheads="1"/>
          </p:cNvSpPr>
          <p:nvPr/>
        </p:nvSpPr>
        <p:spPr bwMode="auto">
          <a:xfrm>
            <a:off x="2111375" y="2940050"/>
            <a:ext cx="412750" cy="314325"/>
          </a:xfrm>
          <a:prstGeom prst="rect">
            <a:avLst/>
          </a:prstGeom>
          <a:noFill/>
          <a:ln w="9525">
            <a:noFill/>
            <a:miter lim="800000"/>
            <a:headEnd/>
            <a:tailEnd/>
          </a:ln>
        </p:spPr>
        <p:txBody>
          <a:bodyPr wrap="none">
            <a:spAutoFit/>
          </a:bodyPr>
          <a:lstStyle/>
          <a:p>
            <a:pPr fontAlgn="auto">
              <a:spcBef>
                <a:spcPts val="0"/>
              </a:spcBef>
              <a:spcAft>
                <a:spcPts val="0"/>
              </a:spcAft>
              <a:buFont typeface="Arial" pitchFamily="34" charset="0"/>
              <a:buNone/>
              <a:defRPr/>
            </a:pPr>
            <a:r>
              <a:rPr lang="en-US" sz="1600" dirty="0">
                <a:latin typeface="+mj-lt"/>
                <a:ea typeface="MS PGothic" pitchFamily="34" charset="-128"/>
                <a:cs typeface="+mn-cs"/>
              </a:rPr>
              <a:t>79</a:t>
            </a:r>
          </a:p>
        </p:txBody>
      </p:sp>
      <p:sp>
        <p:nvSpPr>
          <p:cNvPr id="35866" name="TextBox 19"/>
          <p:cNvSpPr txBox="1">
            <a:spLocks noChangeArrowheads="1"/>
          </p:cNvSpPr>
          <p:nvPr/>
        </p:nvSpPr>
        <p:spPr bwMode="auto">
          <a:xfrm>
            <a:off x="2801938" y="3265488"/>
            <a:ext cx="412750" cy="314325"/>
          </a:xfrm>
          <a:prstGeom prst="rect">
            <a:avLst/>
          </a:prstGeom>
          <a:noFill/>
          <a:ln w="9525">
            <a:noFill/>
            <a:miter lim="800000"/>
            <a:headEnd/>
            <a:tailEnd/>
          </a:ln>
        </p:spPr>
        <p:txBody>
          <a:bodyPr wrap="none">
            <a:spAutoFit/>
          </a:bodyPr>
          <a:lstStyle/>
          <a:p>
            <a:pPr fontAlgn="auto">
              <a:spcBef>
                <a:spcPts val="0"/>
              </a:spcBef>
              <a:spcAft>
                <a:spcPts val="0"/>
              </a:spcAft>
              <a:buFont typeface="Arial" pitchFamily="34" charset="0"/>
              <a:buNone/>
              <a:defRPr/>
            </a:pPr>
            <a:r>
              <a:rPr lang="en-US" sz="1600" dirty="0">
                <a:latin typeface="+mj-lt"/>
                <a:ea typeface="MS PGothic" pitchFamily="34" charset="-128"/>
                <a:cs typeface="+mn-cs"/>
              </a:rPr>
              <a:t>71</a:t>
            </a:r>
          </a:p>
        </p:txBody>
      </p:sp>
      <p:sp>
        <p:nvSpPr>
          <p:cNvPr id="63505" name="TextBox 20"/>
          <p:cNvSpPr txBox="1">
            <a:spLocks noChangeArrowheads="1"/>
          </p:cNvSpPr>
          <p:nvPr/>
        </p:nvSpPr>
        <p:spPr bwMode="auto">
          <a:xfrm>
            <a:off x="3960813" y="5664200"/>
            <a:ext cx="1990725" cy="682625"/>
          </a:xfrm>
          <a:prstGeom prst="rect">
            <a:avLst/>
          </a:prstGeom>
          <a:noFill/>
          <a:ln w="9525">
            <a:noFill/>
            <a:miter lim="800000"/>
            <a:headEnd/>
            <a:tailEnd/>
          </a:ln>
        </p:spPr>
        <p:txBody>
          <a:bodyPr wrap="none">
            <a:spAutoFit/>
          </a:bodyPr>
          <a:lstStyle/>
          <a:p>
            <a:pPr algn="ctr">
              <a:buFont typeface="Arial" charset="0"/>
              <a:buNone/>
            </a:pPr>
            <a:r>
              <a:rPr lang="en-US" sz="1600">
                <a:latin typeface="Calibri" pitchFamily="34" charset="0"/>
              </a:rPr>
              <a:t>&lt; 800K   ≥ 800K</a:t>
            </a:r>
          </a:p>
          <a:p>
            <a:pPr algn="ctr">
              <a:buFont typeface="Arial" charset="0"/>
              <a:buNone/>
            </a:pPr>
            <a:r>
              <a:rPr lang="en-US" sz="1600">
                <a:latin typeface="Calibri" pitchFamily="34" charset="0"/>
              </a:rPr>
              <a:t> HCV RNA (IU/mL)</a:t>
            </a:r>
          </a:p>
        </p:txBody>
      </p:sp>
      <p:sp>
        <p:nvSpPr>
          <p:cNvPr id="35868" name="TextBox 24"/>
          <p:cNvSpPr txBox="1">
            <a:spLocks noChangeArrowheads="1"/>
          </p:cNvSpPr>
          <p:nvPr/>
        </p:nvSpPr>
        <p:spPr bwMode="auto">
          <a:xfrm>
            <a:off x="4365625" y="2967038"/>
            <a:ext cx="469900" cy="314325"/>
          </a:xfrm>
          <a:prstGeom prst="rect">
            <a:avLst/>
          </a:prstGeom>
          <a:noFill/>
          <a:ln w="9525">
            <a:noFill/>
            <a:miter lim="800000"/>
            <a:headEnd/>
            <a:tailEnd/>
          </a:ln>
        </p:spPr>
        <p:txBody>
          <a:bodyPr wrap="none">
            <a:spAutoFit/>
          </a:bodyPr>
          <a:lstStyle/>
          <a:p>
            <a:pPr fontAlgn="auto">
              <a:spcBef>
                <a:spcPts val="0"/>
              </a:spcBef>
              <a:spcAft>
                <a:spcPts val="0"/>
              </a:spcAft>
              <a:buFont typeface="Arial" pitchFamily="34" charset="0"/>
              <a:buNone/>
              <a:defRPr/>
            </a:pPr>
            <a:r>
              <a:rPr lang="en-US" sz="1600" dirty="0">
                <a:latin typeface="+mj-lt"/>
                <a:ea typeface="MS PGothic" pitchFamily="34" charset="-128"/>
                <a:cs typeface="+mn-cs"/>
              </a:rPr>
              <a:t> 78</a:t>
            </a:r>
          </a:p>
        </p:txBody>
      </p:sp>
      <p:sp>
        <p:nvSpPr>
          <p:cNvPr id="35869" name="TextBox 26"/>
          <p:cNvSpPr txBox="1">
            <a:spLocks noChangeArrowheads="1"/>
          </p:cNvSpPr>
          <p:nvPr/>
        </p:nvSpPr>
        <p:spPr bwMode="auto">
          <a:xfrm>
            <a:off x="5075238" y="3106738"/>
            <a:ext cx="412750" cy="314325"/>
          </a:xfrm>
          <a:prstGeom prst="rect">
            <a:avLst/>
          </a:prstGeom>
          <a:noFill/>
          <a:ln w="9525">
            <a:noFill/>
            <a:miter lim="800000"/>
            <a:headEnd/>
            <a:tailEnd/>
          </a:ln>
        </p:spPr>
        <p:txBody>
          <a:bodyPr wrap="none">
            <a:spAutoFit/>
          </a:bodyPr>
          <a:lstStyle/>
          <a:p>
            <a:pPr fontAlgn="auto">
              <a:spcBef>
                <a:spcPts val="0"/>
              </a:spcBef>
              <a:spcAft>
                <a:spcPts val="0"/>
              </a:spcAft>
              <a:buFont typeface="Arial" pitchFamily="34" charset="0"/>
              <a:buNone/>
              <a:defRPr/>
            </a:pPr>
            <a:r>
              <a:rPr lang="en-US" sz="1600" dirty="0">
                <a:latin typeface="+mj-lt"/>
                <a:ea typeface="MS PGothic" pitchFamily="34" charset="-128"/>
                <a:cs typeface="+mn-cs"/>
              </a:rPr>
              <a:t>74</a:t>
            </a:r>
          </a:p>
        </p:txBody>
      </p:sp>
      <p:sp>
        <p:nvSpPr>
          <p:cNvPr id="63508" name="TextBox 27"/>
          <p:cNvSpPr txBox="1">
            <a:spLocks noChangeArrowheads="1"/>
          </p:cNvSpPr>
          <p:nvPr/>
        </p:nvSpPr>
        <p:spPr bwMode="auto">
          <a:xfrm>
            <a:off x="6578600" y="5664200"/>
            <a:ext cx="1382713" cy="682625"/>
          </a:xfrm>
          <a:prstGeom prst="rect">
            <a:avLst/>
          </a:prstGeom>
          <a:noFill/>
          <a:ln w="9525">
            <a:noFill/>
            <a:miter lim="800000"/>
            <a:headEnd/>
            <a:tailEnd/>
          </a:ln>
        </p:spPr>
        <p:txBody>
          <a:bodyPr wrap="none">
            <a:spAutoFit/>
          </a:bodyPr>
          <a:lstStyle/>
          <a:p>
            <a:pPr algn="ctr">
              <a:buFont typeface="Arial" charset="0"/>
              <a:buNone/>
            </a:pPr>
            <a:r>
              <a:rPr lang="en-US" sz="1600">
                <a:latin typeface="Calibri" pitchFamily="34" charset="0"/>
                <a:ea typeface="MS PGothic" pitchFamily="34" charset="-128"/>
              </a:rPr>
              <a:t>F0-2    F3-F4</a:t>
            </a:r>
          </a:p>
          <a:p>
            <a:pPr algn="ctr">
              <a:buFont typeface="Arial" charset="0"/>
              <a:buNone/>
            </a:pPr>
            <a:r>
              <a:rPr lang="en-US" sz="1600">
                <a:latin typeface="Calibri" pitchFamily="34" charset="0"/>
                <a:ea typeface="MS PGothic" pitchFamily="34" charset="-128"/>
              </a:rPr>
              <a:t>Fibrosis</a:t>
            </a:r>
          </a:p>
        </p:txBody>
      </p:sp>
      <p:sp>
        <p:nvSpPr>
          <p:cNvPr id="35871" name="TextBox 29"/>
          <p:cNvSpPr txBox="1">
            <a:spLocks noChangeArrowheads="1"/>
          </p:cNvSpPr>
          <p:nvPr/>
        </p:nvSpPr>
        <p:spPr bwMode="auto">
          <a:xfrm>
            <a:off x="7389813" y="3495675"/>
            <a:ext cx="412750" cy="314325"/>
          </a:xfrm>
          <a:prstGeom prst="rect">
            <a:avLst/>
          </a:prstGeom>
          <a:noFill/>
          <a:ln w="9525">
            <a:noFill/>
            <a:miter lim="800000"/>
            <a:headEnd/>
            <a:tailEnd/>
          </a:ln>
        </p:spPr>
        <p:txBody>
          <a:bodyPr wrap="none">
            <a:spAutoFit/>
          </a:bodyPr>
          <a:lstStyle/>
          <a:p>
            <a:pPr fontAlgn="auto">
              <a:spcBef>
                <a:spcPts val="0"/>
              </a:spcBef>
              <a:spcAft>
                <a:spcPts val="0"/>
              </a:spcAft>
              <a:buFont typeface="Arial" pitchFamily="34" charset="0"/>
              <a:buNone/>
              <a:defRPr/>
            </a:pPr>
            <a:r>
              <a:rPr lang="en-US" sz="1600" dirty="0">
                <a:latin typeface="+mj-lt"/>
                <a:ea typeface="MS PGothic" pitchFamily="34" charset="-128"/>
                <a:cs typeface="+mn-cs"/>
              </a:rPr>
              <a:t>62</a:t>
            </a:r>
          </a:p>
        </p:txBody>
      </p:sp>
      <p:sp>
        <p:nvSpPr>
          <p:cNvPr id="35872" name="TextBox 32"/>
          <p:cNvSpPr txBox="1">
            <a:spLocks noChangeArrowheads="1"/>
          </p:cNvSpPr>
          <p:nvPr/>
        </p:nvSpPr>
        <p:spPr bwMode="auto">
          <a:xfrm>
            <a:off x="6713538" y="2965450"/>
            <a:ext cx="412750" cy="314325"/>
          </a:xfrm>
          <a:prstGeom prst="rect">
            <a:avLst/>
          </a:prstGeom>
          <a:noFill/>
          <a:ln w="9525">
            <a:noFill/>
            <a:miter lim="800000"/>
            <a:headEnd/>
            <a:tailEnd/>
          </a:ln>
        </p:spPr>
        <p:txBody>
          <a:bodyPr wrap="none">
            <a:spAutoFit/>
          </a:bodyPr>
          <a:lstStyle/>
          <a:p>
            <a:pPr fontAlgn="auto">
              <a:spcBef>
                <a:spcPts val="0"/>
              </a:spcBef>
              <a:spcAft>
                <a:spcPts val="0"/>
              </a:spcAft>
              <a:buFont typeface="Arial" pitchFamily="34" charset="0"/>
              <a:buNone/>
              <a:defRPr/>
            </a:pPr>
            <a:r>
              <a:rPr lang="en-US" sz="1600" dirty="0">
                <a:latin typeface="+mj-lt"/>
                <a:ea typeface="MS PGothic" pitchFamily="34" charset="-128"/>
                <a:cs typeface="+mn-cs"/>
              </a:rPr>
              <a:t>78</a:t>
            </a:r>
          </a:p>
        </p:txBody>
      </p:sp>
      <p:sp>
        <p:nvSpPr>
          <p:cNvPr id="35873" name="TextBox 33"/>
          <p:cNvSpPr txBox="1">
            <a:spLocks noChangeArrowheads="1"/>
          </p:cNvSpPr>
          <p:nvPr/>
        </p:nvSpPr>
        <p:spPr bwMode="auto">
          <a:xfrm rot="16200000">
            <a:off x="-578644" y="4013994"/>
            <a:ext cx="3116263" cy="314325"/>
          </a:xfrm>
          <a:prstGeom prst="rect">
            <a:avLst/>
          </a:prstGeom>
          <a:noFill/>
          <a:ln w="9525">
            <a:noFill/>
            <a:miter lim="800000"/>
            <a:headEnd/>
            <a:tailEnd/>
          </a:ln>
        </p:spPr>
        <p:txBody>
          <a:bodyPr>
            <a:spAutoFit/>
          </a:bodyPr>
          <a:lstStyle/>
          <a:p>
            <a:pPr algn="ctr" fontAlgn="auto">
              <a:spcBef>
                <a:spcPts val="0"/>
              </a:spcBef>
              <a:spcAft>
                <a:spcPts val="0"/>
              </a:spcAft>
              <a:buFont typeface="Arial" pitchFamily="34" charset="0"/>
              <a:buNone/>
              <a:defRPr/>
            </a:pPr>
            <a:r>
              <a:rPr lang="en-US" sz="1600" dirty="0">
                <a:latin typeface="+mj-lt"/>
                <a:ea typeface="MS PGothic" pitchFamily="34" charset="-128"/>
                <a:cs typeface="+mn-cs"/>
              </a:rPr>
              <a:t>SVR (%)</a:t>
            </a:r>
          </a:p>
        </p:txBody>
      </p:sp>
      <p:sp>
        <p:nvSpPr>
          <p:cNvPr id="35874" name="TextBox 35"/>
          <p:cNvSpPr txBox="1">
            <a:spLocks noChangeArrowheads="1"/>
          </p:cNvSpPr>
          <p:nvPr/>
        </p:nvSpPr>
        <p:spPr bwMode="auto">
          <a:xfrm>
            <a:off x="1147763" y="3233738"/>
            <a:ext cx="412750" cy="314325"/>
          </a:xfrm>
          <a:prstGeom prst="rect">
            <a:avLst/>
          </a:prstGeom>
          <a:noFill/>
          <a:ln w="9525">
            <a:noFill/>
            <a:miter lim="800000"/>
            <a:headEnd/>
            <a:tailEnd/>
          </a:ln>
        </p:spPr>
        <p:txBody>
          <a:bodyPr wrap="none">
            <a:spAutoFit/>
          </a:bodyPr>
          <a:lstStyle/>
          <a:p>
            <a:pPr algn="r" fontAlgn="auto">
              <a:spcBef>
                <a:spcPts val="0"/>
              </a:spcBef>
              <a:spcAft>
                <a:spcPts val="0"/>
              </a:spcAft>
              <a:buFont typeface="Arial" pitchFamily="34" charset="0"/>
              <a:buNone/>
              <a:defRPr/>
            </a:pPr>
            <a:r>
              <a:rPr lang="en-US" sz="1600" dirty="0">
                <a:latin typeface="+mj-lt"/>
                <a:ea typeface="MS PGothic" pitchFamily="34" charset="-128"/>
              </a:rPr>
              <a:t>75</a:t>
            </a:r>
          </a:p>
        </p:txBody>
      </p:sp>
      <p:sp>
        <p:nvSpPr>
          <p:cNvPr id="35875" name="TextBox 36"/>
          <p:cNvSpPr txBox="1">
            <a:spLocks noChangeArrowheads="1"/>
          </p:cNvSpPr>
          <p:nvPr/>
        </p:nvSpPr>
        <p:spPr bwMode="auto">
          <a:xfrm>
            <a:off x="1147763" y="4760913"/>
            <a:ext cx="412750" cy="314325"/>
          </a:xfrm>
          <a:prstGeom prst="rect">
            <a:avLst/>
          </a:prstGeom>
          <a:noFill/>
          <a:ln w="9525">
            <a:noFill/>
            <a:miter lim="800000"/>
            <a:headEnd/>
            <a:tailEnd/>
          </a:ln>
        </p:spPr>
        <p:txBody>
          <a:bodyPr wrap="none">
            <a:spAutoFit/>
          </a:bodyPr>
          <a:lstStyle/>
          <a:p>
            <a:pPr algn="r" fontAlgn="auto">
              <a:spcBef>
                <a:spcPts val="0"/>
              </a:spcBef>
              <a:spcAft>
                <a:spcPts val="0"/>
              </a:spcAft>
              <a:buFont typeface="Arial" pitchFamily="34" charset="0"/>
              <a:buNone/>
              <a:defRPr/>
            </a:pPr>
            <a:r>
              <a:rPr lang="en-US" sz="1600" dirty="0">
                <a:latin typeface="+mj-lt"/>
                <a:ea typeface="MS PGothic" pitchFamily="34" charset="-128"/>
              </a:rPr>
              <a:t>25</a:t>
            </a:r>
          </a:p>
        </p:txBody>
      </p:sp>
      <p:sp>
        <p:nvSpPr>
          <p:cNvPr id="17435"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FFFF00"/>
                </a:solidFill>
              </a:rPr>
              <a:t>High SVR Rates Across Baseline Patient and Virus Factors </a:t>
            </a:r>
          </a:p>
        </p:txBody>
      </p:sp>
      <p:sp>
        <p:nvSpPr>
          <p:cNvPr id="35846" name="TextBox 40"/>
          <p:cNvSpPr txBox="1">
            <a:spLocks noChangeArrowheads="1"/>
          </p:cNvSpPr>
          <p:nvPr/>
        </p:nvSpPr>
        <p:spPr bwMode="auto">
          <a:xfrm>
            <a:off x="482600" y="1846263"/>
            <a:ext cx="8370888" cy="314325"/>
          </a:xfrm>
          <a:prstGeom prst="rect">
            <a:avLst/>
          </a:prstGeom>
          <a:noFill/>
          <a:ln w="9525">
            <a:noFill/>
            <a:miter lim="800000"/>
            <a:headEnd/>
            <a:tailEnd/>
          </a:ln>
        </p:spPr>
        <p:txBody>
          <a:bodyPr>
            <a:spAutoFit/>
          </a:bodyPr>
          <a:lstStyle/>
          <a:p>
            <a:pPr algn="ctr" fontAlgn="auto">
              <a:spcBef>
                <a:spcPts val="0"/>
              </a:spcBef>
              <a:spcAft>
                <a:spcPts val="0"/>
              </a:spcAft>
              <a:buFont typeface="Arial" pitchFamily="34" charset="0"/>
              <a:buNone/>
              <a:defRPr/>
            </a:pPr>
            <a:r>
              <a:rPr lang="en-US" sz="1600" dirty="0">
                <a:latin typeface="+mj-lt"/>
                <a:ea typeface="MS PGothic" pitchFamily="34" charset="-128"/>
                <a:cs typeface="+mn-cs"/>
              </a:rPr>
              <a:t>ADVANCE: TVR + PegIFN/RBV in Treatment-Naive Genotype 1 </a:t>
            </a:r>
          </a:p>
        </p:txBody>
      </p:sp>
      <p:sp>
        <p:nvSpPr>
          <p:cNvPr id="35849" name="TextBox 34"/>
          <p:cNvSpPr txBox="1">
            <a:spLocks noChangeArrowheads="1"/>
          </p:cNvSpPr>
          <p:nvPr/>
        </p:nvSpPr>
        <p:spPr bwMode="auto">
          <a:xfrm>
            <a:off x="4999038" y="5124450"/>
            <a:ext cx="584200" cy="534988"/>
          </a:xfrm>
          <a:prstGeom prst="rect">
            <a:avLst/>
          </a:prstGeom>
          <a:noFill/>
          <a:ln w="9525">
            <a:noFill/>
            <a:miter lim="800000"/>
            <a:headEnd/>
            <a:tailEnd/>
          </a:ln>
        </p:spPr>
        <p:txBody>
          <a:bodyPr wrap="none">
            <a:spAutoFit/>
          </a:bodyPr>
          <a:lstStyle/>
          <a:p>
            <a:pPr algn="ctr" fontAlgn="auto">
              <a:spcBef>
                <a:spcPts val="0"/>
              </a:spcBef>
              <a:spcAft>
                <a:spcPts val="0"/>
              </a:spcAft>
              <a:buFont typeface="Arial" pitchFamily="34" charset="0"/>
              <a:buNone/>
              <a:defRPr/>
            </a:pPr>
            <a:r>
              <a:rPr lang="en-US" sz="1600" dirty="0">
                <a:solidFill>
                  <a:schemeClr val="bg2">
                    <a:lumMod val="10000"/>
                  </a:schemeClr>
                </a:solidFill>
                <a:latin typeface="+mj-lt"/>
                <a:ea typeface="MS PGothic" pitchFamily="34" charset="-128"/>
                <a:cs typeface="+mn-cs"/>
              </a:rPr>
              <a:t>207/</a:t>
            </a:r>
            <a:br>
              <a:rPr lang="en-US" sz="1600" dirty="0">
                <a:solidFill>
                  <a:schemeClr val="bg2">
                    <a:lumMod val="10000"/>
                  </a:schemeClr>
                </a:solidFill>
                <a:latin typeface="+mj-lt"/>
                <a:ea typeface="MS PGothic" pitchFamily="34" charset="-128"/>
                <a:cs typeface="+mn-cs"/>
              </a:rPr>
            </a:br>
            <a:r>
              <a:rPr lang="en-US" sz="1600" dirty="0">
                <a:solidFill>
                  <a:schemeClr val="bg2">
                    <a:lumMod val="10000"/>
                  </a:schemeClr>
                </a:solidFill>
                <a:latin typeface="+mj-lt"/>
                <a:ea typeface="MS PGothic" pitchFamily="34" charset="-128"/>
                <a:cs typeface="+mn-cs"/>
              </a:rPr>
              <a:t>281</a:t>
            </a:r>
          </a:p>
        </p:txBody>
      </p:sp>
      <p:sp>
        <p:nvSpPr>
          <p:cNvPr id="35850" name="TextBox 35"/>
          <p:cNvSpPr txBox="1">
            <a:spLocks noChangeArrowheads="1"/>
          </p:cNvSpPr>
          <p:nvPr/>
        </p:nvSpPr>
        <p:spPr bwMode="auto">
          <a:xfrm>
            <a:off x="4375150" y="5124450"/>
            <a:ext cx="469900" cy="534988"/>
          </a:xfrm>
          <a:prstGeom prst="rect">
            <a:avLst/>
          </a:prstGeom>
          <a:noFill/>
          <a:ln w="9525">
            <a:noFill/>
            <a:miter lim="800000"/>
            <a:headEnd/>
            <a:tailEnd/>
          </a:ln>
        </p:spPr>
        <p:txBody>
          <a:bodyPr wrap="none">
            <a:spAutoFit/>
          </a:bodyPr>
          <a:lstStyle/>
          <a:p>
            <a:pPr algn="ctr" fontAlgn="auto">
              <a:spcBef>
                <a:spcPts val="0"/>
              </a:spcBef>
              <a:spcAft>
                <a:spcPts val="0"/>
              </a:spcAft>
              <a:buFont typeface="Arial" pitchFamily="34" charset="0"/>
              <a:buNone/>
              <a:defRPr/>
            </a:pPr>
            <a:r>
              <a:rPr lang="en-US" sz="1600" dirty="0">
                <a:solidFill>
                  <a:schemeClr val="bg2">
                    <a:lumMod val="10000"/>
                  </a:schemeClr>
                </a:solidFill>
                <a:latin typeface="+mj-lt"/>
                <a:ea typeface="MS PGothic" pitchFamily="34" charset="-128"/>
                <a:cs typeface="+mn-cs"/>
              </a:rPr>
              <a:t>64/</a:t>
            </a:r>
            <a:br>
              <a:rPr lang="en-US" sz="1600" dirty="0">
                <a:solidFill>
                  <a:schemeClr val="bg2">
                    <a:lumMod val="10000"/>
                  </a:schemeClr>
                </a:solidFill>
                <a:latin typeface="+mj-lt"/>
                <a:ea typeface="MS PGothic" pitchFamily="34" charset="-128"/>
                <a:cs typeface="+mn-cs"/>
              </a:rPr>
            </a:br>
            <a:r>
              <a:rPr lang="en-US" sz="1600" dirty="0">
                <a:solidFill>
                  <a:schemeClr val="bg2">
                    <a:lumMod val="10000"/>
                  </a:schemeClr>
                </a:solidFill>
                <a:latin typeface="+mj-lt"/>
                <a:ea typeface="MS PGothic" pitchFamily="34" charset="-128"/>
                <a:cs typeface="+mn-cs"/>
              </a:rPr>
              <a:t>82</a:t>
            </a:r>
          </a:p>
        </p:txBody>
      </p:sp>
      <p:sp>
        <p:nvSpPr>
          <p:cNvPr id="35851" name="TextBox 36"/>
          <p:cNvSpPr txBox="1">
            <a:spLocks noChangeArrowheads="1"/>
          </p:cNvSpPr>
          <p:nvPr/>
        </p:nvSpPr>
        <p:spPr bwMode="auto">
          <a:xfrm>
            <a:off x="7370763" y="5124450"/>
            <a:ext cx="469900" cy="534988"/>
          </a:xfrm>
          <a:prstGeom prst="rect">
            <a:avLst/>
          </a:prstGeom>
          <a:noFill/>
          <a:ln w="9525">
            <a:noFill/>
            <a:miter lim="800000"/>
            <a:headEnd/>
            <a:tailEnd/>
          </a:ln>
        </p:spPr>
        <p:txBody>
          <a:bodyPr wrap="none">
            <a:spAutoFit/>
          </a:bodyPr>
          <a:lstStyle/>
          <a:p>
            <a:pPr algn="ctr" fontAlgn="auto">
              <a:spcBef>
                <a:spcPts val="0"/>
              </a:spcBef>
              <a:spcAft>
                <a:spcPts val="0"/>
              </a:spcAft>
              <a:buFont typeface="Arial" pitchFamily="34" charset="0"/>
              <a:buNone/>
              <a:defRPr/>
            </a:pPr>
            <a:r>
              <a:rPr lang="en-US" sz="1600" dirty="0">
                <a:solidFill>
                  <a:schemeClr val="bg2">
                    <a:lumMod val="10000"/>
                  </a:schemeClr>
                </a:solidFill>
                <a:latin typeface="+mj-lt"/>
                <a:ea typeface="MS PGothic" pitchFamily="34" charset="-128"/>
                <a:cs typeface="+mn-cs"/>
              </a:rPr>
              <a:t>45/</a:t>
            </a:r>
            <a:br>
              <a:rPr lang="en-US" sz="1600" dirty="0">
                <a:solidFill>
                  <a:schemeClr val="bg2">
                    <a:lumMod val="10000"/>
                  </a:schemeClr>
                </a:solidFill>
                <a:latin typeface="+mj-lt"/>
                <a:ea typeface="MS PGothic" pitchFamily="34" charset="-128"/>
                <a:cs typeface="+mn-cs"/>
              </a:rPr>
            </a:br>
            <a:r>
              <a:rPr lang="en-US" sz="1600" dirty="0">
                <a:solidFill>
                  <a:schemeClr val="bg2">
                    <a:lumMod val="10000"/>
                  </a:schemeClr>
                </a:solidFill>
                <a:latin typeface="+mj-lt"/>
                <a:ea typeface="MS PGothic" pitchFamily="34" charset="-128"/>
                <a:cs typeface="+mn-cs"/>
              </a:rPr>
              <a:t>73</a:t>
            </a:r>
          </a:p>
        </p:txBody>
      </p:sp>
      <p:sp>
        <p:nvSpPr>
          <p:cNvPr id="35852" name="TextBox 37"/>
          <p:cNvSpPr txBox="1">
            <a:spLocks noChangeArrowheads="1"/>
          </p:cNvSpPr>
          <p:nvPr/>
        </p:nvSpPr>
        <p:spPr bwMode="auto">
          <a:xfrm>
            <a:off x="6526213" y="5124450"/>
            <a:ext cx="803275" cy="534988"/>
          </a:xfrm>
          <a:prstGeom prst="rect">
            <a:avLst/>
          </a:prstGeom>
          <a:noFill/>
          <a:ln w="9525">
            <a:noFill/>
            <a:miter lim="800000"/>
            <a:headEnd/>
            <a:tailEnd/>
          </a:ln>
        </p:spPr>
        <p:txBody>
          <a:bodyPr>
            <a:spAutoFit/>
          </a:bodyPr>
          <a:lstStyle/>
          <a:p>
            <a:pPr algn="ctr" fontAlgn="auto">
              <a:spcBef>
                <a:spcPts val="0"/>
              </a:spcBef>
              <a:spcAft>
                <a:spcPts val="0"/>
              </a:spcAft>
              <a:buFont typeface="Arial" pitchFamily="34" charset="0"/>
              <a:buNone/>
              <a:defRPr/>
            </a:pPr>
            <a:r>
              <a:rPr lang="en-US" sz="1600" dirty="0">
                <a:solidFill>
                  <a:schemeClr val="bg2">
                    <a:lumMod val="10000"/>
                  </a:schemeClr>
                </a:solidFill>
                <a:latin typeface="+mj-lt"/>
                <a:ea typeface="MS PGothic" pitchFamily="34" charset="-128"/>
                <a:cs typeface="+mn-cs"/>
              </a:rPr>
              <a:t>226/ 290</a:t>
            </a:r>
          </a:p>
        </p:txBody>
      </p:sp>
      <p:sp>
        <p:nvSpPr>
          <p:cNvPr id="63520" name="TextBox 3"/>
          <p:cNvSpPr txBox="1">
            <a:spLocks noChangeArrowheads="1"/>
          </p:cNvSpPr>
          <p:nvPr/>
        </p:nvSpPr>
        <p:spPr bwMode="auto">
          <a:xfrm>
            <a:off x="284163" y="6378575"/>
            <a:ext cx="4210050" cy="307975"/>
          </a:xfrm>
          <a:prstGeom prst="rect">
            <a:avLst/>
          </a:prstGeom>
          <a:noFill/>
          <a:ln w="9525">
            <a:noFill/>
            <a:miter lim="800000"/>
            <a:headEnd/>
            <a:tailEnd/>
          </a:ln>
        </p:spPr>
        <p:txBody>
          <a:bodyPr wrap="none">
            <a:spAutoFit/>
          </a:bodyPr>
          <a:lstStyle/>
          <a:p>
            <a:pPr>
              <a:buFont typeface="Arial" charset="0"/>
              <a:buNone/>
            </a:pPr>
            <a:r>
              <a:rPr lang="en-US" sz="1400">
                <a:solidFill>
                  <a:srgbClr val="FFFF00"/>
                </a:solidFill>
                <a:latin typeface="Calibri" pitchFamily="34" charset="0"/>
              </a:rPr>
              <a:t>Jacobson IM, et al. N Engl J Med. 2011;364:2405-2416. </a:t>
            </a:r>
          </a:p>
        </p:txBody>
      </p:sp>
      <p:sp>
        <p:nvSpPr>
          <p:cNvPr id="63521" name="Content Placeholder 38"/>
          <p:cNvSpPr>
            <a:spLocks noGrp="1"/>
          </p:cNvSpPr>
          <p:nvPr>
            <p:ph idx="1"/>
          </p:nvPr>
        </p:nvSpPr>
        <p:spPr>
          <a:xfrm>
            <a:off x="385763" y="2147888"/>
            <a:ext cx="8455025" cy="373062"/>
          </a:xfrm>
        </p:spPr>
        <p:txBody>
          <a:bodyPr/>
          <a:lstStyle/>
          <a:p>
            <a:pPr marL="0" indent="0" algn="ctr">
              <a:buFont typeface="Wingdings" pitchFamily="2" charset="2"/>
              <a:buNone/>
            </a:pPr>
            <a:r>
              <a:rPr lang="en-US" sz="1600" i="1" smtClean="0">
                <a:ea typeface="MS PGothic" pitchFamily="34" charset="-128"/>
              </a:rPr>
              <a:t>Data from T12PR arm only</a:t>
            </a:r>
          </a:p>
        </p:txBody>
      </p:sp>
      <p:cxnSp>
        <p:nvCxnSpPr>
          <p:cNvPr id="63522" name="Straight Connector 45"/>
          <p:cNvCxnSpPr>
            <a:cxnSpLocks noChangeShapeType="1"/>
          </p:cNvCxnSpPr>
          <p:nvPr/>
        </p:nvCxnSpPr>
        <p:spPr bwMode="auto">
          <a:xfrm>
            <a:off x="1543050" y="2628900"/>
            <a:ext cx="63500" cy="0"/>
          </a:xfrm>
          <a:prstGeom prst="line">
            <a:avLst/>
          </a:prstGeom>
          <a:noFill/>
          <a:ln w="28575" algn="ctr">
            <a:solidFill>
              <a:schemeClr val="tx1"/>
            </a:solidFill>
            <a:round/>
            <a:headEnd/>
            <a:tailEnd/>
          </a:ln>
        </p:spPr>
      </p:cxnSp>
      <p:cxnSp>
        <p:nvCxnSpPr>
          <p:cNvPr id="63523" name="Straight Connector 46"/>
          <p:cNvCxnSpPr>
            <a:cxnSpLocks noChangeShapeType="1"/>
          </p:cNvCxnSpPr>
          <p:nvPr/>
        </p:nvCxnSpPr>
        <p:spPr bwMode="auto">
          <a:xfrm>
            <a:off x="1543050" y="3390900"/>
            <a:ext cx="63500" cy="0"/>
          </a:xfrm>
          <a:prstGeom prst="line">
            <a:avLst/>
          </a:prstGeom>
          <a:noFill/>
          <a:ln w="28575" algn="ctr">
            <a:solidFill>
              <a:schemeClr val="tx1"/>
            </a:solidFill>
            <a:round/>
            <a:headEnd/>
            <a:tailEnd/>
          </a:ln>
        </p:spPr>
      </p:cxnSp>
      <p:cxnSp>
        <p:nvCxnSpPr>
          <p:cNvPr id="63524" name="Straight Connector 47"/>
          <p:cNvCxnSpPr>
            <a:cxnSpLocks noChangeShapeType="1"/>
          </p:cNvCxnSpPr>
          <p:nvPr/>
        </p:nvCxnSpPr>
        <p:spPr bwMode="auto">
          <a:xfrm>
            <a:off x="1543050" y="4152900"/>
            <a:ext cx="63500" cy="0"/>
          </a:xfrm>
          <a:prstGeom prst="line">
            <a:avLst/>
          </a:prstGeom>
          <a:noFill/>
          <a:ln w="28575" algn="ctr">
            <a:solidFill>
              <a:schemeClr val="tx1"/>
            </a:solidFill>
            <a:round/>
            <a:headEnd/>
            <a:tailEnd/>
          </a:ln>
        </p:spPr>
      </p:cxnSp>
      <p:cxnSp>
        <p:nvCxnSpPr>
          <p:cNvPr id="63525" name="Straight Connector 48"/>
          <p:cNvCxnSpPr>
            <a:cxnSpLocks noChangeShapeType="1"/>
          </p:cNvCxnSpPr>
          <p:nvPr/>
        </p:nvCxnSpPr>
        <p:spPr bwMode="auto">
          <a:xfrm>
            <a:off x="1543050" y="4914900"/>
            <a:ext cx="63500" cy="0"/>
          </a:xfrm>
          <a:prstGeom prst="line">
            <a:avLst/>
          </a:prstGeom>
          <a:noFill/>
          <a:ln w="28575" algn="ctr">
            <a:solidFill>
              <a:schemeClr val="tx1"/>
            </a:solidFill>
            <a:round/>
            <a:headEnd/>
            <a:tailEnd/>
          </a:ln>
        </p:spPr>
      </p:cxnSp>
      <p:cxnSp>
        <p:nvCxnSpPr>
          <p:cNvPr id="63526" name="Straight Connector 49"/>
          <p:cNvCxnSpPr>
            <a:cxnSpLocks noChangeShapeType="1"/>
          </p:cNvCxnSpPr>
          <p:nvPr/>
        </p:nvCxnSpPr>
        <p:spPr bwMode="auto">
          <a:xfrm>
            <a:off x="1543050" y="5667375"/>
            <a:ext cx="63500" cy="0"/>
          </a:xfrm>
          <a:prstGeom prst="line">
            <a:avLst/>
          </a:prstGeom>
          <a:noFill/>
          <a:ln w="28575" algn="ctr">
            <a:solidFill>
              <a:schemeClr val="tx1"/>
            </a:solidFill>
            <a:round/>
            <a:headEnd/>
            <a:tailEnd/>
          </a:ln>
        </p:spPr>
      </p:cxnSp>
      <p:cxnSp>
        <p:nvCxnSpPr>
          <p:cNvPr id="63527" name="Straight Connector 51"/>
          <p:cNvCxnSpPr>
            <a:cxnSpLocks noChangeShapeType="1"/>
          </p:cNvCxnSpPr>
          <p:nvPr/>
        </p:nvCxnSpPr>
        <p:spPr bwMode="auto">
          <a:xfrm>
            <a:off x="1604963" y="5673725"/>
            <a:ext cx="0" cy="63500"/>
          </a:xfrm>
          <a:prstGeom prst="line">
            <a:avLst/>
          </a:prstGeom>
          <a:noFill/>
          <a:ln w="28575" algn="ctr">
            <a:solidFill>
              <a:schemeClr val="tx1"/>
            </a:solidFill>
            <a:round/>
            <a:headEnd/>
            <a:tailEnd/>
          </a:ln>
        </p:spPr>
      </p:cxnSp>
      <p:cxnSp>
        <p:nvCxnSpPr>
          <p:cNvPr id="63528" name="Straight Connector 52"/>
          <p:cNvCxnSpPr>
            <a:cxnSpLocks noChangeShapeType="1"/>
          </p:cNvCxnSpPr>
          <p:nvPr/>
        </p:nvCxnSpPr>
        <p:spPr bwMode="auto">
          <a:xfrm>
            <a:off x="3859213" y="5673725"/>
            <a:ext cx="0" cy="63500"/>
          </a:xfrm>
          <a:prstGeom prst="line">
            <a:avLst/>
          </a:prstGeom>
          <a:noFill/>
          <a:ln w="28575" algn="ctr">
            <a:solidFill>
              <a:schemeClr val="tx1"/>
            </a:solidFill>
            <a:round/>
            <a:headEnd/>
            <a:tailEnd/>
          </a:ln>
        </p:spPr>
      </p:cxnSp>
      <p:cxnSp>
        <p:nvCxnSpPr>
          <p:cNvPr id="63529" name="Straight Connector 53"/>
          <p:cNvCxnSpPr>
            <a:cxnSpLocks noChangeShapeType="1"/>
          </p:cNvCxnSpPr>
          <p:nvPr/>
        </p:nvCxnSpPr>
        <p:spPr bwMode="auto">
          <a:xfrm>
            <a:off x="6115050" y="5673725"/>
            <a:ext cx="0" cy="63500"/>
          </a:xfrm>
          <a:prstGeom prst="line">
            <a:avLst/>
          </a:prstGeom>
          <a:noFill/>
          <a:ln w="28575" algn="ctr">
            <a:solidFill>
              <a:schemeClr val="tx1"/>
            </a:solidFill>
            <a:round/>
            <a:headEnd/>
            <a:tailEnd/>
          </a:ln>
        </p:spPr>
      </p:cxnSp>
      <p:cxnSp>
        <p:nvCxnSpPr>
          <p:cNvPr id="63530" name="Straight Connector 54"/>
          <p:cNvCxnSpPr>
            <a:cxnSpLocks noChangeShapeType="1"/>
          </p:cNvCxnSpPr>
          <p:nvPr/>
        </p:nvCxnSpPr>
        <p:spPr bwMode="auto">
          <a:xfrm>
            <a:off x="8361363" y="5673725"/>
            <a:ext cx="0" cy="63500"/>
          </a:xfrm>
          <a:prstGeom prst="line">
            <a:avLst/>
          </a:prstGeom>
          <a:noFill/>
          <a:ln w="28575" algn="ctr">
            <a:solidFill>
              <a:schemeClr val="tx1"/>
            </a:solidFill>
            <a:round/>
            <a:headEnd/>
            <a:tailEnd/>
          </a:ln>
        </p:spPr>
      </p:cxnSp>
      <p:sp>
        <p:nvSpPr>
          <p:cNvPr id="47" name="Text Box 26"/>
          <p:cNvSpPr txBox="1">
            <a:spLocks noChangeArrowheads="1"/>
          </p:cNvSpPr>
          <p:nvPr/>
        </p:nvSpPr>
        <p:spPr bwMode="auto">
          <a:xfrm>
            <a:off x="1577975" y="5124450"/>
            <a:ext cx="509588" cy="534988"/>
          </a:xfrm>
          <a:prstGeom prst="rect">
            <a:avLst/>
          </a:prstGeom>
          <a:noFill/>
          <a:ln>
            <a:noFill/>
          </a:ln>
          <a:effectLst>
            <a:prstShdw prst="shdw17" dist="17961" dir="2700000">
              <a:srgbClr val="997A00"/>
            </a:prstShdw>
          </a:effectLst>
          <a:extLst/>
        </p:spPr>
        <p:txBody>
          <a:bodyPr wrap="none">
            <a:spAutoFit/>
          </a:bodyPr>
          <a:lstStyle/>
          <a:p>
            <a:pPr fontAlgn="auto">
              <a:spcBef>
                <a:spcPts val="0"/>
              </a:spcBef>
              <a:spcAft>
                <a:spcPts val="0"/>
              </a:spcAft>
              <a:buFont typeface="Arial" pitchFamily="34" charset="0"/>
              <a:buNone/>
              <a:defRPr/>
            </a:pPr>
            <a:r>
              <a:rPr lang="en-US" sz="1600" dirty="0">
                <a:latin typeface="+mj-lt"/>
                <a:cs typeface="+mn-cs"/>
              </a:rPr>
              <a:t>n/</a:t>
            </a:r>
            <a:br>
              <a:rPr lang="en-US" sz="1600" dirty="0">
                <a:latin typeface="+mj-lt"/>
                <a:cs typeface="+mn-cs"/>
              </a:rPr>
            </a:br>
            <a:r>
              <a:rPr lang="en-US" sz="1600" dirty="0">
                <a:latin typeface="+mj-lt"/>
                <a:cs typeface="+mn-cs"/>
              </a:rPr>
              <a:t>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FFFF00"/>
                </a:solidFill>
                <a:ea typeface="ＭＳ Ｐゴシック" pitchFamily="34" charset="-128"/>
              </a:rPr>
              <a:t>SVR by Fibrosis/Cirrhosis Stage in Patients Receiving BOC + </a:t>
            </a:r>
            <a:r>
              <a:rPr lang="en-US" b="1" dirty="0" err="1" smtClean="0">
                <a:solidFill>
                  <a:srgbClr val="FFFF00"/>
                </a:solidFill>
                <a:ea typeface="ＭＳ Ｐゴシック" pitchFamily="34" charset="-128"/>
              </a:rPr>
              <a:t>PegIFN</a:t>
            </a:r>
            <a:r>
              <a:rPr lang="en-US" b="1" dirty="0" smtClean="0">
                <a:solidFill>
                  <a:srgbClr val="FFFF00"/>
                </a:solidFill>
                <a:ea typeface="ＭＳ Ｐゴシック" pitchFamily="34" charset="-128"/>
              </a:rPr>
              <a:t>/RBV</a:t>
            </a:r>
          </a:p>
        </p:txBody>
      </p:sp>
      <p:sp>
        <p:nvSpPr>
          <p:cNvPr id="65538" name="TextBox 40"/>
          <p:cNvSpPr txBox="1">
            <a:spLocks noChangeArrowheads="1"/>
          </p:cNvSpPr>
          <p:nvPr/>
        </p:nvSpPr>
        <p:spPr bwMode="auto">
          <a:xfrm>
            <a:off x="1017588" y="2308225"/>
            <a:ext cx="3435350" cy="312738"/>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Subgroup Analysis of SPRINT-2</a:t>
            </a:r>
            <a:r>
              <a:rPr lang="en-US" sz="1600" baseline="30000">
                <a:latin typeface="Calibri" pitchFamily="34" charset="0"/>
              </a:rPr>
              <a:t>[1]</a:t>
            </a:r>
            <a:endParaRPr lang="en-US" sz="1600">
              <a:latin typeface="Calibri" pitchFamily="34" charset="0"/>
            </a:endParaRPr>
          </a:p>
        </p:txBody>
      </p:sp>
      <p:sp>
        <p:nvSpPr>
          <p:cNvPr id="65539" name="Content Placeholder 8"/>
          <p:cNvSpPr txBox="1">
            <a:spLocks/>
          </p:cNvSpPr>
          <p:nvPr/>
        </p:nvSpPr>
        <p:spPr bwMode="auto">
          <a:xfrm>
            <a:off x="3467100" y="2700338"/>
            <a:ext cx="1266825" cy="777875"/>
          </a:xfrm>
          <a:prstGeom prst="rect">
            <a:avLst/>
          </a:prstGeom>
          <a:noFill/>
          <a:ln w="9525">
            <a:noFill/>
            <a:miter lim="800000"/>
            <a:headEnd/>
            <a:tailEnd/>
          </a:ln>
        </p:spPr>
        <p:txBody>
          <a:bodyPr/>
          <a:lstStyle/>
          <a:p>
            <a:pPr marL="3175" lvl="1">
              <a:buClr>
                <a:srgbClr val="4FAD26"/>
              </a:buClr>
              <a:buFont typeface="Arial" charset="0"/>
              <a:buNone/>
            </a:pPr>
            <a:r>
              <a:rPr lang="en-US" sz="1600">
                <a:latin typeface="Calibri" pitchFamily="34" charset="0"/>
              </a:rPr>
              <a:t>PR48</a:t>
            </a:r>
          </a:p>
          <a:p>
            <a:pPr marL="3175" lvl="1">
              <a:buClr>
                <a:srgbClr val="4FAD26"/>
              </a:buClr>
              <a:buFont typeface="Arial" charset="0"/>
              <a:buNone/>
            </a:pPr>
            <a:r>
              <a:rPr lang="en-US" sz="1600">
                <a:latin typeface="Calibri" pitchFamily="34" charset="0"/>
              </a:rPr>
              <a:t>BOC RGT</a:t>
            </a:r>
          </a:p>
          <a:p>
            <a:pPr marL="3175" lvl="1">
              <a:buClr>
                <a:srgbClr val="4FAD26"/>
              </a:buClr>
              <a:buFont typeface="Arial" charset="0"/>
              <a:buNone/>
            </a:pPr>
            <a:r>
              <a:rPr lang="en-US" sz="1600">
                <a:latin typeface="Calibri" pitchFamily="34" charset="0"/>
              </a:rPr>
              <a:t>BOC/PR48</a:t>
            </a:r>
          </a:p>
        </p:txBody>
      </p:sp>
      <p:sp>
        <p:nvSpPr>
          <p:cNvPr id="5" name="Rectangle 4"/>
          <p:cNvSpPr/>
          <p:nvPr/>
        </p:nvSpPr>
        <p:spPr bwMode="auto">
          <a:xfrm>
            <a:off x="3344863" y="3208338"/>
            <a:ext cx="146050" cy="146050"/>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6" name="Rectangle 5"/>
          <p:cNvSpPr/>
          <p:nvPr/>
        </p:nvSpPr>
        <p:spPr bwMode="auto">
          <a:xfrm>
            <a:off x="3344863" y="2995613"/>
            <a:ext cx="146050" cy="14605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7" name="Rectangle 6"/>
          <p:cNvSpPr/>
          <p:nvPr/>
        </p:nvSpPr>
        <p:spPr bwMode="auto">
          <a:xfrm>
            <a:off x="3344863" y="2770188"/>
            <a:ext cx="146050" cy="1460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65543" name="Text Box 11"/>
          <p:cNvSpPr txBox="1">
            <a:spLocks noChangeArrowheads="1"/>
          </p:cNvSpPr>
          <p:nvPr/>
        </p:nvSpPr>
        <p:spPr bwMode="auto">
          <a:xfrm>
            <a:off x="284163" y="6145213"/>
            <a:ext cx="8462962" cy="522287"/>
          </a:xfrm>
          <a:prstGeom prst="rect">
            <a:avLst/>
          </a:prstGeom>
          <a:noFill/>
          <a:ln w="9525">
            <a:noFill/>
            <a:miter lim="800000"/>
            <a:headEnd/>
            <a:tailEnd/>
          </a:ln>
        </p:spPr>
        <p:txBody>
          <a:bodyPr anchor="b">
            <a:spAutoFit/>
          </a:bodyPr>
          <a:lstStyle/>
          <a:p>
            <a:pPr>
              <a:buFont typeface="Arial" charset="0"/>
              <a:buNone/>
            </a:pPr>
            <a:r>
              <a:rPr lang="en-US" sz="1400">
                <a:solidFill>
                  <a:schemeClr val="bg2"/>
                </a:solidFill>
                <a:latin typeface="Calibri" pitchFamily="34" charset="0"/>
              </a:rPr>
              <a:t>1. </a:t>
            </a:r>
            <a:r>
              <a:rPr lang="da-DK" sz="1400">
                <a:solidFill>
                  <a:schemeClr val="bg2"/>
                </a:solidFill>
                <a:latin typeface="Calibri" pitchFamily="34" charset="0"/>
              </a:rPr>
              <a:t>Poordad F, et al. N Engl J Med. 2011;364:1195-1206. </a:t>
            </a:r>
            <a:br>
              <a:rPr lang="da-DK" sz="1400">
                <a:solidFill>
                  <a:schemeClr val="bg2"/>
                </a:solidFill>
                <a:latin typeface="Calibri" pitchFamily="34" charset="0"/>
              </a:rPr>
            </a:br>
            <a:r>
              <a:rPr lang="da-DK" sz="1400">
                <a:solidFill>
                  <a:schemeClr val="bg2"/>
                </a:solidFill>
                <a:latin typeface="Calibri" pitchFamily="34" charset="0"/>
              </a:rPr>
              <a:t>2. Bacon BR, et al. N Engl J Med. 2011;364:1207-1217. </a:t>
            </a:r>
          </a:p>
        </p:txBody>
      </p:sp>
      <p:sp>
        <p:nvSpPr>
          <p:cNvPr id="65544" name="TextBox 40"/>
          <p:cNvSpPr txBox="1">
            <a:spLocks noChangeArrowheads="1"/>
          </p:cNvSpPr>
          <p:nvPr/>
        </p:nvSpPr>
        <p:spPr bwMode="auto">
          <a:xfrm>
            <a:off x="2760663" y="5594350"/>
            <a:ext cx="1620837" cy="312738"/>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F3/4</a:t>
            </a:r>
          </a:p>
        </p:txBody>
      </p:sp>
      <p:cxnSp>
        <p:nvCxnSpPr>
          <p:cNvPr id="65545" name="Straight Connector 18"/>
          <p:cNvCxnSpPr>
            <a:cxnSpLocks noChangeShapeType="1"/>
          </p:cNvCxnSpPr>
          <p:nvPr/>
        </p:nvCxnSpPr>
        <p:spPr bwMode="auto">
          <a:xfrm rot="5400000">
            <a:off x="-375444" y="4137819"/>
            <a:ext cx="2833688" cy="0"/>
          </a:xfrm>
          <a:prstGeom prst="line">
            <a:avLst/>
          </a:prstGeom>
          <a:noFill/>
          <a:ln w="28575">
            <a:solidFill>
              <a:schemeClr val="tx1"/>
            </a:solidFill>
            <a:round/>
            <a:headEnd/>
            <a:tailEnd/>
          </a:ln>
        </p:spPr>
      </p:cxnSp>
      <p:cxnSp>
        <p:nvCxnSpPr>
          <p:cNvPr id="65546" name="Straight Connector 22"/>
          <p:cNvCxnSpPr>
            <a:cxnSpLocks noChangeShapeType="1"/>
          </p:cNvCxnSpPr>
          <p:nvPr/>
        </p:nvCxnSpPr>
        <p:spPr bwMode="auto">
          <a:xfrm rot="10800000">
            <a:off x="969963" y="2738438"/>
            <a:ext cx="63500" cy="0"/>
          </a:xfrm>
          <a:prstGeom prst="line">
            <a:avLst/>
          </a:prstGeom>
          <a:noFill/>
          <a:ln w="28575">
            <a:solidFill>
              <a:schemeClr val="tx1"/>
            </a:solidFill>
            <a:round/>
            <a:headEnd/>
            <a:tailEnd/>
          </a:ln>
        </p:spPr>
      </p:cxnSp>
      <p:cxnSp>
        <p:nvCxnSpPr>
          <p:cNvPr id="65547" name="Straight Connector 23"/>
          <p:cNvCxnSpPr>
            <a:cxnSpLocks noChangeShapeType="1"/>
          </p:cNvCxnSpPr>
          <p:nvPr/>
        </p:nvCxnSpPr>
        <p:spPr bwMode="auto">
          <a:xfrm rot="10800000">
            <a:off x="969963" y="3298825"/>
            <a:ext cx="63500" cy="0"/>
          </a:xfrm>
          <a:prstGeom prst="line">
            <a:avLst/>
          </a:prstGeom>
          <a:noFill/>
          <a:ln w="28575">
            <a:solidFill>
              <a:schemeClr val="tx1"/>
            </a:solidFill>
            <a:round/>
            <a:headEnd/>
            <a:tailEnd/>
          </a:ln>
        </p:spPr>
      </p:cxnSp>
      <p:cxnSp>
        <p:nvCxnSpPr>
          <p:cNvPr id="65548" name="Straight Connector 24"/>
          <p:cNvCxnSpPr>
            <a:cxnSpLocks noChangeShapeType="1"/>
          </p:cNvCxnSpPr>
          <p:nvPr/>
        </p:nvCxnSpPr>
        <p:spPr bwMode="auto">
          <a:xfrm rot="10800000">
            <a:off x="969963" y="3860800"/>
            <a:ext cx="63500" cy="0"/>
          </a:xfrm>
          <a:prstGeom prst="line">
            <a:avLst/>
          </a:prstGeom>
          <a:noFill/>
          <a:ln w="28575">
            <a:solidFill>
              <a:schemeClr val="tx1"/>
            </a:solidFill>
            <a:round/>
            <a:headEnd/>
            <a:tailEnd/>
          </a:ln>
        </p:spPr>
      </p:cxnSp>
      <p:cxnSp>
        <p:nvCxnSpPr>
          <p:cNvPr id="65549" name="Straight Connector 25"/>
          <p:cNvCxnSpPr>
            <a:cxnSpLocks noChangeShapeType="1"/>
          </p:cNvCxnSpPr>
          <p:nvPr/>
        </p:nvCxnSpPr>
        <p:spPr bwMode="auto">
          <a:xfrm rot="10800000">
            <a:off x="969963" y="4421188"/>
            <a:ext cx="63500" cy="0"/>
          </a:xfrm>
          <a:prstGeom prst="line">
            <a:avLst/>
          </a:prstGeom>
          <a:noFill/>
          <a:ln w="28575">
            <a:solidFill>
              <a:schemeClr val="tx1"/>
            </a:solidFill>
            <a:round/>
            <a:headEnd/>
            <a:tailEnd/>
          </a:ln>
        </p:spPr>
      </p:cxnSp>
      <p:cxnSp>
        <p:nvCxnSpPr>
          <p:cNvPr id="65550" name="Straight Connector 26"/>
          <p:cNvCxnSpPr>
            <a:cxnSpLocks noChangeShapeType="1"/>
          </p:cNvCxnSpPr>
          <p:nvPr/>
        </p:nvCxnSpPr>
        <p:spPr bwMode="auto">
          <a:xfrm rot="10800000">
            <a:off x="969963" y="4983163"/>
            <a:ext cx="63500" cy="0"/>
          </a:xfrm>
          <a:prstGeom prst="line">
            <a:avLst/>
          </a:prstGeom>
          <a:noFill/>
          <a:ln w="28575">
            <a:solidFill>
              <a:schemeClr val="tx1"/>
            </a:solidFill>
            <a:round/>
            <a:headEnd/>
            <a:tailEnd/>
          </a:ln>
        </p:spPr>
      </p:cxnSp>
      <p:cxnSp>
        <p:nvCxnSpPr>
          <p:cNvPr id="65551" name="Straight Connector 27"/>
          <p:cNvCxnSpPr>
            <a:cxnSpLocks noChangeShapeType="1"/>
          </p:cNvCxnSpPr>
          <p:nvPr/>
        </p:nvCxnSpPr>
        <p:spPr bwMode="auto">
          <a:xfrm rot="10800000">
            <a:off x="969963" y="5545138"/>
            <a:ext cx="63500" cy="0"/>
          </a:xfrm>
          <a:prstGeom prst="line">
            <a:avLst/>
          </a:prstGeom>
          <a:noFill/>
          <a:ln w="28575">
            <a:solidFill>
              <a:schemeClr val="tx1"/>
            </a:solidFill>
            <a:round/>
            <a:headEnd/>
            <a:tailEnd/>
          </a:ln>
        </p:spPr>
      </p:cxnSp>
      <p:cxnSp>
        <p:nvCxnSpPr>
          <p:cNvPr id="65552" name="Straight Connector 29"/>
          <p:cNvCxnSpPr>
            <a:cxnSpLocks noChangeShapeType="1"/>
          </p:cNvCxnSpPr>
          <p:nvPr/>
        </p:nvCxnSpPr>
        <p:spPr bwMode="auto">
          <a:xfrm rot="5400000">
            <a:off x="1009650" y="5586413"/>
            <a:ext cx="63500" cy="0"/>
          </a:xfrm>
          <a:prstGeom prst="line">
            <a:avLst/>
          </a:prstGeom>
          <a:noFill/>
          <a:ln w="28575">
            <a:solidFill>
              <a:schemeClr val="tx1"/>
            </a:solidFill>
            <a:round/>
            <a:headEnd/>
            <a:tailEnd/>
          </a:ln>
        </p:spPr>
      </p:cxnSp>
      <p:cxnSp>
        <p:nvCxnSpPr>
          <p:cNvPr id="65553" name="Straight Connector 30"/>
          <p:cNvCxnSpPr>
            <a:cxnSpLocks noChangeShapeType="1"/>
          </p:cNvCxnSpPr>
          <p:nvPr/>
        </p:nvCxnSpPr>
        <p:spPr bwMode="auto">
          <a:xfrm rot="5400000">
            <a:off x="2716213" y="5586413"/>
            <a:ext cx="63500" cy="0"/>
          </a:xfrm>
          <a:prstGeom prst="line">
            <a:avLst/>
          </a:prstGeom>
          <a:noFill/>
          <a:ln w="28575">
            <a:solidFill>
              <a:schemeClr val="tx1"/>
            </a:solidFill>
            <a:round/>
            <a:headEnd/>
            <a:tailEnd/>
          </a:ln>
        </p:spPr>
      </p:cxnSp>
      <p:cxnSp>
        <p:nvCxnSpPr>
          <p:cNvPr id="65554" name="Straight Connector 31"/>
          <p:cNvCxnSpPr>
            <a:cxnSpLocks noChangeShapeType="1"/>
          </p:cNvCxnSpPr>
          <p:nvPr/>
        </p:nvCxnSpPr>
        <p:spPr bwMode="auto">
          <a:xfrm rot="5400000">
            <a:off x="4330700" y="5586413"/>
            <a:ext cx="63500" cy="0"/>
          </a:xfrm>
          <a:prstGeom prst="line">
            <a:avLst/>
          </a:prstGeom>
          <a:noFill/>
          <a:ln w="28575">
            <a:solidFill>
              <a:schemeClr val="tx1"/>
            </a:solidFill>
            <a:round/>
            <a:headEnd/>
            <a:tailEnd/>
          </a:ln>
        </p:spPr>
      </p:cxnSp>
      <p:sp>
        <p:nvSpPr>
          <p:cNvPr id="65555" name="TextBox 32"/>
          <p:cNvSpPr txBox="1">
            <a:spLocks noChangeArrowheads="1"/>
          </p:cNvSpPr>
          <p:nvPr/>
        </p:nvSpPr>
        <p:spPr bwMode="auto">
          <a:xfrm>
            <a:off x="385763" y="2581275"/>
            <a:ext cx="631825" cy="312738"/>
          </a:xfrm>
          <a:prstGeom prst="rect">
            <a:avLst/>
          </a:prstGeom>
          <a:noFill/>
          <a:ln w="9525">
            <a:noFill/>
            <a:miter lim="800000"/>
            <a:headEnd/>
            <a:tailEnd/>
          </a:ln>
        </p:spPr>
        <p:txBody>
          <a:bodyPr>
            <a:spAutoFit/>
          </a:bodyPr>
          <a:lstStyle/>
          <a:p>
            <a:pPr algn="r">
              <a:buFont typeface="Arial" charset="0"/>
              <a:buNone/>
            </a:pPr>
            <a:r>
              <a:rPr lang="en-US" sz="1600">
                <a:latin typeface="Calibri" pitchFamily="34" charset="0"/>
              </a:rPr>
              <a:t>100</a:t>
            </a:r>
          </a:p>
        </p:txBody>
      </p:sp>
      <p:sp>
        <p:nvSpPr>
          <p:cNvPr id="65556" name="TextBox 33"/>
          <p:cNvSpPr txBox="1">
            <a:spLocks noChangeArrowheads="1"/>
          </p:cNvSpPr>
          <p:nvPr/>
        </p:nvSpPr>
        <p:spPr bwMode="auto">
          <a:xfrm>
            <a:off x="385763" y="3141663"/>
            <a:ext cx="631825" cy="312737"/>
          </a:xfrm>
          <a:prstGeom prst="rect">
            <a:avLst/>
          </a:prstGeom>
          <a:noFill/>
          <a:ln w="9525">
            <a:noFill/>
            <a:miter lim="800000"/>
            <a:headEnd/>
            <a:tailEnd/>
          </a:ln>
        </p:spPr>
        <p:txBody>
          <a:bodyPr>
            <a:spAutoFit/>
          </a:bodyPr>
          <a:lstStyle/>
          <a:p>
            <a:pPr algn="r">
              <a:buFont typeface="Arial" charset="0"/>
              <a:buNone/>
            </a:pPr>
            <a:r>
              <a:rPr lang="en-US" sz="1600">
                <a:latin typeface="Calibri" pitchFamily="34" charset="0"/>
              </a:rPr>
              <a:t>80</a:t>
            </a:r>
          </a:p>
        </p:txBody>
      </p:sp>
      <p:sp>
        <p:nvSpPr>
          <p:cNvPr id="65557" name="TextBox 34"/>
          <p:cNvSpPr txBox="1">
            <a:spLocks noChangeArrowheads="1"/>
          </p:cNvSpPr>
          <p:nvPr/>
        </p:nvSpPr>
        <p:spPr bwMode="auto">
          <a:xfrm>
            <a:off x="385763" y="3703638"/>
            <a:ext cx="631825" cy="312737"/>
          </a:xfrm>
          <a:prstGeom prst="rect">
            <a:avLst/>
          </a:prstGeom>
          <a:noFill/>
          <a:ln w="9525">
            <a:noFill/>
            <a:miter lim="800000"/>
            <a:headEnd/>
            <a:tailEnd/>
          </a:ln>
        </p:spPr>
        <p:txBody>
          <a:bodyPr>
            <a:spAutoFit/>
          </a:bodyPr>
          <a:lstStyle/>
          <a:p>
            <a:pPr algn="r">
              <a:buFont typeface="Arial" charset="0"/>
              <a:buNone/>
            </a:pPr>
            <a:r>
              <a:rPr lang="en-US" sz="1600">
                <a:latin typeface="Calibri" pitchFamily="34" charset="0"/>
              </a:rPr>
              <a:t>60</a:t>
            </a:r>
          </a:p>
        </p:txBody>
      </p:sp>
      <p:sp>
        <p:nvSpPr>
          <p:cNvPr id="65558" name="TextBox 35"/>
          <p:cNvSpPr txBox="1">
            <a:spLocks noChangeArrowheads="1"/>
          </p:cNvSpPr>
          <p:nvPr/>
        </p:nvSpPr>
        <p:spPr bwMode="auto">
          <a:xfrm>
            <a:off x="385763" y="4264025"/>
            <a:ext cx="631825" cy="312738"/>
          </a:xfrm>
          <a:prstGeom prst="rect">
            <a:avLst/>
          </a:prstGeom>
          <a:noFill/>
          <a:ln w="9525">
            <a:noFill/>
            <a:miter lim="800000"/>
            <a:headEnd/>
            <a:tailEnd/>
          </a:ln>
        </p:spPr>
        <p:txBody>
          <a:bodyPr>
            <a:spAutoFit/>
          </a:bodyPr>
          <a:lstStyle/>
          <a:p>
            <a:pPr algn="r">
              <a:buFont typeface="Arial" charset="0"/>
              <a:buNone/>
            </a:pPr>
            <a:r>
              <a:rPr lang="en-US" sz="1600">
                <a:latin typeface="Calibri" pitchFamily="34" charset="0"/>
              </a:rPr>
              <a:t>40</a:t>
            </a:r>
          </a:p>
        </p:txBody>
      </p:sp>
      <p:sp>
        <p:nvSpPr>
          <p:cNvPr id="65559" name="TextBox 36"/>
          <p:cNvSpPr txBox="1">
            <a:spLocks noChangeArrowheads="1"/>
          </p:cNvSpPr>
          <p:nvPr/>
        </p:nvSpPr>
        <p:spPr bwMode="auto">
          <a:xfrm>
            <a:off x="385763" y="4826000"/>
            <a:ext cx="631825" cy="312738"/>
          </a:xfrm>
          <a:prstGeom prst="rect">
            <a:avLst/>
          </a:prstGeom>
          <a:noFill/>
          <a:ln w="9525">
            <a:noFill/>
            <a:miter lim="800000"/>
            <a:headEnd/>
            <a:tailEnd/>
          </a:ln>
        </p:spPr>
        <p:txBody>
          <a:bodyPr>
            <a:spAutoFit/>
          </a:bodyPr>
          <a:lstStyle/>
          <a:p>
            <a:pPr algn="r">
              <a:buFont typeface="Arial" charset="0"/>
              <a:buNone/>
            </a:pPr>
            <a:r>
              <a:rPr lang="en-US" sz="1600">
                <a:latin typeface="Calibri" pitchFamily="34" charset="0"/>
              </a:rPr>
              <a:t>20</a:t>
            </a:r>
          </a:p>
        </p:txBody>
      </p:sp>
      <p:sp>
        <p:nvSpPr>
          <p:cNvPr id="65560" name="TextBox 37"/>
          <p:cNvSpPr txBox="1">
            <a:spLocks noChangeArrowheads="1"/>
          </p:cNvSpPr>
          <p:nvPr/>
        </p:nvSpPr>
        <p:spPr bwMode="auto">
          <a:xfrm>
            <a:off x="385763" y="5386388"/>
            <a:ext cx="631825" cy="312737"/>
          </a:xfrm>
          <a:prstGeom prst="rect">
            <a:avLst/>
          </a:prstGeom>
          <a:noFill/>
          <a:ln w="9525">
            <a:noFill/>
            <a:miter lim="800000"/>
            <a:headEnd/>
            <a:tailEnd/>
          </a:ln>
        </p:spPr>
        <p:txBody>
          <a:bodyPr>
            <a:spAutoFit/>
          </a:bodyPr>
          <a:lstStyle/>
          <a:p>
            <a:pPr algn="r">
              <a:buFont typeface="Arial" charset="0"/>
              <a:buNone/>
            </a:pPr>
            <a:r>
              <a:rPr lang="en-US" sz="1600">
                <a:latin typeface="Calibri" pitchFamily="34" charset="0"/>
              </a:rPr>
              <a:t>0</a:t>
            </a:r>
          </a:p>
        </p:txBody>
      </p:sp>
      <p:sp>
        <p:nvSpPr>
          <p:cNvPr id="65561" name="TextBox 38"/>
          <p:cNvSpPr txBox="1">
            <a:spLocks noChangeArrowheads="1"/>
          </p:cNvSpPr>
          <p:nvPr/>
        </p:nvSpPr>
        <p:spPr bwMode="auto">
          <a:xfrm rot="-5400000">
            <a:off x="-977106" y="3990181"/>
            <a:ext cx="2897188" cy="314325"/>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SVR (%)</a:t>
            </a:r>
          </a:p>
        </p:txBody>
      </p:sp>
      <p:sp>
        <p:nvSpPr>
          <p:cNvPr id="65562" name="TextBox 39"/>
          <p:cNvSpPr txBox="1">
            <a:spLocks noChangeArrowheads="1"/>
          </p:cNvSpPr>
          <p:nvPr/>
        </p:nvSpPr>
        <p:spPr bwMode="auto">
          <a:xfrm>
            <a:off x="1139825" y="5594350"/>
            <a:ext cx="1703388" cy="312738"/>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F0/1/2</a:t>
            </a:r>
          </a:p>
        </p:txBody>
      </p:sp>
      <p:sp>
        <p:nvSpPr>
          <p:cNvPr id="9" name="Rectangle 8"/>
          <p:cNvSpPr/>
          <p:nvPr/>
        </p:nvSpPr>
        <p:spPr bwMode="auto">
          <a:xfrm>
            <a:off x="2193925" y="3598863"/>
            <a:ext cx="466725" cy="1938337"/>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13" name="Rectangle 12"/>
          <p:cNvSpPr/>
          <p:nvPr/>
        </p:nvSpPr>
        <p:spPr bwMode="auto">
          <a:xfrm>
            <a:off x="1271588" y="4449763"/>
            <a:ext cx="466725" cy="1087437"/>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65565" name="TextBox 41"/>
          <p:cNvSpPr txBox="1">
            <a:spLocks noChangeArrowheads="1"/>
          </p:cNvSpPr>
          <p:nvPr/>
        </p:nvSpPr>
        <p:spPr bwMode="auto">
          <a:xfrm>
            <a:off x="1203325" y="4122738"/>
            <a:ext cx="633413" cy="312737"/>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38</a:t>
            </a:r>
          </a:p>
        </p:txBody>
      </p:sp>
      <p:sp>
        <p:nvSpPr>
          <p:cNvPr id="65566" name="TextBox 39"/>
          <p:cNvSpPr txBox="1">
            <a:spLocks noChangeArrowheads="1"/>
          </p:cNvSpPr>
          <p:nvPr/>
        </p:nvSpPr>
        <p:spPr bwMode="auto">
          <a:xfrm>
            <a:off x="1079500" y="5257800"/>
            <a:ext cx="838200" cy="312738"/>
          </a:xfrm>
          <a:prstGeom prst="rect">
            <a:avLst/>
          </a:prstGeom>
          <a:noFill/>
          <a:ln w="9525">
            <a:noFill/>
            <a:miter lim="800000"/>
            <a:headEnd/>
            <a:tailEnd/>
          </a:ln>
        </p:spPr>
        <p:txBody>
          <a:bodyPr>
            <a:spAutoFit/>
          </a:bodyPr>
          <a:lstStyle/>
          <a:p>
            <a:pPr algn="ctr">
              <a:buFont typeface="Arial" charset="0"/>
              <a:buNone/>
            </a:pPr>
            <a:endParaRPr lang="ru-RU" sz="1600">
              <a:latin typeface="Calibri" pitchFamily="34" charset="0"/>
            </a:endParaRPr>
          </a:p>
        </p:txBody>
      </p:sp>
      <p:sp>
        <p:nvSpPr>
          <p:cNvPr id="14" name="Rectangle 13"/>
          <p:cNvSpPr/>
          <p:nvPr/>
        </p:nvSpPr>
        <p:spPr bwMode="auto">
          <a:xfrm>
            <a:off x="1738313" y="3598863"/>
            <a:ext cx="466725" cy="1938337"/>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65568" name="TextBox 43"/>
          <p:cNvSpPr txBox="1">
            <a:spLocks noChangeArrowheads="1"/>
          </p:cNvSpPr>
          <p:nvPr/>
        </p:nvSpPr>
        <p:spPr bwMode="auto">
          <a:xfrm>
            <a:off x="1670050" y="3282950"/>
            <a:ext cx="633413" cy="312738"/>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67</a:t>
            </a:r>
          </a:p>
        </p:txBody>
      </p:sp>
      <p:sp>
        <p:nvSpPr>
          <p:cNvPr id="65569" name="TextBox 40"/>
          <p:cNvSpPr txBox="1">
            <a:spLocks noChangeArrowheads="1"/>
          </p:cNvSpPr>
          <p:nvPr/>
        </p:nvSpPr>
        <p:spPr bwMode="auto">
          <a:xfrm>
            <a:off x="1541463" y="5057775"/>
            <a:ext cx="838200" cy="479425"/>
          </a:xfrm>
          <a:prstGeom prst="rect">
            <a:avLst/>
          </a:prstGeom>
          <a:noFill/>
          <a:ln w="9525">
            <a:noFill/>
            <a:miter lim="800000"/>
            <a:headEnd/>
            <a:tailEnd/>
          </a:ln>
        </p:spPr>
        <p:txBody>
          <a:bodyPr>
            <a:spAutoFit/>
          </a:bodyPr>
          <a:lstStyle/>
          <a:p>
            <a:pPr algn="ctr">
              <a:buFont typeface="Arial" charset="0"/>
              <a:buNone/>
            </a:pPr>
            <a:r>
              <a:rPr lang="en-US" sz="1400">
                <a:solidFill>
                  <a:schemeClr val="bg1"/>
                </a:solidFill>
                <a:latin typeface="Calibri" pitchFamily="34" charset="0"/>
              </a:rPr>
              <a:t>213/</a:t>
            </a:r>
            <a:br>
              <a:rPr lang="en-US" sz="1400">
                <a:solidFill>
                  <a:schemeClr val="bg1"/>
                </a:solidFill>
                <a:latin typeface="Calibri" pitchFamily="34" charset="0"/>
              </a:rPr>
            </a:br>
            <a:r>
              <a:rPr lang="en-US" sz="1400">
                <a:solidFill>
                  <a:schemeClr val="bg1"/>
                </a:solidFill>
                <a:latin typeface="Calibri" pitchFamily="34" charset="0"/>
              </a:rPr>
              <a:t>319</a:t>
            </a:r>
          </a:p>
        </p:txBody>
      </p:sp>
      <p:sp>
        <p:nvSpPr>
          <p:cNvPr id="65570" name="TextBox 41"/>
          <p:cNvSpPr txBox="1">
            <a:spLocks noChangeArrowheads="1"/>
          </p:cNvSpPr>
          <p:nvPr/>
        </p:nvSpPr>
        <p:spPr bwMode="auto">
          <a:xfrm>
            <a:off x="622300" y="5053013"/>
            <a:ext cx="522288" cy="479425"/>
          </a:xfrm>
          <a:prstGeom prst="rect">
            <a:avLst/>
          </a:prstGeom>
          <a:noFill/>
          <a:ln w="9525">
            <a:noFill/>
            <a:miter lim="800000"/>
            <a:headEnd/>
            <a:tailEnd/>
          </a:ln>
        </p:spPr>
        <p:txBody>
          <a:bodyPr>
            <a:spAutoFit/>
          </a:bodyPr>
          <a:lstStyle/>
          <a:p>
            <a:pPr>
              <a:buFont typeface="Arial" charset="0"/>
              <a:buNone/>
            </a:pPr>
            <a:r>
              <a:rPr lang="en-US" sz="1400">
                <a:latin typeface="Calibri" pitchFamily="34" charset="0"/>
              </a:rPr>
              <a:t>n/</a:t>
            </a:r>
            <a:br>
              <a:rPr lang="en-US" sz="1400">
                <a:latin typeface="Calibri" pitchFamily="34" charset="0"/>
              </a:rPr>
            </a:br>
            <a:r>
              <a:rPr lang="en-US" sz="1400">
                <a:latin typeface="Calibri" pitchFamily="34" charset="0"/>
              </a:rPr>
              <a:t>N = </a:t>
            </a:r>
          </a:p>
        </p:txBody>
      </p:sp>
      <p:sp>
        <p:nvSpPr>
          <p:cNvPr id="10" name="Rectangle 9"/>
          <p:cNvSpPr/>
          <p:nvPr/>
        </p:nvSpPr>
        <p:spPr bwMode="auto">
          <a:xfrm>
            <a:off x="2876550" y="4451350"/>
            <a:ext cx="465138" cy="10858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65572" name="TextBox 45"/>
          <p:cNvSpPr txBox="1">
            <a:spLocks noChangeArrowheads="1"/>
          </p:cNvSpPr>
          <p:nvPr/>
        </p:nvSpPr>
        <p:spPr bwMode="auto">
          <a:xfrm>
            <a:off x="2794000" y="4127500"/>
            <a:ext cx="633413" cy="312738"/>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38</a:t>
            </a:r>
          </a:p>
        </p:txBody>
      </p:sp>
      <p:sp>
        <p:nvSpPr>
          <p:cNvPr id="65573" name="TextBox 42"/>
          <p:cNvSpPr txBox="1">
            <a:spLocks noChangeArrowheads="1"/>
          </p:cNvSpPr>
          <p:nvPr/>
        </p:nvSpPr>
        <p:spPr bwMode="auto">
          <a:xfrm>
            <a:off x="2706688" y="5075238"/>
            <a:ext cx="839787" cy="479425"/>
          </a:xfrm>
          <a:prstGeom prst="rect">
            <a:avLst/>
          </a:prstGeom>
          <a:noFill/>
          <a:ln w="9525">
            <a:noFill/>
            <a:miter lim="800000"/>
            <a:headEnd/>
            <a:tailEnd/>
          </a:ln>
        </p:spPr>
        <p:txBody>
          <a:bodyPr>
            <a:spAutoFit/>
          </a:bodyPr>
          <a:lstStyle/>
          <a:p>
            <a:pPr algn="ctr">
              <a:buFont typeface="Arial" charset="0"/>
              <a:buNone/>
            </a:pPr>
            <a:r>
              <a:rPr lang="en-US" sz="1400">
                <a:solidFill>
                  <a:schemeClr val="bg1"/>
                </a:solidFill>
                <a:latin typeface="Calibri" pitchFamily="34" charset="0"/>
              </a:rPr>
              <a:t>9/</a:t>
            </a:r>
            <a:br>
              <a:rPr lang="en-US" sz="1400">
                <a:solidFill>
                  <a:schemeClr val="bg1"/>
                </a:solidFill>
                <a:latin typeface="Calibri" pitchFamily="34" charset="0"/>
              </a:rPr>
            </a:br>
            <a:r>
              <a:rPr lang="en-US" sz="1400">
                <a:solidFill>
                  <a:schemeClr val="bg1"/>
                </a:solidFill>
                <a:latin typeface="Calibri" pitchFamily="34" charset="0"/>
              </a:rPr>
              <a:t>24</a:t>
            </a:r>
          </a:p>
        </p:txBody>
      </p:sp>
      <p:sp>
        <p:nvSpPr>
          <p:cNvPr id="12" name="Rectangle 11"/>
          <p:cNvSpPr/>
          <p:nvPr/>
        </p:nvSpPr>
        <p:spPr bwMode="auto">
          <a:xfrm>
            <a:off x="3813175" y="3997325"/>
            <a:ext cx="465138" cy="1539875"/>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65575" name="TextBox 47"/>
          <p:cNvSpPr txBox="1">
            <a:spLocks noChangeArrowheads="1"/>
          </p:cNvSpPr>
          <p:nvPr/>
        </p:nvSpPr>
        <p:spPr bwMode="auto">
          <a:xfrm>
            <a:off x="3725863" y="3668713"/>
            <a:ext cx="633412" cy="312737"/>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52</a:t>
            </a:r>
          </a:p>
        </p:txBody>
      </p:sp>
      <p:sp>
        <p:nvSpPr>
          <p:cNvPr id="65576" name="TextBox 44"/>
          <p:cNvSpPr txBox="1">
            <a:spLocks noChangeArrowheads="1"/>
          </p:cNvSpPr>
          <p:nvPr/>
        </p:nvSpPr>
        <p:spPr bwMode="auto">
          <a:xfrm>
            <a:off x="3627438" y="5075238"/>
            <a:ext cx="838200" cy="479425"/>
          </a:xfrm>
          <a:prstGeom prst="rect">
            <a:avLst/>
          </a:prstGeom>
          <a:noFill/>
          <a:ln w="9525">
            <a:noFill/>
            <a:miter lim="800000"/>
            <a:headEnd/>
            <a:tailEnd/>
          </a:ln>
        </p:spPr>
        <p:txBody>
          <a:bodyPr>
            <a:spAutoFit/>
          </a:bodyPr>
          <a:lstStyle/>
          <a:p>
            <a:pPr algn="ctr">
              <a:buFont typeface="Arial" charset="0"/>
              <a:buNone/>
            </a:pPr>
            <a:r>
              <a:rPr lang="en-US" sz="1400">
                <a:solidFill>
                  <a:schemeClr val="bg1"/>
                </a:solidFill>
                <a:latin typeface="Calibri" pitchFamily="34" charset="0"/>
              </a:rPr>
              <a:t>22/</a:t>
            </a:r>
            <a:br>
              <a:rPr lang="en-US" sz="1400">
                <a:solidFill>
                  <a:schemeClr val="bg1"/>
                </a:solidFill>
                <a:latin typeface="Calibri" pitchFamily="34" charset="0"/>
              </a:rPr>
            </a:br>
            <a:r>
              <a:rPr lang="en-US" sz="1400">
                <a:solidFill>
                  <a:schemeClr val="bg1"/>
                </a:solidFill>
                <a:latin typeface="Calibri" pitchFamily="34" charset="0"/>
              </a:rPr>
              <a:t>42</a:t>
            </a:r>
          </a:p>
        </p:txBody>
      </p:sp>
      <p:sp>
        <p:nvSpPr>
          <p:cNvPr id="11" name="Rectangle 10"/>
          <p:cNvSpPr/>
          <p:nvPr/>
        </p:nvSpPr>
        <p:spPr bwMode="auto">
          <a:xfrm>
            <a:off x="3343275" y="4329113"/>
            <a:ext cx="468313" cy="1208087"/>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65578" name="TextBox 46"/>
          <p:cNvSpPr txBox="1">
            <a:spLocks noChangeArrowheads="1"/>
          </p:cNvSpPr>
          <p:nvPr/>
        </p:nvSpPr>
        <p:spPr bwMode="auto">
          <a:xfrm>
            <a:off x="3268663" y="4002088"/>
            <a:ext cx="631825" cy="312737"/>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41</a:t>
            </a:r>
          </a:p>
        </p:txBody>
      </p:sp>
      <p:sp>
        <p:nvSpPr>
          <p:cNvPr id="65579" name="TextBox 43"/>
          <p:cNvSpPr txBox="1">
            <a:spLocks noChangeArrowheads="1"/>
          </p:cNvSpPr>
          <p:nvPr/>
        </p:nvSpPr>
        <p:spPr bwMode="auto">
          <a:xfrm>
            <a:off x="3148013" y="5083175"/>
            <a:ext cx="838200" cy="479425"/>
          </a:xfrm>
          <a:prstGeom prst="rect">
            <a:avLst/>
          </a:prstGeom>
          <a:noFill/>
          <a:ln w="9525">
            <a:noFill/>
            <a:miter lim="800000"/>
            <a:headEnd/>
            <a:tailEnd/>
          </a:ln>
        </p:spPr>
        <p:txBody>
          <a:bodyPr>
            <a:spAutoFit/>
          </a:bodyPr>
          <a:lstStyle/>
          <a:p>
            <a:pPr algn="ctr">
              <a:buFont typeface="Arial" charset="0"/>
              <a:buNone/>
            </a:pPr>
            <a:r>
              <a:rPr lang="en-US" sz="1400">
                <a:solidFill>
                  <a:schemeClr val="bg1"/>
                </a:solidFill>
                <a:latin typeface="Calibri" pitchFamily="34" charset="0"/>
              </a:rPr>
              <a:t>14/</a:t>
            </a:r>
            <a:br>
              <a:rPr lang="en-US" sz="1400">
                <a:solidFill>
                  <a:schemeClr val="bg1"/>
                </a:solidFill>
                <a:latin typeface="Calibri" pitchFamily="34" charset="0"/>
              </a:rPr>
            </a:br>
            <a:r>
              <a:rPr lang="en-US" sz="1400">
                <a:solidFill>
                  <a:schemeClr val="bg1"/>
                </a:solidFill>
                <a:latin typeface="Calibri" pitchFamily="34" charset="0"/>
              </a:rPr>
              <a:t>34</a:t>
            </a:r>
          </a:p>
        </p:txBody>
      </p:sp>
      <p:sp>
        <p:nvSpPr>
          <p:cNvPr id="65580" name="TextBox 57"/>
          <p:cNvSpPr txBox="1">
            <a:spLocks noChangeArrowheads="1"/>
          </p:cNvSpPr>
          <p:nvPr/>
        </p:nvSpPr>
        <p:spPr bwMode="auto">
          <a:xfrm>
            <a:off x="2008188" y="5057775"/>
            <a:ext cx="838200" cy="479425"/>
          </a:xfrm>
          <a:prstGeom prst="rect">
            <a:avLst/>
          </a:prstGeom>
          <a:noFill/>
          <a:ln w="9525">
            <a:noFill/>
            <a:miter lim="800000"/>
            <a:headEnd/>
            <a:tailEnd/>
          </a:ln>
        </p:spPr>
        <p:txBody>
          <a:bodyPr>
            <a:spAutoFit/>
          </a:bodyPr>
          <a:lstStyle/>
          <a:p>
            <a:pPr algn="ctr">
              <a:buFont typeface="Arial" charset="0"/>
              <a:buNone/>
            </a:pPr>
            <a:r>
              <a:rPr lang="en-US" sz="1400">
                <a:solidFill>
                  <a:schemeClr val="bg1"/>
                </a:solidFill>
                <a:latin typeface="Calibri" pitchFamily="34" charset="0"/>
              </a:rPr>
              <a:t>211/</a:t>
            </a:r>
            <a:br>
              <a:rPr lang="en-US" sz="1400">
                <a:solidFill>
                  <a:schemeClr val="bg1"/>
                </a:solidFill>
                <a:latin typeface="Calibri" pitchFamily="34" charset="0"/>
              </a:rPr>
            </a:br>
            <a:r>
              <a:rPr lang="en-US" sz="1400">
                <a:solidFill>
                  <a:schemeClr val="bg1"/>
                </a:solidFill>
                <a:latin typeface="Calibri" pitchFamily="34" charset="0"/>
              </a:rPr>
              <a:t>313</a:t>
            </a:r>
          </a:p>
        </p:txBody>
      </p:sp>
      <p:sp>
        <p:nvSpPr>
          <p:cNvPr id="65581" name="TextBox 43"/>
          <p:cNvSpPr txBox="1">
            <a:spLocks noChangeArrowheads="1"/>
          </p:cNvSpPr>
          <p:nvPr/>
        </p:nvSpPr>
        <p:spPr bwMode="auto">
          <a:xfrm>
            <a:off x="2119313" y="3279775"/>
            <a:ext cx="633412" cy="312738"/>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67</a:t>
            </a:r>
          </a:p>
        </p:txBody>
      </p:sp>
      <p:sp>
        <p:nvSpPr>
          <p:cNvPr id="65582" name="TextBox 40"/>
          <p:cNvSpPr txBox="1">
            <a:spLocks noChangeArrowheads="1"/>
          </p:cNvSpPr>
          <p:nvPr/>
        </p:nvSpPr>
        <p:spPr bwMode="auto">
          <a:xfrm>
            <a:off x="7127875" y="5592763"/>
            <a:ext cx="1620838" cy="312737"/>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F3/4</a:t>
            </a:r>
          </a:p>
        </p:txBody>
      </p:sp>
      <p:cxnSp>
        <p:nvCxnSpPr>
          <p:cNvPr id="65583" name="Straight Connector 18"/>
          <p:cNvCxnSpPr>
            <a:cxnSpLocks noChangeShapeType="1"/>
          </p:cNvCxnSpPr>
          <p:nvPr/>
        </p:nvCxnSpPr>
        <p:spPr bwMode="auto">
          <a:xfrm rot="5400000">
            <a:off x="3965575" y="4135438"/>
            <a:ext cx="2832100" cy="0"/>
          </a:xfrm>
          <a:prstGeom prst="line">
            <a:avLst/>
          </a:prstGeom>
          <a:noFill/>
          <a:ln w="28575">
            <a:solidFill>
              <a:schemeClr val="tx1"/>
            </a:solidFill>
            <a:round/>
            <a:headEnd/>
            <a:tailEnd/>
          </a:ln>
        </p:spPr>
      </p:cxnSp>
      <p:cxnSp>
        <p:nvCxnSpPr>
          <p:cNvPr id="65584" name="Straight Connector 22"/>
          <p:cNvCxnSpPr>
            <a:cxnSpLocks noChangeShapeType="1"/>
          </p:cNvCxnSpPr>
          <p:nvPr/>
        </p:nvCxnSpPr>
        <p:spPr bwMode="auto">
          <a:xfrm rot="10800000">
            <a:off x="5310188" y="2735263"/>
            <a:ext cx="63500" cy="0"/>
          </a:xfrm>
          <a:prstGeom prst="line">
            <a:avLst/>
          </a:prstGeom>
          <a:noFill/>
          <a:ln w="28575">
            <a:solidFill>
              <a:schemeClr val="tx1"/>
            </a:solidFill>
            <a:round/>
            <a:headEnd/>
            <a:tailEnd/>
          </a:ln>
        </p:spPr>
      </p:cxnSp>
      <p:cxnSp>
        <p:nvCxnSpPr>
          <p:cNvPr id="65585" name="Straight Connector 23"/>
          <p:cNvCxnSpPr>
            <a:cxnSpLocks noChangeShapeType="1"/>
          </p:cNvCxnSpPr>
          <p:nvPr/>
        </p:nvCxnSpPr>
        <p:spPr bwMode="auto">
          <a:xfrm rot="10800000">
            <a:off x="5310188" y="3295650"/>
            <a:ext cx="63500" cy="0"/>
          </a:xfrm>
          <a:prstGeom prst="line">
            <a:avLst/>
          </a:prstGeom>
          <a:noFill/>
          <a:ln w="28575">
            <a:solidFill>
              <a:schemeClr val="tx1"/>
            </a:solidFill>
            <a:round/>
            <a:headEnd/>
            <a:tailEnd/>
          </a:ln>
        </p:spPr>
      </p:cxnSp>
      <p:cxnSp>
        <p:nvCxnSpPr>
          <p:cNvPr id="65586" name="Straight Connector 24"/>
          <p:cNvCxnSpPr>
            <a:cxnSpLocks noChangeShapeType="1"/>
          </p:cNvCxnSpPr>
          <p:nvPr/>
        </p:nvCxnSpPr>
        <p:spPr bwMode="auto">
          <a:xfrm rot="10800000">
            <a:off x="5310188" y="3857625"/>
            <a:ext cx="63500" cy="0"/>
          </a:xfrm>
          <a:prstGeom prst="line">
            <a:avLst/>
          </a:prstGeom>
          <a:noFill/>
          <a:ln w="28575">
            <a:solidFill>
              <a:schemeClr val="tx1"/>
            </a:solidFill>
            <a:round/>
            <a:headEnd/>
            <a:tailEnd/>
          </a:ln>
        </p:spPr>
      </p:cxnSp>
      <p:cxnSp>
        <p:nvCxnSpPr>
          <p:cNvPr id="65587" name="Straight Connector 25"/>
          <p:cNvCxnSpPr>
            <a:cxnSpLocks noChangeShapeType="1"/>
          </p:cNvCxnSpPr>
          <p:nvPr/>
        </p:nvCxnSpPr>
        <p:spPr bwMode="auto">
          <a:xfrm rot="10800000">
            <a:off x="5310188" y="4418013"/>
            <a:ext cx="63500" cy="0"/>
          </a:xfrm>
          <a:prstGeom prst="line">
            <a:avLst/>
          </a:prstGeom>
          <a:noFill/>
          <a:ln w="28575">
            <a:solidFill>
              <a:schemeClr val="tx1"/>
            </a:solidFill>
            <a:round/>
            <a:headEnd/>
            <a:tailEnd/>
          </a:ln>
        </p:spPr>
      </p:cxnSp>
      <p:cxnSp>
        <p:nvCxnSpPr>
          <p:cNvPr id="65588" name="Straight Connector 26"/>
          <p:cNvCxnSpPr>
            <a:cxnSpLocks noChangeShapeType="1"/>
          </p:cNvCxnSpPr>
          <p:nvPr/>
        </p:nvCxnSpPr>
        <p:spPr bwMode="auto">
          <a:xfrm rot="10800000">
            <a:off x="5310188" y="4979988"/>
            <a:ext cx="63500" cy="0"/>
          </a:xfrm>
          <a:prstGeom prst="line">
            <a:avLst/>
          </a:prstGeom>
          <a:noFill/>
          <a:ln w="28575">
            <a:solidFill>
              <a:schemeClr val="tx1"/>
            </a:solidFill>
            <a:round/>
            <a:headEnd/>
            <a:tailEnd/>
          </a:ln>
        </p:spPr>
      </p:cxnSp>
      <p:cxnSp>
        <p:nvCxnSpPr>
          <p:cNvPr id="65589" name="Straight Connector 27"/>
          <p:cNvCxnSpPr>
            <a:cxnSpLocks noChangeShapeType="1"/>
          </p:cNvCxnSpPr>
          <p:nvPr/>
        </p:nvCxnSpPr>
        <p:spPr bwMode="auto">
          <a:xfrm rot="10800000">
            <a:off x="5310188" y="5541963"/>
            <a:ext cx="63500" cy="0"/>
          </a:xfrm>
          <a:prstGeom prst="line">
            <a:avLst/>
          </a:prstGeom>
          <a:noFill/>
          <a:ln w="28575">
            <a:solidFill>
              <a:schemeClr val="tx1"/>
            </a:solidFill>
            <a:round/>
            <a:headEnd/>
            <a:tailEnd/>
          </a:ln>
        </p:spPr>
      </p:cxnSp>
      <p:cxnSp>
        <p:nvCxnSpPr>
          <p:cNvPr id="65590" name="Straight Connector 29"/>
          <p:cNvCxnSpPr>
            <a:cxnSpLocks noChangeShapeType="1"/>
          </p:cNvCxnSpPr>
          <p:nvPr/>
        </p:nvCxnSpPr>
        <p:spPr bwMode="auto">
          <a:xfrm rot="5400000">
            <a:off x="5349875" y="5583238"/>
            <a:ext cx="63500" cy="0"/>
          </a:xfrm>
          <a:prstGeom prst="line">
            <a:avLst/>
          </a:prstGeom>
          <a:noFill/>
          <a:ln w="28575">
            <a:solidFill>
              <a:schemeClr val="tx1"/>
            </a:solidFill>
            <a:round/>
            <a:headEnd/>
            <a:tailEnd/>
          </a:ln>
        </p:spPr>
      </p:cxnSp>
      <p:cxnSp>
        <p:nvCxnSpPr>
          <p:cNvPr id="65591" name="Straight Connector 30"/>
          <p:cNvCxnSpPr>
            <a:cxnSpLocks noChangeShapeType="1"/>
          </p:cNvCxnSpPr>
          <p:nvPr/>
        </p:nvCxnSpPr>
        <p:spPr bwMode="auto">
          <a:xfrm rot="5400000">
            <a:off x="7083425" y="5583238"/>
            <a:ext cx="63500" cy="0"/>
          </a:xfrm>
          <a:prstGeom prst="line">
            <a:avLst/>
          </a:prstGeom>
          <a:noFill/>
          <a:ln w="28575">
            <a:solidFill>
              <a:schemeClr val="tx1"/>
            </a:solidFill>
            <a:round/>
            <a:headEnd/>
            <a:tailEnd/>
          </a:ln>
        </p:spPr>
      </p:cxnSp>
      <p:cxnSp>
        <p:nvCxnSpPr>
          <p:cNvPr id="65592" name="Straight Connector 31"/>
          <p:cNvCxnSpPr>
            <a:cxnSpLocks noChangeShapeType="1"/>
          </p:cNvCxnSpPr>
          <p:nvPr/>
        </p:nvCxnSpPr>
        <p:spPr bwMode="auto">
          <a:xfrm rot="5400000">
            <a:off x="8670925" y="5583238"/>
            <a:ext cx="63500" cy="0"/>
          </a:xfrm>
          <a:prstGeom prst="line">
            <a:avLst/>
          </a:prstGeom>
          <a:noFill/>
          <a:ln w="28575">
            <a:solidFill>
              <a:schemeClr val="tx1"/>
            </a:solidFill>
            <a:round/>
            <a:headEnd/>
            <a:tailEnd/>
          </a:ln>
        </p:spPr>
      </p:cxnSp>
      <p:sp>
        <p:nvSpPr>
          <p:cNvPr id="65593" name="TextBox 32"/>
          <p:cNvSpPr txBox="1">
            <a:spLocks noChangeArrowheads="1"/>
          </p:cNvSpPr>
          <p:nvPr/>
        </p:nvSpPr>
        <p:spPr bwMode="auto">
          <a:xfrm>
            <a:off x="4725988" y="2579688"/>
            <a:ext cx="631825" cy="312737"/>
          </a:xfrm>
          <a:prstGeom prst="rect">
            <a:avLst/>
          </a:prstGeom>
          <a:noFill/>
          <a:ln w="9525">
            <a:noFill/>
            <a:miter lim="800000"/>
            <a:headEnd/>
            <a:tailEnd/>
          </a:ln>
        </p:spPr>
        <p:txBody>
          <a:bodyPr>
            <a:spAutoFit/>
          </a:bodyPr>
          <a:lstStyle/>
          <a:p>
            <a:pPr algn="r">
              <a:buFont typeface="Arial" charset="0"/>
              <a:buNone/>
            </a:pPr>
            <a:r>
              <a:rPr lang="en-US" sz="1600">
                <a:latin typeface="Calibri" pitchFamily="34" charset="0"/>
              </a:rPr>
              <a:t>100</a:t>
            </a:r>
          </a:p>
        </p:txBody>
      </p:sp>
      <p:sp>
        <p:nvSpPr>
          <p:cNvPr id="65594" name="TextBox 33"/>
          <p:cNvSpPr txBox="1">
            <a:spLocks noChangeArrowheads="1"/>
          </p:cNvSpPr>
          <p:nvPr/>
        </p:nvSpPr>
        <p:spPr bwMode="auto">
          <a:xfrm>
            <a:off x="4725988" y="3140075"/>
            <a:ext cx="631825" cy="312738"/>
          </a:xfrm>
          <a:prstGeom prst="rect">
            <a:avLst/>
          </a:prstGeom>
          <a:noFill/>
          <a:ln w="9525">
            <a:noFill/>
            <a:miter lim="800000"/>
            <a:headEnd/>
            <a:tailEnd/>
          </a:ln>
        </p:spPr>
        <p:txBody>
          <a:bodyPr>
            <a:spAutoFit/>
          </a:bodyPr>
          <a:lstStyle/>
          <a:p>
            <a:pPr algn="r">
              <a:buFont typeface="Arial" charset="0"/>
              <a:buNone/>
            </a:pPr>
            <a:r>
              <a:rPr lang="en-US" sz="1600">
                <a:latin typeface="Calibri" pitchFamily="34" charset="0"/>
              </a:rPr>
              <a:t>80</a:t>
            </a:r>
          </a:p>
        </p:txBody>
      </p:sp>
      <p:sp>
        <p:nvSpPr>
          <p:cNvPr id="65595" name="TextBox 34"/>
          <p:cNvSpPr txBox="1">
            <a:spLocks noChangeArrowheads="1"/>
          </p:cNvSpPr>
          <p:nvPr/>
        </p:nvSpPr>
        <p:spPr bwMode="auto">
          <a:xfrm>
            <a:off x="4725988" y="3702050"/>
            <a:ext cx="631825" cy="312738"/>
          </a:xfrm>
          <a:prstGeom prst="rect">
            <a:avLst/>
          </a:prstGeom>
          <a:noFill/>
          <a:ln w="9525">
            <a:noFill/>
            <a:miter lim="800000"/>
            <a:headEnd/>
            <a:tailEnd/>
          </a:ln>
        </p:spPr>
        <p:txBody>
          <a:bodyPr>
            <a:spAutoFit/>
          </a:bodyPr>
          <a:lstStyle/>
          <a:p>
            <a:pPr algn="r">
              <a:buFont typeface="Arial" charset="0"/>
              <a:buNone/>
            </a:pPr>
            <a:r>
              <a:rPr lang="en-US" sz="1600">
                <a:latin typeface="Calibri" pitchFamily="34" charset="0"/>
              </a:rPr>
              <a:t>60</a:t>
            </a:r>
          </a:p>
        </p:txBody>
      </p:sp>
      <p:sp>
        <p:nvSpPr>
          <p:cNvPr id="65596" name="TextBox 35"/>
          <p:cNvSpPr txBox="1">
            <a:spLocks noChangeArrowheads="1"/>
          </p:cNvSpPr>
          <p:nvPr/>
        </p:nvSpPr>
        <p:spPr bwMode="auto">
          <a:xfrm>
            <a:off x="4725988" y="4262438"/>
            <a:ext cx="631825" cy="312737"/>
          </a:xfrm>
          <a:prstGeom prst="rect">
            <a:avLst/>
          </a:prstGeom>
          <a:noFill/>
          <a:ln w="9525">
            <a:noFill/>
            <a:miter lim="800000"/>
            <a:headEnd/>
            <a:tailEnd/>
          </a:ln>
        </p:spPr>
        <p:txBody>
          <a:bodyPr>
            <a:spAutoFit/>
          </a:bodyPr>
          <a:lstStyle/>
          <a:p>
            <a:pPr algn="r">
              <a:buFont typeface="Arial" charset="0"/>
              <a:buNone/>
            </a:pPr>
            <a:r>
              <a:rPr lang="en-US" sz="1600">
                <a:latin typeface="Calibri" pitchFamily="34" charset="0"/>
              </a:rPr>
              <a:t>40</a:t>
            </a:r>
          </a:p>
        </p:txBody>
      </p:sp>
      <p:sp>
        <p:nvSpPr>
          <p:cNvPr id="65597" name="TextBox 36"/>
          <p:cNvSpPr txBox="1">
            <a:spLocks noChangeArrowheads="1"/>
          </p:cNvSpPr>
          <p:nvPr/>
        </p:nvSpPr>
        <p:spPr bwMode="auto">
          <a:xfrm>
            <a:off x="4725988" y="4824413"/>
            <a:ext cx="631825" cy="312737"/>
          </a:xfrm>
          <a:prstGeom prst="rect">
            <a:avLst/>
          </a:prstGeom>
          <a:noFill/>
          <a:ln w="9525">
            <a:noFill/>
            <a:miter lim="800000"/>
            <a:headEnd/>
            <a:tailEnd/>
          </a:ln>
        </p:spPr>
        <p:txBody>
          <a:bodyPr>
            <a:spAutoFit/>
          </a:bodyPr>
          <a:lstStyle/>
          <a:p>
            <a:pPr algn="r">
              <a:buFont typeface="Arial" charset="0"/>
              <a:buNone/>
            </a:pPr>
            <a:r>
              <a:rPr lang="en-US" sz="1600">
                <a:latin typeface="Calibri" pitchFamily="34" charset="0"/>
              </a:rPr>
              <a:t>20</a:t>
            </a:r>
          </a:p>
        </p:txBody>
      </p:sp>
      <p:sp>
        <p:nvSpPr>
          <p:cNvPr id="65598" name="TextBox 37"/>
          <p:cNvSpPr txBox="1">
            <a:spLocks noChangeArrowheads="1"/>
          </p:cNvSpPr>
          <p:nvPr/>
        </p:nvSpPr>
        <p:spPr bwMode="auto">
          <a:xfrm>
            <a:off x="4725988" y="5384800"/>
            <a:ext cx="631825" cy="312738"/>
          </a:xfrm>
          <a:prstGeom prst="rect">
            <a:avLst/>
          </a:prstGeom>
          <a:noFill/>
          <a:ln w="9525">
            <a:noFill/>
            <a:miter lim="800000"/>
            <a:headEnd/>
            <a:tailEnd/>
          </a:ln>
        </p:spPr>
        <p:txBody>
          <a:bodyPr>
            <a:spAutoFit/>
          </a:bodyPr>
          <a:lstStyle/>
          <a:p>
            <a:pPr algn="r">
              <a:buFont typeface="Arial" charset="0"/>
              <a:buNone/>
            </a:pPr>
            <a:r>
              <a:rPr lang="en-US" sz="1600">
                <a:latin typeface="Calibri" pitchFamily="34" charset="0"/>
              </a:rPr>
              <a:t>0</a:t>
            </a:r>
          </a:p>
        </p:txBody>
      </p:sp>
      <p:sp>
        <p:nvSpPr>
          <p:cNvPr id="65599" name="TextBox 38"/>
          <p:cNvSpPr txBox="1">
            <a:spLocks noChangeArrowheads="1"/>
          </p:cNvSpPr>
          <p:nvPr/>
        </p:nvSpPr>
        <p:spPr bwMode="auto">
          <a:xfrm rot="-5400000">
            <a:off x="3371057" y="3987006"/>
            <a:ext cx="2897188" cy="314325"/>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SVR (%)</a:t>
            </a:r>
          </a:p>
        </p:txBody>
      </p:sp>
      <p:sp>
        <p:nvSpPr>
          <p:cNvPr id="65600" name="TextBox 39"/>
          <p:cNvSpPr txBox="1">
            <a:spLocks noChangeArrowheads="1"/>
          </p:cNvSpPr>
          <p:nvPr/>
        </p:nvSpPr>
        <p:spPr bwMode="auto">
          <a:xfrm>
            <a:off x="5462588" y="5592763"/>
            <a:ext cx="1703387" cy="312737"/>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F0/1/2</a:t>
            </a:r>
          </a:p>
        </p:txBody>
      </p:sp>
      <p:sp>
        <p:nvSpPr>
          <p:cNvPr id="81" name="Rectangle 80"/>
          <p:cNvSpPr/>
          <p:nvPr/>
        </p:nvSpPr>
        <p:spPr bwMode="auto">
          <a:xfrm>
            <a:off x="6545263" y="3556000"/>
            <a:ext cx="466725" cy="1981200"/>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84" name="Rectangle 83"/>
          <p:cNvSpPr/>
          <p:nvPr/>
        </p:nvSpPr>
        <p:spPr bwMode="auto">
          <a:xfrm>
            <a:off x="5611813" y="4900613"/>
            <a:ext cx="466725" cy="636587"/>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65603" name="TextBox 41"/>
          <p:cNvSpPr txBox="1">
            <a:spLocks noChangeArrowheads="1"/>
          </p:cNvSpPr>
          <p:nvPr/>
        </p:nvSpPr>
        <p:spPr bwMode="auto">
          <a:xfrm>
            <a:off x="5535613" y="4572000"/>
            <a:ext cx="633412" cy="312738"/>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23</a:t>
            </a:r>
          </a:p>
        </p:txBody>
      </p:sp>
      <p:sp>
        <p:nvSpPr>
          <p:cNvPr id="65604" name="TextBox 85"/>
          <p:cNvSpPr txBox="1">
            <a:spLocks noChangeArrowheads="1"/>
          </p:cNvSpPr>
          <p:nvPr/>
        </p:nvSpPr>
        <p:spPr bwMode="auto">
          <a:xfrm>
            <a:off x="5419725" y="5256213"/>
            <a:ext cx="838200" cy="312737"/>
          </a:xfrm>
          <a:prstGeom prst="rect">
            <a:avLst/>
          </a:prstGeom>
          <a:noFill/>
          <a:ln w="9525">
            <a:noFill/>
            <a:miter lim="800000"/>
            <a:headEnd/>
            <a:tailEnd/>
          </a:ln>
        </p:spPr>
        <p:txBody>
          <a:bodyPr>
            <a:spAutoFit/>
          </a:bodyPr>
          <a:lstStyle/>
          <a:p>
            <a:pPr algn="ctr">
              <a:buFont typeface="Arial" charset="0"/>
              <a:buNone/>
            </a:pPr>
            <a:endParaRPr lang="ru-RU" sz="1600">
              <a:latin typeface="Calibri" pitchFamily="34" charset="0"/>
            </a:endParaRPr>
          </a:p>
        </p:txBody>
      </p:sp>
      <p:sp>
        <p:nvSpPr>
          <p:cNvPr id="87" name="Rectangle 86"/>
          <p:cNvSpPr/>
          <p:nvPr/>
        </p:nvSpPr>
        <p:spPr bwMode="auto">
          <a:xfrm>
            <a:off x="6078538" y="3646488"/>
            <a:ext cx="466725" cy="1890712"/>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65606" name="TextBox 43"/>
          <p:cNvSpPr txBox="1">
            <a:spLocks noChangeArrowheads="1"/>
          </p:cNvSpPr>
          <p:nvPr/>
        </p:nvSpPr>
        <p:spPr bwMode="auto">
          <a:xfrm>
            <a:off x="5994400" y="3321050"/>
            <a:ext cx="633413" cy="312738"/>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66</a:t>
            </a:r>
          </a:p>
        </p:txBody>
      </p:sp>
      <p:sp>
        <p:nvSpPr>
          <p:cNvPr id="65607" name="TextBox 88"/>
          <p:cNvSpPr txBox="1">
            <a:spLocks noChangeArrowheads="1"/>
          </p:cNvSpPr>
          <p:nvPr/>
        </p:nvSpPr>
        <p:spPr bwMode="auto">
          <a:xfrm>
            <a:off x="5881688" y="5075238"/>
            <a:ext cx="838200" cy="479425"/>
          </a:xfrm>
          <a:prstGeom prst="rect">
            <a:avLst/>
          </a:prstGeom>
          <a:noFill/>
          <a:ln w="9525">
            <a:noFill/>
            <a:miter lim="800000"/>
            <a:headEnd/>
            <a:tailEnd/>
          </a:ln>
        </p:spPr>
        <p:txBody>
          <a:bodyPr>
            <a:spAutoFit/>
          </a:bodyPr>
          <a:lstStyle/>
          <a:p>
            <a:pPr algn="ctr">
              <a:buFont typeface="Arial" charset="0"/>
              <a:buNone/>
            </a:pPr>
            <a:r>
              <a:rPr lang="en-US" sz="1400">
                <a:solidFill>
                  <a:schemeClr val="bg1"/>
                </a:solidFill>
                <a:latin typeface="Calibri" pitchFamily="34" charset="0"/>
              </a:rPr>
              <a:t>77/</a:t>
            </a:r>
            <a:br>
              <a:rPr lang="en-US" sz="1400">
                <a:solidFill>
                  <a:schemeClr val="bg1"/>
                </a:solidFill>
                <a:latin typeface="Calibri" pitchFamily="34" charset="0"/>
              </a:rPr>
            </a:br>
            <a:r>
              <a:rPr lang="en-US" sz="1400">
                <a:solidFill>
                  <a:schemeClr val="bg1"/>
                </a:solidFill>
                <a:latin typeface="Calibri" pitchFamily="34" charset="0"/>
              </a:rPr>
              <a:t>117</a:t>
            </a:r>
          </a:p>
        </p:txBody>
      </p:sp>
      <p:sp>
        <p:nvSpPr>
          <p:cNvPr id="92" name="Rectangle 91"/>
          <p:cNvSpPr/>
          <p:nvPr/>
        </p:nvSpPr>
        <p:spPr bwMode="auto">
          <a:xfrm>
            <a:off x="7218363" y="5103813"/>
            <a:ext cx="466725" cy="433387"/>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65609" name="TextBox 45"/>
          <p:cNvSpPr txBox="1">
            <a:spLocks noChangeArrowheads="1"/>
          </p:cNvSpPr>
          <p:nvPr/>
        </p:nvSpPr>
        <p:spPr bwMode="auto">
          <a:xfrm>
            <a:off x="7143750" y="4789488"/>
            <a:ext cx="631825" cy="312737"/>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13</a:t>
            </a:r>
          </a:p>
        </p:txBody>
      </p:sp>
      <p:sp>
        <p:nvSpPr>
          <p:cNvPr id="65610" name="TextBox 93"/>
          <p:cNvSpPr txBox="1">
            <a:spLocks noChangeArrowheads="1"/>
          </p:cNvSpPr>
          <p:nvPr/>
        </p:nvSpPr>
        <p:spPr bwMode="auto">
          <a:xfrm>
            <a:off x="7046913" y="5092700"/>
            <a:ext cx="839787" cy="479425"/>
          </a:xfrm>
          <a:prstGeom prst="rect">
            <a:avLst/>
          </a:prstGeom>
          <a:noFill/>
          <a:ln w="9525">
            <a:noFill/>
            <a:miter lim="800000"/>
            <a:headEnd/>
            <a:tailEnd/>
          </a:ln>
        </p:spPr>
        <p:txBody>
          <a:bodyPr>
            <a:spAutoFit/>
          </a:bodyPr>
          <a:lstStyle/>
          <a:p>
            <a:pPr algn="ctr">
              <a:buFont typeface="Arial" charset="0"/>
              <a:buNone/>
            </a:pPr>
            <a:r>
              <a:rPr lang="en-US" sz="1400">
                <a:solidFill>
                  <a:schemeClr val="bg1"/>
                </a:solidFill>
                <a:latin typeface="Calibri" pitchFamily="34" charset="0"/>
              </a:rPr>
              <a:t>2/</a:t>
            </a:r>
            <a:br>
              <a:rPr lang="en-US" sz="1400">
                <a:solidFill>
                  <a:schemeClr val="bg1"/>
                </a:solidFill>
                <a:latin typeface="Calibri" pitchFamily="34" charset="0"/>
              </a:rPr>
            </a:br>
            <a:r>
              <a:rPr lang="en-US" sz="1400">
                <a:solidFill>
                  <a:schemeClr val="bg1"/>
                </a:solidFill>
                <a:latin typeface="Calibri" pitchFamily="34" charset="0"/>
              </a:rPr>
              <a:t>15</a:t>
            </a:r>
          </a:p>
        </p:txBody>
      </p:sp>
      <p:sp>
        <p:nvSpPr>
          <p:cNvPr id="95" name="Rectangle 94"/>
          <p:cNvSpPr/>
          <p:nvPr/>
        </p:nvSpPr>
        <p:spPr bwMode="auto">
          <a:xfrm>
            <a:off x="8153400" y="3556000"/>
            <a:ext cx="465138" cy="1981200"/>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65612" name="TextBox 47"/>
          <p:cNvSpPr txBox="1">
            <a:spLocks noChangeArrowheads="1"/>
          </p:cNvSpPr>
          <p:nvPr/>
        </p:nvSpPr>
        <p:spPr bwMode="auto">
          <a:xfrm>
            <a:off x="8066088" y="3238500"/>
            <a:ext cx="633412" cy="312738"/>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68</a:t>
            </a:r>
          </a:p>
        </p:txBody>
      </p:sp>
      <p:sp>
        <p:nvSpPr>
          <p:cNvPr id="65613" name="TextBox 96"/>
          <p:cNvSpPr txBox="1">
            <a:spLocks noChangeArrowheads="1"/>
          </p:cNvSpPr>
          <p:nvPr/>
        </p:nvSpPr>
        <p:spPr bwMode="auto">
          <a:xfrm>
            <a:off x="7967663" y="5083175"/>
            <a:ext cx="838200" cy="479425"/>
          </a:xfrm>
          <a:prstGeom prst="rect">
            <a:avLst/>
          </a:prstGeom>
          <a:noFill/>
          <a:ln w="9525">
            <a:noFill/>
            <a:miter lim="800000"/>
            <a:headEnd/>
            <a:tailEnd/>
          </a:ln>
        </p:spPr>
        <p:txBody>
          <a:bodyPr>
            <a:spAutoFit/>
          </a:bodyPr>
          <a:lstStyle/>
          <a:p>
            <a:pPr algn="ctr">
              <a:buFont typeface="Arial" charset="0"/>
              <a:buNone/>
            </a:pPr>
            <a:r>
              <a:rPr lang="en-US" sz="1400">
                <a:solidFill>
                  <a:schemeClr val="bg1"/>
                </a:solidFill>
                <a:latin typeface="Calibri" pitchFamily="34" charset="0"/>
              </a:rPr>
              <a:t>21/</a:t>
            </a:r>
            <a:br>
              <a:rPr lang="en-US" sz="1400">
                <a:solidFill>
                  <a:schemeClr val="bg1"/>
                </a:solidFill>
                <a:latin typeface="Calibri" pitchFamily="34" charset="0"/>
              </a:rPr>
            </a:br>
            <a:r>
              <a:rPr lang="en-US" sz="1400">
                <a:solidFill>
                  <a:schemeClr val="bg1"/>
                </a:solidFill>
                <a:latin typeface="Calibri" pitchFamily="34" charset="0"/>
              </a:rPr>
              <a:t>31</a:t>
            </a:r>
          </a:p>
        </p:txBody>
      </p:sp>
      <p:sp>
        <p:nvSpPr>
          <p:cNvPr id="99" name="Rectangle 98"/>
          <p:cNvSpPr/>
          <p:nvPr/>
        </p:nvSpPr>
        <p:spPr bwMode="auto">
          <a:xfrm>
            <a:off x="7683500" y="4268788"/>
            <a:ext cx="468313" cy="1268412"/>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65615" name="TextBox 46"/>
          <p:cNvSpPr txBox="1">
            <a:spLocks noChangeArrowheads="1"/>
          </p:cNvSpPr>
          <p:nvPr/>
        </p:nvSpPr>
        <p:spPr bwMode="auto">
          <a:xfrm>
            <a:off x="7608888" y="3935413"/>
            <a:ext cx="631825" cy="312737"/>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44</a:t>
            </a:r>
          </a:p>
        </p:txBody>
      </p:sp>
      <p:sp>
        <p:nvSpPr>
          <p:cNvPr id="65616" name="TextBox 100"/>
          <p:cNvSpPr txBox="1">
            <a:spLocks noChangeArrowheads="1"/>
          </p:cNvSpPr>
          <p:nvPr/>
        </p:nvSpPr>
        <p:spPr bwMode="auto">
          <a:xfrm>
            <a:off x="7505700" y="5100638"/>
            <a:ext cx="838200" cy="479425"/>
          </a:xfrm>
          <a:prstGeom prst="rect">
            <a:avLst/>
          </a:prstGeom>
          <a:noFill/>
          <a:ln w="9525">
            <a:noFill/>
            <a:miter lim="800000"/>
            <a:headEnd/>
            <a:tailEnd/>
          </a:ln>
        </p:spPr>
        <p:txBody>
          <a:bodyPr>
            <a:spAutoFit/>
          </a:bodyPr>
          <a:lstStyle/>
          <a:p>
            <a:pPr algn="ctr">
              <a:buFont typeface="Arial" charset="0"/>
              <a:buNone/>
            </a:pPr>
            <a:r>
              <a:rPr lang="en-US" sz="1400">
                <a:solidFill>
                  <a:schemeClr val="bg1"/>
                </a:solidFill>
                <a:latin typeface="Calibri" pitchFamily="34" charset="0"/>
              </a:rPr>
              <a:t>14/</a:t>
            </a:r>
            <a:br>
              <a:rPr lang="en-US" sz="1400">
                <a:solidFill>
                  <a:schemeClr val="bg1"/>
                </a:solidFill>
                <a:latin typeface="Calibri" pitchFamily="34" charset="0"/>
              </a:rPr>
            </a:br>
            <a:r>
              <a:rPr lang="en-US" sz="1400">
                <a:solidFill>
                  <a:schemeClr val="bg1"/>
                </a:solidFill>
                <a:latin typeface="Calibri" pitchFamily="34" charset="0"/>
              </a:rPr>
              <a:t>32</a:t>
            </a:r>
          </a:p>
        </p:txBody>
      </p:sp>
      <p:sp>
        <p:nvSpPr>
          <p:cNvPr id="65617" name="TextBox 102"/>
          <p:cNvSpPr txBox="1">
            <a:spLocks noChangeArrowheads="1"/>
          </p:cNvSpPr>
          <p:nvPr/>
        </p:nvSpPr>
        <p:spPr bwMode="auto">
          <a:xfrm>
            <a:off x="6330950" y="5057775"/>
            <a:ext cx="838200" cy="479425"/>
          </a:xfrm>
          <a:prstGeom prst="rect">
            <a:avLst/>
          </a:prstGeom>
          <a:noFill/>
          <a:ln w="9525">
            <a:noFill/>
            <a:miter lim="800000"/>
            <a:headEnd/>
            <a:tailEnd/>
          </a:ln>
        </p:spPr>
        <p:txBody>
          <a:bodyPr>
            <a:spAutoFit/>
          </a:bodyPr>
          <a:lstStyle/>
          <a:p>
            <a:pPr algn="ctr">
              <a:buFont typeface="Arial" charset="0"/>
              <a:buNone/>
            </a:pPr>
            <a:r>
              <a:rPr lang="en-US" sz="1400">
                <a:solidFill>
                  <a:schemeClr val="bg1"/>
                </a:solidFill>
                <a:latin typeface="Calibri" pitchFamily="34" charset="0"/>
              </a:rPr>
              <a:t>81/</a:t>
            </a:r>
            <a:br>
              <a:rPr lang="en-US" sz="1400">
                <a:solidFill>
                  <a:schemeClr val="bg1"/>
                </a:solidFill>
                <a:latin typeface="Calibri" pitchFamily="34" charset="0"/>
              </a:rPr>
            </a:br>
            <a:r>
              <a:rPr lang="en-US" sz="1400">
                <a:solidFill>
                  <a:schemeClr val="bg1"/>
                </a:solidFill>
                <a:latin typeface="Calibri" pitchFamily="34" charset="0"/>
              </a:rPr>
              <a:t>119</a:t>
            </a:r>
          </a:p>
        </p:txBody>
      </p:sp>
      <p:sp>
        <p:nvSpPr>
          <p:cNvPr id="65618" name="TextBox 43"/>
          <p:cNvSpPr txBox="1">
            <a:spLocks noChangeArrowheads="1"/>
          </p:cNvSpPr>
          <p:nvPr/>
        </p:nvSpPr>
        <p:spPr bwMode="auto">
          <a:xfrm>
            <a:off x="6472238" y="3228975"/>
            <a:ext cx="633412" cy="312738"/>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68</a:t>
            </a:r>
          </a:p>
        </p:txBody>
      </p:sp>
      <p:sp>
        <p:nvSpPr>
          <p:cNvPr id="65619" name="TextBox 40"/>
          <p:cNvSpPr txBox="1">
            <a:spLocks noChangeArrowheads="1"/>
          </p:cNvSpPr>
          <p:nvPr/>
        </p:nvSpPr>
        <p:spPr bwMode="auto">
          <a:xfrm>
            <a:off x="5172075" y="2289175"/>
            <a:ext cx="3787775" cy="312738"/>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Subgroup Analysis of RESPOND-2</a:t>
            </a:r>
            <a:r>
              <a:rPr lang="en-US" sz="1600" baseline="30000">
                <a:latin typeface="Calibri" pitchFamily="34" charset="0"/>
              </a:rPr>
              <a:t>[2]</a:t>
            </a:r>
            <a:endParaRPr lang="en-US" sz="1600">
              <a:latin typeface="Calibri" pitchFamily="34" charset="0"/>
            </a:endParaRPr>
          </a:p>
        </p:txBody>
      </p:sp>
      <p:cxnSp>
        <p:nvCxnSpPr>
          <p:cNvPr id="65620" name="Straight Connector 20"/>
          <p:cNvCxnSpPr>
            <a:cxnSpLocks noChangeShapeType="1"/>
          </p:cNvCxnSpPr>
          <p:nvPr/>
        </p:nvCxnSpPr>
        <p:spPr bwMode="auto">
          <a:xfrm>
            <a:off x="1039813" y="5545138"/>
            <a:ext cx="3340100" cy="0"/>
          </a:xfrm>
          <a:prstGeom prst="line">
            <a:avLst/>
          </a:prstGeom>
          <a:noFill/>
          <a:ln w="28575">
            <a:solidFill>
              <a:schemeClr val="tx1"/>
            </a:solidFill>
            <a:round/>
            <a:headEnd/>
            <a:tailEnd/>
          </a:ln>
        </p:spPr>
      </p:cxnSp>
      <p:cxnSp>
        <p:nvCxnSpPr>
          <p:cNvPr id="65621" name="Straight Connector 20"/>
          <p:cNvCxnSpPr>
            <a:cxnSpLocks noChangeShapeType="1"/>
          </p:cNvCxnSpPr>
          <p:nvPr/>
        </p:nvCxnSpPr>
        <p:spPr bwMode="auto">
          <a:xfrm>
            <a:off x="5380038" y="5541963"/>
            <a:ext cx="3340100" cy="0"/>
          </a:xfrm>
          <a:prstGeom prst="line">
            <a:avLst/>
          </a:prstGeom>
          <a:noFill/>
          <a:ln w="28575">
            <a:solidFill>
              <a:schemeClr val="tx1"/>
            </a:solidFill>
            <a:round/>
            <a:headEnd/>
            <a:tailEnd/>
          </a:ln>
        </p:spPr>
      </p:cxnSp>
      <p:sp>
        <p:nvSpPr>
          <p:cNvPr id="65622" name="TextBox 97"/>
          <p:cNvSpPr txBox="1">
            <a:spLocks noChangeArrowheads="1"/>
          </p:cNvSpPr>
          <p:nvPr/>
        </p:nvSpPr>
        <p:spPr bwMode="auto">
          <a:xfrm>
            <a:off x="1076325" y="5057775"/>
            <a:ext cx="838200" cy="479425"/>
          </a:xfrm>
          <a:prstGeom prst="rect">
            <a:avLst/>
          </a:prstGeom>
          <a:noFill/>
          <a:ln w="9525">
            <a:noFill/>
            <a:miter lim="800000"/>
            <a:headEnd/>
            <a:tailEnd/>
          </a:ln>
        </p:spPr>
        <p:txBody>
          <a:bodyPr>
            <a:spAutoFit/>
          </a:bodyPr>
          <a:lstStyle/>
          <a:p>
            <a:pPr algn="ctr">
              <a:buFont typeface="Arial" charset="0"/>
              <a:buNone/>
            </a:pPr>
            <a:r>
              <a:rPr lang="en-US" sz="1400">
                <a:solidFill>
                  <a:schemeClr val="bg1"/>
                </a:solidFill>
                <a:latin typeface="Calibri" pitchFamily="34" charset="0"/>
              </a:rPr>
              <a:t>123/</a:t>
            </a:r>
            <a:br>
              <a:rPr lang="en-US" sz="1400">
                <a:solidFill>
                  <a:schemeClr val="bg1"/>
                </a:solidFill>
                <a:latin typeface="Calibri" pitchFamily="34" charset="0"/>
              </a:rPr>
            </a:br>
            <a:r>
              <a:rPr lang="en-US" sz="1400">
                <a:solidFill>
                  <a:schemeClr val="bg1"/>
                </a:solidFill>
                <a:latin typeface="Calibri" pitchFamily="34" charset="0"/>
              </a:rPr>
              <a:t>328</a:t>
            </a:r>
          </a:p>
        </p:txBody>
      </p:sp>
      <p:sp>
        <p:nvSpPr>
          <p:cNvPr id="65623" name="TextBox 105"/>
          <p:cNvSpPr txBox="1">
            <a:spLocks noChangeArrowheads="1"/>
          </p:cNvSpPr>
          <p:nvPr/>
        </p:nvSpPr>
        <p:spPr bwMode="auto">
          <a:xfrm>
            <a:off x="4962525" y="5081588"/>
            <a:ext cx="522288" cy="479425"/>
          </a:xfrm>
          <a:prstGeom prst="rect">
            <a:avLst/>
          </a:prstGeom>
          <a:noFill/>
          <a:ln w="9525">
            <a:noFill/>
            <a:miter lim="800000"/>
            <a:headEnd/>
            <a:tailEnd/>
          </a:ln>
        </p:spPr>
        <p:txBody>
          <a:bodyPr>
            <a:spAutoFit/>
          </a:bodyPr>
          <a:lstStyle/>
          <a:p>
            <a:pPr>
              <a:buFont typeface="Arial" charset="0"/>
              <a:buNone/>
            </a:pPr>
            <a:r>
              <a:rPr lang="en-US" sz="1400">
                <a:latin typeface="Calibri" pitchFamily="34" charset="0"/>
              </a:rPr>
              <a:t>n/</a:t>
            </a:r>
            <a:br>
              <a:rPr lang="en-US" sz="1400">
                <a:latin typeface="Calibri" pitchFamily="34" charset="0"/>
              </a:rPr>
            </a:br>
            <a:r>
              <a:rPr lang="en-US" sz="1400">
                <a:latin typeface="Calibri" pitchFamily="34" charset="0"/>
              </a:rPr>
              <a:t>N = </a:t>
            </a:r>
          </a:p>
        </p:txBody>
      </p:sp>
      <p:sp>
        <p:nvSpPr>
          <p:cNvPr id="65624" name="TextBox 106"/>
          <p:cNvSpPr txBox="1">
            <a:spLocks noChangeArrowheads="1"/>
          </p:cNvSpPr>
          <p:nvPr/>
        </p:nvSpPr>
        <p:spPr bwMode="auto">
          <a:xfrm>
            <a:off x="5427663" y="5092700"/>
            <a:ext cx="838200" cy="479425"/>
          </a:xfrm>
          <a:prstGeom prst="rect">
            <a:avLst/>
          </a:prstGeom>
          <a:noFill/>
          <a:ln w="9525">
            <a:noFill/>
            <a:miter lim="800000"/>
            <a:headEnd/>
            <a:tailEnd/>
          </a:ln>
        </p:spPr>
        <p:txBody>
          <a:bodyPr>
            <a:spAutoFit/>
          </a:bodyPr>
          <a:lstStyle/>
          <a:p>
            <a:pPr algn="ctr">
              <a:buFont typeface="Arial" charset="0"/>
              <a:buNone/>
            </a:pPr>
            <a:r>
              <a:rPr lang="en-US" sz="1400">
                <a:solidFill>
                  <a:schemeClr val="bg1"/>
                </a:solidFill>
                <a:latin typeface="Calibri" pitchFamily="34" charset="0"/>
              </a:rPr>
              <a:t>14/</a:t>
            </a:r>
            <a:br>
              <a:rPr lang="en-US" sz="1400">
                <a:solidFill>
                  <a:schemeClr val="bg1"/>
                </a:solidFill>
                <a:latin typeface="Calibri" pitchFamily="34" charset="0"/>
              </a:rPr>
            </a:br>
            <a:r>
              <a:rPr lang="en-US" sz="1400">
                <a:solidFill>
                  <a:schemeClr val="bg1"/>
                </a:solidFill>
                <a:latin typeface="Calibri" pitchFamily="34" charset="0"/>
              </a:rPr>
              <a:t>61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FFFF00"/>
                </a:solidFill>
              </a:rPr>
              <a:t>Summary - Treatment Naïve G-1 Patients, F0-1</a:t>
            </a:r>
            <a:endParaRPr lang="en-US" b="1" dirty="0">
              <a:solidFill>
                <a:srgbClr val="FFFF00"/>
              </a:solidFill>
            </a:endParaRPr>
          </a:p>
        </p:txBody>
      </p:sp>
      <p:sp>
        <p:nvSpPr>
          <p:cNvPr id="67586" name="Content Placeholder 2"/>
          <p:cNvSpPr>
            <a:spLocks noGrp="1"/>
          </p:cNvSpPr>
          <p:nvPr>
            <p:ph idx="1"/>
          </p:nvPr>
        </p:nvSpPr>
        <p:spPr/>
        <p:txBody>
          <a:bodyPr/>
          <a:lstStyle/>
          <a:p>
            <a:r>
              <a:rPr lang="en-US" smtClean="0"/>
              <a:t>Good response, to offer treatment with PI</a:t>
            </a:r>
          </a:p>
          <a:p>
            <a:r>
              <a:rPr lang="en-US" smtClean="0"/>
              <a:t>Option to shorten therapy if IL28B CC </a:t>
            </a:r>
          </a:p>
          <a:p>
            <a:r>
              <a:rPr lang="en-US" smtClean="0"/>
              <a:t>If triple therapy is not allowed by health authorities – to consider PEG/RIBA if IL28B-CC</a:t>
            </a:r>
          </a:p>
          <a:p>
            <a:r>
              <a:rPr lang="en-US" smtClean="0"/>
              <a:t>Option to warehouse for clinical studies  </a:t>
            </a:r>
          </a:p>
          <a:p>
            <a:r>
              <a:rPr lang="en-US" smtClean="0"/>
              <a:t>Option to wait for the next generation under the continuous follow up and repeated fibrosis assessment</a:t>
            </a:r>
          </a:p>
          <a:p>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sz="3600" b="1" smtClean="0">
                <a:solidFill>
                  <a:srgbClr val="FFFF00"/>
                </a:solidFill>
              </a:rPr>
              <a:t>Summary - Treatment Naïve Fibrosis F3-F4 </a:t>
            </a:r>
            <a:br>
              <a:rPr lang="en-US" sz="3600" b="1" smtClean="0">
                <a:solidFill>
                  <a:srgbClr val="FFFF00"/>
                </a:solidFill>
              </a:rPr>
            </a:br>
            <a:r>
              <a:rPr lang="en-US" sz="3600" b="1" smtClean="0">
                <a:solidFill>
                  <a:srgbClr val="FFFF00"/>
                </a:solidFill>
              </a:rPr>
              <a:t>Compensated cirrhosis</a:t>
            </a:r>
          </a:p>
        </p:txBody>
      </p:sp>
      <p:sp>
        <p:nvSpPr>
          <p:cNvPr id="68610" name="Content Placeholder 2"/>
          <p:cNvSpPr>
            <a:spLocks noGrp="1"/>
          </p:cNvSpPr>
          <p:nvPr>
            <p:ph idx="1"/>
          </p:nvPr>
        </p:nvSpPr>
        <p:spPr/>
        <p:txBody>
          <a:bodyPr/>
          <a:lstStyle/>
          <a:p>
            <a:endParaRPr lang="en-US" smtClean="0"/>
          </a:p>
          <a:p>
            <a:r>
              <a:rPr lang="en-US" smtClean="0"/>
              <a:t>Less favorable response, but it is dangerous to defer therapy – to treat with triple therapy</a:t>
            </a:r>
          </a:p>
          <a:p>
            <a:endParaRPr lang="en-US" smtClean="0"/>
          </a:p>
          <a:p>
            <a:r>
              <a:rPr lang="en-US" smtClean="0"/>
              <a:t>To consider clinical studies if available now </a:t>
            </a:r>
          </a:p>
          <a:p>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274638"/>
            <a:ext cx="8229600" cy="4906962"/>
          </a:xfrm>
        </p:spPr>
        <p:txBody>
          <a:bodyPr/>
          <a:lstStyle/>
          <a:p>
            <a:r>
              <a:rPr lang="en-US" sz="6000" b="1" smtClean="0">
                <a:solidFill>
                  <a:srgbClr val="FFFF00"/>
                </a:solidFill>
              </a:rPr>
              <a:t>Experienced Patients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rtlCol="0">
            <a:normAutofit fontScale="90000"/>
          </a:bodyPr>
          <a:lstStyle/>
          <a:p>
            <a:pPr fontAlgn="auto">
              <a:spcAft>
                <a:spcPts val="0"/>
              </a:spcAft>
              <a:defRPr/>
            </a:pPr>
            <a:r>
              <a:rPr lang="en-US" b="1" dirty="0" smtClean="0">
                <a:solidFill>
                  <a:srgbClr val="FFFF00"/>
                </a:solidFill>
              </a:rPr>
              <a:t>REALIZE: SVR Rates With </a:t>
            </a:r>
            <a:r>
              <a:rPr lang="en-US" b="1" dirty="0" err="1" smtClean="0">
                <a:solidFill>
                  <a:srgbClr val="FFFF00"/>
                </a:solidFill>
              </a:rPr>
              <a:t>Telaprevir</a:t>
            </a:r>
            <a:r>
              <a:rPr lang="en-US" b="1" dirty="0" smtClean="0">
                <a:solidFill>
                  <a:srgbClr val="FFFF00"/>
                </a:solidFill>
              </a:rPr>
              <a:t>-Based Therapy by Previous Response</a:t>
            </a:r>
          </a:p>
        </p:txBody>
      </p:sp>
      <p:sp>
        <p:nvSpPr>
          <p:cNvPr id="90" name="Rectangle 3"/>
          <p:cNvSpPr txBox="1">
            <a:spLocks noChangeArrowheads="1"/>
          </p:cNvSpPr>
          <p:nvPr/>
        </p:nvSpPr>
        <p:spPr>
          <a:xfrm>
            <a:off x="385763" y="1828800"/>
            <a:ext cx="8455025" cy="1084263"/>
          </a:xfrm>
          <a:prstGeom prst="rect">
            <a:avLst/>
          </a:prstGeom>
        </p:spPr>
        <p:txBody>
          <a:bodyPr/>
          <a:lstStyle/>
          <a:p>
            <a:pPr marL="342900" indent="-342900" fontAlgn="auto">
              <a:lnSpc>
                <a:spcPct val="90000"/>
              </a:lnSpc>
              <a:spcBef>
                <a:spcPts val="1000"/>
              </a:spcBef>
              <a:spcAft>
                <a:spcPts val="700"/>
              </a:spcAft>
              <a:buClr>
                <a:srgbClr val="4FAD26"/>
              </a:buClr>
              <a:buFont typeface="Wingdings" pitchFamily="2" charset="2"/>
              <a:buChar char="§"/>
              <a:defRPr/>
            </a:pPr>
            <a:r>
              <a:rPr lang="en-US" kern="0" dirty="0">
                <a:latin typeface="+mn-lt"/>
                <a:cs typeface="+mn-cs"/>
              </a:rPr>
              <a:t>SVR rates with telaprevir-based triple therapy higher among previous relapsers vs previous partial responders vs null responders to pegIFN/RBV</a:t>
            </a:r>
          </a:p>
          <a:p>
            <a:pPr marL="742950" lvl="1" indent="-285750" fontAlgn="auto">
              <a:lnSpc>
                <a:spcPct val="90000"/>
              </a:lnSpc>
              <a:spcBef>
                <a:spcPts val="1000"/>
              </a:spcBef>
              <a:spcAft>
                <a:spcPts val="700"/>
              </a:spcAft>
              <a:buClr>
                <a:srgbClr val="4FAD26"/>
              </a:buClr>
              <a:buFont typeface="Arial" charset="0"/>
              <a:buChar char="–"/>
              <a:defRPr/>
            </a:pPr>
            <a:r>
              <a:rPr lang="en-US" sz="1600" kern="0" dirty="0">
                <a:latin typeface="+mn-lt"/>
                <a:cs typeface="+mn-cs"/>
              </a:rPr>
              <a:t>All groups had higher SVR rates vs pegIFN/RBV alone</a:t>
            </a:r>
          </a:p>
        </p:txBody>
      </p:sp>
      <p:sp>
        <p:nvSpPr>
          <p:cNvPr id="70659" name="Text Box 11"/>
          <p:cNvSpPr txBox="1">
            <a:spLocks noChangeArrowheads="1"/>
          </p:cNvSpPr>
          <p:nvPr/>
        </p:nvSpPr>
        <p:spPr bwMode="auto">
          <a:xfrm>
            <a:off x="285750" y="6353175"/>
            <a:ext cx="8561388" cy="307975"/>
          </a:xfrm>
          <a:prstGeom prst="rect">
            <a:avLst/>
          </a:prstGeom>
          <a:noFill/>
          <a:ln w="9525" algn="ctr">
            <a:noFill/>
            <a:miter lim="800000"/>
            <a:headEnd/>
            <a:tailEnd/>
          </a:ln>
        </p:spPr>
        <p:txBody>
          <a:bodyPr anchor="b">
            <a:spAutoFit/>
          </a:bodyPr>
          <a:lstStyle/>
          <a:p>
            <a:r>
              <a:rPr lang="en-US" sz="1400">
                <a:solidFill>
                  <a:srgbClr val="FFFF00"/>
                </a:solidFill>
                <a:latin typeface="Calibri" pitchFamily="34" charset="0"/>
              </a:rPr>
              <a:t>Zeuzem S, et al. N Engl J Med. 2011;364:2417-2428.</a:t>
            </a:r>
          </a:p>
        </p:txBody>
      </p:sp>
      <p:sp>
        <p:nvSpPr>
          <p:cNvPr id="6" name="Rectangle 15"/>
          <p:cNvSpPr>
            <a:spLocks noChangeArrowheads="1"/>
          </p:cNvSpPr>
          <p:nvPr/>
        </p:nvSpPr>
        <p:spPr bwMode="auto">
          <a:xfrm>
            <a:off x="1449388" y="4267200"/>
            <a:ext cx="509587" cy="1957388"/>
          </a:xfrm>
          <a:prstGeom prst="rect">
            <a:avLst/>
          </a:prstGeom>
          <a:solidFill>
            <a:schemeClr val="accent2"/>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600" dirty="0">
              <a:solidFill>
                <a:srgbClr val="FFFFFF"/>
              </a:solidFill>
              <a:latin typeface="+mj-lt"/>
              <a:cs typeface="+mn-cs"/>
            </a:endParaRPr>
          </a:p>
        </p:txBody>
      </p:sp>
      <p:sp>
        <p:nvSpPr>
          <p:cNvPr id="7" name="Rectangle 15"/>
          <p:cNvSpPr>
            <a:spLocks noChangeArrowheads="1"/>
          </p:cNvSpPr>
          <p:nvPr/>
        </p:nvSpPr>
        <p:spPr bwMode="auto">
          <a:xfrm>
            <a:off x="3457575" y="4843463"/>
            <a:ext cx="511175" cy="1381125"/>
          </a:xfrm>
          <a:prstGeom prst="rect">
            <a:avLst/>
          </a:prstGeom>
          <a:solidFill>
            <a:schemeClr val="accent2"/>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600" dirty="0">
              <a:solidFill>
                <a:srgbClr val="FFFFFF"/>
              </a:solidFill>
              <a:latin typeface="+mj-lt"/>
              <a:cs typeface="+mn-cs"/>
            </a:endParaRPr>
          </a:p>
        </p:txBody>
      </p:sp>
      <p:sp>
        <p:nvSpPr>
          <p:cNvPr id="8" name="Rectangle 15"/>
          <p:cNvSpPr>
            <a:spLocks noChangeArrowheads="1"/>
          </p:cNvSpPr>
          <p:nvPr/>
        </p:nvSpPr>
        <p:spPr bwMode="auto">
          <a:xfrm>
            <a:off x="5486400" y="5548313"/>
            <a:ext cx="509588" cy="676275"/>
          </a:xfrm>
          <a:prstGeom prst="rect">
            <a:avLst/>
          </a:prstGeom>
          <a:solidFill>
            <a:schemeClr val="accent2"/>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600" dirty="0">
              <a:solidFill>
                <a:srgbClr val="FFFFFF"/>
              </a:solidFill>
              <a:latin typeface="+mj-lt"/>
              <a:cs typeface="+mn-cs"/>
            </a:endParaRPr>
          </a:p>
        </p:txBody>
      </p:sp>
      <p:sp>
        <p:nvSpPr>
          <p:cNvPr id="9" name="Rectangle 15"/>
          <p:cNvSpPr>
            <a:spLocks noChangeArrowheads="1"/>
          </p:cNvSpPr>
          <p:nvPr/>
        </p:nvSpPr>
        <p:spPr bwMode="auto">
          <a:xfrm>
            <a:off x="2690813" y="5664200"/>
            <a:ext cx="509587" cy="560388"/>
          </a:xfrm>
          <a:prstGeom prst="rect">
            <a:avLst/>
          </a:prstGeom>
          <a:solidFill>
            <a:schemeClr val="accent3"/>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600" dirty="0">
              <a:solidFill>
                <a:srgbClr val="FFFFFF"/>
              </a:solidFill>
              <a:latin typeface="+mj-lt"/>
              <a:cs typeface="+mn-cs"/>
            </a:endParaRPr>
          </a:p>
        </p:txBody>
      </p:sp>
      <p:sp>
        <p:nvSpPr>
          <p:cNvPr id="10" name="Rectangle 15"/>
          <p:cNvSpPr>
            <a:spLocks noChangeArrowheads="1"/>
          </p:cNvSpPr>
          <p:nvPr/>
        </p:nvSpPr>
        <p:spPr bwMode="auto">
          <a:xfrm>
            <a:off x="4708525" y="5880100"/>
            <a:ext cx="511175" cy="344488"/>
          </a:xfrm>
          <a:prstGeom prst="rect">
            <a:avLst/>
          </a:prstGeom>
          <a:solidFill>
            <a:schemeClr val="accent3"/>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600" dirty="0">
              <a:solidFill>
                <a:srgbClr val="FFFFFF"/>
              </a:solidFill>
              <a:latin typeface="+mj-lt"/>
              <a:cs typeface="+mn-cs"/>
            </a:endParaRPr>
          </a:p>
        </p:txBody>
      </p:sp>
      <p:sp>
        <p:nvSpPr>
          <p:cNvPr id="11" name="Rectangle 15"/>
          <p:cNvSpPr>
            <a:spLocks noChangeArrowheads="1"/>
          </p:cNvSpPr>
          <p:nvPr/>
        </p:nvSpPr>
        <p:spPr bwMode="auto">
          <a:xfrm>
            <a:off x="6723063" y="6111875"/>
            <a:ext cx="511175" cy="112713"/>
          </a:xfrm>
          <a:prstGeom prst="rect">
            <a:avLst/>
          </a:prstGeom>
          <a:solidFill>
            <a:schemeClr val="accent3"/>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000" dirty="0">
              <a:solidFill>
                <a:schemeClr val="tx2"/>
              </a:solidFill>
              <a:latin typeface="+mj-lt"/>
              <a:cs typeface="+mn-cs"/>
            </a:endParaRPr>
          </a:p>
        </p:txBody>
      </p:sp>
      <p:sp>
        <p:nvSpPr>
          <p:cNvPr id="12" name="Rectangle 15"/>
          <p:cNvSpPr>
            <a:spLocks noChangeArrowheads="1"/>
          </p:cNvSpPr>
          <p:nvPr/>
        </p:nvSpPr>
        <p:spPr bwMode="auto">
          <a:xfrm>
            <a:off x="6102350" y="5438775"/>
            <a:ext cx="511175" cy="785813"/>
          </a:xfrm>
          <a:prstGeom prst="rect">
            <a:avLst/>
          </a:prstGeom>
          <a:solidFill>
            <a:schemeClr val="accent1"/>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600" dirty="0">
              <a:solidFill>
                <a:srgbClr val="FFFFFF"/>
              </a:solidFill>
              <a:latin typeface="+mj-lt"/>
              <a:cs typeface="+mn-cs"/>
            </a:endParaRPr>
          </a:p>
        </p:txBody>
      </p:sp>
      <p:sp>
        <p:nvSpPr>
          <p:cNvPr id="13" name="Rectangle 15"/>
          <p:cNvSpPr>
            <a:spLocks noChangeArrowheads="1"/>
          </p:cNvSpPr>
          <p:nvPr/>
        </p:nvSpPr>
        <p:spPr bwMode="auto">
          <a:xfrm>
            <a:off x="4092575" y="4954588"/>
            <a:ext cx="509588" cy="1270000"/>
          </a:xfrm>
          <a:prstGeom prst="rect">
            <a:avLst/>
          </a:prstGeom>
          <a:solidFill>
            <a:schemeClr val="accent1"/>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600" dirty="0">
              <a:solidFill>
                <a:srgbClr val="FFFFFF"/>
              </a:solidFill>
              <a:latin typeface="+mj-lt"/>
              <a:cs typeface="+mn-cs"/>
            </a:endParaRPr>
          </a:p>
        </p:txBody>
      </p:sp>
      <p:sp>
        <p:nvSpPr>
          <p:cNvPr id="14" name="Rectangle 15"/>
          <p:cNvSpPr>
            <a:spLocks noChangeArrowheads="1"/>
          </p:cNvSpPr>
          <p:nvPr/>
        </p:nvSpPr>
        <p:spPr bwMode="auto">
          <a:xfrm>
            <a:off x="2063750" y="4152900"/>
            <a:ext cx="511175" cy="2071688"/>
          </a:xfrm>
          <a:prstGeom prst="rect">
            <a:avLst/>
          </a:prstGeom>
          <a:solidFill>
            <a:schemeClr val="accent1"/>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600" dirty="0">
              <a:solidFill>
                <a:srgbClr val="FFFFFF"/>
              </a:solidFill>
              <a:latin typeface="+mj-lt"/>
              <a:cs typeface="+mn-cs"/>
            </a:endParaRPr>
          </a:p>
        </p:txBody>
      </p:sp>
      <p:cxnSp>
        <p:nvCxnSpPr>
          <p:cNvPr id="15" name="Straight Connector 14"/>
          <p:cNvCxnSpPr>
            <a:cxnSpLocks noChangeShapeType="1"/>
          </p:cNvCxnSpPr>
          <p:nvPr/>
        </p:nvCxnSpPr>
        <p:spPr bwMode="auto">
          <a:xfrm rot="5400000">
            <a:off x="136525" y="5045076"/>
            <a:ext cx="2371725" cy="0"/>
          </a:xfrm>
          <a:prstGeom prst="line">
            <a:avLst/>
          </a:prstGeom>
          <a:noFill/>
          <a:ln w="28575">
            <a:solidFill>
              <a:schemeClr val="tx1"/>
            </a:solidFill>
            <a:round/>
            <a:headEnd/>
            <a:tailEnd/>
          </a:ln>
          <a:effectLst>
            <a:outerShdw blurRad="63500" dist="20000" dir="5400000" rotWithShape="0">
              <a:srgbClr val="000000">
                <a:alpha val="37999"/>
              </a:srgbClr>
            </a:outerShdw>
          </a:effectLst>
          <a:extLst/>
        </p:spPr>
      </p:cxnSp>
      <p:sp>
        <p:nvSpPr>
          <p:cNvPr id="16" name="TextBox 12"/>
          <p:cNvSpPr txBox="1">
            <a:spLocks noChangeArrowheads="1"/>
          </p:cNvSpPr>
          <p:nvPr/>
        </p:nvSpPr>
        <p:spPr bwMode="auto">
          <a:xfrm>
            <a:off x="768350" y="3741738"/>
            <a:ext cx="525463" cy="288925"/>
          </a:xfrm>
          <a:prstGeom prst="rect">
            <a:avLst/>
          </a:prstGeom>
          <a:noFill/>
          <a:ln w="9525">
            <a:noFill/>
            <a:miter lim="800000"/>
            <a:headEnd/>
            <a:tailEnd/>
          </a:ln>
        </p:spPr>
        <p:txBody>
          <a:bodyPr wrap="none">
            <a:spAutoFit/>
          </a:bodyPr>
          <a:lstStyle/>
          <a:p>
            <a:pPr algn="r" fontAlgn="auto">
              <a:lnSpc>
                <a:spcPct val="80000"/>
              </a:lnSpc>
              <a:spcBef>
                <a:spcPts val="1000"/>
              </a:spcBef>
              <a:spcAft>
                <a:spcPts val="700"/>
              </a:spcAft>
              <a:buClr>
                <a:srgbClr val="4FAD26"/>
              </a:buClr>
              <a:buFont typeface="Arial" charset="0"/>
              <a:buNone/>
              <a:defRPr/>
            </a:pPr>
            <a:r>
              <a:rPr lang="en-US" sz="1600" dirty="0">
                <a:latin typeface="+mj-lt"/>
              </a:rPr>
              <a:t>100</a:t>
            </a:r>
          </a:p>
        </p:txBody>
      </p:sp>
      <p:sp>
        <p:nvSpPr>
          <p:cNvPr id="17" name="TextBox 13"/>
          <p:cNvSpPr txBox="1">
            <a:spLocks noChangeArrowheads="1"/>
          </p:cNvSpPr>
          <p:nvPr/>
        </p:nvSpPr>
        <p:spPr bwMode="auto">
          <a:xfrm>
            <a:off x="995363" y="6089650"/>
            <a:ext cx="298450" cy="288925"/>
          </a:xfrm>
          <a:prstGeom prst="rect">
            <a:avLst/>
          </a:prstGeom>
          <a:noFill/>
          <a:ln w="9525">
            <a:noFill/>
            <a:miter lim="800000"/>
            <a:headEnd/>
            <a:tailEnd/>
          </a:ln>
        </p:spPr>
        <p:txBody>
          <a:bodyPr wrap="none">
            <a:spAutoFit/>
          </a:bodyPr>
          <a:lstStyle/>
          <a:p>
            <a:pPr algn="r" fontAlgn="auto">
              <a:lnSpc>
                <a:spcPct val="80000"/>
              </a:lnSpc>
              <a:spcBef>
                <a:spcPts val="1000"/>
              </a:spcBef>
              <a:spcAft>
                <a:spcPts val="700"/>
              </a:spcAft>
              <a:buClr>
                <a:srgbClr val="4FAD26"/>
              </a:buClr>
              <a:buFont typeface="Arial" charset="0"/>
              <a:buNone/>
              <a:defRPr/>
            </a:pPr>
            <a:r>
              <a:rPr lang="en-US" sz="1600" dirty="0">
                <a:latin typeface="+mj-lt"/>
              </a:rPr>
              <a:t>0</a:t>
            </a:r>
          </a:p>
        </p:txBody>
      </p:sp>
      <p:sp>
        <p:nvSpPr>
          <p:cNvPr id="18" name="TextBox 14"/>
          <p:cNvSpPr txBox="1">
            <a:spLocks noChangeArrowheads="1"/>
          </p:cNvSpPr>
          <p:nvPr/>
        </p:nvSpPr>
        <p:spPr bwMode="auto">
          <a:xfrm>
            <a:off x="879475" y="4656138"/>
            <a:ext cx="412750" cy="288925"/>
          </a:xfrm>
          <a:prstGeom prst="rect">
            <a:avLst/>
          </a:prstGeom>
          <a:noFill/>
          <a:ln w="9525">
            <a:noFill/>
            <a:miter lim="800000"/>
            <a:headEnd/>
            <a:tailEnd/>
          </a:ln>
        </p:spPr>
        <p:txBody>
          <a:bodyPr wrap="none">
            <a:spAutoFit/>
          </a:bodyPr>
          <a:lstStyle/>
          <a:p>
            <a:pPr algn="r" fontAlgn="auto">
              <a:lnSpc>
                <a:spcPct val="80000"/>
              </a:lnSpc>
              <a:spcBef>
                <a:spcPts val="1000"/>
              </a:spcBef>
              <a:spcAft>
                <a:spcPts val="700"/>
              </a:spcAft>
              <a:buClr>
                <a:srgbClr val="4FAD26"/>
              </a:buClr>
              <a:buFont typeface="Arial" charset="0"/>
              <a:buNone/>
              <a:defRPr/>
            </a:pPr>
            <a:r>
              <a:rPr lang="en-US" sz="1600" dirty="0">
                <a:latin typeface="+mj-lt"/>
              </a:rPr>
              <a:t>60</a:t>
            </a:r>
          </a:p>
        </p:txBody>
      </p:sp>
      <p:sp>
        <p:nvSpPr>
          <p:cNvPr id="19" name="TextBox 33"/>
          <p:cNvSpPr txBox="1">
            <a:spLocks noChangeArrowheads="1"/>
          </p:cNvSpPr>
          <p:nvPr/>
        </p:nvSpPr>
        <p:spPr bwMode="auto">
          <a:xfrm rot="16200000">
            <a:off x="-565943" y="4833143"/>
            <a:ext cx="2717800" cy="290513"/>
          </a:xfrm>
          <a:prstGeom prst="rect">
            <a:avLst/>
          </a:prstGeom>
          <a:noFill/>
          <a:ln w="9525">
            <a:noFill/>
            <a:miter lim="800000"/>
            <a:headEnd/>
            <a:tailEnd/>
          </a:ln>
        </p:spPr>
        <p:txBody>
          <a:bodyPr>
            <a:spAutoFit/>
          </a:bodyPr>
          <a:lstStyle/>
          <a:p>
            <a:pPr algn="ctr" fontAlgn="auto">
              <a:lnSpc>
                <a:spcPct val="80000"/>
              </a:lnSpc>
              <a:spcBef>
                <a:spcPts val="1000"/>
              </a:spcBef>
              <a:spcAft>
                <a:spcPts val="700"/>
              </a:spcAft>
              <a:buClr>
                <a:srgbClr val="4FAD26"/>
              </a:buClr>
              <a:buFont typeface="Arial" charset="0"/>
              <a:buNone/>
              <a:defRPr/>
            </a:pPr>
            <a:r>
              <a:rPr lang="en-US" sz="1600" b="1" dirty="0">
                <a:latin typeface="+mj-lt"/>
                <a:cs typeface="+mn-cs"/>
              </a:rPr>
              <a:t>SVR (%)</a:t>
            </a:r>
          </a:p>
        </p:txBody>
      </p:sp>
      <p:sp>
        <p:nvSpPr>
          <p:cNvPr id="20" name="TextBox 35"/>
          <p:cNvSpPr txBox="1">
            <a:spLocks noChangeArrowheads="1"/>
          </p:cNvSpPr>
          <p:nvPr/>
        </p:nvSpPr>
        <p:spPr bwMode="auto">
          <a:xfrm>
            <a:off x="879475" y="4198938"/>
            <a:ext cx="412750" cy="288925"/>
          </a:xfrm>
          <a:prstGeom prst="rect">
            <a:avLst/>
          </a:prstGeom>
          <a:noFill/>
          <a:ln w="9525">
            <a:noFill/>
            <a:miter lim="800000"/>
            <a:headEnd/>
            <a:tailEnd/>
          </a:ln>
        </p:spPr>
        <p:txBody>
          <a:bodyPr wrap="none">
            <a:spAutoFit/>
          </a:bodyPr>
          <a:lstStyle/>
          <a:p>
            <a:pPr algn="r" fontAlgn="auto">
              <a:lnSpc>
                <a:spcPct val="80000"/>
              </a:lnSpc>
              <a:spcBef>
                <a:spcPts val="1000"/>
              </a:spcBef>
              <a:spcAft>
                <a:spcPts val="700"/>
              </a:spcAft>
              <a:buClr>
                <a:srgbClr val="4FAD26"/>
              </a:buClr>
              <a:buFont typeface="Arial" charset="0"/>
              <a:buNone/>
              <a:defRPr/>
            </a:pPr>
            <a:r>
              <a:rPr lang="en-US" sz="1600" dirty="0">
                <a:latin typeface="+mj-lt"/>
              </a:rPr>
              <a:t>80</a:t>
            </a:r>
          </a:p>
        </p:txBody>
      </p:sp>
      <p:sp>
        <p:nvSpPr>
          <p:cNvPr id="21" name="TextBox 36"/>
          <p:cNvSpPr txBox="1">
            <a:spLocks noChangeArrowheads="1"/>
          </p:cNvSpPr>
          <p:nvPr/>
        </p:nvSpPr>
        <p:spPr bwMode="auto">
          <a:xfrm>
            <a:off x="879475" y="5145088"/>
            <a:ext cx="412750" cy="288925"/>
          </a:xfrm>
          <a:prstGeom prst="rect">
            <a:avLst/>
          </a:prstGeom>
          <a:noFill/>
          <a:ln w="9525">
            <a:noFill/>
            <a:miter lim="800000"/>
            <a:headEnd/>
            <a:tailEnd/>
          </a:ln>
        </p:spPr>
        <p:txBody>
          <a:bodyPr wrap="none">
            <a:spAutoFit/>
          </a:bodyPr>
          <a:lstStyle/>
          <a:p>
            <a:pPr algn="r" fontAlgn="auto">
              <a:lnSpc>
                <a:spcPct val="80000"/>
              </a:lnSpc>
              <a:spcBef>
                <a:spcPts val="1000"/>
              </a:spcBef>
              <a:spcAft>
                <a:spcPts val="700"/>
              </a:spcAft>
              <a:buClr>
                <a:srgbClr val="4FAD26"/>
              </a:buClr>
              <a:buFont typeface="Arial" charset="0"/>
              <a:buNone/>
              <a:defRPr/>
            </a:pPr>
            <a:r>
              <a:rPr lang="en-US" sz="1600" dirty="0">
                <a:latin typeface="+mj-lt"/>
              </a:rPr>
              <a:t>40</a:t>
            </a:r>
          </a:p>
        </p:txBody>
      </p:sp>
      <p:cxnSp>
        <p:nvCxnSpPr>
          <p:cNvPr id="70676" name="Straight Connector 45"/>
          <p:cNvCxnSpPr>
            <a:cxnSpLocks noChangeShapeType="1"/>
          </p:cNvCxnSpPr>
          <p:nvPr/>
        </p:nvCxnSpPr>
        <p:spPr bwMode="auto">
          <a:xfrm>
            <a:off x="1249363" y="3868738"/>
            <a:ext cx="63500" cy="0"/>
          </a:xfrm>
          <a:prstGeom prst="line">
            <a:avLst/>
          </a:prstGeom>
          <a:noFill/>
          <a:ln w="28575" algn="ctr">
            <a:solidFill>
              <a:schemeClr val="tx1"/>
            </a:solidFill>
            <a:round/>
            <a:headEnd/>
            <a:tailEnd/>
          </a:ln>
        </p:spPr>
      </p:cxnSp>
      <p:cxnSp>
        <p:nvCxnSpPr>
          <p:cNvPr id="70677" name="Straight Connector 46"/>
          <p:cNvCxnSpPr>
            <a:cxnSpLocks noChangeShapeType="1"/>
          </p:cNvCxnSpPr>
          <p:nvPr/>
        </p:nvCxnSpPr>
        <p:spPr bwMode="auto">
          <a:xfrm>
            <a:off x="1249363" y="4337050"/>
            <a:ext cx="63500" cy="0"/>
          </a:xfrm>
          <a:prstGeom prst="line">
            <a:avLst/>
          </a:prstGeom>
          <a:noFill/>
          <a:ln w="28575" algn="ctr">
            <a:solidFill>
              <a:schemeClr val="tx1"/>
            </a:solidFill>
            <a:round/>
            <a:headEnd/>
            <a:tailEnd/>
          </a:ln>
        </p:spPr>
      </p:cxnSp>
      <p:cxnSp>
        <p:nvCxnSpPr>
          <p:cNvPr id="70678" name="Straight Connector 47"/>
          <p:cNvCxnSpPr>
            <a:cxnSpLocks noChangeShapeType="1"/>
          </p:cNvCxnSpPr>
          <p:nvPr/>
        </p:nvCxnSpPr>
        <p:spPr bwMode="auto">
          <a:xfrm>
            <a:off x="1249363" y="4805363"/>
            <a:ext cx="63500" cy="0"/>
          </a:xfrm>
          <a:prstGeom prst="line">
            <a:avLst/>
          </a:prstGeom>
          <a:noFill/>
          <a:ln w="28575" algn="ctr">
            <a:solidFill>
              <a:schemeClr val="tx1"/>
            </a:solidFill>
            <a:round/>
            <a:headEnd/>
            <a:tailEnd/>
          </a:ln>
        </p:spPr>
      </p:cxnSp>
      <p:cxnSp>
        <p:nvCxnSpPr>
          <p:cNvPr id="70679" name="Straight Connector 48"/>
          <p:cNvCxnSpPr>
            <a:cxnSpLocks noChangeShapeType="1"/>
          </p:cNvCxnSpPr>
          <p:nvPr/>
        </p:nvCxnSpPr>
        <p:spPr bwMode="auto">
          <a:xfrm>
            <a:off x="1249363" y="5280025"/>
            <a:ext cx="63500" cy="0"/>
          </a:xfrm>
          <a:prstGeom prst="line">
            <a:avLst/>
          </a:prstGeom>
          <a:noFill/>
          <a:ln w="28575" algn="ctr">
            <a:solidFill>
              <a:schemeClr val="tx1"/>
            </a:solidFill>
            <a:round/>
            <a:headEnd/>
            <a:tailEnd/>
          </a:ln>
        </p:spPr>
      </p:cxnSp>
      <p:cxnSp>
        <p:nvCxnSpPr>
          <p:cNvPr id="70680" name="Straight Connector 49"/>
          <p:cNvCxnSpPr>
            <a:cxnSpLocks noChangeShapeType="1"/>
          </p:cNvCxnSpPr>
          <p:nvPr/>
        </p:nvCxnSpPr>
        <p:spPr bwMode="auto">
          <a:xfrm>
            <a:off x="1249363" y="6224588"/>
            <a:ext cx="63500" cy="0"/>
          </a:xfrm>
          <a:prstGeom prst="line">
            <a:avLst/>
          </a:prstGeom>
          <a:noFill/>
          <a:ln w="28575" algn="ctr">
            <a:solidFill>
              <a:schemeClr val="tx1"/>
            </a:solidFill>
            <a:round/>
            <a:headEnd/>
            <a:tailEnd/>
          </a:ln>
        </p:spPr>
      </p:cxnSp>
      <p:cxnSp>
        <p:nvCxnSpPr>
          <p:cNvPr id="70681" name="Straight Connector 51"/>
          <p:cNvCxnSpPr>
            <a:cxnSpLocks noChangeShapeType="1"/>
          </p:cNvCxnSpPr>
          <p:nvPr/>
        </p:nvCxnSpPr>
        <p:spPr bwMode="auto">
          <a:xfrm>
            <a:off x="1317625" y="6238875"/>
            <a:ext cx="0" cy="63500"/>
          </a:xfrm>
          <a:prstGeom prst="line">
            <a:avLst/>
          </a:prstGeom>
          <a:noFill/>
          <a:ln w="28575" algn="ctr">
            <a:solidFill>
              <a:schemeClr val="tx1"/>
            </a:solidFill>
            <a:round/>
            <a:headEnd/>
            <a:tailEnd/>
          </a:ln>
        </p:spPr>
      </p:cxnSp>
      <p:cxnSp>
        <p:nvCxnSpPr>
          <p:cNvPr id="70682" name="Straight Connector 52"/>
          <p:cNvCxnSpPr>
            <a:cxnSpLocks noChangeShapeType="1"/>
          </p:cNvCxnSpPr>
          <p:nvPr/>
        </p:nvCxnSpPr>
        <p:spPr bwMode="auto">
          <a:xfrm>
            <a:off x="3321050" y="6238875"/>
            <a:ext cx="0" cy="63500"/>
          </a:xfrm>
          <a:prstGeom prst="line">
            <a:avLst/>
          </a:prstGeom>
          <a:noFill/>
          <a:ln w="28575" algn="ctr">
            <a:solidFill>
              <a:schemeClr val="tx1"/>
            </a:solidFill>
            <a:round/>
            <a:headEnd/>
            <a:tailEnd/>
          </a:ln>
        </p:spPr>
      </p:cxnSp>
      <p:cxnSp>
        <p:nvCxnSpPr>
          <p:cNvPr id="70683" name="Straight Connector 53"/>
          <p:cNvCxnSpPr>
            <a:cxnSpLocks noChangeShapeType="1"/>
          </p:cNvCxnSpPr>
          <p:nvPr/>
        </p:nvCxnSpPr>
        <p:spPr bwMode="auto">
          <a:xfrm>
            <a:off x="5341938" y="6238875"/>
            <a:ext cx="0" cy="63500"/>
          </a:xfrm>
          <a:prstGeom prst="line">
            <a:avLst/>
          </a:prstGeom>
          <a:noFill/>
          <a:ln w="28575" algn="ctr">
            <a:solidFill>
              <a:schemeClr val="tx1"/>
            </a:solidFill>
            <a:round/>
            <a:headEnd/>
            <a:tailEnd/>
          </a:ln>
        </p:spPr>
      </p:cxnSp>
      <p:cxnSp>
        <p:nvCxnSpPr>
          <p:cNvPr id="70684" name="Straight Connector 54"/>
          <p:cNvCxnSpPr>
            <a:cxnSpLocks noChangeShapeType="1"/>
          </p:cNvCxnSpPr>
          <p:nvPr/>
        </p:nvCxnSpPr>
        <p:spPr bwMode="auto">
          <a:xfrm>
            <a:off x="7359650" y="6238875"/>
            <a:ext cx="0" cy="63500"/>
          </a:xfrm>
          <a:prstGeom prst="line">
            <a:avLst/>
          </a:prstGeom>
          <a:noFill/>
          <a:ln w="28575" algn="ctr">
            <a:solidFill>
              <a:schemeClr val="tx1"/>
            </a:solidFill>
            <a:round/>
            <a:headEnd/>
            <a:tailEnd/>
          </a:ln>
        </p:spPr>
      </p:cxnSp>
      <p:sp>
        <p:nvSpPr>
          <p:cNvPr id="70685" name="TextBox 13"/>
          <p:cNvSpPr txBox="1">
            <a:spLocks noChangeArrowheads="1"/>
          </p:cNvSpPr>
          <p:nvPr/>
        </p:nvSpPr>
        <p:spPr bwMode="auto">
          <a:xfrm>
            <a:off x="1336675" y="3303588"/>
            <a:ext cx="1992313" cy="485775"/>
          </a:xfrm>
          <a:prstGeom prst="rect">
            <a:avLst/>
          </a:prstGeom>
          <a:noFill/>
          <a:ln w="9525">
            <a:noFill/>
            <a:miter lim="800000"/>
            <a:headEnd/>
            <a:tailEnd/>
          </a:ln>
        </p:spPr>
        <p:txBody>
          <a:bodyPr>
            <a:spAutoFit/>
          </a:bodyPr>
          <a:lstStyle/>
          <a:p>
            <a:pPr algn="ctr">
              <a:lnSpc>
                <a:spcPct val="80000"/>
              </a:lnSpc>
              <a:spcBef>
                <a:spcPts val="1000"/>
              </a:spcBef>
              <a:spcAft>
                <a:spcPts val="700"/>
              </a:spcAft>
              <a:buClr>
                <a:srgbClr val="4FAD26"/>
              </a:buClr>
              <a:buFont typeface="Arial" charset="0"/>
              <a:buNone/>
            </a:pPr>
            <a:r>
              <a:rPr lang="en-GB" sz="1600" b="1">
                <a:latin typeface="Calibri" pitchFamily="34" charset="0"/>
              </a:rPr>
              <a:t>Previous Relapsers</a:t>
            </a:r>
          </a:p>
        </p:txBody>
      </p:sp>
      <p:sp>
        <p:nvSpPr>
          <p:cNvPr id="70686" name="TextBox 15"/>
          <p:cNvSpPr txBox="1">
            <a:spLocks noChangeArrowheads="1"/>
          </p:cNvSpPr>
          <p:nvPr/>
        </p:nvSpPr>
        <p:spPr bwMode="auto">
          <a:xfrm>
            <a:off x="3324225" y="3303588"/>
            <a:ext cx="2030413" cy="485775"/>
          </a:xfrm>
          <a:prstGeom prst="rect">
            <a:avLst/>
          </a:prstGeom>
          <a:noFill/>
          <a:ln w="9525">
            <a:noFill/>
            <a:miter lim="800000"/>
            <a:headEnd/>
            <a:tailEnd/>
          </a:ln>
        </p:spPr>
        <p:txBody>
          <a:bodyPr>
            <a:spAutoFit/>
          </a:bodyPr>
          <a:lstStyle/>
          <a:p>
            <a:pPr algn="ctr">
              <a:lnSpc>
                <a:spcPct val="80000"/>
              </a:lnSpc>
              <a:spcBef>
                <a:spcPts val="1000"/>
              </a:spcBef>
              <a:spcAft>
                <a:spcPts val="700"/>
              </a:spcAft>
              <a:buClr>
                <a:srgbClr val="4FAD26"/>
              </a:buClr>
              <a:buFont typeface="Arial" charset="0"/>
              <a:buNone/>
            </a:pPr>
            <a:r>
              <a:rPr lang="en-GB" sz="1600" b="1">
                <a:latin typeface="Calibri" pitchFamily="34" charset="0"/>
              </a:rPr>
              <a:t>Previous Partial </a:t>
            </a:r>
            <a:br>
              <a:rPr lang="en-GB" sz="1600" b="1">
                <a:latin typeface="Calibri" pitchFamily="34" charset="0"/>
              </a:rPr>
            </a:br>
            <a:r>
              <a:rPr lang="en-GB" sz="1600" b="1">
                <a:latin typeface="Calibri" pitchFamily="34" charset="0"/>
              </a:rPr>
              <a:t>Responders</a:t>
            </a:r>
          </a:p>
        </p:txBody>
      </p:sp>
      <p:sp>
        <p:nvSpPr>
          <p:cNvPr id="70687" name="TextBox 24"/>
          <p:cNvSpPr txBox="1">
            <a:spLocks noChangeArrowheads="1"/>
          </p:cNvSpPr>
          <p:nvPr/>
        </p:nvSpPr>
        <p:spPr bwMode="auto">
          <a:xfrm>
            <a:off x="627063" y="6049963"/>
            <a:ext cx="430212" cy="209550"/>
          </a:xfrm>
          <a:prstGeom prst="rect">
            <a:avLst/>
          </a:prstGeom>
          <a:noFill/>
          <a:ln w="9525">
            <a:noFill/>
            <a:miter lim="800000"/>
            <a:headEnd/>
            <a:tailEnd/>
          </a:ln>
        </p:spPr>
        <p:txBody>
          <a:bodyPr wrap="none">
            <a:spAutoFit/>
          </a:bodyPr>
          <a:lstStyle/>
          <a:p>
            <a:pPr>
              <a:lnSpc>
                <a:spcPct val="80000"/>
              </a:lnSpc>
              <a:spcBef>
                <a:spcPts val="1000"/>
              </a:spcBef>
              <a:spcAft>
                <a:spcPts val="700"/>
              </a:spcAft>
              <a:buClr>
                <a:srgbClr val="4FAD26"/>
              </a:buClr>
              <a:buFont typeface="Arial" charset="0"/>
              <a:buNone/>
            </a:pPr>
            <a:r>
              <a:rPr lang="en-GB" sz="1200">
                <a:solidFill>
                  <a:srgbClr val="FFFFFF"/>
                </a:solidFill>
                <a:latin typeface="Calibri" pitchFamily="34" charset="0"/>
              </a:rPr>
              <a:t>n/N=</a:t>
            </a:r>
          </a:p>
        </p:txBody>
      </p:sp>
      <p:sp>
        <p:nvSpPr>
          <p:cNvPr id="70688" name="TextBox 15"/>
          <p:cNvSpPr txBox="1">
            <a:spLocks noChangeArrowheads="1"/>
          </p:cNvSpPr>
          <p:nvPr/>
        </p:nvSpPr>
        <p:spPr bwMode="auto">
          <a:xfrm>
            <a:off x="5327650" y="3303588"/>
            <a:ext cx="2165350" cy="485775"/>
          </a:xfrm>
          <a:prstGeom prst="rect">
            <a:avLst/>
          </a:prstGeom>
          <a:noFill/>
          <a:ln w="9525">
            <a:noFill/>
            <a:miter lim="800000"/>
            <a:headEnd/>
            <a:tailEnd/>
          </a:ln>
        </p:spPr>
        <p:txBody>
          <a:bodyPr>
            <a:spAutoFit/>
          </a:bodyPr>
          <a:lstStyle/>
          <a:p>
            <a:pPr algn="ctr">
              <a:lnSpc>
                <a:spcPct val="80000"/>
              </a:lnSpc>
              <a:spcBef>
                <a:spcPts val="1000"/>
              </a:spcBef>
              <a:spcAft>
                <a:spcPts val="700"/>
              </a:spcAft>
              <a:buClr>
                <a:srgbClr val="4FAD26"/>
              </a:buClr>
              <a:buFont typeface="Arial" charset="0"/>
              <a:buNone/>
            </a:pPr>
            <a:r>
              <a:rPr lang="en-GB" sz="1600" b="1">
                <a:latin typeface="Calibri" pitchFamily="34" charset="0"/>
              </a:rPr>
              <a:t>Previous Null </a:t>
            </a:r>
            <a:br>
              <a:rPr lang="en-GB" sz="1600" b="1">
                <a:latin typeface="Calibri" pitchFamily="34" charset="0"/>
              </a:rPr>
            </a:br>
            <a:r>
              <a:rPr lang="en-GB" sz="1600" b="1">
                <a:latin typeface="Calibri" pitchFamily="34" charset="0"/>
              </a:rPr>
              <a:t>Responders</a:t>
            </a:r>
          </a:p>
        </p:txBody>
      </p:sp>
      <p:sp>
        <p:nvSpPr>
          <p:cNvPr id="35" name="TextBox 26"/>
          <p:cNvSpPr txBox="1">
            <a:spLocks noChangeArrowheads="1"/>
          </p:cNvSpPr>
          <p:nvPr/>
        </p:nvSpPr>
        <p:spPr bwMode="auto">
          <a:xfrm>
            <a:off x="5740400" y="6402388"/>
            <a:ext cx="3048000" cy="263525"/>
          </a:xfrm>
          <a:prstGeom prst="rect">
            <a:avLst/>
          </a:prstGeom>
          <a:noFill/>
          <a:ln w="9525">
            <a:noFill/>
            <a:miter lim="800000"/>
            <a:headEnd/>
            <a:tailEnd/>
          </a:ln>
        </p:spPr>
        <p:txBody>
          <a:bodyPr anchor="b">
            <a:spAutoFit/>
          </a:bodyPr>
          <a:lstStyle/>
          <a:p>
            <a:pPr algn="r" fontAlgn="auto">
              <a:lnSpc>
                <a:spcPct val="80000"/>
              </a:lnSpc>
              <a:spcBef>
                <a:spcPts val="1000"/>
              </a:spcBef>
              <a:spcAft>
                <a:spcPts val="700"/>
              </a:spcAft>
              <a:buClr>
                <a:srgbClr val="4FAD26"/>
              </a:buClr>
              <a:buFont typeface="Arial" charset="0"/>
              <a:buNone/>
              <a:defRPr/>
            </a:pPr>
            <a:r>
              <a:rPr lang="en-GB" sz="1400" i="1" dirty="0">
                <a:latin typeface="+mj-lt"/>
                <a:cs typeface="+mn-cs"/>
              </a:rPr>
              <a:t>*P &lt; </a:t>
            </a:r>
            <a:r>
              <a:rPr lang="en-GB" sz="1400" dirty="0">
                <a:latin typeface="+mj-lt"/>
                <a:cs typeface="+mn-cs"/>
              </a:rPr>
              <a:t>.001 vs Pbo/PR48</a:t>
            </a:r>
          </a:p>
        </p:txBody>
      </p:sp>
      <p:sp>
        <p:nvSpPr>
          <p:cNvPr id="70690" name="TextBox 4"/>
          <p:cNvSpPr txBox="1">
            <a:spLocks noChangeArrowheads="1"/>
          </p:cNvSpPr>
          <p:nvPr/>
        </p:nvSpPr>
        <p:spPr bwMode="auto">
          <a:xfrm>
            <a:off x="4714875" y="6022975"/>
            <a:ext cx="504825" cy="230188"/>
          </a:xfrm>
          <a:prstGeom prst="rect">
            <a:avLst/>
          </a:prstGeom>
          <a:noFill/>
          <a:ln w="9525">
            <a:noFill/>
            <a:miter lim="800000"/>
            <a:headEnd/>
            <a:tailEnd/>
          </a:ln>
        </p:spPr>
        <p:txBody>
          <a:bodyPr>
            <a:spAutoFit/>
          </a:bodyPr>
          <a:lstStyle/>
          <a:p>
            <a:pPr algn="ctr">
              <a:lnSpc>
                <a:spcPct val="90000"/>
              </a:lnSpc>
              <a:spcBef>
                <a:spcPts val="1000"/>
              </a:spcBef>
              <a:spcAft>
                <a:spcPts val="700"/>
              </a:spcAft>
              <a:buClr>
                <a:srgbClr val="4FAD26"/>
              </a:buClr>
              <a:buFont typeface="Arial" charset="0"/>
              <a:buNone/>
            </a:pPr>
            <a:r>
              <a:rPr lang="en-US" sz="1000">
                <a:solidFill>
                  <a:schemeClr val="bg1"/>
                </a:solidFill>
                <a:latin typeface="Calibri" pitchFamily="34" charset="0"/>
              </a:rPr>
              <a:t>4/27</a:t>
            </a:r>
          </a:p>
        </p:txBody>
      </p:sp>
      <p:sp>
        <p:nvSpPr>
          <p:cNvPr id="70691" name="TextBox 5"/>
          <p:cNvSpPr txBox="1">
            <a:spLocks noChangeArrowheads="1"/>
          </p:cNvSpPr>
          <p:nvPr/>
        </p:nvSpPr>
        <p:spPr bwMode="auto">
          <a:xfrm>
            <a:off x="3471863" y="6022975"/>
            <a:ext cx="511175" cy="230188"/>
          </a:xfrm>
          <a:prstGeom prst="rect">
            <a:avLst/>
          </a:prstGeom>
          <a:noFill/>
          <a:ln w="9525">
            <a:noFill/>
            <a:miter lim="800000"/>
            <a:headEnd/>
            <a:tailEnd/>
          </a:ln>
        </p:spPr>
        <p:txBody>
          <a:bodyPr>
            <a:spAutoFit/>
          </a:bodyPr>
          <a:lstStyle/>
          <a:p>
            <a:pPr algn="ctr">
              <a:lnSpc>
                <a:spcPct val="90000"/>
              </a:lnSpc>
              <a:spcBef>
                <a:spcPts val="1000"/>
              </a:spcBef>
              <a:spcAft>
                <a:spcPts val="700"/>
              </a:spcAft>
              <a:buClr>
                <a:srgbClr val="4FAD26"/>
              </a:buClr>
              <a:buFont typeface="Arial" charset="0"/>
              <a:buNone/>
            </a:pPr>
            <a:r>
              <a:rPr lang="en-US" sz="1000">
                <a:solidFill>
                  <a:schemeClr val="bg1"/>
                </a:solidFill>
                <a:latin typeface="Calibri" pitchFamily="34" charset="0"/>
              </a:rPr>
              <a:t>29/49</a:t>
            </a:r>
          </a:p>
        </p:txBody>
      </p:sp>
      <p:sp>
        <p:nvSpPr>
          <p:cNvPr id="70692" name="TextBox 16"/>
          <p:cNvSpPr txBox="1">
            <a:spLocks noChangeArrowheads="1"/>
          </p:cNvSpPr>
          <p:nvPr/>
        </p:nvSpPr>
        <p:spPr bwMode="auto">
          <a:xfrm>
            <a:off x="4003675" y="6022975"/>
            <a:ext cx="703263" cy="230188"/>
          </a:xfrm>
          <a:prstGeom prst="rect">
            <a:avLst/>
          </a:prstGeom>
          <a:noFill/>
          <a:ln w="9525">
            <a:noFill/>
            <a:miter lim="800000"/>
            <a:headEnd/>
            <a:tailEnd/>
          </a:ln>
        </p:spPr>
        <p:txBody>
          <a:bodyPr>
            <a:spAutoFit/>
          </a:bodyPr>
          <a:lstStyle/>
          <a:p>
            <a:pPr algn="ctr">
              <a:lnSpc>
                <a:spcPct val="90000"/>
              </a:lnSpc>
              <a:spcBef>
                <a:spcPts val="1000"/>
              </a:spcBef>
              <a:spcAft>
                <a:spcPts val="700"/>
              </a:spcAft>
              <a:buClr>
                <a:srgbClr val="4FAD26"/>
              </a:buClr>
              <a:buFont typeface="Arial" charset="0"/>
              <a:buNone/>
            </a:pPr>
            <a:r>
              <a:rPr lang="en-US" sz="1000">
                <a:solidFill>
                  <a:schemeClr val="bg1"/>
                </a:solidFill>
                <a:latin typeface="Calibri" pitchFamily="34" charset="0"/>
              </a:rPr>
              <a:t>26/48</a:t>
            </a:r>
          </a:p>
        </p:txBody>
      </p:sp>
      <p:sp>
        <p:nvSpPr>
          <p:cNvPr id="70693" name="TextBox 29"/>
          <p:cNvSpPr txBox="1">
            <a:spLocks noChangeArrowheads="1"/>
          </p:cNvSpPr>
          <p:nvPr/>
        </p:nvSpPr>
        <p:spPr bwMode="auto">
          <a:xfrm>
            <a:off x="6740525" y="5919788"/>
            <a:ext cx="492125" cy="230187"/>
          </a:xfrm>
          <a:prstGeom prst="rect">
            <a:avLst/>
          </a:prstGeom>
          <a:noFill/>
          <a:ln w="9525">
            <a:noFill/>
            <a:miter lim="800000"/>
            <a:headEnd/>
            <a:tailEnd/>
          </a:ln>
        </p:spPr>
        <p:txBody>
          <a:bodyPr>
            <a:spAutoFit/>
          </a:bodyPr>
          <a:lstStyle/>
          <a:p>
            <a:pPr algn="ctr">
              <a:lnSpc>
                <a:spcPct val="90000"/>
              </a:lnSpc>
              <a:spcBef>
                <a:spcPts val="1000"/>
              </a:spcBef>
              <a:spcAft>
                <a:spcPts val="700"/>
              </a:spcAft>
              <a:buClr>
                <a:srgbClr val="4FAD26"/>
              </a:buClr>
              <a:buFont typeface="Arial" charset="0"/>
              <a:buNone/>
            </a:pPr>
            <a:r>
              <a:rPr lang="en-US" sz="1000">
                <a:latin typeface="Calibri" pitchFamily="34" charset="0"/>
              </a:rPr>
              <a:t>2/37</a:t>
            </a:r>
          </a:p>
        </p:txBody>
      </p:sp>
      <p:sp>
        <p:nvSpPr>
          <p:cNvPr id="70694" name="TextBox 30"/>
          <p:cNvSpPr txBox="1">
            <a:spLocks noChangeArrowheads="1"/>
          </p:cNvSpPr>
          <p:nvPr/>
        </p:nvSpPr>
        <p:spPr bwMode="auto">
          <a:xfrm>
            <a:off x="5470525" y="6022975"/>
            <a:ext cx="544513" cy="230188"/>
          </a:xfrm>
          <a:prstGeom prst="rect">
            <a:avLst/>
          </a:prstGeom>
          <a:noFill/>
          <a:ln w="9525">
            <a:noFill/>
            <a:miter lim="800000"/>
            <a:headEnd/>
            <a:tailEnd/>
          </a:ln>
        </p:spPr>
        <p:txBody>
          <a:bodyPr>
            <a:spAutoFit/>
          </a:bodyPr>
          <a:lstStyle/>
          <a:p>
            <a:pPr algn="ctr">
              <a:lnSpc>
                <a:spcPct val="90000"/>
              </a:lnSpc>
              <a:spcBef>
                <a:spcPts val="1000"/>
              </a:spcBef>
              <a:spcAft>
                <a:spcPts val="700"/>
              </a:spcAft>
              <a:buClr>
                <a:srgbClr val="4FAD26"/>
              </a:buClr>
              <a:buFont typeface="Arial" charset="0"/>
              <a:buNone/>
            </a:pPr>
            <a:r>
              <a:rPr lang="en-US" sz="1000">
                <a:solidFill>
                  <a:schemeClr val="bg1"/>
                </a:solidFill>
                <a:latin typeface="Calibri" pitchFamily="34" charset="0"/>
              </a:rPr>
              <a:t>21/72</a:t>
            </a:r>
          </a:p>
        </p:txBody>
      </p:sp>
      <p:sp>
        <p:nvSpPr>
          <p:cNvPr id="70695" name="TextBox 31"/>
          <p:cNvSpPr txBox="1">
            <a:spLocks noChangeArrowheads="1"/>
          </p:cNvSpPr>
          <p:nvPr/>
        </p:nvSpPr>
        <p:spPr bwMode="auto">
          <a:xfrm>
            <a:off x="6002338" y="6022975"/>
            <a:ext cx="693737" cy="230188"/>
          </a:xfrm>
          <a:prstGeom prst="rect">
            <a:avLst/>
          </a:prstGeom>
          <a:noFill/>
          <a:ln w="9525">
            <a:noFill/>
            <a:miter lim="800000"/>
            <a:headEnd/>
            <a:tailEnd/>
          </a:ln>
        </p:spPr>
        <p:txBody>
          <a:bodyPr>
            <a:spAutoFit/>
          </a:bodyPr>
          <a:lstStyle/>
          <a:p>
            <a:pPr algn="ctr">
              <a:lnSpc>
                <a:spcPct val="90000"/>
              </a:lnSpc>
              <a:spcBef>
                <a:spcPts val="1000"/>
              </a:spcBef>
              <a:spcAft>
                <a:spcPts val="700"/>
              </a:spcAft>
              <a:buClr>
                <a:srgbClr val="4FAD26"/>
              </a:buClr>
              <a:buFont typeface="Arial" charset="0"/>
              <a:buNone/>
            </a:pPr>
            <a:r>
              <a:rPr lang="en-US" sz="1000">
                <a:solidFill>
                  <a:schemeClr val="bg1"/>
                </a:solidFill>
                <a:latin typeface="Calibri" pitchFamily="34" charset="0"/>
              </a:rPr>
              <a:t>25/75</a:t>
            </a:r>
          </a:p>
        </p:txBody>
      </p:sp>
      <p:sp>
        <p:nvSpPr>
          <p:cNvPr id="29737" name="TextBox 29"/>
          <p:cNvSpPr txBox="1">
            <a:spLocks noChangeArrowheads="1"/>
          </p:cNvSpPr>
          <p:nvPr/>
        </p:nvSpPr>
        <p:spPr bwMode="auto">
          <a:xfrm>
            <a:off x="2651125" y="6022975"/>
            <a:ext cx="592138" cy="230188"/>
          </a:xfrm>
          <a:prstGeom prst="rect">
            <a:avLst/>
          </a:prstGeom>
          <a:noFill/>
          <a:ln w="9525">
            <a:noFill/>
            <a:miter lim="800000"/>
            <a:headEnd/>
            <a:tailEnd/>
          </a:ln>
        </p:spPr>
        <p:txBody>
          <a:bodyPr>
            <a:spAutoFit/>
          </a:bodyPr>
          <a:lstStyle/>
          <a:p>
            <a:pPr algn="ctr" fontAlgn="auto">
              <a:lnSpc>
                <a:spcPct val="90000"/>
              </a:lnSpc>
              <a:spcBef>
                <a:spcPts val="1000"/>
              </a:spcBef>
              <a:spcAft>
                <a:spcPts val="700"/>
              </a:spcAft>
              <a:buClr>
                <a:srgbClr val="4FAD26"/>
              </a:buClr>
              <a:buFont typeface="Arial" charset="0"/>
              <a:buNone/>
              <a:defRPr/>
            </a:pPr>
            <a:r>
              <a:rPr lang="en-US" sz="1000" dirty="0">
                <a:solidFill>
                  <a:schemeClr val="bg2">
                    <a:lumMod val="10000"/>
                  </a:schemeClr>
                </a:solidFill>
                <a:latin typeface="+mn-lt"/>
                <a:cs typeface="+mn-cs"/>
              </a:rPr>
              <a:t>16/68</a:t>
            </a:r>
          </a:p>
        </p:txBody>
      </p:sp>
      <p:sp>
        <p:nvSpPr>
          <p:cNvPr id="70697" name="TextBox 30"/>
          <p:cNvSpPr txBox="1">
            <a:spLocks noChangeArrowheads="1"/>
          </p:cNvSpPr>
          <p:nvPr/>
        </p:nvSpPr>
        <p:spPr bwMode="auto">
          <a:xfrm>
            <a:off x="1247775" y="6022975"/>
            <a:ext cx="884238" cy="230188"/>
          </a:xfrm>
          <a:prstGeom prst="rect">
            <a:avLst/>
          </a:prstGeom>
          <a:noFill/>
          <a:ln w="9525">
            <a:noFill/>
            <a:miter lim="800000"/>
            <a:headEnd/>
            <a:tailEnd/>
          </a:ln>
        </p:spPr>
        <p:txBody>
          <a:bodyPr>
            <a:spAutoFit/>
          </a:bodyPr>
          <a:lstStyle/>
          <a:p>
            <a:pPr algn="ctr">
              <a:lnSpc>
                <a:spcPct val="90000"/>
              </a:lnSpc>
              <a:spcBef>
                <a:spcPts val="1000"/>
              </a:spcBef>
              <a:spcAft>
                <a:spcPts val="700"/>
              </a:spcAft>
              <a:buClr>
                <a:srgbClr val="4FAD26"/>
              </a:buClr>
              <a:buFont typeface="Arial" charset="0"/>
              <a:buNone/>
            </a:pPr>
            <a:r>
              <a:rPr lang="en-US" sz="1000">
                <a:solidFill>
                  <a:schemeClr val="bg1"/>
                </a:solidFill>
                <a:latin typeface="Calibri" pitchFamily="34" charset="0"/>
              </a:rPr>
              <a:t>121/145</a:t>
            </a:r>
          </a:p>
        </p:txBody>
      </p:sp>
      <p:sp>
        <p:nvSpPr>
          <p:cNvPr id="70698" name="TextBox 31"/>
          <p:cNvSpPr txBox="1">
            <a:spLocks noChangeArrowheads="1"/>
          </p:cNvSpPr>
          <p:nvPr/>
        </p:nvSpPr>
        <p:spPr bwMode="auto">
          <a:xfrm>
            <a:off x="1979613" y="6022975"/>
            <a:ext cx="681037" cy="230188"/>
          </a:xfrm>
          <a:prstGeom prst="rect">
            <a:avLst/>
          </a:prstGeom>
          <a:noFill/>
          <a:ln w="9525">
            <a:noFill/>
            <a:miter lim="800000"/>
            <a:headEnd/>
            <a:tailEnd/>
          </a:ln>
        </p:spPr>
        <p:txBody>
          <a:bodyPr>
            <a:spAutoFit/>
          </a:bodyPr>
          <a:lstStyle/>
          <a:p>
            <a:pPr algn="ctr">
              <a:lnSpc>
                <a:spcPct val="90000"/>
              </a:lnSpc>
              <a:spcBef>
                <a:spcPts val="1000"/>
              </a:spcBef>
              <a:spcAft>
                <a:spcPts val="700"/>
              </a:spcAft>
              <a:buClr>
                <a:srgbClr val="4FAD26"/>
              </a:buClr>
              <a:buFont typeface="Arial" charset="0"/>
              <a:buNone/>
            </a:pPr>
            <a:r>
              <a:rPr lang="en-US" sz="1000">
                <a:solidFill>
                  <a:schemeClr val="bg1"/>
                </a:solidFill>
                <a:latin typeface="Calibri" pitchFamily="34" charset="0"/>
              </a:rPr>
              <a:t>124/141</a:t>
            </a:r>
          </a:p>
        </p:txBody>
      </p:sp>
      <p:sp>
        <p:nvSpPr>
          <p:cNvPr id="45" name="TextBox 36"/>
          <p:cNvSpPr txBox="1">
            <a:spLocks noChangeArrowheads="1"/>
          </p:cNvSpPr>
          <p:nvPr/>
        </p:nvSpPr>
        <p:spPr bwMode="auto">
          <a:xfrm>
            <a:off x="879475" y="5616575"/>
            <a:ext cx="412750" cy="288925"/>
          </a:xfrm>
          <a:prstGeom prst="rect">
            <a:avLst/>
          </a:prstGeom>
          <a:noFill/>
          <a:ln w="9525">
            <a:noFill/>
            <a:miter lim="800000"/>
            <a:headEnd/>
            <a:tailEnd/>
          </a:ln>
        </p:spPr>
        <p:txBody>
          <a:bodyPr wrap="none">
            <a:spAutoFit/>
          </a:bodyPr>
          <a:lstStyle/>
          <a:p>
            <a:pPr algn="r" fontAlgn="auto">
              <a:lnSpc>
                <a:spcPct val="80000"/>
              </a:lnSpc>
              <a:spcBef>
                <a:spcPts val="1000"/>
              </a:spcBef>
              <a:spcAft>
                <a:spcPts val="700"/>
              </a:spcAft>
              <a:buClr>
                <a:srgbClr val="4FAD26"/>
              </a:buClr>
              <a:buFont typeface="Arial" charset="0"/>
              <a:buNone/>
              <a:defRPr/>
            </a:pPr>
            <a:r>
              <a:rPr lang="en-US" sz="1600" dirty="0">
                <a:latin typeface="+mj-lt"/>
              </a:rPr>
              <a:t>20</a:t>
            </a:r>
          </a:p>
        </p:txBody>
      </p:sp>
      <p:cxnSp>
        <p:nvCxnSpPr>
          <p:cNvPr id="70700" name="Straight Connector 48"/>
          <p:cNvCxnSpPr>
            <a:cxnSpLocks noChangeShapeType="1"/>
          </p:cNvCxnSpPr>
          <p:nvPr/>
        </p:nvCxnSpPr>
        <p:spPr bwMode="auto">
          <a:xfrm>
            <a:off x="1249363" y="5749925"/>
            <a:ext cx="63500" cy="0"/>
          </a:xfrm>
          <a:prstGeom prst="line">
            <a:avLst/>
          </a:prstGeom>
          <a:noFill/>
          <a:ln w="28575" algn="ctr">
            <a:solidFill>
              <a:schemeClr val="tx1"/>
            </a:solidFill>
            <a:round/>
            <a:headEnd/>
            <a:tailEnd/>
          </a:ln>
        </p:spPr>
      </p:cxnSp>
      <p:sp>
        <p:nvSpPr>
          <p:cNvPr id="47" name="TextBox 13"/>
          <p:cNvSpPr txBox="1">
            <a:spLocks noChangeArrowheads="1"/>
          </p:cNvSpPr>
          <p:nvPr/>
        </p:nvSpPr>
        <p:spPr bwMode="auto">
          <a:xfrm>
            <a:off x="1466850" y="3983038"/>
            <a:ext cx="493713" cy="288925"/>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600" b="1" dirty="0">
                <a:latin typeface="+mj-lt"/>
              </a:rPr>
              <a:t>83*</a:t>
            </a:r>
          </a:p>
        </p:txBody>
      </p:sp>
      <p:sp>
        <p:nvSpPr>
          <p:cNvPr id="48" name="TextBox 13"/>
          <p:cNvSpPr txBox="1">
            <a:spLocks noChangeArrowheads="1"/>
          </p:cNvSpPr>
          <p:nvPr/>
        </p:nvSpPr>
        <p:spPr bwMode="auto">
          <a:xfrm>
            <a:off x="2097088" y="3863975"/>
            <a:ext cx="492125" cy="288925"/>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600" b="1" dirty="0">
                <a:latin typeface="+mj-lt"/>
              </a:rPr>
              <a:t>88*</a:t>
            </a:r>
          </a:p>
        </p:txBody>
      </p:sp>
      <p:sp>
        <p:nvSpPr>
          <p:cNvPr id="49" name="TextBox 13"/>
          <p:cNvSpPr txBox="1">
            <a:spLocks noChangeArrowheads="1"/>
          </p:cNvSpPr>
          <p:nvPr/>
        </p:nvSpPr>
        <p:spPr bwMode="auto">
          <a:xfrm>
            <a:off x="2735263" y="5370513"/>
            <a:ext cx="412750" cy="288925"/>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600" b="1" dirty="0">
                <a:latin typeface="+mj-lt"/>
              </a:rPr>
              <a:t>24</a:t>
            </a:r>
          </a:p>
        </p:txBody>
      </p:sp>
      <p:sp>
        <p:nvSpPr>
          <p:cNvPr id="50" name="TextBox 13"/>
          <p:cNvSpPr txBox="1">
            <a:spLocks noChangeArrowheads="1"/>
          </p:cNvSpPr>
          <p:nvPr/>
        </p:nvSpPr>
        <p:spPr bwMode="auto">
          <a:xfrm>
            <a:off x="3479800" y="4549775"/>
            <a:ext cx="492125" cy="288925"/>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600" b="1" dirty="0">
                <a:latin typeface="+mj-lt"/>
              </a:rPr>
              <a:t>59*</a:t>
            </a:r>
          </a:p>
        </p:txBody>
      </p:sp>
      <p:sp>
        <p:nvSpPr>
          <p:cNvPr id="51" name="TextBox 13"/>
          <p:cNvSpPr txBox="1">
            <a:spLocks noChangeArrowheads="1"/>
          </p:cNvSpPr>
          <p:nvPr/>
        </p:nvSpPr>
        <p:spPr bwMode="auto">
          <a:xfrm>
            <a:off x="4119563" y="4656138"/>
            <a:ext cx="492125" cy="288925"/>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600" b="1" dirty="0">
                <a:latin typeface="+mj-lt"/>
              </a:rPr>
              <a:t>54*</a:t>
            </a:r>
          </a:p>
        </p:txBody>
      </p:sp>
      <p:sp>
        <p:nvSpPr>
          <p:cNvPr id="52" name="TextBox 13"/>
          <p:cNvSpPr txBox="1">
            <a:spLocks noChangeArrowheads="1"/>
          </p:cNvSpPr>
          <p:nvPr/>
        </p:nvSpPr>
        <p:spPr bwMode="auto">
          <a:xfrm>
            <a:off x="4743450" y="5588000"/>
            <a:ext cx="412750" cy="288925"/>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600" b="1" dirty="0">
                <a:latin typeface="+mj-lt"/>
              </a:rPr>
              <a:t>15</a:t>
            </a:r>
          </a:p>
        </p:txBody>
      </p:sp>
      <p:sp>
        <p:nvSpPr>
          <p:cNvPr id="53" name="TextBox 13"/>
          <p:cNvSpPr txBox="1">
            <a:spLocks noChangeArrowheads="1"/>
          </p:cNvSpPr>
          <p:nvPr/>
        </p:nvSpPr>
        <p:spPr bwMode="auto">
          <a:xfrm>
            <a:off x="5476875" y="5264150"/>
            <a:ext cx="492125" cy="288925"/>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600" b="1" dirty="0">
                <a:latin typeface="+mj-lt"/>
              </a:rPr>
              <a:t>29*</a:t>
            </a:r>
          </a:p>
        </p:txBody>
      </p:sp>
      <p:sp>
        <p:nvSpPr>
          <p:cNvPr id="54" name="TextBox 13"/>
          <p:cNvSpPr txBox="1">
            <a:spLocks noChangeArrowheads="1"/>
          </p:cNvSpPr>
          <p:nvPr/>
        </p:nvSpPr>
        <p:spPr bwMode="auto">
          <a:xfrm>
            <a:off x="6119813" y="5149850"/>
            <a:ext cx="492125" cy="288925"/>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600" b="1" dirty="0">
                <a:latin typeface="+mj-lt"/>
              </a:rPr>
              <a:t>33*</a:t>
            </a:r>
          </a:p>
        </p:txBody>
      </p:sp>
      <p:sp>
        <p:nvSpPr>
          <p:cNvPr id="55" name="TextBox 13"/>
          <p:cNvSpPr txBox="1">
            <a:spLocks noChangeArrowheads="1"/>
          </p:cNvSpPr>
          <p:nvPr/>
        </p:nvSpPr>
        <p:spPr bwMode="auto">
          <a:xfrm>
            <a:off x="6823075" y="5684838"/>
            <a:ext cx="300038" cy="288925"/>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600" b="1" dirty="0">
                <a:latin typeface="+mj-lt"/>
              </a:rPr>
              <a:t>5</a:t>
            </a:r>
          </a:p>
        </p:txBody>
      </p:sp>
      <p:cxnSp>
        <p:nvCxnSpPr>
          <p:cNvPr id="70710" name="Straight Connector 55"/>
          <p:cNvCxnSpPr>
            <a:cxnSpLocks noChangeShapeType="1"/>
          </p:cNvCxnSpPr>
          <p:nvPr/>
        </p:nvCxnSpPr>
        <p:spPr bwMode="auto">
          <a:xfrm flipV="1">
            <a:off x="1300163" y="6224588"/>
            <a:ext cx="6076950" cy="0"/>
          </a:xfrm>
          <a:prstGeom prst="line">
            <a:avLst/>
          </a:prstGeom>
          <a:noFill/>
          <a:ln w="28575">
            <a:solidFill>
              <a:schemeClr val="tx1"/>
            </a:solidFill>
            <a:round/>
            <a:headEnd/>
            <a:tailEnd/>
          </a:ln>
        </p:spPr>
      </p:cxnSp>
      <p:cxnSp>
        <p:nvCxnSpPr>
          <p:cNvPr id="57" name="Straight Connector 56"/>
          <p:cNvCxnSpPr>
            <a:cxnSpLocks noChangeShapeType="1"/>
          </p:cNvCxnSpPr>
          <p:nvPr/>
        </p:nvCxnSpPr>
        <p:spPr bwMode="auto">
          <a:xfrm rot="5400000">
            <a:off x="2135187" y="5045076"/>
            <a:ext cx="2371725" cy="0"/>
          </a:xfrm>
          <a:prstGeom prst="line">
            <a:avLst/>
          </a:prstGeom>
          <a:noFill/>
          <a:ln w="28575">
            <a:solidFill>
              <a:schemeClr val="tx1"/>
            </a:solidFill>
            <a:prstDash val="sysDash"/>
            <a:round/>
            <a:headEnd/>
            <a:tailEnd/>
          </a:ln>
          <a:effectLst>
            <a:outerShdw blurRad="63500" dist="20000" dir="5400000" rotWithShape="0">
              <a:srgbClr val="000000">
                <a:alpha val="37999"/>
              </a:srgbClr>
            </a:outerShdw>
          </a:effectLst>
          <a:extLst/>
        </p:spPr>
      </p:cxnSp>
      <p:cxnSp>
        <p:nvCxnSpPr>
          <p:cNvPr id="58" name="Straight Connector 57"/>
          <p:cNvCxnSpPr>
            <a:cxnSpLocks noChangeShapeType="1"/>
          </p:cNvCxnSpPr>
          <p:nvPr/>
        </p:nvCxnSpPr>
        <p:spPr bwMode="auto">
          <a:xfrm rot="5400000">
            <a:off x="4157662" y="5045076"/>
            <a:ext cx="2371725" cy="0"/>
          </a:xfrm>
          <a:prstGeom prst="line">
            <a:avLst/>
          </a:prstGeom>
          <a:noFill/>
          <a:ln w="28575">
            <a:solidFill>
              <a:schemeClr val="tx1"/>
            </a:solidFill>
            <a:prstDash val="sysDash"/>
            <a:round/>
            <a:headEnd/>
            <a:tailEnd/>
          </a:ln>
          <a:effectLst>
            <a:outerShdw blurRad="63500" dist="20000" dir="5400000" rotWithShape="0">
              <a:srgbClr val="000000">
                <a:alpha val="37999"/>
              </a:srgbClr>
            </a:outerShdw>
          </a:effectLst>
          <a:extLst/>
        </p:spPr>
      </p:cxnSp>
      <p:sp>
        <p:nvSpPr>
          <p:cNvPr id="59" name="Rectangle 58"/>
          <p:cNvSpPr/>
          <p:nvPr/>
        </p:nvSpPr>
        <p:spPr bwMode="auto">
          <a:xfrm>
            <a:off x="2468563" y="3051175"/>
            <a:ext cx="122237" cy="128588"/>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eaLnBrk="0" fontAlgn="auto" hangingPunct="0">
              <a:lnSpc>
                <a:spcPct val="80000"/>
              </a:lnSpc>
              <a:spcBef>
                <a:spcPts val="1000"/>
              </a:spcBef>
              <a:spcAft>
                <a:spcPts val="700"/>
              </a:spcAft>
              <a:buClr>
                <a:srgbClr val="4FAD26"/>
              </a:buClr>
              <a:buFont typeface="Arial" charset="0"/>
              <a:buNone/>
              <a:defRPr/>
            </a:pPr>
            <a:endParaRPr lang="en-GB" sz="1400" dirty="0">
              <a:solidFill>
                <a:srgbClr val="005581"/>
              </a:solidFill>
              <a:latin typeface="+mj-lt"/>
              <a:cs typeface="+mn-cs"/>
            </a:endParaRPr>
          </a:p>
        </p:txBody>
      </p:sp>
      <p:sp>
        <p:nvSpPr>
          <p:cNvPr id="60" name="TextBox 104"/>
          <p:cNvSpPr txBox="1">
            <a:spLocks noChangeArrowheads="1"/>
          </p:cNvSpPr>
          <p:nvPr/>
        </p:nvSpPr>
        <p:spPr bwMode="auto">
          <a:xfrm>
            <a:off x="2560638" y="3008313"/>
            <a:ext cx="990600" cy="265112"/>
          </a:xfrm>
          <a:prstGeom prst="rect">
            <a:avLst/>
          </a:prstGeom>
          <a:noFill/>
          <a:ln w="9525">
            <a:noFill/>
            <a:miter lim="800000"/>
            <a:headEnd/>
            <a:tailEnd/>
          </a:ln>
        </p:spPr>
        <p:txBody>
          <a:bodyPr wrap="none">
            <a:spAutoFit/>
          </a:bodyPr>
          <a:lstStyle/>
          <a:p>
            <a:pPr fontAlgn="auto">
              <a:lnSpc>
                <a:spcPct val="80000"/>
              </a:lnSpc>
              <a:spcBef>
                <a:spcPts val="1000"/>
              </a:spcBef>
              <a:spcAft>
                <a:spcPts val="700"/>
              </a:spcAft>
              <a:buClr>
                <a:srgbClr val="4FAD26"/>
              </a:buClr>
              <a:buFont typeface="Arial" charset="0"/>
              <a:buNone/>
              <a:defRPr/>
            </a:pPr>
            <a:r>
              <a:rPr lang="en-GB" sz="1400" dirty="0">
                <a:latin typeface="+mj-lt"/>
                <a:cs typeface="+mn-cs"/>
              </a:rPr>
              <a:t>T12/PR48</a:t>
            </a:r>
          </a:p>
        </p:txBody>
      </p:sp>
      <p:sp>
        <p:nvSpPr>
          <p:cNvPr id="61" name="Rectangle 60"/>
          <p:cNvSpPr/>
          <p:nvPr/>
        </p:nvSpPr>
        <p:spPr bwMode="auto">
          <a:xfrm>
            <a:off x="4840288" y="3051175"/>
            <a:ext cx="122237" cy="128588"/>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eaLnBrk="0" fontAlgn="auto" hangingPunct="0">
              <a:lnSpc>
                <a:spcPct val="80000"/>
              </a:lnSpc>
              <a:spcBef>
                <a:spcPts val="1000"/>
              </a:spcBef>
              <a:spcAft>
                <a:spcPts val="700"/>
              </a:spcAft>
              <a:buClr>
                <a:srgbClr val="4FAD26"/>
              </a:buClr>
              <a:buFont typeface="Arial" charset="0"/>
              <a:buNone/>
              <a:defRPr/>
            </a:pPr>
            <a:endParaRPr lang="en-GB" sz="1400" dirty="0">
              <a:solidFill>
                <a:srgbClr val="005581"/>
              </a:solidFill>
              <a:latin typeface="+mj-lt"/>
              <a:cs typeface="+mn-cs"/>
            </a:endParaRPr>
          </a:p>
        </p:txBody>
      </p:sp>
      <p:sp>
        <p:nvSpPr>
          <p:cNvPr id="62" name="TextBox 104"/>
          <p:cNvSpPr txBox="1">
            <a:spLocks noChangeArrowheads="1"/>
          </p:cNvSpPr>
          <p:nvPr/>
        </p:nvSpPr>
        <p:spPr bwMode="auto">
          <a:xfrm>
            <a:off x="4932363" y="3008313"/>
            <a:ext cx="1001712" cy="265112"/>
          </a:xfrm>
          <a:prstGeom prst="rect">
            <a:avLst/>
          </a:prstGeom>
          <a:noFill/>
          <a:ln w="9525">
            <a:noFill/>
            <a:miter lim="800000"/>
            <a:headEnd/>
            <a:tailEnd/>
          </a:ln>
        </p:spPr>
        <p:txBody>
          <a:bodyPr wrap="none">
            <a:spAutoFit/>
          </a:bodyPr>
          <a:lstStyle/>
          <a:p>
            <a:pPr fontAlgn="auto">
              <a:lnSpc>
                <a:spcPct val="80000"/>
              </a:lnSpc>
              <a:spcBef>
                <a:spcPts val="1000"/>
              </a:spcBef>
              <a:spcAft>
                <a:spcPts val="700"/>
              </a:spcAft>
              <a:buClr>
                <a:srgbClr val="4FAD26"/>
              </a:buClr>
              <a:buFont typeface="Arial" charset="0"/>
              <a:buNone/>
              <a:defRPr/>
            </a:pPr>
            <a:r>
              <a:rPr lang="en-GB" sz="1400" dirty="0">
                <a:latin typeface="+mj-lt"/>
                <a:cs typeface="+mn-cs"/>
              </a:rPr>
              <a:t>Pbo/PR48</a:t>
            </a:r>
          </a:p>
        </p:txBody>
      </p:sp>
      <p:sp>
        <p:nvSpPr>
          <p:cNvPr id="63" name="Rectangle 62"/>
          <p:cNvSpPr/>
          <p:nvPr/>
        </p:nvSpPr>
        <p:spPr bwMode="auto">
          <a:xfrm>
            <a:off x="3568700" y="3051175"/>
            <a:ext cx="123825" cy="128588"/>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eaLnBrk="0" fontAlgn="auto" hangingPunct="0">
              <a:lnSpc>
                <a:spcPct val="80000"/>
              </a:lnSpc>
              <a:spcBef>
                <a:spcPts val="1000"/>
              </a:spcBef>
              <a:spcAft>
                <a:spcPts val="700"/>
              </a:spcAft>
              <a:buClr>
                <a:srgbClr val="4FAD26"/>
              </a:buClr>
              <a:buFont typeface="Arial" charset="0"/>
              <a:buNone/>
              <a:defRPr/>
            </a:pPr>
            <a:endParaRPr lang="en-GB" sz="1400" dirty="0">
              <a:solidFill>
                <a:srgbClr val="005581"/>
              </a:solidFill>
              <a:latin typeface="+mj-lt"/>
              <a:cs typeface="+mn-cs"/>
            </a:endParaRPr>
          </a:p>
        </p:txBody>
      </p:sp>
      <p:sp>
        <p:nvSpPr>
          <p:cNvPr id="64" name="TextBox 104"/>
          <p:cNvSpPr txBox="1">
            <a:spLocks noChangeArrowheads="1"/>
          </p:cNvSpPr>
          <p:nvPr/>
        </p:nvSpPr>
        <p:spPr bwMode="auto">
          <a:xfrm>
            <a:off x="3660775" y="3008313"/>
            <a:ext cx="1185863" cy="265112"/>
          </a:xfrm>
          <a:prstGeom prst="rect">
            <a:avLst/>
          </a:prstGeom>
          <a:noFill/>
          <a:ln w="9525">
            <a:noFill/>
            <a:miter lim="800000"/>
            <a:headEnd/>
            <a:tailEnd/>
          </a:ln>
        </p:spPr>
        <p:txBody>
          <a:bodyPr wrap="none">
            <a:spAutoFit/>
          </a:bodyPr>
          <a:lstStyle/>
          <a:p>
            <a:pPr fontAlgn="auto">
              <a:lnSpc>
                <a:spcPct val="80000"/>
              </a:lnSpc>
              <a:spcBef>
                <a:spcPts val="1000"/>
              </a:spcBef>
              <a:spcAft>
                <a:spcPts val="700"/>
              </a:spcAft>
              <a:buClr>
                <a:srgbClr val="4FAD26"/>
              </a:buClr>
              <a:buFont typeface="Arial" charset="0"/>
              <a:buNone/>
              <a:defRPr/>
            </a:pPr>
            <a:r>
              <a:rPr lang="en-GB" sz="1400" dirty="0">
                <a:latin typeface="+mj-lt"/>
                <a:cs typeface="+mn-cs"/>
              </a:rPr>
              <a:t>LI T12/PR48</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457200" y="152400"/>
            <a:ext cx="8229600" cy="1447800"/>
          </a:xfrm>
        </p:spPr>
        <p:txBody>
          <a:bodyPr/>
          <a:lstStyle/>
          <a:p>
            <a:r>
              <a:rPr lang="en-US" sz="3600" b="1" smtClean="0">
                <a:solidFill>
                  <a:srgbClr val="FFFF00"/>
                </a:solidFill>
              </a:rPr>
              <a:t>REALIZE: Treatment-Experienced Patients With Advanced Fibrosis or Cirrhosis</a:t>
            </a:r>
          </a:p>
        </p:txBody>
      </p:sp>
      <p:sp>
        <p:nvSpPr>
          <p:cNvPr id="90" name="Rectangle 3"/>
          <p:cNvSpPr txBox="1">
            <a:spLocks noChangeArrowheads="1"/>
          </p:cNvSpPr>
          <p:nvPr/>
        </p:nvSpPr>
        <p:spPr>
          <a:xfrm>
            <a:off x="385763" y="1828800"/>
            <a:ext cx="8455025" cy="1116013"/>
          </a:xfrm>
          <a:prstGeom prst="rect">
            <a:avLst/>
          </a:prstGeom>
        </p:spPr>
        <p:txBody>
          <a:bodyPr/>
          <a:lstStyle/>
          <a:p>
            <a:pPr marL="342900" indent="-342900" fontAlgn="auto">
              <a:lnSpc>
                <a:spcPct val="90000"/>
              </a:lnSpc>
              <a:spcBef>
                <a:spcPts val="1000"/>
              </a:spcBef>
              <a:spcAft>
                <a:spcPts val="700"/>
              </a:spcAft>
              <a:buClr>
                <a:srgbClr val="4FAD26"/>
              </a:buClr>
              <a:buFont typeface="Wingdings" pitchFamily="2" charset="2"/>
              <a:buChar char="§"/>
              <a:defRPr/>
            </a:pPr>
            <a:r>
              <a:rPr lang="en-US" kern="0" dirty="0">
                <a:latin typeface="+mn-lt"/>
                <a:cs typeface="+mn-cs"/>
              </a:rPr>
              <a:t>Previous relapsers with liver disease had high SVR rates following treatment with telaprevir plus pegIFN/RBV</a:t>
            </a:r>
          </a:p>
          <a:p>
            <a:pPr marL="742950" lvl="1" indent="-285750" fontAlgn="auto">
              <a:lnSpc>
                <a:spcPct val="90000"/>
              </a:lnSpc>
              <a:spcBef>
                <a:spcPts val="1000"/>
              </a:spcBef>
              <a:spcAft>
                <a:spcPts val="700"/>
              </a:spcAft>
              <a:buClr>
                <a:srgbClr val="4FAD26"/>
              </a:buClr>
              <a:buFont typeface="Arial" charset="0"/>
              <a:buChar char="–"/>
              <a:defRPr/>
            </a:pPr>
            <a:r>
              <a:rPr lang="en-US" sz="1600" kern="0" dirty="0">
                <a:latin typeface="+mn-lt"/>
                <a:cs typeface="+mn-cs"/>
              </a:rPr>
              <a:t>For previous null responders with cirrhosis, SVR rates similar to pegIFN/RBV alone</a:t>
            </a:r>
          </a:p>
        </p:txBody>
      </p:sp>
      <p:sp>
        <p:nvSpPr>
          <p:cNvPr id="71683" name="Text Box 11"/>
          <p:cNvSpPr txBox="1">
            <a:spLocks noChangeArrowheads="1"/>
          </p:cNvSpPr>
          <p:nvPr/>
        </p:nvSpPr>
        <p:spPr bwMode="auto">
          <a:xfrm>
            <a:off x="285750" y="6353175"/>
            <a:ext cx="8561388" cy="307975"/>
          </a:xfrm>
          <a:prstGeom prst="rect">
            <a:avLst/>
          </a:prstGeom>
          <a:noFill/>
          <a:ln w="9525" algn="ctr">
            <a:noFill/>
            <a:miter lim="800000"/>
            <a:headEnd/>
            <a:tailEnd/>
          </a:ln>
        </p:spPr>
        <p:txBody>
          <a:bodyPr anchor="b">
            <a:spAutoFit/>
          </a:bodyPr>
          <a:lstStyle/>
          <a:p>
            <a:r>
              <a:rPr lang="en-US" sz="1400">
                <a:solidFill>
                  <a:schemeClr val="bg2"/>
                </a:solidFill>
                <a:latin typeface="Calibri" pitchFamily="34" charset="0"/>
              </a:rPr>
              <a:t>Zeuzem S, et al. EASL 2011. Abstract 5.</a:t>
            </a:r>
          </a:p>
        </p:txBody>
      </p:sp>
      <p:sp>
        <p:nvSpPr>
          <p:cNvPr id="7" name="Rectangle 15"/>
          <p:cNvSpPr>
            <a:spLocks noChangeArrowheads="1"/>
          </p:cNvSpPr>
          <p:nvPr/>
        </p:nvSpPr>
        <p:spPr bwMode="auto">
          <a:xfrm>
            <a:off x="1146175" y="3527425"/>
            <a:ext cx="306388" cy="2217738"/>
          </a:xfrm>
          <a:prstGeom prst="rect">
            <a:avLst/>
          </a:prstGeom>
          <a:solidFill>
            <a:schemeClr val="accent2"/>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600" dirty="0">
              <a:solidFill>
                <a:srgbClr val="FFFFFF"/>
              </a:solidFill>
              <a:latin typeface="+mj-lt"/>
              <a:cs typeface="+mn-cs"/>
            </a:endParaRPr>
          </a:p>
        </p:txBody>
      </p:sp>
      <p:sp>
        <p:nvSpPr>
          <p:cNvPr id="8" name="Rectangle 15"/>
          <p:cNvSpPr>
            <a:spLocks noChangeArrowheads="1"/>
          </p:cNvSpPr>
          <p:nvPr/>
        </p:nvSpPr>
        <p:spPr bwMode="auto">
          <a:xfrm>
            <a:off x="1509713" y="4913313"/>
            <a:ext cx="307975" cy="831850"/>
          </a:xfrm>
          <a:prstGeom prst="rect">
            <a:avLst/>
          </a:prstGeom>
          <a:solidFill>
            <a:schemeClr val="accent3"/>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600" dirty="0">
              <a:solidFill>
                <a:srgbClr val="FFFFFF"/>
              </a:solidFill>
              <a:latin typeface="+mj-lt"/>
              <a:cs typeface="+mn-cs"/>
            </a:endParaRPr>
          </a:p>
        </p:txBody>
      </p:sp>
      <p:sp>
        <p:nvSpPr>
          <p:cNvPr id="9" name="Rectangle 15"/>
          <p:cNvSpPr>
            <a:spLocks noChangeArrowheads="1"/>
          </p:cNvSpPr>
          <p:nvPr/>
        </p:nvSpPr>
        <p:spPr bwMode="auto">
          <a:xfrm>
            <a:off x="1976438" y="3546475"/>
            <a:ext cx="306387" cy="2198688"/>
          </a:xfrm>
          <a:prstGeom prst="rect">
            <a:avLst/>
          </a:prstGeom>
          <a:solidFill>
            <a:schemeClr val="accent2"/>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600" dirty="0">
              <a:solidFill>
                <a:srgbClr val="FFFFFF"/>
              </a:solidFill>
              <a:latin typeface="+mj-lt"/>
              <a:cs typeface="+mn-cs"/>
            </a:endParaRPr>
          </a:p>
        </p:txBody>
      </p:sp>
      <p:sp>
        <p:nvSpPr>
          <p:cNvPr id="10" name="Rectangle 15"/>
          <p:cNvSpPr>
            <a:spLocks noChangeArrowheads="1"/>
          </p:cNvSpPr>
          <p:nvPr/>
        </p:nvSpPr>
        <p:spPr bwMode="auto">
          <a:xfrm>
            <a:off x="2341563" y="5391150"/>
            <a:ext cx="304800" cy="339725"/>
          </a:xfrm>
          <a:prstGeom prst="rect">
            <a:avLst/>
          </a:prstGeom>
          <a:solidFill>
            <a:schemeClr val="accent3"/>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000" dirty="0">
              <a:solidFill>
                <a:srgbClr val="FFFFFF"/>
              </a:solidFill>
              <a:latin typeface="+mj-lt"/>
              <a:cs typeface="+mn-cs"/>
            </a:endParaRPr>
          </a:p>
        </p:txBody>
      </p:sp>
      <p:sp>
        <p:nvSpPr>
          <p:cNvPr id="11" name="Rectangle 15"/>
          <p:cNvSpPr>
            <a:spLocks noChangeArrowheads="1"/>
          </p:cNvSpPr>
          <p:nvPr/>
        </p:nvSpPr>
        <p:spPr bwMode="auto">
          <a:xfrm>
            <a:off x="2824163" y="3581400"/>
            <a:ext cx="307975" cy="2163763"/>
          </a:xfrm>
          <a:prstGeom prst="rect">
            <a:avLst/>
          </a:prstGeom>
          <a:solidFill>
            <a:schemeClr val="accent2"/>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600" dirty="0">
              <a:solidFill>
                <a:srgbClr val="FFFFFF"/>
              </a:solidFill>
              <a:latin typeface="+mj-lt"/>
              <a:cs typeface="+mn-cs"/>
            </a:endParaRPr>
          </a:p>
        </p:txBody>
      </p:sp>
      <p:sp>
        <p:nvSpPr>
          <p:cNvPr id="12" name="Rectangle 15"/>
          <p:cNvSpPr>
            <a:spLocks noChangeArrowheads="1"/>
          </p:cNvSpPr>
          <p:nvPr/>
        </p:nvSpPr>
        <p:spPr bwMode="auto">
          <a:xfrm>
            <a:off x="3187700" y="5391150"/>
            <a:ext cx="307975" cy="339725"/>
          </a:xfrm>
          <a:prstGeom prst="rect">
            <a:avLst/>
          </a:prstGeom>
          <a:solidFill>
            <a:schemeClr val="accent3"/>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000" dirty="0">
              <a:solidFill>
                <a:srgbClr val="FFFFFF"/>
              </a:solidFill>
              <a:latin typeface="+mj-lt"/>
              <a:cs typeface="+mn-cs"/>
            </a:endParaRPr>
          </a:p>
        </p:txBody>
      </p:sp>
      <p:sp>
        <p:nvSpPr>
          <p:cNvPr id="13" name="Rectangle 15"/>
          <p:cNvSpPr>
            <a:spLocks noChangeArrowheads="1"/>
          </p:cNvSpPr>
          <p:nvPr/>
        </p:nvSpPr>
        <p:spPr bwMode="auto">
          <a:xfrm>
            <a:off x="3689350" y="3871913"/>
            <a:ext cx="306388" cy="1873250"/>
          </a:xfrm>
          <a:prstGeom prst="rect">
            <a:avLst/>
          </a:prstGeom>
          <a:solidFill>
            <a:schemeClr val="accent2"/>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600" dirty="0">
              <a:solidFill>
                <a:srgbClr val="FFFFFF"/>
              </a:solidFill>
              <a:latin typeface="+mj-lt"/>
              <a:cs typeface="+mn-cs"/>
            </a:endParaRPr>
          </a:p>
        </p:txBody>
      </p:sp>
      <p:sp>
        <p:nvSpPr>
          <p:cNvPr id="14" name="Rectangle 15"/>
          <p:cNvSpPr>
            <a:spLocks noChangeArrowheads="1"/>
          </p:cNvSpPr>
          <p:nvPr/>
        </p:nvSpPr>
        <p:spPr bwMode="auto">
          <a:xfrm>
            <a:off x="4054475" y="5283200"/>
            <a:ext cx="304800" cy="461963"/>
          </a:xfrm>
          <a:prstGeom prst="rect">
            <a:avLst/>
          </a:prstGeom>
          <a:solidFill>
            <a:schemeClr val="accent3"/>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600" dirty="0">
              <a:solidFill>
                <a:srgbClr val="FFFFFF"/>
              </a:solidFill>
              <a:latin typeface="+mj-lt"/>
              <a:cs typeface="+mn-cs"/>
            </a:endParaRPr>
          </a:p>
        </p:txBody>
      </p:sp>
      <p:sp>
        <p:nvSpPr>
          <p:cNvPr id="15" name="Rectangle 15"/>
          <p:cNvSpPr>
            <a:spLocks noChangeArrowheads="1"/>
          </p:cNvSpPr>
          <p:nvPr/>
        </p:nvSpPr>
        <p:spPr bwMode="auto">
          <a:xfrm>
            <a:off x="4564063" y="4298950"/>
            <a:ext cx="307975" cy="1446213"/>
          </a:xfrm>
          <a:prstGeom prst="rect">
            <a:avLst/>
          </a:prstGeom>
          <a:solidFill>
            <a:schemeClr val="accent2"/>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600" dirty="0">
              <a:solidFill>
                <a:srgbClr val="FFFFFF"/>
              </a:solidFill>
              <a:latin typeface="+mj-lt"/>
              <a:cs typeface="+mn-cs"/>
            </a:endParaRPr>
          </a:p>
        </p:txBody>
      </p:sp>
      <p:sp>
        <p:nvSpPr>
          <p:cNvPr id="16" name="Rectangle 15"/>
          <p:cNvSpPr>
            <a:spLocks noChangeArrowheads="1"/>
          </p:cNvSpPr>
          <p:nvPr/>
        </p:nvSpPr>
        <p:spPr bwMode="auto">
          <a:xfrm>
            <a:off x="5383213" y="4865688"/>
            <a:ext cx="306387" cy="879475"/>
          </a:xfrm>
          <a:prstGeom prst="rect">
            <a:avLst/>
          </a:prstGeom>
          <a:solidFill>
            <a:schemeClr val="accent2"/>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600" dirty="0">
              <a:solidFill>
                <a:srgbClr val="FFFFFF"/>
              </a:solidFill>
              <a:latin typeface="+mj-lt"/>
              <a:cs typeface="+mn-cs"/>
            </a:endParaRPr>
          </a:p>
        </p:txBody>
      </p:sp>
      <p:sp>
        <p:nvSpPr>
          <p:cNvPr id="17" name="Rectangle 15"/>
          <p:cNvSpPr>
            <a:spLocks noChangeArrowheads="1"/>
          </p:cNvSpPr>
          <p:nvPr/>
        </p:nvSpPr>
        <p:spPr bwMode="auto">
          <a:xfrm>
            <a:off x="5745163" y="5219700"/>
            <a:ext cx="307975" cy="525463"/>
          </a:xfrm>
          <a:prstGeom prst="rect">
            <a:avLst/>
          </a:prstGeom>
          <a:solidFill>
            <a:schemeClr val="accent3"/>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600" dirty="0">
              <a:solidFill>
                <a:srgbClr val="FFFFFF"/>
              </a:solidFill>
              <a:latin typeface="+mj-lt"/>
              <a:cs typeface="+mn-cs"/>
            </a:endParaRPr>
          </a:p>
        </p:txBody>
      </p:sp>
      <p:sp>
        <p:nvSpPr>
          <p:cNvPr id="18" name="Rectangle 15"/>
          <p:cNvSpPr>
            <a:spLocks noChangeArrowheads="1"/>
          </p:cNvSpPr>
          <p:nvPr/>
        </p:nvSpPr>
        <p:spPr bwMode="auto">
          <a:xfrm>
            <a:off x="6230938" y="4691063"/>
            <a:ext cx="306387" cy="1054100"/>
          </a:xfrm>
          <a:prstGeom prst="rect">
            <a:avLst/>
          </a:prstGeom>
          <a:solidFill>
            <a:schemeClr val="accent2"/>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600" dirty="0">
              <a:solidFill>
                <a:srgbClr val="FFFFFF"/>
              </a:solidFill>
              <a:latin typeface="+mj-lt"/>
              <a:cs typeface="+mn-cs"/>
            </a:endParaRPr>
          </a:p>
        </p:txBody>
      </p:sp>
      <p:sp>
        <p:nvSpPr>
          <p:cNvPr id="19" name="Rectangle 15"/>
          <p:cNvSpPr>
            <a:spLocks noChangeArrowheads="1"/>
          </p:cNvSpPr>
          <p:nvPr/>
        </p:nvSpPr>
        <p:spPr bwMode="auto">
          <a:xfrm>
            <a:off x="6594475" y="5584825"/>
            <a:ext cx="304800" cy="146050"/>
          </a:xfrm>
          <a:prstGeom prst="rect">
            <a:avLst/>
          </a:prstGeom>
          <a:solidFill>
            <a:schemeClr val="accent3"/>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000" dirty="0">
              <a:solidFill>
                <a:srgbClr val="FFFFFF"/>
              </a:solidFill>
              <a:latin typeface="+mj-lt"/>
              <a:cs typeface="+mn-cs"/>
            </a:endParaRPr>
          </a:p>
        </p:txBody>
      </p:sp>
      <p:sp>
        <p:nvSpPr>
          <p:cNvPr id="20" name="Rectangle 15"/>
          <p:cNvSpPr>
            <a:spLocks noChangeArrowheads="1"/>
          </p:cNvSpPr>
          <p:nvPr/>
        </p:nvSpPr>
        <p:spPr bwMode="auto">
          <a:xfrm>
            <a:off x="7061200" y="4745038"/>
            <a:ext cx="306388" cy="1000125"/>
          </a:xfrm>
          <a:prstGeom prst="rect">
            <a:avLst/>
          </a:prstGeom>
          <a:solidFill>
            <a:schemeClr val="accent2"/>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600" dirty="0">
              <a:solidFill>
                <a:srgbClr val="FFFFFF"/>
              </a:solidFill>
              <a:latin typeface="+mj-lt"/>
              <a:cs typeface="+mn-cs"/>
            </a:endParaRPr>
          </a:p>
        </p:txBody>
      </p:sp>
      <p:sp>
        <p:nvSpPr>
          <p:cNvPr id="21" name="Rectangle 15"/>
          <p:cNvSpPr>
            <a:spLocks noChangeArrowheads="1"/>
          </p:cNvSpPr>
          <p:nvPr/>
        </p:nvSpPr>
        <p:spPr bwMode="auto">
          <a:xfrm>
            <a:off x="7916863" y="5384800"/>
            <a:ext cx="307975" cy="360363"/>
          </a:xfrm>
          <a:prstGeom prst="rect">
            <a:avLst/>
          </a:prstGeom>
          <a:solidFill>
            <a:schemeClr val="accent2"/>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000" dirty="0">
              <a:solidFill>
                <a:srgbClr val="FFFFFF"/>
              </a:solidFill>
              <a:latin typeface="+mj-lt"/>
              <a:cs typeface="+mn-cs"/>
            </a:endParaRPr>
          </a:p>
        </p:txBody>
      </p:sp>
      <p:sp>
        <p:nvSpPr>
          <p:cNvPr id="22" name="Rectangle 15"/>
          <p:cNvSpPr>
            <a:spLocks noChangeArrowheads="1"/>
          </p:cNvSpPr>
          <p:nvPr/>
        </p:nvSpPr>
        <p:spPr bwMode="auto">
          <a:xfrm>
            <a:off x="8280400" y="5476875"/>
            <a:ext cx="306388" cy="254000"/>
          </a:xfrm>
          <a:prstGeom prst="rect">
            <a:avLst/>
          </a:prstGeom>
          <a:solidFill>
            <a:schemeClr val="accent3"/>
          </a:solidFill>
          <a:ln w="9525">
            <a:solidFill>
              <a:schemeClr val="bg2">
                <a:lumMod val="10000"/>
              </a:schemeClr>
            </a:solidFill>
            <a:miter lim="800000"/>
            <a:headEnd/>
            <a:tailEnd/>
          </a:ln>
        </p:spPr>
        <p:txBody>
          <a:bodyPr anchor="ctr"/>
          <a:lstStyle/>
          <a:p>
            <a:pPr fontAlgn="auto">
              <a:lnSpc>
                <a:spcPct val="80000"/>
              </a:lnSpc>
              <a:spcBef>
                <a:spcPts val="1000"/>
              </a:spcBef>
              <a:spcAft>
                <a:spcPts val="700"/>
              </a:spcAft>
              <a:buClr>
                <a:srgbClr val="4FAD26"/>
              </a:buClr>
              <a:buFont typeface="Arial" charset="0"/>
              <a:buNone/>
              <a:defRPr/>
            </a:pPr>
            <a:endParaRPr lang="en-US" sz="1000" dirty="0">
              <a:solidFill>
                <a:srgbClr val="FFFFFF"/>
              </a:solidFill>
              <a:latin typeface="+mj-lt"/>
              <a:cs typeface="+mn-cs"/>
            </a:endParaRPr>
          </a:p>
        </p:txBody>
      </p:sp>
      <p:sp>
        <p:nvSpPr>
          <p:cNvPr id="23" name="TextBox 22"/>
          <p:cNvSpPr txBox="1">
            <a:spLocks noChangeArrowheads="1"/>
          </p:cNvSpPr>
          <p:nvPr/>
        </p:nvSpPr>
        <p:spPr bwMode="auto">
          <a:xfrm>
            <a:off x="1136650" y="2894013"/>
            <a:ext cx="2381250" cy="285750"/>
          </a:xfrm>
          <a:prstGeom prst="rect">
            <a:avLst/>
          </a:prstGeom>
          <a:noFill/>
          <a:ln w="9525">
            <a:noFill/>
            <a:miter lim="800000"/>
            <a:headEnd/>
            <a:tailEnd/>
          </a:ln>
        </p:spPr>
        <p:txBody>
          <a:bodyPr>
            <a:spAutoFit/>
          </a:bodyPr>
          <a:lstStyle/>
          <a:p>
            <a:pPr algn="ctr" fontAlgn="auto">
              <a:lnSpc>
                <a:spcPct val="90000"/>
              </a:lnSpc>
              <a:spcBef>
                <a:spcPts val="1000"/>
              </a:spcBef>
              <a:spcAft>
                <a:spcPts val="700"/>
              </a:spcAft>
              <a:buClr>
                <a:srgbClr val="4FAD26"/>
              </a:buClr>
              <a:buFont typeface="Arial" charset="0"/>
              <a:buNone/>
              <a:defRPr/>
            </a:pPr>
            <a:r>
              <a:rPr lang="en-GB" sz="1400" b="1" dirty="0">
                <a:latin typeface="+mj-lt"/>
                <a:cs typeface="+mn-cs"/>
              </a:rPr>
              <a:t>Previous Relapsers</a:t>
            </a:r>
          </a:p>
        </p:txBody>
      </p:sp>
      <p:sp>
        <p:nvSpPr>
          <p:cNvPr id="24" name="TextBox 15"/>
          <p:cNvSpPr txBox="1">
            <a:spLocks noChangeArrowheads="1"/>
          </p:cNvSpPr>
          <p:nvPr/>
        </p:nvSpPr>
        <p:spPr bwMode="auto">
          <a:xfrm>
            <a:off x="3683000" y="2894013"/>
            <a:ext cx="2378075" cy="479425"/>
          </a:xfrm>
          <a:prstGeom prst="rect">
            <a:avLst/>
          </a:prstGeom>
          <a:noFill/>
          <a:ln w="9525">
            <a:noFill/>
            <a:miter lim="800000"/>
            <a:headEnd/>
            <a:tailEnd/>
          </a:ln>
        </p:spPr>
        <p:txBody>
          <a:bodyPr>
            <a:spAutoFit/>
          </a:bodyPr>
          <a:lstStyle/>
          <a:p>
            <a:pPr algn="ctr" fontAlgn="auto">
              <a:lnSpc>
                <a:spcPct val="90000"/>
              </a:lnSpc>
              <a:spcBef>
                <a:spcPts val="1000"/>
              </a:spcBef>
              <a:spcAft>
                <a:spcPts val="700"/>
              </a:spcAft>
              <a:buClr>
                <a:srgbClr val="4FAD26"/>
              </a:buClr>
              <a:buFont typeface="Arial" charset="0"/>
              <a:buNone/>
              <a:defRPr/>
            </a:pPr>
            <a:r>
              <a:rPr lang="en-GB" sz="1400" b="1" dirty="0">
                <a:latin typeface="+mj-lt"/>
                <a:cs typeface="+mn-cs"/>
              </a:rPr>
              <a:t>Previous Partial Responders</a:t>
            </a:r>
          </a:p>
        </p:txBody>
      </p:sp>
      <p:sp>
        <p:nvSpPr>
          <p:cNvPr id="25" name="TextBox 15"/>
          <p:cNvSpPr txBox="1">
            <a:spLocks noChangeArrowheads="1"/>
          </p:cNvSpPr>
          <p:nvPr/>
        </p:nvSpPr>
        <p:spPr bwMode="auto">
          <a:xfrm>
            <a:off x="6175375" y="2894013"/>
            <a:ext cx="2357438" cy="479425"/>
          </a:xfrm>
          <a:prstGeom prst="rect">
            <a:avLst/>
          </a:prstGeom>
          <a:noFill/>
          <a:ln w="9525">
            <a:noFill/>
            <a:miter lim="800000"/>
            <a:headEnd/>
            <a:tailEnd/>
          </a:ln>
        </p:spPr>
        <p:txBody>
          <a:bodyPr>
            <a:spAutoFit/>
          </a:bodyPr>
          <a:lstStyle/>
          <a:p>
            <a:pPr algn="ctr" fontAlgn="auto">
              <a:lnSpc>
                <a:spcPct val="90000"/>
              </a:lnSpc>
              <a:spcBef>
                <a:spcPts val="1000"/>
              </a:spcBef>
              <a:spcAft>
                <a:spcPts val="700"/>
              </a:spcAft>
              <a:buClr>
                <a:srgbClr val="4FAD26"/>
              </a:buClr>
              <a:buFont typeface="Arial" charset="0"/>
              <a:buNone/>
              <a:defRPr/>
            </a:pPr>
            <a:r>
              <a:rPr lang="en-GB" sz="1400" b="1" dirty="0">
                <a:latin typeface="+mj-lt"/>
                <a:cs typeface="+mn-cs"/>
              </a:rPr>
              <a:t>Previous Null Responders</a:t>
            </a:r>
          </a:p>
        </p:txBody>
      </p:sp>
      <p:sp>
        <p:nvSpPr>
          <p:cNvPr id="26" name="TextBox 5"/>
          <p:cNvSpPr txBox="1">
            <a:spLocks noChangeArrowheads="1"/>
          </p:cNvSpPr>
          <p:nvPr/>
        </p:nvSpPr>
        <p:spPr bwMode="auto">
          <a:xfrm>
            <a:off x="2198688" y="5441950"/>
            <a:ext cx="611187" cy="295275"/>
          </a:xfrm>
          <a:prstGeom prst="rect">
            <a:avLst/>
          </a:prstGeom>
          <a:noFill/>
          <a:ln w="9525">
            <a:noFill/>
            <a:miter lim="800000"/>
            <a:headEnd/>
            <a:tailEnd/>
          </a:ln>
        </p:spPr>
        <p:txBody>
          <a:bodyPr>
            <a:spAutoFit/>
          </a:bodyPr>
          <a:lstStyle/>
          <a:p>
            <a:pPr algn="ctr" fontAlgn="auto">
              <a:lnSpc>
                <a:spcPct val="90000"/>
              </a:lnSpc>
              <a:spcBef>
                <a:spcPts val="1000"/>
              </a:spcBef>
              <a:spcAft>
                <a:spcPts val="700"/>
              </a:spcAft>
              <a:buClr>
                <a:srgbClr val="4FAD26"/>
              </a:buClr>
              <a:buFont typeface="Arial" charset="0"/>
              <a:buNone/>
              <a:defRPr/>
            </a:pPr>
            <a:r>
              <a:rPr lang="en-US" sz="900" dirty="0">
                <a:solidFill>
                  <a:schemeClr val="bg2">
                    <a:lumMod val="10000"/>
                  </a:schemeClr>
                </a:solidFill>
                <a:latin typeface="+mj-lt"/>
                <a:cs typeface="+mn-cs"/>
              </a:rPr>
              <a:t>2/</a:t>
            </a:r>
            <a:br>
              <a:rPr lang="en-US" sz="900" dirty="0">
                <a:solidFill>
                  <a:schemeClr val="bg2">
                    <a:lumMod val="10000"/>
                  </a:schemeClr>
                </a:solidFill>
                <a:latin typeface="+mj-lt"/>
                <a:cs typeface="+mn-cs"/>
              </a:rPr>
            </a:br>
            <a:r>
              <a:rPr lang="en-US" sz="900" dirty="0">
                <a:solidFill>
                  <a:schemeClr val="bg2">
                    <a:lumMod val="10000"/>
                  </a:schemeClr>
                </a:solidFill>
                <a:latin typeface="+mj-lt"/>
                <a:cs typeface="+mn-cs"/>
              </a:rPr>
              <a:t>15</a:t>
            </a:r>
          </a:p>
        </p:txBody>
      </p:sp>
      <p:sp>
        <p:nvSpPr>
          <p:cNvPr id="27" name="TextBox 24"/>
          <p:cNvSpPr txBox="1">
            <a:spLocks noChangeArrowheads="1"/>
          </p:cNvSpPr>
          <p:nvPr/>
        </p:nvSpPr>
        <p:spPr bwMode="auto">
          <a:xfrm>
            <a:off x="557213" y="5489575"/>
            <a:ext cx="485775" cy="227013"/>
          </a:xfrm>
          <a:prstGeom prst="rect">
            <a:avLst/>
          </a:prstGeom>
          <a:noFill/>
          <a:ln w="9525">
            <a:noFill/>
            <a:miter lim="800000"/>
            <a:headEnd/>
            <a:tailEnd/>
          </a:ln>
        </p:spPr>
        <p:txBody>
          <a:bodyPr wrap="none">
            <a:spAutoFit/>
          </a:bodyPr>
          <a:lstStyle/>
          <a:p>
            <a:pPr fontAlgn="auto">
              <a:lnSpc>
                <a:spcPct val="80000"/>
              </a:lnSpc>
              <a:spcBef>
                <a:spcPts val="1000"/>
              </a:spcBef>
              <a:spcAft>
                <a:spcPts val="700"/>
              </a:spcAft>
              <a:buClr>
                <a:srgbClr val="4FAD26"/>
              </a:buClr>
              <a:buFont typeface="Arial" charset="0"/>
              <a:buNone/>
              <a:defRPr/>
            </a:pPr>
            <a:r>
              <a:rPr lang="en-GB" sz="1100" dirty="0">
                <a:latin typeface="+mj-lt"/>
                <a:cs typeface="+mn-cs"/>
              </a:rPr>
              <a:t>n/N=</a:t>
            </a:r>
          </a:p>
        </p:txBody>
      </p:sp>
      <p:sp>
        <p:nvSpPr>
          <p:cNvPr id="28" name="TextBox 29"/>
          <p:cNvSpPr txBox="1">
            <a:spLocks noChangeArrowheads="1"/>
          </p:cNvSpPr>
          <p:nvPr/>
        </p:nvSpPr>
        <p:spPr bwMode="auto">
          <a:xfrm>
            <a:off x="1795463" y="5441950"/>
            <a:ext cx="708025" cy="295275"/>
          </a:xfrm>
          <a:prstGeom prst="rect">
            <a:avLst/>
          </a:prstGeom>
          <a:noFill/>
          <a:ln w="9525">
            <a:noFill/>
            <a:miter lim="800000"/>
            <a:headEnd/>
            <a:tailEnd/>
          </a:ln>
        </p:spPr>
        <p:txBody>
          <a:bodyPr>
            <a:spAutoFit/>
          </a:bodyPr>
          <a:lstStyle/>
          <a:p>
            <a:pPr algn="ctr" fontAlgn="auto">
              <a:lnSpc>
                <a:spcPct val="90000"/>
              </a:lnSpc>
              <a:spcBef>
                <a:spcPts val="1000"/>
              </a:spcBef>
              <a:spcAft>
                <a:spcPts val="700"/>
              </a:spcAft>
              <a:buClr>
                <a:srgbClr val="4FAD26"/>
              </a:buClr>
              <a:buFont typeface="Arial" charset="0"/>
              <a:buNone/>
              <a:defRPr/>
            </a:pPr>
            <a:r>
              <a:rPr lang="en-US" sz="900" dirty="0">
                <a:solidFill>
                  <a:schemeClr val="bg2">
                    <a:lumMod val="10000"/>
                  </a:schemeClr>
                </a:solidFill>
                <a:latin typeface="+mj-lt"/>
                <a:cs typeface="+mn-cs"/>
              </a:rPr>
              <a:t>53/</a:t>
            </a:r>
            <a:br>
              <a:rPr lang="en-US" sz="900" dirty="0">
                <a:solidFill>
                  <a:schemeClr val="bg2">
                    <a:lumMod val="10000"/>
                  </a:schemeClr>
                </a:solidFill>
                <a:latin typeface="+mj-lt"/>
                <a:cs typeface="+mn-cs"/>
              </a:rPr>
            </a:br>
            <a:r>
              <a:rPr lang="en-US" sz="900" dirty="0">
                <a:solidFill>
                  <a:schemeClr val="bg2">
                    <a:lumMod val="10000"/>
                  </a:schemeClr>
                </a:solidFill>
                <a:latin typeface="+mj-lt"/>
                <a:cs typeface="+mn-cs"/>
              </a:rPr>
              <a:t>62</a:t>
            </a:r>
          </a:p>
        </p:txBody>
      </p:sp>
      <p:sp>
        <p:nvSpPr>
          <p:cNvPr id="29" name="TextBox 30"/>
          <p:cNvSpPr txBox="1">
            <a:spLocks noChangeArrowheads="1"/>
          </p:cNvSpPr>
          <p:nvPr/>
        </p:nvSpPr>
        <p:spPr bwMode="auto">
          <a:xfrm>
            <a:off x="917575" y="5441950"/>
            <a:ext cx="744538" cy="295275"/>
          </a:xfrm>
          <a:prstGeom prst="rect">
            <a:avLst/>
          </a:prstGeom>
          <a:noFill/>
          <a:ln w="9525">
            <a:noFill/>
            <a:miter lim="800000"/>
            <a:headEnd/>
            <a:tailEnd/>
          </a:ln>
        </p:spPr>
        <p:txBody>
          <a:bodyPr>
            <a:spAutoFit/>
          </a:bodyPr>
          <a:lstStyle/>
          <a:p>
            <a:pPr algn="ctr" fontAlgn="auto">
              <a:lnSpc>
                <a:spcPct val="90000"/>
              </a:lnSpc>
              <a:spcBef>
                <a:spcPts val="1000"/>
              </a:spcBef>
              <a:spcAft>
                <a:spcPts val="700"/>
              </a:spcAft>
              <a:buClr>
                <a:srgbClr val="4FAD26"/>
              </a:buClr>
              <a:buFont typeface="Arial" charset="0"/>
              <a:buNone/>
              <a:defRPr/>
            </a:pPr>
            <a:r>
              <a:rPr lang="en-US" sz="900" dirty="0">
                <a:solidFill>
                  <a:schemeClr val="bg2">
                    <a:lumMod val="10000"/>
                  </a:schemeClr>
                </a:solidFill>
                <a:latin typeface="+mj-lt"/>
                <a:cs typeface="+mn-cs"/>
              </a:rPr>
              <a:t>144/</a:t>
            </a:r>
            <a:br>
              <a:rPr lang="en-US" sz="900" dirty="0">
                <a:solidFill>
                  <a:schemeClr val="bg2">
                    <a:lumMod val="10000"/>
                  </a:schemeClr>
                </a:solidFill>
                <a:latin typeface="+mj-lt"/>
                <a:cs typeface="+mn-cs"/>
              </a:rPr>
            </a:br>
            <a:r>
              <a:rPr lang="en-US" sz="900" dirty="0">
                <a:solidFill>
                  <a:schemeClr val="bg2">
                    <a:lumMod val="10000"/>
                  </a:schemeClr>
                </a:solidFill>
                <a:latin typeface="+mj-lt"/>
                <a:cs typeface="+mn-cs"/>
              </a:rPr>
              <a:t>167</a:t>
            </a:r>
          </a:p>
        </p:txBody>
      </p:sp>
      <p:sp>
        <p:nvSpPr>
          <p:cNvPr id="30" name="TextBox 31"/>
          <p:cNvSpPr txBox="1">
            <a:spLocks noChangeArrowheads="1"/>
          </p:cNvSpPr>
          <p:nvPr/>
        </p:nvSpPr>
        <p:spPr bwMode="auto">
          <a:xfrm>
            <a:off x="1254125" y="5441950"/>
            <a:ext cx="814388" cy="295275"/>
          </a:xfrm>
          <a:prstGeom prst="rect">
            <a:avLst/>
          </a:prstGeom>
          <a:noFill/>
          <a:ln w="9525">
            <a:noFill/>
            <a:miter lim="800000"/>
            <a:headEnd/>
            <a:tailEnd/>
          </a:ln>
        </p:spPr>
        <p:txBody>
          <a:bodyPr>
            <a:spAutoFit/>
          </a:bodyPr>
          <a:lstStyle/>
          <a:p>
            <a:pPr algn="ctr" fontAlgn="auto">
              <a:lnSpc>
                <a:spcPct val="90000"/>
              </a:lnSpc>
              <a:spcBef>
                <a:spcPts val="1000"/>
              </a:spcBef>
              <a:spcAft>
                <a:spcPts val="700"/>
              </a:spcAft>
              <a:buClr>
                <a:srgbClr val="4FAD26"/>
              </a:buClr>
              <a:buFont typeface="Arial" charset="0"/>
              <a:buNone/>
              <a:defRPr/>
            </a:pPr>
            <a:r>
              <a:rPr lang="en-US" sz="900" dirty="0">
                <a:solidFill>
                  <a:schemeClr val="bg2">
                    <a:lumMod val="10000"/>
                  </a:schemeClr>
                </a:solidFill>
                <a:latin typeface="+mj-lt"/>
                <a:cs typeface="+mn-cs"/>
              </a:rPr>
              <a:t>12/</a:t>
            </a:r>
            <a:br>
              <a:rPr lang="en-US" sz="900" dirty="0">
                <a:solidFill>
                  <a:schemeClr val="bg2">
                    <a:lumMod val="10000"/>
                  </a:schemeClr>
                </a:solidFill>
                <a:latin typeface="+mj-lt"/>
                <a:cs typeface="+mn-cs"/>
              </a:rPr>
            </a:br>
            <a:r>
              <a:rPr lang="en-US" sz="900" dirty="0">
                <a:solidFill>
                  <a:schemeClr val="bg2">
                    <a:lumMod val="10000"/>
                  </a:schemeClr>
                </a:solidFill>
                <a:latin typeface="+mj-lt"/>
                <a:cs typeface="+mn-cs"/>
              </a:rPr>
              <a:t>38</a:t>
            </a:r>
          </a:p>
        </p:txBody>
      </p:sp>
      <p:sp>
        <p:nvSpPr>
          <p:cNvPr id="31" name="TextBox 5"/>
          <p:cNvSpPr txBox="1">
            <a:spLocks noChangeArrowheads="1"/>
          </p:cNvSpPr>
          <p:nvPr/>
        </p:nvSpPr>
        <p:spPr bwMode="auto">
          <a:xfrm>
            <a:off x="4789488" y="5549900"/>
            <a:ext cx="611187" cy="187325"/>
          </a:xfrm>
          <a:prstGeom prst="rect">
            <a:avLst/>
          </a:prstGeom>
          <a:noFill/>
          <a:ln w="9525">
            <a:noFill/>
            <a:miter lim="800000"/>
            <a:headEnd/>
            <a:tailEnd/>
          </a:ln>
        </p:spPr>
        <p:txBody>
          <a:bodyPr>
            <a:spAutoFit/>
          </a:bodyPr>
          <a:lstStyle/>
          <a:p>
            <a:pPr algn="ctr" fontAlgn="auto">
              <a:lnSpc>
                <a:spcPct val="90000"/>
              </a:lnSpc>
              <a:spcBef>
                <a:spcPts val="1000"/>
              </a:spcBef>
              <a:spcAft>
                <a:spcPts val="700"/>
              </a:spcAft>
              <a:buClr>
                <a:srgbClr val="4FAD26"/>
              </a:buClr>
              <a:buFont typeface="Arial" charset="0"/>
              <a:buNone/>
              <a:defRPr/>
            </a:pPr>
            <a:r>
              <a:rPr lang="en-US" sz="900" dirty="0">
                <a:latin typeface="+mj-lt"/>
                <a:cs typeface="+mn-cs"/>
              </a:rPr>
              <a:t>0/5</a:t>
            </a:r>
          </a:p>
        </p:txBody>
      </p:sp>
      <p:sp>
        <p:nvSpPr>
          <p:cNvPr id="32" name="TextBox 29"/>
          <p:cNvSpPr txBox="1">
            <a:spLocks noChangeArrowheads="1"/>
          </p:cNvSpPr>
          <p:nvPr/>
        </p:nvSpPr>
        <p:spPr bwMode="auto">
          <a:xfrm>
            <a:off x="4351338" y="5441950"/>
            <a:ext cx="709612" cy="295275"/>
          </a:xfrm>
          <a:prstGeom prst="rect">
            <a:avLst/>
          </a:prstGeom>
          <a:noFill/>
          <a:ln w="9525">
            <a:noFill/>
            <a:miter lim="800000"/>
            <a:headEnd/>
            <a:tailEnd/>
          </a:ln>
        </p:spPr>
        <p:txBody>
          <a:bodyPr>
            <a:spAutoFit/>
          </a:bodyPr>
          <a:lstStyle/>
          <a:p>
            <a:pPr algn="ctr" fontAlgn="auto">
              <a:lnSpc>
                <a:spcPct val="90000"/>
              </a:lnSpc>
              <a:spcBef>
                <a:spcPts val="1000"/>
              </a:spcBef>
              <a:spcAft>
                <a:spcPts val="700"/>
              </a:spcAft>
              <a:buClr>
                <a:srgbClr val="4FAD26"/>
              </a:buClr>
              <a:buFont typeface="Arial" charset="0"/>
              <a:buNone/>
              <a:defRPr/>
            </a:pPr>
            <a:r>
              <a:rPr lang="en-US" sz="900" dirty="0">
                <a:solidFill>
                  <a:schemeClr val="bg2">
                    <a:lumMod val="10000"/>
                  </a:schemeClr>
                </a:solidFill>
                <a:latin typeface="+mj-lt"/>
                <a:cs typeface="+mn-cs"/>
              </a:rPr>
              <a:t>10/</a:t>
            </a:r>
            <a:br>
              <a:rPr lang="en-US" sz="900" dirty="0">
                <a:solidFill>
                  <a:schemeClr val="bg2">
                    <a:lumMod val="10000"/>
                  </a:schemeClr>
                </a:solidFill>
                <a:latin typeface="+mj-lt"/>
                <a:cs typeface="+mn-cs"/>
              </a:rPr>
            </a:br>
            <a:r>
              <a:rPr lang="en-US" sz="900" dirty="0">
                <a:solidFill>
                  <a:schemeClr val="bg2">
                    <a:lumMod val="10000"/>
                  </a:schemeClr>
                </a:solidFill>
                <a:latin typeface="+mj-lt"/>
                <a:cs typeface="+mn-cs"/>
              </a:rPr>
              <a:t>18</a:t>
            </a:r>
          </a:p>
        </p:txBody>
      </p:sp>
      <p:sp>
        <p:nvSpPr>
          <p:cNvPr id="33" name="TextBox 30"/>
          <p:cNvSpPr txBox="1">
            <a:spLocks noChangeArrowheads="1"/>
          </p:cNvSpPr>
          <p:nvPr/>
        </p:nvSpPr>
        <p:spPr bwMode="auto">
          <a:xfrm>
            <a:off x="3470275" y="5441950"/>
            <a:ext cx="746125" cy="295275"/>
          </a:xfrm>
          <a:prstGeom prst="rect">
            <a:avLst/>
          </a:prstGeom>
          <a:noFill/>
          <a:ln w="9525">
            <a:noFill/>
            <a:miter lim="800000"/>
            <a:headEnd/>
            <a:tailEnd/>
          </a:ln>
        </p:spPr>
        <p:txBody>
          <a:bodyPr>
            <a:spAutoFit/>
          </a:bodyPr>
          <a:lstStyle/>
          <a:p>
            <a:pPr algn="ctr" fontAlgn="auto">
              <a:lnSpc>
                <a:spcPct val="90000"/>
              </a:lnSpc>
              <a:spcBef>
                <a:spcPts val="1000"/>
              </a:spcBef>
              <a:spcAft>
                <a:spcPts val="700"/>
              </a:spcAft>
              <a:buClr>
                <a:srgbClr val="4FAD26"/>
              </a:buClr>
              <a:buFont typeface="Arial" charset="0"/>
              <a:buNone/>
              <a:defRPr/>
            </a:pPr>
            <a:r>
              <a:rPr lang="en-US" sz="900" dirty="0">
                <a:solidFill>
                  <a:schemeClr val="bg2">
                    <a:lumMod val="10000"/>
                  </a:schemeClr>
                </a:solidFill>
                <a:latin typeface="+mj-lt"/>
                <a:cs typeface="+mn-cs"/>
              </a:rPr>
              <a:t>34/</a:t>
            </a:r>
            <a:br>
              <a:rPr lang="en-US" sz="900" dirty="0">
                <a:solidFill>
                  <a:schemeClr val="bg2">
                    <a:lumMod val="10000"/>
                  </a:schemeClr>
                </a:solidFill>
                <a:latin typeface="+mj-lt"/>
                <a:cs typeface="+mn-cs"/>
              </a:rPr>
            </a:br>
            <a:r>
              <a:rPr lang="en-US" sz="900" dirty="0">
                <a:solidFill>
                  <a:schemeClr val="bg2">
                    <a:lumMod val="10000"/>
                  </a:schemeClr>
                </a:solidFill>
                <a:latin typeface="+mj-lt"/>
                <a:cs typeface="+mn-cs"/>
              </a:rPr>
              <a:t>47</a:t>
            </a:r>
          </a:p>
        </p:txBody>
      </p:sp>
      <p:sp>
        <p:nvSpPr>
          <p:cNvPr id="34" name="TextBox 31"/>
          <p:cNvSpPr txBox="1">
            <a:spLocks noChangeArrowheads="1"/>
          </p:cNvSpPr>
          <p:nvPr/>
        </p:nvSpPr>
        <p:spPr bwMode="auto">
          <a:xfrm>
            <a:off x="3802063" y="5418138"/>
            <a:ext cx="815975" cy="319087"/>
          </a:xfrm>
          <a:prstGeom prst="rect">
            <a:avLst/>
          </a:prstGeom>
          <a:noFill/>
          <a:ln w="9525">
            <a:noFill/>
            <a:miter lim="800000"/>
            <a:headEnd/>
            <a:tailEnd/>
          </a:ln>
        </p:spPr>
        <p:txBody>
          <a:bodyPr>
            <a:spAutoFit/>
          </a:bodyPr>
          <a:lstStyle/>
          <a:p>
            <a:pPr algn="ctr" fontAlgn="auto">
              <a:lnSpc>
                <a:spcPct val="90000"/>
              </a:lnSpc>
              <a:spcBef>
                <a:spcPts val="1000"/>
              </a:spcBef>
              <a:spcAft>
                <a:spcPts val="700"/>
              </a:spcAft>
              <a:buClr>
                <a:srgbClr val="4FAD26"/>
              </a:buClr>
              <a:buFont typeface="Arial" charset="0"/>
              <a:buNone/>
              <a:defRPr/>
            </a:pPr>
            <a:r>
              <a:rPr lang="en-US" sz="1000" dirty="0">
                <a:solidFill>
                  <a:schemeClr val="bg2">
                    <a:lumMod val="10000"/>
                  </a:schemeClr>
                </a:solidFill>
                <a:latin typeface="+mj-lt"/>
                <a:cs typeface="+mn-cs"/>
              </a:rPr>
              <a:t>3/</a:t>
            </a:r>
            <a:br>
              <a:rPr lang="en-US" sz="1000" dirty="0">
                <a:solidFill>
                  <a:schemeClr val="bg2">
                    <a:lumMod val="10000"/>
                  </a:schemeClr>
                </a:solidFill>
                <a:latin typeface="+mj-lt"/>
                <a:cs typeface="+mn-cs"/>
              </a:rPr>
            </a:br>
            <a:r>
              <a:rPr lang="en-US" sz="1000" dirty="0">
                <a:solidFill>
                  <a:schemeClr val="bg2">
                    <a:lumMod val="10000"/>
                  </a:schemeClr>
                </a:solidFill>
                <a:latin typeface="+mj-lt"/>
                <a:cs typeface="+mn-cs"/>
              </a:rPr>
              <a:t>17</a:t>
            </a:r>
          </a:p>
        </p:txBody>
      </p:sp>
      <p:sp>
        <p:nvSpPr>
          <p:cNvPr id="35" name="TextBox 5"/>
          <p:cNvSpPr txBox="1">
            <a:spLocks noChangeArrowheads="1"/>
          </p:cNvSpPr>
          <p:nvPr/>
        </p:nvSpPr>
        <p:spPr bwMode="auto">
          <a:xfrm>
            <a:off x="7324725" y="5549900"/>
            <a:ext cx="611188" cy="217488"/>
          </a:xfrm>
          <a:prstGeom prst="rect">
            <a:avLst/>
          </a:prstGeom>
          <a:noFill/>
          <a:ln w="9525">
            <a:noFill/>
            <a:miter lim="800000"/>
            <a:headEnd/>
            <a:tailEnd/>
          </a:ln>
        </p:spPr>
        <p:txBody>
          <a:bodyPr>
            <a:spAutoFit/>
          </a:bodyPr>
          <a:lstStyle/>
          <a:p>
            <a:pPr algn="ctr" fontAlgn="auto">
              <a:lnSpc>
                <a:spcPct val="90000"/>
              </a:lnSpc>
              <a:spcBef>
                <a:spcPts val="1000"/>
              </a:spcBef>
              <a:spcAft>
                <a:spcPts val="700"/>
              </a:spcAft>
              <a:buClr>
                <a:srgbClr val="4FAD26"/>
              </a:buClr>
              <a:buFont typeface="Arial" charset="0"/>
              <a:buNone/>
              <a:defRPr/>
            </a:pPr>
            <a:r>
              <a:rPr lang="en-US" sz="900" dirty="0">
                <a:latin typeface="+mj-lt"/>
                <a:cs typeface="+mn-cs"/>
              </a:rPr>
              <a:t>0/9</a:t>
            </a:r>
          </a:p>
        </p:txBody>
      </p:sp>
      <p:sp>
        <p:nvSpPr>
          <p:cNvPr id="36" name="TextBox 29"/>
          <p:cNvSpPr txBox="1">
            <a:spLocks noChangeArrowheads="1"/>
          </p:cNvSpPr>
          <p:nvPr/>
        </p:nvSpPr>
        <p:spPr bwMode="auto">
          <a:xfrm>
            <a:off x="6864350" y="5441950"/>
            <a:ext cx="709613" cy="295275"/>
          </a:xfrm>
          <a:prstGeom prst="rect">
            <a:avLst/>
          </a:prstGeom>
          <a:noFill/>
          <a:ln w="9525">
            <a:noFill/>
            <a:miter lim="800000"/>
            <a:headEnd/>
            <a:tailEnd/>
          </a:ln>
        </p:spPr>
        <p:txBody>
          <a:bodyPr>
            <a:spAutoFit/>
          </a:bodyPr>
          <a:lstStyle/>
          <a:p>
            <a:pPr algn="ctr" fontAlgn="auto">
              <a:lnSpc>
                <a:spcPct val="90000"/>
              </a:lnSpc>
              <a:spcBef>
                <a:spcPts val="1000"/>
              </a:spcBef>
              <a:spcAft>
                <a:spcPts val="700"/>
              </a:spcAft>
              <a:buClr>
                <a:srgbClr val="4FAD26"/>
              </a:buClr>
              <a:buFont typeface="Arial" charset="0"/>
              <a:buNone/>
              <a:defRPr/>
            </a:pPr>
            <a:r>
              <a:rPr lang="en-US" sz="900" dirty="0">
                <a:solidFill>
                  <a:schemeClr val="bg2">
                    <a:lumMod val="10000"/>
                  </a:schemeClr>
                </a:solidFill>
                <a:latin typeface="+mj-lt"/>
                <a:cs typeface="+mn-cs"/>
              </a:rPr>
              <a:t>15/</a:t>
            </a:r>
            <a:br>
              <a:rPr lang="en-US" sz="900" dirty="0">
                <a:solidFill>
                  <a:schemeClr val="bg2">
                    <a:lumMod val="10000"/>
                  </a:schemeClr>
                </a:solidFill>
                <a:latin typeface="+mj-lt"/>
                <a:cs typeface="+mn-cs"/>
              </a:rPr>
            </a:br>
            <a:r>
              <a:rPr lang="en-US" sz="900" dirty="0">
                <a:solidFill>
                  <a:schemeClr val="bg2">
                    <a:lumMod val="10000"/>
                  </a:schemeClr>
                </a:solidFill>
                <a:latin typeface="+mj-lt"/>
                <a:cs typeface="+mn-cs"/>
              </a:rPr>
              <a:t>38</a:t>
            </a:r>
          </a:p>
        </p:txBody>
      </p:sp>
      <p:sp>
        <p:nvSpPr>
          <p:cNvPr id="37" name="TextBox 30"/>
          <p:cNvSpPr txBox="1">
            <a:spLocks noChangeArrowheads="1"/>
          </p:cNvSpPr>
          <p:nvPr/>
        </p:nvSpPr>
        <p:spPr bwMode="auto">
          <a:xfrm>
            <a:off x="5175250" y="5441950"/>
            <a:ext cx="746125" cy="295275"/>
          </a:xfrm>
          <a:prstGeom prst="rect">
            <a:avLst/>
          </a:prstGeom>
          <a:noFill/>
          <a:ln w="9525">
            <a:noFill/>
            <a:miter lim="800000"/>
            <a:headEnd/>
            <a:tailEnd/>
          </a:ln>
        </p:spPr>
        <p:txBody>
          <a:bodyPr>
            <a:spAutoFit/>
          </a:bodyPr>
          <a:lstStyle/>
          <a:p>
            <a:pPr algn="ctr" fontAlgn="auto">
              <a:lnSpc>
                <a:spcPct val="90000"/>
              </a:lnSpc>
              <a:spcBef>
                <a:spcPts val="1000"/>
              </a:spcBef>
              <a:spcAft>
                <a:spcPts val="700"/>
              </a:spcAft>
              <a:buClr>
                <a:srgbClr val="4FAD26"/>
              </a:buClr>
              <a:buFont typeface="Arial" charset="0"/>
              <a:buNone/>
              <a:defRPr/>
            </a:pPr>
            <a:r>
              <a:rPr lang="en-US" sz="900" dirty="0">
                <a:solidFill>
                  <a:schemeClr val="bg2">
                    <a:lumMod val="10000"/>
                  </a:schemeClr>
                </a:solidFill>
                <a:latin typeface="+mj-lt"/>
                <a:cs typeface="+mn-cs"/>
              </a:rPr>
              <a:t>11/</a:t>
            </a:r>
            <a:br>
              <a:rPr lang="en-US" sz="900" dirty="0">
                <a:solidFill>
                  <a:schemeClr val="bg2">
                    <a:lumMod val="10000"/>
                  </a:schemeClr>
                </a:solidFill>
                <a:latin typeface="+mj-lt"/>
                <a:cs typeface="+mn-cs"/>
              </a:rPr>
            </a:br>
            <a:r>
              <a:rPr lang="en-US" sz="900" dirty="0">
                <a:solidFill>
                  <a:schemeClr val="bg2">
                    <a:lumMod val="10000"/>
                  </a:schemeClr>
                </a:solidFill>
                <a:latin typeface="+mj-lt"/>
                <a:cs typeface="+mn-cs"/>
              </a:rPr>
              <a:t>32</a:t>
            </a:r>
          </a:p>
        </p:txBody>
      </p:sp>
      <p:sp>
        <p:nvSpPr>
          <p:cNvPr id="38" name="TextBox 31"/>
          <p:cNvSpPr txBox="1">
            <a:spLocks noChangeArrowheads="1"/>
          </p:cNvSpPr>
          <p:nvPr/>
        </p:nvSpPr>
        <p:spPr bwMode="auto">
          <a:xfrm>
            <a:off x="5495925" y="5418138"/>
            <a:ext cx="814388" cy="319087"/>
          </a:xfrm>
          <a:prstGeom prst="rect">
            <a:avLst/>
          </a:prstGeom>
          <a:noFill/>
          <a:ln w="9525">
            <a:noFill/>
            <a:miter lim="800000"/>
            <a:headEnd/>
            <a:tailEnd/>
          </a:ln>
        </p:spPr>
        <p:txBody>
          <a:bodyPr>
            <a:spAutoFit/>
          </a:bodyPr>
          <a:lstStyle/>
          <a:p>
            <a:pPr algn="ctr" fontAlgn="auto">
              <a:lnSpc>
                <a:spcPct val="90000"/>
              </a:lnSpc>
              <a:spcBef>
                <a:spcPts val="1000"/>
              </a:spcBef>
              <a:spcAft>
                <a:spcPts val="700"/>
              </a:spcAft>
              <a:buClr>
                <a:srgbClr val="4FAD26"/>
              </a:buClr>
              <a:buFont typeface="Arial" charset="0"/>
              <a:buNone/>
              <a:defRPr/>
            </a:pPr>
            <a:r>
              <a:rPr lang="en-US" sz="1000" dirty="0">
                <a:solidFill>
                  <a:schemeClr val="bg2">
                    <a:lumMod val="10000"/>
                  </a:schemeClr>
                </a:solidFill>
                <a:latin typeface="+mj-lt"/>
                <a:cs typeface="+mn-cs"/>
              </a:rPr>
              <a:t>1/</a:t>
            </a:r>
            <a:br>
              <a:rPr lang="en-US" sz="1000" dirty="0">
                <a:solidFill>
                  <a:schemeClr val="bg2">
                    <a:lumMod val="10000"/>
                  </a:schemeClr>
                </a:solidFill>
                <a:latin typeface="+mj-lt"/>
                <a:cs typeface="+mn-cs"/>
              </a:rPr>
            </a:br>
            <a:r>
              <a:rPr lang="en-US" sz="1000" dirty="0">
                <a:solidFill>
                  <a:schemeClr val="bg2">
                    <a:lumMod val="10000"/>
                  </a:schemeClr>
                </a:solidFill>
                <a:latin typeface="+mj-lt"/>
                <a:cs typeface="+mn-cs"/>
              </a:rPr>
              <a:t>5</a:t>
            </a:r>
          </a:p>
        </p:txBody>
      </p:sp>
      <p:sp>
        <p:nvSpPr>
          <p:cNvPr id="39" name="TextBox 92"/>
          <p:cNvSpPr txBox="1">
            <a:spLocks noChangeArrowheads="1"/>
          </p:cNvSpPr>
          <p:nvPr/>
        </p:nvSpPr>
        <p:spPr bwMode="auto">
          <a:xfrm>
            <a:off x="936625" y="5807075"/>
            <a:ext cx="1096963" cy="534988"/>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GB" sz="1200" dirty="0">
                <a:latin typeface="+mj-lt"/>
                <a:cs typeface="+mn-cs"/>
              </a:rPr>
              <a:t>No, </a:t>
            </a:r>
            <a:br>
              <a:rPr lang="en-GB" sz="1200" dirty="0">
                <a:latin typeface="+mj-lt"/>
                <a:cs typeface="+mn-cs"/>
              </a:rPr>
            </a:br>
            <a:r>
              <a:rPr lang="en-GB" sz="1200" dirty="0">
                <a:latin typeface="+mj-lt"/>
                <a:cs typeface="+mn-cs"/>
              </a:rPr>
              <a:t>minimal, or </a:t>
            </a:r>
            <a:br>
              <a:rPr lang="en-GB" sz="1200" dirty="0">
                <a:latin typeface="+mj-lt"/>
                <a:cs typeface="+mn-cs"/>
              </a:rPr>
            </a:br>
            <a:r>
              <a:rPr lang="en-GB" sz="1200" dirty="0">
                <a:latin typeface="+mj-lt"/>
                <a:cs typeface="+mn-cs"/>
              </a:rPr>
              <a:t>portal fibrosis</a:t>
            </a:r>
          </a:p>
        </p:txBody>
      </p:sp>
      <p:sp>
        <p:nvSpPr>
          <p:cNvPr id="40" name="TextBox 93"/>
          <p:cNvSpPr txBox="1">
            <a:spLocks noChangeArrowheads="1"/>
          </p:cNvSpPr>
          <p:nvPr/>
        </p:nvSpPr>
        <p:spPr bwMode="auto">
          <a:xfrm>
            <a:off x="2765425" y="5807075"/>
            <a:ext cx="790575" cy="239713"/>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GB" sz="1200" dirty="0">
                <a:latin typeface="+mj-lt"/>
                <a:cs typeface="+mn-cs"/>
              </a:rPr>
              <a:t>Cirrhosis</a:t>
            </a:r>
          </a:p>
        </p:txBody>
      </p:sp>
      <p:sp>
        <p:nvSpPr>
          <p:cNvPr id="41" name="TextBox 24"/>
          <p:cNvSpPr txBox="1">
            <a:spLocks noChangeArrowheads="1"/>
          </p:cNvSpPr>
          <p:nvPr/>
        </p:nvSpPr>
        <p:spPr bwMode="auto">
          <a:xfrm>
            <a:off x="320675" y="5964238"/>
            <a:ext cx="601663" cy="239712"/>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GB" sz="1200" b="1" dirty="0">
                <a:latin typeface="+mj-lt"/>
                <a:cs typeface="+mn-cs"/>
              </a:rPr>
              <a:t>Stage</a:t>
            </a:r>
          </a:p>
        </p:txBody>
      </p:sp>
      <p:sp>
        <p:nvSpPr>
          <p:cNvPr id="42" name="Rectangle 41"/>
          <p:cNvSpPr/>
          <p:nvPr/>
        </p:nvSpPr>
        <p:spPr bwMode="auto">
          <a:xfrm>
            <a:off x="6775450" y="3559175"/>
            <a:ext cx="147638" cy="146050"/>
          </a:xfrm>
          <a:prstGeom prst="rect">
            <a:avLst/>
          </a:prstGeom>
          <a:solidFill>
            <a:schemeClr val="accent2"/>
          </a:solidFill>
          <a:ln w="9525" cap="flat" cmpd="sng" algn="ctr">
            <a:noFill/>
            <a:prstDash val="solid"/>
            <a:round/>
            <a:headEnd type="none" w="med" len="med"/>
            <a:tailEnd type="none" w="med" len="med"/>
          </a:ln>
          <a:effectLst/>
        </p:spPr>
        <p:txBody>
          <a:bodyPr/>
          <a:lstStyle/>
          <a:p>
            <a:pPr eaLnBrk="0" fontAlgn="auto" hangingPunct="0">
              <a:lnSpc>
                <a:spcPct val="80000"/>
              </a:lnSpc>
              <a:spcBef>
                <a:spcPts val="1000"/>
              </a:spcBef>
              <a:spcAft>
                <a:spcPts val="700"/>
              </a:spcAft>
              <a:buClr>
                <a:srgbClr val="4FAD26"/>
              </a:buClr>
              <a:buFont typeface="Arial" charset="0"/>
              <a:buNone/>
              <a:defRPr/>
            </a:pPr>
            <a:endParaRPr lang="en-GB" sz="1400" dirty="0">
              <a:solidFill>
                <a:srgbClr val="005581"/>
              </a:solidFill>
              <a:latin typeface="+mj-lt"/>
              <a:cs typeface="+mn-cs"/>
            </a:endParaRPr>
          </a:p>
        </p:txBody>
      </p:sp>
      <p:sp>
        <p:nvSpPr>
          <p:cNvPr id="43" name="Rectangle 42"/>
          <p:cNvSpPr/>
          <p:nvPr/>
        </p:nvSpPr>
        <p:spPr bwMode="auto">
          <a:xfrm>
            <a:off x="6775450" y="3783013"/>
            <a:ext cx="147638" cy="14605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lnSpc>
                <a:spcPct val="80000"/>
              </a:lnSpc>
              <a:spcBef>
                <a:spcPts val="1000"/>
              </a:spcBef>
              <a:spcAft>
                <a:spcPts val="700"/>
              </a:spcAft>
              <a:buClr>
                <a:srgbClr val="4FAD26"/>
              </a:buClr>
              <a:buFont typeface="Arial" charset="0"/>
              <a:buNone/>
              <a:defRPr/>
            </a:pPr>
            <a:endParaRPr lang="en-GB" sz="1400" dirty="0">
              <a:solidFill>
                <a:srgbClr val="005581"/>
              </a:solidFill>
              <a:latin typeface="+mj-lt"/>
              <a:cs typeface="+mn-cs"/>
            </a:endParaRPr>
          </a:p>
        </p:txBody>
      </p:sp>
      <p:sp>
        <p:nvSpPr>
          <p:cNvPr id="44" name="TextBox 104"/>
          <p:cNvSpPr txBox="1">
            <a:spLocks noChangeArrowheads="1"/>
          </p:cNvSpPr>
          <p:nvPr/>
        </p:nvSpPr>
        <p:spPr bwMode="auto">
          <a:xfrm>
            <a:off x="6896100" y="3524250"/>
            <a:ext cx="1595438" cy="265113"/>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GB" sz="1400" dirty="0">
                <a:latin typeface="+mj-lt"/>
                <a:cs typeface="+mn-cs"/>
              </a:rPr>
              <a:t>Pooled T12/PR48</a:t>
            </a:r>
          </a:p>
        </p:txBody>
      </p:sp>
      <p:sp>
        <p:nvSpPr>
          <p:cNvPr id="45" name="TextBox 105"/>
          <p:cNvSpPr txBox="1">
            <a:spLocks noChangeArrowheads="1"/>
          </p:cNvSpPr>
          <p:nvPr/>
        </p:nvSpPr>
        <p:spPr bwMode="auto">
          <a:xfrm>
            <a:off x="6896100" y="3756025"/>
            <a:ext cx="1001713" cy="265113"/>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GB" sz="1400" dirty="0">
                <a:latin typeface="+mj-lt"/>
                <a:cs typeface="+mn-cs"/>
              </a:rPr>
              <a:t>Pbo/PR48</a:t>
            </a:r>
          </a:p>
        </p:txBody>
      </p:sp>
      <p:sp>
        <p:nvSpPr>
          <p:cNvPr id="46" name="TextBox 5"/>
          <p:cNvSpPr txBox="1">
            <a:spLocks noChangeArrowheads="1"/>
          </p:cNvSpPr>
          <p:nvPr/>
        </p:nvSpPr>
        <p:spPr bwMode="auto">
          <a:xfrm>
            <a:off x="3044825" y="5441950"/>
            <a:ext cx="611188" cy="295275"/>
          </a:xfrm>
          <a:prstGeom prst="rect">
            <a:avLst/>
          </a:prstGeom>
          <a:noFill/>
          <a:ln w="9525">
            <a:noFill/>
            <a:miter lim="800000"/>
            <a:headEnd/>
            <a:tailEnd/>
          </a:ln>
        </p:spPr>
        <p:txBody>
          <a:bodyPr>
            <a:spAutoFit/>
          </a:bodyPr>
          <a:lstStyle/>
          <a:p>
            <a:pPr algn="ctr" fontAlgn="auto">
              <a:lnSpc>
                <a:spcPct val="90000"/>
              </a:lnSpc>
              <a:spcBef>
                <a:spcPts val="1000"/>
              </a:spcBef>
              <a:spcAft>
                <a:spcPts val="700"/>
              </a:spcAft>
              <a:buClr>
                <a:srgbClr val="4FAD26"/>
              </a:buClr>
              <a:buFont typeface="Arial" charset="0"/>
              <a:buNone/>
              <a:defRPr/>
            </a:pPr>
            <a:r>
              <a:rPr lang="en-US" sz="900" dirty="0">
                <a:solidFill>
                  <a:schemeClr val="bg2">
                    <a:lumMod val="10000"/>
                  </a:schemeClr>
                </a:solidFill>
                <a:latin typeface="+mj-lt"/>
                <a:cs typeface="+mn-cs"/>
              </a:rPr>
              <a:t>2/</a:t>
            </a:r>
            <a:br>
              <a:rPr lang="en-US" sz="900" dirty="0">
                <a:solidFill>
                  <a:schemeClr val="bg2">
                    <a:lumMod val="10000"/>
                  </a:schemeClr>
                </a:solidFill>
                <a:latin typeface="+mj-lt"/>
                <a:cs typeface="+mn-cs"/>
              </a:rPr>
            </a:br>
            <a:r>
              <a:rPr lang="en-US" sz="900" dirty="0">
                <a:solidFill>
                  <a:schemeClr val="bg2">
                    <a:lumMod val="10000"/>
                  </a:schemeClr>
                </a:solidFill>
                <a:latin typeface="+mj-lt"/>
                <a:cs typeface="+mn-cs"/>
              </a:rPr>
              <a:t>15</a:t>
            </a:r>
          </a:p>
        </p:txBody>
      </p:sp>
      <p:sp>
        <p:nvSpPr>
          <p:cNvPr id="47" name="TextBox 29"/>
          <p:cNvSpPr txBox="1">
            <a:spLocks noChangeArrowheads="1"/>
          </p:cNvSpPr>
          <p:nvPr/>
        </p:nvSpPr>
        <p:spPr bwMode="auto">
          <a:xfrm>
            <a:off x="2635250" y="5441950"/>
            <a:ext cx="708025" cy="295275"/>
          </a:xfrm>
          <a:prstGeom prst="rect">
            <a:avLst/>
          </a:prstGeom>
          <a:noFill/>
          <a:ln w="9525">
            <a:noFill/>
            <a:miter lim="800000"/>
            <a:headEnd/>
            <a:tailEnd/>
          </a:ln>
        </p:spPr>
        <p:txBody>
          <a:bodyPr>
            <a:spAutoFit/>
          </a:bodyPr>
          <a:lstStyle/>
          <a:p>
            <a:pPr algn="ctr" fontAlgn="auto">
              <a:lnSpc>
                <a:spcPct val="90000"/>
              </a:lnSpc>
              <a:spcBef>
                <a:spcPts val="1000"/>
              </a:spcBef>
              <a:spcAft>
                <a:spcPts val="700"/>
              </a:spcAft>
              <a:buClr>
                <a:srgbClr val="4FAD26"/>
              </a:buClr>
              <a:buFont typeface="Arial" charset="0"/>
              <a:buNone/>
              <a:defRPr/>
            </a:pPr>
            <a:r>
              <a:rPr lang="en-US" sz="900" dirty="0">
                <a:solidFill>
                  <a:schemeClr val="bg2">
                    <a:lumMod val="10000"/>
                  </a:schemeClr>
                </a:solidFill>
                <a:latin typeface="+mj-lt"/>
                <a:cs typeface="+mn-cs"/>
              </a:rPr>
              <a:t>48/</a:t>
            </a:r>
            <a:br>
              <a:rPr lang="en-US" sz="900" dirty="0">
                <a:solidFill>
                  <a:schemeClr val="bg2">
                    <a:lumMod val="10000"/>
                  </a:schemeClr>
                </a:solidFill>
                <a:latin typeface="+mj-lt"/>
                <a:cs typeface="+mn-cs"/>
              </a:rPr>
            </a:br>
            <a:r>
              <a:rPr lang="en-US" sz="900" dirty="0">
                <a:solidFill>
                  <a:schemeClr val="bg2">
                    <a:lumMod val="10000"/>
                  </a:schemeClr>
                </a:solidFill>
                <a:latin typeface="+mj-lt"/>
                <a:cs typeface="+mn-cs"/>
              </a:rPr>
              <a:t>57</a:t>
            </a:r>
          </a:p>
        </p:txBody>
      </p:sp>
      <p:sp>
        <p:nvSpPr>
          <p:cNvPr id="48" name="TextBox 30"/>
          <p:cNvSpPr txBox="1">
            <a:spLocks noChangeArrowheads="1"/>
          </p:cNvSpPr>
          <p:nvPr/>
        </p:nvSpPr>
        <p:spPr bwMode="auto">
          <a:xfrm>
            <a:off x="6022975" y="5441950"/>
            <a:ext cx="744538" cy="295275"/>
          </a:xfrm>
          <a:prstGeom prst="rect">
            <a:avLst/>
          </a:prstGeom>
          <a:noFill/>
          <a:ln w="9525">
            <a:noFill/>
            <a:miter lim="800000"/>
            <a:headEnd/>
            <a:tailEnd/>
          </a:ln>
        </p:spPr>
        <p:txBody>
          <a:bodyPr>
            <a:spAutoFit/>
          </a:bodyPr>
          <a:lstStyle/>
          <a:p>
            <a:pPr algn="ctr" fontAlgn="auto">
              <a:lnSpc>
                <a:spcPct val="90000"/>
              </a:lnSpc>
              <a:spcBef>
                <a:spcPts val="1000"/>
              </a:spcBef>
              <a:spcAft>
                <a:spcPts val="700"/>
              </a:spcAft>
              <a:buClr>
                <a:srgbClr val="4FAD26"/>
              </a:buClr>
              <a:buFont typeface="Arial" charset="0"/>
              <a:buNone/>
              <a:defRPr/>
            </a:pPr>
            <a:r>
              <a:rPr lang="en-US" sz="900" dirty="0">
                <a:solidFill>
                  <a:schemeClr val="bg2">
                    <a:lumMod val="10000"/>
                  </a:schemeClr>
                </a:solidFill>
                <a:latin typeface="+mj-lt"/>
                <a:cs typeface="+mn-cs"/>
              </a:rPr>
              <a:t>24/</a:t>
            </a:r>
            <a:br>
              <a:rPr lang="en-US" sz="900" dirty="0">
                <a:solidFill>
                  <a:schemeClr val="bg2">
                    <a:lumMod val="10000"/>
                  </a:schemeClr>
                </a:solidFill>
                <a:latin typeface="+mj-lt"/>
                <a:cs typeface="+mn-cs"/>
              </a:rPr>
            </a:br>
            <a:r>
              <a:rPr lang="en-US" sz="900" dirty="0">
                <a:solidFill>
                  <a:schemeClr val="bg2">
                    <a:lumMod val="10000"/>
                  </a:schemeClr>
                </a:solidFill>
                <a:latin typeface="+mj-lt"/>
                <a:cs typeface="+mn-cs"/>
              </a:rPr>
              <a:t>59</a:t>
            </a:r>
          </a:p>
        </p:txBody>
      </p:sp>
      <p:sp>
        <p:nvSpPr>
          <p:cNvPr id="49" name="TextBox 31"/>
          <p:cNvSpPr txBox="1">
            <a:spLocks noChangeArrowheads="1"/>
          </p:cNvSpPr>
          <p:nvPr/>
        </p:nvSpPr>
        <p:spPr bwMode="auto">
          <a:xfrm>
            <a:off x="6343650" y="5410200"/>
            <a:ext cx="814388" cy="217488"/>
          </a:xfrm>
          <a:prstGeom prst="rect">
            <a:avLst/>
          </a:prstGeom>
          <a:noFill/>
          <a:ln w="9525">
            <a:noFill/>
            <a:miter lim="800000"/>
            <a:headEnd/>
            <a:tailEnd/>
          </a:ln>
        </p:spPr>
        <p:txBody>
          <a:bodyPr>
            <a:spAutoFit/>
          </a:bodyPr>
          <a:lstStyle/>
          <a:p>
            <a:pPr algn="ctr" fontAlgn="auto">
              <a:lnSpc>
                <a:spcPct val="90000"/>
              </a:lnSpc>
              <a:spcBef>
                <a:spcPts val="1000"/>
              </a:spcBef>
              <a:spcAft>
                <a:spcPts val="700"/>
              </a:spcAft>
              <a:buClr>
                <a:srgbClr val="4FAD26"/>
              </a:buClr>
              <a:buFont typeface="Arial" charset="0"/>
              <a:buNone/>
              <a:defRPr/>
            </a:pPr>
            <a:r>
              <a:rPr lang="en-US" sz="900" dirty="0">
                <a:latin typeface="+mj-lt"/>
                <a:cs typeface="+mn-cs"/>
              </a:rPr>
              <a:t>1/18</a:t>
            </a:r>
          </a:p>
        </p:txBody>
      </p:sp>
      <p:sp>
        <p:nvSpPr>
          <p:cNvPr id="50" name="TextBox 30"/>
          <p:cNvSpPr txBox="1">
            <a:spLocks noChangeArrowheads="1"/>
          </p:cNvSpPr>
          <p:nvPr/>
        </p:nvSpPr>
        <p:spPr bwMode="auto">
          <a:xfrm>
            <a:off x="7704138" y="5441950"/>
            <a:ext cx="744537" cy="295275"/>
          </a:xfrm>
          <a:prstGeom prst="rect">
            <a:avLst/>
          </a:prstGeom>
          <a:noFill/>
          <a:ln w="9525">
            <a:noFill/>
            <a:miter lim="800000"/>
            <a:headEnd/>
            <a:tailEnd/>
          </a:ln>
        </p:spPr>
        <p:txBody>
          <a:bodyPr>
            <a:spAutoFit/>
          </a:bodyPr>
          <a:lstStyle/>
          <a:p>
            <a:pPr algn="ctr" fontAlgn="auto">
              <a:lnSpc>
                <a:spcPct val="90000"/>
              </a:lnSpc>
              <a:spcBef>
                <a:spcPts val="1000"/>
              </a:spcBef>
              <a:spcAft>
                <a:spcPts val="700"/>
              </a:spcAft>
              <a:buClr>
                <a:srgbClr val="4FAD26"/>
              </a:buClr>
              <a:buFont typeface="Arial" charset="0"/>
              <a:buNone/>
              <a:defRPr/>
            </a:pPr>
            <a:r>
              <a:rPr lang="en-US" sz="900" dirty="0">
                <a:solidFill>
                  <a:schemeClr val="bg2">
                    <a:lumMod val="10000"/>
                  </a:schemeClr>
                </a:solidFill>
                <a:latin typeface="+mj-lt"/>
                <a:cs typeface="+mn-cs"/>
              </a:rPr>
              <a:t>7/</a:t>
            </a:r>
            <a:br>
              <a:rPr lang="en-US" sz="900" dirty="0">
                <a:solidFill>
                  <a:schemeClr val="bg2">
                    <a:lumMod val="10000"/>
                  </a:schemeClr>
                </a:solidFill>
                <a:latin typeface="+mj-lt"/>
                <a:cs typeface="+mn-cs"/>
              </a:rPr>
            </a:br>
            <a:r>
              <a:rPr lang="en-US" sz="900" dirty="0">
                <a:solidFill>
                  <a:schemeClr val="bg2">
                    <a:lumMod val="10000"/>
                  </a:schemeClr>
                </a:solidFill>
                <a:latin typeface="+mj-lt"/>
                <a:cs typeface="+mn-cs"/>
              </a:rPr>
              <a:t>50</a:t>
            </a:r>
          </a:p>
        </p:txBody>
      </p:sp>
      <p:sp>
        <p:nvSpPr>
          <p:cNvPr id="51" name="TextBox 31"/>
          <p:cNvSpPr txBox="1">
            <a:spLocks noChangeArrowheads="1"/>
          </p:cNvSpPr>
          <p:nvPr/>
        </p:nvSpPr>
        <p:spPr bwMode="auto">
          <a:xfrm>
            <a:off x="8027988" y="5441950"/>
            <a:ext cx="815975" cy="341313"/>
          </a:xfrm>
          <a:prstGeom prst="rect">
            <a:avLst/>
          </a:prstGeom>
          <a:noFill/>
          <a:ln w="9525">
            <a:noFill/>
            <a:miter lim="800000"/>
            <a:headEnd/>
            <a:tailEnd/>
          </a:ln>
        </p:spPr>
        <p:txBody>
          <a:bodyPr>
            <a:spAutoFit/>
          </a:bodyPr>
          <a:lstStyle/>
          <a:p>
            <a:pPr algn="ctr" fontAlgn="auto">
              <a:lnSpc>
                <a:spcPct val="90000"/>
              </a:lnSpc>
              <a:spcBef>
                <a:spcPts val="1000"/>
              </a:spcBef>
              <a:spcAft>
                <a:spcPts val="700"/>
              </a:spcAft>
              <a:buClr>
                <a:srgbClr val="4FAD26"/>
              </a:buClr>
              <a:buFont typeface="Arial" charset="0"/>
              <a:buNone/>
              <a:defRPr/>
            </a:pPr>
            <a:r>
              <a:rPr lang="en-US" sz="900" dirty="0">
                <a:solidFill>
                  <a:schemeClr val="bg2">
                    <a:lumMod val="10000"/>
                  </a:schemeClr>
                </a:solidFill>
                <a:latin typeface="+mj-lt"/>
                <a:cs typeface="+mn-cs"/>
              </a:rPr>
              <a:t>1/</a:t>
            </a:r>
            <a:br>
              <a:rPr lang="en-US" sz="900" dirty="0">
                <a:solidFill>
                  <a:schemeClr val="bg2">
                    <a:lumMod val="10000"/>
                  </a:schemeClr>
                </a:solidFill>
                <a:latin typeface="+mj-lt"/>
                <a:cs typeface="+mn-cs"/>
              </a:rPr>
            </a:br>
            <a:r>
              <a:rPr lang="en-US" sz="900" dirty="0">
                <a:solidFill>
                  <a:schemeClr val="bg2">
                    <a:lumMod val="10000"/>
                  </a:schemeClr>
                </a:solidFill>
                <a:latin typeface="+mj-lt"/>
                <a:cs typeface="+mn-cs"/>
              </a:rPr>
              <a:t>10</a:t>
            </a:r>
          </a:p>
        </p:txBody>
      </p:sp>
      <p:sp>
        <p:nvSpPr>
          <p:cNvPr id="52" name="TextBox 121"/>
          <p:cNvSpPr txBox="1">
            <a:spLocks noChangeArrowheads="1"/>
          </p:cNvSpPr>
          <p:nvPr/>
        </p:nvSpPr>
        <p:spPr bwMode="auto">
          <a:xfrm>
            <a:off x="1936750" y="5807075"/>
            <a:ext cx="744538" cy="387350"/>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GB" sz="1200" dirty="0">
                <a:latin typeface="+mj-lt"/>
                <a:cs typeface="+mn-cs"/>
              </a:rPr>
              <a:t>Bridging</a:t>
            </a:r>
            <a:br>
              <a:rPr lang="en-GB" sz="1200" dirty="0">
                <a:latin typeface="+mj-lt"/>
                <a:cs typeface="+mn-cs"/>
              </a:rPr>
            </a:br>
            <a:r>
              <a:rPr lang="en-GB" sz="1200" dirty="0">
                <a:latin typeface="+mj-lt"/>
                <a:cs typeface="+mn-cs"/>
              </a:rPr>
              <a:t>fibrosis</a:t>
            </a:r>
          </a:p>
        </p:txBody>
      </p:sp>
      <p:sp>
        <p:nvSpPr>
          <p:cNvPr id="53" name="TextBox 122"/>
          <p:cNvSpPr txBox="1">
            <a:spLocks noChangeArrowheads="1"/>
          </p:cNvSpPr>
          <p:nvPr/>
        </p:nvSpPr>
        <p:spPr bwMode="auto">
          <a:xfrm>
            <a:off x="3476625" y="5807075"/>
            <a:ext cx="1096963" cy="534988"/>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GB" sz="1200" dirty="0">
                <a:latin typeface="+mj-lt"/>
                <a:cs typeface="+mn-cs"/>
              </a:rPr>
              <a:t>No, </a:t>
            </a:r>
            <a:br>
              <a:rPr lang="en-GB" sz="1200" dirty="0">
                <a:latin typeface="+mj-lt"/>
                <a:cs typeface="+mn-cs"/>
              </a:rPr>
            </a:br>
            <a:r>
              <a:rPr lang="en-GB" sz="1200" dirty="0">
                <a:latin typeface="+mj-lt"/>
                <a:cs typeface="+mn-cs"/>
              </a:rPr>
              <a:t>minimal, or </a:t>
            </a:r>
            <a:br>
              <a:rPr lang="en-GB" sz="1200" dirty="0">
                <a:latin typeface="+mj-lt"/>
                <a:cs typeface="+mn-cs"/>
              </a:rPr>
            </a:br>
            <a:r>
              <a:rPr lang="en-GB" sz="1200" dirty="0">
                <a:latin typeface="+mj-lt"/>
                <a:cs typeface="+mn-cs"/>
              </a:rPr>
              <a:t>portal fibrosis</a:t>
            </a:r>
          </a:p>
        </p:txBody>
      </p:sp>
      <p:sp>
        <p:nvSpPr>
          <p:cNvPr id="54" name="TextBox 123"/>
          <p:cNvSpPr txBox="1">
            <a:spLocks noChangeArrowheads="1"/>
          </p:cNvSpPr>
          <p:nvPr/>
        </p:nvSpPr>
        <p:spPr bwMode="auto">
          <a:xfrm>
            <a:off x="5326063" y="5807075"/>
            <a:ext cx="790575" cy="239713"/>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GB" sz="1200" dirty="0">
                <a:latin typeface="+mj-lt"/>
                <a:cs typeface="+mn-cs"/>
              </a:rPr>
              <a:t>Cirrhosis</a:t>
            </a:r>
          </a:p>
        </p:txBody>
      </p:sp>
      <p:sp>
        <p:nvSpPr>
          <p:cNvPr id="55" name="TextBox 124"/>
          <p:cNvSpPr txBox="1">
            <a:spLocks noChangeArrowheads="1"/>
          </p:cNvSpPr>
          <p:nvPr/>
        </p:nvSpPr>
        <p:spPr bwMode="auto">
          <a:xfrm>
            <a:off x="4518025" y="5807075"/>
            <a:ext cx="746125" cy="387350"/>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GB" sz="1200" dirty="0">
                <a:latin typeface="+mj-lt"/>
                <a:cs typeface="+mn-cs"/>
              </a:rPr>
              <a:t>Bridging</a:t>
            </a:r>
            <a:br>
              <a:rPr lang="en-GB" sz="1200" dirty="0">
                <a:latin typeface="+mj-lt"/>
                <a:cs typeface="+mn-cs"/>
              </a:rPr>
            </a:br>
            <a:r>
              <a:rPr lang="en-GB" sz="1200" dirty="0">
                <a:latin typeface="+mj-lt"/>
                <a:cs typeface="+mn-cs"/>
              </a:rPr>
              <a:t>fibrosis</a:t>
            </a:r>
          </a:p>
        </p:txBody>
      </p:sp>
      <p:sp>
        <p:nvSpPr>
          <p:cNvPr id="56" name="TextBox 125"/>
          <p:cNvSpPr txBox="1">
            <a:spLocks noChangeArrowheads="1"/>
          </p:cNvSpPr>
          <p:nvPr/>
        </p:nvSpPr>
        <p:spPr bwMode="auto">
          <a:xfrm>
            <a:off x="5997575" y="5807075"/>
            <a:ext cx="1135063" cy="534988"/>
          </a:xfrm>
          <a:prstGeom prst="rect">
            <a:avLst/>
          </a:prstGeom>
          <a:noFill/>
          <a:ln w="9525">
            <a:noFill/>
            <a:miter lim="800000"/>
            <a:headEnd/>
            <a:tailEnd/>
          </a:ln>
        </p:spPr>
        <p:txBody>
          <a:bodyPr>
            <a:spAutoFit/>
          </a:bodyPr>
          <a:lstStyle/>
          <a:p>
            <a:pPr algn="ctr" fontAlgn="auto">
              <a:lnSpc>
                <a:spcPct val="80000"/>
              </a:lnSpc>
              <a:spcBef>
                <a:spcPts val="1000"/>
              </a:spcBef>
              <a:spcAft>
                <a:spcPts val="700"/>
              </a:spcAft>
              <a:buClr>
                <a:srgbClr val="4FAD26"/>
              </a:buClr>
              <a:buFont typeface="Arial" charset="0"/>
              <a:buNone/>
              <a:defRPr/>
            </a:pPr>
            <a:r>
              <a:rPr lang="en-GB" sz="1200" dirty="0">
                <a:latin typeface="+mj-lt"/>
                <a:cs typeface="+mn-cs"/>
              </a:rPr>
              <a:t>No, </a:t>
            </a:r>
            <a:br>
              <a:rPr lang="en-GB" sz="1200" dirty="0">
                <a:latin typeface="+mj-lt"/>
                <a:cs typeface="+mn-cs"/>
              </a:rPr>
            </a:br>
            <a:r>
              <a:rPr lang="en-GB" sz="1200" dirty="0">
                <a:latin typeface="+mj-lt"/>
                <a:cs typeface="+mn-cs"/>
              </a:rPr>
              <a:t>minimal, or </a:t>
            </a:r>
            <a:br>
              <a:rPr lang="en-GB" sz="1200" dirty="0">
                <a:latin typeface="+mj-lt"/>
                <a:cs typeface="+mn-cs"/>
              </a:rPr>
            </a:br>
            <a:r>
              <a:rPr lang="en-GB" sz="1200" dirty="0">
                <a:latin typeface="+mj-lt"/>
                <a:cs typeface="+mn-cs"/>
              </a:rPr>
              <a:t>portal fibrosis</a:t>
            </a:r>
          </a:p>
        </p:txBody>
      </p:sp>
      <p:sp>
        <p:nvSpPr>
          <p:cNvPr id="57" name="TextBox 126"/>
          <p:cNvSpPr txBox="1">
            <a:spLocks noChangeArrowheads="1"/>
          </p:cNvSpPr>
          <p:nvPr/>
        </p:nvSpPr>
        <p:spPr bwMode="auto">
          <a:xfrm>
            <a:off x="7856538" y="5807075"/>
            <a:ext cx="790575" cy="239713"/>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GB" sz="1200" dirty="0">
                <a:latin typeface="+mj-lt"/>
                <a:cs typeface="+mn-cs"/>
              </a:rPr>
              <a:t>Cirrhosis</a:t>
            </a:r>
          </a:p>
        </p:txBody>
      </p:sp>
      <p:sp>
        <p:nvSpPr>
          <p:cNvPr id="58" name="TextBox 127"/>
          <p:cNvSpPr txBox="1">
            <a:spLocks noChangeArrowheads="1"/>
          </p:cNvSpPr>
          <p:nvPr/>
        </p:nvSpPr>
        <p:spPr bwMode="auto">
          <a:xfrm>
            <a:off x="7061200" y="5807075"/>
            <a:ext cx="744538" cy="387350"/>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GB" sz="1200" dirty="0">
                <a:latin typeface="+mj-lt"/>
                <a:cs typeface="+mn-cs"/>
              </a:rPr>
              <a:t>Bridging</a:t>
            </a:r>
            <a:br>
              <a:rPr lang="en-GB" sz="1200" dirty="0">
                <a:latin typeface="+mj-lt"/>
                <a:cs typeface="+mn-cs"/>
              </a:rPr>
            </a:br>
            <a:r>
              <a:rPr lang="en-GB" sz="1200" dirty="0">
                <a:latin typeface="+mj-lt"/>
                <a:cs typeface="+mn-cs"/>
              </a:rPr>
              <a:t>fibrosis</a:t>
            </a:r>
          </a:p>
        </p:txBody>
      </p:sp>
      <p:cxnSp>
        <p:nvCxnSpPr>
          <p:cNvPr id="59" name="Straight Connector 58"/>
          <p:cNvCxnSpPr>
            <a:cxnSpLocks noChangeShapeType="1"/>
          </p:cNvCxnSpPr>
          <p:nvPr/>
        </p:nvCxnSpPr>
        <p:spPr bwMode="auto">
          <a:xfrm rot="5400000">
            <a:off x="-242094" y="4450557"/>
            <a:ext cx="2601913" cy="0"/>
          </a:xfrm>
          <a:prstGeom prst="line">
            <a:avLst/>
          </a:prstGeom>
          <a:noFill/>
          <a:ln w="28575">
            <a:solidFill>
              <a:schemeClr val="tx1"/>
            </a:solidFill>
            <a:round/>
            <a:headEnd/>
            <a:tailEnd/>
          </a:ln>
          <a:effectLst>
            <a:outerShdw blurRad="63500" dist="20000" dir="5400000" rotWithShape="0">
              <a:srgbClr val="000000">
                <a:alpha val="37999"/>
              </a:srgbClr>
            </a:outerShdw>
          </a:effectLst>
          <a:extLst/>
        </p:spPr>
      </p:cxnSp>
      <p:sp>
        <p:nvSpPr>
          <p:cNvPr id="60" name="TextBox 12"/>
          <p:cNvSpPr txBox="1">
            <a:spLocks noChangeArrowheads="1"/>
          </p:cNvSpPr>
          <p:nvPr/>
        </p:nvSpPr>
        <p:spPr bwMode="auto">
          <a:xfrm>
            <a:off x="534988" y="3054350"/>
            <a:ext cx="482600" cy="265113"/>
          </a:xfrm>
          <a:prstGeom prst="rect">
            <a:avLst/>
          </a:prstGeom>
          <a:noFill/>
          <a:ln w="9525">
            <a:noFill/>
            <a:miter lim="800000"/>
            <a:headEnd/>
            <a:tailEnd/>
          </a:ln>
        </p:spPr>
        <p:txBody>
          <a:bodyPr wrap="none">
            <a:spAutoFit/>
          </a:bodyPr>
          <a:lstStyle/>
          <a:p>
            <a:pPr algn="r" fontAlgn="auto">
              <a:lnSpc>
                <a:spcPct val="80000"/>
              </a:lnSpc>
              <a:spcBef>
                <a:spcPts val="1000"/>
              </a:spcBef>
              <a:spcAft>
                <a:spcPts val="700"/>
              </a:spcAft>
              <a:buClr>
                <a:srgbClr val="4FAD26"/>
              </a:buClr>
              <a:buFont typeface="Arial" charset="0"/>
              <a:buNone/>
              <a:defRPr/>
            </a:pPr>
            <a:r>
              <a:rPr lang="en-US" sz="1400" dirty="0">
                <a:latin typeface="+mj-lt"/>
              </a:rPr>
              <a:t>100</a:t>
            </a:r>
          </a:p>
        </p:txBody>
      </p:sp>
      <p:sp>
        <p:nvSpPr>
          <p:cNvPr id="61" name="TextBox 13"/>
          <p:cNvSpPr txBox="1">
            <a:spLocks noChangeArrowheads="1"/>
          </p:cNvSpPr>
          <p:nvPr/>
        </p:nvSpPr>
        <p:spPr bwMode="auto">
          <a:xfrm>
            <a:off x="733425" y="5635625"/>
            <a:ext cx="284163" cy="265113"/>
          </a:xfrm>
          <a:prstGeom prst="rect">
            <a:avLst/>
          </a:prstGeom>
          <a:noFill/>
          <a:ln w="9525">
            <a:noFill/>
            <a:miter lim="800000"/>
            <a:headEnd/>
            <a:tailEnd/>
          </a:ln>
        </p:spPr>
        <p:txBody>
          <a:bodyPr wrap="none">
            <a:spAutoFit/>
          </a:bodyPr>
          <a:lstStyle/>
          <a:p>
            <a:pPr algn="r" fontAlgn="auto">
              <a:lnSpc>
                <a:spcPct val="80000"/>
              </a:lnSpc>
              <a:spcBef>
                <a:spcPts val="1000"/>
              </a:spcBef>
              <a:spcAft>
                <a:spcPts val="700"/>
              </a:spcAft>
              <a:buClr>
                <a:srgbClr val="4FAD26"/>
              </a:buClr>
              <a:buFont typeface="Arial" charset="0"/>
              <a:buNone/>
              <a:defRPr/>
            </a:pPr>
            <a:r>
              <a:rPr lang="en-US" sz="1400" dirty="0">
                <a:latin typeface="+mj-lt"/>
              </a:rPr>
              <a:t>0</a:t>
            </a:r>
          </a:p>
        </p:txBody>
      </p:sp>
      <p:sp>
        <p:nvSpPr>
          <p:cNvPr id="62" name="TextBox 14"/>
          <p:cNvSpPr txBox="1">
            <a:spLocks noChangeArrowheads="1"/>
          </p:cNvSpPr>
          <p:nvPr/>
        </p:nvSpPr>
        <p:spPr bwMode="auto">
          <a:xfrm>
            <a:off x="633413" y="4087813"/>
            <a:ext cx="384175" cy="265112"/>
          </a:xfrm>
          <a:prstGeom prst="rect">
            <a:avLst/>
          </a:prstGeom>
          <a:noFill/>
          <a:ln w="9525">
            <a:noFill/>
            <a:miter lim="800000"/>
            <a:headEnd/>
            <a:tailEnd/>
          </a:ln>
        </p:spPr>
        <p:txBody>
          <a:bodyPr wrap="none">
            <a:spAutoFit/>
          </a:bodyPr>
          <a:lstStyle/>
          <a:p>
            <a:pPr algn="r" fontAlgn="auto">
              <a:lnSpc>
                <a:spcPct val="80000"/>
              </a:lnSpc>
              <a:spcBef>
                <a:spcPts val="1000"/>
              </a:spcBef>
              <a:spcAft>
                <a:spcPts val="700"/>
              </a:spcAft>
              <a:buClr>
                <a:srgbClr val="4FAD26"/>
              </a:buClr>
              <a:buFont typeface="Arial" charset="0"/>
              <a:buNone/>
              <a:defRPr/>
            </a:pPr>
            <a:r>
              <a:rPr lang="en-US" sz="1400" dirty="0">
                <a:latin typeface="+mj-lt"/>
              </a:rPr>
              <a:t>60</a:t>
            </a:r>
          </a:p>
        </p:txBody>
      </p:sp>
      <p:sp>
        <p:nvSpPr>
          <p:cNvPr id="63" name="TextBox 33"/>
          <p:cNvSpPr txBox="1">
            <a:spLocks noChangeArrowheads="1"/>
          </p:cNvSpPr>
          <p:nvPr/>
        </p:nvSpPr>
        <p:spPr bwMode="auto">
          <a:xfrm rot="16200000">
            <a:off x="-806450" y="4283076"/>
            <a:ext cx="2693987" cy="265112"/>
          </a:xfrm>
          <a:prstGeom prst="rect">
            <a:avLst/>
          </a:prstGeom>
          <a:noFill/>
          <a:ln w="9525">
            <a:noFill/>
            <a:miter lim="800000"/>
            <a:headEnd/>
            <a:tailEnd/>
          </a:ln>
        </p:spPr>
        <p:txBody>
          <a:bodyPr>
            <a:spAutoFit/>
          </a:bodyPr>
          <a:lstStyle/>
          <a:p>
            <a:pPr algn="ctr" fontAlgn="auto">
              <a:lnSpc>
                <a:spcPct val="80000"/>
              </a:lnSpc>
              <a:spcBef>
                <a:spcPts val="1000"/>
              </a:spcBef>
              <a:spcAft>
                <a:spcPts val="700"/>
              </a:spcAft>
              <a:buClr>
                <a:srgbClr val="4FAD26"/>
              </a:buClr>
              <a:buFont typeface="Arial" charset="0"/>
              <a:buNone/>
              <a:defRPr/>
            </a:pPr>
            <a:r>
              <a:rPr lang="en-US" sz="1400" b="1" dirty="0">
                <a:latin typeface="+mj-lt"/>
                <a:cs typeface="+mn-cs"/>
              </a:rPr>
              <a:t>SVR (%)</a:t>
            </a:r>
          </a:p>
        </p:txBody>
      </p:sp>
      <p:sp>
        <p:nvSpPr>
          <p:cNvPr id="64" name="TextBox 35"/>
          <p:cNvSpPr txBox="1">
            <a:spLocks noChangeArrowheads="1"/>
          </p:cNvSpPr>
          <p:nvPr/>
        </p:nvSpPr>
        <p:spPr bwMode="auto">
          <a:xfrm>
            <a:off x="633413" y="3565525"/>
            <a:ext cx="384175" cy="265113"/>
          </a:xfrm>
          <a:prstGeom prst="rect">
            <a:avLst/>
          </a:prstGeom>
          <a:noFill/>
          <a:ln w="9525">
            <a:noFill/>
            <a:miter lim="800000"/>
            <a:headEnd/>
            <a:tailEnd/>
          </a:ln>
        </p:spPr>
        <p:txBody>
          <a:bodyPr wrap="none">
            <a:spAutoFit/>
          </a:bodyPr>
          <a:lstStyle/>
          <a:p>
            <a:pPr algn="r" fontAlgn="auto">
              <a:lnSpc>
                <a:spcPct val="80000"/>
              </a:lnSpc>
              <a:spcBef>
                <a:spcPts val="1000"/>
              </a:spcBef>
              <a:spcAft>
                <a:spcPts val="700"/>
              </a:spcAft>
              <a:buClr>
                <a:srgbClr val="4FAD26"/>
              </a:buClr>
              <a:buFont typeface="Arial" charset="0"/>
              <a:buNone/>
              <a:defRPr/>
            </a:pPr>
            <a:r>
              <a:rPr lang="en-US" sz="1400" dirty="0">
                <a:latin typeface="+mj-lt"/>
              </a:rPr>
              <a:t>80</a:t>
            </a:r>
          </a:p>
        </p:txBody>
      </p:sp>
      <p:sp>
        <p:nvSpPr>
          <p:cNvPr id="65" name="TextBox 36"/>
          <p:cNvSpPr txBox="1">
            <a:spLocks noChangeArrowheads="1"/>
          </p:cNvSpPr>
          <p:nvPr/>
        </p:nvSpPr>
        <p:spPr bwMode="auto">
          <a:xfrm>
            <a:off x="633413" y="4579938"/>
            <a:ext cx="384175" cy="265112"/>
          </a:xfrm>
          <a:prstGeom prst="rect">
            <a:avLst/>
          </a:prstGeom>
          <a:noFill/>
          <a:ln w="9525">
            <a:noFill/>
            <a:miter lim="800000"/>
            <a:headEnd/>
            <a:tailEnd/>
          </a:ln>
        </p:spPr>
        <p:txBody>
          <a:bodyPr wrap="none">
            <a:spAutoFit/>
          </a:bodyPr>
          <a:lstStyle/>
          <a:p>
            <a:pPr algn="r" fontAlgn="auto">
              <a:lnSpc>
                <a:spcPct val="80000"/>
              </a:lnSpc>
              <a:spcBef>
                <a:spcPts val="1000"/>
              </a:spcBef>
              <a:spcAft>
                <a:spcPts val="700"/>
              </a:spcAft>
              <a:buClr>
                <a:srgbClr val="4FAD26"/>
              </a:buClr>
              <a:buFont typeface="Arial" charset="0"/>
              <a:buNone/>
              <a:defRPr/>
            </a:pPr>
            <a:r>
              <a:rPr lang="en-US" sz="1400" dirty="0">
                <a:latin typeface="+mj-lt"/>
              </a:rPr>
              <a:t>40</a:t>
            </a:r>
          </a:p>
        </p:txBody>
      </p:sp>
      <p:cxnSp>
        <p:nvCxnSpPr>
          <p:cNvPr id="71743" name="Straight Connector 45"/>
          <p:cNvCxnSpPr>
            <a:cxnSpLocks noChangeShapeType="1"/>
          </p:cNvCxnSpPr>
          <p:nvPr/>
        </p:nvCxnSpPr>
        <p:spPr bwMode="auto">
          <a:xfrm>
            <a:off x="987425" y="3165475"/>
            <a:ext cx="63500" cy="0"/>
          </a:xfrm>
          <a:prstGeom prst="line">
            <a:avLst/>
          </a:prstGeom>
          <a:noFill/>
          <a:ln w="28575" algn="ctr">
            <a:solidFill>
              <a:schemeClr val="tx1"/>
            </a:solidFill>
            <a:round/>
            <a:headEnd/>
            <a:tailEnd/>
          </a:ln>
        </p:spPr>
      </p:cxnSp>
      <p:cxnSp>
        <p:nvCxnSpPr>
          <p:cNvPr id="71744" name="Straight Connector 46"/>
          <p:cNvCxnSpPr>
            <a:cxnSpLocks noChangeShapeType="1"/>
          </p:cNvCxnSpPr>
          <p:nvPr/>
        </p:nvCxnSpPr>
        <p:spPr bwMode="auto">
          <a:xfrm>
            <a:off x="987425" y="3671888"/>
            <a:ext cx="63500" cy="0"/>
          </a:xfrm>
          <a:prstGeom prst="line">
            <a:avLst/>
          </a:prstGeom>
          <a:noFill/>
          <a:ln w="28575" algn="ctr">
            <a:solidFill>
              <a:schemeClr val="tx1"/>
            </a:solidFill>
            <a:round/>
            <a:headEnd/>
            <a:tailEnd/>
          </a:ln>
        </p:spPr>
      </p:cxnSp>
      <p:cxnSp>
        <p:nvCxnSpPr>
          <p:cNvPr id="71745" name="Straight Connector 47"/>
          <p:cNvCxnSpPr>
            <a:cxnSpLocks noChangeShapeType="1"/>
          </p:cNvCxnSpPr>
          <p:nvPr/>
        </p:nvCxnSpPr>
        <p:spPr bwMode="auto">
          <a:xfrm>
            <a:off x="987425" y="4195763"/>
            <a:ext cx="63500" cy="0"/>
          </a:xfrm>
          <a:prstGeom prst="line">
            <a:avLst/>
          </a:prstGeom>
          <a:noFill/>
          <a:ln w="28575" algn="ctr">
            <a:solidFill>
              <a:schemeClr val="tx1"/>
            </a:solidFill>
            <a:round/>
            <a:headEnd/>
            <a:tailEnd/>
          </a:ln>
        </p:spPr>
      </p:cxnSp>
      <p:cxnSp>
        <p:nvCxnSpPr>
          <p:cNvPr id="71746" name="Straight Connector 48"/>
          <p:cNvCxnSpPr>
            <a:cxnSpLocks noChangeShapeType="1"/>
          </p:cNvCxnSpPr>
          <p:nvPr/>
        </p:nvCxnSpPr>
        <p:spPr bwMode="auto">
          <a:xfrm>
            <a:off x="987425" y="4689475"/>
            <a:ext cx="63500" cy="0"/>
          </a:xfrm>
          <a:prstGeom prst="line">
            <a:avLst/>
          </a:prstGeom>
          <a:noFill/>
          <a:ln w="28575" algn="ctr">
            <a:solidFill>
              <a:schemeClr val="tx1"/>
            </a:solidFill>
            <a:round/>
            <a:headEnd/>
            <a:tailEnd/>
          </a:ln>
        </p:spPr>
      </p:cxnSp>
      <p:cxnSp>
        <p:nvCxnSpPr>
          <p:cNvPr id="71747" name="Straight Connector 49"/>
          <p:cNvCxnSpPr>
            <a:cxnSpLocks noChangeShapeType="1"/>
          </p:cNvCxnSpPr>
          <p:nvPr/>
        </p:nvCxnSpPr>
        <p:spPr bwMode="auto">
          <a:xfrm>
            <a:off x="987425" y="5745163"/>
            <a:ext cx="63500" cy="0"/>
          </a:xfrm>
          <a:prstGeom prst="line">
            <a:avLst/>
          </a:prstGeom>
          <a:noFill/>
          <a:ln w="28575" algn="ctr">
            <a:solidFill>
              <a:schemeClr val="tx1"/>
            </a:solidFill>
            <a:round/>
            <a:headEnd/>
            <a:tailEnd/>
          </a:ln>
        </p:spPr>
      </p:cxnSp>
      <p:cxnSp>
        <p:nvCxnSpPr>
          <p:cNvPr id="71748" name="Straight Connector 51"/>
          <p:cNvCxnSpPr>
            <a:cxnSpLocks noChangeShapeType="1"/>
          </p:cNvCxnSpPr>
          <p:nvPr/>
        </p:nvCxnSpPr>
        <p:spPr bwMode="auto">
          <a:xfrm>
            <a:off x="1058863" y="5767388"/>
            <a:ext cx="0" cy="55562"/>
          </a:xfrm>
          <a:prstGeom prst="line">
            <a:avLst/>
          </a:prstGeom>
          <a:noFill/>
          <a:ln w="28575" algn="ctr">
            <a:solidFill>
              <a:schemeClr val="tx1"/>
            </a:solidFill>
            <a:round/>
            <a:headEnd/>
            <a:tailEnd/>
          </a:ln>
        </p:spPr>
      </p:cxnSp>
      <p:cxnSp>
        <p:nvCxnSpPr>
          <p:cNvPr id="71749" name="Straight Connector 52"/>
          <p:cNvCxnSpPr>
            <a:cxnSpLocks noChangeShapeType="1"/>
          </p:cNvCxnSpPr>
          <p:nvPr/>
        </p:nvCxnSpPr>
        <p:spPr bwMode="auto">
          <a:xfrm>
            <a:off x="3590925" y="5767388"/>
            <a:ext cx="0" cy="55562"/>
          </a:xfrm>
          <a:prstGeom prst="line">
            <a:avLst/>
          </a:prstGeom>
          <a:noFill/>
          <a:ln w="28575" algn="ctr">
            <a:solidFill>
              <a:schemeClr val="tx1"/>
            </a:solidFill>
            <a:round/>
            <a:headEnd/>
            <a:tailEnd/>
          </a:ln>
        </p:spPr>
      </p:cxnSp>
      <p:cxnSp>
        <p:nvCxnSpPr>
          <p:cNvPr id="71750" name="Straight Connector 53"/>
          <p:cNvCxnSpPr>
            <a:cxnSpLocks noChangeShapeType="1"/>
          </p:cNvCxnSpPr>
          <p:nvPr/>
        </p:nvCxnSpPr>
        <p:spPr bwMode="auto">
          <a:xfrm>
            <a:off x="6142038" y="5767388"/>
            <a:ext cx="0" cy="55562"/>
          </a:xfrm>
          <a:prstGeom prst="line">
            <a:avLst/>
          </a:prstGeom>
          <a:noFill/>
          <a:ln w="28575" algn="ctr">
            <a:solidFill>
              <a:schemeClr val="tx1"/>
            </a:solidFill>
            <a:round/>
            <a:headEnd/>
            <a:tailEnd/>
          </a:ln>
        </p:spPr>
      </p:cxnSp>
      <p:cxnSp>
        <p:nvCxnSpPr>
          <p:cNvPr id="71751" name="Straight Connector 54"/>
          <p:cNvCxnSpPr>
            <a:cxnSpLocks noChangeShapeType="1"/>
          </p:cNvCxnSpPr>
          <p:nvPr/>
        </p:nvCxnSpPr>
        <p:spPr bwMode="auto">
          <a:xfrm>
            <a:off x="8688388" y="5767388"/>
            <a:ext cx="0" cy="55562"/>
          </a:xfrm>
          <a:prstGeom prst="line">
            <a:avLst/>
          </a:prstGeom>
          <a:noFill/>
          <a:ln w="28575" algn="ctr">
            <a:solidFill>
              <a:schemeClr val="tx1"/>
            </a:solidFill>
            <a:round/>
            <a:headEnd/>
            <a:tailEnd/>
          </a:ln>
        </p:spPr>
      </p:cxnSp>
      <p:sp>
        <p:nvSpPr>
          <p:cNvPr id="75" name="TextBox 36"/>
          <p:cNvSpPr txBox="1">
            <a:spLocks noChangeArrowheads="1"/>
          </p:cNvSpPr>
          <p:nvPr/>
        </p:nvSpPr>
        <p:spPr bwMode="auto">
          <a:xfrm>
            <a:off x="633413" y="5129213"/>
            <a:ext cx="384175" cy="265112"/>
          </a:xfrm>
          <a:prstGeom prst="rect">
            <a:avLst/>
          </a:prstGeom>
          <a:noFill/>
          <a:ln w="9525">
            <a:noFill/>
            <a:miter lim="800000"/>
            <a:headEnd/>
            <a:tailEnd/>
          </a:ln>
        </p:spPr>
        <p:txBody>
          <a:bodyPr wrap="none">
            <a:spAutoFit/>
          </a:bodyPr>
          <a:lstStyle/>
          <a:p>
            <a:pPr algn="r" fontAlgn="auto">
              <a:lnSpc>
                <a:spcPct val="80000"/>
              </a:lnSpc>
              <a:spcBef>
                <a:spcPts val="1000"/>
              </a:spcBef>
              <a:spcAft>
                <a:spcPts val="700"/>
              </a:spcAft>
              <a:buClr>
                <a:srgbClr val="4FAD26"/>
              </a:buClr>
              <a:buFont typeface="Arial" charset="0"/>
              <a:buNone/>
              <a:defRPr/>
            </a:pPr>
            <a:r>
              <a:rPr lang="en-US" sz="1400" dirty="0">
                <a:latin typeface="+mj-lt"/>
              </a:rPr>
              <a:t>20</a:t>
            </a:r>
          </a:p>
        </p:txBody>
      </p:sp>
      <p:cxnSp>
        <p:nvCxnSpPr>
          <p:cNvPr id="71753" name="Straight Connector 48"/>
          <p:cNvCxnSpPr>
            <a:cxnSpLocks noChangeShapeType="1"/>
          </p:cNvCxnSpPr>
          <p:nvPr/>
        </p:nvCxnSpPr>
        <p:spPr bwMode="auto">
          <a:xfrm>
            <a:off x="987425" y="5230813"/>
            <a:ext cx="63500" cy="0"/>
          </a:xfrm>
          <a:prstGeom prst="line">
            <a:avLst/>
          </a:prstGeom>
          <a:noFill/>
          <a:ln w="28575" algn="ctr">
            <a:solidFill>
              <a:schemeClr val="tx1"/>
            </a:solidFill>
            <a:round/>
            <a:headEnd/>
            <a:tailEnd/>
          </a:ln>
        </p:spPr>
      </p:cxnSp>
      <p:cxnSp>
        <p:nvCxnSpPr>
          <p:cNvPr id="71754" name="Straight Connector 76"/>
          <p:cNvCxnSpPr>
            <a:cxnSpLocks noChangeShapeType="1"/>
          </p:cNvCxnSpPr>
          <p:nvPr/>
        </p:nvCxnSpPr>
        <p:spPr bwMode="auto">
          <a:xfrm flipV="1">
            <a:off x="1039813" y="5745163"/>
            <a:ext cx="7662862" cy="0"/>
          </a:xfrm>
          <a:prstGeom prst="line">
            <a:avLst/>
          </a:prstGeom>
          <a:noFill/>
          <a:ln w="28575">
            <a:solidFill>
              <a:schemeClr val="tx1"/>
            </a:solidFill>
            <a:round/>
            <a:headEnd/>
            <a:tailEnd/>
          </a:ln>
        </p:spPr>
      </p:cxnSp>
      <p:sp>
        <p:nvSpPr>
          <p:cNvPr id="78" name="TextBox 35"/>
          <p:cNvSpPr txBox="1">
            <a:spLocks noChangeArrowheads="1"/>
          </p:cNvSpPr>
          <p:nvPr/>
        </p:nvSpPr>
        <p:spPr bwMode="auto">
          <a:xfrm>
            <a:off x="1111250" y="3265488"/>
            <a:ext cx="384175" cy="265112"/>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400" b="1" dirty="0">
                <a:latin typeface="+mj-lt"/>
              </a:rPr>
              <a:t>86</a:t>
            </a:r>
          </a:p>
        </p:txBody>
      </p:sp>
      <p:sp>
        <p:nvSpPr>
          <p:cNvPr id="79" name="TextBox 35"/>
          <p:cNvSpPr txBox="1">
            <a:spLocks noChangeArrowheads="1"/>
          </p:cNvSpPr>
          <p:nvPr/>
        </p:nvSpPr>
        <p:spPr bwMode="auto">
          <a:xfrm>
            <a:off x="1470025" y="4643438"/>
            <a:ext cx="384175" cy="265112"/>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400" b="1" dirty="0">
                <a:latin typeface="+mj-lt"/>
              </a:rPr>
              <a:t>32</a:t>
            </a:r>
          </a:p>
        </p:txBody>
      </p:sp>
      <p:sp>
        <p:nvSpPr>
          <p:cNvPr id="80" name="TextBox 35"/>
          <p:cNvSpPr txBox="1">
            <a:spLocks noChangeArrowheads="1"/>
          </p:cNvSpPr>
          <p:nvPr/>
        </p:nvSpPr>
        <p:spPr bwMode="auto">
          <a:xfrm>
            <a:off x="1938338" y="3276600"/>
            <a:ext cx="384175" cy="265113"/>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400" b="1" dirty="0">
                <a:latin typeface="+mj-lt"/>
              </a:rPr>
              <a:t>85</a:t>
            </a:r>
          </a:p>
        </p:txBody>
      </p:sp>
      <p:sp>
        <p:nvSpPr>
          <p:cNvPr id="81" name="TextBox 35"/>
          <p:cNvSpPr txBox="1">
            <a:spLocks noChangeArrowheads="1"/>
          </p:cNvSpPr>
          <p:nvPr/>
        </p:nvSpPr>
        <p:spPr bwMode="auto">
          <a:xfrm>
            <a:off x="2301875" y="5132388"/>
            <a:ext cx="384175" cy="265112"/>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400" b="1" dirty="0">
                <a:latin typeface="+mj-lt"/>
              </a:rPr>
              <a:t>13</a:t>
            </a:r>
          </a:p>
        </p:txBody>
      </p:sp>
      <p:sp>
        <p:nvSpPr>
          <p:cNvPr id="82" name="TextBox 35"/>
          <p:cNvSpPr txBox="1">
            <a:spLocks noChangeArrowheads="1"/>
          </p:cNvSpPr>
          <p:nvPr/>
        </p:nvSpPr>
        <p:spPr bwMode="auto">
          <a:xfrm>
            <a:off x="2805113" y="3309938"/>
            <a:ext cx="384175" cy="265112"/>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400" b="1" dirty="0">
                <a:latin typeface="+mj-lt"/>
              </a:rPr>
              <a:t>84</a:t>
            </a:r>
          </a:p>
        </p:txBody>
      </p:sp>
      <p:sp>
        <p:nvSpPr>
          <p:cNvPr id="83" name="TextBox 35"/>
          <p:cNvSpPr txBox="1">
            <a:spLocks noChangeArrowheads="1"/>
          </p:cNvSpPr>
          <p:nvPr/>
        </p:nvSpPr>
        <p:spPr bwMode="auto">
          <a:xfrm>
            <a:off x="3151188" y="5132388"/>
            <a:ext cx="384175" cy="265112"/>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400" b="1" dirty="0">
                <a:latin typeface="+mj-lt"/>
              </a:rPr>
              <a:t>13</a:t>
            </a:r>
          </a:p>
        </p:txBody>
      </p:sp>
      <p:sp>
        <p:nvSpPr>
          <p:cNvPr id="84" name="TextBox 35"/>
          <p:cNvSpPr txBox="1">
            <a:spLocks noChangeArrowheads="1"/>
          </p:cNvSpPr>
          <p:nvPr/>
        </p:nvSpPr>
        <p:spPr bwMode="auto">
          <a:xfrm>
            <a:off x="3662363" y="3602038"/>
            <a:ext cx="384175" cy="265112"/>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400" b="1" dirty="0">
                <a:latin typeface="+mj-lt"/>
              </a:rPr>
              <a:t>72</a:t>
            </a:r>
          </a:p>
        </p:txBody>
      </p:sp>
      <p:sp>
        <p:nvSpPr>
          <p:cNvPr id="85" name="TextBox 35"/>
          <p:cNvSpPr txBox="1">
            <a:spLocks noChangeArrowheads="1"/>
          </p:cNvSpPr>
          <p:nvPr/>
        </p:nvSpPr>
        <p:spPr bwMode="auto">
          <a:xfrm>
            <a:off x="4017963" y="5018088"/>
            <a:ext cx="384175" cy="265112"/>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400" b="1" dirty="0">
                <a:latin typeface="+mj-lt"/>
              </a:rPr>
              <a:t>18</a:t>
            </a:r>
          </a:p>
        </p:txBody>
      </p:sp>
      <p:sp>
        <p:nvSpPr>
          <p:cNvPr id="86" name="TextBox 35"/>
          <p:cNvSpPr txBox="1">
            <a:spLocks noChangeArrowheads="1"/>
          </p:cNvSpPr>
          <p:nvPr/>
        </p:nvSpPr>
        <p:spPr bwMode="auto">
          <a:xfrm>
            <a:off x="4529138" y="4033838"/>
            <a:ext cx="384175" cy="265112"/>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400" b="1" dirty="0">
                <a:latin typeface="+mj-lt"/>
              </a:rPr>
              <a:t>56</a:t>
            </a:r>
          </a:p>
        </p:txBody>
      </p:sp>
      <p:sp>
        <p:nvSpPr>
          <p:cNvPr id="87" name="TextBox 35"/>
          <p:cNvSpPr txBox="1">
            <a:spLocks noChangeArrowheads="1"/>
          </p:cNvSpPr>
          <p:nvPr/>
        </p:nvSpPr>
        <p:spPr bwMode="auto">
          <a:xfrm>
            <a:off x="4948238" y="5324475"/>
            <a:ext cx="282575" cy="265113"/>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400" b="1" dirty="0">
                <a:latin typeface="+mj-lt"/>
              </a:rPr>
              <a:t>0</a:t>
            </a:r>
          </a:p>
        </p:txBody>
      </p:sp>
      <p:sp>
        <p:nvSpPr>
          <p:cNvPr id="88" name="TextBox 35"/>
          <p:cNvSpPr txBox="1">
            <a:spLocks noChangeArrowheads="1"/>
          </p:cNvSpPr>
          <p:nvPr/>
        </p:nvSpPr>
        <p:spPr bwMode="auto">
          <a:xfrm>
            <a:off x="5338763" y="4597400"/>
            <a:ext cx="384175" cy="265113"/>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400" b="1" dirty="0">
                <a:latin typeface="+mj-lt"/>
              </a:rPr>
              <a:t>34</a:t>
            </a:r>
          </a:p>
        </p:txBody>
      </p:sp>
      <p:sp>
        <p:nvSpPr>
          <p:cNvPr id="89" name="TextBox 35"/>
          <p:cNvSpPr txBox="1">
            <a:spLocks noChangeArrowheads="1"/>
          </p:cNvSpPr>
          <p:nvPr/>
        </p:nvSpPr>
        <p:spPr bwMode="auto">
          <a:xfrm>
            <a:off x="5710238" y="4949825"/>
            <a:ext cx="384175" cy="265113"/>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400" b="1" dirty="0">
                <a:latin typeface="+mj-lt"/>
              </a:rPr>
              <a:t>20</a:t>
            </a:r>
          </a:p>
        </p:txBody>
      </p:sp>
      <p:sp>
        <p:nvSpPr>
          <p:cNvPr id="91" name="TextBox 35"/>
          <p:cNvSpPr txBox="1">
            <a:spLocks noChangeArrowheads="1"/>
          </p:cNvSpPr>
          <p:nvPr/>
        </p:nvSpPr>
        <p:spPr bwMode="auto">
          <a:xfrm>
            <a:off x="6192838" y="4421188"/>
            <a:ext cx="384175" cy="265112"/>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400" b="1" dirty="0">
                <a:latin typeface="+mj-lt"/>
              </a:rPr>
              <a:t>41</a:t>
            </a:r>
          </a:p>
        </p:txBody>
      </p:sp>
      <p:sp>
        <p:nvSpPr>
          <p:cNvPr id="92" name="TextBox 35"/>
          <p:cNvSpPr txBox="1">
            <a:spLocks noChangeArrowheads="1"/>
          </p:cNvSpPr>
          <p:nvPr/>
        </p:nvSpPr>
        <p:spPr bwMode="auto">
          <a:xfrm>
            <a:off x="6610350" y="5240338"/>
            <a:ext cx="284163" cy="265112"/>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400" b="1" dirty="0">
                <a:latin typeface="+mj-lt"/>
              </a:rPr>
              <a:t>6</a:t>
            </a:r>
          </a:p>
        </p:txBody>
      </p:sp>
      <p:sp>
        <p:nvSpPr>
          <p:cNvPr id="93" name="TextBox 35"/>
          <p:cNvSpPr txBox="1">
            <a:spLocks noChangeArrowheads="1"/>
          </p:cNvSpPr>
          <p:nvPr/>
        </p:nvSpPr>
        <p:spPr bwMode="auto">
          <a:xfrm>
            <a:off x="7023100" y="4476750"/>
            <a:ext cx="384175" cy="265113"/>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400" b="1" dirty="0">
                <a:latin typeface="+mj-lt"/>
              </a:rPr>
              <a:t>39</a:t>
            </a:r>
          </a:p>
        </p:txBody>
      </p:sp>
      <p:sp>
        <p:nvSpPr>
          <p:cNvPr id="94" name="TextBox 35"/>
          <p:cNvSpPr txBox="1">
            <a:spLocks noChangeArrowheads="1"/>
          </p:cNvSpPr>
          <p:nvPr/>
        </p:nvSpPr>
        <p:spPr bwMode="auto">
          <a:xfrm>
            <a:off x="7470775" y="5292725"/>
            <a:ext cx="284163" cy="265113"/>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400" b="1" dirty="0">
                <a:latin typeface="+mj-lt"/>
              </a:rPr>
              <a:t>0</a:t>
            </a:r>
          </a:p>
        </p:txBody>
      </p:sp>
      <p:sp>
        <p:nvSpPr>
          <p:cNvPr id="95" name="TextBox 35"/>
          <p:cNvSpPr txBox="1">
            <a:spLocks noChangeArrowheads="1"/>
          </p:cNvSpPr>
          <p:nvPr/>
        </p:nvSpPr>
        <p:spPr bwMode="auto">
          <a:xfrm>
            <a:off x="7872413" y="5116513"/>
            <a:ext cx="382587" cy="265112"/>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400" b="1" dirty="0">
                <a:latin typeface="+mj-lt"/>
              </a:rPr>
              <a:t>14</a:t>
            </a:r>
          </a:p>
        </p:txBody>
      </p:sp>
      <p:sp>
        <p:nvSpPr>
          <p:cNvPr id="96" name="TextBox 35"/>
          <p:cNvSpPr txBox="1">
            <a:spLocks noChangeArrowheads="1"/>
          </p:cNvSpPr>
          <p:nvPr/>
        </p:nvSpPr>
        <p:spPr bwMode="auto">
          <a:xfrm>
            <a:off x="8221663" y="5183188"/>
            <a:ext cx="384175" cy="265112"/>
          </a:xfrm>
          <a:prstGeom prst="rect">
            <a:avLst/>
          </a:prstGeom>
          <a:noFill/>
          <a:ln w="9525">
            <a:noFill/>
            <a:miter lim="800000"/>
            <a:headEnd/>
            <a:tailEnd/>
          </a:ln>
        </p:spPr>
        <p:txBody>
          <a:bodyPr wrap="none">
            <a:spAutoFit/>
          </a:bodyPr>
          <a:lstStyle/>
          <a:p>
            <a:pPr algn="ctr" fontAlgn="auto">
              <a:lnSpc>
                <a:spcPct val="80000"/>
              </a:lnSpc>
              <a:spcBef>
                <a:spcPts val="1000"/>
              </a:spcBef>
              <a:spcAft>
                <a:spcPts val="700"/>
              </a:spcAft>
              <a:buClr>
                <a:srgbClr val="4FAD26"/>
              </a:buClr>
              <a:buFont typeface="Arial" charset="0"/>
              <a:buNone/>
              <a:defRPr/>
            </a:pPr>
            <a:r>
              <a:rPr lang="en-US" sz="1400" b="1" dirty="0">
                <a:latin typeface="+mj-lt"/>
              </a:rPr>
              <a:t>10</a:t>
            </a:r>
          </a:p>
        </p:txBody>
      </p:sp>
      <p:cxnSp>
        <p:nvCxnSpPr>
          <p:cNvPr id="97" name="Straight Connector 96"/>
          <p:cNvCxnSpPr>
            <a:cxnSpLocks noChangeShapeType="1"/>
          </p:cNvCxnSpPr>
          <p:nvPr/>
        </p:nvCxnSpPr>
        <p:spPr bwMode="auto">
          <a:xfrm rot="5400000">
            <a:off x="2291556" y="4450557"/>
            <a:ext cx="2601913" cy="0"/>
          </a:xfrm>
          <a:prstGeom prst="line">
            <a:avLst/>
          </a:prstGeom>
          <a:noFill/>
          <a:ln w="28575">
            <a:solidFill>
              <a:schemeClr val="tx1"/>
            </a:solidFill>
            <a:prstDash val="sysDash"/>
            <a:round/>
            <a:headEnd/>
            <a:tailEnd/>
          </a:ln>
          <a:effectLst>
            <a:outerShdw blurRad="63500" dist="20000" dir="5400000" rotWithShape="0">
              <a:srgbClr val="000000">
                <a:alpha val="37999"/>
              </a:srgbClr>
            </a:outerShdw>
          </a:effectLst>
          <a:extLst/>
        </p:spPr>
      </p:cxnSp>
      <p:cxnSp>
        <p:nvCxnSpPr>
          <p:cNvPr id="98" name="Straight Connector 97"/>
          <p:cNvCxnSpPr>
            <a:cxnSpLocks noChangeShapeType="1"/>
          </p:cNvCxnSpPr>
          <p:nvPr/>
        </p:nvCxnSpPr>
        <p:spPr bwMode="auto">
          <a:xfrm rot="5400000">
            <a:off x="4833143" y="4450557"/>
            <a:ext cx="2601913" cy="0"/>
          </a:xfrm>
          <a:prstGeom prst="line">
            <a:avLst/>
          </a:prstGeom>
          <a:noFill/>
          <a:ln w="28575">
            <a:solidFill>
              <a:schemeClr val="tx1"/>
            </a:solidFill>
            <a:prstDash val="sysDash"/>
            <a:round/>
            <a:headEnd/>
            <a:tailEnd/>
          </a:ln>
          <a:effectLst>
            <a:outerShdw blurRad="63500" dist="20000" dir="5400000" rotWithShape="0">
              <a:srgbClr val="000000">
                <a:alpha val="37999"/>
              </a:srgbClr>
            </a:outerShdw>
          </a:effectLst>
          <a:extLst/>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ChangeArrowheads="1"/>
          </p:cNvSpPr>
          <p:nvPr/>
        </p:nvSpPr>
        <p:spPr bwMode="auto">
          <a:xfrm>
            <a:off x="2630488" y="4959350"/>
            <a:ext cx="427037" cy="976313"/>
          </a:xfrm>
          <a:prstGeom prst="rect">
            <a:avLst/>
          </a:prstGeom>
          <a:solidFill>
            <a:schemeClr val="accent2"/>
          </a:solidFill>
          <a:ln w="14288">
            <a:solidFill>
              <a:schemeClr val="bg2">
                <a:lumMod val="10000"/>
              </a:schemeClr>
            </a:solidFill>
            <a:miter lim="800000"/>
            <a:headEnd/>
            <a:tailEnd/>
          </a:ln>
        </p:spPr>
        <p:txBody>
          <a:bodyPr/>
          <a:lstStyle/>
          <a:p>
            <a:pPr fontAlgn="auto">
              <a:lnSpc>
                <a:spcPct val="80000"/>
              </a:lnSpc>
              <a:spcBef>
                <a:spcPts val="1000"/>
              </a:spcBef>
              <a:spcAft>
                <a:spcPts val="700"/>
              </a:spcAft>
              <a:buClr>
                <a:srgbClr val="4FAD26"/>
              </a:buClr>
              <a:buFont typeface="Arial" charset="0"/>
              <a:buNone/>
              <a:defRPr/>
            </a:pPr>
            <a:endParaRPr lang="en-US" sz="1400" dirty="0">
              <a:latin typeface="+mn-lt"/>
              <a:cs typeface="+mn-cs"/>
            </a:endParaRPr>
          </a:p>
        </p:txBody>
      </p:sp>
      <p:sp>
        <p:nvSpPr>
          <p:cNvPr id="26627" name="Rectangle 9"/>
          <p:cNvSpPr>
            <a:spLocks noChangeArrowheads="1"/>
          </p:cNvSpPr>
          <p:nvPr/>
        </p:nvSpPr>
        <p:spPr bwMode="auto">
          <a:xfrm>
            <a:off x="4129088" y="4678363"/>
            <a:ext cx="434975" cy="1257300"/>
          </a:xfrm>
          <a:prstGeom prst="rect">
            <a:avLst/>
          </a:prstGeom>
          <a:solidFill>
            <a:schemeClr val="accent2"/>
          </a:solidFill>
          <a:ln w="14288">
            <a:solidFill>
              <a:schemeClr val="bg2">
                <a:lumMod val="10000"/>
              </a:schemeClr>
            </a:solidFill>
            <a:miter lim="800000"/>
            <a:headEnd/>
            <a:tailEnd/>
          </a:ln>
        </p:spPr>
        <p:txBody>
          <a:bodyPr/>
          <a:lstStyle/>
          <a:p>
            <a:pPr fontAlgn="auto">
              <a:lnSpc>
                <a:spcPct val="80000"/>
              </a:lnSpc>
              <a:spcBef>
                <a:spcPts val="1000"/>
              </a:spcBef>
              <a:spcAft>
                <a:spcPts val="700"/>
              </a:spcAft>
              <a:buClr>
                <a:srgbClr val="4FAD26"/>
              </a:buClr>
              <a:buFont typeface="Arial" charset="0"/>
              <a:buNone/>
              <a:defRPr/>
            </a:pPr>
            <a:endParaRPr lang="en-US" sz="1400" dirty="0">
              <a:latin typeface="+mn-lt"/>
              <a:cs typeface="+mn-cs"/>
            </a:endParaRPr>
          </a:p>
        </p:txBody>
      </p:sp>
      <p:sp>
        <p:nvSpPr>
          <p:cNvPr id="26628" name="Rectangle 10"/>
          <p:cNvSpPr>
            <a:spLocks noChangeArrowheads="1"/>
          </p:cNvSpPr>
          <p:nvPr/>
        </p:nvSpPr>
        <p:spPr bwMode="auto">
          <a:xfrm>
            <a:off x="5634038" y="5765800"/>
            <a:ext cx="427037" cy="169863"/>
          </a:xfrm>
          <a:prstGeom prst="rect">
            <a:avLst/>
          </a:prstGeom>
          <a:solidFill>
            <a:schemeClr val="accent2"/>
          </a:solidFill>
          <a:ln w="14288">
            <a:solidFill>
              <a:schemeClr val="bg2">
                <a:lumMod val="10000"/>
              </a:schemeClr>
            </a:solidFill>
            <a:miter lim="800000"/>
            <a:headEnd/>
            <a:tailEnd/>
          </a:ln>
        </p:spPr>
        <p:txBody>
          <a:bodyPr/>
          <a:lstStyle/>
          <a:p>
            <a:pPr fontAlgn="auto">
              <a:lnSpc>
                <a:spcPct val="80000"/>
              </a:lnSpc>
              <a:spcBef>
                <a:spcPts val="1000"/>
              </a:spcBef>
              <a:spcAft>
                <a:spcPts val="700"/>
              </a:spcAft>
              <a:buClr>
                <a:srgbClr val="4FAD26"/>
              </a:buClr>
              <a:buFont typeface="Arial" charset="0"/>
              <a:buNone/>
              <a:defRPr/>
            </a:pPr>
            <a:endParaRPr lang="en-US" sz="1400" dirty="0">
              <a:latin typeface="+mn-lt"/>
              <a:cs typeface="+mn-cs"/>
            </a:endParaRPr>
          </a:p>
        </p:txBody>
      </p:sp>
      <p:sp>
        <p:nvSpPr>
          <p:cNvPr id="27653" name="Rectangle 11"/>
          <p:cNvSpPr>
            <a:spLocks noChangeArrowheads="1"/>
          </p:cNvSpPr>
          <p:nvPr/>
        </p:nvSpPr>
        <p:spPr bwMode="auto">
          <a:xfrm>
            <a:off x="3057525" y="4254500"/>
            <a:ext cx="425450" cy="1681163"/>
          </a:xfrm>
          <a:prstGeom prst="rect">
            <a:avLst/>
          </a:prstGeom>
          <a:solidFill>
            <a:schemeClr val="accent3"/>
          </a:solidFill>
          <a:ln w="14288">
            <a:solidFill>
              <a:schemeClr val="bg2">
                <a:lumMod val="10000"/>
              </a:schemeClr>
            </a:solidFill>
            <a:miter lim="800000"/>
            <a:headEnd/>
            <a:tailEnd/>
          </a:ln>
        </p:spPr>
        <p:txBody>
          <a:bodyPr/>
          <a:lstStyle/>
          <a:p>
            <a:pPr fontAlgn="auto">
              <a:lnSpc>
                <a:spcPct val="80000"/>
              </a:lnSpc>
              <a:spcBef>
                <a:spcPts val="1000"/>
              </a:spcBef>
              <a:spcAft>
                <a:spcPts val="700"/>
              </a:spcAft>
              <a:buClr>
                <a:srgbClr val="4FAD26"/>
              </a:buClr>
              <a:buFont typeface="Arial" charset="0"/>
              <a:buNone/>
              <a:defRPr/>
            </a:pPr>
            <a:endParaRPr lang="en-US" sz="1400" dirty="0">
              <a:latin typeface="+mn-lt"/>
              <a:cs typeface="+mn-cs"/>
            </a:endParaRPr>
          </a:p>
        </p:txBody>
      </p:sp>
      <p:sp>
        <p:nvSpPr>
          <p:cNvPr id="27654" name="Rectangle 12"/>
          <p:cNvSpPr>
            <a:spLocks noChangeArrowheads="1"/>
          </p:cNvSpPr>
          <p:nvPr/>
        </p:nvSpPr>
        <p:spPr bwMode="auto">
          <a:xfrm>
            <a:off x="4564063" y="4113213"/>
            <a:ext cx="427037" cy="1822450"/>
          </a:xfrm>
          <a:prstGeom prst="rect">
            <a:avLst/>
          </a:prstGeom>
          <a:solidFill>
            <a:schemeClr val="accent3"/>
          </a:solidFill>
          <a:ln w="14288">
            <a:solidFill>
              <a:schemeClr val="bg2">
                <a:lumMod val="10000"/>
              </a:schemeClr>
            </a:solidFill>
            <a:miter lim="800000"/>
            <a:headEnd/>
            <a:tailEnd/>
          </a:ln>
        </p:spPr>
        <p:txBody>
          <a:bodyPr/>
          <a:lstStyle/>
          <a:p>
            <a:pPr fontAlgn="auto">
              <a:lnSpc>
                <a:spcPct val="80000"/>
              </a:lnSpc>
              <a:spcBef>
                <a:spcPts val="1000"/>
              </a:spcBef>
              <a:spcAft>
                <a:spcPts val="700"/>
              </a:spcAft>
              <a:buClr>
                <a:srgbClr val="4FAD26"/>
              </a:buClr>
              <a:buFont typeface="Arial" charset="0"/>
              <a:buNone/>
              <a:defRPr/>
            </a:pPr>
            <a:endParaRPr lang="en-US" sz="1400" dirty="0">
              <a:latin typeface="+mn-lt"/>
              <a:cs typeface="+mn-cs"/>
            </a:endParaRPr>
          </a:p>
        </p:txBody>
      </p:sp>
      <p:sp>
        <p:nvSpPr>
          <p:cNvPr id="27655" name="Rectangle 13"/>
          <p:cNvSpPr>
            <a:spLocks noChangeArrowheads="1"/>
          </p:cNvSpPr>
          <p:nvPr/>
        </p:nvSpPr>
        <p:spPr bwMode="auto">
          <a:xfrm>
            <a:off x="6061075" y="5229225"/>
            <a:ext cx="427038" cy="706438"/>
          </a:xfrm>
          <a:prstGeom prst="rect">
            <a:avLst/>
          </a:prstGeom>
          <a:solidFill>
            <a:schemeClr val="accent3"/>
          </a:solidFill>
          <a:ln w="14288">
            <a:solidFill>
              <a:schemeClr val="bg2">
                <a:lumMod val="10000"/>
              </a:schemeClr>
            </a:solidFill>
            <a:miter lim="800000"/>
            <a:headEnd/>
            <a:tailEnd/>
          </a:ln>
        </p:spPr>
        <p:txBody>
          <a:bodyPr/>
          <a:lstStyle/>
          <a:p>
            <a:pPr fontAlgn="auto">
              <a:lnSpc>
                <a:spcPct val="80000"/>
              </a:lnSpc>
              <a:spcBef>
                <a:spcPts val="1000"/>
              </a:spcBef>
              <a:spcAft>
                <a:spcPts val="700"/>
              </a:spcAft>
              <a:buClr>
                <a:srgbClr val="4FAD26"/>
              </a:buClr>
              <a:buFont typeface="Arial" charset="0"/>
              <a:buNone/>
              <a:defRPr/>
            </a:pPr>
            <a:endParaRPr lang="en-US" sz="1400" dirty="0">
              <a:latin typeface="+mn-lt"/>
              <a:cs typeface="+mn-cs"/>
            </a:endParaRPr>
          </a:p>
        </p:txBody>
      </p:sp>
      <p:sp>
        <p:nvSpPr>
          <p:cNvPr id="72711" name="Line 14"/>
          <p:cNvSpPr>
            <a:spLocks noChangeShapeType="1"/>
          </p:cNvSpPr>
          <p:nvPr/>
        </p:nvSpPr>
        <p:spPr bwMode="auto">
          <a:xfrm>
            <a:off x="2314575" y="3505200"/>
            <a:ext cx="0" cy="2430463"/>
          </a:xfrm>
          <a:prstGeom prst="line">
            <a:avLst/>
          </a:prstGeom>
          <a:noFill/>
          <a:ln w="28575">
            <a:solidFill>
              <a:schemeClr val="tx1"/>
            </a:solidFill>
            <a:round/>
            <a:headEnd/>
            <a:tailEnd/>
          </a:ln>
        </p:spPr>
        <p:txBody>
          <a:bodyPr/>
          <a:lstStyle/>
          <a:p>
            <a:endParaRPr lang="en-US"/>
          </a:p>
        </p:txBody>
      </p:sp>
      <p:sp>
        <p:nvSpPr>
          <p:cNvPr id="72712" name="Line 15"/>
          <p:cNvSpPr>
            <a:spLocks noChangeShapeType="1"/>
          </p:cNvSpPr>
          <p:nvPr/>
        </p:nvSpPr>
        <p:spPr bwMode="auto">
          <a:xfrm>
            <a:off x="2235200" y="5935663"/>
            <a:ext cx="63500" cy="0"/>
          </a:xfrm>
          <a:prstGeom prst="line">
            <a:avLst/>
          </a:prstGeom>
          <a:noFill/>
          <a:ln w="28575">
            <a:solidFill>
              <a:schemeClr val="tx1"/>
            </a:solidFill>
            <a:round/>
            <a:headEnd/>
            <a:tailEnd/>
          </a:ln>
        </p:spPr>
        <p:txBody>
          <a:bodyPr/>
          <a:lstStyle/>
          <a:p>
            <a:endParaRPr lang="en-US"/>
          </a:p>
        </p:txBody>
      </p:sp>
      <p:sp>
        <p:nvSpPr>
          <p:cNvPr id="72713" name="Line 16"/>
          <p:cNvSpPr>
            <a:spLocks noChangeShapeType="1"/>
          </p:cNvSpPr>
          <p:nvPr/>
        </p:nvSpPr>
        <p:spPr bwMode="auto">
          <a:xfrm>
            <a:off x="2235200" y="5456238"/>
            <a:ext cx="63500" cy="0"/>
          </a:xfrm>
          <a:prstGeom prst="line">
            <a:avLst/>
          </a:prstGeom>
          <a:noFill/>
          <a:ln w="28575">
            <a:solidFill>
              <a:schemeClr val="tx1"/>
            </a:solidFill>
            <a:round/>
            <a:headEnd/>
            <a:tailEnd/>
          </a:ln>
        </p:spPr>
        <p:txBody>
          <a:bodyPr/>
          <a:lstStyle/>
          <a:p>
            <a:endParaRPr lang="en-US"/>
          </a:p>
        </p:txBody>
      </p:sp>
      <p:sp>
        <p:nvSpPr>
          <p:cNvPr id="72714" name="Line 17"/>
          <p:cNvSpPr>
            <a:spLocks noChangeShapeType="1"/>
          </p:cNvSpPr>
          <p:nvPr/>
        </p:nvSpPr>
        <p:spPr bwMode="auto">
          <a:xfrm>
            <a:off x="2235200" y="4959350"/>
            <a:ext cx="63500" cy="0"/>
          </a:xfrm>
          <a:prstGeom prst="line">
            <a:avLst/>
          </a:prstGeom>
          <a:noFill/>
          <a:ln w="28575">
            <a:solidFill>
              <a:schemeClr val="tx1"/>
            </a:solidFill>
            <a:round/>
            <a:headEnd/>
            <a:tailEnd/>
          </a:ln>
        </p:spPr>
        <p:txBody>
          <a:bodyPr/>
          <a:lstStyle/>
          <a:p>
            <a:endParaRPr lang="en-US"/>
          </a:p>
        </p:txBody>
      </p:sp>
      <p:sp>
        <p:nvSpPr>
          <p:cNvPr id="72715" name="Line 18"/>
          <p:cNvSpPr>
            <a:spLocks noChangeShapeType="1"/>
          </p:cNvSpPr>
          <p:nvPr/>
        </p:nvSpPr>
        <p:spPr bwMode="auto">
          <a:xfrm>
            <a:off x="2235200" y="4479925"/>
            <a:ext cx="63500" cy="0"/>
          </a:xfrm>
          <a:prstGeom prst="line">
            <a:avLst/>
          </a:prstGeom>
          <a:noFill/>
          <a:ln w="28575">
            <a:solidFill>
              <a:schemeClr val="tx1"/>
            </a:solidFill>
            <a:round/>
            <a:headEnd/>
            <a:tailEnd/>
          </a:ln>
        </p:spPr>
        <p:txBody>
          <a:bodyPr/>
          <a:lstStyle/>
          <a:p>
            <a:endParaRPr lang="en-US"/>
          </a:p>
        </p:txBody>
      </p:sp>
      <p:sp>
        <p:nvSpPr>
          <p:cNvPr id="72716" name="Line 19"/>
          <p:cNvSpPr>
            <a:spLocks noChangeShapeType="1"/>
          </p:cNvSpPr>
          <p:nvPr/>
        </p:nvSpPr>
        <p:spPr bwMode="auto">
          <a:xfrm>
            <a:off x="2235200" y="3984625"/>
            <a:ext cx="63500" cy="0"/>
          </a:xfrm>
          <a:prstGeom prst="line">
            <a:avLst/>
          </a:prstGeom>
          <a:noFill/>
          <a:ln w="28575">
            <a:solidFill>
              <a:schemeClr val="tx1"/>
            </a:solidFill>
            <a:round/>
            <a:headEnd/>
            <a:tailEnd/>
          </a:ln>
        </p:spPr>
        <p:txBody>
          <a:bodyPr/>
          <a:lstStyle/>
          <a:p>
            <a:endParaRPr lang="en-US"/>
          </a:p>
        </p:txBody>
      </p:sp>
      <p:sp>
        <p:nvSpPr>
          <p:cNvPr id="72717" name="Line 20"/>
          <p:cNvSpPr>
            <a:spLocks noChangeShapeType="1"/>
          </p:cNvSpPr>
          <p:nvPr/>
        </p:nvSpPr>
        <p:spPr bwMode="auto">
          <a:xfrm>
            <a:off x="2235200" y="3521075"/>
            <a:ext cx="63500" cy="0"/>
          </a:xfrm>
          <a:prstGeom prst="line">
            <a:avLst/>
          </a:prstGeom>
          <a:noFill/>
          <a:ln w="28575">
            <a:solidFill>
              <a:schemeClr val="tx1"/>
            </a:solidFill>
            <a:round/>
            <a:headEnd/>
            <a:tailEnd/>
          </a:ln>
        </p:spPr>
        <p:txBody>
          <a:bodyPr/>
          <a:lstStyle/>
          <a:p>
            <a:endParaRPr lang="en-US"/>
          </a:p>
        </p:txBody>
      </p:sp>
      <p:sp>
        <p:nvSpPr>
          <p:cNvPr id="72718" name="Line 21"/>
          <p:cNvSpPr>
            <a:spLocks noChangeShapeType="1"/>
          </p:cNvSpPr>
          <p:nvPr/>
        </p:nvSpPr>
        <p:spPr bwMode="auto">
          <a:xfrm>
            <a:off x="2298700" y="5935663"/>
            <a:ext cx="4500563" cy="0"/>
          </a:xfrm>
          <a:prstGeom prst="line">
            <a:avLst/>
          </a:prstGeom>
          <a:noFill/>
          <a:ln w="28575">
            <a:solidFill>
              <a:schemeClr val="tx1"/>
            </a:solidFill>
            <a:round/>
            <a:headEnd/>
            <a:tailEnd/>
          </a:ln>
        </p:spPr>
        <p:txBody>
          <a:bodyPr/>
          <a:lstStyle/>
          <a:p>
            <a:endParaRPr lang="en-US"/>
          </a:p>
        </p:txBody>
      </p:sp>
      <p:sp>
        <p:nvSpPr>
          <p:cNvPr id="72719" name="Line 22"/>
          <p:cNvSpPr>
            <a:spLocks noChangeShapeType="1"/>
          </p:cNvSpPr>
          <p:nvPr/>
        </p:nvSpPr>
        <p:spPr bwMode="auto">
          <a:xfrm flipV="1">
            <a:off x="2314575" y="5951538"/>
            <a:ext cx="0" cy="63500"/>
          </a:xfrm>
          <a:prstGeom prst="line">
            <a:avLst/>
          </a:prstGeom>
          <a:noFill/>
          <a:ln w="28575">
            <a:solidFill>
              <a:schemeClr val="tx1"/>
            </a:solidFill>
            <a:round/>
            <a:headEnd/>
            <a:tailEnd/>
          </a:ln>
        </p:spPr>
        <p:txBody>
          <a:bodyPr/>
          <a:lstStyle/>
          <a:p>
            <a:endParaRPr lang="en-US"/>
          </a:p>
        </p:txBody>
      </p:sp>
      <p:sp>
        <p:nvSpPr>
          <p:cNvPr id="72720" name="Line 23"/>
          <p:cNvSpPr>
            <a:spLocks noChangeShapeType="1"/>
          </p:cNvSpPr>
          <p:nvPr/>
        </p:nvSpPr>
        <p:spPr bwMode="auto">
          <a:xfrm flipV="1">
            <a:off x="3810000" y="5951538"/>
            <a:ext cx="0" cy="63500"/>
          </a:xfrm>
          <a:prstGeom prst="line">
            <a:avLst/>
          </a:prstGeom>
          <a:noFill/>
          <a:ln w="28575">
            <a:solidFill>
              <a:schemeClr val="tx1"/>
            </a:solidFill>
            <a:round/>
            <a:headEnd/>
            <a:tailEnd/>
          </a:ln>
        </p:spPr>
        <p:txBody>
          <a:bodyPr/>
          <a:lstStyle/>
          <a:p>
            <a:endParaRPr lang="en-US"/>
          </a:p>
        </p:txBody>
      </p:sp>
      <p:sp>
        <p:nvSpPr>
          <p:cNvPr id="72721" name="Line 24"/>
          <p:cNvSpPr>
            <a:spLocks noChangeShapeType="1"/>
          </p:cNvSpPr>
          <p:nvPr/>
        </p:nvSpPr>
        <p:spPr bwMode="auto">
          <a:xfrm flipV="1">
            <a:off x="5318125" y="5951538"/>
            <a:ext cx="0" cy="63500"/>
          </a:xfrm>
          <a:prstGeom prst="line">
            <a:avLst/>
          </a:prstGeom>
          <a:noFill/>
          <a:ln w="28575">
            <a:solidFill>
              <a:schemeClr val="tx1"/>
            </a:solidFill>
            <a:round/>
            <a:headEnd/>
            <a:tailEnd/>
          </a:ln>
        </p:spPr>
        <p:txBody>
          <a:bodyPr/>
          <a:lstStyle/>
          <a:p>
            <a:endParaRPr lang="en-US"/>
          </a:p>
        </p:txBody>
      </p:sp>
      <p:sp>
        <p:nvSpPr>
          <p:cNvPr id="72722" name="Line 25"/>
          <p:cNvSpPr>
            <a:spLocks noChangeShapeType="1"/>
          </p:cNvSpPr>
          <p:nvPr/>
        </p:nvSpPr>
        <p:spPr bwMode="auto">
          <a:xfrm flipV="1">
            <a:off x="6783388" y="5951538"/>
            <a:ext cx="0" cy="63500"/>
          </a:xfrm>
          <a:prstGeom prst="line">
            <a:avLst/>
          </a:prstGeom>
          <a:noFill/>
          <a:ln w="28575">
            <a:solidFill>
              <a:schemeClr val="tx1"/>
            </a:solidFill>
            <a:round/>
            <a:headEnd/>
            <a:tailEnd/>
          </a:ln>
        </p:spPr>
        <p:txBody>
          <a:bodyPr/>
          <a:lstStyle/>
          <a:p>
            <a:endParaRPr lang="en-US"/>
          </a:p>
        </p:txBody>
      </p:sp>
      <p:sp>
        <p:nvSpPr>
          <p:cNvPr id="72723" name="Rectangle 26"/>
          <p:cNvSpPr>
            <a:spLocks noChangeArrowheads="1"/>
          </p:cNvSpPr>
          <p:nvPr/>
        </p:nvSpPr>
        <p:spPr bwMode="auto">
          <a:xfrm>
            <a:off x="2738438" y="4743450"/>
            <a:ext cx="198437" cy="171450"/>
          </a:xfrm>
          <a:prstGeom prst="rect">
            <a:avLst/>
          </a:prstGeom>
          <a:noFill/>
          <a:ln w="9525">
            <a:noFill/>
            <a:miter lim="800000"/>
            <a:headEnd/>
            <a:tailEnd/>
          </a:ln>
        </p:spPr>
        <p:txBody>
          <a:bodyPr wrap="none" lIns="0" tIns="0" rIns="0" bIns="0">
            <a:spAutoFit/>
          </a:bodyPr>
          <a:lstStyle/>
          <a:p>
            <a:pPr>
              <a:lnSpc>
                <a:spcPct val="80000"/>
              </a:lnSpc>
              <a:spcBef>
                <a:spcPts val="1000"/>
              </a:spcBef>
              <a:spcAft>
                <a:spcPts val="700"/>
              </a:spcAft>
              <a:buClr>
                <a:srgbClr val="4FAD26"/>
              </a:buClr>
              <a:buFont typeface="Arial" charset="0"/>
              <a:buNone/>
            </a:pPr>
            <a:r>
              <a:rPr lang="en-US" sz="1400" b="1">
                <a:latin typeface="Calibri" pitchFamily="34" charset="0"/>
              </a:rPr>
              <a:t>40</a:t>
            </a:r>
          </a:p>
        </p:txBody>
      </p:sp>
      <p:sp>
        <p:nvSpPr>
          <p:cNvPr id="72724" name="Rectangle 27"/>
          <p:cNvSpPr>
            <a:spLocks noChangeArrowheads="1"/>
          </p:cNvSpPr>
          <p:nvPr/>
        </p:nvSpPr>
        <p:spPr bwMode="auto">
          <a:xfrm>
            <a:off x="4252913" y="4452938"/>
            <a:ext cx="198437" cy="173037"/>
          </a:xfrm>
          <a:prstGeom prst="rect">
            <a:avLst/>
          </a:prstGeom>
          <a:noFill/>
          <a:ln w="9525">
            <a:noFill/>
            <a:miter lim="800000"/>
            <a:headEnd/>
            <a:tailEnd/>
          </a:ln>
        </p:spPr>
        <p:txBody>
          <a:bodyPr wrap="none" lIns="0" tIns="0" rIns="0" bIns="0">
            <a:spAutoFit/>
          </a:bodyPr>
          <a:lstStyle/>
          <a:p>
            <a:pPr>
              <a:lnSpc>
                <a:spcPct val="80000"/>
              </a:lnSpc>
              <a:spcBef>
                <a:spcPts val="1000"/>
              </a:spcBef>
              <a:spcAft>
                <a:spcPts val="700"/>
              </a:spcAft>
              <a:buClr>
                <a:srgbClr val="4FAD26"/>
              </a:buClr>
              <a:buFont typeface="Arial" charset="0"/>
              <a:buNone/>
            </a:pPr>
            <a:r>
              <a:rPr lang="en-US" sz="1400" b="1">
                <a:latin typeface="Calibri" pitchFamily="34" charset="0"/>
              </a:rPr>
              <a:t>52</a:t>
            </a:r>
          </a:p>
        </p:txBody>
      </p:sp>
      <p:sp>
        <p:nvSpPr>
          <p:cNvPr id="72725" name="Rectangle 28"/>
          <p:cNvSpPr>
            <a:spLocks noChangeArrowheads="1"/>
          </p:cNvSpPr>
          <p:nvPr/>
        </p:nvSpPr>
        <p:spPr bwMode="auto">
          <a:xfrm>
            <a:off x="5789613" y="5556250"/>
            <a:ext cx="100012" cy="171450"/>
          </a:xfrm>
          <a:prstGeom prst="rect">
            <a:avLst/>
          </a:prstGeom>
          <a:noFill/>
          <a:ln w="9525">
            <a:noFill/>
            <a:miter lim="800000"/>
            <a:headEnd/>
            <a:tailEnd/>
          </a:ln>
        </p:spPr>
        <p:txBody>
          <a:bodyPr wrap="none" lIns="0" tIns="0" rIns="0" bIns="0">
            <a:spAutoFit/>
          </a:bodyPr>
          <a:lstStyle/>
          <a:p>
            <a:pPr>
              <a:lnSpc>
                <a:spcPct val="80000"/>
              </a:lnSpc>
              <a:spcBef>
                <a:spcPts val="1000"/>
              </a:spcBef>
              <a:spcAft>
                <a:spcPts val="700"/>
              </a:spcAft>
              <a:buClr>
                <a:srgbClr val="4FAD26"/>
              </a:buClr>
              <a:buFont typeface="Arial" charset="0"/>
              <a:buNone/>
            </a:pPr>
            <a:r>
              <a:rPr lang="en-US" sz="1400" b="1">
                <a:latin typeface="Calibri" pitchFamily="34" charset="0"/>
              </a:rPr>
              <a:t>7</a:t>
            </a:r>
          </a:p>
        </p:txBody>
      </p:sp>
      <p:sp>
        <p:nvSpPr>
          <p:cNvPr id="72726" name="Rectangle 29"/>
          <p:cNvSpPr>
            <a:spLocks noChangeArrowheads="1"/>
          </p:cNvSpPr>
          <p:nvPr/>
        </p:nvSpPr>
        <p:spPr bwMode="auto">
          <a:xfrm>
            <a:off x="3171825" y="4019550"/>
            <a:ext cx="198438" cy="173038"/>
          </a:xfrm>
          <a:prstGeom prst="rect">
            <a:avLst/>
          </a:prstGeom>
          <a:noFill/>
          <a:ln w="9525">
            <a:noFill/>
            <a:miter lim="800000"/>
            <a:headEnd/>
            <a:tailEnd/>
          </a:ln>
        </p:spPr>
        <p:txBody>
          <a:bodyPr wrap="none" lIns="0" tIns="0" rIns="0" bIns="0">
            <a:spAutoFit/>
          </a:bodyPr>
          <a:lstStyle/>
          <a:p>
            <a:pPr>
              <a:lnSpc>
                <a:spcPct val="80000"/>
              </a:lnSpc>
              <a:spcBef>
                <a:spcPts val="1000"/>
              </a:spcBef>
              <a:spcAft>
                <a:spcPts val="700"/>
              </a:spcAft>
              <a:buClr>
                <a:srgbClr val="4FAD26"/>
              </a:buClr>
              <a:buFont typeface="Arial" charset="0"/>
              <a:buNone/>
            </a:pPr>
            <a:r>
              <a:rPr lang="en-US" sz="1400" b="1">
                <a:latin typeface="Calibri" pitchFamily="34" charset="0"/>
              </a:rPr>
              <a:t>69</a:t>
            </a:r>
          </a:p>
        </p:txBody>
      </p:sp>
      <p:sp>
        <p:nvSpPr>
          <p:cNvPr id="72727" name="Rectangle 30"/>
          <p:cNvSpPr>
            <a:spLocks noChangeArrowheads="1"/>
          </p:cNvSpPr>
          <p:nvPr/>
        </p:nvSpPr>
        <p:spPr bwMode="auto">
          <a:xfrm>
            <a:off x="4678363" y="3895725"/>
            <a:ext cx="200025" cy="171450"/>
          </a:xfrm>
          <a:prstGeom prst="rect">
            <a:avLst/>
          </a:prstGeom>
          <a:noFill/>
          <a:ln w="9525">
            <a:noFill/>
            <a:miter lim="800000"/>
            <a:headEnd/>
            <a:tailEnd/>
          </a:ln>
        </p:spPr>
        <p:txBody>
          <a:bodyPr wrap="none" lIns="0" tIns="0" rIns="0" bIns="0">
            <a:spAutoFit/>
          </a:bodyPr>
          <a:lstStyle/>
          <a:p>
            <a:pPr>
              <a:lnSpc>
                <a:spcPct val="80000"/>
              </a:lnSpc>
              <a:spcBef>
                <a:spcPts val="1000"/>
              </a:spcBef>
              <a:spcAft>
                <a:spcPts val="700"/>
              </a:spcAft>
              <a:buClr>
                <a:srgbClr val="4FAD26"/>
              </a:buClr>
              <a:buFont typeface="Arial" charset="0"/>
              <a:buNone/>
            </a:pPr>
            <a:r>
              <a:rPr lang="en-US" sz="1400" b="1">
                <a:latin typeface="Calibri" pitchFamily="34" charset="0"/>
              </a:rPr>
              <a:t>75</a:t>
            </a:r>
          </a:p>
        </p:txBody>
      </p:sp>
      <p:sp>
        <p:nvSpPr>
          <p:cNvPr id="72728" name="Rectangle 31"/>
          <p:cNvSpPr>
            <a:spLocks noChangeArrowheads="1"/>
          </p:cNvSpPr>
          <p:nvPr/>
        </p:nvSpPr>
        <p:spPr bwMode="auto">
          <a:xfrm>
            <a:off x="6167438" y="5019675"/>
            <a:ext cx="200025" cy="173038"/>
          </a:xfrm>
          <a:prstGeom prst="rect">
            <a:avLst/>
          </a:prstGeom>
          <a:noFill/>
          <a:ln w="9525">
            <a:noFill/>
            <a:miter lim="800000"/>
            <a:headEnd/>
            <a:tailEnd/>
          </a:ln>
        </p:spPr>
        <p:txBody>
          <a:bodyPr wrap="none" lIns="0" tIns="0" rIns="0" bIns="0">
            <a:spAutoFit/>
          </a:bodyPr>
          <a:lstStyle/>
          <a:p>
            <a:pPr>
              <a:lnSpc>
                <a:spcPct val="80000"/>
              </a:lnSpc>
              <a:spcBef>
                <a:spcPts val="1000"/>
              </a:spcBef>
              <a:spcAft>
                <a:spcPts val="700"/>
              </a:spcAft>
              <a:buClr>
                <a:srgbClr val="4FAD26"/>
              </a:buClr>
              <a:buFont typeface="Arial" charset="0"/>
              <a:buNone/>
            </a:pPr>
            <a:r>
              <a:rPr lang="en-US" sz="1400" b="1">
                <a:latin typeface="Calibri" pitchFamily="34" charset="0"/>
              </a:rPr>
              <a:t>29</a:t>
            </a:r>
          </a:p>
        </p:txBody>
      </p:sp>
      <p:sp>
        <p:nvSpPr>
          <p:cNvPr id="72729" name="Rectangle 32"/>
          <p:cNvSpPr>
            <a:spLocks noChangeArrowheads="1"/>
          </p:cNvSpPr>
          <p:nvPr/>
        </p:nvSpPr>
        <p:spPr bwMode="auto">
          <a:xfrm>
            <a:off x="2092325" y="5867400"/>
            <a:ext cx="100013" cy="173038"/>
          </a:xfrm>
          <a:prstGeom prst="rect">
            <a:avLst/>
          </a:prstGeom>
          <a:noFill/>
          <a:ln w="9525">
            <a:noFill/>
            <a:miter lim="800000"/>
            <a:headEnd/>
            <a:tailEnd/>
          </a:ln>
        </p:spPr>
        <p:txBody>
          <a:bodyPr wrap="none" lIns="0" tIns="0" rIns="0" bIns="0">
            <a:spAutoFit/>
          </a:bodyPr>
          <a:lstStyle/>
          <a:p>
            <a:pPr>
              <a:lnSpc>
                <a:spcPct val="80000"/>
              </a:lnSpc>
              <a:spcBef>
                <a:spcPts val="1000"/>
              </a:spcBef>
              <a:spcAft>
                <a:spcPts val="700"/>
              </a:spcAft>
              <a:buClr>
                <a:srgbClr val="4FAD26"/>
              </a:buClr>
              <a:buFont typeface="Arial" charset="0"/>
              <a:buNone/>
            </a:pPr>
            <a:r>
              <a:rPr lang="en-US" sz="1400">
                <a:latin typeface="Calibri" pitchFamily="34" charset="0"/>
              </a:rPr>
              <a:t>0</a:t>
            </a:r>
          </a:p>
        </p:txBody>
      </p:sp>
      <p:sp>
        <p:nvSpPr>
          <p:cNvPr id="72730" name="Rectangle 33"/>
          <p:cNvSpPr>
            <a:spLocks noChangeArrowheads="1"/>
          </p:cNvSpPr>
          <p:nvPr/>
        </p:nvSpPr>
        <p:spPr bwMode="auto">
          <a:xfrm>
            <a:off x="1989138" y="5389563"/>
            <a:ext cx="200025" cy="171450"/>
          </a:xfrm>
          <a:prstGeom prst="rect">
            <a:avLst/>
          </a:prstGeom>
          <a:noFill/>
          <a:ln w="9525">
            <a:noFill/>
            <a:miter lim="800000"/>
            <a:headEnd/>
            <a:tailEnd/>
          </a:ln>
        </p:spPr>
        <p:txBody>
          <a:bodyPr wrap="none" lIns="0" tIns="0" rIns="0" bIns="0">
            <a:spAutoFit/>
          </a:bodyPr>
          <a:lstStyle/>
          <a:p>
            <a:pPr>
              <a:lnSpc>
                <a:spcPct val="80000"/>
              </a:lnSpc>
              <a:spcBef>
                <a:spcPts val="1000"/>
              </a:spcBef>
              <a:spcAft>
                <a:spcPts val="700"/>
              </a:spcAft>
              <a:buClr>
                <a:srgbClr val="4FAD26"/>
              </a:buClr>
              <a:buFont typeface="Arial" charset="0"/>
              <a:buNone/>
            </a:pPr>
            <a:r>
              <a:rPr lang="en-US" sz="1400">
                <a:latin typeface="Calibri" pitchFamily="34" charset="0"/>
              </a:rPr>
              <a:t>20</a:t>
            </a:r>
          </a:p>
        </p:txBody>
      </p:sp>
      <p:sp>
        <p:nvSpPr>
          <p:cNvPr id="72731" name="Rectangle 34"/>
          <p:cNvSpPr>
            <a:spLocks noChangeArrowheads="1"/>
          </p:cNvSpPr>
          <p:nvPr/>
        </p:nvSpPr>
        <p:spPr bwMode="auto">
          <a:xfrm>
            <a:off x="1989138" y="4902200"/>
            <a:ext cx="200025" cy="173038"/>
          </a:xfrm>
          <a:prstGeom prst="rect">
            <a:avLst/>
          </a:prstGeom>
          <a:noFill/>
          <a:ln w="9525">
            <a:noFill/>
            <a:miter lim="800000"/>
            <a:headEnd/>
            <a:tailEnd/>
          </a:ln>
        </p:spPr>
        <p:txBody>
          <a:bodyPr wrap="none" lIns="0" tIns="0" rIns="0" bIns="0">
            <a:spAutoFit/>
          </a:bodyPr>
          <a:lstStyle/>
          <a:p>
            <a:pPr>
              <a:lnSpc>
                <a:spcPct val="80000"/>
              </a:lnSpc>
              <a:spcBef>
                <a:spcPts val="1000"/>
              </a:spcBef>
              <a:spcAft>
                <a:spcPts val="700"/>
              </a:spcAft>
              <a:buClr>
                <a:srgbClr val="4FAD26"/>
              </a:buClr>
              <a:buFont typeface="Arial" charset="0"/>
              <a:buNone/>
            </a:pPr>
            <a:r>
              <a:rPr lang="en-US" sz="1400">
                <a:latin typeface="Calibri" pitchFamily="34" charset="0"/>
              </a:rPr>
              <a:t>40</a:t>
            </a:r>
          </a:p>
        </p:txBody>
      </p:sp>
      <p:sp>
        <p:nvSpPr>
          <p:cNvPr id="72732" name="Rectangle 35"/>
          <p:cNvSpPr>
            <a:spLocks noChangeArrowheads="1"/>
          </p:cNvSpPr>
          <p:nvPr/>
        </p:nvSpPr>
        <p:spPr bwMode="auto">
          <a:xfrm>
            <a:off x="1989138" y="4406900"/>
            <a:ext cx="200025" cy="173038"/>
          </a:xfrm>
          <a:prstGeom prst="rect">
            <a:avLst/>
          </a:prstGeom>
          <a:noFill/>
          <a:ln w="9525">
            <a:noFill/>
            <a:miter lim="800000"/>
            <a:headEnd/>
            <a:tailEnd/>
          </a:ln>
        </p:spPr>
        <p:txBody>
          <a:bodyPr wrap="none" lIns="0" tIns="0" rIns="0" bIns="0">
            <a:spAutoFit/>
          </a:bodyPr>
          <a:lstStyle/>
          <a:p>
            <a:pPr>
              <a:lnSpc>
                <a:spcPct val="80000"/>
              </a:lnSpc>
              <a:spcBef>
                <a:spcPts val="1000"/>
              </a:spcBef>
              <a:spcAft>
                <a:spcPts val="700"/>
              </a:spcAft>
              <a:buClr>
                <a:srgbClr val="4FAD26"/>
              </a:buClr>
              <a:buFont typeface="Arial" charset="0"/>
              <a:buNone/>
            </a:pPr>
            <a:r>
              <a:rPr lang="en-US" sz="1400">
                <a:latin typeface="Calibri" pitchFamily="34" charset="0"/>
              </a:rPr>
              <a:t>60</a:t>
            </a:r>
          </a:p>
        </p:txBody>
      </p:sp>
      <p:sp>
        <p:nvSpPr>
          <p:cNvPr id="72733" name="Rectangle 36"/>
          <p:cNvSpPr>
            <a:spLocks noChangeArrowheads="1"/>
          </p:cNvSpPr>
          <p:nvPr/>
        </p:nvSpPr>
        <p:spPr bwMode="auto">
          <a:xfrm>
            <a:off x="1989138" y="3910013"/>
            <a:ext cx="200025" cy="171450"/>
          </a:xfrm>
          <a:prstGeom prst="rect">
            <a:avLst/>
          </a:prstGeom>
          <a:noFill/>
          <a:ln w="9525">
            <a:noFill/>
            <a:miter lim="800000"/>
            <a:headEnd/>
            <a:tailEnd/>
          </a:ln>
        </p:spPr>
        <p:txBody>
          <a:bodyPr wrap="none" lIns="0" tIns="0" rIns="0" bIns="0">
            <a:spAutoFit/>
          </a:bodyPr>
          <a:lstStyle/>
          <a:p>
            <a:pPr>
              <a:lnSpc>
                <a:spcPct val="80000"/>
              </a:lnSpc>
              <a:spcBef>
                <a:spcPts val="1000"/>
              </a:spcBef>
              <a:spcAft>
                <a:spcPts val="700"/>
              </a:spcAft>
              <a:buClr>
                <a:srgbClr val="4FAD26"/>
              </a:buClr>
              <a:buFont typeface="Arial" charset="0"/>
              <a:buNone/>
            </a:pPr>
            <a:r>
              <a:rPr lang="en-US" sz="1400">
                <a:latin typeface="Calibri" pitchFamily="34" charset="0"/>
              </a:rPr>
              <a:t>80</a:t>
            </a:r>
          </a:p>
        </p:txBody>
      </p:sp>
      <p:sp>
        <p:nvSpPr>
          <p:cNvPr id="72734" name="Rectangle 37"/>
          <p:cNvSpPr>
            <a:spLocks noChangeArrowheads="1"/>
          </p:cNvSpPr>
          <p:nvPr/>
        </p:nvSpPr>
        <p:spPr bwMode="auto">
          <a:xfrm>
            <a:off x="1885950" y="3454400"/>
            <a:ext cx="298450" cy="173038"/>
          </a:xfrm>
          <a:prstGeom prst="rect">
            <a:avLst/>
          </a:prstGeom>
          <a:noFill/>
          <a:ln w="9525">
            <a:noFill/>
            <a:miter lim="800000"/>
            <a:headEnd/>
            <a:tailEnd/>
          </a:ln>
        </p:spPr>
        <p:txBody>
          <a:bodyPr wrap="none" lIns="0" tIns="0" rIns="0" bIns="0">
            <a:spAutoFit/>
          </a:bodyPr>
          <a:lstStyle/>
          <a:p>
            <a:pPr>
              <a:lnSpc>
                <a:spcPct val="80000"/>
              </a:lnSpc>
              <a:spcBef>
                <a:spcPts val="1000"/>
              </a:spcBef>
              <a:spcAft>
                <a:spcPts val="700"/>
              </a:spcAft>
              <a:buClr>
                <a:srgbClr val="4FAD26"/>
              </a:buClr>
              <a:buFont typeface="Arial" charset="0"/>
              <a:buNone/>
            </a:pPr>
            <a:r>
              <a:rPr lang="en-US" sz="1400">
                <a:latin typeface="Calibri" pitchFamily="34" charset="0"/>
              </a:rPr>
              <a:t>100</a:t>
            </a:r>
          </a:p>
        </p:txBody>
      </p:sp>
      <p:sp>
        <p:nvSpPr>
          <p:cNvPr id="72735" name="Rectangle 38"/>
          <p:cNvSpPr>
            <a:spLocks noChangeArrowheads="1"/>
          </p:cNvSpPr>
          <p:nvPr/>
        </p:nvSpPr>
        <p:spPr bwMode="auto">
          <a:xfrm>
            <a:off x="2649538" y="6045200"/>
            <a:ext cx="827087" cy="173038"/>
          </a:xfrm>
          <a:prstGeom prst="rect">
            <a:avLst/>
          </a:prstGeom>
          <a:noFill/>
          <a:ln w="9525">
            <a:noFill/>
            <a:miter lim="800000"/>
            <a:headEnd/>
            <a:tailEnd/>
          </a:ln>
        </p:spPr>
        <p:txBody>
          <a:bodyPr wrap="none" lIns="0" tIns="0" rIns="0" bIns="0">
            <a:spAutoFit/>
          </a:bodyPr>
          <a:lstStyle/>
          <a:p>
            <a:pPr algn="ctr">
              <a:lnSpc>
                <a:spcPct val="80000"/>
              </a:lnSpc>
              <a:spcBef>
                <a:spcPts val="1000"/>
              </a:spcBef>
              <a:spcAft>
                <a:spcPts val="700"/>
              </a:spcAft>
              <a:buClr>
                <a:srgbClr val="4FAD26"/>
              </a:buClr>
              <a:buFont typeface="Arial" charset="0"/>
              <a:buNone/>
            </a:pPr>
            <a:r>
              <a:rPr lang="en-US" sz="1400" b="1">
                <a:latin typeface="Calibri" pitchFamily="34" charset="0"/>
              </a:rPr>
              <a:t>BOC RGT</a:t>
            </a:r>
          </a:p>
        </p:txBody>
      </p:sp>
      <p:sp>
        <p:nvSpPr>
          <p:cNvPr id="72736" name="Rectangle 40"/>
          <p:cNvSpPr>
            <a:spLocks noChangeArrowheads="1"/>
          </p:cNvSpPr>
          <p:nvPr/>
        </p:nvSpPr>
        <p:spPr bwMode="auto">
          <a:xfrm>
            <a:off x="4113213" y="6045200"/>
            <a:ext cx="896937" cy="173038"/>
          </a:xfrm>
          <a:prstGeom prst="rect">
            <a:avLst/>
          </a:prstGeom>
          <a:noFill/>
          <a:ln w="9525">
            <a:noFill/>
            <a:miter lim="800000"/>
            <a:headEnd/>
            <a:tailEnd/>
          </a:ln>
        </p:spPr>
        <p:txBody>
          <a:bodyPr wrap="none" lIns="0" tIns="0" rIns="0" bIns="0">
            <a:spAutoFit/>
          </a:bodyPr>
          <a:lstStyle/>
          <a:p>
            <a:pPr algn="ctr">
              <a:lnSpc>
                <a:spcPct val="80000"/>
              </a:lnSpc>
              <a:spcBef>
                <a:spcPts val="1000"/>
              </a:spcBef>
              <a:spcAft>
                <a:spcPts val="700"/>
              </a:spcAft>
              <a:buClr>
                <a:srgbClr val="4FAD26"/>
              </a:buClr>
              <a:buFont typeface="Arial" charset="0"/>
              <a:buNone/>
            </a:pPr>
            <a:r>
              <a:rPr lang="en-US" sz="1400" b="1">
                <a:latin typeface="Calibri" pitchFamily="34" charset="0"/>
              </a:rPr>
              <a:t>BOC/PR48</a:t>
            </a:r>
          </a:p>
        </p:txBody>
      </p:sp>
      <p:sp>
        <p:nvSpPr>
          <p:cNvPr id="72737" name="Rectangle 42"/>
          <p:cNvSpPr>
            <a:spLocks noChangeArrowheads="1"/>
          </p:cNvSpPr>
          <p:nvPr/>
        </p:nvSpPr>
        <p:spPr bwMode="auto">
          <a:xfrm>
            <a:off x="5832475" y="6045200"/>
            <a:ext cx="447675" cy="173038"/>
          </a:xfrm>
          <a:prstGeom prst="rect">
            <a:avLst/>
          </a:prstGeom>
          <a:noFill/>
          <a:ln w="9525">
            <a:noFill/>
            <a:miter lim="800000"/>
            <a:headEnd/>
            <a:tailEnd/>
          </a:ln>
        </p:spPr>
        <p:txBody>
          <a:bodyPr wrap="none" lIns="0" tIns="0" rIns="0" bIns="0">
            <a:spAutoFit/>
          </a:bodyPr>
          <a:lstStyle/>
          <a:p>
            <a:pPr algn="ctr">
              <a:lnSpc>
                <a:spcPct val="80000"/>
              </a:lnSpc>
              <a:spcBef>
                <a:spcPts val="1000"/>
              </a:spcBef>
              <a:spcAft>
                <a:spcPts val="700"/>
              </a:spcAft>
              <a:buClr>
                <a:srgbClr val="4FAD26"/>
              </a:buClr>
              <a:buFont typeface="Arial" charset="0"/>
              <a:buNone/>
            </a:pPr>
            <a:r>
              <a:rPr lang="en-US" sz="1400" b="1">
                <a:latin typeface="Calibri" pitchFamily="34" charset="0"/>
              </a:rPr>
              <a:t>PR48</a:t>
            </a:r>
          </a:p>
        </p:txBody>
      </p:sp>
      <p:sp>
        <p:nvSpPr>
          <p:cNvPr id="26659" name="Rectangle 45"/>
          <p:cNvSpPr>
            <a:spLocks noChangeArrowheads="1"/>
          </p:cNvSpPr>
          <p:nvPr/>
        </p:nvSpPr>
        <p:spPr bwMode="auto">
          <a:xfrm>
            <a:off x="5540375" y="3700463"/>
            <a:ext cx="146050" cy="146050"/>
          </a:xfrm>
          <a:prstGeom prst="rect">
            <a:avLst/>
          </a:prstGeom>
          <a:solidFill>
            <a:schemeClr val="accent2"/>
          </a:solidFill>
          <a:ln w="14288">
            <a:solidFill>
              <a:schemeClr val="bg2">
                <a:lumMod val="10000"/>
              </a:schemeClr>
            </a:solidFill>
            <a:miter lim="800000"/>
            <a:headEnd/>
            <a:tailEnd/>
          </a:ln>
        </p:spPr>
        <p:txBody>
          <a:bodyPr/>
          <a:lstStyle/>
          <a:p>
            <a:pPr fontAlgn="auto">
              <a:lnSpc>
                <a:spcPct val="80000"/>
              </a:lnSpc>
              <a:spcBef>
                <a:spcPts val="1000"/>
              </a:spcBef>
              <a:spcAft>
                <a:spcPts val="700"/>
              </a:spcAft>
              <a:buClr>
                <a:srgbClr val="4FAD26"/>
              </a:buClr>
              <a:buFont typeface="Arial" charset="0"/>
              <a:buNone/>
              <a:defRPr/>
            </a:pPr>
            <a:endParaRPr lang="en-US" sz="1400" dirty="0">
              <a:latin typeface="+mn-lt"/>
              <a:cs typeface="+mn-cs"/>
            </a:endParaRPr>
          </a:p>
        </p:txBody>
      </p:sp>
      <p:sp>
        <p:nvSpPr>
          <p:cNvPr id="72739" name="Rectangle 46"/>
          <p:cNvSpPr>
            <a:spLocks noChangeArrowheads="1"/>
          </p:cNvSpPr>
          <p:nvPr/>
        </p:nvSpPr>
        <p:spPr bwMode="auto">
          <a:xfrm>
            <a:off x="5737225" y="3709988"/>
            <a:ext cx="2019300" cy="173037"/>
          </a:xfrm>
          <a:prstGeom prst="rect">
            <a:avLst/>
          </a:prstGeom>
          <a:noFill/>
          <a:ln w="9525">
            <a:noFill/>
            <a:miter lim="800000"/>
            <a:headEnd/>
            <a:tailEnd/>
          </a:ln>
        </p:spPr>
        <p:txBody>
          <a:bodyPr wrap="none" lIns="0" tIns="0" rIns="0" bIns="0">
            <a:spAutoFit/>
          </a:bodyPr>
          <a:lstStyle/>
          <a:p>
            <a:pPr>
              <a:lnSpc>
                <a:spcPct val="80000"/>
              </a:lnSpc>
              <a:spcBef>
                <a:spcPts val="1000"/>
              </a:spcBef>
              <a:spcAft>
                <a:spcPts val="700"/>
              </a:spcAft>
              <a:buClr>
                <a:srgbClr val="4FAD26"/>
              </a:buClr>
              <a:buFont typeface="Arial" charset="0"/>
              <a:buNone/>
            </a:pPr>
            <a:r>
              <a:rPr lang="en-US" sz="1400">
                <a:latin typeface="Calibri" pitchFamily="34" charset="0"/>
              </a:rPr>
              <a:t>Previous partial response</a:t>
            </a:r>
          </a:p>
        </p:txBody>
      </p:sp>
      <p:sp>
        <p:nvSpPr>
          <p:cNvPr id="27685" name="Rectangle 47"/>
          <p:cNvSpPr>
            <a:spLocks noChangeArrowheads="1"/>
          </p:cNvSpPr>
          <p:nvPr/>
        </p:nvSpPr>
        <p:spPr bwMode="auto">
          <a:xfrm>
            <a:off x="5540375" y="3975100"/>
            <a:ext cx="146050" cy="146050"/>
          </a:xfrm>
          <a:prstGeom prst="rect">
            <a:avLst/>
          </a:prstGeom>
          <a:solidFill>
            <a:schemeClr val="accent3"/>
          </a:solidFill>
          <a:ln w="14288">
            <a:solidFill>
              <a:schemeClr val="bg2">
                <a:lumMod val="10000"/>
              </a:schemeClr>
            </a:solidFill>
            <a:miter lim="800000"/>
            <a:headEnd/>
            <a:tailEnd/>
          </a:ln>
        </p:spPr>
        <p:txBody>
          <a:bodyPr/>
          <a:lstStyle/>
          <a:p>
            <a:pPr fontAlgn="auto">
              <a:lnSpc>
                <a:spcPct val="80000"/>
              </a:lnSpc>
              <a:spcBef>
                <a:spcPts val="1000"/>
              </a:spcBef>
              <a:spcAft>
                <a:spcPts val="700"/>
              </a:spcAft>
              <a:buClr>
                <a:srgbClr val="4FAD26"/>
              </a:buClr>
              <a:buFont typeface="Arial" charset="0"/>
              <a:buNone/>
              <a:defRPr/>
            </a:pPr>
            <a:endParaRPr lang="en-US" sz="1400" dirty="0">
              <a:latin typeface="+mn-lt"/>
              <a:cs typeface="+mn-cs"/>
            </a:endParaRPr>
          </a:p>
        </p:txBody>
      </p:sp>
      <p:sp>
        <p:nvSpPr>
          <p:cNvPr id="72741" name="Rectangle 48"/>
          <p:cNvSpPr>
            <a:spLocks noChangeArrowheads="1"/>
          </p:cNvSpPr>
          <p:nvPr/>
        </p:nvSpPr>
        <p:spPr bwMode="auto">
          <a:xfrm>
            <a:off x="5737225" y="3992563"/>
            <a:ext cx="1333500" cy="173037"/>
          </a:xfrm>
          <a:prstGeom prst="rect">
            <a:avLst/>
          </a:prstGeom>
          <a:noFill/>
          <a:ln w="9525">
            <a:noFill/>
            <a:miter lim="800000"/>
            <a:headEnd/>
            <a:tailEnd/>
          </a:ln>
        </p:spPr>
        <p:txBody>
          <a:bodyPr wrap="none" lIns="0" tIns="0" rIns="0" bIns="0">
            <a:spAutoFit/>
          </a:bodyPr>
          <a:lstStyle/>
          <a:p>
            <a:pPr>
              <a:lnSpc>
                <a:spcPct val="80000"/>
              </a:lnSpc>
              <a:spcBef>
                <a:spcPts val="1000"/>
              </a:spcBef>
              <a:spcAft>
                <a:spcPts val="700"/>
              </a:spcAft>
              <a:buClr>
                <a:srgbClr val="4FAD26"/>
              </a:buClr>
              <a:buFont typeface="Arial" charset="0"/>
              <a:buNone/>
            </a:pPr>
            <a:r>
              <a:rPr lang="en-US" sz="1400">
                <a:latin typeface="Calibri" pitchFamily="34" charset="0"/>
              </a:rPr>
              <a:t>Previous relapse</a:t>
            </a:r>
          </a:p>
        </p:txBody>
      </p:sp>
      <p:sp>
        <p:nvSpPr>
          <p:cNvPr id="72742" name="Text Box 50"/>
          <p:cNvSpPr txBox="1">
            <a:spLocks noChangeArrowheads="1"/>
          </p:cNvSpPr>
          <p:nvPr/>
        </p:nvSpPr>
        <p:spPr bwMode="auto">
          <a:xfrm>
            <a:off x="2057400" y="5751513"/>
            <a:ext cx="4710113" cy="215900"/>
          </a:xfrm>
          <a:prstGeom prst="rect">
            <a:avLst/>
          </a:prstGeom>
          <a:noFill/>
          <a:ln w="9525">
            <a:noFill/>
            <a:miter lim="800000"/>
            <a:headEnd/>
            <a:tailEnd/>
          </a:ln>
        </p:spPr>
        <p:txBody>
          <a:bodyPr>
            <a:spAutoFit/>
          </a:bodyPr>
          <a:lstStyle/>
          <a:p>
            <a:pPr>
              <a:lnSpc>
                <a:spcPct val="80000"/>
              </a:lnSpc>
              <a:spcBef>
                <a:spcPts val="1000"/>
              </a:spcBef>
              <a:spcAft>
                <a:spcPts val="700"/>
              </a:spcAft>
              <a:buClr>
                <a:srgbClr val="4FAD26"/>
              </a:buClr>
              <a:buFont typeface="Arial" charset="0"/>
              <a:buNone/>
            </a:pPr>
            <a:r>
              <a:rPr lang="en-US" sz="1000">
                <a:latin typeface="Calibri" pitchFamily="34" charset="0"/>
              </a:rPr>
              <a:t>          n/N =  23/57   72/105                        30/58   77/103                      2/29      15/51</a:t>
            </a:r>
          </a:p>
        </p:txBody>
      </p:sp>
      <p:sp>
        <p:nvSpPr>
          <p:cNvPr id="72743" name="Text Box 52"/>
          <p:cNvSpPr txBox="1">
            <a:spLocks noChangeArrowheads="1"/>
          </p:cNvSpPr>
          <p:nvPr/>
        </p:nvSpPr>
        <p:spPr bwMode="auto">
          <a:xfrm rot="-5400000">
            <a:off x="1366838" y="4581525"/>
            <a:ext cx="884237" cy="265113"/>
          </a:xfrm>
          <a:prstGeom prst="rect">
            <a:avLst/>
          </a:prstGeom>
          <a:noFill/>
          <a:ln w="9525">
            <a:noFill/>
            <a:miter lim="800000"/>
            <a:headEnd/>
            <a:tailEnd/>
          </a:ln>
        </p:spPr>
        <p:txBody>
          <a:bodyPr wrap="none">
            <a:spAutoFit/>
          </a:bodyPr>
          <a:lstStyle/>
          <a:p>
            <a:pPr>
              <a:lnSpc>
                <a:spcPct val="80000"/>
              </a:lnSpc>
              <a:spcBef>
                <a:spcPts val="1000"/>
              </a:spcBef>
              <a:spcAft>
                <a:spcPts val="700"/>
              </a:spcAft>
              <a:buClr>
                <a:srgbClr val="4FAD26"/>
              </a:buClr>
              <a:buFont typeface="Arial" charset="0"/>
              <a:buNone/>
            </a:pPr>
            <a:r>
              <a:rPr lang="en-US" sz="1400" b="1">
                <a:latin typeface="Calibri" pitchFamily="34" charset="0"/>
              </a:rPr>
              <a:t>SVR (%)</a:t>
            </a:r>
          </a:p>
        </p:txBody>
      </p:sp>
      <p:sp>
        <p:nvSpPr>
          <p:cNvPr id="42" name="Rectangle 3"/>
          <p:cNvSpPr txBox="1">
            <a:spLocks noChangeArrowheads="1"/>
          </p:cNvSpPr>
          <p:nvPr/>
        </p:nvSpPr>
        <p:spPr>
          <a:xfrm>
            <a:off x="384175" y="1828800"/>
            <a:ext cx="8455025" cy="1317625"/>
          </a:xfrm>
          <a:prstGeom prst="rect">
            <a:avLst/>
          </a:prstGeom>
        </p:spPr>
        <p:txBody>
          <a:bodyPr/>
          <a:lstStyle/>
          <a:p>
            <a:pPr marL="342900" indent="-342900" fontAlgn="auto">
              <a:lnSpc>
                <a:spcPct val="90000"/>
              </a:lnSpc>
              <a:spcBef>
                <a:spcPts val="1000"/>
              </a:spcBef>
              <a:spcAft>
                <a:spcPts val="700"/>
              </a:spcAft>
              <a:buClr>
                <a:srgbClr val="4FAD26"/>
              </a:buClr>
              <a:buFont typeface="Wingdings" pitchFamily="2" charset="2"/>
              <a:buChar char="§"/>
              <a:defRPr/>
            </a:pPr>
            <a:r>
              <a:rPr lang="en-US" kern="0" dirty="0">
                <a:latin typeface="+mn-lt"/>
                <a:cs typeface="+mn-cs"/>
              </a:rPr>
              <a:t>SVR rates with boceprevir-based triple therapy higher among previous relapsers vs previous partial responders to pegIFN/RBV therapy (previous </a:t>
            </a:r>
            <a:br>
              <a:rPr lang="en-US" kern="0" dirty="0">
                <a:latin typeface="+mn-lt"/>
                <a:cs typeface="+mn-cs"/>
              </a:rPr>
            </a:br>
            <a:r>
              <a:rPr lang="en-US" kern="0" dirty="0">
                <a:latin typeface="+mn-lt"/>
                <a:cs typeface="+mn-cs"/>
              </a:rPr>
              <a:t>null responders excluded from study)</a:t>
            </a:r>
          </a:p>
          <a:p>
            <a:pPr marL="742950" lvl="1" indent="-285750" fontAlgn="auto">
              <a:lnSpc>
                <a:spcPct val="90000"/>
              </a:lnSpc>
              <a:spcBef>
                <a:spcPts val="1000"/>
              </a:spcBef>
              <a:spcAft>
                <a:spcPts val="700"/>
              </a:spcAft>
              <a:buClr>
                <a:srgbClr val="4FAD26"/>
              </a:buClr>
              <a:buFont typeface="Arial" charset="0"/>
              <a:buChar char="–"/>
              <a:defRPr/>
            </a:pPr>
            <a:r>
              <a:rPr lang="en-US" sz="1600" kern="0" dirty="0">
                <a:latin typeface="+mn-lt"/>
                <a:cs typeface="+mn-cs"/>
              </a:rPr>
              <a:t>Both groups had higher SVR rates vs pegIFN/RBV alone</a:t>
            </a:r>
          </a:p>
        </p:txBody>
      </p:sp>
      <p:sp>
        <p:nvSpPr>
          <p:cNvPr id="72745" name="Text Box 11"/>
          <p:cNvSpPr txBox="1">
            <a:spLocks noChangeArrowheads="1"/>
          </p:cNvSpPr>
          <p:nvPr/>
        </p:nvSpPr>
        <p:spPr bwMode="auto">
          <a:xfrm>
            <a:off x="285750" y="6397625"/>
            <a:ext cx="8561388" cy="265113"/>
          </a:xfrm>
          <a:prstGeom prst="rect">
            <a:avLst/>
          </a:prstGeom>
          <a:noFill/>
          <a:ln w="9525" algn="ctr">
            <a:noFill/>
            <a:miter lim="800000"/>
            <a:headEnd/>
            <a:tailEnd/>
          </a:ln>
        </p:spPr>
        <p:txBody>
          <a:bodyPr anchor="b">
            <a:spAutoFit/>
          </a:bodyPr>
          <a:lstStyle/>
          <a:p>
            <a:pPr>
              <a:lnSpc>
                <a:spcPct val="80000"/>
              </a:lnSpc>
              <a:spcBef>
                <a:spcPts val="1000"/>
              </a:spcBef>
              <a:spcAft>
                <a:spcPts val="700"/>
              </a:spcAft>
              <a:buClr>
                <a:srgbClr val="4FAD26"/>
              </a:buClr>
              <a:buFont typeface="Arial" charset="0"/>
              <a:buNone/>
            </a:pPr>
            <a:r>
              <a:rPr lang="en-US" sz="1400">
                <a:solidFill>
                  <a:schemeClr val="bg2"/>
                </a:solidFill>
                <a:latin typeface="Calibri" pitchFamily="34" charset="0"/>
              </a:rPr>
              <a:t>Bacon BR, et al. N Engl J Med. 2011;364:1207-1217.</a:t>
            </a:r>
          </a:p>
        </p:txBody>
      </p:sp>
      <p:sp>
        <p:nvSpPr>
          <p:cNvPr id="72746" name="Title 43"/>
          <p:cNvSpPr>
            <a:spLocks noGrp="1"/>
          </p:cNvSpPr>
          <p:nvPr>
            <p:ph type="title"/>
          </p:nvPr>
        </p:nvSpPr>
        <p:spPr/>
        <p:txBody>
          <a:bodyPr/>
          <a:lstStyle/>
          <a:p>
            <a:r>
              <a:rPr lang="en-US" sz="3600" b="1" smtClean="0">
                <a:solidFill>
                  <a:srgbClr val="FFFF00"/>
                </a:solidFill>
              </a:rPr>
              <a:t>RESPOND-2: SVR Rates With Boceprevir-Based Therapy by Previous Response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Line 2"/>
          <p:cNvSpPr>
            <a:spLocks noChangeShapeType="1"/>
          </p:cNvSpPr>
          <p:nvPr/>
        </p:nvSpPr>
        <p:spPr bwMode="auto">
          <a:xfrm>
            <a:off x="1965325" y="1966913"/>
            <a:ext cx="1588" cy="3478212"/>
          </a:xfrm>
          <a:prstGeom prst="line">
            <a:avLst/>
          </a:prstGeom>
          <a:noFill/>
          <a:ln w="19050">
            <a:solidFill>
              <a:schemeClr val="tx2"/>
            </a:solidFill>
            <a:round/>
            <a:headEnd/>
            <a:tailEnd/>
          </a:ln>
        </p:spPr>
        <p:txBody>
          <a:bodyPr/>
          <a:lstStyle/>
          <a:p>
            <a:endParaRPr lang="en-US"/>
          </a:p>
        </p:txBody>
      </p:sp>
      <p:sp>
        <p:nvSpPr>
          <p:cNvPr id="36866" name="Line 3"/>
          <p:cNvSpPr>
            <a:spLocks noChangeShapeType="1"/>
          </p:cNvSpPr>
          <p:nvPr/>
        </p:nvSpPr>
        <p:spPr bwMode="auto">
          <a:xfrm>
            <a:off x="1892300" y="5445125"/>
            <a:ext cx="73025" cy="1588"/>
          </a:xfrm>
          <a:prstGeom prst="line">
            <a:avLst/>
          </a:prstGeom>
          <a:noFill/>
          <a:ln w="19050">
            <a:solidFill>
              <a:srgbClr val="F8F8F8"/>
            </a:solidFill>
            <a:round/>
            <a:headEnd/>
            <a:tailEnd/>
          </a:ln>
        </p:spPr>
        <p:txBody>
          <a:bodyPr/>
          <a:lstStyle/>
          <a:p>
            <a:endParaRPr lang="en-US"/>
          </a:p>
        </p:txBody>
      </p:sp>
      <p:sp>
        <p:nvSpPr>
          <p:cNvPr id="36867" name="Line 4"/>
          <p:cNvSpPr>
            <a:spLocks noChangeShapeType="1"/>
          </p:cNvSpPr>
          <p:nvPr/>
        </p:nvSpPr>
        <p:spPr bwMode="auto">
          <a:xfrm>
            <a:off x="1892300" y="4751388"/>
            <a:ext cx="73025" cy="1587"/>
          </a:xfrm>
          <a:prstGeom prst="line">
            <a:avLst/>
          </a:prstGeom>
          <a:noFill/>
          <a:ln w="19050">
            <a:solidFill>
              <a:srgbClr val="F8F8F8"/>
            </a:solidFill>
            <a:round/>
            <a:headEnd/>
            <a:tailEnd/>
          </a:ln>
        </p:spPr>
        <p:txBody>
          <a:bodyPr/>
          <a:lstStyle/>
          <a:p>
            <a:endParaRPr lang="en-US"/>
          </a:p>
        </p:txBody>
      </p:sp>
      <p:sp>
        <p:nvSpPr>
          <p:cNvPr id="36868" name="Line 5"/>
          <p:cNvSpPr>
            <a:spLocks noChangeShapeType="1"/>
          </p:cNvSpPr>
          <p:nvPr/>
        </p:nvSpPr>
        <p:spPr bwMode="auto">
          <a:xfrm>
            <a:off x="1892300" y="4057650"/>
            <a:ext cx="73025" cy="1588"/>
          </a:xfrm>
          <a:prstGeom prst="line">
            <a:avLst/>
          </a:prstGeom>
          <a:noFill/>
          <a:ln w="19050">
            <a:solidFill>
              <a:srgbClr val="F8F8F8"/>
            </a:solidFill>
            <a:round/>
            <a:headEnd/>
            <a:tailEnd/>
          </a:ln>
        </p:spPr>
        <p:txBody>
          <a:bodyPr/>
          <a:lstStyle/>
          <a:p>
            <a:endParaRPr lang="en-US"/>
          </a:p>
        </p:txBody>
      </p:sp>
      <p:sp>
        <p:nvSpPr>
          <p:cNvPr id="36869" name="Line 6"/>
          <p:cNvSpPr>
            <a:spLocks noChangeShapeType="1"/>
          </p:cNvSpPr>
          <p:nvPr/>
        </p:nvSpPr>
        <p:spPr bwMode="auto">
          <a:xfrm>
            <a:off x="1892300" y="3354388"/>
            <a:ext cx="73025" cy="1587"/>
          </a:xfrm>
          <a:prstGeom prst="line">
            <a:avLst/>
          </a:prstGeom>
          <a:noFill/>
          <a:ln w="19050">
            <a:solidFill>
              <a:srgbClr val="F8F8F8"/>
            </a:solidFill>
            <a:round/>
            <a:headEnd/>
            <a:tailEnd/>
          </a:ln>
        </p:spPr>
        <p:txBody>
          <a:bodyPr/>
          <a:lstStyle/>
          <a:p>
            <a:endParaRPr lang="en-US"/>
          </a:p>
        </p:txBody>
      </p:sp>
      <p:sp>
        <p:nvSpPr>
          <p:cNvPr id="36870" name="Line 7"/>
          <p:cNvSpPr>
            <a:spLocks noChangeShapeType="1"/>
          </p:cNvSpPr>
          <p:nvPr/>
        </p:nvSpPr>
        <p:spPr bwMode="auto">
          <a:xfrm>
            <a:off x="2355850" y="2660650"/>
            <a:ext cx="73025" cy="1588"/>
          </a:xfrm>
          <a:prstGeom prst="line">
            <a:avLst/>
          </a:prstGeom>
          <a:noFill/>
          <a:ln w="19050">
            <a:solidFill>
              <a:srgbClr val="F8F8F8"/>
            </a:solidFill>
            <a:round/>
            <a:headEnd/>
            <a:tailEnd/>
          </a:ln>
        </p:spPr>
        <p:txBody>
          <a:bodyPr/>
          <a:lstStyle/>
          <a:p>
            <a:endParaRPr lang="en-US"/>
          </a:p>
        </p:txBody>
      </p:sp>
      <p:sp>
        <p:nvSpPr>
          <p:cNvPr id="36871" name="Line 8"/>
          <p:cNvSpPr>
            <a:spLocks noChangeShapeType="1"/>
          </p:cNvSpPr>
          <p:nvPr/>
        </p:nvSpPr>
        <p:spPr bwMode="auto">
          <a:xfrm>
            <a:off x="1965325" y="5445125"/>
            <a:ext cx="1479550" cy="0"/>
          </a:xfrm>
          <a:prstGeom prst="line">
            <a:avLst/>
          </a:prstGeom>
          <a:noFill/>
          <a:ln w="19050">
            <a:solidFill>
              <a:srgbClr val="FF0000"/>
            </a:solidFill>
            <a:round/>
            <a:headEnd/>
            <a:tailEnd/>
          </a:ln>
        </p:spPr>
        <p:txBody>
          <a:bodyPr/>
          <a:lstStyle/>
          <a:p>
            <a:endParaRPr lang="en-US"/>
          </a:p>
        </p:txBody>
      </p:sp>
      <p:sp>
        <p:nvSpPr>
          <p:cNvPr id="36872" name="Line 9"/>
          <p:cNvSpPr>
            <a:spLocks noChangeShapeType="1"/>
          </p:cNvSpPr>
          <p:nvPr/>
        </p:nvSpPr>
        <p:spPr bwMode="auto">
          <a:xfrm flipV="1">
            <a:off x="1965325" y="5445125"/>
            <a:ext cx="1588" cy="63500"/>
          </a:xfrm>
          <a:prstGeom prst="line">
            <a:avLst/>
          </a:prstGeom>
          <a:noFill/>
          <a:ln w="19050">
            <a:solidFill>
              <a:srgbClr val="F8F8F8"/>
            </a:solidFill>
            <a:round/>
            <a:headEnd/>
            <a:tailEnd/>
          </a:ln>
        </p:spPr>
        <p:txBody>
          <a:bodyPr/>
          <a:lstStyle/>
          <a:p>
            <a:endParaRPr lang="en-US"/>
          </a:p>
        </p:txBody>
      </p:sp>
      <p:sp>
        <p:nvSpPr>
          <p:cNvPr id="36873" name="Line 10"/>
          <p:cNvSpPr>
            <a:spLocks noChangeShapeType="1"/>
          </p:cNvSpPr>
          <p:nvPr/>
        </p:nvSpPr>
        <p:spPr bwMode="auto">
          <a:xfrm flipV="1">
            <a:off x="2384425" y="5445125"/>
            <a:ext cx="1588" cy="63500"/>
          </a:xfrm>
          <a:prstGeom prst="line">
            <a:avLst/>
          </a:prstGeom>
          <a:noFill/>
          <a:ln w="19050">
            <a:solidFill>
              <a:srgbClr val="F8F8F8"/>
            </a:solidFill>
            <a:round/>
            <a:headEnd/>
            <a:tailEnd/>
          </a:ln>
        </p:spPr>
        <p:txBody>
          <a:bodyPr/>
          <a:lstStyle/>
          <a:p>
            <a:endParaRPr lang="en-US"/>
          </a:p>
        </p:txBody>
      </p:sp>
      <p:sp>
        <p:nvSpPr>
          <p:cNvPr id="36874" name="Line 11"/>
          <p:cNvSpPr>
            <a:spLocks noChangeShapeType="1"/>
          </p:cNvSpPr>
          <p:nvPr/>
        </p:nvSpPr>
        <p:spPr bwMode="auto">
          <a:xfrm flipV="1">
            <a:off x="2795588" y="5445125"/>
            <a:ext cx="1587" cy="63500"/>
          </a:xfrm>
          <a:prstGeom prst="line">
            <a:avLst/>
          </a:prstGeom>
          <a:noFill/>
          <a:ln w="19050">
            <a:solidFill>
              <a:schemeClr val="folHlink"/>
            </a:solidFill>
            <a:round/>
            <a:headEnd/>
            <a:tailEnd/>
          </a:ln>
        </p:spPr>
        <p:txBody>
          <a:bodyPr/>
          <a:lstStyle/>
          <a:p>
            <a:endParaRPr lang="en-US"/>
          </a:p>
        </p:txBody>
      </p:sp>
      <p:sp>
        <p:nvSpPr>
          <p:cNvPr id="36875" name="Line 12"/>
          <p:cNvSpPr>
            <a:spLocks noChangeShapeType="1"/>
          </p:cNvSpPr>
          <p:nvPr/>
        </p:nvSpPr>
        <p:spPr bwMode="auto">
          <a:xfrm flipV="1">
            <a:off x="3214688" y="5445125"/>
            <a:ext cx="1587" cy="63500"/>
          </a:xfrm>
          <a:prstGeom prst="line">
            <a:avLst/>
          </a:prstGeom>
          <a:noFill/>
          <a:ln w="19050">
            <a:solidFill>
              <a:schemeClr val="folHlink"/>
            </a:solidFill>
            <a:round/>
            <a:headEnd/>
            <a:tailEnd/>
          </a:ln>
        </p:spPr>
        <p:txBody>
          <a:bodyPr/>
          <a:lstStyle/>
          <a:p>
            <a:endParaRPr lang="en-US"/>
          </a:p>
        </p:txBody>
      </p:sp>
      <p:sp>
        <p:nvSpPr>
          <p:cNvPr id="36876" name="Line 13"/>
          <p:cNvSpPr>
            <a:spLocks noChangeShapeType="1"/>
          </p:cNvSpPr>
          <p:nvPr/>
        </p:nvSpPr>
        <p:spPr bwMode="auto">
          <a:xfrm flipV="1">
            <a:off x="4043363" y="5445125"/>
            <a:ext cx="1587" cy="63500"/>
          </a:xfrm>
          <a:prstGeom prst="line">
            <a:avLst/>
          </a:prstGeom>
          <a:noFill/>
          <a:ln w="19050">
            <a:solidFill>
              <a:schemeClr val="folHlink"/>
            </a:solidFill>
            <a:round/>
            <a:headEnd/>
            <a:tailEnd/>
          </a:ln>
        </p:spPr>
        <p:txBody>
          <a:bodyPr/>
          <a:lstStyle/>
          <a:p>
            <a:endParaRPr lang="en-US"/>
          </a:p>
        </p:txBody>
      </p:sp>
      <p:sp>
        <p:nvSpPr>
          <p:cNvPr id="36877" name="Line 14"/>
          <p:cNvSpPr>
            <a:spLocks noChangeShapeType="1"/>
          </p:cNvSpPr>
          <p:nvPr/>
        </p:nvSpPr>
        <p:spPr bwMode="auto">
          <a:xfrm flipV="1">
            <a:off x="4462463" y="5445125"/>
            <a:ext cx="1587" cy="63500"/>
          </a:xfrm>
          <a:prstGeom prst="line">
            <a:avLst/>
          </a:prstGeom>
          <a:noFill/>
          <a:ln w="19050">
            <a:solidFill>
              <a:schemeClr val="folHlink"/>
            </a:solidFill>
            <a:round/>
            <a:headEnd/>
            <a:tailEnd/>
          </a:ln>
        </p:spPr>
        <p:txBody>
          <a:bodyPr/>
          <a:lstStyle/>
          <a:p>
            <a:endParaRPr lang="en-US"/>
          </a:p>
        </p:txBody>
      </p:sp>
      <p:sp>
        <p:nvSpPr>
          <p:cNvPr id="36878" name="Line 15"/>
          <p:cNvSpPr>
            <a:spLocks noChangeShapeType="1"/>
          </p:cNvSpPr>
          <p:nvPr/>
        </p:nvSpPr>
        <p:spPr bwMode="auto">
          <a:xfrm flipV="1">
            <a:off x="4881563" y="5445125"/>
            <a:ext cx="1587" cy="63500"/>
          </a:xfrm>
          <a:prstGeom prst="line">
            <a:avLst/>
          </a:prstGeom>
          <a:noFill/>
          <a:ln w="19050">
            <a:solidFill>
              <a:schemeClr val="folHlink"/>
            </a:solidFill>
            <a:round/>
            <a:headEnd/>
            <a:tailEnd/>
          </a:ln>
        </p:spPr>
        <p:txBody>
          <a:bodyPr/>
          <a:lstStyle/>
          <a:p>
            <a:endParaRPr lang="en-US"/>
          </a:p>
        </p:txBody>
      </p:sp>
      <p:sp>
        <p:nvSpPr>
          <p:cNvPr id="36879" name="Line 16"/>
          <p:cNvSpPr>
            <a:spLocks noChangeShapeType="1"/>
          </p:cNvSpPr>
          <p:nvPr/>
        </p:nvSpPr>
        <p:spPr bwMode="auto">
          <a:xfrm flipV="1">
            <a:off x="5300663" y="5445125"/>
            <a:ext cx="1587" cy="63500"/>
          </a:xfrm>
          <a:prstGeom prst="line">
            <a:avLst/>
          </a:prstGeom>
          <a:noFill/>
          <a:ln w="19050">
            <a:solidFill>
              <a:schemeClr val="folHlink"/>
            </a:solidFill>
            <a:round/>
            <a:headEnd/>
            <a:tailEnd/>
          </a:ln>
        </p:spPr>
        <p:txBody>
          <a:bodyPr/>
          <a:lstStyle/>
          <a:p>
            <a:endParaRPr lang="en-US"/>
          </a:p>
        </p:txBody>
      </p:sp>
      <p:sp>
        <p:nvSpPr>
          <p:cNvPr id="36880" name="Line 17"/>
          <p:cNvSpPr>
            <a:spLocks noChangeShapeType="1"/>
          </p:cNvSpPr>
          <p:nvPr/>
        </p:nvSpPr>
        <p:spPr bwMode="auto">
          <a:xfrm flipV="1">
            <a:off x="5710238" y="5445125"/>
            <a:ext cx="1587" cy="63500"/>
          </a:xfrm>
          <a:prstGeom prst="line">
            <a:avLst/>
          </a:prstGeom>
          <a:noFill/>
          <a:ln w="19050">
            <a:solidFill>
              <a:schemeClr val="folHlink"/>
            </a:solidFill>
            <a:round/>
            <a:headEnd/>
            <a:tailEnd/>
          </a:ln>
        </p:spPr>
        <p:txBody>
          <a:bodyPr/>
          <a:lstStyle/>
          <a:p>
            <a:endParaRPr lang="en-US"/>
          </a:p>
        </p:txBody>
      </p:sp>
      <p:sp>
        <p:nvSpPr>
          <p:cNvPr id="36881" name="Line 18"/>
          <p:cNvSpPr>
            <a:spLocks noChangeShapeType="1"/>
          </p:cNvSpPr>
          <p:nvPr/>
        </p:nvSpPr>
        <p:spPr bwMode="auto">
          <a:xfrm flipV="1">
            <a:off x="6129338" y="5445125"/>
            <a:ext cx="1587" cy="63500"/>
          </a:xfrm>
          <a:prstGeom prst="line">
            <a:avLst/>
          </a:prstGeom>
          <a:noFill/>
          <a:ln w="19050">
            <a:solidFill>
              <a:schemeClr val="folHlink"/>
            </a:solidFill>
            <a:round/>
            <a:headEnd/>
            <a:tailEnd/>
          </a:ln>
        </p:spPr>
        <p:txBody>
          <a:bodyPr/>
          <a:lstStyle/>
          <a:p>
            <a:endParaRPr lang="en-US"/>
          </a:p>
        </p:txBody>
      </p:sp>
      <p:sp>
        <p:nvSpPr>
          <p:cNvPr id="36882" name="Line 19"/>
          <p:cNvSpPr>
            <a:spLocks noChangeShapeType="1"/>
          </p:cNvSpPr>
          <p:nvPr/>
        </p:nvSpPr>
        <p:spPr bwMode="auto">
          <a:xfrm flipV="1">
            <a:off x="6548438" y="5445125"/>
            <a:ext cx="1587" cy="63500"/>
          </a:xfrm>
          <a:prstGeom prst="line">
            <a:avLst/>
          </a:prstGeom>
          <a:noFill/>
          <a:ln w="19050">
            <a:solidFill>
              <a:schemeClr val="folHlink"/>
            </a:solidFill>
            <a:round/>
            <a:headEnd/>
            <a:tailEnd/>
          </a:ln>
        </p:spPr>
        <p:txBody>
          <a:bodyPr/>
          <a:lstStyle/>
          <a:p>
            <a:endParaRPr lang="en-US"/>
          </a:p>
        </p:txBody>
      </p:sp>
      <p:sp>
        <p:nvSpPr>
          <p:cNvPr id="36883" name="Line 20"/>
          <p:cNvSpPr>
            <a:spLocks noChangeShapeType="1"/>
          </p:cNvSpPr>
          <p:nvPr/>
        </p:nvSpPr>
        <p:spPr bwMode="auto">
          <a:xfrm flipV="1">
            <a:off x="6958013" y="5445125"/>
            <a:ext cx="1587" cy="63500"/>
          </a:xfrm>
          <a:prstGeom prst="line">
            <a:avLst/>
          </a:prstGeom>
          <a:noFill/>
          <a:ln w="19050">
            <a:solidFill>
              <a:schemeClr val="folHlink"/>
            </a:solidFill>
            <a:round/>
            <a:headEnd/>
            <a:tailEnd/>
          </a:ln>
        </p:spPr>
        <p:txBody>
          <a:bodyPr/>
          <a:lstStyle/>
          <a:p>
            <a:endParaRPr lang="en-US"/>
          </a:p>
        </p:txBody>
      </p:sp>
      <p:sp>
        <p:nvSpPr>
          <p:cNvPr id="36884" name="Line 21"/>
          <p:cNvSpPr>
            <a:spLocks noChangeShapeType="1"/>
          </p:cNvSpPr>
          <p:nvPr/>
        </p:nvSpPr>
        <p:spPr bwMode="auto">
          <a:xfrm flipV="1">
            <a:off x="7377113" y="5445125"/>
            <a:ext cx="1587" cy="63500"/>
          </a:xfrm>
          <a:prstGeom prst="line">
            <a:avLst/>
          </a:prstGeom>
          <a:noFill/>
          <a:ln w="19050">
            <a:solidFill>
              <a:schemeClr val="folHlink"/>
            </a:solidFill>
            <a:round/>
            <a:headEnd/>
            <a:tailEnd/>
          </a:ln>
        </p:spPr>
        <p:txBody>
          <a:bodyPr/>
          <a:lstStyle/>
          <a:p>
            <a:endParaRPr lang="en-US"/>
          </a:p>
        </p:txBody>
      </p:sp>
      <p:sp>
        <p:nvSpPr>
          <p:cNvPr id="36885" name="Line 22"/>
          <p:cNvSpPr>
            <a:spLocks noChangeShapeType="1"/>
          </p:cNvSpPr>
          <p:nvPr/>
        </p:nvSpPr>
        <p:spPr bwMode="auto">
          <a:xfrm flipV="1">
            <a:off x="1965325" y="2578100"/>
            <a:ext cx="419100" cy="2830513"/>
          </a:xfrm>
          <a:prstGeom prst="line">
            <a:avLst/>
          </a:prstGeom>
          <a:noFill/>
          <a:ln w="26988">
            <a:solidFill>
              <a:schemeClr val="bg1"/>
            </a:solidFill>
            <a:round/>
            <a:headEnd/>
            <a:tailEnd/>
          </a:ln>
        </p:spPr>
        <p:txBody>
          <a:bodyPr/>
          <a:lstStyle/>
          <a:p>
            <a:endParaRPr lang="en-US"/>
          </a:p>
        </p:txBody>
      </p:sp>
      <p:sp>
        <p:nvSpPr>
          <p:cNvPr id="36886" name="Line 23"/>
          <p:cNvSpPr>
            <a:spLocks noChangeShapeType="1"/>
          </p:cNvSpPr>
          <p:nvPr/>
        </p:nvSpPr>
        <p:spPr bwMode="auto">
          <a:xfrm>
            <a:off x="2362200" y="2514600"/>
            <a:ext cx="411163" cy="2574925"/>
          </a:xfrm>
          <a:prstGeom prst="line">
            <a:avLst/>
          </a:prstGeom>
          <a:noFill/>
          <a:ln w="26988">
            <a:solidFill>
              <a:schemeClr val="bg2"/>
            </a:solidFill>
            <a:round/>
            <a:headEnd/>
            <a:tailEnd/>
          </a:ln>
        </p:spPr>
        <p:txBody>
          <a:bodyPr/>
          <a:lstStyle/>
          <a:p>
            <a:endParaRPr lang="en-US"/>
          </a:p>
        </p:txBody>
      </p:sp>
      <p:sp>
        <p:nvSpPr>
          <p:cNvPr id="36887" name="Line 24"/>
          <p:cNvSpPr>
            <a:spLocks noChangeShapeType="1"/>
          </p:cNvSpPr>
          <p:nvPr/>
        </p:nvSpPr>
        <p:spPr bwMode="auto">
          <a:xfrm flipV="1">
            <a:off x="2795588" y="4924425"/>
            <a:ext cx="419100" cy="228600"/>
          </a:xfrm>
          <a:prstGeom prst="line">
            <a:avLst/>
          </a:prstGeom>
          <a:noFill/>
          <a:ln w="26988">
            <a:solidFill>
              <a:schemeClr val="bg1"/>
            </a:solidFill>
            <a:round/>
            <a:headEnd/>
            <a:tailEnd/>
          </a:ln>
        </p:spPr>
        <p:txBody>
          <a:bodyPr/>
          <a:lstStyle/>
          <a:p>
            <a:endParaRPr lang="en-US"/>
          </a:p>
        </p:txBody>
      </p:sp>
      <p:sp>
        <p:nvSpPr>
          <p:cNvPr id="36888" name="Line 25"/>
          <p:cNvSpPr>
            <a:spLocks noChangeShapeType="1"/>
          </p:cNvSpPr>
          <p:nvPr/>
        </p:nvSpPr>
        <p:spPr bwMode="auto">
          <a:xfrm>
            <a:off x="3267075" y="4956175"/>
            <a:ext cx="314325" cy="73025"/>
          </a:xfrm>
          <a:prstGeom prst="line">
            <a:avLst/>
          </a:prstGeom>
          <a:noFill/>
          <a:ln w="26988">
            <a:solidFill>
              <a:schemeClr val="bg1"/>
            </a:solidFill>
            <a:round/>
            <a:headEnd/>
            <a:tailEnd/>
          </a:ln>
        </p:spPr>
        <p:txBody>
          <a:bodyPr/>
          <a:lstStyle/>
          <a:p>
            <a:endParaRPr lang="en-US"/>
          </a:p>
        </p:txBody>
      </p:sp>
      <p:sp>
        <p:nvSpPr>
          <p:cNvPr id="36889" name="Line 26"/>
          <p:cNvSpPr>
            <a:spLocks noChangeShapeType="1"/>
          </p:cNvSpPr>
          <p:nvPr/>
        </p:nvSpPr>
        <p:spPr bwMode="auto">
          <a:xfrm>
            <a:off x="3633788" y="5060950"/>
            <a:ext cx="409575" cy="292100"/>
          </a:xfrm>
          <a:prstGeom prst="line">
            <a:avLst/>
          </a:prstGeom>
          <a:noFill/>
          <a:ln w="26988">
            <a:solidFill>
              <a:schemeClr val="bg1"/>
            </a:solidFill>
            <a:round/>
            <a:headEnd/>
            <a:tailEnd/>
          </a:ln>
        </p:spPr>
        <p:txBody>
          <a:bodyPr/>
          <a:lstStyle/>
          <a:p>
            <a:endParaRPr lang="en-US"/>
          </a:p>
        </p:txBody>
      </p:sp>
      <p:sp>
        <p:nvSpPr>
          <p:cNvPr id="36890" name="Line 27"/>
          <p:cNvSpPr>
            <a:spLocks noChangeShapeType="1"/>
          </p:cNvSpPr>
          <p:nvPr/>
        </p:nvSpPr>
        <p:spPr bwMode="auto">
          <a:xfrm flipV="1">
            <a:off x="4043363" y="5097463"/>
            <a:ext cx="419100" cy="255587"/>
          </a:xfrm>
          <a:prstGeom prst="line">
            <a:avLst/>
          </a:prstGeom>
          <a:noFill/>
          <a:ln w="26988">
            <a:solidFill>
              <a:schemeClr val="bg1"/>
            </a:solidFill>
            <a:round/>
            <a:headEnd/>
            <a:tailEnd/>
          </a:ln>
        </p:spPr>
        <p:txBody>
          <a:bodyPr/>
          <a:lstStyle/>
          <a:p>
            <a:endParaRPr lang="en-US"/>
          </a:p>
        </p:txBody>
      </p:sp>
      <p:sp>
        <p:nvSpPr>
          <p:cNvPr id="36891" name="Line 28"/>
          <p:cNvSpPr>
            <a:spLocks noChangeShapeType="1"/>
          </p:cNvSpPr>
          <p:nvPr/>
        </p:nvSpPr>
        <p:spPr bwMode="auto">
          <a:xfrm>
            <a:off x="4462463" y="5097463"/>
            <a:ext cx="419100" cy="36512"/>
          </a:xfrm>
          <a:prstGeom prst="line">
            <a:avLst/>
          </a:prstGeom>
          <a:noFill/>
          <a:ln w="26988">
            <a:solidFill>
              <a:schemeClr val="bg1"/>
            </a:solidFill>
            <a:round/>
            <a:headEnd/>
            <a:tailEnd/>
          </a:ln>
        </p:spPr>
        <p:txBody>
          <a:bodyPr/>
          <a:lstStyle/>
          <a:p>
            <a:endParaRPr lang="en-US"/>
          </a:p>
        </p:txBody>
      </p:sp>
      <p:sp>
        <p:nvSpPr>
          <p:cNvPr id="36892" name="Line 29"/>
          <p:cNvSpPr>
            <a:spLocks noChangeShapeType="1"/>
          </p:cNvSpPr>
          <p:nvPr/>
        </p:nvSpPr>
        <p:spPr bwMode="auto">
          <a:xfrm flipV="1">
            <a:off x="4881563" y="4751388"/>
            <a:ext cx="419100" cy="382587"/>
          </a:xfrm>
          <a:prstGeom prst="line">
            <a:avLst/>
          </a:prstGeom>
          <a:noFill/>
          <a:ln w="26988">
            <a:solidFill>
              <a:schemeClr val="bg1"/>
            </a:solidFill>
            <a:round/>
            <a:headEnd/>
            <a:tailEnd/>
          </a:ln>
        </p:spPr>
        <p:txBody>
          <a:bodyPr/>
          <a:lstStyle/>
          <a:p>
            <a:endParaRPr lang="en-US"/>
          </a:p>
        </p:txBody>
      </p:sp>
      <p:sp>
        <p:nvSpPr>
          <p:cNvPr id="36893" name="Line 30"/>
          <p:cNvSpPr>
            <a:spLocks noChangeShapeType="1"/>
          </p:cNvSpPr>
          <p:nvPr/>
        </p:nvSpPr>
        <p:spPr bwMode="black">
          <a:xfrm>
            <a:off x="5300663" y="4751388"/>
            <a:ext cx="409575" cy="419100"/>
          </a:xfrm>
          <a:prstGeom prst="line">
            <a:avLst/>
          </a:prstGeom>
          <a:noFill/>
          <a:ln w="26988">
            <a:solidFill>
              <a:schemeClr val="bg1"/>
            </a:solidFill>
            <a:round/>
            <a:headEnd/>
            <a:tailEnd/>
          </a:ln>
        </p:spPr>
        <p:txBody>
          <a:bodyPr/>
          <a:lstStyle/>
          <a:p>
            <a:endParaRPr lang="en-US"/>
          </a:p>
        </p:txBody>
      </p:sp>
      <p:sp>
        <p:nvSpPr>
          <p:cNvPr id="36894" name="Line 31"/>
          <p:cNvSpPr>
            <a:spLocks noChangeShapeType="1"/>
          </p:cNvSpPr>
          <p:nvPr/>
        </p:nvSpPr>
        <p:spPr bwMode="black">
          <a:xfrm flipV="1">
            <a:off x="5710238" y="4787900"/>
            <a:ext cx="419100" cy="382588"/>
          </a:xfrm>
          <a:prstGeom prst="line">
            <a:avLst/>
          </a:prstGeom>
          <a:noFill/>
          <a:ln w="26988">
            <a:solidFill>
              <a:schemeClr val="bg1"/>
            </a:solidFill>
            <a:round/>
            <a:headEnd/>
            <a:tailEnd/>
          </a:ln>
        </p:spPr>
        <p:txBody>
          <a:bodyPr/>
          <a:lstStyle/>
          <a:p>
            <a:endParaRPr lang="en-US"/>
          </a:p>
        </p:txBody>
      </p:sp>
      <p:sp>
        <p:nvSpPr>
          <p:cNvPr id="36895" name="Line 32"/>
          <p:cNvSpPr>
            <a:spLocks noChangeShapeType="1"/>
          </p:cNvSpPr>
          <p:nvPr/>
        </p:nvSpPr>
        <p:spPr bwMode="black">
          <a:xfrm>
            <a:off x="6129338" y="4787900"/>
            <a:ext cx="419100" cy="255588"/>
          </a:xfrm>
          <a:prstGeom prst="line">
            <a:avLst/>
          </a:prstGeom>
          <a:noFill/>
          <a:ln w="26988">
            <a:solidFill>
              <a:schemeClr val="bg1"/>
            </a:solidFill>
            <a:round/>
            <a:headEnd/>
            <a:tailEnd/>
          </a:ln>
        </p:spPr>
        <p:txBody>
          <a:bodyPr/>
          <a:lstStyle/>
          <a:p>
            <a:endParaRPr lang="en-US"/>
          </a:p>
        </p:txBody>
      </p:sp>
      <p:sp>
        <p:nvSpPr>
          <p:cNvPr id="36896" name="Line 33"/>
          <p:cNvSpPr>
            <a:spLocks noChangeShapeType="1"/>
          </p:cNvSpPr>
          <p:nvPr/>
        </p:nvSpPr>
        <p:spPr bwMode="black">
          <a:xfrm flipV="1">
            <a:off x="6548438" y="4313238"/>
            <a:ext cx="409575" cy="730250"/>
          </a:xfrm>
          <a:prstGeom prst="line">
            <a:avLst/>
          </a:prstGeom>
          <a:noFill/>
          <a:ln w="26988">
            <a:solidFill>
              <a:schemeClr val="bg1"/>
            </a:solidFill>
            <a:round/>
            <a:headEnd/>
            <a:tailEnd/>
          </a:ln>
        </p:spPr>
        <p:txBody>
          <a:bodyPr/>
          <a:lstStyle/>
          <a:p>
            <a:endParaRPr lang="en-US"/>
          </a:p>
        </p:txBody>
      </p:sp>
      <p:sp>
        <p:nvSpPr>
          <p:cNvPr id="36897" name="Line 34"/>
          <p:cNvSpPr>
            <a:spLocks noChangeShapeType="1"/>
          </p:cNvSpPr>
          <p:nvPr/>
        </p:nvSpPr>
        <p:spPr bwMode="black">
          <a:xfrm>
            <a:off x="6958013" y="4313238"/>
            <a:ext cx="419100" cy="711200"/>
          </a:xfrm>
          <a:prstGeom prst="line">
            <a:avLst/>
          </a:prstGeom>
          <a:noFill/>
          <a:ln w="26988">
            <a:solidFill>
              <a:schemeClr val="bg1"/>
            </a:solidFill>
            <a:round/>
            <a:headEnd/>
            <a:tailEnd/>
          </a:ln>
        </p:spPr>
        <p:txBody>
          <a:bodyPr/>
          <a:lstStyle/>
          <a:p>
            <a:endParaRPr lang="en-US"/>
          </a:p>
        </p:txBody>
      </p:sp>
      <p:sp>
        <p:nvSpPr>
          <p:cNvPr id="36898" name="Freeform 35"/>
          <p:cNvSpPr>
            <a:spLocks/>
          </p:cNvSpPr>
          <p:nvPr/>
        </p:nvSpPr>
        <p:spPr bwMode="black">
          <a:xfrm>
            <a:off x="2328863" y="2524125"/>
            <a:ext cx="109537" cy="109538"/>
          </a:xfrm>
          <a:custGeom>
            <a:avLst/>
            <a:gdLst>
              <a:gd name="T0" fmla="*/ 53975 w 69"/>
              <a:gd name="T1" fmla="*/ 0 h 69"/>
              <a:gd name="T2" fmla="*/ 109537 w 69"/>
              <a:gd name="T3" fmla="*/ 53975 h 69"/>
              <a:gd name="T4" fmla="*/ 53975 w 69"/>
              <a:gd name="T5" fmla="*/ 109538 h 69"/>
              <a:gd name="T6" fmla="*/ 0 w 69"/>
              <a:gd name="T7" fmla="*/ 53975 h 69"/>
              <a:gd name="T8" fmla="*/ 53975 w 69"/>
              <a:gd name="T9" fmla="*/ 0 h 69"/>
              <a:gd name="T10" fmla="*/ 0 60000 65536"/>
              <a:gd name="T11" fmla="*/ 0 60000 65536"/>
              <a:gd name="T12" fmla="*/ 0 60000 65536"/>
              <a:gd name="T13" fmla="*/ 0 60000 65536"/>
              <a:gd name="T14" fmla="*/ 0 60000 65536"/>
              <a:gd name="T15" fmla="*/ 0 w 69"/>
              <a:gd name="T16" fmla="*/ 0 h 69"/>
              <a:gd name="T17" fmla="*/ 69 w 69"/>
              <a:gd name="T18" fmla="*/ 69 h 69"/>
            </a:gdLst>
            <a:ahLst/>
            <a:cxnLst>
              <a:cxn ang="T10">
                <a:pos x="T0" y="T1"/>
              </a:cxn>
              <a:cxn ang="T11">
                <a:pos x="T2" y="T3"/>
              </a:cxn>
              <a:cxn ang="T12">
                <a:pos x="T4" y="T5"/>
              </a:cxn>
              <a:cxn ang="T13">
                <a:pos x="T6" y="T7"/>
              </a:cxn>
              <a:cxn ang="T14">
                <a:pos x="T8" y="T9"/>
              </a:cxn>
            </a:cxnLst>
            <a:rect l="T15" t="T16" r="T17" b="T18"/>
            <a:pathLst>
              <a:path w="69" h="69">
                <a:moveTo>
                  <a:pt x="34" y="0"/>
                </a:moveTo>
                <a:lnTo>
                  <a:pt x="69" y="34"/>
                </a:lnTo>
                <a:lnTo>
                  <a:pt x="34" y="69"/>
                </a:lnTo>
                <a:lnTo>
                  <a:pt x="0" y="34"/>
                </a:lnTo>
                <a:lnTo>
                  <a:pt x="34" y="0"/>
                </a:lnTo>
                <a:close/>
              </a:path>
            </a:pathLst>
          </a:custGeom>
          <a:solidFill>
            <a:srgbClr val="FFFF00"/>
          </a:solidFill>
          <a:ln w="9525">
            <a:solidFill>
              <a:schemeClr val="folHlink"/>
            </a:solidFill>
            <a:round/>
            <a:headEnd/>
            <a:tailEnd/>
          </a:ln>
        </p:spPr>
        <p:txBody>
          <a:bodyPr/>
          <a:lstStyle/>
          <a:p>
            <a:endParaRPr lang="he-IL">
              <a:solidFill>
                <a:srgbClr val="FF0000"/>
              </a:solidFill>
              <a:latin typeface="Calibri" pitchFamily="34" charset="0"/>
            </a:endParaRPr>
          </a:p>
        </p:txBody>
      </p:sp>
      <p:sp>
        <p:nvSpPr>
          <p:cNvPr id="36899" name="Freeform 36"/>
          <p:cNvSpPr>
            <a:spLocks/>
          </p:cNvSpPr>
          <p:nvPr/>
        </p:nvSpPr>
        <p:spPr bwMode="black">
          <a:xfrm>
            <a:off x="2740025" y="5097463"/>
            <a:ext cx="109538" cy="109537"/>
          </a:xfrm>
          <a:custGeom>
            <a:avLst/>
            <a:gdLst>
              <a:gd name="T0" fmla="*/ 55563 w 69"/>
              <a:gd name="T1" fmla="*/ 0 h 69"/>
              <a:gd name="T2" fmla="*/ 109538 w 69"/>
              <a:gd name="T3" fmla="*/ 55562 h 69"/>
              <a:gd name="T4" fmla="*/ 55563 w 69"/>
              <a:gd name="T5" fmla="*/ 109537 h 69"/>
              <a:gd name="T6" fmla="*/ 0 w 69"/>
              <a:gd name="T7" fmla="*/ 55562 h 69"/>
              <a:gd name="T8" fmla="*/ 55563 w 69"/>
              <a:gd name="T9" fmla="*/ 0 h 69"/>
              <a:gd name="T10" fmla="*/ 0 60000 65536"/>
              <a:gd name="T11" fmla="*/ 0 60000 65536"/>
              <a:gd name="T12" fmla="*/ 0 60000 65536"/>
              <a:gd name="T13" fmla="*/ 0 60000 65536"/>
              <a:gd name="T14" fmla="*/ 0 60000 65536"/>
              <a:gd name="T15" fmla="*/ 0 w 69"/>
              <a:gd name="T16" fmla="*/ 0 h 69"/>
              <a:gd name="T17" fmla="*/ 69 w 69"/>
              <a:gd name="T18" fmla="*/ 69 h 69"/>
            </a:gdLst>
            <a:ahLst/>
            <a:cxnLst>
              <a:cxn ang="T10">
                <a:pos x="T0" y="T1"/>
              </a:cxn>
              <a:cxn ang="T11">
                <a:pos x="T2" y="T3"/>
              </a:cxn>
              <a:cxn ang="T12">
                <a:pos x="T4" y="T5"/>
              </a:cxn>
              <a:cxn ang="T13">
                <a:pos x="T6" y="T7"/>
              </a:cxn>
              <a:cxn ang="T14">
                <a:pos x="T8" y="T9"/>
              </a:cxn>
            </a:cxnLst>
            <a:rect l="T15" t="T16" r="T17" b="T18"/>
            <a:pathLst>
              <a:path w="69" h="69">
                <a:moveTo>
                  <a:pt x="35" y="0"/>
                </a:moveTo>
                <a:lnTo>
                  <a:pt x="69" y="35"/>
                </a:lnTo>
                <a:lnTo>
                  <a:pt x="35" y="69"/>
                </a:lnTo>
                <a:lnTo>
                  <a:pt x="0" y="35"/>
                </a:lnTo>
                <a:lnTo>
                  <a:pt x="35" y="0"/>
                </a:lnTo>
                <a:close/>
              </a:path>
            </a:pathLst>
          </a:custGeom>
          <a:solidFill>
            <a:srgbClr val="FFFF00"/>
          </a:solidFill>
          <a:ln w="9525">
            <a:solidFill>
              <a:schemeClr val="folHlink"/>
            </a:solidFill>
            <a:round/>
            <a:headEnd/>
            <a:tailEnd/>
          </a:ln>
        </p:spPr>
        <p:txBody>
          <a:bodyPr/>
          <a:lstStyle/>
          <a:p>
            <a:endParaRPr lang="he-IL">
              <a:latin typeface="Calibri" pitchFamily="34" charset="0"/>
            </a:endParaRPr>
          </a:p>
        </p:txBody>
      </p:sp>
      <p:sp>
        <p:nvSpPr>
          <p:cNvPr id="36900" name="Freeform 37"/>
          <p:cNvSpPr>
            <a:spLocks/>
          </p:cNvSpPr>
          <p:nvPr/>
        </p:nvSpPr>
        <p:spPr bwMode="black">
          <a:xfrm>
            <a:off x="3167063" y="4868863"/>
            <a:ext cx="109537" cy="109537"/>
          </a:xfrm>
          <a:custGeom>
            <a:avLst/>
            <a:gdLst>
              <a:gd name="T0" fmla="*/ 55562 w 69"/>
              <a:gd name="T1" fmla="*/ 0 h 69"/>
              <a:gd name="T2" fmla="*/ 109537 w 69"/>
              <a:gd name="T3" fmla="*/ 55562 h 69"/>
              <a:gd name="T4" fmla="*/ 55562 w 69"/>
              <a:gd name="T5" fmla="*/ 109537 h 69"/>
              <a:gd name="T6" fmla="*/ 0 w 69"/>
              <a:gd name="T7" fmla="*/ 55562 h 69"/>
              <a:gd name="T8" fmla="*/ 55562 w 69"/>
              <a:gd name="T9" fmla="*/ 0 h 69"/>
              <a:gd name="T10" fmla="*/ 0 60000 65536"/>
              <a:gd name="T11" fmla="*/ 0 60000 65536"/>
              <a:gd name="T12" fmla="*/ 0 60000 65536"/>
              <a:gd name="T13" fmla="*/ 0 60000 65536"/>
              <a:gd name="T14" fmla="*/ 0 60000 65536"/>
              <a:gd name="T15" fmla="*/ 0 w 69"/>
              <a:gd name="T16" fmla="*/ 0 h 69"/>
              <a:gd name="T17" fmla="*/ 69 w 69"/>
              <a:gd name="T18" fmla="*/ 69 h 69"/>
            </a:gdLst>
            <a:ahLst/>
            <a:cxnLst>
              <a:cxn ang="T10">
                <a:pos x="T0" y="T1"/>
              </a:cxn>
              <a:cxn ang="T11">
                <a:pos x="T2" y="T3"/>
              </a:cxn>
              <a:cxn ang="T12">
                <a:pos x="T4" y="T5"/>
              </a:cxn>
              <a:cxn ang="T13">
                <a:pos x="T6" y="T7"/>
              </a:cxn>
              <a:cxn ang="T14">
                <a:pos x="T8" y="T9"/>
              </a:cxn>
            </a:cxnLst>
            <a:rect l="T15" t="T16" r="T17" b="T18"/>
            <a:pathLst>
              <a:path w="69" h="69">
                <a:moveTo>
                  <a:pt x="35" y="0"/>
                </a:moveTo>
                <a:lnTo>
                  <a:pt x="69" y="35"/>
                </a:lnTo>
                <a:lnTo>
                  <a:pt x="35" y="69"/>
                </a:lnTo>
                <a:lnTo>
                  <a:pt x="0" y="35"/>
                </a:lnTo>
                <a:lnTo>
                  <a:pt x="35" y="0"/>
                </a:lnTo>
                <a:close/>
              </a:path>
            </a:pathLst>
          </a:custGeom>
          <a:solidFill>
            <a:srgbClr val="FFFF00"/>
          </a:solidFill>
          <a:ln w="9525">
            <a:solidFill>
              <a:schemeClr val="folHlink"/>
            </a:solidFill>
            <a:round/>
            <a:headEnd/>
            <a:tailEnd/>
          </a:ln>
        </p:spPr>
        <p:txBody>
          <a:bodyPr/>
          <a:lstStyle/>
          <a:p>
            <a:endParaRPr lang="he-IL">
              <a:latin typeface="Calibri" pitchFamily="34" charset="0"/>
            </a:endParaRPr>
          </a:p>
        </p:txBody>
      </p:sp>
      <p:sp>
        <p:nvSpPr>
          <p:cNvPr id="36901" name="Freeform 38"/>
          <p:cNvSpPr>
            <a:spLocks/>
          </p:cNvSpPr>
          <p:nvPr/>
        </p:nvSpPr>
        <p:spPr bwMode="black">
          <a:xfrm>
            <a:off x="3578225" y="5006975"/>
            <a:ext cx="109538" cy="109538"/>
          </a:xfrm>
          <a:custGeom>
            <a:avLst/>
            <a:gdLst>
              <a:gd name="T0" fmla="*/ 55563 w 69"/>
              <a:gd name="T1" fmla="*/ 0 h 69"/>
              <a:gd name="T2" fmla="*/ 109538 w 69"/>
              <a:gd name="T3" fmla="*/ 53975 h 69"/>
              <a:gd name="T4" fmla="*/ 55563 w 69"/>
              <a:gd name="T5" fmla="*/ 109538 h 69"/>
              <a:gd name="T6" fmla="*/ 0 w 69"/>
              <a:gd name="T7" fmla="*/ 53975 h 69"/>
              <a:gd name="T8" fmla="*/ 55563 w 69"/>
              <a:gd name="T9" fmla="*/ 0 h 69"/>
              <a:gd name="T10" fmla="*/ 0 60000 65536"/>
              <a:gd name="T11" fmla="*/ 0 60000 65536"/>
              <a:gd name="T12" fmla="*/ 0 60000 65536"/>
              <a:gd name="T13" fmla="*/ 0 60000 65536"/>
              <a:gd name="T14" fmla="*/ 0 60000 65536"/>
              <a:gd name="T15" fmla="*/ 0 w 69"/>
              <a:gd name="T16" fmla="*/ 0 h 69"/>
              <a:gd name="T17" fmla="*/ 69 w 69"/>
              <a:gd name="T18" fmla="*/ 69 h 69"/>
            </a:gdLst>
            <a:ahLst/>
            <a:cxnLst>
              <a:cxn ang="T10">
                <a:pos x="T0" y="T1"/>
              </a:cxn>
              <a:cxn ang="T11">
                <a:pos x="T2" y="T3"/>
              </a:cxn>
              <a:cxn ang="T12">
                <a:pos x="T4" y="T5"/>
              </a:cxn>
              <a:cxn ang="T13">
                <a:pos x="T6" y="T7"/>
              </a:cxn>
              <a:cxn ang="T14">
                <a:pos x="T8" y="T9"/>
              </a:cxn>
            </a:cxnLst>
            <a:rect l="T15" t="T16" r="T17" b="T18"/>
            <a:pathLst>
              <a:path w="69" h="69">
                <a:moveTo>
                  <a:pt x="35" y="0"/>
                </a:moveTo>
                <a:lnTo>
                  <a:pt x="69" y="34"/>
                </a:lnTo>
                <a:lnTo>
                  <a:pt x="35" y="69"/>
                </a:lnTo>
                <a:lnTo>
                  <a:pt x="0" y="34"/>
                </a:lnTo>
                <a:lnTo>
                  <a:pt x="35" y="0"/>
                </a:lnTo>
                <a:close/>
              </a:path>
            </a:pathLst>
          </a:custGeom>
          <a:solidFill>
            <a:srgbClr val="FFFF00"/>
          </a:solidFill>
          <a:ln w="9525">
            <a:solidFill>
              <a:schemeClr val="folHlink"/>
            </a:solidFill>
            <a:round/>
            <a:headEnd/>
            <a:tailEnd/>
          </a:ln>
        </p:spPr>
        <p:txBody>
          <a:bodyPr/>
          <a:lstStyle/>
          <a:p>
            <a:endParaRPr lang="he-IL">
              <a:latin typeface="Calibri" pitchFamily="34" charset="0"/>
            </a:endParaRPr>
          </a:p>
        </p:txBody>
      </p:sp>
      <p:sp>
        <p:nvSpPr>
          <p:cNvPr id="36902" name="Freeform 39"/>
          <p:cNvSpPr>
            <a:spLocks/>
          </p:cNvSpPr>
          <p:nvPr/>
        </p:nvSpPr>
        <p:spPr bwMode="black">
          <a:xfrm>
            <a:off x="3987800" y="5299075"/>
            <a:ext cx="109538" cy="109538"/>
          </a:xfrm>
          <a:custGeom>
            <a:avLst/>
            <a:gdLst>
              <a:gd name="T0" fmla="*/ 55563 w 69"/>
              <a:gd name="T1" fmla="*/ 0 h 69"/>
              <a:gd name="T2" fmla="*/ 109538 w 69"/>
              <a:gd name="T3" fmla="*/ 53975 h 69"/>
              <a:gd name="T4" fmla="*/ 55563 w 69"/>
              <a:gd name="T5" fmla="*/ 109538 h 69"/>
              <a:gd name="T6" fmla="*/ 0 w 69"/>
              <a:gd name="T7" fmla="*/ 53975 h 69"/>
              <a:gd name="T8" fmla="*/ 55563 w 69"/>
              <a:gd name="T9" fmla="*/ 0 h 69"/>
              <a:gd name="T10" fmla="*/ 0 60000 65536"/>
              <a:gd name="T11" fmla="*/ 0 60000 65536"/>
              <a:gd name="T12" fmla="*/ 0 60000 65536"/>
              <a:gd name="T13" fmla="*/ 0 60000 65536"/>
              <a:gd name="T14" fmla="*/ 0 60000 65536"/>
              <a:gd name="T15" fmla="*/ 0 w 69"/>
              <a:gd name="T16" fmla="*/ 0 h 69"/>
              <a:gd name="T17" fmla="*/ 69 w 69"/>
              <a:gd name="T18" fmla="*/ 69 h 69"/>
            </a:gdLst>
            <a:ahLst/>
            <a:cxnLst>
              <a:cxn ang="T10">
                <a:pos x="T0" y="T1"/>
              </a:cxn>
              <a:cxn ang="T11">
                <a:pos x="T2" y="T3"/>
              </a:cxn>
              <a:cxn ang="T12">
                <a:pos x="T4" y="T5"/>
              </a:cxn>
              <a:cxn ang="T13">
                <a:pos x="T6" y="T7"/>
              </a:cxn>
              <a:cxn ang="T14">
                <a:pos x="T8" y="T9"/>
              </a:cxn>
            </a:cxnLst>
            <a:rect l="T15" t="T16" r="T17" b="T18"/>
            <a:pathLst>
              <a:path w="69" h="69">
                <a:moveTo>
                  <a:pt x="35" y="0"/>
                </a:moveTo>
                <a:lnTo>
                  <a:pt x="69" y="34"/>
                </a:lnTo>
                <a:lnTo>
                  <a:pt x="35" y="69"/>
                </a:lnTo>
                <a:lnTo>
                  <a:pt x="0" y="34"/>
                </a:lnTo>
                <a:lnTo>
                  <a:pt x="35" y="0"/>
                </a:lnTo>
                <a:close/>
              </a:path>
            </a:pathLst>
          </a:custGeom>
          <a:solidFill>
            <a:srgbClr val="FFFF00"/>
          </a:solidFill>
          <a:ln w="9525">
            <a:solidFill>
              <a:schemeClr val="folHlink"/>
            </a:solidFill>
            <a:round/>
            <a:headEnd/>
            <a:tailEnd/>
          </a:ln>
        </p:spPr>
        <p:txBody>
          <a:bodyPr/>
          <a:lstStyle/>
          <a:p>
            <a:endParaRPr lang="he-IL">
              <a:latin typeface="Calibri" pitchFamily="34" charset="0"/>
            </a:endParaRPr>
          </a:p>
        </p:txBody>
      </p:sp>
      <p:sp>
        <p:nvSpPr>
          <p:cNvPr id="36903" name="Freeform 40"/>
          <p:cNvSpPr>
            <a:spLocks/>
          </p:cNvSpPr>
          <p:nvPr/>
        </p:nvSpPr>
        <p:spPr bwMode="black">
          <a:xfrm>
            <a:off x="4406900" y="5043488"/>
            <a:ext cx="109538" cy="109537"/>
          </a:xfrm>
          <a:custGeom>
            <a:avLst/>
            <a:gdLst>
              <a:gd name="T0" fmla="*/ 55563 w 69"/>
              <a:gd name="T1" fmla="*/ 0 h 69"/>
              <a:gd name="T2" fmla="*/ 109538 w 69"/>
              <a:gd name="T3" fmla="*/ 53975 h 69"/>
              <a:gd name="T4" fmla="*/ 55563 w 69"/>
              <a:gd name="T5" fmla="*/ 109537 h 69"/>
              <a:gd name="T6" fmla="*/ 0 w 69"/>
              <a:gd name="T7" fmla="*/ 53975 h 69"/>
              <a:gd name="T8" fmla="*/ 55563 w 69"/>
              <a:gd name="T9" fmla="*/ 0 h 69"/>
              <a:gd name="T10" fmla="*/ 0 60000 65536"/>
              <a:gd name="T11" fmla="*/ 0 60000 65536"/>
              <a:gd name="T12" fmla="*/ 0 60000 65536"/>
              <a:gd name="T13" fmla="*/ 0 60000 65536"/>
              <a:gd name="T14" fmla="*/ 0 60000 65536"/>
              <a:gd name="T15" fmla="*/ 0 w 69"/>
              <a:gd name="T16" fmla="*/ 0 h 69"/>
              <a:gd name="T17" fmla="*/ 69 w 69"/>
              <a:gd name="T18" fmla="*/ 69 h 69"/>
            </a:gdLst>
            <a:ahLst/>
            <a:cxnLst>
              <a:cxn ang="T10">
                <a:pos x="T0" y="T1"/>
              </a:cxn>
              <a:cxn ang="T11">
                <a:pos x="T2" y="T3"/>
              </a:cxn>
              <a:cxn ang="T12">
                <a:pos x="T4" y="T5"/>
              </a:cxn>
              <a:cxn ang="T13">
                <a:pos x="T6" y="T7"/>
              </a:cxn>
              <a:cxn ang="T14">
                <a:pos x="T8" y="T9"/>
              </a:cxn>
            </a:cxnLst>
            <a:rect l="T15" t="T16" r="T17" b="T18"/>
            <a:pathLst>
              <a:path w="69" h="69">
                <a:moveTo>
                  <a:pt x="35" y="0"/>
                </a:moveTo>
                <a:lnTo>
                  <a:pt x="69" y="34"/>
                </a:lnTo>
                <a:lnTo>
                  <a:pt x="35" y="69"/>
                </a:lnTo>
                <a:lnTo>
                  <a:pt x="0" y="34"/>
                </a:lnTo>
                <a:lnTo>
                  <a:pt x="35" y="0"/>
                </a:lnTo>
                <a:close/>
              </a:path>
            </a:pathLst>
          </a:custGeom>
          <a:solidFill>
            <a:srgbClr val="FFFF00"/>
          </a:solidFill>
          <a:ln w="9525">
            <a:solidFill>
              <a:schemeClr val="folHlink"/>
            </a:solidFill>
            <a:round/>
            <a:headEnd/>
            <a:tailEnd/>
          </a:ln>
        </p:spPr>
        <p:txBody>
          <a:bodyPr/>
          <a:lstStyle/>
          <a:p>
            <a:endParaRPr lang="he-IL">
              <a:latin typeface="Calibri" pitchFamily="34" charset="0"/>
            </a:endParaRPr>
          </a:p>
        </p:txBody>
      </p:sp>
      <p:sp>
        <p:nvSpPr>
          <p:cNvPr id="36904" name="Freeform 41"/>
          <p:cNvSpPr>
            <a:spLocks/>
          </p:cNvSpPr>
          <p:nvPr/>
        </p:nvSpPr>
        <p:spPr bwMode="black">
          <a:xfrm>
            <a:off x="4826000" y="5080000"/>
            <a:ext cx="109538" cy="109538"/>
          </a:xfrm>
          <a:custGeom>
            <a:avLst/>
            <a:gdLst>
              <a:gd name="T0" fmla="*/ 55563 w 69"/>
              <a:gd name="T1" fmla="*/ 0 h 69"/>
              <a:gd name="T2" fmla="*/ 109538 w 69"/>
              <a:gd name="T3" fmla="*/ 53975 h 69"/>
              <a:gd name="T4" fmla="*/ 55563 w 69"/>
              <a:gd name="T5" fmla="*/ 109538 h 69"/>
              <a:gd name="T6" fmla="*/ 0 w 69"/>
              <a:gd name="T7" fmla="*/ 53975 h 69"/>
              <a:gd name="T8" fmla="*/ 55563 w 69"/>
              <a:gd name="T9" fmla="*/ 0 h 69"/>
              <a:gd name="T10" fmla="*/ 0 60000 65536"/>
              <a:gd name="T11" fmla="*/ 0 60000 65536"/>
              <a:gd name="T12" fmla="*/ 0 60000 65536"/>
              <a:gd name="T13" fmla="*/ 0 60000 65536"/>
              <a:gd name="T14" fmla="*/ 0 60000 65536"/>
              <a:gd name="T15" fmla="*/ 0 w 69"/>
              <a:gd name="T16" fmla="*/ 0 h 69"/>
              <a:gd name="T17" fmla="*/ 69 w 69"/>
              <a:gd name="T18" fmla="*/ 69 h 69"/>
            </a:gdLst>
            <a:ahLst/>
            <a:cxnLst>
              <a:cxn ang="T10">
                <a:pos x="T0" y="T1"/>
              </a:cxn>
              <a:cxn ang="T11">
                <a:pos x="T2" y="T3"/>
              </a:cxn>
              <a:cxn ang="T12">
                <a:pos x="T4" y="T5"/>
              </a:cxn>
              <a:cxn ang="T13">
                <a:pos x="T6" y="T7"/>
              </a:cxn>
              <a:cxn ang="T14">
                <a:pos x="T8" y="T9"/>
              </a:cxn>
            </a:cxnLst>
            <a:rect l="T15" t="T16" r="T17" b="T18"/>
            <a:pathLst>
              <a:path w="69" h="69">
                <a:moveTo>
                  <a:pt x="35" y="0"/>
                </a:moveTo>
                <a:lnTo>
                  <a:pt x="69" y="34"/>
                </a:lnTo>
                <a:lnTo>
                  <a:pt x="35" y="69"/>
                </a:lnTo>
                <a:lnTo>
                  <a:pt x="0" y="34"/>
                </a:lnTo>
                <a:lnTo>
                  <a:pt x="35" y="0"/>
                </a:lnTo>
                <a:close/>
              </a:path>
            </a:pathLst>
          </a:custGeom>
          <a:solidFill>
            <a:srgbClr val="FFFF00"/>
          </a:solidFill>
          <a:ln w="9525">
            <a:solidFill>
              <a:schemeClr val="folHlink"/>
            </a:solidFill>
            <a:round/>
            <a:headEnd/>
            <a:tailEnd/>
          </a:ln>
        </p:spPr>
        <p:txBody>
          <a:bodyPr/>
          <a:lstStyle/>
          <a:p>
            <a:endParaRPr lang="he-IL">
              <a:latin typeface="Calibri" pitchFamily="34" charset="0"/>
            </a:endParaRPr>
          </a:p>
        </p:txBody>
      </p:sp>
      <p:sp>
        <p:nvSpPr>
          <p:cNvPr id="36905" name="Freeform 42"/>
          <p:cNvSpPr>
            <a:spLocks/>
          </p:cNvSpPr>
          <p:nvPr/>
        </p:nvSpPr>
        <p:spPr bwMode="black">
          <a:xfrm>
            <a:off x="5224463" y="4695825"/>
            <a:ext cx="109537" cy="109538"/>
          </a:xfrm>
          <a:custGeom>
            <a:avLst/>
            <a:gdLst>
              <a:gd name="T0" fmla="*/ 55562 w 69"/>
              <a:gd name="T1" fmla="*/ 0 h 69"/>
              <a:gd name="T2" fmla="*/ 109537 w 69"/>
              <a:gd name="T3" fmla="*/ 55563 h 69"/>
              <a:gd name="T4" fmla="*/ 55562 w 69"/>
              <a:gd name="T5" fmla="*/ 109538 h 69"/>
              <a:gd name="T6" fmla="*/ 0 w 69"/>
              <a:gd name="T7" fmla="*/ 55563 h 69"/>
              <a:gd name="T8" fmla="*/ 55562 w 69"/>
              <a:gd name="T9" fmla="*/ 0 h 69"/>
              <a:gd name="T10" fmla="*/ 0 60000 65536"/>
              <a:gd name="T11" fmla="*/ 0 60000 65536"/>
              <a:gd name="T12" fmla="*/ 0 60000 65536"/>
              <a:gd name="T13" fmla="*/ 0 60000 65536"/>
              <a:gd name="T14" fmla="*/ 0 60000 65536"/>
              <a:gd name="T15" fmla="*/ 0 w 69"/>
              <a:gd name="T16" fmla="*/ 0 h 69"/>
              <a:gd name="T17" fmla="*/ 69 w 69"/>
              <a:gd name="T18" fmla="*/ 69 h 69"/>
            </a:gdLst>
            <a:ahLst/>
            <a:cxnLst>
              <a:cxn ang="T10">
                <a:pos x="T0" y="T1"/>
              </a:cxn>
              <a:cxn ang="T11">
                <a:pos x="T2" y="T3"/>
              </a:cxn>
              <a:cxn ang="T12">
                <a:pos x="T4" y="T5"/>
              </a:cxn>
              <a:cxn ang="T13">
                <a:pos x="T6" y="T7"/>
              </a:cxn>
              <a:cxn ang="T14">
                <a:pos x="T8" y="T9"/>
              </a:cxn>
            </a:cxnLst>
            <a:rect l="T15" t="T16" r="T17" b="T18"/>
            <a:pathLst>
              <a:path w="69" h="69">
                <a:moveTo>
                  <a:pt x="35" y="0"/>
                </a:moveTo>
                <a:lnTo>
                  <a:pt x="69" y="35"/>
                </a:lnTo>
                <a:lnTo>
                  <a:pt x="35" y="69"/>
                </a:lnTo>
                <a:lnTo>
                  <a:pt x="0" y="35"/>
                </a:lnTo>
                <a:lnTo>
                  <a:pt x="35" y="0"/>
                </a:lnTo>
                <a:close/>
              </a:path>
            </a:pathLst>
          </a:custGeom>
          <a:solidFill>
            <a:srgbClr val="FFFF00"/>
          </a:solidFill>
          <a:ln w="9525">
            <a:solidFill>
              <a:schemeClr val="folHlink"/>
            </a:solidFill>
            <a:round/>
            <a:headEnd/>
            <a:tailEnd/>
          </a:ln>
        </p:spPr>
        <p:txBody>
          <a:bodyPr/>
          <a:lstStyle/>
          <a:p>
            <a:endParaRPr lang="he-IL">
              <a:latin typeface="Calibri" pitchFamily="34" charset="0"/>
            </a:endParaRPr>
          </a:p>
        </p:txBody>
      </p:sp>
      <p:sp>
        <p:nvSpPr>
          <p:cNvPr id="36906" name="Freeform 43"/>
          <p:cNvSpPr>
            <a:spLocks/>
          </p:cNvSpPr>
          <p:nvPr/>
        </p:nvSpPr>
        <p:spPr bwMode="black">
          <a:xfrm>
            <a:off x="5656263" y="5116513"/>
            <a:ext cx="107950" cy="109537"/>
          </a:xfrm>
          <a:custGeom>
            <a:avLst/>
            <a:gdLst>
              <a:gd name="T0" fmla="*/ 53975 w 68"/>
              <a:gd name="T1" fmla="*/ 0 h 69"/>
              <a:gd name="T2" fmla="*/ 107950 w 68"/>
              <a:gd name="T3" fmla="*/ 53975 h 69"/>
              <a:gd name="T4" fmla="*/ 53975 w 68"/>
              <a:gd name="T5" fmla="*/ 109537 h 69"/>
              <a:gd name="T6" fmla="*/ 0 w 68"/>
              <a:gd name="T7" fmla="*/ 53975 h 69"/>
              <a:gd name="T8" fmla="*/ 53975 w 68"/>
              <a:gd name="T9" fmla="*/ 0 h 69"/>
              <a:gd name="T10" fmla="*/ 0 60000 65536"/>
              <a:gd name="T11" fmla="*/ 0 60000 65536"/>
              <a:gd name="T12" fmla="*/ 0 60000 65536"/>
              <a:gd name="T13" fmla="*/ 0 60000 65536"/>
              <a:gd name="T14" fmla="*/ 0 60000 65536"/>
              <a:gd name="T15" fmla="*/ 0 w 68"/>
              <a:gd name="T16" fmla="*/ 0 h 69"/>
              <a:gd name="T17" fmla="*/ 68 w 68"/>
              <a:gd name="T18" fmla="*/ 69 h 69"/>
            </a:gdLst>
            <a:ahLst/>
            <a:cxnLst>
              <a:cxn ang="T10">
                <a:pos x="T0" y="T1"/>
              </a:cxn>
              <a:cxn ang="T11">
                <a:pos x="T2" y="T3"/>
              </a:cxn>
              <a:cxn ang="T12">
                <a:pos x="T4" y="T5"/>
              </a:cxn>
              <a:cxn ang="T13">
                <a:pos x="T6" y="T7"/>
              </a:cxn>
              <a:cxn ang="T14">
                <a:pos x="T8" y="T9"/>
              </a:cxn>
            </a:cxnLst>
            <a:rect l="T15" t="T16" r="T17" b="T18"/>
            <a:pathLst>
              <a:path w="68" h="69">
                <a:moveTo>
                  <a:pt x="34" y="0"/>
                </a:moveTo>
                <a:lnTo>
                  <a:pt x="68" y="34"/>
                </a:lnTo>
                <a:lnTo>
                  <a:pt x="34" y="69"/>
                </a:lnTo>
                <a:lnTo>
                  <a:pt x="0" y="34"/>
                </a:lnTo>
                <a:lnTo>
                  <a:pt x="34" y="0"/>
                </a:lnTo>
                <a:close/>
              </a:path>
            </a:pathLst>
          </a:custGeom>
          <a:solidFill>
            <a:srgbClr val="FFFF00"/>
          </a:solidFill>
          <a:ln w="9525">
            <a:solidFill>
              <a:schemeClr val="folHlink"/>
            </a:solidFill>
            <a:round/>
            <a:headEnd/>
            <a:tailEnd/>
          </a:ln>
        </p:spPr>
        <p:txBody>
          <a:bodyPr/>
          <a:lstStyle/>
          <a:p>
            <a:endParaRPr lang="he-IL">
              <a:latin typeface="Calibri" pitchFamily="34" charset="0"/>
            </a:endParaRPr>
          </a:p>
        </p:txBody>
      </p:sp>
      <p:sp>
        <p:nvSpPr>
          <p:cNvPr id="36907" name="Freeform 44"/>
          <p:cNvSpPr>
            <a:spLocks/>
          </p:cNvSpPr>
          <p:nvPr/>
        </p:nvSpPr>
        <p:spPr bwMode="black">
          <a:xfrm>
            <a:off x="6096000" y="4732338"/>
            <a:ext cx="107950" cy="109537"/>
          </a:xfrm>
          <a:custGeom>
            <a:avLst/>
            <a:gdLst>
              <a:gd name="T0" fmla="*/ 53975 w 68"/>
              <a:gd name="T1" fmla="*/ 0 h 69"/>
              <a:gd name="T2" fmla="*/ 107950 w 68"/>
              <a:gd name="T3" fmla="*/ 55562 h 69"/>
              <a:gd name="T4" fmla="*/ 53975 w 68"/>
              <a:gd name="T5" fmla="*/ 109537 h 69"/>
              <a:gd name="T6" fmla="*/ 0 w 68"/>
              <a:gd name="T7" fmla="*/ 55562 h 69"/>
              <a:gd name="T8" fmla="*/ 53975 w 68"/>
              <a:gd name="T9" fmla="*/ 0 h 69"/>
              <a:gd name="T10" fmla="*/ 0 60000 65536"/>
              <a:gd name="T11" fmla="*/ 0 60000 65536"/>
              <a:gd name="T12" fmla="*/ 0 60000 65536"/>
              <a:gd name="T13" fmla="*/ 0 60000 65536"/>
              <a:gd name="T14" fmla="*/ 0 60000 65536"/>
              <a:gd name="T15" fmla="*/ 0 w 68"/>
              <a:gd name="T16" fmla="*/ 0 h 69"/>
              <a:gd name="T17" fmla="*/ 68 w 68"/>
              <a:gd name="T18" fmla="*/ 69 h 69"/>
            </a:gdLst>
            <a:ahLst/>
            <a:cxnLst>
              <a:cxn ang="T10">
                <a:pos x="T0" y="T1"/>
              </a:cxn>
              <a:cxn ang="T11">
                <a:pos x="T2" y="T3"/>
              </a:cxn>
              <a:cxn ang="T12">
                <a:pos x="T4" y="T5"/>
              </a:cxn>
              <a:cxn ang="T13">
                <a:pos x="T6" y="T7"/>
              </a:cxn>
              <a:cxn ang="T14">
                <a:pos x="T8" y="T9"/>
              </a:cxn>
            </a:cxnLst>
            <a:rect l="T15" t="T16" r="T17" b="T18"/>
            <a:pathLst>
              <a:path w="68" h="69">
                <a:moveTo>
                  <a:pt x="34" y="0"/>
                </a:moveTo>
                <a:lnTo>
                  <a:pt x="68" y="35"/>
                </a:lnTo>
                <a:lnTo>
                  <a:pt x="34" y="69"/>
                </a:lnTo>
                <a:lnTo>
                  <a:pt x="0" y="35"/>
                </a:lnTo>
                <a:lnTo>
                  <a:pt x="34" y="0"/>
                </a:lnTo>
                <a:close/>
              </a:path>
            </a:pathLst>
          </a:custGeom>
          <a:solidFill>
            <a:srgbClr val="FFFF00"/>
          </a:solidFill>
          <a:ln w="9525">
            <a:solidFill>
              <a:schemeClr val="folHlink"/>
            </a:solidFill>
            <a:round/>
            <a:headEnd/>
            <a:tailEnd/>
          </a:ln>
        </p:spPr>
        <p:txBody>
          <a:bodyPr/>
          <a:lstStyle/>
          <a:p>
            <a:endParaRPr lang="he-IL">
              <a:latin typeface="Calibri" pitchFamily="34" charset="0"/>
            </a:endParaRPr>
          </a:p>
        </p:txBody>
      </p:sp>
      <p:sp>
        <p:nvSpPr>
          <p:cNvPr id="36908" name="Freeform 45"/>
          <p:cNvSpPr>
            <a:spLocks/>
          </p:cNvSpPr>
          <p:nvPr/>
        </p:nvSpPr>
        <p:spPr bwMode="black">
          <a:xfrm>
            <a:off x="6494463" y="4987925"/>
            <a:ext cx="107950" cy="109538"/>
          </a:xfrm>
          <a:custGeom>
            <a:avLst/>
            <a:gdLst>
              <a:gd name="T0" fmla="*/ 53975 w 68"/>
              <a:gd name="T1" fmla="*/ 0 h 69"/>
              <a:gd name="T2" fmla="*/ 107950 w 68"/>
              <a:gd name="T3" fmla="*/ 55563 h 69"/>
              <a:gd name="T4" fmla="*/ 53975 w 68"/>
              <a:gd name="T5" fmla="*/ 109538 h 69"/>
              <a:gd name="T6" fmla="*/ 0 w 68"/>
              <a:gd name="T7" fmla="*/ 55563 h 69"/>
              <a:gd name="T8" fmla="*/ 53975 w 68"/>
              <a:gd name="T9" fmla="*/ 0 h 69"/>
              <a:gd name="T10" fmla="*/ 0 60000 65536"/>
              <a:gd name="T11" fmla="*/ 0 60000 65536"/>
              <a:gd name="T12" fmla="*/ 0 60000 65536"/>
              <a:gd name="T13" fmla="*/ 0 60000 65536"/>
              <a:gd name="T14" fmla="*/ 0 60000 65536"/>
              <a:gd name="T15" fmla="*/ 0 w 68"/>
              <a:gd name="T16" fmla="*/ 0 h 69"/>
              <a:gd name="T17" fmla="*/ 68 w 68"/>
              <a:gd name="T18" fmla="*/ 69 h 69"/>
            </a:gdLst>
            <a:ahLst/>
            <a:cxnLst>
              <a:cxn ang="T10">
                <a:pos x="T0" y="T1"/>
              </a:cxn>
              <a:cxn ang="T11">
                <a:pos x="T2" y="T3"/>
              </a:cxn>
              <a:cxn ang="T12">
                <a:pos x="T4" y="T5"/>
              </a:cxn>
              <a:cxn ang="T13">
                <a:pos x="T6" y="T7"/>
              </a:cxn>
              <a:cxn ang="T14">
                <a:pos x="T8" y="T9"/>
              </a:cxn>
            </a:cxnLst>
            <a:rect l="T15" t="T16" r="T17" b="T18"/>
            <a:pathLst>
              <a:path w="68" h="69">
                <a:moveTo>
                  <a:pt x="34" y="0"/>
                </a:moveTo>
                <a:lnTo>
                  <a:pt x="68" y="35"/>
                </a:lnTo>
                <a:lnTo>
                  <a:pt x="34" y="69"/>
                </a:lnTo>
                <a:lnTo>
                  <a:pt x="0" y="35"/>
                </a:lnTo>
                <a:lnTo>
                  <a:pt x="34" y="0"/>
                </a:lnTo>
                <a:close/>
              </a:path>
            </a:pathLst>
          </a:custGeom>
          <a:solidFill>
            <a:srgbClr val="FFFF00"/>
          </a:solidFill>
          <a:ln w="9525">
            <a:solidFill>
              <a:schemeClr val="folHlink"/>
            </a:solidFill>
            <a:round/>
            <a:headEnd/>
            <a:tailEnd/>
          </a:ln>
        </p:spPr>
        <p:txBody>
          <a:bodyPr/>
          <a:lstStyle/>
          <a:p>
            <a:endParaRPr lang="he-IL">
              <a:latin typeface="Calibri" pitchFamily="34" charset="0"/>
            </a:endParaRPr>
          </a:p>
        </p:txBody>
      </p:sp>
      <p:sp>
        <p:nvSpPr>
          <p:cNvPr id="36909" name="Freeform 46"/>
          <p:cNvSpPr>
            <a:spLocks/>
          </p:cNvSpPr>
          <p:nvPr/>
        </p:nvSpPr>
        <p:spPr bwMode="black">
          <a:xfrm>
            <a:off x="6900863" y="4257675"/>
            <a:ext cx="109537" cy="109538"/>
          </a:xfrm>
          <a:custGeom>
            <a:avLst/>
            <a:gdLst>
              <a:gd name="T0" fmla="*/ 53975 w 69"/>
              <a:gd name="T1" fmla="*/ 0 h 69"/>
              <a:gd name="T2" fmla="*/ 109537 w 69"/>
              <a:gd name="T3" fmla="*/ 55563 h 69"/>
              <a:gd name="T4" fmla="*/ 53975 w 69"/>
              <a:gd name="T5" fmla="*/ 109538 h 69"/>
              <a:gd name="T6" fmla="*/ 0 w 69"/>
              <a:gd name="T7" fmla="*/ 55563 h 69"/>
              <a:gd name="T8" fmla="*/ 53975 w 69"/>
              <a:gd name="T9" fmla="*/ 0 h 69"/>
              <a:gd name="T10" fmla="*/ 0 60000 65536"/>
              <a:gd name="T11" fmla="*/ 0 60000 65536"/>
              <a:gd name="T12" fmla="*/ 0 60000 65536"/>
              <a:gd name="T13" fmla="*/ 0 60000 65536"/>
              <a:gd name="T14" fmla="*/ 0 60000 65536"/>
              <a:gd name="T15" fmla="*/ 0 w 69"/>
              <a:gd name="T16" fmla="*/ 0 h 69"/>
              <a:gd name="T17" fmla="*/ 69 w 69"/>
              <a:gd name="T18" fmla="*/ 69 h 69"/>
            </a:gdLst>
            <a:ahLst/>
            <a:cxnLst>
              <a:cxn ang="T10">
                <a:pos x="T0" y="T1"/>
              </a:cxn>
              <a:cxn ang="T11">
                <a:pos x="T2" y="T3"/>
              </a:cxn>
              <a:cxn ang="T12">
                <a:pos x="T4" y="T5"/>
              </a:cxn>
              <a:cxn ang="T13">
                <a:pos x="T6" y="T7"/>
              </a:cxn>
              <a:cxn ang="T14">
                <a:pos x="T8" y="T9"/>
              </a:cxn>
            </a:cxnLst>
            <a:rect l="T15" t="T16" r="T17" b="T18"/>
            <a:pathLst>
              <a:path w="69" h="69">
                <a:moveTo>
                  <a:pt x="34" y="0"/>
                </a:moveTo>
                <a:lnTo>
                  <a:pt x="69" y="35"/>
                </a:lnTo>
                <a:lnTo>
                  <a:pt x="34" y="69"/>
                </a:lnTo>
                <a:lnTo>
                  <a:pt x="0" y="35"/>
                </a:lnTo>
                <a:lnTo>
                  <a:pt x="34" y="0"/>
                </a:lnTo>
                <a:close/>
              </a:path>
            </a:pathLst>
          </a:custGeom>
          <a:solidFill>
            <a:srgbClr val="FFFF00"/>
          </a:solidFill>
          <a:ln w="9525">
            <a:solidFill>
              <a:schemeClr val="folHlink"/>
            </a:solidFill>
            <a:round/>
            <a:headEnd/>
            <a:tailEnd/>
          </a:ln>
        </p:spPr>
        <p:txBody>
          <a:bodyPr/>
          <a:lstStyle/>
          <a:p>
            <a:endParaRPr lang="he-IL">
              <a:latin typeface="Calibri" pitchFamily="34" charset="0"/>
            </a:endParaRPr>
          </a:p>
        </p:txBody>
      </p:sp>
      <p:sp>
        <p:nvSpPr>
          <p:cNvPr id="36910" name="Freeform 47"/>
          <p:cNvSpPr>
            <a:spLocks/>
          </p:cNvSpPr>
          <p:nvPr/>
        </p:nvSpPr>
        <p:spPr bwMode="black">
          <a:xfrm>
            <a:off x="7323138" y="4970463"/>
            <a:ext cx="109537" cy="109537"/>
          </a:xfrm>
          <a:custGeom>
            <a:avLst/>
            <a:gdLst>
              <a:gd name="T0" fmla="*/ 53975 w 69"/>
              <a:gd name="T1" fmla="*/ 0 h 69"/>
              <a:gd name="T2" fmla="*/ 109537 w 69"/>
              <a:gd name="T3" fmla="*/ 53975 h 69"/>
              <a:gd name="T4" fmla="*/ 53975 w 69"/>
              <a:gd name="T5" fmla="*/ 109537 h 69"/>
              <a:gd name="T6" fmla="*/ 0 w 69"/>
              <a:gd name="T7" fmla="*/ 53975 h 69"/>
              <a:gd name="T8" fmla="*/ 53975 w 69"/>
              <a:gd name="T9" fmla="*/ 0 h 69"/>
              <a:gd name="T10" fmla="*/ 0 60000 65536"/>
              <a:gd name="T11" fmla="*/ 0 60000 65536"/>
              <a:gd name="T12" fmla="*/ 0 60000 65536"/>
              <a:gd name="T13" fmla="*/ 0 60000 65536"/>
              <a:gd name="T14" fmla="*/ 0 60000 65536"/>
              <a:gd name="T15" fmla="*/ 0 w 69"/>
              <a:gd name="T16" fmla="*/ 0 h 69"/>
              <a:gd name="T17" fmla="*/ 69 w 69"/>
              <a:gd name="T18" fmla="*/ 69 h 69"/>
            </a:gdLst>
            <a:ahLst/>
            <a:cxnLst>
              <a:cxn ang="T10">
                <a:pos x="T0" y="T1"/>
              </a:cxn>
              <a:cxn ang="T11">
                <a:pos x="T2" y="T3"/>
              </a:cxn>
              <a:cxn ang="T12">
                <a:pos x="T4" y="T5"/>
              </a:cxn>
              <a:cxn ang="T13">
                <a:pos x="T6" y="T7"/>
              </a:cxn>
              <a:cxn ang="T14">
                <a:pos x="T8" y="T9"/>
              </a:cxn>
            </a:cxnLst>
            <a:rect l="T15" t="T16" r="T17" b="T18"/>
            <a:pathLst>
              <a:path w="69" h="69">
                <a:moveTo>
                  <a:pt x="34" y="0"/>
                </a:moveTo>
                <a:lnTo>
                  <a:pt x="69" y="34"/>
                </a:lnTo>
                <a:lnTo>
                  <a:pt x="34" y="69"/>
                </a:lnTo>
                <a:lnTo>
                  <a:pt x="0" y="34"/>
                </a:lnTo>
                <a:lnTo>
                  <a:pt x="34" y="0"/>
                </a:lnTo>
                <a:close/>
              </a:path>
            </a:pathLst>
          </a:custGeom>
          <a:solidFill>
            <a:srgbClr val="FFFF00"/>
          </a:solidFill>
          <a:ln w="9525">
            <a:solidFill>
              <a:schemeClr val="folHlink"/>
            </a:solidFill>
            <a:round/>
            <a:headEnd/>
            <a:tailEnd/>
          </a:ln>
        </p:spPr>
        <p:txBody>
          <a:bodyPr/>
          <a:lstStyle/>
          <a:p>
            <a:endParaRPr lang="he-IL">
              <a:latin typeface="Calibri" pitchFamily="34" charset="0"/>
            </a:endParaRPr>
          </a:p>
        </p:txBody>
      </p:sp>
      <p:sp>
        <p:nvSpPr>
          <p:cNvPr id="36911" name="Rectangle 48"/>
          <p:cNvSpPr>
            <a:spLocks noChangeArrowheads="1"/>
          </p:cNvSpPr>
          <p:nvPr/>
        </p:nvSpPr>
        <p:spPr bwMode="auto">
          <a:xfrm>
            <a:off x="1665288" y="5316538"/>
            <a:ext cx="127000" cy="274637"/>
          </a:xfrm>
          <a:prstGeom prst="rect">
            <a:avLst/>
          </a:prstGeom>
          <a:noFill/>
          <a:ln w="9525">
            <a:noFill/>
            <a:miter lim="800000"/>
            <a:headEnd/>
            <a:tailEnd/>
          </a:ln>
        </p:spPr>
        <p:txBody>
          <a:bodyPr wrap="none" lIns="0" tIns="0" rIns="0" bIns="0">
            <a:spAutoFit/>
          </a:bodyPr>
          <a:lstStyle/>
          <a:p>
            <a:r>
              <a:rPr kumimoji="1" lang="en-US" b="1">
                <a:latin typeface="Calibri" pitchFamily="34" charset="0"/>
              </a:rPr>
              <a:t>0</a:t>
            </a:r>
            <a:endParaRPr kumimoji="1" lang="en-US" u="sng">
              <a:latin typeface="Times New Roman" pitchFamily="18" charset="0"/>
            </a:endParaRPr>
          </a:p>
        </p:txBody>
      </p:sp>
      <p:sp>
        <p:nvSpPr>
          <p:cNvPr id="36912" name="Rectangle 49"/>
          <p:cNvSpPr>
            <a:spLocks noChangeArrowheads="1"/>
          </p:cNvSpPr>
          <p:nvPr/>
        </p:nvSpPr>
        <p:spPr bwMode="auto">
          <a:xfrm>
            <a:off x="1428750" y="4622800"/>
            <a:ext cx="381000" cy="274638"/>
          </a:xfrm>
          <a:prstGeom prst="rect">
            <a:avLst/>
          </a:prstGeom>
          <a:noFill/>
          <a:ln w="9525">
            <a:noFill/>
            <a:miter lim="800000"/>
            <a:headEnd/>
            <a:tailEnd/>
          </a:ln>
        </p:spPr>
        <p:txBody>
          <a:bodyPr wrap="none" lIns="0" tIns="0" rIns="0" bIns="0">
            <a:spAutoFit/>
          </a:bodyPr>
          <a:lstStyle/>
          <a:p>
            <a:r>
              <a:rPr kumimoji="1" lang="en-US" b="1">
                <a:latin typeface="Calibri" pitchFamily="34" charset="0"/>
              </a:rPr>
              <a:t>200</a:t>
            </a:r>
            <a:endParaRPr kumimoji="1" lang="en-US" u="sng">
              <a:latin typeface="Times New Roman" pitchFamily="18" charset="0"/>
            </a:endParaRPr>
          </a:p>
        </p:txBody>
      </p:sp>
      <p:sp>
        <p:nvSpPr>
          <p:cNvPr id="36913" name="Rectangle 50"/>
          <p:cNvSpPr>
            <a:spLocks noChangeArrowheads="1"/>
          </p:cNvSpPr>
          <p:nvPr/>
        </p:nvSpPr>
        <p:spPr bwMode="auto">
          <a:xfrm>
            <a:off x="1428750" y="3929063"/>
            <a:ext cx="381000" cy="274637"/>
          </a:xfrm>
          <a:prstGeom prst="rect">
            <a:avLst/>
          </a:prstGeom>
          <a:noFill/>
          <a:ln w="9525">
            <a:noFill/>
            <a:miter lim="800000"/>
            <a:headEnd/>
            <a:tailEnd/>
          </a:ln>
        </p:spPr>
        <p:txBody>
          <a:bodyPr wrap="none" lIns="0" tIns="0" rIns="0" bIns="0">
            <a:spAutoFit/>
          </a:bodyPr>
          <a:lstStyle/>
          <a:p>
            <a:r>
              <a:rPr kumimoji="1" lang="en-US" b="1">
                <a:latin typeface="Calibri" pitchFamily="34" charset="0"/>
              </a:rPr>
              <a:t>400</a:t>
            </a:r>
            <a:endParaRPr kumimoji="1" lang="en-US" u="sng">
              <a:latin typeface="Times New Roman" pitchFamily="18" charset="0"/>
            </a:endParaRPr>
          </a:p>
        </p:txBody>
      </p:sp>
      <p:sp>
        <p:nvSpPr>
          <p:cNvPr id="36914" name="Rectangle 51"/>
          <p:cNvSpPr>
            <a:spLocks noChangeArrowheads="1"/>
          </p:cNvSpPr>
          <p:nvPr/>
        </p:nvSpPr>
        <p:spPr bwMode="auto">
          <a:xfrm>
            <a:off x="1428750" y="3225800"/>
            <a:ext cx="390525" cy="284163"/>
          </a:xfrm>
          <a:prstGeom prst="rect">
            <a:avLst/>
          </a:prstGeom>
          <a:noFill/>
          <a:ln w="9525">
            <a:solidFill>
              <a:schemeClr val="tx2"/>
            </a:solidFill>
            <a:miter lim="800000"/>
            <a:headEnd/>
            <a:tailEnd/>
          </a:ln>
        </p:spPr>
        <p:txBody>
          <a:bodyPr wrap="none" lIns="0" tIns="0" rIns="0" bIns="0">
            <a:spAutoFit/>
          </a:bodyPr>
          <a:lstStyle/>
          <a:p>
            <a:r>
              <a:rPr kumimoji="1" lang="en-US" b="1">
                <a:latin typeface="Calibri" pitchFamily="34" charset="0"/>
              </a:rPr>
              <a:t>600</a:t>
            </a:r>
            <a:endParaRPr kumimoji="1" lang="en-US" u="sng">
              <a:latin typeface="Times New Roman" pitchFamily="18" charset="0"/>
            </a:endParaRPr>
          </a:p>
        </p:txBody>
      </p:sp>
      <p:sp>
        <p:nvSpPr>
          <p:cNvPr id="36915" name="Rectangle 52"/>
          <p:cNvSpPr>
            <a:spLocks noChangeArrowheads="1"/>
          </p:cNvSpPr>
          <p:nvPr/>
        </p:nvSpPr>
        <p:spPr bwMode="auto">
          <a:xfrm>
            <a:off x="1428750" y="2533650"/>
            <a:ext cx="381000" cy="274638"/>
          </a:xfrm>
          <a:prstGeom prst="rect">
            <a:avLst/>
          </a:prstGeom>
          <a:noFill/>
          <a:ln w="9525">
            <a:noFill/>
            <a:miter lim="800000"/>
            <a:headEnd/>
            <a:tailEnd/>
          </a:ln>
        </p:spPr>
        <p:txBody>
          <a:bodyPr wrap="none" lIns="0" tIns="0" rIns="0" bIns="0">
            <a:spAutoFit/>
          </a:bodyPr>
          <a:lstStyle/>
          <a:p>
            <a:r>
              <a:rPr kumimoji="1" lang="en-US" b="1">
                <a:latin typeface="Calibri" pitchFamily="34" charset="0"/>
              </a:rPr>
              <a:t>800</a:t>
            </a:r>
            <a:endParaRPr kumimoji="1" lang="en-US" u="sng">
              <a:latin typeface="Times New Roman" pitchFamily="18" charset="0"/>
            </a:endParaRPr>
          </a:p>
        </p:txBody>
      </p:sp>
      <p:sp>
        <p:nvSpPr>
          <p:cNvPr id="36916" name="Rectangle 53"/>
          <p:cNvSpPr>
            <a:spLocks noChangeArrowheads="1"/>
          </p:cNvSpPr>
          <p:nvPr/>
        </p:nvSpPr>
        <p:spPr bwMode="auto">
          <a:xfrm>
            <a:off x="1309688" y="1839913"/>
            <a:ext cx="508000" cy="274637"/>
          </a:xfrm>
          <a:prstGeom prst="rect">
            <a:avLst/>
          </a:prstGeom>
          <a:noFill/>
          <a:ln w="9525">
            <a:noFill/>
            <a:miter lim="800000"/>
            <a:headEnd/>
            <a:tailEnd/>
          </a:ln>
        </p:spPr>
        <p:txBody>
          <a:bodyPr wrap="none" lIns="0" tIns="0" rIns="0" bIns="0">
            <a:spAutoFit/>
          </a:bodyPr>
          <a:lstStyle/>
          <a:p>
            <a:r>
              <a:rPr kumimoji="1" lang="en-US" b="1">
                <a:latin typeface="Calibri" pitchFamily="34" charset="0"/>
              </a:rPr>
              <a:t>1000</a:t>
            </a:r>
            <a:endParaRPr kumimoji="1" lang="en-US" u="sng">
              <a:latin typeface="Times New Roman" pitchFamily="18" charset="0"/>
            </a:endParaRPr>
          </a:p>
        </p:txBody>
      </p:sp>
      <p:sp>
        <p:nvSpPr>
          <p:cNvPr id="36917" name="Rectangle 54"/>
          <p:cNvSpPr>
            <a:spLocks noChangeArrowheads="1"/>
          </p:cNvSpPr>
          <p:nvPr/>
        </p:nvSpPr>
        <p:spPr bwMode="auto">
          <a:xfrm>
            <a:off x="1911350" y="5608638"/>
            <a:ext cx="127000" cy="274637"/>
          </a:xfrm>
          <a:prstGeom prst="rect">
            <a:avLst/>
          </a:prstGeom>
          <a:noFill/>
          <a:ln w="9525">
            <a:noFill/>
            <a:miter lim="800000"/>
            <a:headEnd/>
            <a:tailEnd/>
          </a:ln>
        </p:spPr>
        <p:txBody>
          <a:bodyPr wrap="none" lIns="0" tIns="0" rIns="0" bIns="0">
            <a:spAutoFit/>
          </a:bodyPr>
          <a:lstStyle/>
          <a:p>
            <a:r>
              <a:rPr kumimoji="1" lang="en-US" b="1">
                <a:latin typeface="Calibri" pitchFamily="34" charset="0"/>
              </a:rPr>
              <a:t>0</a:t>
            </a:r>
            <a:endParaRPr kumimoji="1" lang="en-US" u="sng">
              <a:latin typeface="Calibri" pitchFamily="34" charset="0"/>
            </a:endParaRPr>
          </a:p>
        </p:txBody>
      </p:sp>
      <p:sp>
        <p:nvSpPr>
          <p:cNvPr id="36918" name="Rectangle 55"/>
          <p:cNvSpPr>
            <a:spLocks noChangeArrowheads="1"/>
          </p:cNvSpPr>
          <p:nvPr/>
        </p:nvSpPr>
        <p:spPr bwMode="auto">
          <a:xfrm>
            <a:off x="2238375" y="5608638"/>
            <a:ext cx="317500" cy="274637"/>
          </a:xfrm>
          <a:prstGeom prst="rect">
            <a:avLst/>
          </a:prstGeom>
          <a:noFill/>
          <a:ln w="9525">
            <a:noFill/>
            <a:miter lim="800000"/>
            <a:headEnd/>
            <a:tailEnd/>
          </a:ln>
        </p:spPr>
        <p:txBody>
          <a:bodyPr wrap="none" lIns="0" tIns="0" rIns="0" bIns="0">
            <a:spAutoFit/>
          </a:bodyPr>
          <a:lstStyle/>
          <a:p>
            <a:r>
              <a:rPr kumimoji="1" lang="en-US" b="1">
                <a:latin typeface="Calibri" pitchFamily="34" charset="0"/>
              </a:rPr>
              <a:t>0.5</a:t>
            </a:r>
            <a:endParaRPr kumimoji="1" lang="en-US" u="sng">
              <a:latin typeface="Calibri" pitchFamily="34" charset="0"/>
            </a:endParaRPr>
          </a:p>
        </p:txBody>
      </p:sp>
      <p:sp>
        <p:nvSpPr>
          <p:cNvPr id="36919" name="Rectangle 56"/>
          <p:cNvSpPr>
            <a:spLocks noChangeArrowheads="1"/>
          </p:cNvSpPr>
          <p:nvPr/>
        </p:nvSpPr>
        <p:spPr bwMode="auto">
          <a:xfrm>
            <a:off x="2740025" y="5608638"/>
            <a:ext cx="127000" cy="274637"/>
          </a:xfrm>
          <a:prstGeom prst="rect">
            <a:avLst/>
          </a:prstGeom>
          <a:noFill/>
          <a:ln w="9525">
            <a:noFill/>
            <a:miter lim="800000"/>
            <a:headEnd/>
            <a:tailEnd/>
          </a:ln>
        </p:spPr>
        <p:txBody>
          <a:bodyPr wrap="none" lIns="0" tIns="0" rIns="0" bIns="0">
            <a:spAutoFit/>
          </a:bodyPr>
          <a:lstStyle/>
          <a:p>
            <a:r>
              <a:rPr kumimoji="1" lang="en-US" b="1">
                <a:latin typeface="Calibri" pitchFamily="34" charset="0"/>
              </a:rPr>
              <a:t>1</a:t>
            </a:r>
            <a:endParaRPr kumimoji="1" lang="en-US" u="sng">
              <a:latin typeface="Calibri" pitchFamily="34" charset="0"/>
            </a:endParaRPr>
          </a:p>
        </p:txBody>
      </p:sp>
      <p:sp>
        <p:nvSpPr>
          <p:cNvPr id="36920" name="Rectangle 57"/>
          <p:cNvSpPr>
            <a:spLocks noChangeArrowheads="1"/>
          </p:cNvSpPr>
          <p:nvPr/>
        </p:nvSpPr>
        <p:spPr bwMode="auto">
          <a:xfrm>
            <a:off x="3159125" y="5608638"/>
            <a:ext cx="127000" cy="274637"/>
          </a:xfrm>
          <a:prstGeom prst="rect">
            <a:avLst/>
          </a:prstGeom>
          <a:noFill/>
          <a:ln w="9525">
            <a:noFill/>
            <a:miter lim="800000"/>
            <a:headEnd/>
            <a:tailEnd/>
          </a:ln>
        </p:spPr>
        <p:txBody>
          <a:bodyPr wrap="none" lIns="0" tIns="0" rIns="0" bIns="0">
            <a:spAutoFit/>
          </a:bodyPr>
          <a:lstStyle/>
          <a:p>
            <a:r>
              <a:rPr kumimoji="1" lang="en-US" b="1">
                <a:latin typeface="Calibri" pitchFamily="34" charset="0"/>
              </a:rPr>
              <a:t>2</a:t>
            </a:r>
            <a:endParaRPr kumimoji="1" lang="en-US" u="sng">
              <a:latin typeface="Calibri" pitchFamily="34" charset="0"/>
            </a:endParaRPr>
          </a:p>
        </p:txBody>
      </p:sp>
      <p:sp>
        <p:nvSpPr>
          <p:cNvPr id="36921" name="Rectangle 58"/>
          <p:cNvSpPr>
            <a:spLocks noChangeArrowheads="1"/>
          </p:cNvSpPr>
          <p:nvPr/>
        </p:nvSpPr>
        <p:spPr bwMode="auto">
          <a:xfrm>
            <a:off x="3578225" y="5608638"/>
            <a:ext cx="127000" cy="274637"/>
          </a:xfrm>
          <a:prstGeom prst="rect">
            <a:avLst/>
          </a:prstGeom>
          <a:noFill/>
          <a:ln w="9525">
            <a:noFill/>
            <a:miter lim="800000"/>
            <a:headEnd/>
            <a:tailEnd/>
          </a:ln>
        </p:spPr>
        <p:txBody>
          <a:bodyPr wrap="none" lIns="0" tIns="0" rIns="0" bIns="0">
            <a:spAutoFit/>
          </a:bodyPr>
          <a:lstStyle/>
          <a:p>
            <a:r>
              <a:rPr kumimoji="1" lang="en-US" b="1">
                <a:latin typeface="Calibri" pitchFamily="34" charset="0"/>
              </a:rPr>
              <a:t>5</a:t>
            </a:r>
            <a:endParaRPr kumimoji="1" lang="en-US" u="sng">
              <a:latin typeface="Calibri" pitchFamily="34" charset="0"/>
            </a:endParaRPr>
          </a:p>
        </p:txBody>
      </p:sp>
      <p:sp>
        <p:nvSpPr>
          <p:cNvPr id="36922" name="Rectangle 59"/>
          <p:cNvSpPr>
            <a:spLocks noChangeArrowheads="1"/>
          </p:cNvSpPr>
          <p:nvPr/>
        </p:nvSpPr>
        <p:spPr bwMode="auto">
          <a:xfrm>
            <a:off x="3924300" y="5608638"/>
            <a:ext cx="254000" cy="274637"/>
          </a:xfrm>
          <a:prstGeom prst="rect">
            <a:avLst/>
          </a:prstGeom>
          <a:noFill/>
          <a:ln w="9525">
            <a:noFill/>
            <a:miter lim="800000"/>
            <a:headEnd/>
            <a:tailEnd/>
          </a:ln>
        </p:spPr>
        <p:txBody>
          <a:bodyPr wrap="none" lIns="0" tIns="0" rIns="0" bIns="0">
            <a:spAutoFit/>
          </a:bodyPr>
          <a:lstStyle/>
          <a:p>
            <a:r>
              <a:rPr kumimoji="1" lang="en-US" b="1">
                <a:latin typeface="Calibri" pitchFamily="34" charset="0"/>
              </a:rPr>
              <a:t>10</a:t>
            </a:r>
            <a:endParaRPr kumimoji="1" lang="en-US" u="sng">
              <a:latin typeface="Calibri" pitchFamily="34" charset="0"/>
            </a:endParaRPr>
          </a:p>
        </p:txBody>
      </p:sp>
      <p:sp>
        <p:nvSpPr>
          <p:cNvPr id="36923" name="Rectangle 60"/>
          <p:cNvSpPr>
            <a:spLocks noChangeArrowheads="1"/>
          </p:cNvSpPr>
          <p:nvPr/>
        </p:nvSpPr>
        <p:spPr bwMode="auto">
          <a:xfrm>
            <a:off x="4343400" y="5608638"/>
            <a:ext cx="254000" cy="274637"/>
          </a:xfrm>
          <a:prstGeom prst="rect">
            <a:avLst/>
          </a:prstGeom>
          <a:noFill/>
          <a:ln w="9525">
            <a:noFill/>
            <a:miter lim="800000"/>
            <a:headEnd/>
            <a:tailEnd/>
          </a:ln>
        </p:spPr>
        <p:txBody>
          <a:bodyPr wrap="none" lIns="0" tIns="0" rIns="0" bIns="0">
            <a:spAutoFit/>
          </a:bodyPr>
          <a:lstStyle/>
          <a:p>
            <a:r>
              <a:rPr kumimoji="1" lang="en-US" b="1">
                <a:latin typeface="Calibri" pitchFamily="34" charset="0"/>
              </a:rPr>
              <a:t>15</a:t>
            </a:r>
            <a:endParaRPr kumimoji="1" lang="en-US" u="sng">
              <a:latin typeface="Calibri" pitchFamily="34" charset="0"/>
            </a:endParaRPr>
          </a:p>
        </p:txBody>
      </p:sp>
      <p:sp>
        <p:nvSpPr>
          <p:cNvPr id="36924" name="Rectangle 61"/>
          <p:cNvSpPr>
            <a:spLocks noChangeArrowheads="1"/>
          </p:cNvSpPr>
          <p:nvPr/>
        </p:nvSpPr>
        <p:spPr bwMode="auto">
          <a:xfrm>
            <a:off x="4762500" y="5608638"/>
            <a:ext cx="254000" cy="274637"/>
          </a:xfrm>
          <a:prstGeom prst="rect">
            <a:avLst/>
          </a:prstGeom>
          <a:noFill/>
          <a:ln w="9525">
            <a:noFill/>
            <a:miter lim="800000"/>
            <a:headEnd/>
            <a:tailEnd/>
          </a:ln>
        </p:spPr>
        <p:txBody>
          <a:bodyPr wrap="none" lIns="0" tIns="0" rIns="0" bIns="0">
            <a:spAutoFit/>
          </a:bodyPr>
          <a:lstStyle/>
          <a:p>
            <a:r>
              <a:rPr kumimoji="1" lang="en-US" b="1">
                <a:latin typeface="Calibri" pitchFamily="34" charset="0"/>
              </a:rPr>
              <a:t>20</a:t>
            </a:r>
            <a:endParaRPr kumimoji="1" lang="en-US" u="sng">
              <a:latin typeface="Calibri" pitchFamily="34" charset="0"/>
            </a:endParaRPr>
          </a:p>
        </p:txBody>
      </p:sp>
      <p:sp>
        <p:nvSpPr>
          <p:cNvPr id="36925" name="Rectangle 62"/>
          <p:cNvSpPr>
            <a:spLocks noChangeArrowheads="1"/>
          </p:cNvSpPr>
          <p:nvPr/>
        </p:nvSpPr>
        <p:spPr bwMode="auto">
          <a:xfrm>
            <a:off x="5181600" y="5608638"/>
            <a:ext cx="254000" cy="274637"/>
          </a:xfrm>
          <a:prstGeom prst="rect">
            <a:avLst/>
          </a:prstGeom>
          <a:noFill/>
          <a:ln w="9525">
            <a:noFill/>
            <a:miter lim="800000"/>
            <a:headEnd/>
            <a:tailEnd/>
          </a:ln>
        </p:spPr>
        <p:txBody>
          <a:bodyPr wrap="none" lIns="0" tIns="0" rIns="0" bIns="0">
            <a:spAutoFit/>
          </a:bodyPr>
          <a:lstStyle/>
          <a:p>
            <a:r>
              <a:rPr kumimoji="1" lang="en-US" b="1">
                <a:latin typeface="Calibri" pitchFamily="34" charset="0"/>
              </a:rPr>
              <a:t>25</a:t>
            </a:r>
            <a:endParaRPr kumimoji="1" lang="en-US" u="sng">
              <a:latin typeface="Calibri" pitchFamily="34" charset="0"/>
            </a:endParaRPr>
          </a:p>
        </p:txBody>
      </p:sp>
      <p:sp>
        <p:nvSpPr>
          <p:cNvPr id="36926" name="Rectangle 63"/>
          <p:cNvSpPr>
            <a:spLocks noChangeArrowheads="1"/>
          </p:cNvSpPr>
          <p:nvPr/>
        </p:nvSpPr>
        <p:spPr bwMode="auto">
          <a:xfrm>
            <a:off x="5591175" y="5608638"/>
            <a:ext cx="254000" cy="274637"/>
          </a:xfrm>
          <a:prstGeom prst="rect">
            <a:avLst/>
          </a:prstGeom>
          <a:noFill/>
          <a:ln w="9525">
            <a:noFill/>
            <a:miter lim="800000"/>
            <a:headEnd/>
            <a:tailEnd/>
          </a:ln>
        </p:spPr>
        <p:txBody>
          <a:bodyPr wrap="none" lIns="0" tIns="0" rIns="0" bIns="0">
            <a:spAutoFit/>
          </a:bodyPr>
          <a:lstStyle/>
          <a:p>
            <a:r>
              <a:rPr kumimoji="1" lang="en-US" b="1">
                <a:latin typeface="Calibri" pitchFamily="34" charset="0"/>
              </a:rPr>
              <a:t>30</a:t>
            </a:r>
            <a:endParaRPr kumimoji="1" lang="en-US" u="sng">
              <a:latin typeface="Calibri" pitchFamily="34" charset="0"/>
            </a:endParaRPr>
          </a:p>
        </p:txBody>
      </p:sp>
      <p:sp>
        <p:nvSpPr>
          <p:cNvPr id="36927" name="Rectangle 64"/>
          <p:cNvSpPr>
            <a:spLocks noChangeArrowheads="1"/>
          </p:cNvSpPr>
          <p:nvPr/>
        </p:nvSpPr>
        <p:spPr bwMode="auto">
          <a:xfrm>
            <a:off x="6010275" y="5608638"/>
            <a:ext cx="254000" cy="274637"/>
          </a:xfrm>
          <a:prstGeom prst="rect">
            <a:avLst/>
          </a:prstGeom>
          <a:noFill/>
          <a:ln w="9525">
            <a:noFill/>
            <a:miter lim="800000"/>
            <a:headEnd/>
            <a:tailEnd/>
          </a:ln>
        </p:spPr>
        <p:txBody>
          <a:bodyPr wrap="none" lIns="0" tIns="0" rIns="0" bIns="0">
            <a:spAutoFit/>
          </a:bodyPr>
          <a:lstStyle/>
          <a:p>
            <a:r>
              <a:rPr kumimoji="1" lang="en-US" b="1">
                <a:latin typeface="Calibri" pitchFamily="34" charset="0"/>
              </a:rPr>
              <a:t>35</a:t>
            </a:r>
            <a:endParaRPr kumimoji="1" lang="en-US" u="sng">
              <a:latin typeface="Calibri" pitchFamily="34" charset="0"/>
            </a:endParaRPr>
          </a:p>
        </p:txBody>
      </p:sp>
      <p:sp>
        <p:nvSpPr>
          <p:cNvPr id="36928" name="Rectangle 65"/>
          <p:cNvSpPr>
            <a:spLocks noChangeArrowheads="1"/>
          </p:cNvSpPr>
          <p:nvPr/>
        </p:nvSpPr>
        <p:spPr bwMode="auto">
          <a:xfrm>
            <a:off x="6429375" y="5608638"/>
            <a:ext cx="254000" cy="274637"/>
          </a:xfrm>
          <a:prstGeom prst="rect">
            <a:avLst/>
          </a:prstGeom>
          <a:noFill/>
          <a:ln w="9525">
            <a:noFill/>
            <a:miter lim="800000"/>
            <a:headEnd/>
            <a:tailEnd/>
          </a:ln>
        </p:spPr>
        <p:txBody>
          <a:bodyPr wrap="none" lIns="0" tIns="0" rIns="0" bIns="0">
            <a:spAutoFit/>
          </a:bodyPr>
          <a:lstStyle/>
          <a:p>
            <a:r>
              <a:rPr kumimoji="1" lang="en-US" b="1">
                <a:latin typeface="Calibri" pitchFamily="34" charset="0"/>
              </a:rPr>
              <a:t>40</a:t>
            </a:r>
            <a:endParaRPr kumimoji="1" lang="en-US" u="sng">
              <a:latin typeface="Calibri" pitchFamily="34" charset="0"/>
            </a:endParaRPr>
          </a:p>
        </p:txBody>
      </p:sp>
      <p:sp>
        <p:nvSpPr>
          <p:cNvPr id="36929" name="Rectangle 66"/>
          <p:cNvSpPr>
            <a:spLocks noChangeArrowheads="1"/>
          </p:cNvSpPr>
          <p:nvPr/>
        </p:nvSpPr>
        <p:spPr bwMode="auto">
          <a:xfrm>
            <a:off x="6840538" y="5608638"/>
            <a:ext cx="254000" cy="274637"/>
          </a:xfrm>
          <a:prstGeom prst="rect">
            <a:avLst/>
          </a:prstGeom>
          <a:noFill/>
          <a:ln w="9525">
            <a:noFill/>
            <a:miter lim="800000"/>
            <a:headEnd/>
            <a:tailEnd/>
          </a:ln>
        </p:spPr>
        <p:txBody>
          <a:bodyPr wrap="none" lIns="0" tIns="0" rIns="0" bIns="0">
            <a:spAutoFit/>
          </a:bodyPr>
          <a:lstStyle/>
          <a:p>
            <a:r>
              <a:rPr kumimoji="1" lang="en-US" b="1">
                <a:latin typeface="Calibri" pitchFamily="34" charset="0"/>
              </a:rPr>
              <a:t>45</a:t>
            </a:r>
            <a:endParaRPr kumimoji="1" lang="en-US" u="sng">
              <a:latin typeface="Calibri" pitchFamily="34" charset="0"/>
            </a:endParaRPr>
          </a:p>
        </p:txBody>
      </p:sp>
      <p:sp>
        <p:nvSpPr>
          <p:cNvPr id="36930" name="Rectangle 67"/>
          <p:cNvSpPr>
            <a:spLocks noChangeArrowheads="1"/>
          </p:cNvSpPr>
          <p:nvPr/>
        </p:nvSpPr>
        <p:spPr bwMode="auto">
          <a:xfrm>
            <a:off x="7259638" y="5608638"/>
            <a:ext cx="254000" cy="274637"/>
          </a:xfrm>
          <a:prstGeom prst="rect">
            <a:avLst/>
          </a:prstGeom>
          <a:noFill/>
          <a:ln w="9525">
            <a:noFill/>
            <a:miter lim="800000"/>
            <a:headEnd/>
            <a:tailEnd/>
          </a:ln>
        </p:spPr>
        <p:txBody>
          <a:bodyPr wrap="none" lIns="0" tIns="0" rIns="0" bIns="0">
            <a:spAutoFit/>
          </a:bodyPr>
          <a:lstStyle/>
          <a:p>
            <a:r>
              <a:rPr kumimoji="1" lang="en-US" b="1">
                <a:latin typeface="Calibri" pitchFamily="34" charset="0"/>
              </a:rPr>
              <a:t>50</a:t>
            </a:r>
            <a:endParaRPr kumimoji="1" lang="en-US" u="sng">
              <a:latin typeface="Calibri" pitchFamily="34" charset="0"/>
            </a:endParaRPr>
          </a:p>
        </p:txBody>
      </p:sp>
      <p:sp>
        <p:nvSpPr>
          <p:cNvPr id="36931" name="Text Box 68"/>
          <p:cNvSpPr txBox="1">
            <a:spLocks noChangeArrowheads="1"/>
          </p:cNvSpPr>
          <p:nvPr/>
        </p:nvSpPr>
        <p:spPr bwMode="auto">
          <a:xfrm rot="-5400000">
            <a:off x="370682" y="3636168"/>
            <a:ext cx="1212850" cy="366713"/>
          </a:xfrm>
          <a:prstGeom prst="rect">
            <a:avLst/>
          </a:prstGeom>
          <a:noFill/>
          <a:ln w="9525">
            <a:noFill/>
            <a:miter lim="800000"/>
            <a:headEnd/>
            <a:tailEnd/>
          </a:ln>
        </p:spPr>
        <p:txBody>
          <a:bodyPr wrap="none">
            <a:spAutoFit/>
          </a:bodyPr>
          <a:lstStyle/>
          <a:p>
            <a:pPr eaLnBrk="0" hangingPunct="0"/>
            <a:r>
              <a:rPr lang="en-US" b="1">
                <a:latin typeface="Calibri" pitchFamily="34" charset="0"/>
              </a:rPr>
              <a:t>ALT (U/L)</a:t>
            </a:r>
          </a:p>
        </p:txBody>
      </p:sp>
      <p:sp>
        <p:nvSpPr>
          <p:cNvPr id="36932" name="Text Box 69"/>
          <p:cNvSpPr txBox="1">
            <a:spLocks noChangeArrowheads="1"/>
          </p:cNvSpPr>
          <p:nvPr/>
        </p:nvSpPr>
        <p:spPr bwMode="auto">
          <a:xfrm>
            <a:off x="3086100" y="5948363"/>
            <a:ext cx="2933700" cy="366712"/>
          </a:xfrm>
          <a:prstGeom prst="rect">
            <a:avLst/>
          </a:prstGeom>
          <a:noFill/>
          <a:ln w="9525">
            <a:noFill/>
            <a:miter lim="800000"/>
            <a:headEnd/>
            <a:tailEnd/>
          </a:ln>
        </p:spPr>
        <p:txBody>
          <a:bodyPr>
            <a:spAutoFit/>
          </a:bodyPr>
          <a:lstStyle/>
          <a:p>
            <a:pPr eaLnBrk="0" hangingPunct="0"/>
            <a:r>
              <a:rPr lang="en-US" b="1">
                <a:latin typeface="Calibri" pitchFamily="34" charset="0"/>
              </a:rPr>
              <a:t>Years After Exposure</a:t>
            </a:r>
          </a:p>
        </p:txBody>
      </p:sp>
      <p:sp>
        <p:nvSpPr>
          <p:cNvPr id="36933" name="Text Box 70"/>
          <p:cNvSpPr txBox="1">
            <a:spLocks noChangeArrowheads="1"/>
          </p:cNvSpPr>
          <p:nvPr/>
        </p:nvSpPr>
        <p:spPr bwMode="auto">
          <a:xfrm>
            <a:off x="5105400" y="6340475"/>
            <a:ext cx="2900363" cy="517525"/>
          </a:xfrm>
          <a:prstGeom prst="rect">
            <a:avLst/>
          </a:prstGeom>
          <a:noFill/>
          <a:ln w="9525">
            <a:noFill/>
            <a:miter lim="800000"/>
            <a:headEnd/>
            <a:tailEnd/>
          </a:ln>
        </p:spPr>
        <p:txBody>
          <a:bodyPr>
            <a:spAutoFit/>
          </a:bodyPr>
          <a:lstStyle/>
          <a:p>
            <a:r>
              <a:rPr lang="en-US" sz="1400" b="1">
                <a:latin typeface="Calibri" pitchFamily="34" charset="0"/>
              </a:rPr>
              <a:t>Adapted - Hoofnagle JH. </a:t>
            </a:r>
            <a:r>
              <a:rPr lang="en-US" sz="1400" b="1" i="1">
                <a:latin typeface="Calibri" pitchFamily="34" charset="0"/>
              </a:rPr>
              <a:t>Hepatology.</a:t>
            </a:r>
            <a:r>
              <a:rPr lang="en-US" sz="1400" b="1">
                <a:latin typeface="Calibri" pitchFamily="34" charset="0"/>
              </a:rPr>
              <a:t> 2002;36:S21.</a:t>
            </a:r>
          </a:p>
        </p:txBody>
      </p:sp>
      <p:sp>
        <p:nvSpPr>
          <p:cNvPr id="36934" name="Line 71"/>
          <p:cNvSpPr>
            <a:spLocks noChangeShapeType="1"/>
          </p:cNvSpPr>
          <p:nvPr/>
        </p:nvSpPr>
        <p:spPr bwMode="auto">
          <a:xfrm flipH="1">
            <a:off x="3405188" y="5321300"/>
            <a:ext cx="90487" cy="274638"/>
          </a:xfrm>
          <a:prstGeom prst="line">
            <a:avLst/>
          </a:prstGeom>
          <a:noFill/>
          <a:ln w="19050">
            <a:solidFill>
              <a:schemeClr val="tx1"/>
            </a:solidFill>
            <a:round/>
            <a:headEnd/>
            <a:tailEnd/>
          </a:ln>
        </p:spPr>
        <p:txBody>
          <a:bodyPr wrap="none" anchor="ctr"/>
          <a:lstStyle/>
          <a:p>
            <a:endParaRPr lang="en-US"/>
          </a:p>
        </p:txBody>
      </p:sp>
      <p:sp>
        <p:nvSpPr>
          <p:cNvPr id="36935" name="Line 72"/>
          <p:cNvSpPr>
            <a:spLocks noChangeShapeType="1"/>
          </p:cNvSpPr>
          <p:nvPr/>
        </p:nvSpPr>
        <p:spPr bwMode="auto">
          <a:xfrm flipH="1">
            <a:off x="3503613" y="5326063"/>
            <a:ext cx="85725" cy="265112"/>
          </a:xfrm>
          <a:prstGeom prst="line">
            <a:avLst/>
          </a:prstGeom>
          <a:noFill/>
          <a:ln w="19050">
            <a:solidFill>
              <a:schemeClr val="tx1"/>
            </a:solidFill>
            <a:round/>
            <a:headEnd/>
            <a:tailEnd/>
          </a:ln>
        </p:spPr>
        <p:txBody>
          <a:bodyPr wrap="none" anchor="ctr"/>
          <a:lstStyle/>
          <a:p>
            <a:endParaRPr lang="en-US"/>
          </a:p>
        </p:txBody>
      </p:sp>
      <p:sp>
        <p:nvSpPr>
          <p:cNvPr id="36936" name="Line 73"/>
          <p:cNvSpPr>
            <a:spLocks noChangeShapeType="1"/>
          </p:cNvSpPr>
          <p:nvPr/>
        </p:nvSpPr>
        <p:spPr bwMode="auto">
          <a:xfrm>
            <a:off x="1905000" y="1971675"/>
            <a:ext cx="73025" cy="1588"/>
          </a:xfrm>
          <a:prstGeom prst="line">
            <a:avLst/>
          </a:prstGeom>
          <a:noFill/>
          <a:ln w="19050">
            <a:solidFill>
              <a:srgbClr val="F8F8F8"/>
            </a:solidFill>
            <a:round/>
            <a:headEnd/>
            <a:tailEnd/>
          </a:ln>
        </p:spPr>
        <p:txBody>
          <a:bodyPr/>
          <a:lstStyle/>
          <a:p>
            <a:endParaRPr lang="en-US"/>
          </a:p>
        </p:txBody>
      </p:sp>
      <p:sp>
        <p:nvSpPr>
          <p:cNvPr id="36937" name="Line 74"/>
          <p:cNvSpPr>
            <a:spLocks noChangeShapeType="1"/>
          </p:cNvSpPr>
          <p:nvPr/>
        </p:nvSpPr>
        <p:spPr bwMode="auto">
          <a:xfrm flipV="1">
            <a:off x="3636963" y="5448300"/>
            <a:ext cx="1587" cy="63500"/>
          </a:xfrm>
          <a:prstGeom prst="line">
            <a:avLst/>
          </a:prstGeom>
          <a:noFill/>
          <a:ln w="19050">
            <a:solidFill>
              <a:schemeClr val="folHlink"/>
            </a:solidFill>
            <a:round/>
            <a:headEnd/>
            <a:tailEnd/>
          </a:ln>
        </p:spPr>
        <p:txBody>
          <a:bodyPr/>
          <a:lstStyle/>
          <a:p>
            <a:endParaRPr lang="en-US"/>
          </a:p>
        </p:txBody>
      </p:sp>
      <p:sp>
        <p:nvSpPr>
          <p:cNvPr id="36938" name="Line 75"/>
          <p:cNvSpPr>
            <a:spLocks noChangeShapeType="1"/>
          </p:cNvSpPr>
          <p:nvPr/>
        </p:nvSpPr>
        <p:spPr bwMode="auto">
          <a:xfrm>
            <a:off x="3559175" y="5438775"/>
            <a:ext cx="3819525" cy="0"/>
          </a:xfrm>
          <a:prstGeom prst="line">
            <a:avLst/>
          </a:prstGeom>
          <a:noFill/>
          <a:ln w="19050">
            <a:solidFill>
              <a:schemeClr val="bg1"/>
            </a:solidFill>
            <a:round/>
            <a:headEnd/>
            <a:tailEnd/>
          </a:ln>
        </p:spPr>
        <p:txBody>
          <a:bodyPr/>
          <a:lstStyle/>
          <a:p>
            <a:endParaRPr lang="en-US"/>
          </a:p>
        </p:txBody>
      </p:sp>
      <p:sp>
        <p:nvSpPr>
          <p:cNvPr id="36939" name="Rectangle 76"/>
          <p:cNvSpPr>
            <a:spLocks noChangeArrowheads="1"/>
          </p:cNvSpPr>
          <p:nvPr/>
        </p:nvSpPr>
        <p:spPr bwMode="auto">
          <a:xfrm>
            <a:off x="2057400" y="1676400"/>
            <a:ext cx="1362075" cy="363538"/>
          </a:xfrm>
          <a:prstGeom prst="rect">
            <a:avLst/>
          </a:prstGeom>
          <a:noFill/>
          <a:ln w="12700">
            <a:noFill/>
            <a:miter lim="800000"/>
            <a:headEnd/>
            <a:tailEnd/>
          </a:ln>
        </p:spPr>
        <p:txBody>
          <a:bodyPr wrap="none" lIns="90488" tIns="44450" rIns="90488" bIns="44450">
            <a:spAutoFit/>
          </a:bodyPr>
          <a:lstStyle/>
          <a:p>
            <a:pPr eaLnBrk="0" hangingPunct="0"/>
            <a:r>
              <a:rPr lang="en-US" altLang="en-US" b="1">
                <a:latin typeface="Calibri" pitchFamily="34" charset="0"/>
              </a:rPr>
              <a:t>Acute HCV</a:t>
            </a:r>
          </a:p>
        </p:txBody>
      </p:sp>
      <p:sp>
        <p:nvSpPr>
          <p:cNvPr id="36940" name="Rectangle 77"/>
          <p:cNvSpPr>
            <a:spLocks noChangeArrowheads="1"/>
          </p:cNvSpPr>
          <p:nvPr/>
        </p:nvSpPr>
        <p:spPr bwMode="auto">
          <a:xfrm>
            <a:off x="6858000" y="3733800"/>
            <a:ext cx="1958975" cy="638175"/>
          </a:xfrm>
          <a:prstGeom prst="rect">
            <a:avLst/>
          </a:prstGeom>
          <a:noFill/>
          <a:ln w="12700">
            <a:noFill/>
            <a:miter lim="800000"/>
            <a:headEnd/>
            <a:tailEnd/>
          </a:ln>
        </p:spPr>
        <p:txBody>
          <a:bodyPr wrap="none" lIns="90488" tIns="44450" rIns="90488" bIns="44450">
            <a:spAutoFit/>
          </a:bodyPr>
          <a:lstStyle/>
          <a:p>
            <a:pPr algn="ctr" eaLnBrk="0" hangingPunct="0"/>
            <a:r>
              <a:rPr lang="en-US" altLang="en-US" b="1">
                <a:latin typeface="Calibri" pitchFamily="34" charset="0"/>
              </a:rPr>
              <a:t>Liver Transplant</a:t>
            </a:r>
          </a:p>
          <a:p>
            <a:pPr algn="ctr" eaLnBrk="0" hangingPunct="0"/>
            <a:r>
              <a:rPr lang="en-US" altLang="en-US" b="1">
                <a:latin typeface="Calibri" pitchFamily="34" charset="0"/>
              </a:rPr>
              <a:t>Candidates</a:t>
            </a:r>
          </a:p>
        </p:txBody>
      </p:sp>
      <p:sp>
        <p:nvSpPr>
          <p:cNvPr id="36941" name="AutoShape 78"/>
          <p:cNvSpPr>
            <a:spLocks noChangeArrowheads="1"/>
          </p:cNvSpPr>
          <p:nvPr/>
        </p:nvSpPr>
        <p:spPr bwMode="auto">
          <a:xfrm rot="16200000" flipH="1">
            <a:off x="7162800" y="3305175"/>
            <a:ext cx="576263" cy="163513"/>
          </a:xfrm>
          <a:prstGeom prst="rightArrow">
            <a:avLst>
              <a:gd name="adj1" fmla="val 50000"/>
              <a:gd name="adj2" fmla="val 176230"/>
            </a:avLst>
          </a:prstGeom>
          <a:solidFill>
            <a:schemeClr val="accent1"/>
          </a:solidFill>
          <a:ln w="12700">
            <a:solidFill>
              <a:schemeClr val="tx1"/>
            </a:solidFill>
            <a:miter lim="800000"/>
            <a:headEnd/>
            <a:tailEnd/>
          </a:ln>
        </p:spPr>
        <p:txBody>
          <a:bodyPr wrap="none" anchor="ctr"/>
          <a:lstStyle/>
          <a:p>
            <a:endParaRPr lang="he-IL">
              <a:latin typeface="Calibri" pitchFamily="34" charset="0"/>
            </a:endParaRPr>
          </a:p>
        </p:txBody>
      </p:sp>
      <p:sp>
        <p:nvSpPr>
          <p:cNvPr id="36942" name="Rectangle 79"/>
          <p:cNvSpPr>
            <a:spLocks noChangeArrowheads="1"/>
          </p:cNvSpPr>
          <p:nvPr/>
        </p:nvSpPr>
        <p:spPr bwMode="auto">
          <a:xfrm>
            <a:off x="2628900" y="2554288"/>
            <a:ext cx="1589088" cy="363537"/>
          </a:xfrm>
          <a:prstGeom prst="rect">
            <a:avLst/>
          </a:prstGeom>
          <a:noFill/>
          <a:ln w="12700">
            <a:noFill/>
            <a:miter lim="800000"/>
            <a:headEnd/>
            <a:tailEnd/>
          </a:ln>
        </p:spPr>
        <p:txBody>
          <a:bodyPr wrap="none" lIns="90488" tIns="44450" rIns="90488" bIns="44450">
            <a:spAutoFit/>
          </a:bodyPr>
          <a:lstStyle/>
          <a:p>
            <a:pPr eaLnBrk="0" hangingPunct="0"/>
            <a:r>
              <a:rPr lang="en-US" altLang="en-US" b="1">
                <a:latin typeface="Calibri" pitchFamily="34" charset="0"/>
              </a:rPr>
              <a:t>Chronic HCV</a:t>
            </a:r>
          </a:p>
        </p:txBody>
      </p:sp>
      <p:sp>
        <p:nvSpPr>
          <p:cNvPr id="36943" name="AutoShape 80"/>
          <p:cNvSpPr>
            <a:spLocks noChangeArrowheads="1"/>
          </p:cNvSpPr>
          <p:nvPr/>
        </p:nvSpPr>
        <p:spPr bwMode="auto">
          <a:xfrm rot="16200000" flipH="1">
            <a:off x="3306763" y="2195512"/>
            <a:ext cx="458788" cy="163513"/>
          </a:xfrm>
          <a:prstGeom prst="rightArrow">
            <a:avLst>
              <a:gd name="adj1" fmla="val 50000"/>
              <a:gd name="adj2" fmla="val 140304"/>
            </a:avLst>
          </a:prstGeom>
          <a:solidFill>
            <a:schemeClr val="accent1"/>
          </a:solidFill>
          <a:ln w="12700">
            <a:solidFill>
              <a:schemeClr val="tx1"/>
            </a:solidFill>
            <a:miter lim="800000"/>
            <a:headEnd/>
            <a:tailEnd/>
          </a:ln>
        </p:spPr>
        <p:txBody>
          <a:bodyPr wrap="none" anchor="ctr"/>
          <a:lstStyle/>
          <a:p>
            <a:endParaRPr lang="he-IL">
              <a:latin typeface="Calibri" pitchFamily="34" charset="0"/>
            </a:endParaRPr>
          </a:p>
        </p:txBody>
      </p:sp>
      <p:sp>
        <p:nvSpPr>
          <p:cNvPr id="36944" name="Rectangle 81"/>
          <p:cNvSpPr>
            <a:spLocks noChangeArrowheads="1"/>
          </p:cNvSpPr>
          <p:nvPr/>
        </p:nvSpPr>
        <p:spPr bwMode="auto">
          <a:xfrm>
            <a:off x="3663950" y="2124075"/>
            <a:ext cx="1057275" cy="366713"/>
          </a:xfrm>
          <a:prstGeom prst="rect">
            <a:avLst/>
          </a:prstGeom>
          <a:noFill/>
          <a:ln w="12700">
            <a:noFill/>
            <a:miter lim="800000"/>
            <a:headEnd/>
            <a:tailEnd/>
          </a:ln>
        </p:spPr>
        <p:txBody>
          <a:bodyPr wrap="none" lIns="90488" tIns="44450" rIns="90488" bIns="44450">
            <a:spAutoFit/>
          </a:bodyPr>
          <a:lstStyle/>
          <a:p>
            <a:pPr eaLnBrk="0" hangingPunct="0"/>
            <a:r>
              <a:rPr lang="en-US" altLang="en-US" b="1">
                <a:solidFill>
                  <a:srgbClr val="FFFF00"/>
                </a:solidFill>
                <a:latin typeface="Calibri" pitchFamily="34" charset="0"/>
              </a:rPr>
              <a:t>60%-85%</a:t>
            </a:r>
            <a:endParaRPr lang="en-US" altLang="en-US" b="1" baseline="30000">
              <a:solidFill>
                <a:srgbClr val="FFFF00"/>
              </a:solidFill>
              <a:latin typeface="Calibri" pitchFamily="34" charset="0"/>
            </a:endParaRPr>
          </a:p>
        </p:txBody>
      </p:sp>
      <p:sp>
        <p:nvSpPr>
          <p:cNvPr id="36945" name="Rectangle 82"/>
          <p:cNvSpPr>
            <a:spLocks noChangeArrowheads="1"/>
          </p:cNvSpPr>
          <p:nvPr/>
        </p:nvSpPr>
        <p:spPr bwMode="auto">
          <a:xfrm>
            <a:off x="5048250" y="2555875"/>
            <a:ext cx="1184275" cy="363538"/>
          </a:xfrm>
          <a:prstGeom prst="rect">
            <a:avLst/>
          </a:prstGeom>
          <a:noFill/>
          <a:ln w="12700">
            <a:noFill/>
            <a:miter lim="800000"/>
            <a:headEnd/>
            <a:tailEnd/>
          </a:ln>
        </p:spPr>
        <p:txBody>
          <a:bodyPr wrap="none" lIns="90488" tIns="44450" rIns="90488" bIns="44450">
            <a:spAutoFit/>
          </a:bodyPr>
          <a:lstStyle/>
          <a:p>
            <a:pPr eaLnBrk="0" hangingPunct="0"/>
            <a:r>
              <a:rPr lang="en-US" altLang="en-US" b="1">
                <a:latin typeface="Calibri" pitchFamily="34" charset="0"/>
              </a:rPr>
              <a:t>Cirrhosis</a:t>
            </a:r>
          </a:p>
        </p:txBody>
      </p:sp>
      <p:sp>
        <p:nvSpPr>
          <p:cNvPr id="36946" name="AutoShape 83"/>
          <p:cNvSpPr>
            <a:spLocks noChangeArrowheads="1"/>
          </p:cNvSpPr>
          <p:nvPr/>
        </p:nvSpPr>
        <p:spPr bwMode="auto">
          <a:xfrm>
            <a:off x="4318000" y="2632075"/>
            <a:ext cx="566738" cy="165100"/>
          </a:xfrm>
          <a:prstGeom prst="rightArrow">
            <a:avLst>
              <a:gd name="adj1" fmla="val 50000"/>
              <a:gd name="adj2" fmla="val 203832"/>
            </a:avLst>
          </a:prstGeom>
          <a:solidFill>
            <a:schemeClr val="accent1"/>
          </a:solidFill>
          <a:ln w="12700">
            <a:solidFill>
              <a:schemeClr val="tx1"/>
            </a:solidFill>
            <a:miter lim="800000"/>
            <a:headEnd/>
            <a:tailEnd/>
          </a:ln>
        </p:spPr>
        <p:txBody>
          <a:bodyPr wrap="none" anchor="ctr"/>
          <a:lstStyle/>
          <a:p>
            <a:endParaRPr lang="he-IL">
              <a:latin typeface="Calibri" pitchFamily="34" charset="0"/>
            </a:endParaRPr>
          </a:p>
        </p:txBody>
      </p:sp>
      <p:sp>
        <p:nvSpPr>
          <p:cNvPr id="36947" name="Rectangle 84"/>
          <p:cNvSpPr>
            <a:spLocks noChangeArrowheads="1"/>
          </p:cNvSpPr>
          <p:nvPr/>
        </p:nvSpPr>
        <p:spPr bwMode="auto">
          <a:xfrm>
            <a:off x="4010025" y="2882900"/>
            <a:ext cx="1057275" cy="366713"/>
          </a:xfrm>
          <a:prstGeom prst="rect">
            <a:avLst/>
          </a:prstGeom>
          <a:noFill/>
          <a:ln w="12700">
            <a:noFill/>
            <a:miter lim="800000"/>
            <a:headEnd/>
            <a:tailEnd/>
          </a:ln>
        </p:spPr>
        <p:txBody>
          <a:bodyPr wrap="none" lIns="90488" tIns="44450" rIns="90488" bIns="44450">
            <a:spAutoFit/>
          </a:bodyPr>
          <a:lstStyle/>
          <a:p>
            <a:pPr eaLnBrk="0" hangingPunct="0"/>
            <a:r>
              <a:rPr lang="en-US" altLang="en-US" b="1">
                <a:solidFill>
                  <a:srgbClr val="FFFF00"/>
                </a:solidFill>
                <a:latin typeface="Calibri" pitchFamily="34" charset="0"/>
              </a:rPr>
              <a:t>20%-50%</a:t>
            </a:r>
            <a:endParaRPr lang="en-US" altLang="en-US" b="1" baseline="30000">
              <a:solidFill>
                <a:srgbClr val="FFFF00"/>
              </a:solidFill>
              <a:latin typeface="Calibri" pitchFamily="34" charset="0"/>
            </a:endParaRPr>
          </a:p>
        </p:txBody>
      </p:sp>
      <p:sp>
        <p:nvSpPr>
          <p:cNvPr id="36948" name="Rectangle 85"/>
          <p:cNvSpPr>
            <a:spLocks noChangeArrowheads="1"/>
          </p:cNvSpPr>
          <p:nvPr/>
        </p:nvSpPr>
        <p:spPr bwMode="auto">
          <a:xfrm>
            <a:off x="7042150" y="2436813"/>
            <a:ext cx="1006475" cy="638175"/>
          </a:xfrm>
          <a:prstGeom prst="rect">
            <a:avLst/>
          </a:prstGeom>
          <a:noFill/>
          <a:ln w="12700">
            <a:noFill/>
            <a:miter lim="800000"/>
            <a:headEnd/>
            <a:tailEnd/>
          </a:ln>
        </p:spPr>
        <p:txBody>
          <a:bodyPr wrap="none" lIns="90488" tIns="44450" rIns="90488" bIns="44450">
            <a:spAutoFit/>
          </a:bodyPr>
          <a:lstStyle/>
          <a:p>
            <a:pPr algn="ctr" eaLnBrk="0" hangingPunct="0"/>
            <a:r>
              <a:rPr lang="en-US" altLang="en-US" b="1">
                <a:latin typeface="Calibri" pitchFamily="34" charset="0"/>
              </a:rPr>
              <a:t>Hepatic</a:t>
            </a:r>
          </a:p>
          <a:p>
            <a:pPr algn="ctr" eaLnBrk="0" hangingPunct="0"/>
            <a:r>
              <a:rPr lang="en-US" altLang="en-US" b="1">
                <a:latin typeface="Calibri" pitchFamily="34" charset="0"/>
              </a:rPr>
              <a:t>Failure</a:t>
            </a:r>
          </a:p>
        </p:txBody>
      </p:sp>
      <p:sp>
        <p:nvSpPr>
          <p:cNvPr id="36949" name="AutoShape 86"/>
          <p:cNvSpPr>
            <a:spLocks noChangeArrowheads="1"/>
          </p:cNvSpPr>
          <p:nvPr/>
        </p:nvSpPr>
        <p:spPr bwMode="auto">
          <a:xfrm>
            <a:off x="6218238" y="2632075"/>
            <a:ext cx="566737" cy="165100"/>
          </a:xfrm>
          <a:prstGeom prst="rightArrow">
            <a:avLst>
              <a:gd name="adj1" fmla="val 50000"/>
              <a:gd name="adj2" fmla="val 203832"/>
            </a:avLst>
          </a:prstGeom>
          <a:solidFill>
            <a:schemeClr val="accent1"/>
          </a:solidFill>
          <a:ln w="12700">
            <a:solidFill>
              <a:schemeClr val="tx1"/>
            </a:solidFill>
            <a:miter lim="800000"/>
            <a:headEnd/>
            <a:tailEnd/>
          </a:ln>
        </p:spPr>
        <p:txBody>
          <a:bodyPr wrap="none" anchor="ctr"/>
          <a:lstStyle/>
          <a:p>
            <a:endParaRPr lang="he-IL">
              <a:latin typeface="Calibri" pitchFamily="34" charset="0"/>
            </a:endParaRPr>
          </a:p>
        </p:txBody>
      </p:sp>
      <p:sp>
        <p:nvSpPr>
          <p:cNvPr id="36950" name="Rectangle 87"/>
          <p:cNvSpPr>
            <a:spLocks noChangeArrowheads="1"/>
          </p:cNvSpPr>
          <p:nvPr/>
        </p:nvSpPr>
        <p:spPr bwMode="auto">
          <a:xfrm>
            <a:off x="6140450" y="2882900"/>
            <a:ext cx="754063" cy="366713"/>
          </a:xfrm>
          <a:prstGeom prst="rect">
            <a:avLst/>
          </a:prstGeom>
          <a:noFill/>
          <a:ln w="12700">
            <a:noFill/>
            <a:miter lim="800000"/>
            <a:headEnd/>
            <a:tailEnd/>
          </a:ln>
        </p:spPr>
        <p:txBody>
          <a:bodyPr wrap="none" lIns="90488" tIns="44450" rIns="90488" bIns="44450">
            <a:spAutoFit/>
          </a:bodyPr>
          <a:lstStyle/>
          <a:p>
            <a:pPr eaLnBrk="0" hangingPunct="0"/>
            <a:r>
              <a:rPr lang="en-US" altLang="en-US" b="1">
                <a:solidFill>
                  <a:srgbClr val="FFFF00"/>
                </a:solidFill>
                <a:latin typeface="Calibri" pitchFamily="34" charset="0"/>
              </a:rPr>
              <a:t>~ 20%</a:t>
            </a:r>
            <a:endParaRPr lang="en-US" altLang="en-US" b="1" baseline="30000">
              <a:solidFill>
                <a:srgbClr val="FFFF00"/>
              </a:solidFill>
              <a:latin typeface="Calibri" pitchFamily="34" charset="0"/>
            </a:endParaRPr>
          </a:p>
        </p:txBody>
      </p:sp>
      <p:sp>
        <p:nvSpPr>
          <p:cNvPr id="36951" name="Rectangle 88"/>
          <p:cNvSpPr>
            <a:spLocks noChangeArrowheads="1"/>
          </p:cNvSpPr>
          <p:nvPr/>
        </p:nvSpPr>
        <p:spPr bwMode="auto">
          <a:xfrm>
            <a:off x="4911725" y="3725863"/>
            <a:ext cx="1565275" cy="363537"/>
          </a:xfrm>
          <a:prstGeom prst="rect">
            <a:avLst/>
          </a:prstGeom>
          <a:noFill/>
          <a:ln w="12700">
            <a:noFill/>
            <a:miter lim="800000"/>
            <a:headEnd/>
            <a:tailEnd/>
          </a:ln>
        </p:spPr>
        <p:txBody>
          <a:bodyPr wrap="none" lIns="90488" tIns="44450" rIns="90488" bIns="44450">
            <a:spAutoFit/>
          </a:bodyPr>
          <a:lstStyle/>
          <a:p>
            <a:pPr eaLnBrk="0" hangingPunct="0"/>
            <a:r>
              <a:rPr lang="en-US" altLang="en-US" b="1">
                <a:latin typeface="Calibri" pitchFamily="34" charset="0"/>
              </a:rPr>
              <a:t>Liver Cancer</a:t>
            </a:r>
          </a:p>
        </p:txBody>
      </p:sp>
      <p:sp>
        <p:nvSpPr>
          <p:cNvPr id="36952" name="AutoShape 89"/>
          <p:cNvSpPr>
            <a:spLocks noChangeArrowheads="1"/>
          </p:cNvSpPr>
          <p:nvPr/>
        </p:nvSpPr>
        <p:spPr bwMode="auto">
          <a:xfrm rot="16200000" flipH="1">
            <a:off x="5243513" y="3246438"/>
            <a:ext cx="576262" cy="163512"/>
          </a:xfrm>
          <a:prstGeom prst="rightArrow">
            <a:avLst>
              <a:gd name="adj1" fmla="val 50000"/>
              <a:gd name="adj2" fmla="val 176230"/>
            </a:avLst>
          </a:prstGeom>
          <a:solidFill>
            <a:schemeClr val="accent1"/>
          </a:solidFill>
          <a:ln w="12700">
            <a:solidFill>
              <a:schemeClr val="tx1"/>
            </a:solidFill>
            <a:miter lim="800000"/>
            <a:headEnd/>
            <a:tailEnd/>
          </a:ln>
        </p:spPr>
        <p:txBody>
          <a:bodyPr vert="eaVert" wrap="none" anchor="ctr"/>
          <a:lstStyle/>
          <a:p>
            <a:pPr algn="ctr"/>
            <a:endParaRPr lang="he-IL" sz="1200">
              <a:latin typeface="Calibri" pitchFamily="34" charset="0"/>
            </a:endParaRPr>
          </a:p>
        </p:txBody>
      </p:sp>
      <p:sp>
        <p:nvSpPr>
          <p:cNvPr id="36953" name="Rectangle 90"/>
          <p:cNvSpPr>
            <a:spLocks noChangeArrowheads="1"/>
          </p:cNvSpPr>
          <p:nvPr/>
        </p:nvSpPr>
        <p:spPr bwMode="auto">
          <a:xfrm>
            <a:off x="5718175" y="3294063"/>
            <a:ext cx="754063" cy="366712"/>
          </a:xfrm>
          <a:prstGeom prst="rect">
            <a:avLst/>
          </a:prstGeom>
          <a:noFill/>
          <a:ln w="12700">
            <a:noFill/>
            <a:miter lim="800000"/>
            <a:headEnd/>
            <a:tailEnd/>
          </a:ln>
        </p:spPr>
        <p:txBody>
          <a:bodyPr wrap="none" lIns="90488" tIns="44450" rIns="90488" bIns="44450">
            <a:spAutoFit/>
          </a:bodyPr>
          <a:lstStyle/>
          <a:p>
            <a:pPr eaLnBrk="0" hangingPunct="0"/>
            <a:r>
              <a:rPr lang="en-US" altLang="en-US" b="1">
                <a:solidFill>
                  <a:srgbClr val="FFFF00"/>
                </a:solidFill>
                <a:latin typeface="Calibri" pitchFamily="34" charset="0"/>
              </a:rPr>
              <a:t>~ 20%</a:t>
            </a:r>
            <a:endParaRPr lang="en-US" altLang="en-US" b="1" baseline="30000">
              <a:solidFill>
                <a:srgbClr val="FFFF00"/>
              </a:solidFill>
              <a:latin typeface="Calibri" pitchFamily="34" charset="0"/>
            </a:endParaRPr>
          </a:p>
        </p:txBody>
      </p:sp>
      <p:sp>
        <p:nvSpPr>
          <p:cNvPr id="36954" name="Rectangle 91"/>
          <p:cNvSpPr>
            <a:spLocks noGrp="1" noChangeArrowheads="1"/>
          </p:cNvSpPr>
          <p:nvPr>
            <p:ph type="title"/>
          </p:nvPr>
        </p:nvSpPr>
        <p:spPr>
          <a:xfrm>
            <a:off x="484188" y="0"/>
            <a:ext cx="8229600" cy="1295400"/>
          </a:xfrm>
        </p:spPr>
        <p:txBody>
          <a:bodyPr/>
          <a:lstStyle/>
          <a:p>
            <a:r>
              <a:rPr lang="en-US" sz="3600" b="1" smtClean="0">
                <a:solidFill>
                  <a:srgbClr val="FFFF00"/>
                </a:solidFill>
                <a:cs typeface="Times New Roman" pitchFamily="18" charset="0"/>
              </a:rPr>
              <a:t>Natural History of Chronic HCV Infection</a:t>
            </a:r>
          </a:p>
        </p:txBody>
      </p:sp>
      <p:sp>
        <p:nvSpPr>
          <p:cNvPr id="36955" name="Freeform 92"/>
          <p:cNvSpPr>
            <a:spLocks/>
          </p:cNvSpPr>
          <p:nvPr/>
        </p:nvSpPr>
        <p:spPr bwMode="black">
          <a:xfrm>
            <a:off x="1905000" y="5376863"/>
            <a:ext cx="109538" cy="109537"/>
          </a:xfrm>
          <a:custGeom>
            <a:avLst/>
            <a:gdLst>
              <a:gd name="T0" fmla="*/ 53975 w 69"/>
              <a:gd name="T1" fmla="*/ 0 h 69"/>
              <a:gd name="T2" fmla="*/ 109538 w 69"/>
              <a:gd name="T3" fmla="*/ 53975 h 69"/>
              <a:gd name="T4" fmla="*/ 53975 w 69"/>
              <a:gd name="T5" fmla="*/ 109537 h 69"/>
              <a:gd name="T6" fmla="*/ 0 w 69"/>
              <a:gd name="T7" fmla="*/ 53975 h 69"/>
              <a:gd name="T8" fmla="*/ 53975 w 69"/>
              <a:gd name="T9" fmla="*/ 0 h 69"/>
              <a:gd name="T10" fmla="*/ 0 60000 65536"/>
              <a:gd name="T11" fmla="*/ 0 60000 65536"/>
              <a:gd name="T12" fmla="*/ 0 60000 65536"/>
              <a:gd name="T13" fmla="*/ 0 60000 65536"/>
              <a:gd name="T14" fmla="*/ 0 60000 65536"/>
              <a:gd name="T15" fmla="*/ 0 w 69"/>
              <a:gd name="T16" fmla="*/ 0 h 69"/>
              <a:gd name="T17" fmla="*/ 69 w 69"/>
              <a:gd name="T18" fmla="*/ 69 h 69"/>
            </a:gdLst>
            <a:ahLst/>
            <a:cxnLst>
              <a:cxn ang="T10">
                <a:pos x="T0" y="T1"/>
              </a:cxn>
              <a:cxn ang="T11">
                <a:pos x="T2" y="T3"/>
              </a:cxn>
              <a:cxn ang="T12">
                <a:pos x="T4" y="T5"/>
              </a:cxn>
              <a:cxn ang="T13">
                <a:pos x="T6" y="T7"/>
              </a:cxn>
              <a:cxn ang="T14">
                <a:pos x="T8" y="T9"/>
              </a:cxn>
            </a:cxnLst>
            <a:rect l="T15" t="T16" r="T17" b="T18"/>
            <a:pathLst>
              <a:path w="69" h="69">
                <a:moveTo>
                  <a:pt x="34" y="0"/>
                </a:moveTo>
                <a:lnTo>
                  <a:pt x="69" y="34"/>
                </a:lnTo>
                <a:lnTo>
                  <a:pt x="34" y="69"/>
                </a:lnTo>
                <a:lnTo>
                  <a:pt x="0" y="34"/>
                </a:lnTo>
                <a:lnTo>
                  <a:pt x="34" y="0"/>
                </a:lnTo>
                <a:close/>
              </a:path>
            </a:pathLst>
          </a:custGeom>
          <a:solidFill>
            <a:srgbClr val="FFFF00"/>
          </a:solidFill>
          <a:ln w="9525">
            <a:solidFill>
              <a:schemeClr val="folHlink"/>
            </a:solidFill>
            <a:round/>
            <a:headEnd/>
            <a:tailEnd/>
          </a:ln>
        </p:spPr>
        <p:txBody>
          <a:bodyPr/>
          <a:lstStyle/>
          <a:p>
            <a:endParaRPr lang="he-IL">
              <a:latin typeface="Calibri"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bwMode="auto">
          <a:xfrm>
            <a:off x="5899150" y="4283075"/>
            <a:ext cx="488950" cy="1049338"/>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44" name="Rectangle 43"/>
          <p:cNvSpPr/>
          <p:nvPr/>
        </p:nvSpPr>
        <p:spPr bwMode="auto">
          <a:xfrm>
            <a:off x="7415213" y="4902200"/>
            <a:ext cx="488950" cy="430213"/>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28676" name="Title 1"/>
          <p:cNvSpPr>
            <a:spLocks noGrp="1"/>
          </p:cNvSpPr>
          <p:nvPr>
            <p:ph type="title"/>
          </p:nvPr>
        </p:nvSpPr>
        <p:spPr>
          <a:xfrm>
            <a:off x="382588" y="228600"/>
            <a:ext cx="8464550" cy="1371600"/>
          </a:xfrm>
        </p:spPr>
        <p:txBody>
          <a:bodyPr rtlCol="0">
            <a:normAutofit fontScale="90000"/>
          </a:bodyPr>
          <a:lstStyle/>
          <a:p>
            <a:pPr fontAlgn="auto">
              <a:spcAft>
                <a:spcPts val="0"/>
              </a:spcAft>
              <a:defRPr/>
            </a:pPr>
            <a:r>
              <a:rPr lang="en-US" b="1" dirty="0" smtClean="0">
                <a:solidFill>
                  <a:srgbClr val="FFFF00"/>
                </a:solidFill>
              </a:rPr>
              <a:t>PROVIDE: BOC-Based Therapy in Previous Null Responders</a:t>
            </a:r>
          </a:p>
        </p:txBody>
      </p:sp>
      <p:sp>
        <p:nvSpPr>
          <p:cNvPr id="73732" name="Content Placeholder 2"/>
          <p:cNvSpPr>
            <a:spLocks noGrp="1"/>
          </p:cNvSpPr>
          <p:nvPr>
            <p:ph type="body" sz="half" idx="1"/>
          </p:nvPr>
        </p:nvSpPr>
        <p:spPr/>
        <p:txBody>
          <a:bodyPr/>
          <a:lstStyle/>
          <a:p>
            <a:pPr>
              <a:spcBef>
                <a:spcPts val="900"/>
              </a:spcBef>
            </a:pPr>
            <a:r>
              <a:rPr lang="en-US" sz="2000" smtClean="0"/>
              <a:t>Limited data on efficacy of BOC in previous null responders because excluded from RESPOND-2 trial </a:t>
            </a:r>
          </a:p>
          <a:p>
            <a:pPr>
              <a:spcBef>
                <a:spcPts val="900"/>
              </a:spcBef>
            </a:pPr>
            <a:r>
              <a:rPr lang="en-US" sz="2000" smtClean="0"/>
              <a:t>Current study: single-arm, multicenter rollover study of pts from pegIFN/RBV arms of phase II/III BOC studies</a:t>
            </a:r>
          </a:p>
          <a:p>
            <a:pPr lvl="1">
              <a:spcBef>
                <a:spcPts val="900"/>
              </a:spcBef>
            </a:pPr>
            <a:r>
              <a:rPr lang="en-US" sz="1800" smtClean="0"/>
              <a:t>Current analysis of null responders from RESPOND-2 and SPRINT-2: &lt; 2 log decline in HCV RNA after 12 wks of pegIFN/RBV (N = 52)</a:t>
            </a:r>
          </a:p>
          <a:p>
            <a:pPr lvl="1">
              <a:spcBef>
                <a:spcPts val="900"/>
              </a:spcBef>
            </a:pPr>
            <a:r>
              <a:rPr lang="en-US" sz="1800" smtClean="0"/>
              <a:t>Pts received 4-wk pegIFN/RBV lead-in followed by ≤ 44 wks triple therapy</a:t>
            </a:r>
          </a:p>
        </p:txBody>
      </p:sp>
      <p:sp>
        <p:nvSpPr>
          <p:cNvPr id="73733" name="TextBox 3"/>
          <p:cNvSpPr txBox="1">
            <a:spLocks noChangeArrowheads="1"/>
          </p:cNvSpPr>
          <p:nvPr/>
        </p:nvSpPr>
        <p:spPr bwMode="auto">
          <a:xfrm>
            <a:off x="284163" y="6354763"/>
            <a:ext cx="3365500" cy="307975"/>
          </a:xfrm>
          <a:prstGeom prst="rect">
            <a:avLst/>
          </a:prstGeom>
          <a:noFill/>
          <a:ln w="9525">
            <a:noFill/>
            <a:miter lim="800000"/>
            <a:headEnd/>
            <a:tailEnd/>
          </a:ln>
        </p:spPr>
        <p:txBody>
          <a:bodyPr wrap="none">
            <a:spAutoFit/>
          </a:bodyPr>
          <a:lstStyle/>
          <a:p>
            <a:pPr>
              <a:buFont typeface="Arial" charset="0"/>
              <a:buNone/>
            </a:pPr>
            <a:r>
              <a:rPr lang="en-US" sz="1400">
                <a:solidFill>
                  <a:srgbClr val="FFFF00"/>
                </a:solidFill>
                <a:latin typeface="Calibri" pitchFamily="34" charset="0"/>
              </a:rPr>
              <a:t>Bronowicki JP, et al. EASL 2012. Abstract 11.</a:t>
            </a:r>
          </a:p>
        </p:txBody>
      </p:sp>
      <p:sp>
        <p:nvSpPr>
          <p:cNvPr id="73734" name="TextBox 5"/>
          <p:cNvSpPr txBox="1">
            <a:spLocks noChangeArrowheads="1"/>
          </p:cNvSpPr>
          <p:nvPr/>
        </p:nvSpPr>
        <p:spPr bwMode="auto">
          <a:xfrm>
            <a:off x="4646613" y="5895975"/>
            <a:ext cx="4200525" cy="673100"/>
          </a:xfrm>
          <a:prstGeom prst="rect">
            <a:avLst/>
          </a:prstGeom>
          <a:noFill/>
          <a:ln w="9525">
            <a:noFill/>
            <a:miter lim="800000"/>
            <a:headEnd/>
            <a:tailEnd/>
          </a:ln>
        </p:spPr>
        <p:txBody>
          <a:bodyPr>
            <a:spAutoFit/>
          </a:bodyPr>
          <a:lstStyle/>
          <a:p>
            <a:pPr>
              <a:buFont typeface="Arial" charset="0"/>
              <a:buNone/>
            </a:pPr>
            <a:r>
              <a:rPr lang="en-US" sz="1400">
                <a:latin typeface="Calibri" pitchFamily="34" charset="0"/>
              </a:rPr>
              <a:t>*2 patients are still receiving treatment.</a:t>
            </a:r>
            <a:br>
              <a:rPr lang="en-US" sz="1400">
                <a:latin typeface="Calibri" pitchFamily="34" charset="0"/>
              </a:rPr>
            </a:br>
            <a:r>
              <a:rPr lang="en-US" sz="1400" baseline="30000">
                <a:latin typeface="Calibri" pitchFamily="34" charset="0"/>
              </a:rPr>
              <a:t> †</a:t>
            </a:r>
            <a:r>
              <a:rPr lang="en-US" sz="1400">
                <a:latin typeface="Calibri" pitchFamily="34" charset="0"/>
              </a:rPr>
              <a:t>Includes 3 patients who discontinued treatment during lead-in phase.</a:t>
            </a:r>
          </a:p>
        </p:txBody>
      </p:sp>
      <p:sp>
        <p:nvSpPr>
          <p:cNvPr id="73735" name="TextBox 7"/>
          <p:cNvSpPr txBox="1">
            <a:spLocks noChangeArrowheads="1"/>
          </p:cNvSpPr>
          <p:nvPr/>
        </p:nvSpPr>
        <p:spPr bwMode="auto">
          <a:xfrm>
            <a:off x="5438775" y="1914525"/>
            <a:ext cx="3159125" cy="584200"/>
          </a:xfrm>
          <a:prstGeom prst="rect">
            <a:avLst/>
          </a:prstGeom>
          <a:noFill/>
          <a:ln w="9525">
            <a:noFill/>
            <a:miter lim="800000"/>
            <a:headEnd/>
            <a:tailEnd/>
          </a:ln>
        </p:spPr>
        <p:txBody>
          <a:bodyPr>
            <a:spAutoFit/>
          </a:bodyPr>
          <a:lstStyle/>
          <a:p>
            <a:pPr algn="ctr">
              <a:buFont typeface="Arial" charset="0"/>
              <a:buNone/>
            </a:pPr>
            <a:r>
              <a:rPr lang="en-US" sz="1600">
                <a:solidFill>
                  <a:srgbClr val="FFFF00"/>
                </a:solidFill>
                <a:latin typeface="Calibri" pitchFamily="34" charset="0"/>
              </a:rPr>
              <a:t>Responses in Previous </a:t>
            </a:r>
            <a:br>
              <a:rPr lang="en-US" sz="1600">
                <a:solidFill>
                  <a:srgbClr val="FFFF00"/>
                </a:solidFill>
                <a:latin typeface="Calibri" pitchFamily="34" charset="0"/>
              </a:rPr>
            </a:br>
            <a:r>
              <a:rPr lang="en-US" sz="1600">
                <a:solidFill>
                  <a:srgbClr val="FFFF00"/>
                </a:solidFill>
                <a:latin typeface="Calibri" pitchFamily="34" charset="0"/>
              </a:rPr>
              <a:t>Null Responders*</a:t>
            </a:r>
            <a:endParaRPr lang="en-US" sz="1600" baseline="30000">
              <a:solidFill>
                <a:srgbClr val="FFFF00"/>
              </a:solidFill>
              <a:latin typeface="Calibri" pitchFamily="34" charset="0"/>
            </a:endParaRPr>
          </a:p>
        </p:txBody>
      </p:sp>
      <p:cxnSp>
        <p:nvCxnSpPr>
          <p:cNvPr id="73736" name="Straight Connector 9"/>
          <p:cNvCxnSpPr>
            <a:cxnSpLocks noChangeShapeType="1"/>
          </p:cNvCxnSpPr>
          <p:nvPr/>
        </p:nvCxnSpPr>
        <p:spPr bwMode="auto">
          <a:xfrm>
            <a:off x="5445125" y="2508250"/>
            <a:ext cx="0" cy="2838450"/>
          </a:xfrm>
          <a:prstGeom prst="line">
            <a:avLst/>
          </a:prstGeom>
          <a:noFill/>
          <a:ln w="28575">
            <a:solidFill>
              <a:schemeClr val="tx1"/>
            </a:solidFill>
            <a:round/>
            <a:headEnd/>
            <a:tailEnd/>
          </a:ln>
        </p:spPr>
      </p:cxnSp>
      <p:cxnSp>
        <p:nvCxnSpPr>
          <p:cNvPr id="73737" name="Straight Connector 11"/>
          <p:cNvCxnSpPr>
            <a:cxnSpLocks noChangeShapeType="1"/>
          </p:cNvCxnSpPr>
          <p:nvPr/>
        </p:nvCxnSpPr>
        <p:spPr bwMode="auto">
          <a:xfrm flipV="1">
            <a:off x="5437188" y="5324475"/>
            <a:ext cx="3100387" cy="0"/>
          </a:xfrm>
          <a:prstGeom prst="line">
            <a:avLst/>
          </a:prstGeom>
          <a:noFill/>
          <a:ln w="28575">
            <a:solidFill>
              <a:schemeClr val="tx1"/>
            </a:solidFill>
            <a:round/>
            <a:headEnd/>
            <a:tailEnd/>
          </a:ln>
        </p:spPr>
      </p:cxnSp>
      <p:cxnSp>
        <p:nvCxnSpPr>
          <p:cNvPr id="73738" name="Straight Connector 13"/>
          <p:cNvCxnSpPr>
            <a:cxnSpLocks noChangeShapeType="1"/>
          </p:cNvCxnSpPr>
          <p:nvPr/>
        </p:nvCxnSpPr>
        <p:spPr bwMode="auto">
          <a:xfrm>
            <a:off x="5373688" y="2520950"/>
            <a:ext cx="63500" cy="0"/>
          </a:xfrm>
          <a:prstGeom prst="line">
            <a:avLst/>
          </a:prstGeom>
          <a:noFill/>
          <a:ln w="28575">
            <a:solidFill>
              <a:schemeClr val="tx1"/>
            </a:solidFill>
            <a:round/>
            <a:headEnd/>
            <a:tailEnd/>
          </a:ln>
        </p:spPr>
      </p:cxnSp>
      <p:cxnSp>
        <p:nvCxnSpPr>
          <p:cNvPr id="73739" name="Straight Connector 14"/>
          <p:cNvCxnSpPr>
            <a:cxnSpLocks noChangeShapeType="1"/>
          </p:cNvCxnSpPr>
          <p:nvPr/>
        </p:nvCxnSpPr>
        <p:spPr bwMode="auto">
          <a:xfrm>
            <a:off x="5373688" y="3081338"/>
            <a:ext cx="63500" cy="0"/>
          </a:xfrm>
          <a:prstGeom prst="line">
            <a:avLst/>
          </a:prstGeom>
          <a:noFill/>
          <a:ln w="28575">
            <a:solidFill>
              <a:schemeClr val="tx1"/>
            </a:solidFill>
            <a:round/>
            <a:headEnd/>
            <a:tailEnd/>
          </a:ln>
        </p:spPr>
      </p:cxnSp>
      <p:cxnSp>
        <p:nvCxnSpPr>
          <p:cNvPr id="73740" name="Straight Connector 15"/>
          <p:cNvCxnSpPr>
            <a:cxnSpLocks noChangeShapeType="1"/>
          </p:cNvCxnSpPr>
          <p:nvPr/>
        </p:nvCxnSpPr>
        <p:spPr bwMode="auto">
          <a:xfrm>
            <a:off x="5373688" y="3641725"/>
            <a:ext cx="63500" cy="0"/>
          </a:xfrm>
          <a:prstGeom prst="line">
            <a:avLst/>
          </a:prstGeom>
          <a:noFill/>
          <a:ln w="28575">
            <a:solidFill>
              <a:schemeClr val="tx1"/>
            </a:solidFill>
            <a:round/>
            <a:headEnd/>
            <a:tailEnd/>
          </a:ln>
        </p:spPr>
      </p:cxnSp>
      <p:cxnSp>
        <p:nvCxnSpPr>
          <p:cNvPr id="73741" name="Straight Connector 16"/>
          <p:cNvCxnSpPr>
            <a:cxnSpLocks noChangeShapeType="1"/>
          </p:cNvCxnSpPr>
          <p:nvPr/>
        </p:nvCxnSpPr>
        <p:spPr bwMode="auto">
          <a:xfrm>
            <a:off x="5373688" y="4203700"/>
            <a:ext cx="63500" cy="0"/>
          </a:xfrm>
          <a:prstGeom prst="line">
            <a:avLst/>
          </a:prstGeom>
          <a:noFill/>
          <a:ln w="28575">
            <a:solidFill>
              <a:schemeClr val="tx1"/>
            </a:solidFill>
            <a:round/>
            <a:headEnd/>
            <a:tailEnd/>
          </a:ln>
        </p:spPr>
      </p:cxnSp>
      <p:cxnSp>
        <p:nvCxnSpPr>
          <p:cNvPr id="73742" name="Straight Connector 17"/>
          <p:cNvCxnSpPr>
            <a:cxnSpLocks noChangeShapeType="1"/>
          </p:cNvCxnSpPr>
          <p:nvPr/>
        </p:nvCxnSpPr>
        <p:spPr bwMode="auto">
          <a:xfrm>
            <a:off x="5373688" y="4764088"/>
            <a:ext cx="63500" cy="0"/>
          </a:xfrm>
          <a:prstGeom prst="line">
            <a:avLst/>
          </a:prstGeom>
          <a:noFill/>
          <a:ln w="28575">
            <a:solidFill>
              <a:schemeClr val="tx1"/>
            </a:solidFill>
            <a:round/>
            <a:headEnd/>
            <a:tailEnd/>
          </a:ln>
        </p:spPr>
      </p:cxnSp>
      <p:cxnSp>
        <p:nvCxnSpPr>
          <p:cNvPr id="73743" name="Straight Connector 18"/>
          <p:cNvCxnSpPr>
            <a:cxnSpLocks noChangeShapeType="1"/>
          </p:cNvCxnSpPr>
          <p:nvPr/>
        </p:nvCxnSpPr>
        <p:spPr bwMode="auto">
          <a:xfrm>
            <a:off x="5373688" y="5324475"/>
            <a:ext cx="63500" cy="0"/>
          </a:xfrm>
          <a:prstGeom prst="line">
            <a:avLst/>
          </a:prstGeom>
          <a:noFill/>
          <a:ln w="28575">
            <a:solidFill>
              <a:schemeClr val="tx1"/>
            </a:solidFill>
            <a:round/>
            <a:headEnd/>
            <a:tailEnd/>
          </a:ln>
        </p:spPr>
      </p:cxnSp>
      <p:cxnSp>
        <p:nvCxnSpPr>
          <p:cNvPr id="73744" name="Straight Connector 19"/>
          <p:cNvCxnSpPr>
            <a:cxnSpLocks noChangeShapeType="1"/>
          </p:cNvCxnSpPr>
          <p:nvPr/>
        </p:nvCxnSpPr>
        <p:spPr bwMode="auto">
          <a:xfrm rot="5400000">
            <a:off x="5413375" y="5359400"/>
            <a:ext cx="63500" cy="0"/>
          </a:xfrm>
          <a:prstGeom prst="line">
            <a:avLst/>
          </a:prstGeom>
          <a:noFill/>
          <a:ln w="28575">
            <a:solidFill>
              <a:schemeClr val="tx1"/>
            </a:solidFill>
            <a:round/>
            <a:headEnd/>
            <a:tailEnd/>
          </a:ln>
        </p:spPr>
      </p:cxnSp>
      <p:cxnSp>
        <p:nvCxnSpPr>
          <p:cNvPr id="73745" name="Straight Connector 21"/>
          <p:cNvCxnSpPr>
            <a:cxnSpLocks noChangeShapeType="1"/>
          </p:cNvCxnSpPr>
          <p:nvPr/>
        </p:nvCxnSpPr>
        <p:spPr bwMode="auto">
          <a:xfrm rot="5400000">
            <a:off x="6951663" y="5359400"/>
            <a:ext cx="63500" cy="0"/>
          </a:xfrm>
          <a:prstGeom prst="line">
            <a:avLst/>
          </a:prstGeom>
          <a:noFill/>
          <a:ln w="28575">
            <a:solidFill>
              <a:schemeClr val="tx1"/>
            </a:solidFill>
            <a:round/>
            <a:headEnd/>
            <a:tailEnd/>
          </a:ln>
        </p:spPr>
      </p:cxnSp>
      <p:cxnSp>
        <p:nvCxnSpPr>
          <p:cNvPr id="73746" name="Straight Connector 22"/>
          <p:cNvCxnSpPr>
            <a:cxnSpLocks noChangeShapeType="1"/>
          </p:cNvCxnSpPr>
          <p:nvPr/>
        </p:nvCxnSpPr>
        <p:spPr bwMode="auto">
          <a:xfrm rot="5400000">
            <a:off x="8491538" y="5359400"/>
            <a:ext cx="63500" cy="0"/>
          </a:xfrm>
          <a:prstGeom prst="line">
            <a:avLst/>
          </a:prstGeom>
          <a:noFill/>
          <a:ln w="28575">
            <a:solidFill>
              <a:schemeClr val="tx1"/>
            </a:solidFill>
            <a:round/>
            <a:headEnd/>
            <a:tailEnd/>
          </a:ln>
        </p:spPr>
      </p:cxnSp>
      <p:sp>
        <p:nvSpPr>
          <p:cNvPr id="73747" name="TextBox 23"/>
          <p:cNvSpPr txBox="1">
            <a:spLocks noChangeArrowheads="1"/>
          </p:cNvSpPr>
          <p:nvPr/>
        </p:nvSpPr>
        <p:spPr bwMode="auto">
          <a:xfrm>
            <a:off x="4883150" y="2370138"/>
            <a:ext cx="527050" cy="314325"/>
          </a:xfrm>
          <a:prstGeom prst="rect">
            <a:avLst/>
          </a:prstGeom>
          <a:noFill/>
          <a:ln w="9525">
            <a:noFill/>
            <a:miter lim="800000"/>
            <a:headEnd/>
            <a:tailEnd/>
          </a:ln>
        </p:spPr>
        <p:txBody>
          <a:bodyPr wrap="none">
            <a:spAutoFit/>
          </a:bodyPr>
          <a:lstStyle/>
          <a:p>
            <a:pPr algn="r">
              <a:buFont typeface="Arial" charset="0"/>
              <a:buNone/>
            </a:pPr>
            <a:r>
              <a:rPr lang="en-US" sz="1600">
                <a:latin typeface="Calibri" pitchFamily="34" charset="0"/>
              </a:rPr>
              <a:t>100</a:t>
            </a:r>
          </a:p>
        </p:txBody>
      </p:sp>
      <p:sp>
        <p:nvSpPr>
          <p:cNvPr id="73748" name="TextBox 24"/>
          <p:cNvSpPr txBox="1">
            <a:spLocks noChangeArrowheads="1"/>
          </p:cNvSpPr>
          <p:nvPr/>
        </p:nvSpPr>
        <p:spPr bwMode="auto">
          <a:xfrm>
            <a:off x="4997450" y="2919413"/>
            <a:ext cx="412750" cy="314325"/>
          </a:xfrm>
          <a:prstGeom prst="rect">
            <a:avLst/>
          </a:prstGeom>
          <a:noFill/>
          <a:ln w="9525">
            <a:noFill/>
            <a:miter lim="800000"/>
            <a:headEnd/>
            <a:tailEnd/>
          </a:ln>
        </p:spPr>
        <p:txBody>
          <a:bodyPr wrap="none">
            <a:spAutoFit/>
          </a:bodyPr>
          <a:lstStyle/>
          <a:p>
            <a:pPr algn="r">
              <a:buFont typeface="Arial" charset="0"/>
              <a:buNone/>
            </a:pPr>
            <a:r>
              <a:rPr lang="en-US" sz="1600">
                <a:latin typeface="Calibri" pitchFamily="34" charset="0"/>
              </a:rPr>
              <a:t>80</a:t>
            </a:r>
          </a:p>
        </p:txBody>
      </p:sp>
      <p:sp>
        <p:nvSpPr>
          <p:cNvPr id="73749" name="TextBox 25"/>
          <p:cNvSpPr txBox="1">
            <a:spLocks noChangeArrowheads="1"/>
          </p:cNvSpPr>
          <p:nvPr/>
        </p:nvSpPr>
        <p:spPr bwMode="auto">
          <a:xfrm>
            <a:off x="4997450" y="3498850"/>
            <a:ext cx="412750" cy="314325"/>
          </a:xfrm>
          <a:prstGeom prst="rect">
            <a:avLst/>
          </a:prstGeom>
          <a:noFill/>
          <a:ln w="9525">
            <a:noFill/>
            <a:miter lim="800000"/>
            <a:headEnd/>
            <a:tailEnd/>
          </a:ln>
        </p:spPr>
        <p:txBody>
          <a:bodyPr wrap="none">
            <a:spAutoFit/>
          </a:bodyPr>
          <a:lstStyle/>
          <a:p>
            <a:pPr algn="r">
              <a:buFont typeface="Arial" charset="0"/>
              <a:buNone/>
            </a:pPr>
            <a:r>
              <a:rPr lang="en-US" sz="1600">
                <a:latin typeface="Calibri" pitchFamily="34" charset="0"/>
              </a:rPr>
              <a:t>60</a:t>
            </a:r>
          </a:p>
        </p:txBody>
      </p:sp>
      <p:sp>
        <p:nvSpPr>
          <p:cNvPr id="73750" name="TextBox 26"/>
          <p:cNvSpPr txBox="1">
            <a:spLocks noChangeArrowheads="1"/>
          </p:cNvSpPr>
          <p:nvPr/>
        </p:nvSpPr>
        <p:spPr bwMode="auto">
          <a:xfrm>
            <a:off x="4997450" y="4046538"/>
            <a:ext cx="412750" cy="314325"/>
          </a:xfrm>
          <a:prstGeom prst="rect">
            <a:avLst/>
          </a:prstGeom>
          <a:noFill/>
          <a:ln w="9525">
            <a:noFill/>
            <a:miter lim="800000"/>
            <a:headEnd/>
            <a:tailEnd/>
          </a:ln>
        </p:spPr>
        <p:txBody>
          <a:bodyPr wrap="none">
            <a:spAutoFit/>
          </a:bodyPr>
          <a:lstStyle/>
          <a:p>
            <a:pPr algn="r">
              <a:buFont typeface="Arial" charset="0"/>
              <a:buNone/>
            </a:pPr>
            <a:r>
              <a:rPr lang="en-US" sz="1600">
                <a:latin typeface="Calibri" pitchFamily="34" charset="0"/>
              </a:rPr>
              <a:t>40</a:t>
            </a:r>
          </a:p>
        </p:txBody>
      </p:sp>
      <p:sp>
        <p:nvSpPr>
          <p:cNvPr id="73751" name="TextBox 27"/>
          <p:cNvSpPr txBox="1">
            <a:spLocks noChangeArrowheads="1"/>
          </p:cNvSpPr>
          <p:nvPr/>
        </p:nvSpPr>
        <p:spPr bwMode="auto">
          <a:xfrm>
            <a:off x="4997450" y="4618038"/>
            <a:ext cx="412750" cy="312737"/>
          </a:xfrm>
          <a:prstGeom prst="rect">
            <a:avLst/>
          </a:prstGeom>
          <a:noFill/>
          <a:ln w="9525">
            <a:noFill/>
            <a:miter lim="800000"/>
            <a:headEnd/>
            <a:tailEnd/>
          </a:ln>
        </p:spPr>
        <p:txBody>
          <a:bodyPr wrap="none">
            <a:spAutoFit/>
          </a:bodyPr>
          <a:lstStyle/>
          <a:p>
            <a:pPr algn="r">
              <a:buFont typeface="Arial" charset="0"/>
              <a:buNone/>
            </a:pPr>
            <a:r>
              <a:rPr lang="en-US" sz="1600">
                <a:latin typeface="Calibri" pitchFamily="34" charset="0"/>
              </a:rPr>
              <a:t>20</a:t>
            </a:r>
          </a:p>
        </p:txBody>
      </p:sp>
      <p:sp>
        <p:nvSpPr>
          <p:cNvPr id="73752" name="TextBox 28"/>
          <p:cNvSpPr txBox="1">
            <a:spLocks noChangeArrowheads="1"/>
          </p:cNvSpPr>
          <p:nvPr/>
        </p:nvSpPr>
        <p:spPr bwMode="auto">
          <a:xfrm>
            <a:off x="5111750" y="5170488"/>
            <a:ext cx="298450" cy="314325"/>
          </a:xfrm>
          <a:prstGeom prst="rect">
            <a:avLst/>
          </a:prstGeom>
          <a:noFill/>
          <a:ln w="9525">
            <a:noFill/>
            <a:miter lim="800000"/>
            <a:headEnd/>
            <a:tailEnd/>
          </a:ln>
        </p:spPr>
        <p:txBody>
          <a:bodyPr wrap="none">
            <a:spAutoFit/>
          </a:bodyPr>
          <a:lstStyle/>
          <a:p>
            <a:pPr algn="r">
              <a:buFont typeface="Arial" charset="0"/>
              <a:buNone/>
            </a:pPr>
            <a:r>
              <a:rPr lang="en-US" sz="1600">
                <a:latin typeface="Calibri" pitchFamily="34" charset="0"/>
              </a:rPr>
              <a:t>0</a:t>
            </a:r>
          </a:p>
        </p:txBody>
      </p:sp>
      <p:sp>
        <p:nvSpPr>
          <p:cNvPr id="73753" name="TextBox 30"/>
          <p:cNvSpPr txBox="1">
            <a:spLocks noChangeArrowheads="1"/>
          </p:cNvSpPr>
          <p:nvPr/>
        </p:nvSpPr>
        <p:spPr bwMode="auto">
          <a:xfrm>
            <a:off x="5935663" y="3970338"/>
            <a:ext cx="412750" cy="314325"/>
          </a:xfrm>
          <a:prstGeom prst="rect">
            <a:avLst/>
          </a:prstGeom>
          <a:noFill/>
          <a:ln w="9525">
            <a:noFill/>
            <a:miter lim="800000"/>
            <a:headEnd/>
            <a:tailEnd/>
          </a:ln>
        </p:spPr>
        <p:txBody>
          <a:bodyPr wrap="none">
            <a:spAutoFit/>
          </a:bodyPr>
          <a:lstStyle/>
          <a:p>
            <a:pPr algn="ctr">
              <a:buFont typeface="Arial" charset="0"/>
              <a:buNone/>
            </a:pPr>
            <a:r>
              <a:rPr lang="en-US" sz="1600">
                <a:latin typeface="Calibri" pitchFamily="34" charset="0"/>
              </a:rPr>
              <a:t>38</a:t>
            </a:r>
          </a:p>
        </p:txBody>
      </p:sp>
      <p:sp>
        <p:nvSpPr>
          <p:cNvPr id="73754" name="TextBox 31"/>
          <p:cNvSpPr txBox="1">
            <a:spLocks noChangeArrowheads="1"/>
          </p:cNvSpPr>
          <p:nvPr/>
        </p:nvSpPr>
        <p:spPr bwMode="auto">
          <a:xfrm>
            <a:off x="7446963" y="4570413"/>
            <a:ext cx="412750" cy="314325"/>
          </a:xfrm>
          <a:prstGeom prst="rect">
            <a:avLst/>
          </a:prstGeom>
          <a:noFill/>
          <a:ln w="9525">
            <a:noFill/>
            <a:miter lim="800000"/>
            <a:headEnd/>
            <a:tailEnd/>
          </a:ln>
        </p:spPr>
        <p:txBody>
          <a:bodyPr wrap="none">
            <a:spAutoFit/>
          </a:bodyPr>
          <a:lstStyle/>
          <a:p>
            <a:pPr algn="ctr">
              <a:buFont typeface="Arial" charset="0"/>
              <a:buNone/>
            </a:pPr>
            <a:r>
              <a:rPr lang="en-US" sz="1600">
                <a:latin typeface="Calibri" pitchFamily="34" charset="0"/>
              </a:rPr>
              <a:t>14</a:t>
            </a:r>
          </a:p>
        </p:txBody>
      </p:sp>
      <p:sp>
        <p:nvSpPr>
          <p:cNvPr id="73755" name="TextBox 32"/>
          <p:cNvSpPr txBox="1">
            <a:spLocks noChangeArrowheads="1"/>
          </p:cNvSpPr>
          <p:nvPr/>
        </p:nvSpPr>
        <p:spPr bwMode="auto">
          <a:xfrm>
            <a:off x="7396163" y="5038725"/>
            <a:ext cx="533400" cy="285750"/>
          </a:xfrm>
          <a:prstGeom prst="rect">
            <a:avLst/>
          </a:prstGeom>
          <a:noFill/>
          <a:ln w="9525">
            <a:noFill/>
            <a:miter lim="800000"/>
            <a:headEnd/>
            <a:tailEnd/>
          </a:ln>
        </p:spPr>
        <p:txBody>
          <a:bodyPr wrap="none">
            <a:spAutoFit/>
          </a:bodyPr>
          <a:lstStyle/>
          <a:p>
            <a:pPr algn="ctr">
              <a:buFont typeface="Arial" charset="0"/>
              <a:buNone/>
            </a:pPr>
            <a:r>
              <a:rPr lang="en-US" sz="1400">
                <a:solidFill>
                  <a:srgbClr val="141415"/>
                </a:solidFill>
                <a:latin typeface="Calibri" pitchFamily="34" charset="0"/>
              </a:rPr>
              <a:t>3/22</a:t>
            </a:r>
          </a:p>
        </p:txBody>
      </p:sp>
      <p:sp>
        <p:nvSpPr>
          <p:cNvPr id="73756" name="TextBox 35"/>
          <p:cNvSpPr txBox="1">
            <a:spLocks noChangeArrowheads="1"/>
          </p:cNvSpPr>
          <p:nvPr/>
        </p:nvSpPr>
        <p:spPr bwMode="auto">
          <a:xfrm>
            <a:off x="5830888" y="5038725"/>
            <a:ext cx="631825" cy="285750"/>
          </a:xfrm>
          <a:prstGeom prst="rect">
            <a:avLst/>
          </a:prstGeom>
          <a:noFill/>
          <a:ln w="9525">
            <a:noFill/>
            <a:miter lim="800000"/>
            <a:headEnd/>
            <a:tailEnd/>
          </a:ln>
        </p:spPr>
        <p:txBody>
          <a:bodyPr wrap="none">
            <a:spAutoFit/>
          </a:bodyPr>
          <a:lstStyle/>
          <a:p>
            <a:pPr algn="ctr">
              <a:buFont typeface="Arial" charset="0"/>
              <a:buNone/>
            </a:pPr>
            <a:r>
              <a:rPr lang="en-US" sz="1400">
                <a:solidFill>
                  <a:srgbClr val="141415"/>
                </a:solidFill>
                <a:latin typeface="Calibri" pitchFamily="34" charset="0"/>
              </a:rPr>
              <a:t>19/50</a:t>
            </a:r>
          </a:p>
        </p:txBody>
      </p:sp>
      <p:sp>
        <p:nvSpPr>
          <p:cNvPr id="73757" name="TextBox 38"/>
          <p:cNvSpPr txBox="1">
            <a:spLocks noChangeArrowheads="1"/>
          </p:cNvSpPr>
          <p:nvPr/>
        </p:nvSpPr>
        <p:spPr bwMode="auto">
          <a:xfrm>
            <a:off x="5813425" y="5354638"/>
            <a:ext cx="681038" cy="314325"/>
          </a:xfrm>
          <a:prstGeom prst="rect">
            <a:avLst/>
          </a:prstGeom>
          <a:noFill/>
          <a:ln w="9525">
            <a:noFill/>
            <a:miter lim="800000"/>
            <a:headEnd/>
            <a:tailEnd/>
          </a:ln>
        </p:spPr>
        <p:txBody>
          <a:bodyPr wrap="none">
            <a:spAutoFit/>
          </a:bodyPr>
          <a:lstStyle/>
          <a:p>
            <a:pPr algn="ctr">
              <a:buFont typeface="Arial" charset="0"/>
              <a:buNone/>
            </a:pPr>
            <a:r>
              <a:rPr lang="en-US" sz="1600">
                <a:latin typeface="Calibri" pitchFamily="34" charset="0"/>
              </a:rPr>
              <a:t>SVR</a:t>
            </a:r>
            <a:r>
              <a:rPr lang="en-US" sz="1600" baseline="30000">
                <a:latin typeface="Calibri" pitchFamily="34" charset="0"/>
              </a:rPr>
              <a:t>†</a:t>
            </a:r>
          </a:p>
        </p:txBody>
      </p:sp>
      <p:sp>
        <p:nvSpPr>
          <p:cNvPr id="73758" name="TextBox 39"/>
          <p:cNvSpPr txBox="1">
            <a:spLocks noChangeArrowheads="1"/>
          </p:cNvSpPr>
          <p:nvPr/>
        </p:nvSpPr>
        <p:spPr bwMode="auto">
          <a:xfrm>
            <a:off x="7191375" y="5354638"/>
            <a:ext cx="969963" cy="314325"/>
          </a:xfrm>
          <a:prstGeom prst="rect">
            <a:avLst/>
          </a:prstGeom>
          <a:noFill/>
          <a:ln w="9525">
            <a:noFill/>
            <a:miter lim="800000"/>
            <a:headEnd/>
            <a:tailEnd/>
          </a:ln>
        </p:spPr>
        <p:txBody>
          <a:bodyPr wrap="none">
            <a:spAutoFit/>
          </a:bodyPr>
          <a:lstStyle/>
          <a:p>
            <a:pPr algn="ctr">
              <a:buFont typeface="Arial" charset="0"/>
              <a:buNone/>
            </a:pPr>
            <a:r>
              <a:rPr lang="en-US" sz="1600">
                <a:latin typeface="Calibri" pitchFamily="34" charset="0"/>
              </a:rPr>
              <a:t>Relapse</a:t>
            </a:r>
          </a:p>
        </p:txBody>
      </p:sp>
      <p:sp>
        <p:nvSpPr>
          <p:cNvPr id="73759" name="TextBox 40"/>
          <p:cNvSpPr txBox="1">
            <a:spLocks noChangeArrowheads="1"/>
          </p:cNvSpPr>
          <p:nvPr/>
        </p:nvSpPr>
        <p:spPr bwMode="auto">
          <a:xfrm rot="-5400000">
            <a:off x="3405982" y="3767931"/>
            <a:ext cx="2889250" cy="312737"/>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Patients (%)</a:t>
            </a:r>
          </a:p>
        </p:txBody>
      </p:sp>
      <p:sp>
        <p:nvSpPr>
          <p:cNvPr id="73760" name="TextBox 38"/>
          <p:cNvSpPr txBox="1">
            <a:spLocks noChangeArrowheads="1"/>
          </p:cNvSpPr>
          <p:nvPr/>
        </p:nvSpPr>
        <p:spPr bwMode="auto">
          <a:xfrm>
            <a:off x="4762500" y="5038725"/>
            <a:ext cx="617538" cy="285750"/>
          </a:xfrm>
          <a:prstGeom prst="rect">
            <a:avLst/>
          </a:prstGeom>
          <a:noFill/>
          <a:ln w="9525">
            <a:noFill/>
            <a:miter lim="800000"/>
            <a:headEnd/>
            <a:tailEnd/>
          </a:ln>
        </p:spPr>
        <p:txBody>
          <a:bodyPr wrap="none">
            <a:spAutoFit/>
          </a:bodyPr>
          <a:lstStyle/>
          <a:p>
            <a:pPr>
              <a:buFont typeface="Arial" charset="0"/>
              <a:buNone/>
            </a:pPr>
            <a:r>
              <a:rPr lang="en-US" sz="1400">
                <a:latin typeface="Calibri" pitchFamily="34" charset="0"/>
              </a:rPr>
              <a:t>n/N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FFFF00"/>
                </a:solidFill>
                <a:ea typeface="ＭＳ Ｐゴシック" pitchFamily="34" charset="-128"/>
              </a:rPr>
              <a:t>SVR by Fibrosis/Cirrhosis Stage in Patients Receiving BOC + </a:t>
            </a:r>
            <a:r>
              <a:rPr lang="en-US" b="1" dirty="0" err="1" smtClean="0">
                <a:solidFill>
                  <a:srgbClr val="FFFF00"/>
                </a:solidFill>
                <a:ea typeface="ＭＳ Ｐゴシック" pitchFamily="34" charset="-128"/>
              </a:rPr>
              <a:t>PegIFN</a:t>
            </a:r>
            <a:r>
              <a:rPr lang="en-US" b="1" dirty="0" smtClean="0">
                <a:solidFill>
                  <a:srgbClr val="FFFF00"/>
                </a:solidFill>
                <a:ea typeface="ＭＳ Ｐゴシック" pitchFamily="34" charset="-128"/>
              </a:rPr>
              <a:t>/RBV</a:t>
            </a:r>
          </a:p>
        </p:txBody>
      </p:sp>
      <p:sp>
        <p:nvSpPr>
          <p:cNvPr id="75778" name="TextBox 40"/>
          <p:cNvSpPr txBox="1">
            <a:spLocks noChangeArrowheads="1"/>
          </p:cNvSpPr>
          <p:nvPr/>
        </p:nvSpPr>
        <p:spPr bwMode="auto">
          <a:xfrm>
            <a:off x="1017588" y="2308225"/>
            <a:ext cx="3435350" cy="312738"/>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Subgroup Analysis of SPRINT-2</a:t>
            </a:r>
            <a:r>
              <a:rPr lang="en-US" sz="1600" baseline="30000">
                <a:latin typeface="Calibri" pitchFamily="34" charset="0"/>
              </a:rPr>
              <a:t>[1]</a:t>
            </a:r>
            <a:endParaRPr lang="en-US" sz="1600">
              <a:latin typeface="Calibri" pitchFamily="34" charset="0"/>
            </a:endParaRPr>
          </a:p>
        </p:txBody>
      </p:sp>
      <p:sp>
        <p:nvSpPr>
          <p:cNvPr id="75779" name="Content Placeholder 8"/>
          <p:cNvSpPr txBox="1">
            <a:spLocks/>
          </p:cNvSpPr>
          <p:nvPr/>
        </p:nvSpPr>
        <p:spPr bwMode="auto">
          <a:xfrm>
            <a:off x="3467100" y="2700338"/>
            <a:ext cx="1266825" cy="777875"/>
          </a:xfrm>
          <a:prstGeom prst="rect">
            <a:avLst/>
          </a:prstGeom>
          <a:noFill/>
          <a:ln w="9525">
            <a:noFill/>
            <a:miter lim="800000"/>
            <a:headEnd/>
            <a:tailEnd/>
          </a:ln>
        </p:spPr>
        <p:txBody>
          <a:bodyPr/>
          <a:lstStyle/>
          <a:p>
            <a:pPr marL="3175" lvl="1">
              <a:buClr>
                <a:srgbClr val="4FAD26"/>
              </a:buClr>
              <a:buFont typeface="Arial" charset="0"/>
              <a:buNone/>
            </a:pPr>
            <a:r>
              <a:rPr lang="en-US" sz="1600">
                <a:latin typeface="Calibri" pitchFamily="34" charset="0"/>
              </a:rPr>
              <a:t>PR48</a:t>
            </a:r>
          </a:p>
          <a:p>
            <a:pPr marL="3175" lvl="1">
              <a:buClr>
                <a:srgbClr val="4FAD26"/>
              </a:buClr>
              <a:buFont typeface="Arial" charset="0"/>
              <a:buNone/>
            </a:pPr>
            <a:r>
              <a:rPr lang="en-US" sz="1600">
                <a:latin typeface="Calibri" pitchFamily="34" charset="0"/>
              </a:rPr>
              <a:t>BOC RGT</a:t>
            </a:r>
          </a:p>
          <a:p>
            <a:pPr marL="3175" lvl="1">
              <a:buClr>
                <a:srgbClr val="4FAD26"/>
              </a:buClr>
              <a:buFont typeface="Arial" charset="0"/>
              <a:buNone/>
            </a:pPr>
            <a:r>
              <a:rPr lang="en-US" sz="1600">
                <a:latin typeface="Calibri" pitchFamily="34" charset="0"/>
              </a:rPr>
              <a:t>BOC/PR48</a:t>
            </a:r>
          </a:p>
        </p:txBody>
      </p:sp>
      <p:sp>
        <p:nvSpPr>
          <p:cNvPr id="5" name="Rectangle 4"/>
          <p:cNvSpPr/>
          <p:nvPr/>
        </p:nvSpPr>
        <p:spPr bwMode="auto">
          <a:xfrm>
            <a:off x="3344863" y="3208338"/>
            <a:ext cx="146050" cy="146050"/>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6" name="Rectangle 5"/>
          <p:cNvSpPr/>
          <p:nvPr/>
        </p:nvSpPr>
        <p:spPr bwMode="auto">
          <a:xfrm>
            <a:off x="3344863" y="2995613"/>
            <a:ext cx="146050" cy="14605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7" name="Rectangle 6"/>
          <p:cNvSpPr/>
          <p:nvPr/>
        </p:nvSpPr>
        <p:spPr bwMode="auto">
          <a:xfrm>
            <a:off x="3344863" y="2770188"/>
            <a:ext cx="146050" cy="1460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75783" name="Text Box 11"/>
          <p:cNvSpPr txBox="1">
            <a:spLocks noChangeArrowheads="1"/>
          </p:cNvSpPr>
          <p:nvPr/>
        </p:nvSpPr>
        <p:spPr bwMode="auto">
          <a:xfrm>
            <a:off x="284163" y="6145213"/>
            <a:ext cx="8462962" cy="522287"/>
          </a:xfrm>
          <a:prstGeom prst="rect">
            <a:avLst/>
          </a:prstGeom>
          <a:noFill/>
          <a:ln w="9525">
            <a:noFill/>
            <a:miter lim="800000"/>
            <a:headEnd/>
            <a:tailEnd/>
          </a:ln>
        </p:spPr>
        <p:txBody>
          <a:bodyPr anchor="b">
            <a:spAutoFit/>
          </a:bodyPr>
          <a:lstStyle/>
          <a:p>
            <a:pPr>
              <a:buFont typeface="Arial" charset="0"/>
              <a:buNone/>
            </a:pPr>
            <a:r>
              <a:rPr lang="en-US" sz="1400">
                <a:solidFill>
                  <a:srgbClr val="FFFF00"/>
                </a:solidFill>
                <a:latin typeface="Calibri" pitchFamily="34" charset="0"/>
              </a:rPr>
              <a:t>1. </a:t>
            </a:r>
            <a:r>
              <a:rPr lang="da-DK" sz="1400">
                <a:solidFill>
                  <a:srgbClr val="FFFF00"/>
                </a:solidFill>
                <a:latin typeface="Calibri" pitchFamily="34" charset="0"/>
              </a:rPr>
              <a:t>Poordad F, et al. N Engl J Med. 2011;364:1195-1206. </a:t>
            </a:r>
            <a:br>
              <a:rPr lang="da-DK" sz="1400">
                <a:solidFill>
                  <a:srgbClr val="FFFF00"/>
                </a:solidFill>
                <a:latin typeface="Calibri" pitchFamily="34" charset="0"/>
              </a:rPr>
            </a:br>
            <a:r>
              <a:rPr lang="da-DK" sz="1400">
                <a:solidFill>
                  <a:srgbClr val="FFFF00"/>
                </a:solidFill>
                <a:latin typeface="Calibri" pitchFamily="34" charset="0"/>
              </a:rPr>
              <a:t>2. Bacon BR, et al. N Engl J Med. 2011;364:1207-1217. </a:t>
            </a:r>
          </a:p>
        </p:txBody>
      </p:sp>
      <p:sp>
        <p:nvSpPr>
          <p:cNvPr id="75784" name="TextBox 40"/>
          <p:cNvSpPr txBox="1">
            <a:spLocks noChangeArrowheads="1"/>
          </p:cNvSpPr>
          <p:nvPr/>
        </p:nvSpPr>
        <p:spPr bwMode="auto">
          <a:xfrm>
            <a:off x="2760663" y="5594350"/>
            <a:ext cx="1620837" cy="312738"/>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F3/4</a:t>
            </a:r>
          </a:p>
        </p:txBody>
      </p:sp>
      <p:cxnSp>
        <p:nvCxnSpPr>
          <p:cNvPr id="75785" name="Straight Connector 18"/>
          <p:cNvCxnSpPr>
            <a:cxnSpLocks noChangeShapeType="1"/>
          </p:cNvCxnSpPr>
          <p:nvPr/>
        </p:nvCxnSpPr>
        <p:spPr bwMode="auto">
          <a:xfrm rot="5400000">
            <a:off x="-375444" y="4137819"/>
            <a:ext cx="2833688" cy="0"/>
          </a:xfrm>
          <a:prstGeom prst="line">
            <a:avLst/>
          </a:prstGeom>
          <a:noFill/>
          <a:ln w="28575">
            <a:solidFill>
              <a:schemeClr val="tx1"/>
            </a:solidFill>
            <a:round/>
            <a:headEnd/>
            <a:tailEnd/>
          </a:ln>
        </p:spPr>
      </p:cxnSp>
      <p:cxnSp>
        <p:nvCxnSpPr>
          <p:cNvPr id="75786" name="Straight Connector 22"/>
          <p:cNvCxnSpPr>
            <a:cxnSpLocks noChangeShapeType="1"/>
          </p:cNvCxnSpPr>
          <p:nvPr/>
        </p:nvCxnSpPr>
        <p:spPr bwMode="auto">
          <a:xfrm rot="10800000">
            <a:off x="969963" y="2738438"/>
            <a:ext cx="63500" cy="0"/>
          </a:xfrm>
          <a:prstGeom prst="line">
            <a:avLst/>
          </a:prstGeom>
          <a:noFill/>
          <a:ln w="28575">
            <a:solidFill>
              <a:schemeClr val="tx1"/>
            </a:solidFill>
            <a:round/>
            <a:headEnd/>
            <a:tailEnd/>
          </a:ln>
        </p:spPr>
      </p:cxnSp>
      <p:cxnSp>
        <p:nvCxnSpPr>
          <p:cNvPr id="75787" name="Straight Connector 23"/>
          <p:cNvCxnSpPr>
            <a:cxnSpLocks noChangeShapeType="1"/>
          </p:cNvCxnSpPr>
          <p:nvPr/>
        </p:nvCxnSpPr>
        <p:spPr bwMode="auto">
          <a:xfrm rot="10800000">
            <a:off x="969963" y="3298825"/>
            <a:ext cx="63500" cy="0"/>
          </a:xfrm>
          <a:prstGeom prst="line">
            <a:avLst/>
          </a:prstGeom>
          <a:noFill/>
          <a:ln w="28575">
            <a:solidFill>
              <a:schemeClr val="tx1"/>
            </a:solidFill>
            <a:round/>
            <a:headEnd/>
            <a:tailEnd/>
          </a:ln>
        </p:spPr>
      </p:cxnSp>
      <p:cxnSp>
        <p:nvCxnSpPr>
          <p:cNvPr id="75788" name="Straight Connector 24"/>
          <p:cNvCxnSpPr>
            <a:cxnSpLocks noChangeShapeType="1"/>
          </p:cNvCxnSpPr>
          <p:nvPr/>
        </p:nvCxnSpPr>
        <p:spPr bwMode="auto">
          <a:xfrm rot="10800000">
            <a:off x="969963" y="3860800"/>
            <a:ext cx="63500" cy="0"/>
          </a:xfrm>
          <a:prstGeom prst="line">
            <a:avLst/>
          </a:prstGeom>
          <a:noFill/>
          <a:ln w="28575">
            <a:solidFill>
              <a:schemeClr val="tx1"/>
            </a:solidFill>
            <a:round/>
            <a:headEnd/>
            <a:tailEnd/>
          </a:ln>
        </p:spPr>
      </p:cxnSp>
      <p:cxnSp>
        <p:nvCxnSpPr>
          <p:cNvPr id="75789" name="Straight Connector 25"/>
          <p:cNvCxnSpPr>
            <a:cxnSpLocks noChangeShapeType="1"/>
          </p:cNvCxnSpPr>
          <p:nvPr/>
        </p:nvCxnSpPr>
        <p:spPr bwMode="auto">
          <a:xfrm rot="10800000">
            <a:off x="969963" y="4421188"/>
            <a:ext cx="63500" cy="0"/>
          </a:xfrm>
          <a:prstGeom prst="line">
            <a:avLst/>
          </a:prstGeom>
          <a:noFill/>
          <a:ln w="28575">
            <a:solidFill>
              <a:schemeClr val="tx1"/>
            </a:solidFill>
            <a:round/>
            <a:headEnd/>
            <a:tailEnd/>
          </a:ln>
        </p:spPr>
      </p:cxnSp>
      <p:cxnSp>
        <p:nvCxnSpPr>
          <p:cNvPr id="75790" name="Straight Connector 26"/>
          <p:cNvCxnSpPr>
            <a:cxnSpLocks noChangeShapeType="1"/>
          </p:cNvCxnSpPr>
          <p:nvPr/>
        </p:nvCxnSpPr>
        <p:spPr bwMode="auto">
          <a:xfrm rot="10800000">
            <a:off x="969963" y="4983163"/>
            <a:ext cx="63500" cy="0"/>
          </a:xfrm>
          <a:prstGeom prst="line">
            <a:avLst/>
          </a:prstGeom>
          <a:noFill/>
          <a:ln w="28575">
            <a:solidFill>
              <a:schemeClr val="tx1"/>
            </a:solidFill>
            <a:round/>
            <a:headEnd/>
            <a:tailEnd/>
          </a:ln>
        </p:spPr>
      </p:cxnSp>
      <p:cxnSp>
        <p:nvCxnSpPr>
          <p:cNvPr id="75791" name="Straight Connector 27"/>
          <p:cNvCxnSpPr>
            <a:cxnSpLocks noChangeShapeType="1"/>
          </p:cNvCxnSpPr>
          <p:nvPr/>
        </p:nvCxnSpPr>
        <p:spPr bwMode="auto">
          <a:xfrm rot="10800000">
            <a:off x="969963" y="5545138"/>
            <a:ext cx="63500" cy="0"/>
          </a:xfrm>
          <a:prstGeom prst="line">
            <a:avLst/>
          </a:prstGeom>
          <a:noFill/>
          <a:ln w="28575">
            <a:solidFill>
              <a:schemeClr val="tx1"/>
            </a:solidFill>
            <a:round/>
            <a:headEnd/>
            <a:tailEnd/>
          </a:ln>
        </p:spPr>
      </p:cxnSp>
      <p:cxnSp>
        <p:nvCxnSpPr>
          <p:cNvPr id="75792" name="Straight Connector 29"/>
          <p:cNvCxnSpPr>
            <a:cxnSpLocks noChangeShapeType="1"/>
          </p:cNvCxnSpPr>
          <p:nvPr/>
        </p:nvCxnSpPr>
        <p:spPr bwMode="auto">
          <a:xfrm rot="5400000">
            <a:off x="1009650" y="5586413"/>
            <a:ext cx="63500" cy="0"/>
          </a:xfrm>
          <a:prstGeom prst="line">
            <a:avLst/>
          </a:prstGeom>
          <a:noFill/>
          <a:ln w="28575">
            <a:solidFill>
              <a:schemeClr val="tx1"/>
            </a:solidFill>
            <a:round/>
            <a:headEnd/>
            <a:tailEnd/>
          </a:ln>
        </p:spPr>
      </p:cxnSp>
      <p:cxnSp>
        <p:nvCxnSpPr>
          <p:cNvPr id="75793" name="Straight Connector 30"/>
          <p:cNvCxnSpPr>
            <a:cxnSpLocks noChangeShapeType="1"/>
          </p:cNvCxnSpPr>
          <p:nvPr/>
        </p:nvCxnSpPr>
        <p:spPr bwMode="auto">
          <a:xfrm rot="5400000">
            <a:off x="2716213" y="5586413"/>
            <a:ext cx="63500" cy="0"/>
          </a:xfrm>
          <a:prstGeom prst="line">
            <a:avLst/>
          </a:prstGeom>
          <a:noFill/>
          <a:ln w="28575">
            <a:solidFill>
              <a:schemeClr val="tx1"/>
            </a:solidFill>
            <a:round/>
            <a:headEnd/>
            <a:tailEnd/>
          </a:ln>
        </p:spPr>
      </p:cxnSp>
      <p:cxnSp>
        <p:nvCxnSpPr>
          <p:cNvPr id="75794" name="Straight Connector 31"/>
          <p:cNvCxnSpPr>
            <a:cxnSpLocks noChangeShapeType="1"/>
          </p:cNvCxnSpPr>
          <p:nvPr/>
        </p:nvCxnSpPr>
        <p:spPr bwMode="auto">
          <a:xfrm rot="5400000">
            <a:off x="4330700" y="5586413"/>
            <a:ext cx="63500" cy="0"/>
          </a:xfrm>
          <a:prstGeom prst="line">
            <a:avLst/>
          </a:prstGeom>
          <a:noFill/>
          <a:ln w="28575">
            <a:solidFill>
              <a:schemeClr val="tx1"/>
            </a:solidFill>
            <a:round/>
            <a:headEnd/>
            <a:tailEnd/>
          </a:ln>
        </p:spPr>
      </p:cxnSp>
      <p:sp>
        <p:nvSpPr>
          <p:cNvPr id="75795" name="TextBox 32"/>
          <p:cNvSpPr txBox="1">
            <a:spLocks noChangeArrowheads="1"/>
          </p:cNvSpPr>
          <p:nvPr/>
        </p:nvSpPr>
        <p:spPr bwMode="auto">
          <a:xfrm>
            <a:off x="385763" y="2581275"/>
            <a:ext cx="631825" cy="312738"/>
          </a:xfrm>
          <a:prstGeom prst="rect">
            <a:avLst/>
          </a:prstGeom>
          <a:noFill/>
          <a:ln w="9525">
            <a:noFill/>
            <a:miter lim="800000"/>
            <a:headEnd/>
            <a:tailEnd/>
          </a:ln>
        </p:spPr>
        <p:txBody>
          <a:bodyPr>
            <a:spAutoFit/>
          </a:bodyPr>
          <a:lstStyle/>
          <a:p>
            <a:pPr algn="r">
              <a:buFont typeface="Arial" charset="0"/>
              <a:buNone/>
            </a:pPr>
            <a:r>
              <a:rPr lang="en-US" sz="1600">
                <a:latin typeface="Calibri" pitchFamily="34" charset="0"/>
              </a:rPr>
              <a:t>100</a:t>
            </a:r>
          </a:p>
        </p:txBody>
      </p:sp>
      <p:sp>
        <p:nvSpPr>
          <p:cNvPr id="75796" name="TextBox 33"/>
          <p:cNvSpPr txBox="1">
            <a:spLocks noChangeArrowheads="1"/>
          </p:cNvSpPr>
          <p:nvPr/>
        </p:nvSpPr>
        <p:spPr bwMode="auto">
          <a:xfrm>
            <a:off x="385763" y="3141663"/>
            <a:ext cx="631825" cy="312737"/>
          </a:xfrm>
          <a:prstGeom prst="rect">
            <a:avLst/>
          </a:prstGeom>
          <a:noFill/>
          <a:ln w="9525">
            <a:noFill/>
            <a:miter lim="800000"/>
            <a:headEnd/>
            <a:tailEnd/>
          </a:ln>
        </p:spPr>
        <p:txBody>
          <a:bodyPr>
            <a:spAutoFit/>
          </a:bodyPr>
          <a:lstStyle/>
          <a:p>
            <a:pPr algn="r">
              <a:buFont typeface="Arial" charset="0"/>
              <a:buNone/>
            </a:pPr>
            <a:r>
              <a:rPr lang="en-US" sz="1600">
                <a:latin typeface="Calibri" pitchFamily="34" charset="0"/>
              </a:rPr>
              <a:t>80</a:t>
            </a:r>
          </a:p>
        </p:txBody>
      </p:sp>
      <p:sp>
        <p:nvSpPr>
          <p:cNvPr id="75797" name="TextBox 34"/>
          <p:cNvSpPr txBox="1">
            <a:spLocks noChangeArrowheads="1"/>
          </p:cNvSpPr>
          <p:nvPr/>
        </p:nvSpPr>
        <p:spPr bwMode="auto">
          <a:xfrm>
            <a:off x="385763" y="3703638"/>
            <a:ext cx="631825" cy="312737"/>
          </a:xfrm>
          <a:prstGeom prst="rect">
            <a:avLst/>
          </a:prstGeom>
          <a:noFill/>
          <a:ln w="9525">
            <a:noFill/>
            <a:miter lim="800000"/>
            <a:headEnd/>
            <a:tailEnd/>
          </a:ln>
        </p:spPr>
        <p:txBody>
          <a:bodyPr>
            <a:spAutoFit/>
          </a:bodyPr>
          <a:lstStyle/>
          <a:p>
            <a:pPr algn="r">
              <a:buFont typeface="Arial" charset="0"/>
              <a:buNone/>
            </a:pPr>
            <a:r>
              <a:rPr lang="en-US" sz="1600">
                <a:latin typeface="Calibri" pitchFamily="34" charset="0"/>
              </a:rPr>
              <a:t>60</a:t>
            </a:r>
          </a:p>
        </p:txBody>
      </p:sp>
      <p:sp>
        <p:nvSpPr>
          <p:cNvPr id="75798" name="TextBox 35"/>
          <p:cNvSpPr txBox="1">
            <a:spLocks noChangeArrowheads="1"/>
          </p:cNvSpPr>
          <p:nvPr/>
        </p:nvSpPr>
        <p:spPr bwMode="auto">
          <a:xfrm>
            <a:off x="385763" y="4264025"/>
            <a:ext cx="631825" cy="312738"/>
          </a:xfrm>
          <a:prstGeom prst="rect">
            <a:avLst/>
          </a:prstGeom>
          <a:noFill/>
          <a:ln w="9525">
            <a:noFill/>
            <a:miter lim="800000"/>
            <a:headEnd/>
            <a:tailEnd/>
          </a:ln>
        </p:spPr>
        <p:txBody>
          <a:bodyPr>
            <a:spAutoFit/>
          </a:bodyPr>
          <a:lstStyle/>
          <a:p>
            <a:pPr algn="r">
              <a:buFont typeface="Arial" charset="0"/>
              <a:buNone/>
            </a:pPr>
            <a:r>
              <a:rPr lang="en-US" sz="1600">
                <a:latin typeface="Calibri" pitchFamily="34" charset="0"/>
              </a:rPr>
              <a:t>40</a:t>
            </a:r>
          </a:p>
        </p:txBody>
      </p:sp>
      <p:sp>
        <p:nvSpPr>
          <p:cNvPr id="75799" name="TextBox 36"/>
          <p:cNvSpPr txBox="1">
            <a:spLocks noChangeArrowheads="1"/>
          </p:cNvSpPr>
          <p:nvPr/>
        </p:nvSpPr>
        <p:spPr bwMode="auto">
          <a:xfrm>
            <a:off x="385763" y="4826000"/>
            <a:ext cx="631825" cy="312738"/>
          </a:xfrm>
          <a:prstGeom prst="rect">
            <a:avLst/>
          </a:prstGeom>
          <a:noFill/>
          <a:ln w="9525">
            <a:noFill/>
            <a:miter lim="800000"/>
            <a:headEnd/>
            <a:tailEnd/>
          </a:ln>
        </p:spPr>
        <p:txBody>
          <a:bodyPr>
            <a:spAutoFit/>
          </a:bodyPr>
          <a:lstStyle/>
          <a:p>
            <a:pPr algn="r">
              <a:buFont typeface="Arial" charset="0"/>
              <a:buNone/>
            </a:pPr>
            <a:r>
              <a:rPr lang="en-US" sz="1600">
                <a:latin typeface="Calibri" pitchFamily="34" charset="0"/>
              </a:rPr>
              <a:t>20</a:t>
            </a:r>
          </a:p>
        </p:txBody>
      </p:sp>
      <p:sp>
        <p:nvSpPr>
          <p:cNvPr id="75800" name="TextBox 37"/>
          <p:cNvSpPr txBox="1">
            <a:spLocks noChangeArrowheads="1"/>
          </p:cNvSpPr>
          <p:nvPr/>
        </p:nvSpPr>
        <p:spPr bwMode="auto">
          <a:xfrm>
            <a:off x="385763" y="5386388"/>
            <a:ext cx="631825" cy="312737"/>
          </a:xfrm>
          <a:prstGeom prst="rect">
            <a:avLst/>
          </a:prstGeom>
          <a:noFill/>
          <a:ln w="9525">
            <a:noFill/>
            <a:miter lim="800000"/>
            <a:headEnd/>
            <a:tailEnd/>
          </a:ln>
        </p:spPr>
        <p:txBody>
          <a:bodyPr>
            <a:spAutoFit/>
          </a:bodyPr>
          <a:lstStyle/>
          <a:p>
            <a:pPr algn="r">
              <a:buFont typeface="Arial" charset="0"/>
              <a:buNone/>
            </a:pPr>
            <a:r>
              <a:rPr lang="en-US" sz="1600">
                <a:latin typeface="Calibri" pitchFamily="34" charset="0"/>
              </a:rPr>
              <a:t>0</a:t>
            </a:r>
          </a:p>
        </p:txBody>
      </p:sp>
      <p:sp>
        <p:nvSpPr>
          <p:cNvPr id="75801" name="TextBox 38"/>
          <p:cNvSpPr txBox="1">
            <a:spLocks noChangeArrowheads="1"/>
          </p:cNvSpPr>
          <p:nvPr/>
        </p:nvSpPr>
        <p:spPr bwMode="auto">
          <a:xfrm rot="-5400000">
            <a:off x="-977106" y="3990181"/>
            <a:ext cx="2897188" cy="314325"/>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SVR (%)</a:t>
            </a:r>
          </a:p>
        </p:txBody>
      </p:sp>
      <p:sp>
        <p:nvSpPr>
          <p:cNvPr id="75802" name="TextBox 39"/>
          <p:cNvSpPr txBox="1">
            <a:spLocks noChangeArrowheads="1"/>
          </p:cNvSpPr>
          <p:nvPr/>
        </p:nvSpPr>
        <p:spPr bwMode="auto">
          <a:xfrm>
            <a:off x="1139825" y="5594350"/>
            <a:ext cx="1703388" cy="312738"/>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F0/1/2</a:t>
            </a:r>
          </a:p>
        </p:txBody>
      </p:sp>
      <p:sp>
        <p:nvSpPr>
          <p:cNvPr id="9" name="Rectangle 8"/>
          <p:cNvSpPr/>
          <p:nvPr/>
        </p:nvSpPr>
        <p:spPr bwMode="auto">
          <a:xfrm>
            <a:off x="2193925" y="3598863"/>
            <a:ext cx="466725" cy="1938337"/>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13" name="Rectangle 12"/>
          <p:cNvSpPr/>
          <p:nvPr/>
        </p:nvSpPr>
        <p:spPr bwMode="auto">
          <a:xfrm>
            <a:off x="1271588" y="4449763"/>
            <a:ext cx="466725" cy="1087437"/>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75805" name="TextBox 41"/>
          <p:cNvSpPr txBox="1">
            <a:spLocks noChangeArrowheads="1"/>
          </p:cNvSpPr>
          <p:nvPr/>
        </p:nvSpPr>
        <p:spPr bwMode="auto">
          <a:xfrm>
            <a:off x="1203325" y="4122738"/>
            <a:ext cx="633413" cy="312737"/>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38</a:t>
            </a:r>
          </a:p>
        </p:txBody>
      </p:sp>
      <p:sp>
        <p:nvSpPr>
          <p:cNvPr id="75806" name="TextBox 39"/>
          <p:cNvSpPr txBox="1">
            <a:spLocks noChangeArrowheads="1"/>
          </p:cNvSpPr>
          <p:nvPr/>
        </p:nvSpPr>
        <p:spPr bwMode="auto">
          <a:xfrm>
            <a:off x="1079500" y="5257800"/>
            <a:ext cx="838200" cy="312738"/>
          </a:xfrm>
          <a:prstGeom prst="rect">
            <a:avLst/>
          </a:prstGeom>
          <a:noFill/>
          <a:ln w="9525">
            <a:noFill/>
            <a:miter lim="800000"/>
            <a:headEnd/>
            <a:tailEnd/>
          </a:ln>
        </p:spPr>
        <p:txBody>
          <a:bodyPr>
            <a:spAutoFit/>
          </a:bodyPr>
          <a:lstStyle/>
          <a:p>
            <a:pPr algn="ctr">
              <a:buFont typeface="Arial" charset="0"/>
              <a:buNone/>
            </a:pPr>
            <a:endParaRPr lang="ru-RU" sz="1600">
              <a:latin typeface="Calibri" pitchFamily="34" charset="0"/>
            </a:endParaRPr>
          </a:p>
        </p:txBody>
      </p:sp>
      <p:sp>
        <p:nvSpPr>
          <p:cNvPr id="14" name="Rectangle 13"/>
          <p:cNvSpPr/>
          <p:nvPr/>
        </p:nvSpPr>
        <p:spPr bwMode="auto">
          <a:xfrm>
            <a:off x="1738313" y="3598863"/>
            <a:ext cx="466725" cy="1938337"/>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75808" name="TextBox 43"/>
          <p:cNvSpPr txBox="1">
            <a:spLocks noChangeArrowheads="1"/>
          </p:cNvSpPr>
          <p:nvPr/>
        </p:nvSpPr>
        <p:spPr bwMode="auto">
          <a:xfrm>
            <a:off x="1670050" y="3282950"/>
            <a:ext cx="633413" cy="312738"/>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67</a:t>
            </a:r>
          </a:p>
        </p:txBody>
      </p:sp>
      <p:sp>
        <p:nvSpPr>
          <p:cNvPr id="75809" name="TextBox 40"/>
          <p:cNvSpPr txBox="1">
            <a:spLocks noChangeArrowheads="1"/>
          </p:cNvSpPr>
          <p:nvPr/>
        </p:nvSpPr>
        <p:spPr bwMode="auto">
          <a:xfrm>
            <a:off x="1541463" y="5057775"/>
            <a:ext cx="838200" cy="479425"/>
          </a:xfrm>
          <a:prstGeom prst="rect">
            <a:avLst/>
          </a:prstGeom>
          <a:noFill/>
          <a:ln w="9525">
            <a:noFill/>
            <a:miter lim="800000"/>
            <a:headEnd/>
            <a:tailEnd/>
          </a:ln>
        </p:spPr>
        <p:txBody>
          <a:bodyPr>
            <a:spAutoFit/>
          </a:bodyPr>
          <a:lstStyle/>
          <a:p>
            <a:pPr algn="ctr">
              <a:buFont typeface="Arial" charset="0"/>
              <a:buNone/>
            </a:pPr>
            <a:r>
              <a:rPr lang="en-US" sz="1400">
                <a:solidFill>
                  <a:schemeClr val="bg1"/>
                </a:solidFill>
                <a:latin typeface="Calibri" pitchFamily="34" charset="0"/>
              </a:rPr>
              <a:t>213/</a:t>
            </a:r>
            <a:br>
              <a:rPr lang="en-US" sz="1400">
                <a:solidFill>
                  <a:schemeClr val="bg1"/>
                </a:solidFill>
                <a:latin typeface="Calibri" pitchFamily="34" charset="0"/>
              </a:rPr>
            </a:br>
            <a:r>
              <a:rPr lang="en-US" sz="1400">
                <a:solidFill>
                  <a:schemeClr val="bg1"/>
                </a:solidFill>
                <a:latin typeface="Calibri" pitchFamily="34" charset="0"/>
              </a:rPr>
              <a:t>319</a:t>
            </a:r>
          </a:p>
        </p:txBody>
      </p:sp>
      <p:sp>
        <p:nvSpPr>
          <p:cNvPr id="75810" name="TextBox 41"/>
          <p:cNvSpPr txBox="1">
            <a:spLocks noChangeArrowheads="1"/>
          </p:cNvSpPr>
          <p:nvPr/>
        </p:nvSpPr>
        <p:spPr bwMode="auto">
          <a:xfrm>
            <a:off x="622300" y="5053013"/>
            <a:ext cx="522288" cy="479425"/>
          </a:xfrm>
          <a:prstGeom prst="rect">
            <a:avLst/>
          </a:prstGeom>
          <a:noFill/>
          <a:ln w="9525">
            <a:noFill/>
            <a:miter lim="800000"/>
            <a:headEnd/>
            <a:tailEnd/>
          </a:ln>
        </p:spPr>
        <p:txBody>
          <a:bodyPr>
            <a:spAutoFit/>
          </a:bodyPr>
          <a:lstStyle/>
          <a:p>
            <a:pPr>
              <a:buFont typeface="Arial" charset="0"/>
              <a:buNone/>
            </a:pPr>
            <a:r>
              <a:rPr lang="en-US" sz="1400">
                <a:latin typeface="Calibri" pitchFamily="34" charset="0"/>
              </a:rPr>
              <a:t>n/</a:t>
            </a:r>
            <a:br>
              <a:rPr lang="en-US" sz="1400">
                <a:latin typeface="Calibri" pitchFamily="34" charset="0"/>
              </a:rPr>
            </a:br>
            <a:r>
              <a:rPr lang="en-US" sz="1400">
                <a:latin typeface="Calibri" pitchFamily="34" charset="0"/>
              </a:rPr>
              <a:t>N = </a:t>
            </a:r>
          </a:p>
        </p:txBody>
      </p:sp>
      <p:sp>
        <p:nvSpPr>
          <p:cNvPr id="10" name="Rectangle 9"/>
          <p:cNvSpPr/>
          <p:nvPr/>
        </p:nvSpPr>
        <p:spPr bwMode="auto">
          <a:xfrm>
            <a:off x="2876550" y="4451350"/>
            <a:ext cx="465138" cy="10858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75812" name="TextBox 45"/>
          <p:cNvSpPr txBox="1">
            <a:spLocks noChangeArrowheads="1"/>
          </p:cNvSpPr>
          <p:nvPr/>
        </p:nvSpPr>
        <p:spPr bwMode="auto">
          <a:xfrm>
            <a:off x="2794000" y="4127500"/>
            <a:ext cx="633413" cy="312738"/>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38</a:t>
            </a:r>
          </a:p>
        </p:txBody>
      </p:sp>
      <p:sp>
        <p:nvSpPr>
          <p:cNvPr id="75813" name="TextBox 42"/>
          <p:cNvSpPr txBox="1">
            <a:spLocks noChangeArrowheads="1"/>
          </p:cNvSpPr>
          <p:nvPr/>
        </p:nvSpPr>
        <p:spPr bwMode="auto">
          <a:xfrm>
            <a:off x="2706688" y="5075238"/>
            <a:ext cx="839787" cy="479425"/>
          </a:xfrm>
          <a:prstGeom prst="rect">
            <a:avLst/>
          </a:prstGeom>
          <a:noFill/>
          <a:ln w="9525">
            <a:noFill/>
            <a:miter lim="800000"/>
            <a:headEnd/>
            <a:tailEnd/>
          </a:ln>
        </p:spPr>
        <p:txBody>
          <a:bodyPr>
            <a:spAutoFit/>
          </a:bodyPr>
          <a:lstStyle/>
          <a:p>
            <a:pPr algn="ctr">
              <a:buFont typeface="Arial" charset="0"/>
              <a:buNone/>
            </a:pPr>
            <a:r>
              <a:rPr lang="en-US" sz="1400">
                <a:solidFill>
                  <a:schemeClr val="bg1"/>
                </a:solidFill>
                <a:latin typeface="Calibri" pitchFamily="34" charset="0"/>
              </a:rPr>
              <a:t>9/</a:t>
            </a:r>
            <a:br>
              <a:rPr lang="en-US" sz="1400">
                <a:solidFill>
                  <a:schemeClr val="bg1"/>
                </a:solidFill>
                <a:latin typeface="Calibri" pitchFamily="34" charset="0"/>
              </a:rPr>
            </a:br>
            <a:r>
              <a:rPr lang="en-US" sz="1400">
                <a:solidFill>
                  <a:schemeClr val="bg1"/>
                </a:solidFill>
                <a:latin typeface="Calibri" pitchFamily="34" charset="0"/>
              </a:rPr>
              <a:t>24</a:t>
            </a:r>
          </a:p>
        </p:txBody>
      </p:sp>
      <p:sp>
        <p:nvSpPr>
          <p:cNvPr id="12" name="Rectangle 11"/>
          <p:cNvSpPr/>
          <p:nvPr/>
        </p:nvSpPr>
        <p:spPr bwMode="auto">
          <a:xfrm>
            <a:off x="3813175" y="3997325"/>
            <a:ext cx="465138" cy="1539875"/>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75815" name="TextBox 47"/>
          <p:cNvSpPr txBox="1">
            <a:spLocks noChangeArrowheads="1"/>
          </p:cNvSpPr>
          <p:nvPr/>
        </p:nvSpPr>
        <p:spPr bwMode="auto">
          <a:xfrm>
            <a:off x="3725863" y="3668713"/>
            <a:ext cx="633412" cy="312737"/>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52</a:t>
            </a:r>
          </a:p>
        </p:txBody>
      </p:sp>
      <p:sp>
        <p:nvSpPr>
          <p:cNvPr id="75816" name="TextBox 44"/>
          <p:cNvSpPr txBox="1">
            <a:spLocks noChangeArrowheads="1"/>
          </p:cNvSpPr>
          <p:nvPr/>
        </p:nvSpPr>
        <p:spPr bwMode="auto">
          <a:xfrm>
            <a:off x="3627438" y="5075238"/>
            <a:ext cx="838200" cy="479425"/>
          </a:xfrm>
          <a:prstGeom prst="rect">
            <a:avLst/>
          </a:prstGeom>
          <a:noFill/>
          <a:ln w="9525">
            <a:noFill/>
            <a:miter lim="800000"/>
            <a:headEnd/>
            <a:tailEnd/>
          </a:ln>
        </p:spPr>
        <p:txBody>
          <a:bodyPr>
            <a:spAutoFit/>
          </a:bodyPr>
          <a:lstStyle/>
          <a:p>
            <a:pPr algn="ctr">
              <a:buFont typeface="Arial" charset="0"/>
              <a:buNone/>
            </a:pPr>
            <a:r>
              <a:rPr lang="en-US" sz="1400">
                <a:solidFill>
                  <a:schemeClr val="bg1"/>
                </a:solidFill>
                <a:latin typeface="Calibri" pitchFamily="34" charset="0"/>
              </a:rPr>
              <a:t>22/</a:t>
            </a:r>
            <a:br>
              <a:rPr lang="en-US" sz="1400">
                <a:solidFill>
                  <a:schemeClr val="bg1"/>
                </a:solidFill>
                <a:latin typeface="Calibri" pitchFamily="34" charset="0"/>
              </a:rPr>
            </a:br>
            <a:r>
              <a:rPr lang="en-US" sz="1400">
                <a:solidFill>
                  <a:schemeClr val="bg1"/>
                </a:solidFill>
                <a:latin typeface="Calibri" pitchFamily="34" charset="0"/>
              </a:rPr>
              <a:t>42</a:t>
            </a:r>
          </a:p>
        </p:txBody>
      </p:sp>
      <p:sp>
        <p:nvSpPr>
          <p:cNvPr id="11" name="Rectangle 10"/>
          <p:cNvSpPr/>
          <p:nvPr/>
        </p:nvSpPr>
        <p:spPr bwMode="auto">
          <a:xfrm>
            <a:off x="3343275" y="4329113"/>
            <a:ext cx="468313" cy="1208087"/>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75818" name="TextBox 46"/>
          <p:cNvSpPr txBox="1">
            <a:spLocks noChangeArrowheads="1"/>
          </p:cNvSpPr>
          <p:nvPr/>
        </p:nvSpPr>
        <p:spPr bwMode="auto">
          <a:xfrm>
            <a:off x="3268663" y="4002088"/>
            <a:ext cx="631825" cy="312737"/>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41</a:t>
            </a:r>
          </a:p>
        </p:txBody>
      </p:sp>
      <p:sp>
        <p:nvSpPr>
          <p:cNvPr id="75819" name="TextBox 43"/>
          <p:cNvSpPr txBox="1">
            <a:spLocks noChangeArrowheads="1"/>
          </p:cNvSpPr>
          <p:nvPr/>
        </p:nvSpPr>
        <p:spPr bwMode="auto">
          <a:xfrm>
            <a:off x="3148013" y="5083175"/>
            <a:ext cx="838200" cy="479425"/>
          </a:xfrm>
          <a:prstGeom prst="rect">
            <a:avLst/>
          </a:prstGeom>
          <a:noFill/>
          <a:ln w="9525">
            <a:noFill/>
            <a:miter lim="800000"/>
            <a:headEnd/>
            <a:tailEnd/>
          </a:ln>
        </p:spPr>
        <p:txBody>
          <a:bodyPr>
            <a:spAutoFit/>
          </a:bodyPr>
          <a:lstStyle/>
          <a:p>
            <a:pPr algn="ctr">
              <a:buFont typeface="Arial" charset="0"/>
              <a:buNone/>
            </a:pPr>
            <a:r>
              <a:rPr lang="en-US" sz="1400">
                <a:solidFill>
                  <a:schemeClr val="bg1"/>
                </a:solidFill>
                <a:latin typeface="Calibri" pitchFamily="34" charset="0"/>
              </a:rPr>
              <a:t>14/</a:t>
            </a:r>
            <a:br>
              <a:rPr lang="en-US" sz="1400">
                <a:solidFill>
                  <a:schemeClr val="bg1"/>
                </a:solidFill>
                <a:latin typeface="Calibri" pitchFamily="34" charset="0"/>
              </a:rPr>
            </a:br>
            <a:r>
              <a:rPr lang="en-US" sz="1400">
                <a:solidFill>
                  <a:schemeClr val="bg1"/>
                </a:solidFill>
                <a:latin typeface="Calibri" pitchFamily="34" charset="0"/>
              </a:rPr>
              <a:t>34</a:t>
            </a:r>
          </a:p>
        </p:txBody>
      </p:sp>
      <p:sp>
        <p:nvSpPr>
          <p:cNvPr id="75820" name="TextBox 57"/>
          <p:cNvSpPr txBox="1">
            <a:spLocks noChangeArrowheads="1"/>
          </p:cNvSpPr>
          <p:nvPr/>
        </p:nvSpPr>
        <p:spPr bwMode="auto">
          <a:xfrm>
            <a:off x="2008188" y="5057775"/>
            <a:ext cx="838200" cy="479425"/>
          </a:xfrm>
          <a:prstGeom prst="rect">
            <a:avLst/>
          </a:prstGeom>
          <a:noFill/>
          <a:ln w="9525">
            <a:noFill/>
            <a:miter lim="800000"/>
            <a:headEnd/>
            <a:tailEnd/>
          </a:ln>
        </p:spPr>
        <p:txBody>
          <a:bodyPr>
            <a:spAutoFit/>
          </a:bodyPr>
          <a:lstStyle/>
          <a:p>
            <a:pPr algn="ctr">
              <a:buFont typeface="Arial" charset="0"/>
              <a:buNone/>
            </a:pPr>
            <a:r>
              <a:rPr lang="en-US" sz="1400">
                <a:solidFill>
                  <a:schemeClr val="bg1"/>
                </a:solidFill>
                <a:latin typeface="Calibri" pitchFamily="34" charset="0"/>
              </a:rPr>
              <a:t>211/</a:t>
            </a:r>
            <a:br>
              <a:rPr lang="en-US" sz="1400">
                <a:solidFill>
                  <a:schemeClr val="bg1"/>
                </a:solidFill>
                <a:latin typeface="Calibri" pitchFamily="34" charset="0"/>
              </a:rPr>
            </a:br>
            <a:r>
              <a:rPr lang="en-US" sz="1400">
                <a:solidFill>
                  <a:schemeClr val="bg1"/>
                </a:solidFill>
                <a:latin typeface="Calibri" pitchFamily="34" charset="0"/>
              </a:rPr>
              <a:t>313</a:t>
            </a:r>
          </a:p>
        </p:txBody>
      </p:sp>
      <p:sp>
        <p:nvSpPr>
          <p:cNvPr id="75821" name="TextBox 43"/>
          <p:cNvSpPr txBox="1">
            <a:spLocks noChangeArrowheads="1"/>
          </p:cNvSpPr>
          <p:nvPr/>
        </p:nvSpPr>
        <p:spPr bwMode="auto">
          <a:xfrm>
            <a:off x="2119313" y="3279775"/>
            <a:ext cx="633412" cy="312738"/>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67</a:t>
            </a:r>
          </a:p>
        </p:txBody>
      </p:sp>
      <p:sp>
        <p:nvSpPr>
          <p:cNvPr id="75822" name="TextBox 40"/>
          <p:cNvSpPr txBox="1">
            <a:spLocks noChangeArrowheads="1"/>
          </p:cNvSpPr>
          <p:nvPr/>
        </p:nvSpPr>
        <p:spPr bwMode="auto">
          <a:xfrm>
            <a:off x="7127875" y="5592763"/>
            <a:ext cx="1620838" cy="312737"/>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F3/4</a:t>
            </a:r>
          </a:p>
        </p:txBody>
      </p:sp>
      <p:cxnSp>
        <p:nvCxnSpPr>
          <p:cNvPr id="75823" name="Straight Connector 18"/>
          <p:cNvCxnSpPr>
            <a:cxnSpLocks noChangeShapeType="1"/>
          </p:cNvCxnSpPr>
          <p:nvPr/>
        </p:nvCxnSpPr>
        <p:spPr bwMode="auto">
          <a:xfrm rot="5400000">
            <a:off x="3965575" y="4135438"/>
            <a:ext cx="2832100" cy="0"/>
          </a:xfrm>
          <a:prstGeom prst="line">
            <a:avLst/>
          </a:prstGeom>
          <a:noFill/>
          <a:ln w="28575">
            <a:solidFill>
              <a:schemeClr val="tx1"/>
            </a:solidFill>
            <a:round/>
            <a:headEnd/>
            <a:tailEnd/>
          </a:ln>
        </p:spPr>
      </p:cxnSp>
      <p:cxnSp>
        <p:nvCxnSpPr>
          <p:cNvPr id="75824" name="Straight Connector 22"/>
          <p:cNvCxnSpPr>
            <a:cxnSpLocks noChangeShapeType="1"/>
          </p:cNvCxnSpPr>
          <p:nvPr/>
        </p:nvCxnSpPr>
        <p:spPr bwMode="auto">
          <a:xfrm rot="10800000">
            <a:off x="5310188" y="2735263"/>
            <a:ext cx="63500" cy="0"/>
          </a:xfrm>
          <a:prstGeom prst="line">
            <a:avLst/>
          </a:prstGeom>
          <a:noFill/>
          <a:ln w="28575">
            <a:solidFill>
              <a:schemeClr val="tx1"/>
            </a:solidFill>
            <a:round/>
            <a:headEnd/>
            <a:tailEnd/>
          </a:ln>
        </p:spPr>
      </p:cxnSp>
      <p:cxnSp>
        <p:nvCxnSpPr>
          <p:cNvPr id="75825" name="Straight Connector 23"/>
          <p:cNvCxnSpPr>
            <a:cxnSpLocks noChangeShapeType="1"/>
          </p:cNvCxnSpPr>
          <p:nvPr/>
        </p:nvCxnSpPr>
        <p:spPr bwMode="auto">
          <a:xfrm rot="10800000">
            <a:off x="5310188" y="3295650"/>
            <a:ext cx="63500" cy="0"/>
          </a:xfrm>
          <a:prstGeom prst="line">
            <a:avLst/>
          </a:prstGeom>
          <a:noFill/>
          <a:ln w="28575">
            <a:solidFill>
              <a:schemeClr val="tx1"/>
            </a:solidFill>
            <a:round/>
            <a:headEnd/>
            <a:tailEnd/>
          </a:ln>
        </p:spPr>
      </p:cxnSp>
      <p:cxnSp>
        <p:nvCxnSpPr>
          <p:cNvPr id="75826" name="Straight Connector 24"/>
          <p:cNvCxnSpPr>
            <a:cxnSpLocks noChangeShapeType="1"/>
          </p:cNvCxnSpPr>
          <p:nvPr/>
        </p:nvCxnSpPr>
        <p:spPr bwMode="auto">
          <a:xfrm rot="10800000">
            <a:off x="5310188" y="3857625"/>
            <a:ext cx="63500" cy="0"/>
          </a:xfrm>
          <a:prstGeom prst="line">
            <a:avLst/>
          </a:prstGeom>
          <a:noFill/>
          <a:ln w="28575">
            <a:solidFill>
              <a:schemeClr val="tx1"/>
            </a:solidFill>
            <a:round/>
            <a:headEnd/>
            <a:tailEnd/>
          </a:ln>
        </p:spPr>
      </p:cxnSp>
      <p:cxnSp>
        <p:nvCxnSpPr>
          <p:cNvPr id="75827" name="Straight Connector 25"/>
          <p:cNvCxnSpPr>
            <a:cxnSpLocks noChangeShapeType="1"/>
          </p:cNvCxnSpPr>
          <p:nvPr/>
        </p:nvCxnSpPr>
        <p:spPr bwMode="auto">
          <a:xfrm rot="10800000">
            <a:off x="5310188" y="4418013"/>
            <a:ext cx="63500" cy="0"/>
          </a:xfrm>
          <a:prstGeom prst="line">
            <a:avLst/>
          </a:prstGeom>
          <a:noFill/>
          <a:ln w="28575">
            <a:solidFill>
              <a:schemeClr val="tx1"/>
            </a:solidFill>
            <a:round/>
            <a:headEnd/>
            <a:tailEnd/>
          </a:ln>
        </p:spPr>
      </p:cxnSp>
      <p:cxnSp>
        <p:nvCxnSpPr>
          <p:cNvPr id="75828" name="Straight Connector 26"/>
          <p:cNvCxnSpPr>
            <a:cxnSpLocks noChangeShapeType="1"/>
          </p:cNvCxnSpPr>
          <p:nvPr/>
        </p:nvCxnSpPr>
        <p:spPr bwMode="auto">
          <a:xfrm rot="10800000">
            <a:off x="5310188" y="4979988"/>
            <a:ext cx="63500" cy="0"/>
          </a:xfrm>
          <a:prstGeom prst="line">
            <a:avLst/>
          </a:prstGeom>
          <a:noFill/>
          <a:ln w="28575">
            <a:solidFill>
              <a:schemeClr val="tx1"/>
            </a:solidFill>
            <a:round/>
            <a:headEnd/>
            <a:tailEnd/>
          </a:ln>
        </p:spPr>
      </p:cxnSp>
      <p:cxnSp>
        <p:nvCxnSpPr>
          <p:cNvPr id="75829" name="Straight Connector 27"/>
          <p:cNvCxnSpPr>
            <a:cxnSpLocks noChangeShapeType="1"/>
          </p:cNvCxnSpPr>
          <p:nvPr/>
        </p:nvCxnSpPr>
        <p:spPr bwMode="auto">
          <a:xfrm rot="10800000">
            <a:off x="5310188" y="5541963"/>
            <a:ext cx="63500" cy="0"/>
          </a:xfrm>
          <a:prstGeom prst="line">
            <a:avLst/>
          </a:prstGeom>
          <a:noFill/>
          <a:ln w="28575">
            <a:solidFill>
              <a:schemeClr val="tx1"/>
            </a:solidFill>
            <a:round/>
            <a:headEnd/>
            <a:tailEnd/>
          </a:ln>
        </p:spPr>
      </p:cxnSp>
      <p:cxnSp>
        <p:nvCxnSpPr>
          <p:cNvPr id="75830" name="Straight Connector 29"/>
          <p:cNvCxnSpPr>
            <a:cxnSpLocks noChangeShapeType="1"/>
          </p:cNvCxnSpPr>
          <p:nvPr/>
        </p:nvCxnSpPr>
        <p:spPr bwMode="auto">
          <a:xfrm rot="5400000">
            <a:off x="5349875" y="5583238"/>
            <a:ext cx="63500" cy="0"/>
          </a:xfrm>
          <a:prstGeom prst="line">
            <a:avLst/>
          </a:prstGeom>
          <a:noFill/>
          <a:ln w="28575">
            <a:solidFill>
              <a:schemeClr val="tx1"/>
            </a:solidFill>
            <a:round/>
            <a:headEnd/>
            <a:tailEnd/>
          </a:ln>
        </p:spPr>
      </p:cxnSp>
      <p:cxnSp>
        <p:nvCxnSpPr>
          <p:cNvPr id="75831" name="Straight Connector 30"/>
          <p:cNvCxnSpPr>
            <a:cxnSpLocks noChangeShapeType="1"/>
          </p:cNvCxnSpPr>
          <p:nvPr/>
        </p:nvCxnSpPr>
        <p:spPr bwMode="auto">
          <a:xfrm rot="5400000">
            <a:off x="7083425" y="5583238"/>
            <a:ext cx="63500" cy="0"/>
          </a:xfrm>
          <a:prstGeom prst="line">
            <a:avLst/>
          </a:prstGeom>
          <a:noFill/>
          <a:ln w="28575">
            <a:solidFill>
              <a:schemeClr val="tx1"/>
            </a:solidFill>
            <a:round/>
            <a:headEnd/>
            <a:tailEnd/>
          </a:ln>
        </p:spPr>
      </p:cxnSp>
      <p:cxnSp>
        <p:nvCxnSpPr>
          <p:cNvPr id="75832" name="Straight Connector 31"/>
          <p:cNvCxnSpPr>
            <a:cxnSpLocks noChangeShapeType="1"/>
          </p:cNvCxnSpPr>
          <p:nvPr/>
        </p:nvCxnSpPr>
        <p:spPr bwMode="auto">
          <a:xfrm rot="5400000">
            <a:off x="8670925" y="5583238"/>
            <a:ext cx="63500" cy="0"/>
          </a:xfrm>
          <a:prstGeom prst="line">
            <a:avLst/>
          </a:prstGeom>
          <a:noFill/>
          <a:ln w="28575">
            <a:solidFill>
              <a:schemeClr val="tx1"/>
            </a:solidFill>
            <a:round/>
            <a:headEnd/>
            <a:tailEnd/>
          </a:ln>
        </p:spPr>
      </p:cxnSp>
      <p:sp>
        <p:nvSpPr>
          <p:cNvPr id="75833" name="TextBox 32"/>
          <p:cNvSpPr txBox="1">
            <a:spLocks noChangeArrowheads="1"/>
          </p:cNvSpPr>
          <p:nvPr/>
        </p:nvSpPr>
        <p:spPr bwMode="auto">
          <a:xfrm>
            <a:off x="4725988" y="2579688"/>
            <a:ext cx="631825" cy="312737"/>
          </a:xfrm>
          <a:prstGeom prst="rect">
            <a:avLst/>
          </a:prstGeom>
          <a:noFill/>
          <a:ln w="9525">
            <a:noFill/>
            <a:miter lim="800000"/>
            <a:headEnd/>
            <a:tailEnd/>
          </a:ln>
        </p:spPr>
        <p:txBody>
          <a:bodyPr>
            <a:spAutoFit/>
          </a:bodyPr>
          <a:lstStyle/>
          <a:p>
            <a:pPr algn="r">
              <a:buFont typeface="Arial" charset="0"/>
              <a:buNone/>
            </a:pPr>
            <a:r>
              <a:rPr lang="en-US" sz="1600">
                <a:latin typeface="Calibri" pitchFamily="34" charset="0"/>
              </a:rPr>
              <a:t>100</a:t>
            </a:r>
          </a:p>
        </p:txBody>
      </p:sp>
      <p:sp>
        <p:nvSpPr>
          <p:cNvPr id="75834" name="TextBox 33"/>
          <p:cNvSpPr txBox="1">
            <a:spLocks noChangeArrowheads="1"/>
          </p:cNvSpPr>
          <p:nvPr/>
        </p:nvSpPr>
        <p:spPr bwMode="auto">
          <a:xfrm>
            <a:off x="4725988" y="3140075"/>
            <a:ext cx="631825" cy="312738"/>
          </a:xfrm>
          <a:prstGeom prst="rect">
            <a:avLst/>
          </a:prstGeom>
          <a:noFill/>
          <a:ln w="9525">
            <a:noFill/>
            <a:miter lim="800000"/>
            <a:headEnd/>
            <a:tailEnd/>
          </a:ln>
        </p:spPr>
        <p:txBody>
          <a:bodyPr>
            <a:spAutoFit/>
          </a:bodyPr>
          <a:lstStyle/>
          <a:p>
            <a:pPr algn="r">
              <a:buFont typeface="Arial" charset="0"/>
              <a:buNone/>
            </a:pPr>
            <a:r>
              <a:rPr lang="en-US" sz="1600">
                <a:latin typeface="Calibri" pitchFamily="34" charset="0"/>
              </a:rPr>
              <a:t>80</a:t>
            </a:r>
          </a:p>
        </p:txBody>
      </p:sp>
      <p:sp>
        <p:nvSpPr>
          <p:cNvPr id="75835" name="TextBox 34"/>
          <p:cNvSpPr txBox="1">
            <a:spLocks noChangeArrowheads="1"/>
          </p:cNvSpPr>
          <p:nvPr/>
        </p:nvSpPr>
        <p:spPr bwMode="auto">
          <a:xfrm>
            <a:off x="4725988" y="3702050"/>
            <a:ext cx="631825" cy="312738"/>
          </a:xfrm>
          <a:prstGeom prst="rect">
            <a:avLst/>
          </a:prstGeom>
          <a:noFill/>
          <a:ln w="9525">
            <a:noFill/>
            <a:miter lim="800000"/>
            <a:headEnd/>
            <a:tailEnd/>
          </a:ln>
        </p:spPr>
        <p:txBody>
          <a:bodyPr>
            <a:spAutoFit/>
          </a:bodyPr>
          <a:lstStyle/>
          <a:p>
            <a:pPr algn="r">
              <a:buFont typeface="Arial" charset="0"/>
              <a:buNone/>
            </a:pPr>
            <a:r>
              <a:rPr lang="en-US" sz="1600">
                <a:latin typeface="Calibri" pitchFamily="34" charset="0"/>
              </a:rPr>
              <a:t>60</a:t>
            </a:r>
          </a:p>
        </p:txBody>
      </p:sp>
      <p:sp>
        <p:nvSpPr>
          <p:cNvPr id="75836" name="TextBox 35"/>
          <p:cNvSpPr txBox="1">
            <a:spLocks noChangeArrowheads="1"/>
          </p:cNvSpPr>
          <p:nvPr/>
        </p:nvSpPr>
        <p:spPr bwMode="auto">
          <a:xfrm>
            <a:off x="4725988" y="4262438"/>
            <a:ext cx="631825" cy="312737"/>
          </a:xfrm>
          <a:prstGeom prst="rect">
            <a:avLst/>
          </a:prstGeom>
          <a:noFill/>
          <a:ln w="9525">
            <a:noFill/>
            <a:miter lim="800000"/>
            <a:headEnd/>
            <a:tailEnd/>
          </a:ln>
        </p:spPr>
        <p:txBody>
          <a:bodyPr>
            <a:spAutoFit/>
          </a:bodyPr>
          <a:lstStyle/>
          <a:p>
            <a:pPr algn="r">
              <a:buFont typeface="Arial" charset="0"/>
              <a:buNone/>
            </a:pPr>
            <a:r>
              <a:rPr lang="en-US" sz="1600">
                <a:latin typeface="Calibri" pitchFamily="34" charset="0"/>
              </a:rPr>
              <a:t>40</a:t>
            </a:r>
          </a:p>
        </p:txBody>
      </p:sp>
      <p:sp>
        <p:nvSpPr>
          <p:cNvPr id="75837" name="TextBox 36"/>
          <p:cNvSpPr txBox="1">
            <a:spLocks noChangeArrowheads="1"/>
          </p:cNvSpPr>
          <p:nvPr/>
        </p:nvSpPr>
        <p:spPr bwMode="auto">
          <a:xfrm>
            <a:off x="4725988" y="4824413"/>
            <a:ext cx="631825" cy="312737"/>
          </a:xfrm>
          <a:prstGeom prst="rect">
            <a:avLst/>
          </a:prstGeom>
          <a:noFill/>
          <a:ln w="9525">
            <a:noFill/>
            <a:miter lim="800000"/>
            <a:headEnd/>
            <a:tailEnd/>
          </a:ln>
        </p:spPr>
        <p:txBody>
          <a:bodyPr>
            <a:spAutoFit/>
          </a:bodyPr>
          <a:lstStyle/>
          <a:p>
            <a:pPr algn="r">
              <a:buFont typeface="Arial" charset="0"/>
              <a:buNone/>
            </a:pPr>
            <a:r>
              <a:rPr lang="en-US" sz="1600">
                <a:latin typeface="Calibri" pitchFamily="34" charset="0"/>
              </a:rPr>
              <a:t>20</a:t>
            </a:r>
          </a:p>
        </p:txBody>
      </p:sp>
      <p:sp>
        <p:nvSpPr>
          <p:cNvPr id="75838" name="TextBox 37"/>
          <p:cNvSpPr txBox="1">
            <a:spLocks noChangeArrowheads="1"/>
          </p:cNvSpPr>
          <p:nvPr/>
        </p:nvSpPr>
        <p:spPr bwMode="auto">
          <a:xfrm>
            <a:off x="4725988" y="5384800"/>
            <a:ext cx="631825" cy="312738"/>
          </a:xfrm>
          <a:prstGeom prst="rect">
            <a:avLst/>
          </a:prstGeom>
          <a:noFill/>
          <a:ln w="9525">
            <a:noFill/>
            <a:miter lim="800000"/>
            <a:headEnd/>
            <a:tailEnd/>
          </a:ln>
        </p:spPr>
        <p:txBody>
          <a:bodyPr>
            <a:spAutoFit/>
          </a:bodyPr>
          <a:lstStyle/>
          <a:p>
            <a:pPr algn="r">
              <a:buFont typeface="Arial" charset="0"/>
              <a:buNone/>
            </a:pPr>
            <a:r>
              <a:rPr lang="en-US" sz="1600">
                <a:latin typeface="Calibri" pitchFamily="34" charset="0"/>
              </a:rPr>
              <a:t>0</a:t>
            </a:r>
          </a:p>
        </p:txBody>
      </p:sp>
      <p:sp>
        <p:nvSpPr>
          <p:cNvPr id="75839" name="TextBox 38"/>
          <p:cNvSpPr txBox="1">
            <a:spLocks noChangeArrowheads="1"/>
          </p:cNvSpPr>
          <p:nvPr/>
        </p:nvSpPr>
        <p:spPr bwMode="auto">
          <a:xfrm rot="-5400000">
            <a:off x="3371057" y="3987006"/>
            <a:ext cx="2897188" cy="314325"/>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SVR (%)</a:t>
            </a:r>
          </a:p>
        </p:txBody>
      </p:sp>
      <p:sp>
        <p:nvSpPr>
          <p:cNvPr id="75840" name="TextBox 39"/>
          <p:cNvSpPr txBox="1">
            <a:spLocks noChangeArrowheads="1"/>
          </p:cNvSpPr>
          <p:nvPr/>
        </p:nvSpPr>
        <p:spPr bwMode="auto">
          <a:xfrm>
            <a:off x="5462588" y="5592763"/>
            <a:ext cx="1703387" cy="312737"/>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F0/1/2</a:t>
            </a:r>
          </a:p>
        </p:txBody>
      </p:sp>
      <p:sp>
        <p:nvSpPr>
          <p:cNvPr id="81" name="Rectangle 80"/>
          <p:cNvSpPr/>
          <p:nvPr/>
        </p:nvSpPr>
        <p:spPr bwMode="auto">
          <a:xfrm>
            <a:off x="6545263" y="3556000"/>
            <a:ext cx="466725" cy="1981200"/>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84" name="Rectangle 83"/>
          <p:cNvSpPr/>
          <p:nvPr/>
        </p:nvSpPr>
        <p:spPr bwMode="auto">
          <a:xfrm>
            <a:off x="5611813" y="4900613"/>
            <a:ext cx="466725" cy="636587"/>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75843" name="TextBox 41"/>
          <p:cNvSpPr txBox="1">
            <a:spLocks noChangeArrowheads="1"/>
          </p:cNvSpPr>
          <p:nvPr/>
        </p:nvSpPr>
        <p:spPr bwMode="auto">
          <a:xfrm>
            <a:off x="5535613" y="4572000"/>
            <a:ext cx="633412" cy="312738"/>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23</a:t>
            </a:r>
          </a:p>
        </p:txBody>
      </p:sp>
      <p:sp>
        <p:nvSpPr>
          <p:cNvPr id="75844" name="TextBox 85"/>
          <p:cNvSpPr txBox="1">
            <a:spLocks noChangeArrowheads="1"/>
          </p:cNvSpPr>
          <p:nvPr/>
        </p:nvSpPr>
        <p:spPr bwMode="auto">
          <a:xfrm>
            <a:off x="5419725" y="5256213"/>
            <a:ext cx="838200" cy="312737"/>
          </a:xfrm>
          <a:prstGeom prst="rect">
            <a:avLst/>
          </a:prstGeom>
          <a:noFill/>
          <a:ln w="9525">
            <a:noFill/>
            <a:miter lim="800000"/>
            <a:headEnd/>
            <a:tailEnd/>
          </a:ln>
        </p:spPr>
        <p:txBody>
          <a:bodyPr>
            <a:spAutoFit/>
          </a:bodyPr>
          <a:lstStyle/>
          <a:p>
            <a:pPr algn="ctr">
              <a:buFont typeface="Arial" charset="0"/>
              <a:buNone/>
            </a:pPr>
            <a:endParaRPr lang="ru-RU" sz="1600">
              <a:latin typeface="Calibri" pitchFamily="34" charset="0"/>
            </a:endParaRPr>
          </a:p>
        </p:txBody>
      </p:sp>
      <p:sp>
        <p:nvSpPr>
          <p:cNvPr id="87" name="Rectangle 86"/>
          <p:cNvSpPr/>
          <p:nvPr/>
        </p:nvSpPr>
        <p:spPr bwMode="auto">
          <a:xfrm>
            <a:off x="6078538" y="3646488"/>
            <a:ext cx="466725" cy="1890712"/>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75846" name="TextBox 43"/>
          <p:cNvSpPr txBox="1">
            <a:spLocks noChangeArrowheads="1"/>
          </p:cNvSpPr>
          <p:nvPr/>
        </p:nvSpPr>
        <p:spPr bwMode="auto">
          <a:xfrm>
            <a:off x="5994400" y="3321050"/>
            <a:ext cx="633413" cy="312738"/>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66</a:t>
            </a:r>
          </a:p>
        </p:txBody>
      </p:sp>
      <p:sp>
        <p:nvSpPr>
          <p:cNvPr id="75847" name="TextBox 88"/>
          <p:cNvSpPr txBox="1">
            <a:spLocks noChangeArrowheads="1"/>
          </p:cNvSpPr>
          <p:nvPr/>
        </p:nvSpPr>
        <p:spPr bwMode="auto">
          <a:xfrm>
            <a:off x="5881688" y="5075238"/>
            <a:ext cx="838200" cy="479425"/>
          </a:xfrm>
          <a:prstGeom prst="rect">
            <a:avLst/>
          </a:prstGeom>
          <a:noFill/>
          <a:ln w="9525">
            <a:noFill/>
            <a:miter lim="800000"/>
            <a:headEnd/>
            <a:tailEnd/>
          </a:ln>
        </p:spPr>
        <p:txBody>
          <a:bodyPr>
            <a:spAutoFit/>
          </a:bodyPr>
          <a:lstStyle/>
          <a:p>
            <a:pPr algn="ctr">
              <a:buFont typeface="Arial" charset="0"/>
              <a:buNone/>
            </a:pPr>
            <a:r>
              <a:rPr lang="en-US" sz="1400">
                <a:solidFill>
                  <a:schemeClr val="bg1"/>
                </a:solidFill>
                <a:latin typeface="Calibri" pitchFamily="34" charset="0"/>
              </a:rPr>
              <a:t>77/</a:t>
            </a:r>
            <a:br>
              <a:rPr lang="en-US" sz="1400">
                <a:solidFill>
                  <a:schemeClr val="bg1"/>
                </a:solidFill>
                <a:latin typeface="Calibri" pitchFamily="34" charset="0"/>
              </a:rPr>
            </a:br>
            <a:r>
              <a:rPr lang="en-US" sz="1400">
                <a:solidFill>
                  <a:schemeClr val="bg1"/>
                </a:solidFill>
                <a:latin typeface="Calibri" pitchFamily="34" charset="0"/>
              </a:rPr>
              <a:t>117</a:t>
            </a:r>
          </a:p>
        </p:txBody>
      </p:sp>
      <p:sp>
        <p:nvSpPr>
          <p:cNvPr id="92" name="Rectangle 91"/>
          <p:cNvSpPr/>
          <p:nvPr/>
        </p:nvSpPr>
        <p:spPr bwMode="auto">
          <a:xfrm>
            <a:off x="7218363" y="5103813"/>
            <a:ext cx="466725" cy="433387"/>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75849" name="TextBox 45"/>
          <p:cNvSpPr txBox="1">
            <a:spLocks noChangeArrowheads="1"/>
          </p:cNvSpPr>
          <p:nvPr/>
        </p:nvSpPr>
        <p:spPr bwMode="auto">
          <a:xfrm>
            <a:off x="7143750" y="4789488"/>
            <a:ext cx="631825" cy="312737"/>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13</a:t>
            </a:r>
          </a:p>
        </p:txBody>
      </p:sp>
      <p:sp>
        <p:nvSpPr>
          <p:cNvPr id="75850" name="TextBox 93"/>
          <p:cNvSpPr txBox="1">
            <a:spLocks noChangeArrowheads="1"/>
          </p:cNvSpPr>
          <p:nvPr/>
        </p:nvSpPr>
        <p:spPr bwMode="auto">
          <a:xfrm>
            <a:off x="7046913" y="5092700"/>
            <a:ext cx="839787" cy="479425"/>
          </a:xfrm>
          <a:prstGeom prst="rect">
            <a:avLst/>
          </a:prstGeom>
          <a:noFill/>
          <a:ln w="9525">
            <a:noFill/>
            <a:miter lim="800000"/>
            <a:headEnd/>
            <a:tailEnd/>
          </a:ln>
        </p:spPr>
        <p:txBody>
          <a:bodyPr>
            <a:spAutoFit/>
          </a:bodyPr>
          <a:lstStyle/>
          <a:p>
            <a:pPr algn="ctr">
              <a:buFont typeface="Arial" charset="0"/>
              <a:buNone/>
            </a:pPr>
            <a:r>
              <a:rPr lang="en-US" sz="1400">
                <a:solidFill>
                  <a:schemeClr val="bg1"/>
                </a:solidFill>
                <a:latin typeface="Calibri" pitchFamily="34" charset="0"/>
              </a:rPr>
              <a:t>2/</a:t>
            </a:r>
            <a:br>
              <a:rPr lang="en-US" sz="1400">
                <a:solidFill>
                  <a:schemeClr val="bg1"/>
                </a:solidFill>
                <a:latin typeface="Calibri" pitchFamily="34" charset="0"/>
              </a:rPr>
            </a:br>
            <a:r>
              <a:rPr lang="en-US" sz="1400">
                <a:solidFill>
                  <a:schemeClr val="bg1"/>
                </a:solidFill>
                <a:latin typeface="Calibri" pitchFamily="34" charset="0"/>
              </a:rPr>
              <a:t>15</a:t>
            </a:r>
          </a:p>
        </p:txBody>
      </p:sp>
      <p:sp>
        <p:nvSpPr>
          <p:cNvPr id="95" name="Rectangle 94"/>
          <p:cNvSpPr/>
          <p:nvPr/>
        </p:nvSpPr>
        <p:spPr bwMode="auto">
          <a:xfrm>
            <a:off x="8153400" y="3556000"/>
            <a:ext cx="465138" cy="1981200"/>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75852" name="TextBox 47"/>
          <p:cNvSpPr txBox="1">
            <a:spLocks noChangeArrowheads="1"/>
          </p:cNvSpPr>
          <p:nvPr/>
        </p:nvSpPr>
        <p:spPr bwMode="auto">
          <a:xfrm>
            <a:off x="8066088" y="3238500"/>
            <a:ext cx="633412" cy="312738"/>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68</a:t>
            </a:r>
          </a:p>
        </p:txBody>
      </p:sp>
      <p:sp>
        <p:nvSpPr>
          <p:cNvPr id="75853" name="TextBox 96"/>
          <p:cNvSpPr txBox="1">
            <a:spLocks noChangeArrowheads="1"/>
          </p:cNvSpPr>
          <p:nvPr/>
        </p:nvSpPr>
        <p:spPr bwMode="auto">
          <a:xfrm>
            <a:off x="7967663" y="5083175"/>
            <a:ext cx="838200" cy="479425"/>
          </a:xfrm>
          <a:prstGeom prst="rect">
            <a:avLst/>
          </a:prstGeom>
          <a:noFill/>
          <a:ln w="9525">
            <a:noFill/>
            <a:miter lim="800000"/>
            <a:headEnd/>
            <a:tailEnd/>
          </a:ln>
        </p:spPr>
        <p:txBody>
          <a:bodyPr>
            <a:spAutoFit/>
          </a:bodyPr>
          <a:lstStyle/>
          <a:p>
            <a:pPr algn="ctr">
              <a:buFont typeface="Arial" charset="0"/>
              <a:buNone/>
            </a:pPr>
            <a:r>
              <a:rPr lang="en-US" sz="1400">
                <a:solidFill>
                  <a:schemeClr val="bg1"/>
                </a:solidFill>
                <a:latin typeface="Calibri" pitchFamily="34" charset="0"/>
              </a:rPr>
              <a:t>21/</a:t>
            </a:r>
            <a:br>
              <a:rPr lang="en-US" sz="1400">
                <a:solidFill>
                  <a:schemeClr val="bg1"/>
                </a:solidFill>
                <a:latin typeface="Calibri" pitchFamily="34" charset="0"/>
              </a:rPr>
            </a:br>
            <a:r>
              <a:rPr lang="en-US" sz="1400">
                <a:solidFill>
                  <a:schemeClr val="bg1"/>
                </a:solidFill>
                <a:latin typeface="Calibri" pitchFamily="34" charset="0"/>
              </a:rPr>
              <a:t>31</a:t>
            </a:r>
          </a:p>
        </p:txBody>
      </p:sp>
      <p:sp>
        <p:nvSpPr>
          <p:cNvPr id="99" name="Rectangle 98"/>
          <p:cNvSpPr/>
          <p:nvPr/>
        </p:nvSpPr>
        <p:spPr bwMode="auto">
          <a:xfrm>
            <a:off x="7683500" y="4268788"/>
            <a:ext cx="468313" cy="1268412"/>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endParaRPr lang="en-US" sz="1600" dirty="0">
              <a:latin typeface="Arial" pitchFamily="34" charset="0"/>
              <a:ea typeface="ＭＳ Ｐゴシック" pitchFamily="-110" charset="-128"/>
              <a:cs typeface="+mn-cs"/>
            </a:endParaRPr>
          </a:p>
        </p:txBody>
      </p:sp>
      <p:sp>
        <p:nvSpPr>
          <p:cNvPr id="75855" name="TextBox 46"/>
          <p:cNvSpPr txBox="1">
            <a:spLocks noChangeArrowheads="1"/>
          </p:cNvSpPr>
          <p:nvPr/>
        </p:nvSpPr>
        <p:spPr bwMode="auto">
          <a:xfrm>
            <a:off x="7608888" y="3935413"/>
            <a:ext cx="631825" cy="312737"/>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44</a:t>
            </a:r>
          </a:p>
        </p:txBody>
      </p:sp>
      <p:sp>
        <p:nvSpPr>
          <p:cNvPr id="75856" name="TextBox 100"/>
          <p:cNvSpPr txBox="1">
            <a:spLocks noChangeArrowheads="1"/>
          </p:cNvSpPr>
          <p:nvPr/>
        </p:nvSpPr>
        <p:spPr bwMode="auto">
          <a:xfrm>
            <a:off x="7505700" y="5100638"/>
            <a:ext cx="838200" cy="479425"/>
          </a:xfrm>
          <a:prstGeom prst="rect">
            <a:avLst/>
          </a:prstGeom>
          <a:noFill/>
          <a:ln w="9525">
            <a:noFill/>
            <a:miter lim="800000"/>
            <a:headEnd/>
            <a:tailEnd/>
          </a:ln>
        </p:spPr>
        <p:txBody>
          <a:bodyPr>
            <a:spAutoFit/>
          </a:bodyPr>
          <a:lstStyle/>
          <a:p>
            <a:pPr algn="ctr">
              <a:buFont typeface="Arial" charset="0"/>
              <a:buNone/>
            </a:pPr>
            <a:r>
              <a:rPr lang="en-US" sz="1400">
                <a:solidFill>
                  <a:schemeClr val="bg1"/>
                </a:solidFill>
                <a:latin typeface="Calibri" pitchFamily="34" charset="0"/>
              </a:rPr>
              <a:t>14/</a:t>
            </a:r>
            <a:br>
              <a:rPr lang="en-US" sz="1400">
                <a:solidFill>
                  <a:schemeClr val="bg1"/>
                </a:solidFill>
                <a:latin typeface="Calibri" pitchFamily="34" charset="0"/>
              </a:rPr>
            </a:br>
            <a:r>
              <a:rPr lang="en-US" sz="1400">
                <a:solidFill>
                  <a:schemeClr val="bg1"/>
                </a:solidFill>
                <a:latin typeface="Calibri" pitchFamily="34" charset="0"/>
              </a:rPr>
              <a:t>32</a:t>
            </a:r>
          </a:p>
        </p:txBody>
      </p:sp>
      <p:sp>
        <p:nvSpPr>
          <p:cNvPr id="75857" name="TextBox 102"/>
          <p:cNvSpPr txBox="1">
            <a:spLocks noChangeArrowheads="1"/>
          </p:cNvSpPr>
          <p:nvPr/>
        </p:nvSpPr>
        <p:spPr bwMode="auto">
          <a:xfrm>
            <a:off x="6330950" y="5057775"/>
            <a:ext cx="838200" cy="479425"/>
          </a:xfrm>
          <a:prstGeom prst="rect">
            <a:avLst/>
          </a:prstGeom>
          <a:noFill/>
          <a:ln w="9525">
            <a:noFill/>
            <a:miter lim="800000"/>
            <a:headEnd/>
            <a:tailEnd/>
          </a:ln>
        </p:spPr>
        <p:txBody>
          <a:bodyPr>
            <a:spAutoFit/>
          </a:bodyPr>
          <a:lstStyle/>
          <a:p>
            <a:pPr algn="ctr">
              <a:buFont typeface="Arial" charset="0"/>
              <a:buNone/>
            </a:pPr>
            <a:r>
              <a:rPr lang="en-US" sz="1400">
                <a:solidFill>
                  <a:schemeClr val="bg1"/>
                </a:solidFill>
                <a:latin typeface="Calibri" pitchFamily="34" charset="0"/>
              </a:rPr>
              <a:t>81/</a:t>
            </a:r>
            <a:br>
              <a:rPr lang="en-US" sz="1400">
                <a:solidFill>
                  <a:schemeClr val="bg1"/>
                </a:solidFill>
                <a:latin typeface="Calibri" pitchFamily="34" charset="0"/>
              </a:rPr>
            </a:br>
            <a:r>
              <a:rPr lang="en-US" sz="1400">
                <a:solidFill>
                  <a:schemeClr val="bg1"/>
                </a:solidFill>
                <a:latin typeface="Calibri" pitchFamily="34" charset="0"/>
              </a:rPr>
              <a:t>119</a:t>
            </a:r>
          </a:p>
        </p:txBody>
      </p:sp>
      <p:sp>
        <p:nvSpPr>
          <p:cNvPr id="75858" name="TextBox 43"/>
          <p:cNvSpPr txBox="1">
            <a:spLocks noChangeArrowheads="1"/>
          </p:cNvSpPr>
          <p:nvPr/>
        </p:nvSpPr>
        <p:spPr bwMode="auto">
          <a:xfrm>
            <a:off x="6472238" y="3228975"/>
            <a:ext cx="633412" cy="312738"/>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68</a:t>
            </a:r>
          </a:p>
        </p:txBody>
      </p:sp>
      <p:sp>
        <p:nvSpPr>
          <p:cNvPr id="75859" name="TextBox 40"/>
          <p:cNvSpPr txBox="1">
            <a:spLocks noChangeArrowheads="1"/>
          </p:cNvSpPr>
          <p:nvPr/>
        </p:nvSpPr>
        <p:spPr bwMode="auto">
          <a:xfrm>
            <a:off x="5172075" y="2289175"/>
            <a:ext cx="3787775" cy="312738"/>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Subgroup Analysis of RESPOND-2</a:t>
            </a:r>
            <a:r>
              <a:rPr lang="en-US" sz="1600" baseline="30000">
                <a:latin typeface="Calibri" pitchFamily="34" charset="0"/>
              </a:rPr>
              <a:t>[2]</a:t>
            </a:r>
            <a:endParaRPr lang="en-US" sz="1600">
              <a:latin typeface="Calibri" pitchFamily="34" charset="0"/>
            </a:endParaRPr>
          </a:p>
        </p:txBody>
      </p:sp>
      <p:cxnSp>
        <p:nvCxnSpPr>
          <p:cNvPr id="75860" name="Straight Connector 20"/>
          <p:cNvCxnSpPr>
            <a:cxnSpLocks noChangeShapeType="1"/>
          </p:cNvCxnSpPr>
          <p:nvPr/>
        </p:nvCxnSpPr>
        <p:spPr bwMode="auto">
          <a:xfrm>
            <a:off x="1039813" y="5545138"/>
            <a:ext cx="3340100" cy="0"/>
          </a:xfrm>
          <a:prstGeom prst="line">
            <a:avLst/>
          </a:prstGeom>
          <a:noFill/>
          <a:ln w="28575">
            <a:solidFill>
              <a:schemeClr val="tx1"/>
            </a:solidFill>
            <a:round/>
            <a:headEnd/>
            <a:tailEnd/>
          </a:ln>
        </p:spPr>
      </p:cxnSp>
      <p:cxnSp>
        <p:nvCxnSpPr>
          <p:cNvPr id="75861" name="Straight Connector 20"/>
          <p:cNvCxnSpPr>
            <a:cxnSpLocks noChangeShapeType="1"/>
          </p:cNvCxnSpPr>
          <p:nvPr/>
        </p:nvCxnSpPr>
        <p:spPr bwMode="auto">
          <a:xfrm>
            <a:off x="5380038" y="5541963"/>
            <a:ext cx="3340100" cy="0"/>
          </a:xfrm>
          <a:prstGeom prst="line">
            <a:avLst/>
          </a:prstGeom>
          <a:noFill/>
          <a:ln w="28575">
            <a:solidFill>
              <a:schemeClr val="tx1"/>
            </a:solidFill>
            <a:round/>
            <a:headEnd/>
            <a:tailEnd/>
          </a:ln>
        </p:spPr>
      </p:cxnSp>
      <p:sp>
        <p:nvSpPr>
          <p:cNvPr id="75862" name="TextBox 97"/>
          <p:cNvSpPr txBox="1">
            <a:spLocks noChangeArrowheads="1"/>
          </p:cNvSpPr>
          <p:nvPr/>
        </p:nvSpPr>
        <p:spPr bwMode="auto">
          <a:xfrm>
            <a:off x="1076325" y="5057775"/>
            <a:ext cx="838200" cy="479425"/>
          </a:xfrm>
          <a:prstGeom prst="rect">
            <a:avLst/>
          </a:prstGeom>
          <a:noFill/>
          <a:ln w="9525">
            <a:noFill/>
            <a:miter lim="800000"/>
            <a:headEnd/>
            <a:tailEnd/>
          </a:ln>
        </p:spPr>
        <p:txBody>
          <a:bodyPr>
            <a:spAutoFit/>
          </a:bodyPr>
          <a:lstStyle/>
          <a:p>
            <a:pPr algn="ctr">
              <a:buFont typeface="Arial" charset="0"/>
              <a:buNone/>
            </a:pPr>
            <a:r>
              <a:rPr lang="en-US" sz="1400">
                <a:solidFill>
                  <a:schemeClr val="bg1"/>
                </a:solidFill>
                <a:latin typeface="Calibri" pitchFamily="34" charset="0"/>
              </a:rPr>
              <a:t>123/</a:t>
            </a:r>
            <a:br>
              <a:rPr lang="en-US" sz="1400">
                <a:solidFill>
                  <a:schemeClr val="bg1"/>
                </a:solidFill>
                <a:latin typeface="Calibri" pitchFamily="34" charset="0"/>
              </a:rPr>
            </a:br>
            <a:r>
              <a:rPr lang="en-US" sz="1400">
                <a:solidFill>
                  <a:schemeClr val="bg1"/>
                </a:solidFill>
                <a:latin typeface="Calibri" pitchFamily="34" charset="0"/>
              </a:rPr>
              <a:t>328</a:t>
            </a:r>
          </a:p>
        </p:txBody>
      </p:sp>
      <p:sp>
        <p:nvSpPr>
          <p:cNvPr id="75863" name="TextBox 105"/>
          <p:cNvSpPr txBox="1">
            <a:spLocks noChangeArrowheads="1"/>
          </p:cNvSpPr>
          <p:nvPr/>
        </p:nvSpPr>
        <p:spPr bwMode="auto">
          <a:xfrm>
            <a:off x="4962525" y="5081588"/>
            <a:ext cx="522288" cy="479425"/>
          </a:xfrm>
          <a:prstGeom prst="rect">
            <a:avLst/>
          </a:prstGeom>
          <a:noFill/>
          <a:ln w="9525">
            <a:noFill/>
            <a:miter lim="800000"/>
            <a:headEnd/>
            <a:tailEnd/>
          </a:ln>
        </p:spPr>
        <p:txBody>
          <a:bodyPr>
            <a:spAutoFit/>
          </a:bodyPr>
          <a:lstStyle/>
          <a:p>
            <a:pPr>
              <a:buFont typeface="Arial" charset="0"/>
              <a:buNone/>
            </a:pPr>
            <a:r>
              <a:rPr lang="en-US" sz="1400">
                <a:latin typeface="Calibri" pitchFamily="34" charset="0"/>
              </a:rPr>
              <a:t>n/</a:t>
            </a:r>
            <a:br>
              <a:rPr lang="en-US" sz="1400">
                <a:latin typeface="Calibri" pitchFamily="34" charset="0"/>
              </a:rPr>
            </a:br>
            <a:r>
              <a:rPr lang="en-US" sz="1400">
                <a:latin typeface="Calibri" pitchFamily="34" charset="0"/>
              </a:rPr>
              <a:t>N = </a:t>
            </a:r>
          </a:p>
        </p:txBody>
      </p:sp>
      <p:sp>
        <p:nvSpPr>
          <p:cNvPr id="75864" name="TextBox 106"/>
          <p:cNvSpPr txBox="1">
            <a:spLocks noChangeArrowheads="1"/>
          </p:cNvSpPr>
          <p:nvPr/>
        </p:nvSpPr>
        <p:spPr bwMode="auto">
          <a:xfrm>
            <a:off x="5427663" y="5092700"/>
            <a:ext cx="838200" cy="479425"/>
          </a:xfrm>
          <a:prstGeom prst="rect">
            <a:avLst/>
          </a:prstGeom>
          <a:noFill/>
          <a:ln w="9525">
            <a:noFill/>
            <a:miter lim="800000"/>
            <a:headEnd/>
            <a:tailEnd/>
          </a:ln>
        </p:spPr>
        <p:txBody>
          <a:bodyPr>
            <a:spAutoFit/>
          </a:bodyPr>
          <a:lstStyle/>
          <a:p>
            <a:pPr algn="ctr">
              <a:buFont typeface="Arial" charset="0"/>
              <a:buNone/>
            </a:pPr>
            <a:r>
              <a:rPr lang="en-US" sz="1400">
                <a:solidFill>
                  <a:schemeClr val="bg1"/>
                </a:solidFill>
                <a:latin typeface="Calibri" pitchFamily="34" charset="0"/>
              </a:rPr>
              <a:t>14/</a:t>
            </a:r>
            <a:br>
              <a:rPr lang="en-US" sz="1400">
                <a:solidFill>
                  <a:schemeClr val="bg1"/>
                </a:solidFill>
                <a:latin typeface="Calibri" pitchFamily="34" charset="0"/>
              </a:rPr>
            </a:br>
            <a:r>
              <a:rPr lang="en-US" sz="1400">
                <a:solidFill>
                  <a:schemeClr val="bg1"/>
                </a:solidFill>
                <a:latin typeface="Calibri" pitchFamily="34" charset="0"/>
              </a:rPr>
              <a:t>61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rtlCol="0">
            <a:normAutofit fontScale="90000"/>
          </a:bodyPr>
          <a:lstStyle/>
          <a:p>
            <a:pPr fontAlgn="auto">
              <a:spcAft>
                <a:spcPts val="0"/>
              </a:spcAft>
              <a:defRPr/>
            </a:pPr>
            <a:r>
              <a:rPr lang="en-US" b="1" dirty="0" smtClean="0">
                <a:solidFill>
                  <a:srgbClr val="FFFF00"/>
                </a:solidFill>
              </a:rPr>
              <a:t>SVR Rates With BOC or TVR in </a:t>
            </a:r>
            <a:br>
              <a:rPr lang="en-US" b="1" dirty="0" smtClean="0">
                <a:solidFill>
                  <a:srgbClr val="FFFF00"/>
                </a:solidFill>
              </a:rPr>
            </a:br>
            <a:r>
              <a:rPr lang="en-US" b="1" dirty="0" smtClean="0">
                <a:solidFill>
                  <a:srgbClr val="FFFF00"/>
                </a:solidFill>
              </a:rPr>
              <a:t>GT1 Treatment-Experienced Patients</a:t>
            </a:r>
          </a:p>
        </p:txBody>
      </p:sp>
      <p:sp>
        <p:nvSpPr>
          <p:cNvPr id="77826" name="Line 27"/>
          <p:cNvSpPr>
            <a:spLocks noChangeShapeType="1"/>
          </p:cNvSpPr>
          <p:nvPr/>
        </p:nvSpPr>
        <p:spPr bwMode="auto">
          <a:xfrm>
            <a:off x="1050925" y="2160588"/>
            <a:ext cx="0" cy="3371850"/>
          </a:xfrm>
          <a:prstGeom prst="line">
            <a:avLst/>
          </a:prstGeom>
          <a:noFill/>
          <a:ln w="28575">
            <a:solidFill>
              <a:schemeClr val="tx1"/>
            </a:solidFill>
            <a:round/>
            <a:headEnd/>
            <a:tailEnd/>
          </a:ln>
        </p:spPr>
        <p:txBody>
          <a:bodyPr/>
          <a:lstStyle/>
          <a:p>
            <a:endParaRPr lang="en-US"/>
          </a:p>
        </p:txBody>
      </p:sp>
      <p:sp>
        <p:nvSpPr>
          <p:cNvPr id="77827" name="Line 28"/>
          <p:cNvSpPr>
            <a:spLocks noChangeShapeType="1"/>
          </p:cNvSpPr>
          <p:nvPr/>
        </p:nvSpPr>
        <p:spPr bwMode="auto">
          <a:xfrm>
            <a:off x="982663" y="5534025"/>
            <a:ext cx="63500" cy="0"/>
          </a:xfrm>
          <a:prstGeom prst="line">
            <a:avLst/>
          </a:prstGeom>
          <a:noFill/>
          <a:ln w="28575">
            <a:solidFill>
              <a:schemeClr val="tx1"/>
            </a:solidFill>
            <a:round/>
            <a:headEnd/>
            <a:tailEnd/>
          </a:ln>
        </p:spPr>
        <p:txBody>
          <a:bodyPr/>
          <a:lstStyle/>
          <a:p>
            <a:endParaRPr lang="en-US"/>
          </a:p>
        </p:txBody>
      </p:sp>
      <p:sp>
        <p:nvSpPr>
          <p:cNvPr id="77828" name="Line 30"/>
          <p:cNvSpPr>
            <a:spLocks noChangeShapeType="1"/>
          </p:cNvSpPr>
          <p:nvPr/>
        </p:nvSpPr>
        <p:spPr bwMode="auto">
          <a:xfrm>
            <a:off x="982663" y="4845050"/>
            <a:ext cx="63500" cy="0"/>
          </a:xfrm>
          <a:prstGeom prst="line">
            <a:avLst/>
          </a:prstGeom>
          <a:noFill/>
          <a:ln w="28575">
            <a:solidFill>
              <a:schemeClr val="tx1"/>
            </a:solidFill>
            <a:round/>
            <a:headEnd/>
            <a:tailEnd/>
          </a:ln>
        </p:spPr>
        <p:txBody>
          <a:bodyPr/>
          <a:lstStyle/>
          <a:p>
            <a:endParaRPr lang="en-US"/>
          </a:p>
        </p:txBody>
      </p:sp>
      <p:sp>
        <p:nvSpPr>
          <p:cNvPr id="77829" name="Line 32"/>
          <p:cNvSpPr>
            <a:spLocks noChangeShapeType="1"/>
          </p:cNvSpPr>
          <p:nvPr/>
        </p:nvSpPr>
        <p:spPr bwMode="auto">
          <a:xfrm>
            <a:off x="982663" y="4170363"/>
            <a:ext cx="63500" cy="0"/>
          </a:xfrm>
          <a:prstGeom prst="line">
            <a:avLst/>
          </a:prstGeom>
          <a:noFill/>
          <a:ln w="28575">
            <a:solidFill>
              <a:schemeClr val="tx1"/>
            </a:solidFill>
            <a:round/>
            <a:headEnd/>
            <a:tailEnd/>
          </a:ln>
        </p:spPr>
        <p:txBody>
          <a:bodyPr/>
          <a:lstStyle/>
          <a:p>
            <a:endParaRPr lang="en-US"/>
          </a:p>
        </p:txBody>
      </p:sp>
      <p:sp>
        <p:nvSpPr>
          <p:cNvPr id="77830" name="Line 34"/>
          <p:cNvSpPr>
            <a:spLocks noChangeShapeType="1"/>
          </p:cNvSpPr>
          <p:nvPr/>
        </p:nvSpPr>
        <p:spPr bwMode="auto">
          <a:xfrm>
            <a:off x="982663" y="3503613"/>
            <a:ext cx="63500" cy="0"/>
          </a:xfrm>
          <a:prstGeom prst="line">
            <a:avLst/>
          </a:prstGeom>
          <a:noFill/>
          <a:ln w="28575">
            <a:solidFill>
              <a:schemeClr val="tx1"/>
            </a:solidFill>
            <a:round/>
            <a:headEnd/>
            <a:tailEnd/>
          </a:ln>
        </p:spPr>
        <p:txBody>
          <a:bodyPr/>
          <a:lstStyle/>
          <a:p>
            <a:endParaRPr lang="en-US"/>
          </a:p>
        </p:txBody>
      </p:sp>
      <p:sp>
        <p:nvSpPr>
          <p:cNvPr id="77831" name="Line 36"/>
          <p:cNvSpPr>
            <a:spLocks noChangeShapeType="1"/>
          </p:cNvSpPr>
          <p:nvPr/>
        </p:nvSpPr>
        <p:spPr bwMode="auto">
          <a:xfrm>
            <a:off x="982663" y="2825750"/>
            <a:ext cx="63500" cy="0"/>
          </a:xfrm>
          <a:prstGeom prst="line">
            <a:avLst/>
          </a:prstGeom>
          <a:noFill/>
          <a:ln w="28575">
            <a:solidFill>
              <a:schemeClr val="tx1"/>
            </a:solidFill>
            <a:round/>
            <a:headEnd/>
            <a:tailEnd/>
          </a:ln>
        </p:spPr>
        <p:txBody>
          <a:bodyPr/>
          <a:lstStyle/>
          <a:p>
            <a:endParaRPr lang="en-US"/>
          </a:p>
        </p:txBody>
      </p:sp>
      <p:sp>
        <p:nvSpPr>
          <p:cNvPr id="77832" name="Line 38"/>
          <p:cNvSpPr>
            <a:spLocks noChangeShapeType="1"/>
          </p:cNvSpPr>
          <p:nvPr/>
        </p:nvSpPr>
        <p:spPr bwMode="auto">
          <a:xfrm>
            <a:off x="982663" y="2179638"/>
            <a:ext cx="63500" cy="0"/>
          </a:xfrm>
          <a:prstGeom prst="line">
            <a:avLst/>
          </a:prstGeom>
          <a:noFill/>
          <a:ln w="28575">
            <a:solidFill>
              <a:schemeClr val="tx1"/>
            </a:solidFill>
            <a:round/>
            <a:headEnd/>
            <a:tailEnd/>
          </a:ln>
        </p:spPr>
        <p:txBody>
          <a:bodyPr/>
          <a:lstStyle/>
          <a:p>
            <a:endParaRPr lang="en-US"/>
          </a:p>
        </p:txBody>
      </p:sp>
      <p:sp>
        <p:nvSpPr>
          <p:cNvPr id="77833" name="Line 40"/>
          <p:cNvSpPr>
            <a:spLocks noChangeShapeType="1"/>
          </p:cNvSpPr>
          <p:nvPr/>
        </p:nvSpPr>
        <p:spPr bwMode="auto">
          <a:xfrm flipV="1">
            <a:off x="1050925" y="5545138"/>
            <a:ext cx="0" cy="63500"/>
          </a:xfrm>
          <a:prstGeom prst="line">
            <a:avLst/>
          </a:prstGeom>
          <a:noFill/>
          <a:ln w="28575">
            <a:solidFill>
              <a:schemeClr val="tx1"/>
            </a:solidFill>
            <a:round/>
            <a:headEnd/>
            <a:tailEnd/>
          </a:ln>
        </p:spPr>
        <p:txBody>
          <a:bodyPr/>
          <a:lstStyle/>
          <a:p>
            <a:endParaRPr lang="en-US"/>
          </a:p>
        </p:txBody>
      </p:sp>
      <p:sp>
        <p:nvSpPr>
          <p:cNvPr id="77834" name="Rectangle 53"/>
          <p:cNvSpPr>
            <a:spLocks noChangeArrowheads="1"/>
          </p:cNvSpPr>
          <p:nvPr/>
        </p:nvSpPr>
        <p:spPr bwMode="auto">
          <a:xfrm>
            <a:off x="820738" y="5427663"/>
            <a:ext cx="114300" cy="222250"/>
          </a:xfrm>
          <a:prstGeom prst="rect">
            <a:avLst/>
          </a:prstGeom>
          <a:noFill/>
          <a:ln w="9525">
            <a:noFill/>
            <a:miter lim="800000"/>
            <a:headEnd/>
            <a:tailEnd/>
          </a:ln>
        </p:spPr>
        <p:txBody>
          <a:bodyPr wrap="none" lIns="0" tIns="0" rIns="0" bIns="0">
            <a:spAutoFit/>
          </a:bodyPr>
          <a:lstStyle/>
          <a:p>
            <a:pPr>
              <a:buFont typeface="Arial" charset="0"/>
              <a:buNone/>
            </a:pPr>
            <a:r>
              <a:rPr lang="en-US" sz="1600">
                <a:latin typeface="Calibri" pitchFamily="34" charset="0"/>
              </a:rPr>
              <a:t>0</a:t>
            </a:r>
          </a:p>
        </p:txBody>
      </p:sp>
      <p:sp>
        <p:nvSpPr>
          <p:cNvPr id="77835" name="Rectangle 55"/>
          <p:cNvSpPr>
            <a:spLocks noChangeArrowheads="1"/>
          </p:cNvSpPr>
          <p:nvPr/>
        </p:nvSpPr>
        <p:spPr bwMode="auto">
          <a:xfrm>
            <a:off x="706438" y="4735513"/>
            <a:ext cx="227012" cy="222250"/>
          </a:xfrm>
          <a:prstGeom prst="rect">
            <a:avLst/>
          </a:prstGeom>
          <a:noFill/>
          <a:ln w="9525">
            <a:noFill/>
            <a:miter lim="800000"/>
            <a:headEnd/>
            <a:tailEnd/>
          </a:ln>
        </p:spPr>
        <p:txBody>
          <a:bodyPr wrap="none" lIns="0" tIns="0" rIns="0" bIns="0">
            <a:spAutoFit/>
          </a:bodyPr>
          <a:lstStyle/>
          <a:p>
            <a:pPr>
              <a:buFont typeface="Arial" charset="0"/>
              <a:buNone/>
            </a:pPr>
            <a:r>
              <a:rPr lang="en-US" sz="1600">
                <a:latin typeface="Calibri" pitchFamily="34" charset="0"/>
              </a:rPr>
              <a:t>20</a:t>
            </a:r>
          </a:p>
        </p:txBody>
      </p:sp>
      <p:sp>
        <p:nvSpPr>
          <p:cNvPr id="77836" name="Rectangle 57"/>
          <p:cNvSpPr>
            <a:spLocks noChangeArrowheads="1"/>
          </p:cNvSpPr>
          <p:nvPr/>
        </p:nvSpPr>
        <p:spPr bwMode="auto">
          <a:xfrm>
            <a:off x="706438" y="4059238"/>
            <a:ext cx="227012" cy="222250"/>
          </a:xfrm>
          <a:prstGeom prst="rect">
            <a:avLst/>
          </a:prstGeom>
          <a:noFill/>
          <a:ln w="9525">
            <a:noFill/>
            <a:miter lim="800000"/>
            <a:headEnd/>
            <a:tailEnd/>
          </a:ln>
        </p:spPr>
        <p:txBody>
          <a:bodyPr wrap="none" lIns="0" tIns="0" rIns="0" bIns="0">
            <a:spAutoFit/>
          </a:bodyPr>
          <a:lstStyle/>
          <a:p>
            <a:pPr>
              <a:buFont typeface="Arial" charset="0"/>
              <a:buNone/>
            </a:pPr>
            <a:r>
              <a:rPr lang="en-US" sz="1600">
                <a:latin typeface="Calibri" pitchFamily="34" charset="0"/>
              </a:rPr>
              <a:t>40</a:t>
            </a:r>
          </a:p>
        </p:txBody>
      </p:sp>
      <p:sp>
        <p:nvSpPr>
          <p:cNvPr id="77837" name="Rectangle 59"/>
          <p:cNvSpPr>
            <a:spLocks noChangeArrowheads="1"/>
          </p:cNvSpPr>
          <p:nvPr/>
        </p:nvSpPr>
        <p:spPr bwMode="auto">
          <a:xfrm>
            <a:off x="706438" y="3402013"/>
            <a:ext cx="227012" cy="222250"/>
          </a:xfrm>
          <a:prstGeom prst="rect">
            <a:avLst/>
          </a:prstGeom>
          <a:noFill/>
          <a:ln w="9525">
            <a:noFill/>
            <a:miter lim="800000"/>
            <a:headEnd/>
            <a:tailEnd/>
          </a:ln>
        </p:spPr>
        <p:txBody>
          <a:bodyPr wrap="none" lIns="0" tIns="0" rIns="0" bIns="0">
            <a:spAutoFit/>
          </a:bodyPr>
          <a:lstStyle/>
          <a:p>
            <a:pPr>
              <a:buFont typeface="Arial" charset="0"/>
              <a:buNone/>
            </a:pPr>
            <a:r>
              <a:rPr lang="en-US" sz="1600">
                <a:latin typeface="Calibri" pitchFamily="34" charset="0"/>
              </a:rPr>
              <a:t>60</a:t>
            </a:r>
          </a:p>
        </p:txBody>
      </p:sp>
      <p:sp>
        <p:nvSpPr>
          <p:cNvPr id="77838" name="Rectangle 61"/>
          <p:cNvSpPr>
            <a:spLocks noChangeArrowheads="1"/>
          </p:cNvSpPr>
          <p:nvPr/>
        </p:nvSpPr>
        <p:spPr bwMode="auto">
          <a:xfrm>
            <a:off x="706438" y="2716213"/>
            <a:ext cx="227012" cy="222250"/>
          </a:xfrm>
          <a:prstGeom prst="rect">
            <a:avLst/>
          </a:prstGeom>
          <a:noFill/>
          <a:ln w="9525">
            <a:noFill/>
            <a:miter lim="800000"/>
            <a:headEnd/>
            <a:tailEnd/>
          </a:ln>
        </p:spPr>
        <p:txBody>
          <a:bodyPr wrap="none" lIns="0" tIns="0" rIns="0" bIns="0">
            <a:spAutoFit/>
          </a:bodyPr>
          <a:lstStyle/>
          <a:p>
            <a:pPr>
              <a:buFont typeface="Arial" charset="0"/>
              <a:buNone/>
            </a:pPr>
            <a:r>
              <a:rPr lang="en-US" sz="1600">
                <a:latin typeface="Calibri" pitchFamily="34" charset="0"/>
              </a:rPr>
              <a:t>80</a:t>
            </a:r>
          </a:p>
        </p:txBody>
      </p:sp>
      <p:sp>
        <p:nvSpPr>
          <p:cNvPr id="77839" name="Rectangle 63"/>
          <p:cNvSpPr>
            <a:spLocks noChangeArrowheads="1"/>
          </p:cNvSpPr>
          <p:nvPr/>
        </p:nvSpPr>
        <p:spPr bwMode="auto">
          <a:xfrm>
            <a:off x="593725" y="2071688"/>
            <a:ext cx="341313" cy="222250"/>
          </a:xfrm>
          <a:prstGeom prst="rect">
            <a:avLst/>
          </a:prstGeom>
          <a:noFill/>
          <a:ln w="9525">
            <a:noFill/>
            <a:miter lim="800000"/>
            <a:headEnd/>
            <a:tailEnd/>
          </a:ln>
        </p:spPr>
        <p:txBody>
          <a:bodyPr wrap="none" lIns="0" tIns="0" rIns="0" bIns="0">
            <a:spAutoFit/>
          </a:bodyPr>
          <a:lstStyle/>
          <a:p>
            <a:pPr>
              <a:buFont typeface="Arial" charset="0"/>
              <a:buNone/>
            </a:pPr>
            <a:r>
              <a:rPr lang="en-US" sz="1600">
                <a:latin typeface="Calibri" pitchFamily="34" charset="0"/>
              </a:rPr>
              <a:t>100</a:t>
            </a:r>
          </a:p>
        </p:txBody>
      </p:sp>
      <p:sp>
        <p:nvSpPr>
          <p:cNvPr id="77840" name="Rectangle 89"/>
          <p:cNvSpPr>
            <a:spLocks noChangeArrowheads="1"/>
          </p:cNvSpPr>
          <p:nvPr/>
        </p:nvSpPr>
        <p:spPr bwMode="auto">
          <a:xfrm rot="-5400000">
            <a:off x="72231" y="3699670"/>
            <a:ext cx="796925" cy="246062"/>
          </a:xfrm>
          <a:prstGeom prst="rect">
            <a:avLst/>
          </a:prstGeom>
          <a:noFill/>
          <a:ln w="9525">
            <a:noFill/>
            <a:miter lim="800000"/>
            <a:headEnd/>
            <a:tailEnd/>
          </a:ln>
        </p:spPr>
        <p:txBody>
          <a:bodyPr wrap="none" lIns="0" tIns="0" rIns="0" bIns="0">
            <a:spAutoFit/>
          </a:bodyPr>
          <a:lstStyle/>
          <a:p>
            <a:pPr>
              <a:buFont typeface="Arial" charset="0"/>
              <a:buNone/>
            </a:pPr>
            <a:r>
              <a:rPr lang="en-US" sz="1600">
                <a:latin typeface="Calibri" pitchFamily="34" charset="0"/>
              </a:rPr>
              <a:t>SVR (%)</a:t>
            </a:r>
          </a:p>
        </p:txBody>
      </p:sp>
      <p:sp>
        <p:nvSpPr>
          <p:cNvPr id="77841" name="Rectangle 141"/>
          <p:cNvSpPr>
            <a:spLocks noChangeArrowheads="1"/>
          </p:cNvSpPr>
          <p:nvPr/>
        </p:nvSpPr>
        <p:spPr bwMode="auto">
          <a:xfrm>
            <a:off x="1381125" y="5588000"/>
            <a:ext cx="1741488" cy="222250"/>
          </a:xfrm>
          <a:prstGeom prst="rect">
            <a:avLst/>
          </a:prstGeom>
          <a:noFill/>
          <a:ln w="9525">
            <a:noFill/>
            <a:miter lim="800000"/>
            <a:headEnd/>
            <a:tailEnd/>
          </a:ln>
        </p:spPr>
        <p:txBody>
          <a:bodyPr lIns="0" tIns="0" rIns="0" bIns="0">
            <a:spAutoFit/>
          </a:bodyPr>
          <a:lstStyle/>
          <a:p>
            <a:pPr algn="ctr">
              <a:buFont typeface="Arial" charset="0"/>
              <a:buNone/>
            </a:pPr>
            <a:r>
              <a:rPr lang="en-US" sz="1600">
                <a:latin typeface="Calibri" pitchFamily="34" charset="0"/>
              </a:rPr>
              <a:t>Relapsers</a:t>
            </a:r>
          </a:p>
        </p:txBody>
      </p:sp>
      <p:sp>
        <p:nvSpPr>
          <p:cNvPr id="77842" name="Rectangle 141"/>
          <p:cNvSpPr>
            <a:spLocks noChangeArrowheads="1"/>
          </p:cNvSpPr>
          <p:nvPr/>
        </p:nvSpPr>
        <p:spPr bwMode="auto">
          <a:xfrm>
            <a:off x="3976688" y="5588000"/>
            <a:ext cx="1771650" cy="442913"/>
          </a:xfrm>
          <a:prstGeom prst="rect">
            <a:avLst/>
          </a:prstGeom>
          <a:noFill/>
          <a:ln w="9525">
            <a:noFill/>
            <a:miter lim="800000"/>
            <a:headEnd/>
            <a:tailEnd/>
          </a:ln>
        </p:spPr>
        <p:txBody>
          <a:bodyPr lIns="0" tIns="0" rIns="0" bIns="0">
            <a:spAutoFit/>
          </a:bodyPr>
          <a:lstStyle/>
          <a:p>
            <a:pPr algn="ctr">
              <a:buFont typeface="Arial" charset="0"/>
              <a:buNone/>
            </a:pPr>
            <a:r>
              <a:rPr lang="en-US" sz="1600">
                <a:latin typeface="Calibri" pitchFamily="34" charset="0"/>
              </a:rPr>
              <a:t>Partial Responders</a:t>
            </a:r>
          </a:p>
        </p:txBody>
      </p:sp>
      <p:sp>
        <p:nvSpPr>
          <p:cNvPr id="77843" name="Line 41"/>
          <p:cNvSpPr>
            <a:spLocks noChangeShapeType="1"/>
          </p:cNvSpPr>
          <p:nvPr/>
        </p:nvSpPr>
        <p:spPr bwMode="auto">
          <a:xfrm flipV="1">
            <a:off x="3540125" y="5545138"/>
            <a:ext cx="0" cy="63500"/>
          </a:xfrm>
          <a:prstGeom prst="line">
            <a:avLst/>
          </a:prstGeom>
          <a:noFill/>
          <a:ln w="28575">
            <a:solidFill>
              <a:schemeClr val="tx1"/>
            </a:solidFill>
            <a:round/>
            <a:headEnd/>
            <a:tailEnd/>
          </a:ln>
        </p:spPr>
        <p:txBody>
          <a:bodyPr/>
          <a:lstStyle/>
          <a:p>
            <a:endParaRPr lang="en-US"/>
          </a:p>
        </p:txBody>
      </p:sp>
      <p:sp>
        <p:nvSpPr>
          <p:cNvPr id="77844" name="Rectangle 114"/>
          <p:cNvSpPr>
            <a:spLocks noChangeArrowheads="1"/>
          </p:cNvSpPr>
          <p:nvPr/>
        </p:nvSpPr>
        <p:spPr bwMode="auto">
          <a:xfrm>
            <a:off x="2579688" y="2436813"/>
            <a:ext cx="523875" cy="222250"/>
          </a:xfrm>
          <a:prstGeom prst="rect">
            <a:avLst/>
          </a:prstGeom>
          <a:noFill/>
          <a:ln w="9525">
            <a:noFill/>
            <a:miter lim="800000"/>
            <a:headEnd/>
            <a:tailEnd/>
          </a:ln>
        </p:spPr>
        <p:txBody>
          <a:bodyPr wrap="none" lIns="0" tIns="0" rIns="0" bIns="0">
            <a:spAutoFit/>
          </a:bodyPr>
          <a:lstStyle/>
          <a:p>
            <a:pPr>
              <a:buFont typeface="Arial" charset="0"/>
              <a:buNone/>
            </a:pPr>
            <a:r>
              <a:rPr lang="en-US" sz="1600">
                <a:latin typeface="Calibri" pitchFamily="34" charset="0"/>
              </a:rPr>
              <a:t>69-83</a:t>
            </a:r>
          </a:p>
        </p:txBody>
      </p:sp>
      <p:sp>
        <p:nvSpPr>
          <p:cNvPr id="42" name="Rectangle 7"/>
          <p:cNvSpPr>
            <a:spLocks noChangeArrowheads="1"/>
          </p:cNvSpPr>
          <p:nvPr/>
        </p:nvSpPr>
        <p:spPr bwMode="auto">
          <a:xfrm>
            <a:off x="2549525" y="2705100"/>
            <a:ext cx="593725" cy="492125"/>
          </a:xfrm>
          <a:prstGeom prst="rect">
            <a:avLst/>
          </a:prstGeom>
          <a:solidFill>
            <a:schemeClr val="accent3"/>
          </a:solidFill>
          <a:ln w="11113">
            <a:noFill/>
            <a:miter lim="800000"/>
            <a:headEnd/>
            <a:tailEnd/>
          </a:ln>
        </p:spPr>
        <p:txBody>
          <a:bodyPr/>
          <a:lstStyle/>
          <a:p>
            <a:pPr fontAlgn="auto">
              <a:spcBef>
                <a:spcPts val="0"/>
              </a:spcBef>
              <a:spcAft>
                <a:spcPts val="0"/>
              </a:spcAft>
              <a:defRPr/>
            </a:pPr>
            <a:endParaRPr lang="en-US" sz="1600" dirty="0">
              <a:cs typeface="+mn-cs"/>
            </a:endParaRPr>
          </a:p>
        </p:txBody>
      </p:sp>
      <p:sp>
        <p:nvSpPr>
          <p:cNvPr id="77846" name="Rectangle 141"/>
          <p:cNvSpPr>
            <a:spLocks noChangeArrowheads="1"/>
          </p:cNvSpPr>
          <p:nvPr/>
        </p:nvSpPr>
        <p:spPr bwMode="auto">
          <a:xfrm>
            <a:off x="6115050" y="2293938"/>
            <a:ext cx="1928813" cy="228600"/>
          </a:xfrm>
          <a:prstGeom prst="rect">
            <a:avLst/>
          </a:prstGeom>
          <a:noFill/>
          <a:ln w="9525">
            <a:noFill/>
            <a:miter lim="800000"/>
            <a:headEnd/>
            <a:tailEnd/>
          </a:ln>
        </p:spPr>
        <p:txBody>
          <a:bodyPr lIns="0" tIns="0" rIns="0" bIns="0">
            <a:spAutoFit/>
          </a:bodyPr>
          <a:lstStyle/>
          <a:p>
            <a:pPr>
              <a:buFont typeface="Arial" charset="0"/>
              <a:buNone/>
            </a:pPr>
            <a:r>
              <a:rPr lang="en-US" sz="1600">
                <a:latin typeface="Calibri" pitchFamily="34" charset="0"/>
              </a:rPr>
              <a:t>PegIFN + RBV</a:t>
            </a:r>
          </a:p>
        </p:txBody>
      </p:sp>
      <p:cxnSp>
        <p:nvCxnSpPr>
          <p:cNvPr id="77847" name="Straight Connector 105"/>
          <p:cNvCxnSpPr>
            <a:cxnSpLocks noChangeShapeType="1"/>
          </p:cNvCxnSpPr>
          <p:nvPr/>
        </p:nvCxnSpPr>
        <p:spPr bwMode="auto">
          <a:xfrm>
            <a:off x="1049338" y="5535613"/>
            <a:ext cx="7588250" cy="0"/>
          </a:xfrm>
          <a:prstGeom prst="line">
            <a:avLst/>
          </a:prstGeom>
          <a:noFill/>
          <a:ln w="28575" algn="ctr">
            <a:solidFill>
              <a:schemeClr val="tx1"/>
            </a:solidFill>
            <a:round/>
            <a:headEnd/>
            <a:tailEnd/>
          </a:ln>
        </p:spPr>
      </p:cxnSp>
      <p:sp>
        <p:nvSpPr>
          <p:cNvPr id="77848" name="Line 41"/>
          <p:cNvSpPr>
            <a:spLocks noChangeShapeType="1"/>
          </p:cNvSpPr>
          <p:nvPr/>
        </p:nvSpPr>
        <p:spPr bwMode="auto">
          <a:xfrm flipV="1">
            <a:off x="6129338" y="5545138"/>
            <a:ext cx="0" cy="63500"/>
          </a:xfrm>
          <a:prstGeom prst="line">
            <a:avLst/>
          </a:prstGeom>
          <a:noFill/>
          <a:ln w="28575">
            <a:solidFill>
              <a:schemeClr val="tx1"/>
            </a:solidFill>
            <a:round/>
            <a:headEnd/>
            <a:tailEnd/>
          </a:ln>
        </p:spPr>
        <p:txBody>
          <a:bodyPr/>
          <a:lstStyle/>
          <a:p>
            <a:endParaRPr lang="en-US"/>
          </a:p>
        </p:txBody>
      </p:sp>
      <p:sp>
        <p:nvSpPr>
          <p:cNvPr id="77849" name="Rectangle 8"/>
          <p:cNvSpPr>
            <a:spLocks noChangeArrowheads="1"/>
          </p:cNvSpPr>
          <p:nvPr/>
        </p:nvSpPr>
        <p:spPr bwMode="auto">
          <a:xfrm>
            <a:off x="276225" y="6142038"/>
            <a:ext cx="8578850" cy="738187"/>
          </a:xfrm>
          <a:prstGeom prst="rect">
            <a:avLst/>
          </a:prstGeom>
          <a:noFill/>
          <a:ln w="9525" algn="ctr">
            <a:noFill/>
            <a:miter lim="800000"/>
            <a:headEnd/>
            <a:tailEnd/>
          </a:ln>
        </p:spPr>
        <p:txBody>
          <a:bodyPr>
            <a:spAutoFit/>
          </a:bodyPr>
          <a:lstStyle/>
          <a:p>
            <a:pPr>
              <a:buFont typeface="Arial" charset="0"/>
              <a:buNone/>
            </a:pPr>
            <a:r>
              <a:rPr lang="en-US" sz="1400">
                <a:solidFill>
                  <a:srgbClr val="FFFF00"/>
                </a:solidFill>
                <a:latin typeface="Calibri" pitchFamily="34" charset="0"/>
              </a:rPr>
              <a:t>Bacon BR, et al. </a:t>
            </a:r>
            <a:r>
              <a:rPr lang="pt-BR" sz="1400">
                <a:solidFill>
                  <a:srgbClr val="FFFF00"/>
                </a:solidFill>
                <a:latin typeface="Calibri" pitchFamily="34" charset="0"/>
              </a:rPr>
              <a:t>N Engl J Med. 2011;364:1207-1217</a:t>
            </a:r>
            <a:r>
              <a:rPr lang="en-US" sz="1400">
                <a:solidFill>
                  <a:srgbClr val="FFFF00"/>
                </a:solidFill>
                <a:latin typeface="Calibri" pitchFamily="34" charset="0"/>
              </a:rPr>
              <a:t>. Zeuzem S, et al. N Engl J Med. 2011;364:2417-2428.</a:t>
            </a:r>
            <a:br>
              <a:rPr lang="en-US" sz="1400">
                <a:solidFill>
                  <a:srgbClr val="FFFF00"/>
                </a:solidFill>
                <a:latin typeface="Calibri" pitchFamily="34" charset="0"/>
              </a:rPr>
            </a:br>
            <a:r>
              <a:rPr lang="en-US" sz="1400">
                <a:solidFill>
                  <a:srgbClr val="FFFF00"/>
                </a:solidFill>
                <a:latin typeface="Calibri" pitchFamily="34" charset="0"/>
              </a:rPr>
              <a:t>Vierling JM, et al. AASLD 2011. Abstract 931. </a:t>
            </a:r>
            <a:r>
              <a:rPr lang="en-US" sz="1400">
                <a:solidFill>
                  <a:schemeClr val="bg2"/>
                </a:solidFill>
                <a:latin typeface="Calibri" pitchFamily="34" charset="0"/>
              </a:rPr>
              <a:t/>
            </a:r>
            <a:br>
              <a:rPr lang="en-US" sz="1400">
                <a:solidFill>
                  <a:schemeClr val="bg2"/>
                </a:solidFill>
                <a:latin typeface="Calibri" pitchFamily="34" charset="0"/>
              </a:rPr>
            </a:br>
            <a:endParaRPr lang="en-US" sz="1400">
              <a:solidFill>
                <a:schemeClr val="bg2"/>
              </a:solidFill>
              <a:latin typeface="Calibri" pitchFamily="34" charset="0"/>
            </a:endParaRPr>
          </a:p>
        </p:txBody>
      </p:sp>
      <p:sp>
        <p:nvSpPr>
          <p:cNvPr id="77850" name="Line 41"/>
          <p:cNvSpPr>
            <a:spLocks noChangeShapeType="1"/>
          </p:cNvSpPr>
          <p:nvPr/>
        </p:nvSpPr>
        <p:spPr bwMode="auto">
          <a:xfrm flipV="1">
            <a:off x="8620125" y="5546725"/>
            <a:ext cx="0" cy="63500"/>
          </a:xfrm>
          <a:prstGeom prst="line">
            <a:avLst/>
          </a:prstGeom>
          <a:noFill/>
          <a:ln w="28575">
            <a:solidFill>
              <a:schemeClr val="tx1"/>
            </a:solidFill>
            <a:round/>
            <a:headEnd/>
            <a:tailEnd/>
          </a:ln>
        </p:spPr>
        <p:txBody>
          <a:bodyPr/>
          <a:lstStyle/>
          <a:p>
            <a:endParaRPr lang="en-US"/>
          </a:p>
        </p:txBody>
      </p:sp>
      <p:sp>
        <p:nvSpPr>
          <p:cNvPr id="77851" name="Rectangle 141"/>
          <p:cNvSpPr>
            <a:spLocks noChangeArrowheads="1"/>
          </p:cNvSpPr>
          <p:nvPr/>
        </p:nvSpPr>
        <p:spPr bwMode="auto">
          <a:xfrm>
            <a:off x="6559550" y="5576888"/>
            <a:ext cx="1771650" cy="442912"/>
          </a:xfrm>
          <a:prstGeom prst="rect">
            <a:avLst/>
          </a:prstGeom>
          <a:noFill/>
          <a:ln w="9525">
            <a:noFill/>
            <a:miter lim="800000"/>
            <a:headEnd/>
            <a:tailEnd/>
          </a:ln>
        </p:spPr>
        <p:txBody>
          <a:bodyPr lIns="0" tIns="0" rIns="0" bIns="0">
            <a:spAutoFit/>
          </a:bodyPr>
          <a:lstStyle/>
          <a:p>
            <a:pPr algn="ctr">
              <a:buFont typeface="Arial" charset="0"/>
              <a:buNone/>
            </a:pPr>
            <a:r>
              <a:rPr lang="en-US" sz="1600">
                <a:latin typeface="Calibri" pitchFamily="34" charset="0"/>
              </a:rPr>
              <a:t>Null</a:t>
            </a:r>
            <a:br>
              <a:rPr lang="en-US" sz="1600">
                <a:latin typeface="Calibri" pitchFamily="34" charset="0"/>
              </a:rPr>
            </a:br>
            <a:r>
              <a:rPr lang="en-US" sz="1600">
                <a:latin typeface="Calibri" pitchFamily="34" charset="0"/>
              </a:rPr>
              <a:t>Responders </a:t>
            </a:r>
          </a:p>
        </p:txBody>
      </p:sp>
      <p:sp>
        <p:nvSpPr>
          <p:cNvPr id="77852" name="Rectangle 141"/>
          <p:cNvSpPr>
            <a:spLocks noChangeArrowheads="1"/>
          </p:cNvSpPr>
          <p:nvPr/>
        </p:nvSpPr>
        <p:spPr bwMode="auto">
          <a:xfrm>
            <a:off x="6115050" y="2624138"/>
            <a:ext cx="3028950" cy="222250"/>
          </a:xfrm>
          <a:prstGeom prst="rect">
            <a:avLst/>
          </a:prstGeom>
          <a:noFill/>
          <a:ln w="9525">
            <a:noFill/>
            <a:miter lim="800000"/>
            <a:headEnd/>
            <a:tailEnd/>
          </a:ln>
        </p:spPr>
        <p:txBody>
          <a:bodyPr lIns="0" tIns="0" rIns="0" bIns="0">
            <a:spAutoFit/>
          </a:bodyPr>
          <a:lstStyle/>
          <a:p>
            <a:pPr>
              <a:buFont typeface="Arial" charset="0"/>
              <a:buNone/>
            </a:pPr>
            <a:r>
              <a:rPr lang="en-US" sz="1600">
                <a:latin typeface="Calibri" pitchFamily="34" charset="0"/>
              </a:rPr>
              <a:t>BOC or TVR + PegIFN + RBV</a:t>
            </a:r>
          </a:p>
        </p:txBody>
      </p:sp>
      <p:sp>
        <p:nvSpPr>
          <p:cNvPr id="77853" name="Rectangle 59"/>
          <p:cNvSpPr>
            <a:spLocks noChangeArrowheads="1"/>
          </p:cNvSpPr>
          <p:nvPr/>
        </p:nvSpPr>
        <p:spPr bwMode="auto">
          <a:xfrm>
            <a:off x="5870575" y="2327275"/>
            <a:ext cx="146050" cy="146050"/>
          </a:xfrm>
          <a:prstGeom prst="rect">
            <a:avLst/>
          </a:prstGeom>
          <a:solidFill>
            <a:schemeClr val="accent2"/>
          </a:solidFill>
          <a:ln w="9525" algn="ctr">
            <a:noFill/>
            <a:round/>
            <a:headEnd/>
            <a:tailEnd/>
          </a:ln>
        </p:spPr>
        <p:txBody>
          <a:bodyPr/>
          <a:lstStyle/>
          <a:p>
            <a:endParaRPr lang="he-IL">
              <a:latin typeface="Calibri" pitchFamily="34" charset="0"/>
            </a:endParaRPr>
          </a:p>
        </p:txBody>
      </p:sp>
      <p:sp>
        <p:nvSpPr>
          <p:cNvPr id="61" name="Rectangle 60"/>
          <p:cNvSpPr/>
          <p:nvPr/>
        </p:nvSpPr>
        <p:spPr bwMode="auto">
          <a:xfrm>
            <a:off x="5870575" y="2643188"/>
            <a:ext cx="146050" cy="146050"/>
          </a:xfrm>
          <a:prstGeom prst="rect">
            <a:avLst/>
          </a:prstGeom>
          <a:solidFill>
            <a:schemeClr val="accent3"/>
          </a:soli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dirty="0">
              <a:cs typeface="+mn-cs"/>
            </a:endParaRPr>
          </a:p>
        </p:txBody>
      </p:sp>
      <p:sp>
        <p:nvSpPr>
          <p:cNvPr id="77855" name="Rectangle 114"/>
          <p:cNvSpPr>
            <a:spLocks noChangeArrowheads="1"/>
          </p:cNvSpPr>
          <p:nvPr/>
        </p:nvSpPr>
        <p:spPr bwMode="auto">
          <a:xfrm>
            <a:off x="1574800" y="4281488"/>
            <a:ext cx="523875" cy="222250"/>
          </a:xfrm>
          <a:prstGeom prst="rect">
            <a:avLst/>
          </a:prstGeom>
          <a:noFill/>
          <a:ln w="9525">
            <a:noFill/>
            <a:miter lim="800000"/>
            <a:headEnd/>
            <a:tailEnd/>
          </a:ln>
        </p:spPr>
        <p:txBody>
          <a:bodyPr wrap="none" lIns="0" tIns="0" rIns="0" bIns="0">
            <a:spAutoFit/>
          </a:bodyPr>
          <a:lstStyle/>
          <a:p>
            <a:pPr>
              <a:buFont typeface="Arial" charset="0"/>
              <a:buNone/>
            </a:pPr>
            <a:r>
              <a:rPr lang="en-US" sz="1600">
                <a:latin typeface="Calibri" pitchFamily="34" charset="0"/>
              </a:rPr>
              <a:t>24-29</a:t>
            </a:r>
          </a:p>
        </p:txBody>
      </p:sp>
      <p:sp>
        <p:nvSpPr>
          <p:cNvPr id="77856" name="Rectangle 7"/>
          <p:cNvSpPr>
            <a:spLocks noChangeArrowheads="1"/>
          </p:cNvSpPr>
          <p:nvPr/>
        </p:nvSpPr>
        <p:spPr bwMode="auto">
          <a:xfrm flipV="1">
            <a:off x="1541463" y="4557713"/>
            <a:ext cx="593725" cy="230187"/>
          </a:xfrm>
          <a:prstGeom prst="rect">
            <a:avLst/>
          </a:prstGeom>
          <a:solidFill>
            <a:schemeClr val="accent2"/>
          </a:solidFill>
          <a:ln w="11113">
            <a:noFill/>
            <a:miter lim="800000"/>
            <a:headEnd/>
            <a:tailEnd/>
          </a:ln>
        </p:spPr>
        <p:txBody>
          <a:bodyPr/>
          <a:lstStyle/>
          <a:p>
            <a:endParaRPr lang="he-IL" sz="1600">
              <a:latin typeface="Calibri" pitchFamily="34" charset="0"/>
            </a:endParaRPr>
          </a:p>
        </p:txBody>
      </p:sp>
      <p:sp>
        <p:nvSpPr>
          <p:cNvPr id="77857" name="Rectangle 114"/>
          <p:cNvSpPr>
            <a:spLocks noChangeArrowheads="1"/>
          </p:cNvSpPr>
          <p:nvPr/>
        </p:nvSpPr>
        <p:spPr bwMode="auto">
          <a:xfrm>
            <a:off x="4973638" y="3313113"/>
            <a:ext cx="523875" cy="220662"/>
          </a:xfrm>
          <a:prstGeom prst="rect">
            <a:avLst/>
          </a:prstGeom>
          <a:noFill/>
          <a:ln w="9525">
            <a:noFill/>
            <a:miter lim="800000"/>
            <a:headEnd/>
            <a:tailEnd/>
          </a:ln>
        </p:spPr>
        <p:txBody>
          <a:bodyPr wrap="none" lIns="0" tIns="0" rIns="0" bIns="0">
            <a:spAutoFit/>
          </a:bodyPr>
          <a:lstStyle/>
          <a:p>
            <a:pPr>
              <a:buFont typeface="Arial" charset="0"/>
              <a:buNone/>
            </a:pPr>
            <a:r>
              <a:rPr lang="en-US" sz="1600">
                <a:latin typeface="Calibri" pitchFamily="34" charset="0"/>
              </a:rPr>
              <a:t>40-59</a:t>
            </a:r>
          </a:p>
        </p:txBody>
      </p:sp>
      <p:sp>
        <p:nvSpPr>
          <p:cNvPr id="65" name="Rectangle 7"/>
          <p:cNvSpPr>
            <a:spLocks noChangeArrowheads="1"/>
          </p:cNvSpPr>
          <p:nvPr/>
        </p:nvSpPr>
        <p:spPr bwMode="auto">
          <a:xfrm>
            <a:off x="4938713" y="3563938"/>
            <a:ext cx="593725" cy="614362"/>
          </a:xfrm>
          <a:prstGeom prst="rect">
            <a:avLst/>
          </a:prstGeom>
          <a:solidFill>
            <a:schemeClr val="accent3"/>
          </a:solidFill>
          <a:ln w="11113">
            <a:noFill/>
            <a:miter lim="800000"/>
            <a:headEnd/>
            <a:tailEnd/>
          </a:ln>
        </p:spPr>
        <p:txBody>
          <a:bodyPr/>
          <a:lstStyle/>
          <a:p>
            <a:pPr fontAlgn="auto">
              <a:spcBef>
                <a:spcPts val="0"/>
              </a:spcBef>
              <a:spcAft>
                <a:spcPts val="0"/>
              </a:spcAft>
              <a:defRPr/>
            </a:pPr>
            <a:endParaRPr lang="en-US" sz="1600" dirty="0">
              <a:cs typeface="+mn-cs"/>
            </a:endParaRPr>
          </a:p>
        </p:txBody>
      </p:sp>
      <p:sp>
        <p:nvSpPr>
          <p:cNvPr id="77859" name="Rectangle 114"/>
          <p:cNvSpPr>
            <a:spLocks noChangeArrowheads="1"/>
          </p:cNvSpPr>
          <p:nvPr/>
        </p:nvSpPr>
        <p:spPr bwMode="auto">
          <a:xfrm>
            <a:off x="4033838" y="4775200"/>
            <a:ext cx="411162" cy="222250"/>
          </a:xfrm>
          <a:prstGeom prst="rect">
            <a:avLst/>
          </a:prstGeom>
          <a:noFill/>
          <a:ln w="9525">
            <a:noFill/>
            <a:miter lim="800000"/>
            <a:headEnd/>
            <a:tailEnd/>
          </a:ln>
        </p:spPr>
        <p:txBody>
          <a:bodyPr wrap="none" lIns="0" tIns="0" rIns="0" bIns="0">
            <a:spAutoFit/>
          </a:bodyPr>
          <a:lstStyle/>
          <a:p>
            <a:pPr>
              <a:buFont typeface="Arial" charset="0"/>
              <a:buNone/>
            </a:pPr>
            <a:r>
              <a:rPr lang="en-US" sz="1600">
                <a:latin typeface="Calibri" pitchFamily="34" charset="0"/>
              </a:rPr>
              <a:t>7-15</a:t>
            </a:r>
          </a:p>
        </p:txBody>
      </p:sp>
      <p:sp>
        <p:nvSpPr>
          <p:cNvPr id="77860" name="Rectangle 7"/>
          <p:cNvSpPr>
            <a:spLocks noChangeArrowheads="1"/>
          </p:cNvSpPr>
          <p:nvPr/>
        </p:nvSpPr>
        <p:spPr bwMode="auto">
          <a:xfrm>
            <a:off x="3944938" y="5011738"/>
            <a:ext cx="593725" cy="300037"/>
          </a:xfrm>
          <a:prstGeom prst="rect">
            <a:avLst/>
          </a:prstGeom>
          <a:solidFill>
            <a:schemeClr val="accent2"/>
          </a:solidFill>
          <a:ln w="11113">
            <a:noFill/>
            <a:miter lim="800000"/>
            <a:headEnd/>
            <a:tailEnd/>
          </a:ln>
        </p:spPr>
        <p:txBody>
          <a:bodyPr/>
          <a:lstStyle/>
          <a:p>
            <a:endParaRPr lang="he-IL" sz="1600">
              <a:latin typeface="Calibri" pitchFamily="34" charset="0"/>
            </a:endParaRPr>
          </a:p>
        </p:txBody>
      </p:sp>
      <p:sp>
        <p:nvSpPr>
          <p:cNvPr id="77861" name="Rectangle 114"/>
          <p:cNvSpPr>
            <a:spLocks noChangeArrowheads="1"/>
          </p:cNvSpPr>
          <p:nvPr/>
        </p:nvSpPr>
        <p:spPr bwMode="auto">
          <a:xfrm>
            <a:off x="7596188" y="4067175"/>
            <a:ext cx="523875" cy="220663"/>
          </a:xfrm>
          <a:prstGeom prst="rect">
            <a:avLst/>
          </a:prstGeom>
          <a:noFill/>
          <a:ln w="9525">
            <a:noFill/>
            <a:miter lim="800000"/>
            <a:headEnd/>
            <a:tailEnd/>
          </a:ln>
        </p:spPr>
        <p:txBody>
          <a:bodyPr wrap="none" lIns="0" tIns="0" rIns="0" bIns="0">
            <a:spAutoFit/>
          </a:bodyPr>
          <a:lstStyle/>
          <a:p>
            <a:pPr>
              <a:buFont typeface="Arial" charset="0"/>
              <a:buNone/>
            </a:pPr>
            <a:r>
              <a:rPr lang="en-US" sz="1600">
                <a:latin typeface="Calibri" pitchFamily="34" charset="0"/>
              </a:rPr>
              <a:t>29-38</a:t>
            </a:r>
          </a:p>
        </p:txBody>
      </p:sp>
      <p:sp>
        <p:nvSpPr>
          <p:cNvPr id="69" name="Rectangle 7"/>
          <p:cNvSpPr>
            <a:spLocks noChangeArrowheads="1"/>
          </p:cNvSpPr>
          <p:nvPr/>
        </p:nvSpPr>
        <p:spPr bwMode="auto">
          <a:xfrm flipV="1">
            <a:off x="7561263" y="4281488"/>
            <a:ext cx="593725" cy="268287"/>
          </a:xfrm>
          <a:prstGeom prst="rect">
            <a:avLst/>
          </a:prstGeom>
          <a:solidFill>
            <a:schemeClr val="accent3"/>
          </a:solidFill>
          <a:ln w="11113">
            <a:noFill/>
            <a:miter lim="800000"/>
            <a:headEnd/>
            <a:tailEnd/>
          </a:ln>
        </p:spPr>
        <p:txBody>
          <a:bodyPr/>
          <a:lstStyle/>
          <a:p>
            <a:pPr fontAlgn="auto">
              <a:spcBef>
                <a:spcPts val="0"/>
              </a:spcBef>
              <a:spcAft>
                <a:spcPts val="0"/>
              </a:spcAft>
              <a:defRPr/>
            </a:pPr>
            <a:endParaRPr lang="en-US" sz="1600" dirty="0">
              <a:cs typeface="+mn-cs"/>
            </a:endParaRPr>
          </a:p>
        </p:txBody>
      </p:sp>
      <p:sp>
        <p:nvSpPr>
          <p:cNvPr id="77863" name="Rectangle 114"/>
          <p:cNvSpPr>
            <a:spLocks noChangeArrowheads="1"/>
          </p:cNvSpPr>
          <p:nvPr/>
        </p:nvSpPr>
        <p:spPr bwMode="auto">
          <a:xfrm>
            <a:off x="6751638" y="5092700"/>
            <a:ext cx="114300" cy="222250"/>
          </a:xfrm>
          <a:prstGeom prst="rect">
            <a:avLst/>
          </a:prstGeom>
          <a:noFill/>
          <a:ln w="9525">
            <a:noFill/>
            <a:miter lim="800000"/>
            <a:headEnd/>
            <a:tailEnd/>
          </a:ln>
        </p:spPr>
        <p:txBody>
          <a:bodyPr wrap="none" lIns="0" tIns="0" rIns="0" bIns="0">
            <a:spAutoFit/>
          </a:bodyPr>
          <a:lstStyle/>
          <a:p>
            <a:pPr>
              <a:buFont typeface="Arial" charset="0"/>
              <a:buNone/>
            </a:pPr>
            <a:r>
              <a:rPr lang="en-US" sz="1600">
                <a:latin typeface="Calibri" pitchFamily="34" charset="0"/>
              </a:rPr>
              <a:t>5</a:t>
            </a:r>
          </a:p>
        </p:txBody>
      </p:sp>
      <p:sp>
        <p:nvSpPr>
          <p:cNvPr id="77864" name="Rectangle 7"/>
          <p:cNvSpPr>
            <a:spLocks noChangeArrowheads="1"/>
          </p:cNvSpPr>
          <p:nvPr/>
        </p:nvSpPr>
        <p:spPr bwMode="auto">
          <a:xfrm>
            <a:off x="6554788" y="5334000"/>
            <a:ext cx="593725" cy="46038"/>
          </a:xfrm>
          <a:prstGeom prst="rect">
            <a:avLst/>
          </a:prstGeom>
          <a:solidFill>
            <a:schemeClr val="accent2"/>
          </a:solidFill>
          <a:ln w="11113">
            <a:noFill/>
            <a:miter lim="800000"/>
            <a:headEnd/>
            <a:tailEnd/>
          </a:ln>
        </p:spPr>
        <p:txBody>
          <a:bodyPr/>
          <a:lstStyle/>
          <a:p>
            <a:endParaRPr lang="he-IL" sz="1600">
              <a:latin typeface="Calibri" pitchFamily="34" charset="0"/>
            </a:endParaRPr>
          </a:p>
        </p:txBody>
      </p:sp>
      <p:sp>
        <p:nvSpPr>
          <p:cNvPr id="77865" name="Rectangle 42"/>
          <p:cNvSpPr>
            <a:spLocks noChangeArrowheads="1"/>
          </p:cNvSpPr>
          <p:nvPr/>
        </p:nvSpPr>
        <p:spPr bwMode="auto">
          <a:xfrm>
            <a:off x="1541463" y="4786313"/>
            <a:ext cx="595312" cy="736600"/>
          </a:xfrm>
          <a:prstGeom prst="rect">
            <a:avLst/>
          </a:prstGeom>
          <a:solidFill>
            <a:srgbClr val="5AAACE">
              <a:alpha val="43137"/>
            </a:srgbClr>
          </a:solidFill>
          <a:ln w="9525" algn="ctr">
            <a:noFill/>
            <a:round/>
            <a:headEnd/>
            <a:tailEnd/>
          </a:ln>
        </p:spPr>
        <p:txBody>
          <a:bodyPr/>
          <a:lstStyle/>
          <a:p>
            <a:endParaRPr lang="he-IL">
              <a:solidFill>
                <a:srgbClr val="00B0F0"/>
              </a:solidFill>
              <a:latin typeface="Calibri" pitchFamily="34" charset="0"/>
            </a:endParaRPr>
          </a:p>
        </p:txBody>
      </p:sp>
      <p:sp>
        <p:nvSpPr>
          <p:cNvPr id="44" name="Rectangle 43"/>
          <p:cNvSpPr/>
          <p:nvPr/>
        </p:nvSpPr>
        <p:spPr bwMode="auto">
          <a:xfrm>
            <a:off x="2549525" y="3195638"/>
            <a:ext cx="593725" cy="2332037"/>
          </a:xfrm>
          <a:prstGeom prst="rect">
            <a:avLst/>
          </a:prstGeom>
          <a:solidFill>
            <a:schemeClr val="accent3">
              <a:alpha val="43137"/>
            </a:schemeClr>
          </a:soli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dirty="0">
              <a:solidFill>
                <a:schemeClr val="tx2">
                  <a:lumMod val="60000"/>
                  <a:lumOff val="40000"/>
                </a:schemeClr>
              </a:solidFill>
              <a:cs typeface="+mn-cs"/>
            </a:endParaRPr>
          </a:p>
        </p:txBody>
      </p:sp>
      <p:sp>
        <p:nvSpPr>
          <p:cNvPr id="45" name="Rectangle 44"/>
          <p:cNvSpPr/>
          <p:nvPr/>
        </p:nvSpPr>
        <p:spPr bwMode="auto">
          <a:xfrm>
            <a:off x="4938713" y="4121150"/>
            <a:ext cx="595312" cy="1408113"/>
          </a:xfrm>
          <a:prstGeom prst="rect">
            <a:avLst/>
          </a:prstGeom>
          <a:solidFill>
            <a:schemeClr val="accent3">
              <a:alpha val="43137"/>
            </a:schemeClr>
          </a:soli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dirty="0">
              <a:cs typeface="+mn-cs"/>
            </a:endParaRPr>
          </a:p>
        </p:txBody>
      </p:sp>
      <p:sp>
        <p:nvSpPr>
          <p:cNvPr id="46" name="Rectangle 45"/>
          <p:cNvSpPr/>
          <p:nvPr/>
        </p:nvSpPr>
        <p:spPr bwMode="auto">
          <a:xfrm>
            <a:off x="7561263" y="4518025"/>
            <a:ext cx="595312" cy="1014413"/>
          </a:xfrm>
          <a:prstGeom prst="rect">
            <a:avLst/>
          </a:prstGeom>
          <a:solidFill>
            <a:schemeClr val="accent3">
              <a:alpha val="43137"/>
            </a:schemeClr>
          </a:soli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dirty="0">
              <a:cs typeface="+mn-cs"/>
            </a:endParaRPr>
          </a:p>
        </p:txBody>
      </p:sp>
      <p:sp>
        <p:nvSpPr>
          <p:cNvPr id="77869" name="Rectangle 46"/>
          <p:cNvSpPr>
            <a:spLocks noChangeArrowheads="1"/>
          </p:cNvSpPr>
          <p:nvPr/>
        </p:nvSpPr>
        <p:spPr bwMode="auto">
          <a:xfrm>
            <a:off x="3944938" y="5308600"/>
            <a:ext cx="595312" cy="223838"/>
          </a:xfrm>
          <a:prstGeom prst="rect">
            <a:avLst/>
          </a:prstGeom>
          <a:solidFill>
            <a:schemeClr val="accent2">
              <a:alpha val="43137"/>
            </a:schemeClr>
          </a:solidFill>
          <a:ln w="9525" algn="ctr">
            <a:noFill/>
            <a:round/>
            <a:headEnd/>
            <a:tailEnd/>
          </a:ln>
        </p:spPr>
        <p:txBody>
          <a:bodyPr/>
          <a:lstStyle/>
          <a:p>
            <a:endParaRPr lang="he-IL">
              <a:latin typeface="Calibri" pitchFamily="34" charset="0"/>
            </a:endParaRPr>
          </a:p>
        </p:txBody>
      </p:sp>
      <p:sp>
        <p:nvSpPr>
          <p:cNvPr id="77870" name="Rectangle 47"/>
          <p:cNvSpPr>
            <a:spLocks noChangeArrowheads="1"/>
          </p:cNvSpPr>
          <p:nvPr/>
        </p:nvSpPr>
        <p:spPr bwMode="auto">
          <a:xfrm>
            <a:off x="6554788" y="5373688"/>
            <a:ext cx="593725" cy="142875"/>
          </a:xfrm>
          <a:prstGeom prst="rect">
            <a:avLst/>
          </a:prstGeom>
          <a:solidFill>
            <a:schemeClr val="accent2">
              <a:alpha val="43137"/>
            </a:schemeClr>
          </a:solidFill>
          <a:ln w="9525" algn="ctr">
            <a:noFill/>
            <a:round/>
            <a:headEnd/>
            <a:tailEnd/>
          </a:ln>
        </p:spPr>
        <p:txBody>
          <a:bodyPr/>
          <a:lstStyle/>
          <a:p>
            <a:endParaRPr lang="he-IL">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6"/>
          <p:cNvSpPr>
            <a:spLocks noGrp="1"/>
          </p:cNvSpPr>
          <p:nvPr>
            <p:ph type="title"/>
          </p:nvPr>
        </p:nvSpPr>
        <p:spPr>
          <a:xfrm>
            <a:off x="457200" y="152400"/>
            <a:ext cx="8229600" cy="1066800"/>
          </a:xfrm>
        </p:spPr>
        <p:txBody>
          <a:bodyPr/>
          <a:lstStyle/>
          <a:p>
            <a:r>
              <a:rPr lang="en-US" b="1" smtClean="0">
                <a:solidFill>
                  <a:srgbClr val="FFFF00"/>
                </a:solidFill>
              </a:rPr>
              <a:t>Summary - Experienced Patients</a:t>
            </a:r>
          </a:p>
        </p:txBody>
      </p:sp>
      <p:sp>
        <p:nvSpPr>
          <p:cNvPr id="79874" name="Content Placeholder 7"/>
          <p:cNvSpPr>
            <a:spLocks noGrp="1"/>
          </p:cNvSpPr>
          <p:nvPr>
            <p:ph idx="1"/>
          </p:nvPr>
        </p:nvSpPr>
        <p:spPr>
          <a:xfrm>
            <a:off x="457200" y="1447800"/>
            <a:ext cx="8229600" cy="4953000"/>
          </a:xfrm>
        </p:spPr>
        <p:txBody>
          <a:bodyPr/>
          <a:lstStyle/>
          <a:p>
            <a:r>
              <a:rPr lang="en-US" smtClean="0"/>
              <a:t>Previous relapsers – good response in any fibrosis stage to treat with triple therapy </a:t>
            </a:r>
          </a:p>
          <a:p>
            <a:r>
              <a:rPr lang="en-US" smtClean="0"/>
              <a:t>Not to postpone triple therapy to all previous non responders with advanced fibrosis –compensated cirrhosis</a:t>
            </a:r>
          </a:p>
          <a:p>
            <a:r>
              <a:rPr lang="en-US" smtClean="0"/>
              <a:t>It is possible to defer therapy in previous null-partial responders with F0-1 </a:t>
            </a:r>
          </a:p>
          <a:p>
            <a:r>
              <a:rPr lang="en-US" smtClean="0"/>
              <a:t>To consider clinical studies with new compounds for all patients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52400" y="152400"/>
            <a:ext cx="8763000" cy="838200"/>
          </a:xfrm>
        </p:spPr>
        <p:txBody>
          <a:bodyPr/>
          <a:lstStyle/>
          <a:p>
            <a:r>
              <a:rPr lang="en-US" b="1" smtClean="0">
                <a:solidFill>
                  <a:srgbClr val="FFFF00"/>
                </a:solidFill>
              </a:rPr>
              <a:t>PI in HIV- HCV Co-infected Patients 1</a:t>
            </a:r>
          </a:p>
        </p:txBody>
      </p:sp>
      <p:pic>
        <p:nvPicPr>
          <p:cNvPr id="80898" name="Picture 2"/>
          <p:cNvPicPr>
            <a:picLocks noGrp="1" noChangeAspect="1" noChangeArrowheads="1"/>
          </p:cNvPicPr>
          <p:nvPr>
            <p:ph idx="1"/>
          </p:nvPr>
        </p:nvPicPr>
        <p:blipFill>
          <a:blip r:embed="rId2" cstate="print"/>
          <a:srcRect/>
          <a:stretch>
            <a:fillRect/>
          </a:stretch>
        </p:blipFill>
        <p:spPr>
          <a:xfrm>
            <a:off x="152400" y="1066800"/>
            <a:ext cx="8763000" cy="57912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152400" y="152400"/>
            <a:ext cx="8839200" cy="1066800"/>
          </a:xfrm>
        </p:spPr>
        <p:txBody>
          <a:bodyPr/>
          <a:lstStyle/>
          <a:p>
            <a:r>
              <a:rPr lang="en-US" b="1" smtClean="0">
                <a:solidFill>
                  <a:srgbClr val="FFFF00"/>
                </a:solidFill>
              </a:rPr>
              <a:t>PI in HIV- HCV Co-infected Patients 2</a:t>
            </a:r>
            <a:endParaRPr lang="en-US" smtClean="0"/>
          </a:p>
        </p:txBody>
      </p:sp>
      <p:pic>
        <p:nvPicPr>
          <p:cNvPr id="81922" name="Picture 2"/>
          <p:cNvPicPr>
            <a:picLocks noGrp="1" noChangeAspect="1" noChangeArrowheads="1"/>
          </p:cNvPicPr>
          <p:nvPr>
            <p:ph idx="1"/>
          </p:nvPr>
        </p:nvPicPr>
        <p:blipFill>
          <a:blip r:embed="rId2" cstate="print"/>
          <a:srcRect/>
          <a:stretch>
            <a:fillRect/>
          </a:stretch>
        </p:blipFill>
        <p:spPr>
          <a:xfrm>
            <a:off x="304800" y="1295400"/>
            <a:ext cx="8534400" cy="53340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1981200"/>
          </a:xfrm>
        </p:spPr>
        <p:txBody>
          <a:bodyPr rtlCol="0">
            <a:normAutofit fontScale="90000"/>
          </a:bodyPr>
          <a:lstStyle/>
          <a:p>
            <a:pPr fontAlgn="auto">
              <a:spcAft>
                <a:spcPts val="0"/>
              </a:spcAft>
              <a:defRPr/>
            </a:pPr>
            <a:r>
              <a:rPr lang="en-US" sz="2700" b="1" dirty="0" smtClean="0">
                <a:solidFill>
                  <a:srgbClr val="FFFF00"/>
                </a:solidFill>
              </a:rPr>
              <a:t>The 2012 update of the US Department of Health and Human Services (DHHS) guidelines contain preliminary recommendations on use of </a:t>
            </a:r>
            <a:r>
              <a:rPr lang="en-US" sz="2700" b="1" dirty="0" err="1" smtClean="0">
                <a:solidFill>
                  <a:srgbClr val="FFFF00"/>
                </a:solidFill>
              </a:rPr>
              <a:t>boceprevir</a:t>
            </a:r>
            <a:r>
              <a:rPr lang="en-US" sz="2700" b="1" dirty="0" smtClean="0">
                <a:solidFill>
                  <a:srgbClr val="FFFF00"/>
                </a:solidFill>
              </a:rPr>
              <a:t> and </a:t>
            </a:r>
            <a:r>
              <a:rPr lang="en-US" sz="2700" b="1" dirty="0" err="1" smtClean="0">
                <a:solidFill>
                  <a:srgbClr val="FFFF00"/>
                </a:solidFill>
              </a:rPr>
              <a:t>telaprevir</a:t>
            </a:r>
            <a:r>
              <a:rPr lang="en-US" sz="2700" b="1" dirty="0" smtClean="0">
                <a:solidFill>
                  <a:srgbClr val="FFFF00"/>
                </a:solidFill>
              </a:rPr>
              <a:t> in HIV-infected patients co-infected with genotype 1 HCV</a:t>
            </a:r>
            <a:r>
              <a:rPr lang="en-US" dirty="0" smtClean="0">
                <a:solidFill>
                  <a:srgbClr val="FFFF00"/>
                </a:solidFill>
              </a:rPr>
              <a:t/>
            </a:r>
            <a:br>
              <a:rPr lang="en-US" dirty="0" smtClean="0">
                <a:solidFill>
                  <a:srgbClr val="FFFF00"/>
                </a:solidFill>
              </a:rPr>
            </a:br>
            <a:endParaRPr lang="en-US" dirty="0"/>
          </a:p>
        </p:txBody>
      </p:sp>
      <p:sp>
        <p:nvSpPr>
          <p:cNvPr id="82946" name="Content Placeholder 2"/>
          <p:cNvSpPr>
            <a:spLocks noGrp="1"/>
          </p:cNvSpPr>
          <p:nvPr>
            <p:ph idx="1"/>
          </p:nvPr>
        </p:nvSpPr>
        <p:spPr/>
        <p:txBody>
          <a:bodyPr/>
          <a:lstStyle/>
          <a:p>
            <a:endParaRPr lang="ru-RU" smtClean="0"/>
          </a:p>
        </p:txBody>
      </p:sp>
      <p:pic>
        <p:nvPicPr>
          <p:cNvPr id="82947" name="Picture 2" descr="mhtml:file://I:\Clinical%20Care%20Options%20-%20HIV%20CME%20-%20Guidelines%20for%20the%20Use%20of%20Boceprevir%20and%20Telaprevir%20in%20HCV-HIV-Coinfected%20Patients_aspx.mht!http://www.clinicaloptions.com/~/media/HIV/Programs/CCO%20HIV%20HEP%202012/Rockstroh_Table3.ashx"/>
          <p:cNvPicPr>
            <a:picLocks noChangeAspect="1" noChangeArrowheads="1"/>
          </p:cNvPicPr>
          <p:nvPr/>
        </p:nvPicPr>
        <p:blipFill>
          <a:blip r:embed="rId2" cstate="print"/>
          <a:srcRect/>
          <a:stretch>
            <a:fillRect/>
          </a:stretch>
        </p:blipFill>
        <p:spPr bwMode="auto">
          <a:xfrm>
            <a:off x="0" y="1676400"/>
            <a:ext cx="91440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457200" y="76200"/>
            <a:ext cx="8229600" cy="1143000"/>
          </a:xfrm>
        </p:spPr>
        <p:txBody>
          <a:bodyPr/>
          <a:lstStyle/>
          <a:p>
            <a:r>
              <a:rPr lang="en-US" sz="3600" b="1" smtClean="0">
                <a:solidFill>
                  <a:srgbClr val="FFFF00"/>
                </a:solidFill>
              </a:rPr>
              <a:t>Other Patients Who Are Not Candidates for PI-Based Therapy</a:t>
            </a:r>
          </a:p>
        </p:txBody>
      </p:sp>
      <p:sp>
        <p:nvSpPr>
          <p:cNvPr id="83970" name="Rectangle 3"/>
          <p:cNvSpPr>
            <a:spLocks noGrp="1" noChangeArrowheads="1"/>
          </p:cNvSpPr>
          <p:nvPr>
            <p:ph idx="1"/>
          </p:nvPr>
        </p:nvSpPr>
        <p:spPr>
          <a:xfrm>
            <a:off x="304800" y="1143000"/>
            <a:ext cx="8686800" cy="5562600"/>
          </a:xfrm>
        </p:spPr>
        <p:txBody>
          <a:bodyPr/>
          <a:lstStyle/>
          <a:p>
            <a:r>
              <a:rPr lang="en-US" sz="2400" smtClean="0"/>
              <a:t>Patients with previous serious adverse events leading to premature pegIFN/RBV treatment discontinuation</a:t>
            </a:r>
          </a:p>
          <a:p>
            <a:r>
              <a:rPr lang="en-US" sz="2400" smtClean="0"/>
              <a:t>Contraindications for boceprevir and telaprevir therapy</a:t>
            </a:r>
          </a:p>
          <a:p>
            <a:pPr lvl="1"/>
            <a:r>
              <a:rPr lang="en-US" sz="2400" smtClean="0"/>
              <a:t>Pregnant women or men whose female partners are pregnant</a:t>
            </a:r>
          </a:p>
          <a:p>
            <a:pPr lvl="1"/>
            <a:r>
              <a:rPr lang="en-US" sz="2400" smtClean="0"/>
              <a:t>Co-administration with other drugs highly dependent on CYP3A4/5 for clearance and for which elevated plasma concentrations associated with serious/life-threatening events</a:t>
            </a:r>
          </a:p>
          <a:p>
            <a:pPr lvl="1"/>
            <a:r>
              <a:rPr lang="en-US" sz="2400" smtClean="0"/>
              <a:t>When coadministered with potent CYP3A4/5 inducers where significantly reduced boceprevir or telaprevir plasma concentrations may be associated with reduced efficacy</a:t>
            </a:r>
          </a:p>
          <a:p>
            <a:r>
              <a:rPr lang="en-US" sz="2400" smtClean="0"/>
              <a:t>Safety and pharmacokinetics of the PIs have not been studied in patients with decompensated cirrhosis or in liver transplant recipients (on going studies)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304800"/>
            <a:ext cx="8229600" cy="1143000"/>
          </a:xfrm>
        </p:spPr>
        <p:txBody>
          <a:bodyPr rtlCol="0">
            <a:normAutofit fontScale="90000"/>
          </a:bodyPr>
          <a:lstStyle/>
          <a:p>
            <a:pPr fontAlgn="auto">
              <a:spcAft>
                <a:spcPts val="0"/>
              </a:spcAft>
              <a:defRPr/>
            </a:pPr>
            <a:r>
              <a:rPr lang="en-US" b="1" dirty="0" smtClean="0">
                <a:solidFill>
                  <a:srgbClr val="FFFF00"/>
                </a:solidFill>
              </a:rPr>
              <a:t>Drugs Contraindicated With </a:t>
            </a:r>
            <a:r>
              <a:rPr lang="en-US" b="1" dirty="0" err="1" smtClean="0">
                <a:solidFill>
                  <a:srgbClr val="FFFF00"/>
                </a:solidFill>
              </a:rPr>
              <a:t>Boceprevir</a:t>
            </a:r>
            <a:r>
              <a:rPr lang="en-US" b="1" dirty="0" smtClean="0">
                <a:solidFill>
                  <a:srgbClr val="FFFF00"/>
                </a:solidFill>
              </a:rPr>
              <a:t> and </a:t>
            </a:r>
            <a:r>
              <a:rPr lang="en-US" b="1" dirty="0" err="1" smtClean="0">
                <a:solidFill>
                  <a:srgbClr val="FFFF00"/>
                </a:solidFill>
              </a:rPr>
              <a:t>Telaprevir</a:t>
            </a:r>
            <a:endParaRPr lang="en-US" b="1" dirty="0" smtClean="0">
              <a:solidFill>
                <a:srgbClr val="FFFF00"/>
              </a:solidFill>
            </a:endParaRPr>
          </a:p>
        </p:txBody>
      </p:sp>
      <p:sp>
        <p:nvSpPr>
          <p:cNvPr id="84994" name="TextBox 3"/>
          <p:cNvSpPr txBox="1">
            <a:spLocks noChangeArrowheads="1"/>
          </p:cNvSpPr>
          <p:nvPr/>
        </p:nvSpPr>
        <p:spPr bwMode="auto">
          <a:xfrm>
            <a:off x="284163" y="6403975"/>
            <a:ext cx="8653462" cy="268288"/>
          </a:xfrm>
          <a:prstGeom prst="rect">
            <a:avLst/>
          </a:prstGeom>
          <a:noFill/>
          <a:ln w="9525">
            <a:noFill/>
            <a:miter lim="800000"/>
            <a:headEnd/>
            <a:tailEnd/>
          </a:ln>
        </p:spPr>
        <p:txBody>
          <a:bodyPr>
            <a:spAutoFit/>
          </a:bodyPr>
          <a:lstStyle/>
          <a:p>
            <a:pPr>
              <a:lnSpc>
                <a:spcPct val="80000"/>
              </a:lnSpc>
              <a:spcBef>
                <a:spcPts val="1000"/>
              </a:spcBef>
              <a:spcAft>
                <a:spcPts val="700"/>
              </a:spcAft>
              <a:buClr>
                <a:srgbClr val="4FAD26"/>
              </a:buClr>
              <a:buFont typeface="Arial" charset="0"/>
              <a:buNone/>
            </a:pPr>
            <a:r>
              <a:rPr lang="en-US" sz="1400">
                <a:solidFill>
                  <a:schemeClr val="bg2"/>
                </a:solidFill>
                <a:latin typeface="Calibri" pitchFamily="34" charset="0"/>
              </a:rPr>
              <a:t>1</a:t>
            </a:r>
            <a:r>
              <a:rPr lang="en-US" sz="1400">
                <a:solidFill>
                  <a:srgbClr val="FFFF00"/>
                </a:solidFill>
                <a:latin typeface="Calibri" pitchFamily="34" charset="0"/>
              </a:rPr>
              <a:t>. Boceprevir [package insert]. May 2011. 2. Telaprevir [package insert]. May 2011. </a:t>
            </a:r>
          </a:p>
        </p:txBody>
      </p:sp>
      <p:graphicFrame>
        <p:nvGraphicFramePr>
          <p:cNvPr id="5" name="Table 4"/>
          <p:cNvGraphicFramePr>
            <a:graphicFrameLocks noGrp="1"/>
          </p:cNvGraphicFramePr>
          <p:nvPr/>
        </p:nvGraphicFramePr>
        <p:xfrm>
          <a:off x="384175" y="1828800"/>
          <a:ext cx="8462962" cy="4114809"/>
        </p:xfrm>
        <a:graphic>
          <a:graphicData uri="http://schemas.openxmlformats.org/drawingml/2006/table">
            <a:tbl>
              <a:tblPr/>
              <a:tblGrid>
                <a:gridCol w="2217218"/>
                <a:gridCol w="3118923"/>
                <a:gridCol w="3126821"/>
              </a:tblGrid>
              <a:tr h="277466">
                <a:tc>
                  <a:txBody>
                    <a:bodyPr/>
                    <a:lstStyle/>
                    <a:p>
                      <a:pPr marL="0" marR="0"/>
                      <a:r>
                        <a:rPr lang="en-US" sz="1200" b="1" dirty="0">
                          <a:solidFill>
                            <a:schemeClr val="tx1"/>
                          </a:solidFill>
                          <a:latin typeface="Arial"/>
                          <a:ea typeface="Times New Roman"/>
                        </a:rPr>
                        <a:t>Drug Class </a:t>
                      </a:r>
                      <a:endParaRPr lang="en-US" sz="1200" dirty="0">
                        <a:solidFill>
                          <a:schemeClr val="tx1"/>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p>
                      <a:pPr marL="0" marR="0"/>
                      <a:r>
                        <a:rPr lang="en-US" sz="1200" b="1" dirty="0">
                          <a:solidFill>
                            <a:schemeClr val="tx1"/>
                          </a:solidFill>
                          <a:latin typeface="Arial"/>
                          <a:ea typeface="Times New Roman"/>
                        </a:rPr>
                        <a:t>Contraindicated With </a:t>
                      </a:r>
                      <a:r>
                        <a:rPr lang="en-US" sz="1200" b="1" dirty="0" smtClean="0">
                          <a:solidFill>
                            <a:schemeClr val="tx1"/>
                          </a:solidFill>
                          <a:latin typeface="Arial"/>
                          <a:ea typeface="Times New Roman"/>
                        </a:rPr>
                        <a:t>Boceprevir</a:t>
                      </a:r>
                      <a:r>
                        <a:rPr lang="en-US" sz="1200" b="1" baseline="30000" dirty="0" smtClean="0">
                          <a:solidFill>
                            <a:schemeClr val="tx1"/>
                          </a:solidFill>
                          <a:latin typeface="Arial"/>
                          <a:ea typeface="Times New Roman"/>
                        </a:rPr>
                        <a:t>[1]</a:t>
                      </a:r>
                      <a:endParaRPr lang="en-US" sz="1200" baseline="30000" dirty="0">
                        <a:solidFill>
                          <a:schemeClr val="tx1"/>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p>
                      <a:pPr marL="0" marR="0"/>
                      <a:r>
                        <a:rPr lang="en-US" sz="1200" b="1" dirty="0">
                          <a:solidFill>
                            <a:schemeClr val="tx1"/>
                          </a:solidFill>
                          <a:latin typeface="Arial"/>
                          <a:ea typeface="Times New Roman"/>
                        </a:rPr>
                        <a:t>Contraindicated With </a:t>
                      </a:r>
                      <a:r>
                        <a:rPr lang="en-US" sz="1200" b="1" dirty="0" smtClean="0">
                          <a:solidFill>
                            <a:schemeClr val="tx1"/>
                          </a:solidFill>
                          <a:latin typeface="Arial"/>
                          <a:ea typeface="Times New Roman"/>
                        </a:rPr>
                        <a:t>Telaprevir</a:t>
                      </a:r>
                      <a:r>
                        <a:rPr lang="en-US" sz="1200" b="1" baseline="30000" dirty="0" smtClean="0">
                          <a:solidFill>
                            <a:schemeClr val="tx1"/>
                          </a:solidFill>
                          <a:latin typeface="Arial"/>
                          <a:ea typeface="Times New Roman"/>
                        </a:rPr>
                        <a:t>[2]</a:t>
                      </a:r>
                      <a:r>
                        <a:rPr lang="en-US" sz="1200" b="1" dirty="0" smtClean="0">
                          <a:solidFill>
                            <a:schemeClr val="tx1"/>
                          </a:solidFill>
                          <a:latin typeface="Arial"/>
                          <a:ea typeface="Times New Roman"/>
                        </a:rPr>
                        <a:t> </a:t>
                      </a:r>
                      <a:endParaRPr lang="en-US" sz="1200" dirty="0">
                        <a:solidFill>
                          <a:schemeClr val="tx1"/>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2AD2B"/>
                    </a:solidFill>
                  </a:tcPr>
                </a:tc>
              </a:tr>
              <a:tr h="473770">
                <a:tc>
                  <a:txBody>
                    <a:bodyPr/>
                    <a:lstStyle/>
                    <a:p>
                      <a:pPr marL="0" marR="0"/>
                      <a:r>
                        <a:rPr lang="en-US" sz="1200" dirty="0">
                          <a:solidFill>
                            <a:schemeClr val="accent2">
                              <a:lumMod val="50000"/>
                            </a:schemeClr>
                          </a:solidFill>
                          <a:latin typeface="Arial"/>
                          <a:ea typeface="Times New Roman"/>
                        </a:rPr>
                        <a:t>Alpha 1-adrenoreceptor antagonist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r>
                        <a:rPr lang="en-US" sz="1200" dirty="0">
                          <a:solidFill>
                            <a:schemeClr val="accent2">
                              <a:lumMod val="50000"/>
                            </a:schemeClr>
                          </a:solidFill>
                          <a:latin typeface="Arial"/>
                          <a:ea typeface="Times New Roman"/>
                        </a:rPr>
                        <a:t>Alfuzosin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r>
                        <a:rPr lang="en-US" sz="1200" dirty="0">
                          <a:solidFill>
                            <a:schemeClr val="accent2">
                              <a:lumMod val="50000"/>
                            </a:schemeClr>
                          </a:solidFill>
                          <a:latin typeface="Arial"/>
                          <a:ea typeface="Times New Roman"/>
                        </a:rPr>
                        <a:t>Alfuzosin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77466">
                <a:tc>
                  <a:txBody>
                    <a:bodyPr/>
                    <a:lstStyle/>
                    <a:p>
                      <a:pPr marL="0" marR="0"/>
                      <a:r>
                        <a:rPr lang="en-US" sz="1200" dirty="0">
                          <a:solidFill>
                            <a:schemeClr val="accent2">
                              <a:lumMod val="50000"/>
                            </a:schemeClr>
                          </a:solidFill>
                          <a:latin typeface="Arial"/>
                          <a:ea typeface="Times New Roman"/>
                        </a:rPr>
                        <a:t>Anticonvulsants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a:r>
                        <a:rPr lang="en-US" sz="1200" dirty="0">
                          <a:solidFill>
                            <a:schemeClr val="accent2">
                              <a:lumMod val="50000"/>
                            </a:schemeClr>
                          </a:solidFill>
                          <a:latin typeface="Arial"/>
                          <a:ea typeface="Times New Roman"/>
                        </a:rPr>
                        <a:t>Carbamazepine, phenobarbital, phenytoin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a:r>
                        <a:rPr lang="en-US" sz="1200" dirty="0">
                          <a:solidFill>
                            <a:schemeClr val="accent2">
                              <a:lumMod val="50000"/>
                            </a:schemeClr>
                          </a:solidFill>
                          <a:latin typeface="Arial"/>
                          <a:ea typeface="Times New Roman"/>
                        </a:rPr>
                        <a:t>N/A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r>
              <a:tr h="277466">
                <a:tc>
                  <a:txBody>
                    <a:bodyPr/>
                    <a:lstStyle/>
                    <a:p>
                      <a:pPr marL="0" marR="0"/>
                      <a:r>
                        <a:rPr lang="en-US" sz="1200" dirty="0">
                          <a:solidFill>
                            <a:schemeClr val="accent2">
                              <a:lumMod val="50000"/>
                            </a:schemeClr>
                          </a:solidFill>
                          <a:latin typeface="Arial"/>
                          <a:ea typeface="Times New Roman"/>
                        </a:rPr>
                        <a:t>Antimycobacterials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r>
                        <a:rPr lang="en-US" sz="1200" dirty="0">
                          <a:solidFill>
                            <a:schemeClr val="accent2">
                              <a:lumMod val="50000"/>
                            </a:schemeClr>
                          </a:solidFill>
                          <a:latin typeface="Arial"/>
                          <a:ea typeface="Times New Roman"/>
                        </a:rPr>
                        <a:t>Rifampin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r>
                        <a:rPr lang="en-US" sz="1200" dirty="0">
                          <a:solidFill>
                            <a:schemeClr val="accent2">
                              <a:lumMod val="50000"/>
                            </a:schemeClr>
                          </a:solidFill>
                          <a:latin typeface="Arial"/>
                          <a:ea typeface="Times New Roman"/>
                        </a:rPr>
                        <a:t>Rifampin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73770">
                <a:tc>
                  <a:txBody>
                    <a:bodyPr/>
                    <a:lstStyle/>
                    <a:p>
                      <a:pPr marL="0" marR="0"/>
                      <a:r>
                        <a:rPr lang="en-US" sz="1200" dirty="0">
                          <a:solidFill>
                            <a:schemeClr val="accent2">
                              <a:lumMod val="50000"/>
                            </a:schemeClr>
                          </a:solidFill>
                          <a:latin typeface="Arial"/>
                          <a:ea typeface="Times New Roman"/>
                        </a:rPr>
                        <a:t>Ergot derivatives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a:r>
                        <a:rPr lang="en-US" sz="1200" dirty="0">
                          <a:solidFill>
                            <a:schemeClr val="accent2">
                              <a:lumMod val="50000"/>
                            </a:schemeClr>
                          </a:solidFill>
                          <a:latin typeface="Arial"/>
                          <a:ea typeface="Times New Roman"/>
                        </a:rPr>
                        <a:t>Dihydroergotamine, ergonovine, ergotamine, methylergonovine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a:r>
                        <a:rPr lang="en-US" sz="1200" dirty="0">
                          <a:solidFill>
                            <a:schemeClr val="accent2">
                              <a:lumMod val="50000"/>
                            </a:schemeClr>
                          </a:solidFill>
                          <a:latin typeface="Arial"/>
                          <a:ea typeface="Times New Roman"/>
                        </a:rPr>
                        <a:t>Dihydroergotamine, ergonovine, ergotamine, methylergonovine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r>
              <a:tr h="277466">
                <a:tc>
                  <a:txBody>
                    <a:bodyPr/>
                    <a:lstStyle/>
                    <a:p>
                      <a:pPr marL="0" marR="0"/>
                      <a:r>
                        <a:rPr lang="en-US" sz="1200" dirty="0">
                          <a:solidFill>
                            <a:schemeClr val="accent2">
                              <a:lumMod val="50000"/>
                            </a:schemeClr>
                          </a:solidFill>
                          <a:latin typeface="Arial"/>
                          <a:ea typeface="Times New Roman"/>
                        </a:rPr>
                        <a:t>GI motility agents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r>
                        <a:rPr lang="en-US" sz="1200" dirty="0">
                          <a:solidFill>
                            <a:schemeClr val="accent2">
                              <a:lumMod val="50000"/>
                            </a:schemeClr>
                          </a:solidFill>
                          <a:latin typeface="Arial"/>
                          <a:ea typeface="Times New Roman"/>
                        </a:rPr>
                        <a:t>Cisapride</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r>
                        <a:rPr lang="en-US" sz="1200" dirty="0">
                          <a:solidFill>
                            <a:schemeClr val="accent2">
                              <a:lumMod val="50000"/>
                            </a:schemeClr>
                          </a:solidFill>
                          <a:latin typeface="Arial"/>
                          <a:ea typeface="Times New Roman"/>
                        </a:rPr>
                        <a:t>Cisapride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77466">
                <a:tc>
                  <a:txBody>
                    <a:bodyPr/>
                    <a:lstStyle/>
                    <a:p>
                      <a:pPr marL="0" marR="0"/>
                      <a:r>
                        <a:rPr lang="en-US" sz="1200" dirty="0">
                          <a:solidFill>
                            <a:schemeClr val="accent2">
                              <a:lumMod val="50000"/>
                            </a:schemeClr>
                          </a:solidFill>
                          <a:latin typeface="Arial"/>
                          <a:ea typeface="Times New Roman"/>
                        </a:rPr>
                        <a:t>Herbal products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a:r>
                        <a:rPr lang="en-US" sz="1200" i="1" dirty="0">
                          <a:solidFill>
                            <a:schemeClr val="accent2">
                              <a:lumMod val="50000"/>
                            </a:schemeClr>
                          </a:solidFill>
                          <a:latin typeface="Arial"/>
                          <a:ea typeface="Times New Roman"/>
                        </a:rPr>
                        <a:t>Hypericum perforatum </a:t>
                      </a:r>
                      <a:r>
                        <a:rPr lang="en-US" sz="1200" dirty="0">
                          <a:solidFill>
                            <a:schemeClr val="accent2">
                              <a:lumMod val="50000"/>
                            </a:schemeClr>
                          </a:solidFill>
                          <a:latin typeface="Arial"/>
                          <a:ea typeface="Times New Roman"/>
                        </a:rPr>
                        <a:t>(St John’s wort)</a:t>
                      </a:r>
                      <a:r>
                        <a:rPr lang="en-US" sz="1200" i="1" dirty="0">
                          <a:solidFill>
                            <a:schemeClr val="accent2">
                              <a:lumMod val="50000"/>
                            </a:schemeClr>
                          </a:solidFill>
                          <a:latin typeface="Arial"/>
                          <a:ea typeface="Times New Roman"/>
                        </a:rPr>
                        <a:t>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a:r>
                        <a:rPr lang="en-US" sz="1200" i="1" dirty="0">
                          <a:solidFill>
                            <a:schemeClr val="accent2">
                              <a:lumMod val="50000"/>
                            </a:schemeClr>
                          </a:solidFill>
                          <a:latin typeface="Arial"/>
                          <a:ea typeface="Times New Roman"/>
                        </a:rPr>
                        <a:t>Hypericum perforatum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r>
              <a:tr h="277466">
                <a:tc>
                  <a:txBody>
                    <a:bodyPr/>
                    <a:lstStyle/>
                    <a:p>
                      <a:pPr marL="0" marR="0"/>
                      <a:r>
                        <a:rPr lang="en-US" sz="1200" dirty="0">
                          <a:solidFill>
                            <a:schemeClr val="accent2">
                              <a:lumMod val="50000"/>
                            </a:schemeClr>
                          </a:solidFill>
                          <a:latin typeface="Arial"/>
                          <a:ea typeface="Times New Roman"/>
                        </a:rPr>
                        <a:t>HMG </a:t>
                      </a:r>
                      <a:r>
                        <a:rPr lang="en-US" sz="1200" dirty="0" smtClean="0">
                          <a:solidFill>
                            <a:schemeClr val="accent2">
                              <a:lumMod val="50000"/>
                            </a:schemeClr>
                          </a:solidFill>
                          <a:latin typeface="Arial"/>
                          <a:ea typeface="Times New Roman"/>
                        </a:rPr>
                        <a:t>CoA reductase </a:t>
                      </a:r>
                      <a:r>
                        <a:rPr lang="en-US" sz="1200" dirty="0">
                          <a:solidFill>
                            <a:schemeClr val="accent2">
                              <a:lumMod val="50000"/>
                            </a:schemeClr>
                          </a:solidFill>
                          <a:latin typeface="Arial"/>
                          <a:ea typeface="Times New Roman"/>
                        </a:rPr>
                        <a:t>inhibitors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r>
                        <a:rPr lang="en-US" sz="1200" dirty="0">
                          <a:solidFill>
                            <a:schemeClr val="accent2">
                              <a:lumMod val="50000"/>
                            </a:schemeClr>
                          </a:solidFill>
                          <a:latin typeface="Arial"/>
                          <a:ea typeface="Times New Roman"/>
                        </a:rPr>
                        <a:t>Lovastatin, simvastatin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r>
                        <a:rPr lang="en-US" sz="1200" dirty="0">
                          <a:solidFill>
                            <a:schemeClr val="accent2">
                              <a:lumMod val="50000"/>
                            </a:schemeClr>
                          </a:solidFill>
                          <a:latin typeface="Arial"/>
                          <a:ea typeface="Times New Roman"/>
                        </a:rPr>
                        <a:t>Atorvastatin, lovastatin, simvastatin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77466">
                <a:tc>
                  <a:txBody>
                    <a:bodyPr/>
                    <a:lstStyle/>
                    <a:p>
                      <a:pPr marL="0" marR="0"/>
                      <a:r>
                        <a:rPr lang="en-US" sz="1200" dirty="0">
                          <a:solidFill>
                            <a:schemeClr val="accent2">
                              <a:lumMod val="50000"/>
                            </a:schemeClr>
                          </a:solidFill>
                          <a:latin typeface="Arial"/>
                          <a:ea typeface="Times New Roman"/>
                        </a:rPr>
                        <a:t>Oral contraceptives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a:r>
                        <a:rPr lang="en-US" sz="1200" dirty="0">
                          <a:solidFill>
                            <a:schemeClr val="accent2">
                              <a:lumMod val="50000"/>
                            </a:schemeClr>
                          </a:solidFill>
                          <a:latin typeface="Arial"/>
                          <a:ea typeface="Times New Roman"/>
                        </a:rPr>
                        <a:t>Drospirenone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a:r>
                        <a:rPr lang="en-US" sz="1200" dirty="0">
                          <a:solidFill>
                            <a:schemeClr val="accent2">
                              <a:lumMod val="50000"/>
                            </a:schemeClr>
                          </a:solidFill>
                          <a:latin typeface="Arial"/>
                          <a:ea typeface="Times New Roman"/>
                        </a:rPr>
                        <a:t>N/A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r>
              <a:tr h="277466">
                <a:tc>
                  <a:txBody>
                    <a:bodyPr/>
                    <a:lstStyle/>
                    <a:p>
                      <a:pPr marL="0" marR="0"/>
                      <a:r>
                        <a:rPr lang="en-US" sz="1200" dirty="0">
                          <a:solidFill>
                            <a:schemeClr val="accent2">
                              <a:lumMod val="50000"/>
                            </a:schemeClr>
                          </a:solidFill>
                          <a:latin typeface="Arial"/>
                          <a:ea typeface="Times New Roman"/>
                        </a:rPr>
                        <a:t>Neuroleptic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r>
                        <a:rPr lang="en-US" sz="1200" dirty="0">
                          <a:solidFill>
                            <a:schemeClr val="accent2">
                              <a:lumMod val="50000"/>
                            </a:schemeClr>
                          </a:solidFill>
                          <a:latin typeface="Arial"/>
                          <a:ea typeface="Times New Roman"/>
                        </a:rPr>
                        <a:t>Pimozide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r>
                        <a:rPr lang="en-US" sz="1200" dirty="0">
                          <a:solidFill>
                            <a:schemeClr val="accent2">
                              <a:lumMod val="50000"/>
                            </a:schemeClr>
                          </a:solidFill>
                          <a:latin typeface="Arial"/>
                          <a:ea typeface="Times New Roman"/>
                        </a:rPr>
                        <a:t>Pimozide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70075">
                <a:tc>
                  <a:txBody>
                    <a:bodyPr/>
                    <a:lstStyle/>
                    <a:p>
                      <a:pPr marL="0" marR="0"/>
                      <a:r>
                        <a:rPr lang="en-US" sz="1200" dirty="0">
                          <a:solidFill>
                            <a:schemeClr val="accent2">
                              <a:lumMod val="50000"/>
                            </a:schemeClr>
                          </a:solidFill>
                          <a:latin typeface="Arial"/>
                          <a:ea typeface="Times New Roman"/>
                        </a:rPr>
                        <a:t>PDE5 inhibitor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a:r>
                        <a:rPr lang="en-US" sz="1200" dirty="0">
                          <a:solidFill>
                            <a:schemeClr val="accent2">
                              <a:lumMod val="50000"/>
                            </a:schemeClr>
                          </a:solidFill>
                          <a:latin typeface="Arial"/>
                          <a:ea typeface="Times New Roman"/>
                        </a:rPr>
                        <a:t>Sildenafil or tadalafil when used for treatment of pulmonary arterial hypertension</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a:r>
                        <a:rPr lang="en-US" sz="1200" dirty="0">
                          <a:solidFill>
                            <a:schemeClr val="accent2">
                              <a:lumMod val="50000"/>
                            </a:schemeClr>
                          </a:solidFill>
                          <a:latin typeface="Arial"/>
                          <a:ea typeface="Times New Roman"/>
                        </a:rPr>
                        <a:t>Sildenafil or tadalafil when used for treatment of pulmonary arterial hypertension</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r>
              <a:tr h="277466">
                <a:tc>
                  <a:txBody>
                    <a:bodyPr/>
                    <a:lstStyle/>
                    <a:p>
                      <a:pPr marL="0" marR="0"/>
                      <a:r>
                        <a:rPr lang="en-US" sz="1200" dirty="0">
                          <a:solidFill>
                            <a:schemeClr val="accent2">
                              <a:lumMod val="50000"/>
                            </a:schemeClr>
                          </a:solidFill>
                          <a:latin typeface="Arial"/>
                          <a:ea typeface="Times New Roman"/>
                        </a:rPr>
                        <a:t>Sedatives/hypnotics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r>
                        <a:rPr lang="en-US" sz="1200" dirty="0">
                          <a:solidFill>
                            <a:schemeClr val="accent2">
                              <a:lumMod val="50000"/>
                            </a:schemeClr>
                          </a:solidFill>
                          <a:latin typeface="Arial"/>
                          <a:ea typeface="Times New Roman"/>
                        </a:rPr>
                        <a:t>Triazolam; orally administered midazolam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r>
                        <a:rPr lang="en-US" sz="1200" dirty="0">
                          <a:solidFill>
                            <a:schemeClr val="accent2">
                              <a:lumMod val="50000"/>
                            </a:schemeClr>
                          </a:solidFill>
                          <a:latin typeface="Arial"/>
                          <a:ea typeface="Times New Roman"/>
                        </a:rPr>
                        <a:t>Orally administered midazolam, triazolam </a:t>
                      </a:r>
                      <a:endParaRPr lang="en-US" sz="1200" dirty="0">
                        <a:solidFill>
                          <a:schemeClr val="accent2">
                            <a:lumMod val="50000"/>
                          </a:schemeClr>
                        </a:solidFill>
                        <a:latin typeface="Calibri"/>
                        <a:ea typeface="Times New Roman"/>
                      </a:endParaRPr>
                    </a:p>
                  </a:txBody>
                  <a:tcPr marL="75609" marR="75609" marT="37805" marB="3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FFFF00"/>
                </a:solidFill>
              </a:rPr>
              <a:t>Helpful Drug-Drug Interaction Resource</a:t>
            </a:r>
          </a:p>
        </p:txBody>
      </p:sp>
      <p:pic>
        <p:nvPicPr>
          <p:cNvPr id="86018" name="Picture 2"/>
          <p:cNvPicPr>
            <a:picLocks noChangeAspect="1" noChangeArrowheads="1"/>
          </p:cNvPicPr>
          <p:nvPr/>
        </p:nvPicPr>
        <p:blipFill>
          <a:blip r:embed="rId2" cstate="print"/>
          <a:srcRect l="4916" t="14058" r="5833" b="14188"/>
          <a:stretch>
            <a:fillRect/>
          </a:stretch>
        </p:blipFill>
        <p:spPr bwMode="auto">
          <a:xfrm>
            <a:off x="442913" y="1646238"/>
            <a:ext cx="8359775" cy="493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913" name="Straight Arrow Connector 18"/>
          <p:cNvCxnSpPr>
            <a:cxnSpLocks noChangeShapeType="1"/>
          </p:cNvCxnSpPr>
          <p:nvPr/>
        </p:nvCxnSpPr>
        <p:spPr bwMode="auto">
          <a:xfrm rot="5400000">
            <a:off x="4856162" y="2754313"/>
            <a:ext cx="962025" cy="730250"/>
          </a:xfrm>
          <a:prstGeom prst="straightConnector1">
            <a:avLst/>
          </a:prstGeom>
          <a:noFill/>
          <a:ln w="28575" algn="ctr">
            <a:solidFill>
              <a:schemeClr val="accent1"/>
            </a:solidFill>
            <a:round/>
            <a:headEnd/>
            <a:tailEnd type="triangle" w="lg" len="med"/>
          </a:ln>
        </p:spPr>
      </p:cxnSp>
      <p:cxnSp>
        <p:nvCxnSpPr>
          <p:cNvPr id="38914" name="Straight Arrow Connector 22"/>
          <p:cNvCxnSpPr>
            <a:cxnSpLocks noChangeShapeType="1"/>
          </p:cNvCxnSpPr>
          <p:nvPr/>
        </p:nvCxnSpPr>
        <p:spPr bwMode="auto">
          <a:xfrm rot="5400000">
            <a:off x="7346950" y="3895725"/>
            <a:ext cx="1204913" cy="646113"/>
          </a:xfrm>
          <a:prstGeom prst="straightConnector1">
            <a:avLst/>
          </a:prstGeom>
          <a:noFill/>
          <a:ln w="28575" algn="ctr">
            <a:solidFill>
              <a:srgbClr val="F2F23A"/>
            </a:solidFill>
            <a:round/>
            <a:headEnd/>
            <a:tailEnd type="triangle" w="lg" len="med"/>
          </a:ln>
        </p:spPr>
      </p:cxnSp>
      <p:sp>
        <p:nvSpPr>
          <p:cNvPr id="38915" name="Rectangle 13"/>
          <p:cNvSpPr>
            <a:spLocks noChangeArrowheads="1"/>
          </p:cNvSpPr>
          <p:nvPr/>
        </p:nvSpPr>
        <p:spPr bwMode="auto">
          <a:xfrm rot="-5400000">
            <a:off x="-671512" y="3771900"/>
            <a:ext cx="2582862" cy="369888"/>
          </a:xfrm>
          <a:prstGeom prst="rect">
            <a:avLst/>
          </a:prstGeom>
          <a:noFill/>
          <a:ln w="9525">
            <a:noFill/>
            <a:miter lim="800000"/>
            <a:headEnd/>
            <a:tailEnd/>
          </a:ln>
        </p:spPr>
        <p:txBody>
          <a:bodyPr>
            <a:spAutoFit/>
          </a:bodyPr>
          <a:lstStyle/>
          <a:p>
            <a:pPr algn="ctr">
              <a:buFont typeface="Arial" charset="0"/>
              <a:buNone/>
            </a:pPr>
            <a:r>
              <a:rPr lang="en-US">
                <a:latin typeface="Calibri" pitchFamily="34" charset="0"/>
              </a:rPr>
              <a:t>Persons (n)</a:t>
            </a:r>
          </a:p>
        </p:txBody>
      </p:sp>
      <p:sp>
        <p:nvSpPr>
          <p:cNvPr id="38916" name="Rectangle 7"/>
          <p:cNvSpPr>
            <a:spLocks noChangeArrowheads="1"/>
          </p:cNvSpPr>
          <p:nvPr/>
        </p:nvSpPr>
        <p:spPr bwMode="auto">
          <a:xfrm>
            <a:off x="5000625" y="2357438"/>
            <a:ext cx="1466850" cy="546100"/>
          </a:xfrm>
          <a:prstGeom prst="rect">
            <a:avLst/>
          </a:prstGeom>
          <a:solidFill>
            <a:schemeClr val="accent1"/>
          </a:solidFill>
          <a:ln w="28575">
            <a:noFill/>
            <a:miter lim="800000"/>
            <a:headEnd/>
            <a:tailEnd/>
          </a:ln>
        </p:spPr>
        <p:txBody>
          <a:bodyPr wrap="none" anchor="ctr"/>
          <a:lstStyle/>
          <a:p>
            <a:pPr algn="ctr" eaLnBrk="0" hangingPunct="0">
              <a:lnSpc>
                <a:spcPct val="80000"/>
              </a:lnSpc>
              <a:buFont typeface="Arial" charset="0"/>
              <a:buNone/>
            </a:pPr>
            <a:r>
              <a:rPr lang="en-US">
                <a:solidFill>
                  <a:schemeClr val="bg1"/>
                </a:solidFill>
              </a:rPr>
              <a:t>Peak </a:t>
            </a:r>
            <a:endParaRPr lang="en-US" i="1">
              <a:solidFill>
                <a:schemeClr val="bg1"/>
              </a:solidFill>
            </a:endParaRPr>
          </a:p>
          <a:p>
            <a:pPr algn="ctr" eaLnBrk="0" hangingPunct="0">
              <a:lnSpc>
                <a:spcPct val="80000"/>
              </a:lnSpc>
              <a:buFont typeface="Arial" charset="0"/>
              <a:buNone/>
            </a:pPr>
            <a:r>
              <a:rPr lang="en-US" i="1">
                <a:solidFill>
                  <a:schemeClr val="bg1"/>
                </a:solidFill>
              </a:rPr>
              <a:t>incidence</a:t>
            </a:r>
          </a:p>
        </p:txBody>
      </p:sp>
      <p:sp>
        <p:nvSpPr>
          <p:cNvPr id="27656" name="Rectangle 8"/>
          <p:cNvSpPr>
            <a:spLocks noChangeArrowheads="1"/>
          </p:cNvSpPr>
          <p:nvPr/>
        </p:nvSpPr>
        <p:spPr bwMode="auto">
          <a:xfrm>
            <a:off x="7369175" y="3127375"/>
            <a:ext cx="1296988" cy="558800"/>
          </a:xfrm>
          <a:prstGeom prst="rect">
            <a:avLst/>
          </a:prstGeom>
          <a:solidFill>
            <a:srgbClr val="F2F23A"/>
          </a:solidFill>
          <a:ln w="28575">
            <a:noFill/>
            <a:miter lim="800000"/>
            <a:headEnd/>
            <a:tailEnd/>
          </a:ln>
        </p:spPr>
        <p:txBody>
          <a:bodyPr wrap="none" anchor="ctr"/>
          <a:lstStyle/>
          <a:p>
            <a:pPr algn="ctr" eaLnBrk="0" fontAlgn="auto" hangingPunct="0">
              <a:lnSpc>
                <a:spcPct val="80000"/>
              </a:lnSpc>
              <a:buFont typeface="Arial" charset="0"/>
              <a:buNone/>
              <a:defRPr/>
            </a:pPr>
            <a:r>
              <a:rPr lang="en-US" dirty="0">
                <a:solidFill>
                  <a:schemeClr val="bg2">
                    <a:lumMod val="10000"/>
                  </a:schemeClr>
                </a:solidFill>
                <a:cs typeface="+mn-cs"/>
              </a:rPr>
              <a:t>Peak </a:t>
            </a:r>
          </a:p>
          <a:p>
            <a:pPr algn="ctr" eaLnBrk="0" fontAlgn="auto" hangingPunct="0">
              <a:lnSpc>
                <a:spcPct val="80000"/>
              </a:lnSpc>
              <a:buFont typeface="Arial" charset="0"/>
              <a:buNone/>
              <a:defRPr/>
            </a:pPr>
            <a:r>
              <a:rPr lang="en-US" dirty="0">
                <a:solidFill>
                  <a:schemeClr val="bg2">
                    <a:lumMod val="10000"/>
                  </a:schemeClr>
                </a:solidFill>
                <a:cs typeface="+mn-cs"/>
              </a:rPr>
              <a:t>cirrhosis</a:t>
            </a:r>
          </a:p>
        </p:txBody>
      </p:sp>
      <p:sp>
        <p:nvSpPr>
          <p:cNvPr id="38918" name="Text Box 3"/>
          <p:cNvSpPr txBox="1">
            <a:spLocks noChangeArrowheads="1"/>
          </p:cNvSpPr>
          <p:nvPr/>
        </p:nvSpPr>
        <p:spPr bwMode="auto">
          <a:xfrm>
            <a:off x="284163" y="5930900"/>
            <a:ext cx="8655050" cy="739775"/>
          </a:xfrm>
          <a:prstGeom prst="rect">
            <a:avLst/>
          </a:prstGeom>
          <a:noFill/>
          <a:ln w="9525">
            <a:noFill/>
            <a:miter lim="800000"/>
            <a:headEnd/>
            <a:tailEnd/>
          </a:ln>
        </p:spPr>
        <p:txBody>
          <a:bodyPr>
            <a:spAutoFit/>
          </a:bodyPr>
          <a:lstStyle/>
          <a:p>
            <a:pPr eaLnBrk="0" hangingPunct="0">
              <a:buFont typeface="Arial" charset="0"/>
              <a:buNone/>
            </a:pPr>
            <a:r>
              <a:rPr lang="en-US" sz="1400">
                <a:latin typeface="Calibri" pitchFamily="34" charset="0"/>
              </a:rPr>
              <a:t>Reprinted from Gastroenterology, 138, Davis GL, et al, Aging of hepatitis C virus (HCV)-infected persons in the United States: a multiple cohort model of HCV prevalence and disease progression, 513-521, Copyright 2010, with permission from Elsevier</a:t>
            </a:r>
            <a:r>
              <a:rPr lang="en-US" sz="1400">
                <a:solidFill>
                  <a:schemeClr val="bg2"/>
                </a:solidFill>
                <a:latin typeface="Calibri" pitchFamily="34" charset="0"/>
              </a:rPr>
              <a:t>.</a:t>
            </a:r>
          </a:p>
        </p:txBody>
      </p:sp>
      <p:sp>
        <p:nvSpPr>
          <p:cNvPr id="12296" name="Title 9"/>
          <p:cNvSpPr>
            <a:spLocks noGrp="1"/>
          </p:cNvSpPr>
          <p:nvPr>
            <p:ph type="title"/>
          </p:nvPr>
        </p:nvSpPr>
        <p:spPr/>
        <p:txBody>
          <a:bodyPr rtlCol="0">
            <a:normAutofit fontScale="90000"/>
          </a:bodyPr>
          <a:lstStyle/>
          <a:p>
            <a:pPr fontAlgn="auto">
              <a:spcAft>
                <a:spcPts val="0"/>
              </a:spcAft>
              <a:defRPr/>
            </a:pPr>
            <a:r>
              <a:rPr lang="en-US" b="1" dirty="0" smtClean="0">
                <a:solidFill>
                  <a:srgbClr val="FFFF00"/>
                </a:solidFill>
              </a:rPr>
              <a:t>The Changing Face of HCV in the US</a:t>
            </a:r>
          </a:p>
        </p:txBody>
      </p:sp>
      <p:cxnSp>
        <p:nvCxnSpPr>
          <p:cNvPr id="38920" name="Straight Connector 18"/>
          <p:cNvCxnSpPr>
            <a:cxnSpLocks noChangeShapeType="1"/>
          </p:cNvCxnSpPr>
          <p:nvPr/>
        </p:nvCxnSpPr>
        <p:spPr bwMode="auto">
          <a:xfrm rot="5400000">
            <a:off x="818356" y="4009232"/>
            <a:ext cx="2443163" cy="0"/>
          </a:xfrm>
          <a:prstGeom prst="line">
            <a:avLst/>
          </a:prstGeom>
          <a:noFill/>
          <a:ln w="28575" algn="ctr">
            <a:solidFill>
              <a:schemeClr val="tx1"/>
            </a:solidFill>
            <a:round/>
            <a:headEnd/>
            <a:tailEnd/>
          </a:ln>
        </p:spPr>
      </p:cxnSp>
      <p:cxnSp>
        <p:nvCxnSpPr>
          <p:cNvPr id="38921" name="Straight Connector 20"/>
          <p:cNvCxnSpPr>
            <a:cxnSpLocks noChangeShapeType="1"/>
          </p:cNvCxnSpPr>
          <p:nvPr/>
        </p:nvCxnSpPr>
        <p:spPr bwMode="auto">
          <a:xfrm>
            <a:off x="1960563" y="2803525"/>
            <a:ext cx="65087" cy="0"/>
          </a:xfrm>
          <a:prstGeom prst="line">
            <a:avLst/>
          </a:prstGeom>
          <a:noFill/>
          <a:ln w="28575" algn="ctr">
            <a:solidFill>
              <a:schemeClr val="tx1"/>
            </a:solidFill>
            <a:round/>
            <a:headEnd/>
            <a:tailEnd/>
          </a:ln>
        </p:spPr>
      </p:cxnSp>
      <p:cxnSp>
        <p:nvCxnSpPr>
          <p:cNvPr id="38922" name="Straight Connector 21"/>
          <p:cNvCxnSpPr>
            <a:cxnSpLocks noChangeShapeType="1"/>
          </p:cNvCxnSpPr>
          <p:nvPr/>
        </p:nvCxnSpPr>
        <p:spPr bwMode="auto">
          <a:xfrm>
            <a:off x="1960563" y="3203575"/>
            <a:ext cx="65087" cy="0"/>
          </a:xfrm>
          <a:prstGeom prst="line">
            <a:avLst/>
          </a:prstGeom>
          <a:noFill/>
          <a:ln w="28575" algn="ctr">
            <a:solidFill>
              <a:schemeClr val="tx1"/>
            </a:solidFill>
            <a:round/>
            <a:headEnd/>
            <a:tailEnd/>
          </a:ln>
        </p:spPr>
      </p:cxnSp>
      <p:cxnSp>
        <p:nvCxnSpPr>
          <p:cNvPr id="38923" name="Straight Connector 22"/>
          <p:cNvCxnSpPr>
            <a:cxnSpLocks noChangeShapeType="1"/>
          </p:cNvCxnSpPr>
          <p:nvPr/>
        </p:nvCxnSpPr>
        <p:spPr bwMode="auto">
          <a:xfrm>
            <a:off x="1960563" y="3609975"/>
            <a:ext cx="65087" cy="0"/>
          </a:xfrm>
          <a:prstGeom prst="line">
            <a:avLst/>
          </a:prstGeom>
          <a:noFill/>
          <a:ln w="28575" algn="ctr">
            <a:solidFill>
              <a:schemeClr val="tx1"/>
            </a:solidFill>
            <a:round/>
            <a:headEnd/>
            <a:tailEnd/>
          </a:ln>
        </p:spPr>
      </p:cxnSp>
      <p:cxnSp>
        <p:nvCxnSpPr>
          <p:cNvPr id="38924" name="Straight Connector 23"/>
          <p:cNvCxnSpPr>
            <a:cxnSpLocks noChangeShapeType="1"/>
          </p:cNvCxnSpPr>
          <p:nvPr/>
        </p:nvCxnSpPr>
        <p:spPr bwMode="auto">
          <a:xfrm>
            <a:off x="1960563" y="4017963"/>
            <a:ext cx="65087" cy="0"/>
          </a:xfrm>
          <a:prstGeom prst="line">
            <a:avLst/>
          </a:prstGeom>
          <a:noFill/>
          <a:ln w="28575" algn="ctr">
            <a:solidFill>
              <a:schemeClr val="tx1"/>
            </a:solidFill>
            <a:round/>
            <a:headEnd/>
            <a:tailEnd/>
          </a:ln>
        </p:spPr>
      </p:cxnSp>
      <p:cxnSp>
        <p:nvCxnSpPr>
          <p:cNvPr id="38925" name="Straight Connector 24"/>
          <p:cNvCxnSpPr>
            <a:cxnSpLocks noChangeShapeType="1"/>
          </p:cNvCxnSpPr>
          <p:nvPr/>
        </p:nvCxnSpPr>
        <p:spPr bwMode="auto">
          <a:xfrm>
            <a:off x="1960563" y="4425950"/>
            <a:ext cx="65087" cy="0"/>
          </a:xfrm>
          <a:prstGeom prst="line">
            <a:avLst/>
          </a:prstGeom>
          <a:noFill/>
          <a:ln w="28575" algn="ctr">
            <a:solidFill>
              <a:schemeClr val="tx1"/>
            </a:solidFill>
            <a:round/>
            <a:headEnd/>
            <a:tailEnd/>
          </a:ln>
        </p:spPr>
      </p:cxnSp>
      <p:cxnSp>
        <p:nvCxnSpPr>
          <p:cNvPr id="38926" name="Straight Connector 25"/>
          <p:cNvCxnSpPr>
            <a:cxnSpLocks noChangeShapeType="1"/>
          </p:cNvCxnSpPr>
          <p:nvPr/>
        </p:nvCxnSpPr>
        <p:spPr bwMode="auto">
          <a:xfrm>
            <a:off x="1960563" y="4832350"/>
            <a:ext cx="65087" cy="0"/>
          </a:xfrm>
          <a:prstGeom prst="line">
            <a:avLst/>
          </a:prstGeom>
          <a:noFill/>
          <a:ln w="28575" algn="ctr">
            <a:solidFill>
              <a:schemeClr val="tx1"/>
            </a:solidFill>
            <a:round/>
            <a:headEnd/>
            <a:tailEnd/>
          </a:ln>
        </p:spPr>
      </p:cxnSp>
      <p:cxnSp>
        <p:nvCxnSpPr>
          <p:cNvPr id="38927" name="Straight Connector 26"/>
          <p:cNvCxnSpPr>
            <a:cxnSpLocks noChangeShapeType="1"/>
          </p:cNvCxnSpPr>
          <p:nvPr/>
        </p:nvCxnSpPr>
        <p:spPr bwMode="auto">
          <a:xfrm>
            <a:off x="1960563" y="5240338"/>
            <a:ext cx="65087" cy="0"/>
          </a:xfrm>
          <a:prstGeom prst="line">
            <a:avLst/>
          </a:prstGeom>
          <a:noFill/>
          <a:ln w="28575" algn="ctr">
            <a:solidFill>
              <a:schemeClr val="tx1"/>
            </a:solidFill>
            <a:round/>
            <a:headEnd/>
            <a:tailEnd/>
          </a:ln>
        </p:spPr>
      </p:cxnSp>
      <p:cxnSp>
        <p:nvCxnSpPr>
          <p:cNvPr id="38928" name="Straight Connector 28"/>
          <p:cNvCxnSpPr>
            <a:cxnSpLocks noChangeShapeType="1"/>
          </p:cNvCxnSpPr>
          <p:nvPr/>
        </p:nvCxnSpPr>
        <p:spPr bwMode="auto">
          <a:xfrm rot="5400000">
            <a:off x="2008188" y="5272088"/>
            <a:ext cx="63500" cy="0"/>
          </a:xfrm>
          <a:prstGeom prst="line">
            <a:avLst/>
          </a:prstGeom>
          <a:noFill/>
          <a:ln w="28575" algn="ctr">
            <a:solidFill>
              <a:schemeClr val="tx1"/>
            </a:solidFill>
            <a:round/>
            <a:headEnd/>
            <a:tailEnd/>
          </a:ln>
        </p:spPr>
      </p:cxnSp>
      <p:cxnSp>
        <p:nvCxnSpPr>
          <p:cNvPr id="38929" name="Straight Connector 29"/>
          <p:cNvCxnSpPr>
            <a:cxnSpLocks noChangeShapeType="1"/>
          </p:cNvCxnSpPr>
          <p:nvPr/>
        </p:nvCxnSpPr>
        <p:spPr bwMode="auto">
          <a:xfrm rot="5400000">
            <a:off x="2708275" y="5272088"/>
            <a:ext cx="63500" cy="0"/>
          </a:xfrm>
          <a:prstGeom prst="line">
            <a:avLst/>
          </a:prstGeom>
          <a:noFill/>
          <a:ln w="28575" algn="ctr">
            <a:solidFill>
              <a:schemeClr val="tx1"/>
            </a:solidFill>
            <a:round/>
            <a:headEnd/>
            <a:tailEnd/>
          </a:ln>
        </p:spPr>
      </p:cxnSp>
      <p:cxnSp>
        <p:nvCxnSpPr>
          <p:cNvPr id="38930" name="Straight Connector 30"/>
          <p:cNvCxnSpPr>
            <a:cxnSpLocks noChangeShapeType="1"/>
          </p:cNvCxnSpPr>
          <p:nvPr/>
        </p:nvCxnSpPr>
        <p:spPr bwMode="auto">
          <a:xfrm rot="5400000">
            <a:off x="3408363" y="5272088"/>
            <a:ext cx="63500" cy="0"/>
          </a:xfrm>
          <a:prstGeom prst="line">
            <a:avLst/>
          </a:prstGeom>
          <a:noFill/>
          <a:ln w="28575" algn="ctr">
            <a:solidFill>
              <a:schemeClr val="tx1"/>
            </a:solidFill>
            <a:round/>
            <a:headEnd/>
            <a:tailEnd/>
          </a:ln>
        </p:spPr>
      </p:cxnSp>
      <p:cxnSp>
        <p:nvCxnSpPr>
          <p:cNvPr id="38931" name="Straight Connector 31"/>
          <p:cNvCxnSpPr>
            <a:cxnSpLocks noChangeShapeType="1"/>
          </p:cNvCxnSpPr>
          <p:nvPr/>
        </p:nvCxnSpPr>
        <p:spPr bwMode="auto">
          <a:xfrm rot="5400000">
            <a:off x="4108450" y="5272088"/>
            <a:ext cx="63500" cy="0"/>
          </a:xfrm>
          <a:prstGeom prst="line">
            <a:avLst/>
          </a:prstGeom>
          <a:noFill/>
          <a:ln w="28575" algn="ctr">
            <a:solidFill>
              <a:schemeClr val="tx1"/>
            </a:solidFill>
            <a:round/>
            <a:headEnd/>
            <a:tailEnd/>
          </a:ln>
        </p:spPr>
      </p:cxnSp>
      <p:cxnSp>
        <p:nvCxnSpPr>
          <p:cNvPr id="38932" name="Straight Connector 32"/>
          <p:cNvCxnSpPr>
            <a:cxnSpLocks noChangeShapeType="1"/>
          </p:cNvCxnSpPr>
          <p:nvPr/>
        </p:nvCxnSpPr>
        <p:spPr bwMode="auto">
          <a:xfrm rot="5400000">
            <a:off x="4806950" y="5272088"/>
            <a:ext cx="63500" cy="0"/>
          </a:xfrm>
          <a:prstGeom prst="line">
            <a:avLst/>
          </a:prstGeom>
          <a:noFill/>
          <a:ln w="28575" algn="ctr">
            <a:solidFill>
              <a:schemeClr val="tx1"/>
            </a:solidFill>
            <a:round/>
            <a:headEnd/>
            <a:tailEnd/>
          </a:ln>
        </p:spPr>
      </p:cxnSp>
      <p:cxnSp>
        <p:nvCxnSpPr>
          <p:cNvPr id="38933" name="Straight Connector 33"/>
          <p:cNvCxnSpPr>
            <a:cxnSpLocks noChangeShapeType="1"/>
          </p:cNvCxnSpPr>
          <p:nvPr/>
        </p:nvCxnSpPr>
        <p:spPr bwMode="auto">
          <a:xfrm rot="5400000">
            <a:off x="5507038" y="5272088"/>
            <a:ext cx="63500" cy="0"/>
          </a:xfrm>
          <a:prstGeom prst="line">
            <a:avLst/>
          </a:prstGeom>
          <a:noFill/>
          <a:ln w="28575" algn="ctr">
            <a:solidFill>
              <a:schemeClr val="tx1"/>
            </a:solidFill>
            <a:round/>
            <a:headEnd/>
            <a:tailEnd/>
          </a:ln>
        </p:spPr>
      </p:cxnSp>
      <p:cxnSp>
        <p:nvCxnSpPr>
          <p:cNvPr id="38934" name="Straight Connector 34"/>
          <p:cNvCxnSpPr>
            <a:cxnSpLocks noChangeShapeType="1"/>
          </p:cNvCxnSpPr>
          <p:nvPr/>
        </p:nvCxnSpPr>
        <p:spPr bwMode="auto">
          <a:xfrm rot="5400000">
            <a:off x="6207125" y="5272088"/>
            <a:ext cx="63500" cy="0"/>
          </a:xfrm>
          <a:prstGeom prst="line">
            <a:avLst/>
          </a:prstGeom>
          <a:noFill/>
          <a:ln w="28575" algn="ctr">
            <a:solidFill>
              <a:schemeClr val="tx1"/>
            </a:solidFill>
            <a:round/>
            <a:headEnd/>
            <a:tailEnd/>
          </a:ln>
        </p:spPr>
      </p:cxnSp>
      <p:cxnSp>
        <p:nvCxnSpPr>
          <p:cNvPr id="38935" name="Straight Connector 35"/>
          <p:cNvCxnSpPr>
            <a:cxnSpLocks noChangeShapeType="1"/>
          </p:cNvCxnSpPr>
          <p:nvPr/>
        </p:nvCxnSpPr>
        <p:spPr bwMode="auto">
          <a:xfrm rot="5400000">
            <a:off x="6907213" y="5272088"/>
            <a:ext cx="63500" cy="0"/>
          </a:xfrm>
          <a:prstGeom prst="line">
            <a:avLst/>
          </a:prstGeom>
          <a:noFill/>
          <a:ln w="28575" algn="ctr">
            <a:solidFill>
              <a:schemeClr val="tx1"/>
            </a:solidFill>
            <a:round/>
            <a:headEnd/>
            <a:tailEnd/>
          </a:ln>
        </p:spPr>
      </p:cxnSp>
      <p:cxnSp>
        <p:nvCxnSpPr>
          <p:cNvPr id="38936" name="Straight Connector 36"/>
          <p:cNvCxnSpPr>
            <a:cxnSpLocks noChangeShapeType="1"/>
          </p:cNvCxnSpPr>
          <p:nvPr/>
        </p:nvCxnSpPr>
        <p:spPr bwMode="auto">
          <a:xfrm rot="5400000">
            <a:off x="7605713" y="5272088"/>
            <a:ext cx="63500" cy="0"/>
          </a:xfrm>
          <a:prstGeom prst="line">
            <a:avLst/>
          </a:prstGeom>
          <a:noFill/>
          <a:ln w="28575" algn="ctr">
            <a:solidFill>
              <a:schemeClr val="tx1"/>
            </a:solidFill>
            <a:round/>
            <a:headEnd/>
            <a:tailEnd/>
          </a:ln>
        </p:spPr>
      </p:cxnSp>
      <p:sp>
        <p:nvSpPr>
          <p:cNvPr id="38937" name="Rectangle 13"/>
          <p:cNvSpPr>
            <a:spLocks noChangeArrowheads="1"/>
          </p:cNvSpPr>
          <p:nvPr/>
        </p:nvSpPr>
        <p:spPr bwMode="auto">
          <a:xfrm>
            <a:off x="2078038" y="5726113"/>
            <a:ext cx="5589587" cy="341312"/>
          </a:xfrm>
          <a:prstGeom prst="rect">
            <a:avLst/>
          </a:prstGeom>
          <a:noFill/>
          <a:ln w="9525">
            <a:noFill/>
            <a:miter lim="800000"/>
            <a:headEnd/>
            <a:tailEnd/>
          </a:ln>
        </p:spPr>
        <p:txBody>
          <a:bodyPr>
            <a:spAutoFit/>
          </a:bodyPr>
          <a:lstStyle/>
          <a:p>
            <a:pPr algn="ctr">
              <a:buFont typeface="Arial" charset="0"/>
              <a:buNone/>
            </a:pPr>
            <a:r>
              <a:rPr lang="en-US">
                <a:solidFill>
                  <a:srgbClr val="FFFFFF"/>
                </a:solidFill>
                <a:latin typeface="Calibri" pitchFamily="34" charset="0"/>
              </a:rPr>
              <a:t>Yr</a:t>
            </a:r>
          </a:p>
        </p:txBody>
      </p:sp>
      <p:sp>
        <p:nvSpPr>
          <p:cNvPr id="38938" name="Rectangle 13"/>
          <p:cNvSpPr>
            <a:spLocks noChangeArrowheads="1"/>
          </p:cNvSpPr>
          <p:nvPr/>
        </p:nvSpPr>
        <p:spPr bwMode="auto">
          <a:xfrm>
            <a:off x="782638" y="2633663"/>
            <a:ext cx="1208087" cy="369887"/>
          </a:xfrm>
          <a:prstGeom prst="rect">
            <a:avLst/>
          </a:prstGeom>
          <a:noFill/>
          <a:ln w="9525">
            <a:noFill/>
            <a:miter lim="800000"/>
            <a:headEnd/>
            <a:tailEnd/>
          </a:ln>
        </p:spPr>
        <p:txBody>
          <a:bodyPr>
            <a:spAutoFit/>
          </a:bodyPr>
          <a:lstStyle/>
          <a:p>
            <a:pPr algn="r">
              <a:buFont typeface="Arial" charset="0"/>
              <a:buNone/>
            </a:pPr>
            <a:r>
              <a:rPr lang="en-US">
                <a:latin typeface="Calibri" pitchFamily="34" charset="0"/>
              </a:rPr>
              <a:t>6,000,000</a:t>
            </a:r>
          </a:p>
        </p:txBody>
      </p:sp>
      <p:sp>
        <p:nvSpPr>
          <p:cNvPr id="38939" name="Rectangle 13"/>
          <p:cNvSpPr>
            <a:spLocks noChangeArrowheads="1"/>
          </p:cNvSpPr>
          <p:nvPr/>
        </p:nvSpPr>
        <p:spPr bwMode="auto">
          <a:xfrm>
            <a:off x="782638" y="3032125"/>
            <a:ext cx="1208087" cy="369888"/>
          </a:xfrm>
          <a:prstGeom prst="rect">
            <a:avLst/>
          </a:prstGeom>
          <a:noFill/>
          <a:ln w="9525">
            <a:noFill/>
            <a:miter lim="800000"/>
            <a:headEnd/>
            <a:tailEnd/>
          </a:ln>
        </p:spPr>
        <p:txBody>
          <a:bodyPr>
            <a:spAutoFit/>
          </a:bodyPr>
          <a:lstStyle/>
          <a:p>
            <a:pPr algn="r">
              <a:buFont typeface="Arial" charset="0"/>
              <a:buNone/>
            </a:pPr>
            <a:r>
              <a:rPr lang="en-US">
                <a:latin typeface="Calibri" pitchFamily="34" charset="0"/>
              </a:rPr>
              <a:t>5,000,000</a:t>
            </a:r>
          </a:p>
        </p:txBody>
      </p:sp>
      <p:sp>
        <p:nvSpPr>
          <p:cNvPr id="38940" name="Rectangle 13"/>
          <p:cNvSpPr>
            <a:spLocks noChangeArrowheads="1"/>
          </p:cNvSpPr>
          <p:nvPr/>
        </p:nvSpPr>
        <p:spPr bwMode="auto">
          <a:xfrm>
            <a:off x="782638" y="3440113"/>
            <a:ext cx="1208087" cy="369887"/>
          </a:xfrm>
          <a:prstGeom prst="rect">
            <a:avLst/>
          </a:prstGeom>
          <a:noFill/>
          <a:ln w="9525">
            <a:noFill/>
            <a:miter lim="800000"/>
            <a:headEnd/>
            <a:tailEnd/>
          </a:ln>
        </p:spPr>
        <p:txBody>
          <a:bodyPr>
            <a:spAutoFit/>
          </a:bodyPr>
          <a:lstStyle/>
          <a:p>
            <a:pPr algn="r">
              <a:buFont typeface="Arial" charset="0"/>
              <a:buNone/>
            </a:pPr>
            <a:r>
              <a:rPr lang="en-US">
                <a:latin typeface="Calibri" pitchFamily="34" charset="0"/>
              </a:rPr>
              <a:t>4,000,000</a:t>
            </a:r>
          </a:p>
        </p:txBody>
      </p:sp>
      <p:sp>
        <p:nvSpPr>
          <p:cNvPr id="38941" name="Rectangle 13"/>
          <p:cNvSpPr>
            <a:spLocks noChangeArrowheads="1"/>
          </p:cNvSpPr>
          <p:nvPr/>
        </p:nvSpPr>
        <p:spPr bwMode="auto">
          <a:xfrm>
            <a:off x="782638" y="3848100"/>
            <a:ext cx="1208087" cy="369888"/>
          </a:xfrm>
          <a:prstGeom prst="rect">
            <a:avLst/>
          </a:prstGeom>
          <a:noFill/>
          <a:ln w="9525">
            <a:noFill/>
            <a:miter lim="800000"/>
            <a:headEnd/>
            <a:tailEnd/>
          </a:ln>
        </p:spPr>
        <p:txBody>
          <a:bodyPr>
            <a:spAutoFit/>
          </a:bodyPr>
          <a:lstStyle/>
          <a:p>
            <a:pPr algn="r">
              <a:buFont typeface="Arial" charset="0"/>
              <a:buNone/>
            </a:pPr>
            <a:r>
              <a:rPr lang="en-US">
                <a:latin typeface="Calibri" pitchFamily="34" charset="0"/>
              </a:rPr>
              <a:t>3,000,000</a:t>
            </a:r>
          </a:p>
        </p:txBody>
      </p:sp>
      <p:sp>
        <p:nvSpPr>
          <p:cNvPr id="38942" name="Rectangle 13"/>
          <p:cNvSpPr>
            <a:spLocks noChangeArrowheads="1"/>
          </p:cNvSpPr>
          <p:nvPr/>
        </p:nvSpPr>
        <p:spPr bwMode="auto">
          <a:xfrm>
            <a:off x="857250" y="4286250"/>
            <a:ext cx="1208088" cy="369888"/>
          </a:xfrm>
          <a:prstGeom prst="rect">
            <a:avLst/>
          </a:prstGeom>
          <a:noFill/>
          <a:ln w="9525">
            <a:noFill/>
            <a:miter lim="800000"/>
            <a:headEnd/>
            <a:tailEnd/>
          </a:ln>
        </p:spPr>
        <p:txBody>
          <a:bodyPr>
            <a:spAutoFit/>
          </a:bodyPr>
          <a:lstStyle/>
          <a:p>
            <a:pPr algn="r">
              <a:buFont typeface="Arial" charset="0"/>
              <a:buNone/>
            </a:pPr>
            <a:r>
              <a:rPr lang="en-US">
                <a:latin typeface="Calibri" pitchFamily="34" charset="0"/>
              </a:rPr>
              <a:t>2,000,000</a:t>
            </a:r>
          </a:p>
        </p:txBody>
      </p:sp>
      <p:sp>
        <p:nvSpPr>
          <p:cNvPr id="38943" name="Rectangle 13"/>
          <p:cNvSpPr>
            <a:spLocks noChangeArrowheads="1"/>
          </p:cNvSpPr>
          <p:nvPr/>
        </p:nvSpPr>
        <p:spPr bwMode="auto">
          <a:xfrm>
            <a:off x="782638" y="4662488"/>
            <a:ext cx="1208087" cy="369887"/>
          </a:xfrm>
          <a:prstGeom prst="rect">
            <a:avLst/>
          </a:prstGeom>
          <a:noFill/>
          <a:ln w="9525">
            <a:noFill/>
            <a:miter lim="800000"/>
            <a:headEnd/>
            <a:tailEnd/>
          </a:ln>
        </p:spPr>
        <p:txBody>
          <a:bodyPr>
            <a:spAutoFit/>
          </a:bodyPr>
          <a:lstStyle/>
          <a:p>
            <a:pPr algn="r">
              <a:buFont typeface="Arial" charset="0"/>
              <a:buNone/>
            </a:pPr>
            <a:r>
              <a:rPr lang="en-US">
                <a:latin typeface="Calibri" pitchFamily="34" charset="0"/>
              </a:rPr>
              <a:t>1,000,000</a:t>
            </a:r>
          </a:p>
        </p:txBody>
      </p:sp>
      <p:sp>
        <p:nvSpPr>
          <p:cNvPr id="38944" name="Rectangle 13"/>
          <p:cNvSpPr>
            <a:spLocks noChangeArrowheads="1"/>
          </p:cNvSpPr>
          <p:nvPr/>
        </p:nvSpPr>
        <p:spPr bwMode="auto">
          <a:xfrm>
            <a:off x="782638" y="5068888"/>
            <a:ext cx="1208087" cy="342900"/>
          </a:xfrm>
          <a:prstGeom prst="rect">
            <a:avLst/>
          </a:prstGeom>
          <a:noFill/>
          <a:ln w="9525">
            <a:noFill/>
            <a:miter lim="800000"/>
            <a:headEnd/>
            <a:tailEnd/>
          </a:ln>
        </p:spPr>
        <p:txBody>
          <a:bodyPr>
            <a:spAutoFit/>
          </a:bodyPr>
          <a:lstStyle/>
          <a:p>
            <a:pPr algn="r">
              <a:buFont typeface="Arial" charset="0"/>
              <a:buNone/>
            </a:pPr>
            <a:r>
              <a:rPr lang="en-US">
                <a:solidFill>
                  <a:srgbClr val="FFFFFF"/>
                </a:solidFill>
                <a:latin typeface="Calibri" pitchFamily="34" charset="0"/>
              </a:rPr>
              <a:t>0</a:t>
            </a:r>
          </a:p>
        </p:txBody>
      </p:sp>
      <p:sp>
        <p:nvSpPr>
          <p:cNvPr id="38945" name="Rectangle 13"/>
          <p:cNvSpPr>
            <a:spLocks noChangeArrowheads="1"/>
          </p:cNvSpPr>
          <p:nvPr/>
        </p:nvSpPr>
        <p:spPr bwMode="auto">
          <a:xfrm>
            <a:off x="1714500" y="5357813"/>
            <a:ext cx="822325" cy="369887"/>
          </a:xfrm>
          <a:prstGeom prst="rect">
            <a:avLst/>
          </a:prstGeom>
          <a:noFill/>
          <a:ln w="9525">
            <a:noFill/>
            <a:miter lim="800000"/>
            <a:headEnd/>
            <a:tailEnd/>
          </a:ln>
        </p:spPr>
        <p:txBody>
          <a:bodyPr>
            <a:spAutoFit/>
          </a:bodyPr>
          <a:lstStyle/>
          <a:p>
            <a:pPr algn="ctr">
              <a:buFont typeface="Arial" charset="0"/>
              <a:buNone/>
            </a:pPr>
            <a:r>
              <a:rPr lang="en-US">
                <a:latin typeface="Calibri" pitchFamily="34" charset="0"/>
              </a:rPr>
              <a:t>1950</a:t>
            </a:r>
          </a:p>
        </p:txBody>
      </p:sp>
      <p:sp>
        <p:nvSpPr>
          <p:cNvPr id="38946" name="Rectangle 13"/>
          <p:cNvSpPr>
            <a:spLocks noChangeArrowheads="1"/>
          </p:cNvSpPr>
          <p:nvPr/>
        </p:nvSpPr>
        <p:spPr bwMode="auto">
          <a:xfrm>
            <a:off x="2332038" y="5368925"/>
            <a:ext cx="820737" cy="369888"/>
          </a:xfrm>
          <a:prstGeom prst="rect">
            <a:avLst/>
          </a:prstGeom>
          <a:noFill/>
          <a:ln w="9525">
            <a:noFill/>
            <a:miter lim="800000"/>
            <a:headEnd/>
            <a:tailEnd/>
          </a:ln>
        </p:spPr>
        <p:txBody>
          <a:bodyPr>
            <a:spAutoFit/>
          </a:bodyPr>
          <a:lstStyle/>
          <a:p>
            <a:pPr algn="ctr">
              <a:buFont typeface="Arial" charset="0"/>
              <a:buNone/>
            </a:pPr>
            <a:r>
              <a:rPr lang="en-US">
                <a:latin typeface="Calibri" pitchFamily="34" charset="0"/>
              </a:rPr>
              <a:t>1960</a:t>
            </a:r>
          </a:p>
        </p:txBody>
      </p:sp>
      <p:sp>
        <p:nvSpPr>
          <p:cNvPr id="38947" name="Rectangle 13"/>
          <p:cNvSpPr>
            <a:spLocks noChangeArrowheads="1"/>
          </p:cNvSpPr>
          <p:nvPr/>
        </p:nvSpPr>
        <p:spPr bwMode="auto">
          <a:xfrm>
            <a:off x="2928938" y="5357813"/>
            <a:ext cx="857250" cy="369887"/>
          </a:xfrm>
          <a:prstGeom prst="rect">
            <a:avLst/>
          </a:prstGeom>
          <a:noFill/>
          <a:ln w="9525">
            <a:noFill/>
            <a:miter lim="800000"/>
            <a:headEnd/>
            <a:tailEnd/>
          </a:ln>
        </p:spPr>
        <p:txBody>
          <a:bodyPr>
            <a:spAutoFit/>
          </a:bodyPr>
          <a:lstStyle/>
          <a:p>
            <a:pPr algn="ctr">
              <a:buFont typeface="Arial" charset="0"/>
              <a:buNone/>
            </a:pPr>
            <a:r>
              <a:rPr lang="en-US">
                <a:latin typeface="Calibri" pitchFamily="34" charset="0"/>
              </a:rPr>
              <a:t> 1970</a:t>
            </a:r>
          </a:p>
        </p:txBody>
      </p:sp>
      <p:sp>
        <p:nvSpPr>
          <p:cNvPr id="38948" name="Rectangle 13"/>
          <p:cNvSpPr>
            <a:spLocks noChangeArrowheads="1"/>
          </p:cNvSpPr>
          <p:nvPr/>
        </p:nvSpPr>
        <p:spPr bwMode="auto">
          <a:xfrm>
            <a:off x="3786188" y="5357813"/>
            <a:ext cx="820737" cy="369887"/>
          </a:xfrm>
          <a:prstGeom prst="rect">
            <a:avLst/>
          </a:prstGeom>
          <a:noFill/>
          <a:ln w="9525">
            <a:noFill/>
            <a:miter lim="800000"/>
            <a:headEnd/>
            <a:tailEnd/>
          </a:ln>
        </p:spPr>
        <p:txBody>
          <a:bodyPr>
            <a:spAutoFit/>
          </a:bodyPr>
          <a:lstStyle/>
          <a:p>
            <a:pPr algn="ctr">
              <a:buFont typeface="Arial" charset="0"/>
              <a:buNone/>
            </a:pPr>
            <a:r>
              <a:rPr lang="en-US">
                <a:latin typeface="Calibri" pitchFamily="34" charset="0"/>
              </a:rPr>
              <a:t>1980</a:t>
            </a:r>
          </a:p>
        </p:txBody>
      </p:sp>
      <p:sp>
        <p:nvSpPr>
          <p:cNvPr id="38949" name="Rectangle 13"/>
          <p:cNvSpPr>
            <a:spLocks noChangeArrowheads="1"/>
          </p:cNvSpPr>
          <p:nvPr/>
        </p:nvSpPr>
        <p:spPr bwMode="auto">
          <a:xfrm>
            <a:off x="4429125" y="5368925"/>
            <a:ext cx="822325" cy="369888"/>
          </a:xfrm>
          <a:prstGeom prst="rect">
            <a:avLst/>
          </a:prstGeom>
          <a:noFill/>
          <a:ln w="9525">
            <a:noFill/>
            <a:miter lim="800000"/>
            <a:headEnd/>
            <a:tailEnd/>
          </a:ln>
        </p:spPr>
        <p:txBody>
          <a:bodyPr>
            <a:spAutoFit/>
          </a:bodyPr>
          <a:lstStyle/>
          <a:p>
            <a:pPr algn="ctr">
              <a:buFont typeface="Arial" charset="0"/>
              <a:buNone/>
            </a:pPr>
            <a:r>
              <a:rPr lang="en-US">
                <a:latin typeface="Calibri" pitchFamily="34" charset="0"/>
              </a:rPr>
              <a:t>1990</a:t>
            </a:r>
          </a:p>
        </p:txBody>
      </p:sp>
      <p:sp>
        <p:nvSpPr>
          <p:cNvPr id="38950" name="Rectangle 13"/>
          <p:cNvSpPr>
            <a:spLocks noChangeArrowheads="1"/>
          </p:cNvSpPr>
          <p:nvPr/>
        </p:nvSpPr>
        <p:spPr bwMode="auto">
          <a:xfrm>
            <a:off x="5143500" y="5357813"/>
            <a:ext cx="820738" cy="369887"/>
          </a:xfrm>
          <a:prstGeom prst="rect">
            <a:avLst/>
          </a:prstGeom>
          <a:noFill/>
          <a:ln w="9525">
            <a:noFill/>
            <a:miter lim="800000"/>
            <a:headEnd/>
            <a:tailEnd/>
          </a:ln>
        </p:spPr>
        <p:txBody>
          <a:bodyPr>
            <a:spAutoFit/>
          </a:bodyPr>
          <a:lstStyle/>
          <a:p>
            <a:pPr algn="ctr">
              <a:buFont typeface="Arial" charset="0"/>
              <a:buNone/>
            </a:pPr>
            <a:r>
              <a:rPr lang="en-US">
                <a:latin typeface="Calibri" pitchFamily="34" charset="0"/>
              </a:rPr>
              <a:t>2000</a:t>
            </a:r>
          </a:p>
        </p:txBody>
      </p:sp>
      <p:sp>
        <p:nvSpPr>
          <p:cNvPr id="38951" name="Rectangle 13"/>
          <p:cNvSpPr>
            <a:spLocks noChangeArrowheads="1"/>
          </p:cNvSpPr>
          <p:nvPr/>
        </p:nvSpPr>
        <p:spPr bwMode="auto">
          <a:xfrm>
            <a:off x="5827713" y="5368925"/>
            <a:ext cx="822325" cy="369888"/>
          </a:xfrm>
          <a:prstGeom prst="rect">
            <a:avLst/>
          </a:prstGeom>
          <a:noFill/>
          <a:ln w="9525">
            <a:noFill/>
            <a:miter lim="800000"/>
            <a:headEnd/>
            <a:tailEnd/>
          </a:ln>
        </p:spPr>
        <p:txBody>
          <a:bodyPr>
            <a:spAutoFit/>
          </a:bodyPr>
          <a:lstStyle/>
          <a:p>
            <a:pPr algn="ctr">
              <a:buFont typeface="Arial" charset="0"/>
              <a:buNone/>
            </a:pPr>
            <a:r>
              <a:rPr lang="en-US">
                <a:latin typeface="Calibri" pitchFamily="34" charset="0"/>
              </a:rPr>
              <a:t>2010</a:t>
            </a:r>
          </a:p>
        </p:txBody>
      </p:sp>
      <p:sp>
        <p:nvSpPr>
          <p:cNvPr id="38952" name="Rectangle 13"/>
          <p:cNvSpPr>
            <a:spLocks noChangeArrowheads="1"/>
          </p:cNvSpPr>
          <p:nvPr/>
        </p:nvSpPr>
        <p:spPr bwMode="auto">
          <a:xfrm>
            <a:off x="7226300" y="5368925"/>
            <a:ext cx="822325" cy="369888"/>
          </a:xfrm>
          <a:prstGeom prst="rect">
            <a:avLst/>
          </a:prstGeom>
          <a:noFill/>
          <a:ln w="9525">
            <a:noFill/>
            <a:miter lim="800000"/>
            <a:headEnd/>
            <a:tailEnd/>
          </a:ln>
        </p:spPr>
        <p:txBody>
          <a:bodyPr>
            <a:spAutoFit/>
          </a:bodyPr>
          <a:lstStyle/>
          <a:p>
            <a:pPr algn="ctr">
              <a:buFont typeface="Arial" charset="0"/>
              <a:buNone/>
            </a:pPr>
            <a:r>
              <a:rPr lang="en-US">
                <a:latin typeface="Calibri" pitchFamily="34" charset="0"/>
              </a:rPr>
              <a:t>2030</a:t>
            </a:r>
          </a:p>
        </p:txBody>
      </p:sp>
      <p:sp>
        <p:nvSpPr>
          <p:cNvPr id="38953" name="Rectangle 13"/>
          <p:cNvSpPr>
            <a:spLocks noChangeArrowheads="1"/>
          </p:cNvSpPr>
          <p:nvPr/>
        </p:nvSpPr>
        <p:spPr bwMode="auto">
          <a:xfrm>
            <a:off x="6527800" y="5368925"/>
            <a:ext cx="820738" cy="369888"/>
          </a:xfrm>
          <a:prstGeom prst="rect">
            <a:avLst/>
          </a:prstGeom>
          <a:noFill/>
          <a:ln w="9525">
            <a:noFill/>
            <a:miter lim="800000"/>
            <a:headEnd/>
            <a:tailEnd/>
          </a:ln>
        </p:spPr>
        <p:txBody>
          <a:bodyPr>
            <a:spAutoFit/>
          </a:bodyPr>
          <a:lstStyle/>
          <a:p>
            <a:pPr algn="ctr">
              <a:buFont typeface="Arial" charset="0"/>
              <a:buNone/>
            </a:pPr>
            <a:r>
              <a:rPr lang="en-US">
                <a:latin typeface="Calibri" pitchFamily="34" charset="0"/>
              </a:rPr>
              <a:t>2020</a:t>
            </a:r>
          </a:p>
        </p:txBody>
      </p:sp>
      <p:sp>
        <p:nvSpPr>
          <p:cNvPr id="38954" name="Rectangle 13"/>
          <p:cNvSpPr>
            <a:spLocks noChangeArrowheads="1"/>
          </p:cNvSpPr>
          <p:nvPr/>
        </p:nvSpPr>
        <p:spPr bwMode="auto">
          <a:xfrm>
            <a:off x="2830513" y="1914525"/>
            <a:ext cx="2305050" cy="1200150"/>
          </a:xfrm>
          <a:prstGeom prst="rect">
            <a:avLst/>
          </a:prstGeom>
          <a:noFill/>
          <a:ln w="9525">
            <a:noFill/>
            <a:miter lim="800000"/>
            <a:headEnd/>
            <a:tailEnd/>
          </a:ln>
        </p:spPr>
        <p:txBody>
          <a:bodyPr>
            <a:spAutoFit/>
          </a:bodyPr>
          <a:lstStyle/>
          <a:p>
            <a:pPr>
              <a:buFont typeface="Arial" charset="0"/>
              <a:buNone/>
            </a:pPr>
            <a:r>
              <a:rPr lang="en-US">
                <a:latin typeface="Calibri" pitchFamily="34" charset="0"/>
              </a:rPr>
              <a:t>Ever HCV infected</a:t>
            </a:r>
            <a:r>
              <a:rPr lang="en-US">
                <a:solidFill>
                  <a:srgbClr val="FFFFFF"/>
                </a:solidFill>
                <a:latin typeface="Calibri" pitchFamily="34" charset="0"/>
              </a:rPr>
              <a:t/>
            </a:r>
            <a:br>
              <a:rPr lang="en-US">
                <a:solidFill>
                  <a:srgbClr val="FFFFFF"/>
                </a:solidFill>
                <a:latin typeface="Calibri" pitchFamily="34" charset="0"/>
              </a:rPr>
            </a:br>
            <a:r>
              <a:rPr lang="en-US">
                <a:latin typeface="Calibri" pitchFamily="34" charset="0"/>
              </a:rPr>
              <a:t>All chronic HCV</a:t>
            </a:r>
            <a:r>
              <a:rPr lang="en-US">
                <a:solidFill>
                  <a:srgbClr val="FFFFFF"/>
                </a:solidFill>
                <a:latin typeface="Calibri" pitchFamily="34" charset="0"/>
              </a:rPr>
              <a:t/>
            </a:r>
            <a:br>
              <a:rPr lang="en-US">
                <a:solidFill>
                  <a:srgbClr val="FFFFFF"/>
                </a:solidFill>
                <a:latin typeface="Calibri" pitchFamily="34" charset="0"/>
              </a:rPr>
            </a:br>
            <a:r>
              <a:rPr lang="en-US">
                <a:latin typeface="Calibri" pitchFamily="34" charset="0"/>
              </a:rPr>
              <a:t>Acute HCV infection</a:t>
            </a:r>
            <a:r>
              <a:rPr lang="en-US">
                <a:solidFill>
                  <a:srgbClr val="FFFFFF"/>
                </a:solidFill>
                <a:latin typeface="Calibri" pitchFamily="34" charset="0"/>
              </a:rPr>
              <a:t/>
            </a:r>
            <a:br>
              <a:rPr lang="en-US">
                <a:solidFill>
                  <a:srgbClr val="FFFFFF"/>
                </a:solidFill>
                <a:latin typeface="Calibri" pitchFamily="34" charset="0"/>
              </a:rPr>
            </a:br>
            <a:r>
              <a:rPr lang="en-US">
                <a:latin typeface="Calibri" pitchFamily="34" charset="0"/>
              </a:rPr>
              <a:t>Cirrhosis</a:t>
            </a:r>
          </a:p>
        </p:txBody>
      </p:sp>
      <p:cxnSp>
        <p:nvCxnSpPr>
          <p:cNvPr id="38955" name="Straight Connector 57"/>
          <p:cNvCxnSpPr>
            <a:cxnSpLocks noChangeShapeType="1"/>
          </p:cNvCxnSpPr>
          <p:nvPr/>
        </p:nvCxnSpPr>
        <p:spPr bwMode="auto">
          <a:xfrm>
            <a:off x="2454275" y="2057400"/>
            <a:ext cx="368300" cy="0"/>
          </a:xfrm>
          <a:prstGeom prst="line">
            <a:avLst/>
          </a:prstGeom>
          <a:noFill/>
          <a:ln w="28575" algn="ctr">
            <a:solidFill>
              <a:schemeClr val="accent2"/>
            </a:solidFill>
            <a:round/>
            <a:headEnd/>
            <a:tailEnd/>
          </a:ln>
        </p:spPr>
      </p:cxnSp>
      <p:cxnSp>
        <p:nvCxnSpPr>
          <p:cNvPr id="38956" name="Straight Connector 58"/>
          <p:cNvCxnSpPr>
            <a:cxnSpLocks noChangeShapeType="1"/>
          </p:cNvCxnSpPr>
          <p:nvPr/>
        </p:nvCxnSpPr>
        <p:spPr bwMode="auto">
          <a:xfrm>
            <a:off x="2454275" y="2309813"/>
            <a:ext cx="368300" cy="0"/>
          </a:xfrm>
          <a:prstGeom prst="line">
            <a:avLst/>
          </a:prstGeom>
          <a:noFill/>
          <a:ln w="28575" algn="ctr">
            <a:solidFill>
              <a:schemeClr val="accent1"/>
            </a:solidFill>
            <a:round/>
            <a:headEnd/>
            <a:tailEnd/>
          </a:ln>
        </p:spPr>
      </p:cxnSp>
      <p:cxnSp>
        <p:nvCxnSpPr>
          <p:cNvPr id="60" name="Straight Connector 59"/>
          <p:cNvCxnSpPr/>
          <p:nvPr/>
        </p:nvCxnSpPr>
        <p:spPr bwMode="auto">
          <a:xfrm>
            <a:off x="2454275" y="2570163"/>
            <a:ext cx="368300" cy="0"/>
          </a:xfrm>
          <a:prstGeom prst="line">
            <a:avLst/>
          </a:prstGeom>
          <a:noFill/>
          <a:ln w="28575" cap="flat" cmpd="sng" algn="ctr">
            <a:solidFill>
              <a:schemeClr val="accent3"/>
            </a:solidFill>
            <a:prstDash val="solid"/>
            <a:round/>
            <a:headEnd type="none" w="med" len="med"/>
            <a:tailEnd type="none" w="med" len="med"/>
          </a:ln>
          <a:effectLst/>
        </p:spPr>
      </p:cxnSp>
      <p:cxnSp>
        <p:nvCxnSpPr>
          <p:cNvPr id="38958" name="Straight Connector 60"/>
          <p:cNvCxnSpPr>
            <a:cxnSpLocks noChangeShapeType="1"/>
          </p:cNvCxnSpPr>
          <p:nvPr/>
        </p:nvCxnSpPr>
        <p:spPr bwMode="auto">
          <a:xfrm>
            <a:off x="2454275" y="2813050"/>
            <a:ext cx="368300" cy="0"/>
          </a:xfrm>
          <a:prstGeom prst="line">
            <a:avLst/>
          </a:prstGeom>
          <a:noFill/>
          <a:ln w="28575" algn="ctr">
            <a:solidFill>
              <a:schemeClr val="tx2"/>
            </a:solidFill>
            <a:round/>
            <a:headEnd/>
            <a:tailEnd/>
          </a:ln>
        </p:spPr>
      </p:cxnSp>
      <p:sp>
        <p:nvSpPr>
          <p:cNvPr id="38959" name="Freeform 63"/>
          <p:cNvSpPr>
            <a:spLocks/>
          </p:cNvSpPr>
          <p:nvPr/>
        </p:nvSpPr>
        <p:spPr bwMode="auto">
          <a:xfrm>
            <a:off x="2066925" y="3152775"/>
            <a:ext cx="5573713" cy="2070100"/>
          </a:xfrm>
          <a:custGeom>
            <a:avLst/>
            <a:gdLst>
              <a:gd name="T0" fmla="*/ 5559123 w 5574323"/>
              <a:gd name="T1" fmla="*/ 981602 h 2069123"/>
              <a:gd name="T2" fmla="*/ 5287312 w 5574323"/>
              <a:gd name="T3" fmla="*/ 714702 h 2069123"/>
              <a:gd name="T4" fmla="*/ 4831362 w 5574323"/>
              <a:gd name="T5" fmla="*/ 385524 h 2069123"/>
              <a:gd name="T6" fmla="*/ 4164966 w 5574323"/>
              <a:gd name="T7" fmla="*/ 91929 h 2069123"/>
              <a:gd name="T8" fmla="*/ 3551187 w 5574323"/>
              <a:gd name="T9" fmla="*/ 2956 h 2069123"/>
              <a:gd name="T10" fmla="*/ 2972486 w 5574323"/>
              <a:gd name="T11" fmla="*/ 74144 h 2069123"/>
              <a:gd name="T12" fmla="*/ 2788356 w 5574323"/>
              <a:gd name="T13" fmla="*/ 198694 h 2069123"/>
              <a:gd name="T14" fmla="*/ 2551608 w 5574323"/>
              <a:gd name="T15" fmla="*/ 518974 h 2069123"/>
              <a:gd name="T16" fmla="*/ 2314860 w 5574323"/>
              <a:gd name="T17" fmla="*/ 857048 h 2069123"/>
              <a:gd name="T18" fmla="*/ 2043033 w 5574323"/>
              <a:gd name="T19" fmla="*/ 1168437 h 2069123"/>
              <a:gd name="T20" fmla="*/ 1744912 w 5574323"/>
              <a:gd name="T21" fmla="*/ 1497613 h 2069123"/>
              <a:gd name="T22" fmla="*/ 1350341 w 5574323"/>
              <a:gd name="T23" fmla="*/ 1800097 h 2069123"/>
              <a:gd name="T24" fmla="*/ 797925 w 5574323"/>
              <a:gd name="T25" fmla="*/ 1978030 h 2069123"/>
              <a:gd name="T26" fmla="*/ 0 w 5574323"/>
              <a:gd name="T27" fmla="*/ 2093686 h 20691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74323"/>
              <a:gd name="T43" fmla="*/ 0 h 2069123"/>
              <a:gd name="T44" fmla="*/ 5574323 w 5574323"/>
              <a:gd name="T45" fmla="*/ 2069123 h 20691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74323" h="2069123">
                <a:moveTo>
                  <a:pt x="5574323" y="970085"/>
                </a:moveTo>
                <a:cubicBezTo>
                  <a:pt x="5498855" y="887290"/>
                  <a:pt x="5423388" y="804496"/>
                  <a:pt x="5301761" y="706315"/>
                </a:cubicBezTo>
                <a:cubicBezTo>
                  <a:pt x="5180134" y="608134"/>
                  <a:pt x="5032130" y="483577"/>
                  <a:pt x="4844561" y="381000"/>
                </a:cubicBezTo>
                <a:cubicBezTo>
                  <a:pt x="4656992" y="278423"/>
                  <a:pt x="4390292" y="153866"/>
                  <a:pt x="4176346" y="90854"/>
                </a:cubicBezTo>
                <a:cubicBezTo>
                  <a:pt x="3962400" y="27843"/>
                  <a:pt x="3760176" y="5862"/>
                  <a:pt x="3560884" y="2931"/>
                </a:cubicBezTo>
                <a:cubicBezTo>
                  <a:pt x="3361592" y="0"/>
                  <a:pt x="3108080" y="41031"/>
                  <a:pt x="2980592" y="73269"/>
                </a:cubicBezTo>
                <a:cubicBezTo>
                  <a:pt x="2853104" y="105507"/>
                  <a:pt x="2866293" y="123093"/>
                  <a:pt x="2795954" y="196362"/>
                </a:cubicBezTo>
                <a:cubicBezTo>
                  <a:pt x="2725616" y="269631"/>
                  <a:pt x="2637692" y="404447"/>
                  <a:pt x="2558561" y="512885"/>
                </a:cubicBezTo>
                <a:cubicBezTo>
                  <a:pt x="2479430" y="621323"/>
                  <a:pt x="2406161" y="740019"/>
                  <a:pt x="2321169" y="846992"/>
                </a:cubicBezTo>
                <a:cubicBezTo>
                  <a:pt x="2236177" y="953965"/>
                  <a:pt x="2143857" y="1049215"/>
                  <a:pt x="2048607" y="1154723"/>
                </a:cubicBezTo>
                <a:cubicBezTo>
                  <a:pt x="1953357" y="1260231"/>
                  <a:pt x="1865434" y="1375996"/>
                  <a:pt x="1749669" y="1480038"/>
                </a:cubicBezTo>
                <a:cubicBezTo>
                  <a:pt x="1633904" y="1584080"/>
                  <a:pt x="1512277" y="1699846"/>
                  <a:pt x="1354015" y="1778977"/>
                </a:cubicBezTo>
                <a:cubicBezTo>
                  <a:pt x="1195753" y="1858108"/>
                  <a:pt x="1025769" y="1906465"/>
                  <a:pt x="800100" y="1954823"/>
                </a:cubicBezTo>
                <a:cubicBezTo>
                  <a:pt x="574431" y="2003181"/>
                  <a:pt x="287215" y="2036152"/>
                  <a:pt x="0" y="2069123"/>
                </a:cubicBezTo>
              </a:path>
            </a:pathLst>
          </a:custGeom>
          <a:noFill/>
          <a:ln w="28575" algn="ctr">
            <a:solidFill>
              <a:schemeClr val="accent2"/>
            </a:solidFill>
            <a:round/>
            <a:headEnd/>
            <a:tailEnd/>
          </a:ln>
        </p:spPr>
        <p:txBody>
          <a:bodyPr anchor="ctr"/>
          <a:lstStyle/>
          <a:p>
            <a:endParaRPr lang="he-IL">
              <a:latin typeface="Calibri" pitchFamily="34" charset="0"/>
            </a:endParaRPr>
          </a:p>
        </p:txBody>
      </p:sp>
      <p:sp>
        <p:nvSpPr>
          <p:cNvPr id="38960" name="Freeform 64"/>
          <p:cNvSpPr>
            <a:spLocks/>
          </p:cNvSpPr>
          <p:nvPr/>
        </p:nvSpPr>
        <p:spPr bwMode="auto">
          <a:xfrm>
            <a:off x="2074863" y="3762375"/>
            <a:ext cx="5583237" cy="1477963"/>
          </a:xfrm>
          <a:custGeom>
            <a:avLst/>
            <a:gdLst>
              <a:gd name="T0" fmla="*/ 5586213 w 5583115"/>
              <a:gd name="T1" fmla="*/ 723711 h 1478574"/>
              <a:gd name="T2" fmla="*/ 5058377 w 5583115"/>
              <a:gd name="T3" fmla="*/ 419142 h 1478574"/>
              <a:gd name="T4" fmla="*/ 4310629 w 5583115"/>
              <a:gd name="T5" fmla="*/ 114573 h 1478574"/>
              <a:gd name="T6" fmla="*/ 3536461 w 5583115"/>
              <a:gd name="T7" fmla="*/ 10158 h 1478574"/>
              <a:gd name="T8" fmla="*/ 2947074 w 5583115"/>
              <a:gd name="T9" fmla="*/ 53670 h 1478574"/>
              <a:gd name="T10" fmla="*/ 2709531 w 5583115"/>
              <a:gd name="T11" fmla="*/ 236402 h 1478574"/>
              <a:gd name="T12" fmla="*/ 2296092 w 5583115"/>
              <a:gd name="T13" fmla="*/ 610587 h 1478574"/>
              <a:gd name="T14" fmla="*/ 1768230 w 5583115"/>
              <a:gd name="T15" fmla="*/ 1028276 h 1478574"/>
              <a:gd name="T16" fmla="*/ 1205222 w 5583115"/>
              <a:gd name="T17" fmla="*/ 1298039 h 1478574"/>
              <a:gd name="T18" fmla="*/ 343100 w 5583115"/>
              <a:gd name="T19" fmla="*/ 1437269 h 1478574"/>
              <a:gd name="T20" fmla="*/ 0 w 5583115"/>
              <a:gd name="T21" fmla="*/ 1454672 h 14785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83115"/>
              <a:gd name="T34" fmla="*/ 0 h 1478574"/>
              <a:gd name="T35" fmla="*/ 5583115 w 5583115"/>
              <a:gd name="T36" fmla="*/ 1478574 h 14785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83115" h="1478574">
                <a:moveTo>
                  <a:pt x="5583115" y="731228"/>
                </a:moveTo>
                <a:cubicBezTo>
                  <a:pt x="5425586" y="628651"/>
                  <a:pt x="5268058" y="526074"/>
                  <a:pt x="5055577" y="423497"/>
                </a:cubicBezTo>
                <a:cubicBezTo>
                  <a:pt x="4843096" y="320920"/>
                  <a:pt x="4561743" y="184639"/>
                  <a:pt x="4308231" y="115766"/>
                </a:cubicBezTo>
                <a:cubicBezTo>
                  <a:pt x="4054720" y="46893"/>
                  <a:pt x="3761643" y="20516"/>
                  <a:pt x="3534508" y="10258"/>
                </a:cubicBezTo>
                <a:cubicBezTo>
                  <a:pt x="3307373" y="0"/>
                  <a:pt x="3083169" y="16120"/>
                  <a:pt x="2945423" y="54220"/>
                </a:cubicBezTo>
                <a:cubicBezTo>
                  <a:pt x="2807677" y="92320"/>
                  <a:pt x="2816469" y="145073"/>
                  <a:pt x="2708031" y="238858"/>
                </a:cubicBezTo>
                <a:cubicBezTo>
                  <a:pt x="2599593" y="332643"/>
                  <a:pt x="2451588" y="483578"/>
                  <a:pt x="2294792" y="616928"/>
                </a:cubicBezTo>
                <a:cubicBezTo>
                  <a:pt x="2137996" y="750278"/>
                  <a:pt x="1948961" y="923193"/>
                  <a:pt x="1767254" y="1038958"/>
                </a:cubicBezTo>
                <a:cubicBezTo>
                  <a:pt x="1585547" y="1154723"/>
                  <a:pt x="1441938" y="1242647"/>
                  <a:pt x="1204546" y="1311520"/>
                </a:cubicBezTo>
                <a:cubicBezTo>
                  <a:pt x="967154" y="1380393"/>
                  <a:pt x="543658" y="1425820"/>
                  <a:pt x="342900" y="1452197"/>
                </a:cubicBezTo>
                <a:cubicBezTo>
                  <a:pt x="142142" y="1478574"/>
                  <a:pt x="71071" y="1474177"/>
                  <a:pt x="0" y="1469781"/>
                </a:cubicBezTo>
              </a:path>
            </a:pathLst>
          </a:custGeom>
          <a:noFill/>
          <a:ln w="28575" algn="ctr">
            <a:solidFill>
              <a:schemeClr val="accent1"/>
            </a:solidFill>
            <a:round/>
            <a:headEnd/>
            <a:tailEnd/>
          </a:ln>
        </p:spPr>
        <p:txBody>
          <a:bodyPr anchor="ctr"/>
          <a:lstStyle/>
          <a:p>
            <a:endParaRPr lang="he-IL">
              <a:latin typeface="Calibri" pitchFamily="34" charset="0"/>
            </a:endParaRPr>
          </a:p>
        </p:txBody>
      </p:sp>
      <p:sp>
        <p:nvSpPr>
          <p:cNvPr id="38961" name="Freeform 65"/>
          <p:cNvSpPr>
            <a:spLocks/>
          </p:cNvSpPr>
          <p:nvPr/>
        </p:nvSpPr>
        <p:spPr bwMode="auto">
          <a:xfrm>
            <a:off x="2189163" y="4808538"/>
            <a:ext cx="5443537" cy="431800"/>
          </a:xfrm>
          <a:custGeom>
            <a:avLst/>
            <a:gdLst>
              <a:gd name="T0" fmla="*/ 5469990 w 5442439"/>
              <a:gd name="T1" fmla="*/ 95447 h 432288"/>
              <a:gd name="T2" fmla="*/ 5160700 w 5442439"/>
              <a:gd name="T3" fmla="*/ 35615 h 432288"/>
              <a:gd name="T4" fmla="*/ 4816070 w 5442439"/>
              <a:gd name="T5" fmla="*/ 1415 h 432288"/>
              <a:gd name="T6" fmla="*/ 4330044 w 5442439"/>
              <a:gd name="T7" fmla="*/ 44162 h 432288"/>
              <a:gd name="T8" fmla="*/ 3640776 w 5442439"/>
              <a:gd name="T9" fmla="*/ 189467 h 432288"/>
              <a:gd name="T10" fmla="*/ 3101731 w 5442439"/>
              <a:gd name="T11" fmla="*/ 317683 h 432288"/>
              <a:gd name="T12" fmla="*/ 2262236 w 5442439"/>
              <a:gd name="T13" fmla="*/ 394609 h 432288"/>
              <a:gd name="T14" fmla="*/ 0 w 5442439"/>
              <a:gd name="T15" fmla="*/ 420252 h 432288"/>
              <a:gd name="T16" fmla="*/ 0 60000 65536"/>
              <a:gd name="T17" fmla="*/ 0 60000 65536"/>
              <a:gd name="T18" fmla="*/ 0 60000 65536"/>
              <a:gd name="T19" fmla="*/ 0 60000 65536"/>
              <a:gd name="T20" fmla="*/ 0 60000 65536"/>
              <a:gd name="T21" fmla="*/ 0 60000 65536"/>
              <a:gd name="T22" fmla="*/ 0 60000 65536"/>
              <a:gd name="T23" fmla="*/ 0 60000 65536"/>
              <a:gd name="T24" fmla="*/ 0 w 5442439"/>
              <a:gd name="T25" fmla="*/ 0 h 432288"/>
              <a:gd name="T26" fmla="*/ 5442439 w 5442439"/>
              <a:gd name="T27" fmla="*/ 432288 h 432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42439" h="432288">
                <a:moveTo>
                  <a:pt x="5442439" y="98180"/>
                </a:moveTo>
                <a:cubicBezTo>
                  <a:pt x="5342792" y="75466"/>
                  <a:pt x="5243146" y="52753"/>
                  <a:pt x="5134708" y="36634"/>
                </a:cubicBezTo>
                <a:cubicBezTo>
                  <a:pt x="5026270" y="20515"/>
                  <a:pt x="4929554" y="0"/>
                  <a:pt x="4791808" y="1465"/>
                </a:cubicBezTo>
                <a:cubicBezTo>
                  <a:pt x="4654062" y="2930"/>
                  <a:pt x="4503127" y="13188"/>
                  <a:pt x="4308231" y="45426"/>
                </a:cubicBezTo>
                <a:cubicBezTo>
                  <a:pt x="4113335" y="77664"/>
                  <a:pt x="3826120" y="148003"/>
                  <a:pt x="3622431" y="194895"/>
                </a:cubicBezTo>
                <a:cubicBezTo>
                  <a:pt x="3418743" y="241787"/>
                  <a:pt x="3314700" y="291611"/>
                  <a:pt x="3086100" y="326780"/>
                </a:cubicBezTo>
                <a:cubicBezTo>
                  <a:pt x="2857500" y="361949"/>
                  <a:pt x="2765181" y="388326"/>
                  <a:pt x="2250831" y="405911"/>
                </a:cubicBezTo>
                <a:cubicBezTo>
                  <a:pt x="1736481" y="423496"/>
                  <a:pt x="868240" y="427892"/>
                  <a:pt x="0" y="432288"/>
                </a:cubicBezTo>
              </a:path>
            </a:pathLst>
          </a:custGeom>
          <a:noFill/>
          <a:ln w="28575" algn="ctr">
            <a:solidFill>
              <a:schemeClr val="tx2"/>
            </a:solidFill>
            <a:round/>
            <a:headEnd/>
            <a:tailEnd/>
          </a:ln>
        </p:spPr>
        <p:txBody>
          <a:bodyPr anchor="ctr"/>
          <a:lstStyle/>
          <a:p>
            <a:endParaRPr lang="he-IL">
              <a:latin typeface="Calibri" pitchFamily="34" charset="0"/>
            </a:endParaRPr>
          </a:p>
        </p:txBody>
      </p:sp>
      <p:sp>
        <p:nvSpPr>
          <p:cNvPr id="67" name="Freeform 66"/>
          <p:cNvSpPr/>
          <p:nvPr/>
        </p:nvSpPr>
        <p:spPr bwMode="auto">
          <a:xfrm>
            <a:off x="2119313" y="5116513"/>
            <a:ext cx="5521325" cy="114300"/>
          </a:xfrm>
          <a:custGeom>
            <a:avLst/>
            <a:gdLst>
              <a:gd name="connsiteX0" fmla="*/ 0 w 5521569"/>
              <a:gd name="connsiteY0" fmla="*/ 105508 h 114300"/>
              <a:gd name="connsiteX1" fmla="*/ 1503484 w 5521569"/>
              <a:gd name="connsiteY1" fmla="*/ 79131 h 114300"/>
              <a:gd name="connsiteX2" fmla="*/ 2136530 w 5521569"/>
              <a:gd name="connsiteY2" fmla="*/ 43962 h 114300"/>
              <a:gd name="connsiteX3" fmla="*/ 2259623 w 5521569"/>
              <a:gd name="connsiteY3" fmla="*/ 43962 h 114300"/>
              <a:gd name="connsiteX4" fmla="*/ 2417884 w 5521569"/>
              <a:gd name="connsiteY4" fmla="*/ 0 h 114300"/>
              <a:gd name="connsiteX5" fmla="*/ 2514600 w 5521569"/>
              <a:gd name="connsiteY5" fmla="*/ 35170 h 114300"/>
              <a:gd name="connsiteX6" fmla="*/ 2637692 w 5521569"/>
              <a:gd name="connsiteY6" fmla="*/ 0 h 114300"/>
              <a:gd name="connsiteX7" fmla="*/ 2822330 w 5521569"/>
              <a:gd name="connsiteY7" fmla="*/ 87923 h 114300"/>
              <a:gd name="connsiteX8" fmla="*/ 5521569 w 5521569"/>
              <a:gd name="connsiteY8"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1569" h="114300">
                <a:moveTo>
                  <a:pt x="0" y="105508"/>
                </a:moveTo>
                <a:lnTo>
                  <a:pt x="1503484" y="79131"/>
                </a:lnTo>
                <a:lnTo>
                  <a:pt x="2136530" y="43962"/>
                </a:lnTo>
                <a:lnTo>
                  <a:pt x="2259623" y="43962"/>
                </a:lnTo>
                <a:lnTo>
                  <a:pt x="2417884" y="0"/>
                </a:lnTo>
                <a:lnTo>
                  <a:pt x="2514600" y="35170"/>
                </a:lnTo>
                <a:lnTo>
                  <a:pt x="2637692" y="0"/>
                </a:lnTo>
                <a:lnTo>
                  <a:pt x="2822330" y="87923"/>
                </a:lnTo>
                <a:lnTo>
                  <a:pt x="5521569" y="114300"/>
                </a:lnTo>
              </a:path>
            </a:pathLst>
          </a:custGeom>
          <a:noFill/>
          <a:ln w="28575" cap="flat" cmpd="sng" algn="ctr">
            <a:solidFill>
              <a:schemeClr val="accent3"/>
            </a:solidFill>
            <a:prstDash val="solid"/>
            <a:round/>
            <a:headEnd type="none" w="med" len="med"/>
            <a:tailEnd type="none" w="med" len="med"/>
          </a:ln>
          <a:effectLst/>
        </p:spPr>
        <p:txBody>
          <a:bodyPr anchor="ctr"/>
          <a:lstStyle/>
          <a:p>
            <a:pPr algn="ctr" fontAlgn="auto">
              <a:spcBef>
                <a:spcPts val="0"/>
              </a:spcBef>
              <a:spcAft>
                <a:spcPts val="0"/>
              </a:spcAft>
              <a:buFont typeface="Arial" charset="0"/>
              <a:buChar char="•"/>
              <a:defRPr/>
            </a:pPr>
            <a:endParaRPr lang="en-US" dirty="0">
              <a:cs typeface="+mn-cs"/>
            </a:endParaRPr>
          </a:p>
        </p:txBody>
      </p:sp>
      <p:cxnSp>
        <p:nvCxnSpPr>
          <p:cNvPr id="38963" name="Straight Connector 16"/>
          <p:cNvCxnSpPr>
            <a:cxnSpLocks noChangeShapeType="1"/>
          </p:cNvCxnSpPr>
          <p:nvPr/>
        </p:nvCxnSpPr>
        <p:spPr bwMode="auto">
          <a:xfrm flipV="1">
            <a:off x="2022475" y="5240338"/>
            <a:ext cx="5592763" cy="0"/>
          </a:xfrm>
          <a:prstGeom prst="line">
            <a:avLst/>
          </a:prstGeom>
          <a:noFill/>
          <a:ln w="28575" algn="ctr">
            <a:solidFill>
              <a:schemeClr val="tx1"/>
            </a:solidFill>
            <a:round/>
            <a:headEnd/>
            <a:tailEnd/>
          </a:ln>
        </p:spPr>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AutoShape 7"/>
          <p:cNvSpPr>
            <a:spLocks noChangeArrowheads="1"/>
          </p:cNvSpPr>
          <p:nvPr/>
        </p:nvSpPr>
        <p:spPr bwMode="auto">
          <a:xfrm>
            <a:off x="3762375" y="5999163"/>
            <a:ext cx="1447800" cy="533400"/>
          </a:xfrm>
          <a:prstGeom prst="triangle">
            <a:avLst>
              <a:gd name="adj" fmla="val 51190"/>
            </a:avLst>
          </a:prstGeom>
          <a:solidFill>
            <a:schemeClr val="tx1"/>
          </a:solidFill>
          <a:ln w="9525">
            <a:solidFill>
              <a:schemeClr val="bg1"/>
            </a:solidFill>
            <a:miter lim="800000"/>
            <a:headEnd/>
            <a:tailEnd/>
          </a:ln>
        </p:spPr>
        <p:txBody>
          <a:bodyPr wrap="none" anchor="ctr"/>
          <a:lstStyle/>
          <a:p>
            <a:pPr>
              <a:lnSpc>
                <a:spcPct val="90000"/>
              </a:lnSpc>
              <a:spcBef>
                <a:spcPct val="35000"/>
              </a:spcBef>
              <a:spcAft>
                <a:spcPct val="25000"/>
              </a:spcAft>
              <a:buClr>
                <a:schemeClr val="folHlink"/>
              </a:buClr>
              <a:buFont typeface="Arial" charset="0"/>
              <a:buChar char="•"/>
            </a:pPr>
            <a:endParaRPr lang="he-IL">
              <a:solidFill>
                <a:srgbClr val="FFFF00"/>
              </a:solidFill>
              <a:latin typeface="Calibri" pitchFamily="34" charset="0"/>
            </a:endParaRPr>
          </a:p>
        </p:txBody>
      </p:sp>
      <p:sp>
        <p:nvSpPr>
          <p:cNvPr id="87042" name="Line 8"/>
          <p:cNvSpPr>
            <a:spLocks noChangeShapeType="1"/>
          </p:cNvSpPr>
          <p:nvPr/>
        </p:nvSpPr>
        <p:spPr bwMode="auto">
          <a:xfrm flipV="1">
            <a:off x="1609725" y="5999163"/>
            <a:ext cx="5781675" cy="1587"/>
          </a:xfrm>
          <a:prstGeom prst="line">
            <a:avLst/>
          </a:prstGeom>
          <a:noFill/>
          <a:ln w="28575">
            <a:solidFill>
              <a:schemeClr val="accent1"/>
            </a:solidFill>
            <a:prstDash val="sysDot"/>
            <a:round/>
            <a:headEnd/>
            <a:tailEnd/>
          </a:ln>
        </p:spPr>
        <p:txBody>
          <a:bodyPr/>
          <a:lstStyle/>
          <a:p>
            <a:endParaRPr lang="en-US"/>
          </a:p>
        </p:txBody>
      </p:sp>
      <p:sp>
        <p:nvSpPr>
          <p:cNvPr id="87043" name="AutoShape 9"/>
          <p:cNvSpPr>
            <a:spLocks noChangeArrowheads="1"/>
          </p:cNvSpPr>
          <p:nvPr/>
        </p:nvSpPr>
        <p:spPr bwMode="auto">
          <a:xfrm>
            <a:off x="1295400" y="5576888"/>
            <a:ext cx="1219200" cy="304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bg1"/>
            </a:solidFill>
            <a:miter lim="800000"/>
            <a:headEnd/>
            <a:tailEnd/>
          </a:ln>
        </p:spPr>
        <p:txBody>
          <a:bodyPr wrap="none" anchor="ctr"/>
          <a:lstStyle/>
          <a:p>
            <a:endParaRPr lang="he-IL">
              <a:latin typeface="Calibri" pitchFamily="34" charset="0"/>
            </a:endParaRPr>
          </a:p>
        </p:txBody>
      </p:sp>
      <p:sp>
        <p:nvSpPr>
          <p:cNvPr id="87044" name="AutoShape 10"/>
          <p:cNvSpPr>
            <a:spLocks noChangeArrowheads="1"/>
          </p:cNvSpPr>
          <p:nvPr/>
        </p:nvSpPr>
        <p:spPr bwMode="auto">
          <a:xfrm>
            <a:off x="6477000" y="5576888"/>
            <a:ext cx="1219200" cy="304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bg1"/>
            </a:solidFill>
            <a:miter lim="800000"/>
            <a:headEnd/>
            <a:tailEnd/>
          </a:ln>
        </p:spPr>
        <p:txBody>
          <a:bodyPr wrap="none" anchor="ctr"/>
          <a:lstStyle/>
          <a:p>
            <a:endParaRPr lang="he-IL">
              <a:latin typeface="Calibri" pitchFamily="34" charset="0"/>
            </a:endParaRPr>
          </a:p>
        </p:txBody>
      </p:sp>
      <p:sp>
        <p:nvSpPr>
          <p:cNvPr id="87045" name="Text Box 11"/>
          <p:cNvSpPr txBox="1">
            <a:spLocks noChangeArrowheads="1"/>
          </p:cNvSpPr>
          <p:nvPr/>
        </p:nvSpPr>
        <p:spPr bwMode="auto">
          <a:xfrm>
            <a:off x="1851025" y="1828800"/>
            <a:ext cx="920750" cy="425450"/>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charset="0"/>
              <a:buNone/>
            </a:pPr>
            <a:r>
              <a:rPr lang="it-IT" sz="2400" b="1">
                <a:solidFill>
                  <a:srgbClr val="FF0000"/>
                </a:solidFill>
              </a:rPr>
              <a:t>Treat</a:t>
            </a:r>
          </a:p>
        </p:txBody>
      </p:sp>
      <p:sp>
        <p:nvSpPr>
          <p:cNvPr id="87046" name="Line 32"/>
          <p:cNvSpPr>
            <a:spLocks noChangeShapeType="1"/>
          </p:cNvSpPr>
          <p:nvPr/>
        </p:nvSpPr>
        <p:spPr bwMode="auto">
          <a:xfrm flipV="1">
            <a:off x="1676400" y="5922963"/>
            <a:ext cx="5791200" cy="152400"/>
          </a:xfrm>
          <a:prstGeom prst="line">
            <a:avLst/>
          </a:prstGeom>
          <a:noFill/>
          <a:ln w="28575">
            <a:solidFill>
              <a:schemeClr val="accent1"/>
            </a:solidFill>
            <a:prstDash val="sysDot"/>
            <a:round/>
            <a:headEnd/>
            <a:tailEnd/>
          </a:ln>
        </p:spPr>
        <p:txBody>
          <a:bodyPr/>
          <a:lstStyle/>
          <a:p>
            <a:endParaRPr lang="en-US"/>
          </a:p>
        </p:txBody>
      </p:sp>
      <p:sp>
        <p:nvSpPr>
          <p:cNvPr id="87047" name="Line 33"/>
          <p:cNvSpPr>
            <a:spLocks noChangeShapeType="1"/>
          </p:cNvSpPr>
          <p:nvPr/>
        </p:nvSpPr>
        <p:spPr bwMode="auto">
          <a:xfrm>
            <a:off x="1600200" y="5922963"/>
            <a:ext cx="5791200" cy="152400"/>
          </a:xfrm>
          <a:prstGeom prst="line">
            <a:avLst/>
          </a:prstGeom>
          <a:noFill/>
          <a:ln w="28575">
            <a:solidFill>
              <a:schemeClr val="accent1"/>
            </a:solidFill>
            <a:prstDash val="sysDot"/>
            <a:round/>
            <a:headEnd/>
            <a:tailEnd/>
          </a:ln>
        </p:spPr>
        <p:txBody>
          <a:bodyPr/>
          <a:lstStyle/>
          <a:p>
            <a:endParaRPr lang="en-US"/>
          </a:p>
        </p:txBody>
      </p:sp>
      <p:sp>
        <p:nvSpPr>
          <p:cNvPr id="87048" name="Title 23"/>
          <p:cNvSpPr>
            <a:spLocks noGrp="1"/>
          </p:cNvSpPr>
          <p:nvPr>
            <p:ph type="title"/>
          </p:nvPr>
        </p:nvSpPr>
        <p:spPr/>
        <p:txBody>
          <a:bodyPr/>
          <a:lstStyle/>
          <a:p>
            <a:r>
              <a:rPr lang="it-IT" sz="3600" b="1" smtClean="0">
                <a:solidFill>
                  <a:srgbClr val="FFFF00"/>
                </a:solidFill>
              </a:rPr>
              <a:t>Pros and Cons of Treating vs Deferring Therapy Once PIs Are Available</a:t>
            </a:r>
            <a:endParaRPr lang="en-US" sz="3600" b="1" smtClean="0">
              <a:solidFill>
                <a:srgbClr val="FFFF00"/>
              </a:solidFill>
            </a:endParaRPr>
          </a:p>
        </p:txBody>
      </p:sp>
      <p:sp>
        <p:nvSpPr>
          <p:cNvPr id="87049" name="Text Box 11"/>
          <p:cNvSpPr txBox="1">
            <a:spLocks noChangeArrowheads="1"/>
          </p:cNvSpPr>
          <p:nvPr/>
        </p:nvSpPr>
        <p:spPr bwMode="auto">
          <a:xfrm>
            <a:off x="381000" y="2265363"/>
            <a:ext cx="4105275" cy="3170237"/>
          </a:xfrm>
          <a:prstGeom prst="rect">
            <a:avLst/>
          </a:prstGeom>
          <a:noFill/>
          <a:ln w="9525">
            <a:noFill/>
            <a:miter lim="800000"/>
            <a:headEnd/>
            <a:tailEnd/>
          </a:ln>
        </p:spPr>
        <p:txBody>
          <a:bodyPr>
            <a:spAutoFit/>
          </a:bodyPr>
          <a:lstStyle/>
          <a:p>
            <a:pPr marL="342900" indent="-342900">
              <a:lnSpc>
                <a:spcPct val="90000"/>
              </a:lnSpc>
              <a:spcBef>
                <a:spcPts val="600"/>
              </a:spcBef>
              <a:spcAft>
                <a:spcPct val="25000"/>
              </a:spcAft>
              <a:buClr>
                <a:schemeClr val="folHlink"/>
              </a:buClr>
              <a:buFont typeface="Wingdings" pitchFamily="2" charset="2"/>
              <a:buChar char="§"/>
            </a:pPr>
            <a:r>
              <a:rPr lang="it-IT" sz="2000">
                <a:latin typeface="Calibri" pitchFamily="34" charset="0"/>
              </a:rPr>
              <a:t>Protease inhibitors substantially increase chance of SVR</a:t>
            </a:r>
          </a:p>
          <a:p>
            <a:pPr marL="342900" indent="-342900">
              <a:lnSpc>
                <a:spcPct val="90000"/>
              </a:lnSpc>
              <a:spcBef>
                <a:spcPts val="600"/>
              </a:spcBef>
              <a:spcAft>
                <a:spcPct val="25000"/>
              </a:spcAft>
              <a:buClr>
                <a:schemeClr val="folHlink"/>
              </a:buClr>
              <a:buFont typeface="Wingdings" pitchFamily="2" charset="2"/>
              <a:buChar char="§"/>
            </a:pPr>
            <a:r>
              <a:rPr lang="it-IT" sz="2000">
                <a:latin typeface="Calibri" pitchFamily="34" charset="0"/>
              </a:rPr>
              <a:t>Successful treatment may arrest progression of liver disease (including potential for cirrhosis, HCC, etc)</a:t>
            </a:r>
          </a:p>
          <a:p>
            <a:pPr marL="342900" indent="-342900">
              <a:lnSpc>
                <a:spcPct val="90000"/>
              </a:lnSpc>
              <a:spcBef>
                <a:spcPts val="600"/>
              </a:spcBef>
              <a:spcAft>
                <a:spcPct val="25000"/>
              </a:spcAft>
              <a:buClr>
                <a:schemeClr val="folHlink"/>
              </a:buClr>
              <a:buFont typeface="Wingdings" pitchFamily="2" charset="2"/>
              <a:buChar char="§"/>
            </a:pPr>
            <a:r>
              <a:rPr lang="it-IT" sz="2000">
                <a:latin typeface="Calibri" pitchFamily="34" charset="0"/>
              </a:rPr>
              <a:t>Many patients already</a:t>
            </a:r>
            <a:r>
              <a:rPr lang="en-US" sz="2000">
                <a:latin typeface="Calibri" pitchFamily="34" charset="0"/>
              </a:rPr>
              <a:t> </a:t>
            </a:r>
            <a:r>
              <a:rPr lang="ja-JP" altLang="en-US" sz="2000">
                <a:latin typeface="Calibri" pitchFamily="34" charset="0"/>
              </a:rPr>
              <a:t>“</a:t>
            </a:r>
            <a:r>
              <a:rPr lang="en-US" altLang="ja-JP" sz="2000">
                <a:latin typeface="Calibri" pitchFamily="34" charset="0"/>
              </a:rPr>
              <a:t>warehoused</a:t>
            </a:r>
            <a:r>
              <a:rPr lang="ja-JP" altLang="en-US" sz="2000">
                <a:latin typeface="Calibri" pitchFamily="34" charset="0"/>
              </a:rPr>
              <a:t>”</a:t>
            </a:r>
            <a:r>
              <a:rPr lang="en-US" altLang="ja-JP" sz="2000">
                <a:latin typeface="Calibri" pitchFamily="34" charset="0"/>
              </a:rPr>
              <a:t> awaiting DAAs, but when is the right time to exit the warehouse? </a:t>
            </a:r>
            <a:endParaRPr lang="it-IT" altLang="ja-JP" sz="2000">
              <a:latin typeface="Calibri" pitchFamily="34" charset="0"/>
            </a:endParaRPr>
          </a:p>
        </p:txBody>
      </p:sp>
      <p:sp>
        <p:nvSpPr>
          <p:cNvPr id="87050" name="Text Box 11"/>
          <p:cNvSpPr txBox="1">
            <a:spLocks noChangeArrowheads="1"/>
          </p:cNvSpPr>
          <p:nvPr/>
        </p:nvSpPr>
        <p:spPr bwMode="auto">
          <a:xfrm>
            <a:off x="4697413" y="2265363"/>
            <a:ext cx="3886200" cy="3232150"/>
          </a:xfrm>
          <a:prstGeom prst="rect">
            <a:avLst/>
          </a:prstGeom>
          <a:noFill/>
          <a:ln w="9525">
            <a:noFill/>
            <a:miter lim="800000"/>
            <a:headEnd/>
            <a:tailEnd/>
          </a:ln>
        </p:spPr>
        <p:txBody>
          <a:bodyPr>
            <a:spAutoFit/>
          </a:bodyPr>
          <a:lstStyle/>
          <a:p>
            <a:pPr marL="342900" indent="-342900">
              <a:lnSpc>
                <a:spcPct val="90000"/>
              </a:lnSpc>
              <a:spcBef>
                <a:spcPct val="35000"/>
              </a:spcBef>
              <a:spcAft>
                <a:spcPct val="25000"/>
              </a:spcAft>
              <a:buClr>
                <a:schemeClr val="folHlink"/>
              </a:buClr>
              <a:buFont typeface="Wingdings" pitchFamily="2" charset="2"/>
              <a:buChar char="§"/>
            </a:pPr>
            <a:r>
              <a:rPr lang="it-IT" sz="2000">
                <a:latin typeface="Calibri" pitchFamily="34" charset="0"/>
              </a:rPr>
              <a:t>Current regimens complex, challenging adverse events</a:t>
            </a:r>
          </a:p>
          <a:p>
            <a:pPr marL="342900" indent="-342900">
              <a:lnSpc>
                <a:spcPct val="90000"/>
              </a:lnSpc>
              <a:spcBef>
                <a:spcPct val="35000"/>
              </a:spcBef>
              <a:spcAft>
                <a:spcPct val="25000"/>
              </a:spcAft>
              <a:buClr>
                <a:schemeClr val="folHlink"/>
              </a:buClr>
              <a:buFont typeface="Wingdings" pitchFamily="2" charset="2"/>
              <a:buChar char="§"/>
            </a:pPr>
            <a:r>
              <a:rPr lang="it-IT" sz="2000">
                <a:latin typeface="Calibri" pitchFamily="34" charset="0"/>
              </a:rPr>
              <a:t>Potential for better treatment options in future, eg, better response rates, fewer adverse events, shorter duration</a:t>
            </a:r>
          </a:p>
          <a:p>
            <a:pPr marL="342900" indent="-342900">
              <a:lnSpc>
                <a:spcPct val="90000"/>
              </a:lnSpc>
              <a:spcBef>
                <a:spcPct val="35000"/>
              </a:spcBef>
              <a:spcAft>
                <a:spcPct val="25000"/>
              </a:spcAft>
              <a:buClr>
                <a:schemeClr val="folHlink"/>
              </a:buClr>
              <a:buFont typeface="Wingdings" pitchFamily="2" charset="2"/>
              <a:buChar char="§"/>
            </a:pPr>
            <a:r>
              <a:rPr lang="it-IT" sz="2000">
                <a:latin typeface="Calibri" pitchFamily="34" charset="0"/>
              </a:rPr>
              <a:t>Risk of resistance if therapy fails; impact on future options?</a:t>
            </a:r>
          </a:p>
        </p:txBody>
      </p:sp>
      <p:sp>
        <p:nvSpPr>
          <p:cNvPr id="87051" name="Text Box 11"/>
          <p:cNvSpPr txBox="1">
            <a:spLocks noChangeArrowheads="1"/>
          </p:cNvSpPr>
          <p:nvPr/>
        </p:nvSpPr>
        <p:spPr bwMode="auto">
          <a:xfrm>
            <a:off x="6197600" y="1839913"/>
            <a:ext cx="973138" cy="425450"/>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charset="0"/>
              <a:buNone/>
            </a:pPr>
            <a:r>
              <a:rPr lang="it-IT" sz="2400" b="1">
                <a:solidFill>
                  <a:srgbClr val="FF0000"/>
                </a:solidFill>
              </a:rPr>
              <a:t>Defer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FFFF00"/>
                </a:solidFill>
              </a:rPr>
              <a:t>What Are the Key Elements of an Ideal HCV Regimen?</a:t>
            </a:r>
          </a:p>
        </p:txBody>
      </p:sp>
      <p:sp>
        <p:nvSpPr>
          <p:cNvPr id="13315" name="Cube 4"/>
          <p:cNvSpPr>
            <a:spLocks noChangeArrowheads="1"/>
          </p:cNvSpPr>
          <p:nvPr/>
        </p:nvSpPr>
        <p:spPr bwMode="auto">
          <a:xfrm>
            <a:off x="784225" y="4673600"/>
            <a:ext cx="3889375" cy="1887538"/>
          </a:xfrm>
          <a:prstGeom prst="cube">
            <a:avLst>
              <a:gd name="adj" fmla="val 25000"/>
            </a:avLst>
          </a:prstGeom>
          <a:solidFill>
            <a:schemeClr val="accent2"/>
          </a:solidFill>
          <a:ln w="9525" algn="ctr">
            <a:solidFill>
              <a:schemeClr val="bg2">
                <a:lumMod val="10000"/>
              </a:schemeClr>
            </a:solidFill>
            <a:round/>
            <a:headEnd/>
            <a:tailEnd/>
          </a:ln>
        </p:spPr>
        <p:txBody>
          <a:bodyPr anchor="ctr"/>
          <a:lstStyle/>
          <a:p>
            <a:pPr algn="ctr" fontAlgn="auto">
              <a:spcBef>
                <a:spcPts val="0"/>
              </a:spcBef>
              <a:spcAft>
                <a:spcPts val="0"/>
              </a:spcAft>
              <a:buFont typeface="Arial" pitchFamily="34" charset="0"/>
              <a:buNone/>
              <a:defRPr/>
            </a:pPr>
            <a:r>
              <a:rPr lang="en-US" sz="2000" dirty="0">
                <a:solidFill>
                  <a:schemeClr val="bg2">
                    <a:lumMod val="10000"/>
                  </a:schemeClr>
                </a:solidFill>
                <a:latin typeface="+mn-lt"/>
                <a:cs typeface="+mn-cs"/>
              </a:rPr>
              <a:t>Highly Effective</a:t>
            </a:r>
          </a:p>
          <a:p>
            <a:pPr algn="ctr" fontAlgn="auto">
              <a:spcBef>
                <a:spcPts val="0"/>
              </a:spcBef>
              <a:spcAft>
                <a:spcPts val="0"/>
              </a:spcAft>
              <a:buFont typeface="Arial" pitchFamily="34" charset="0"/>
              <a:buNone/>
              <a:defRPr/>
            </a:pPr>
            <a:r>
              <a:rPr lang="en-US" dirty="0">
                <a:solidFill>
                  <a:schemeClr val="bg2">
                    <a:lumMod val="10000"/>
                  </a:schemeClr>
                </a:solidFill>
                <a:latin typeface="+mn-lt"/>
                <a:cs typeface="+mn-cs"/>
              </a:rPr>
              <a:t>High efficacy in traditionally challenging populations </a:t>
            </a:r>
            <a:br>
              <a:rPr lang="en-US" dirty="0">
                <a:solidFill>
                  <a:schemeClr val="bg2">
                    <a:lumMod val="10000"/>
                  </a:schemeClr>
                </a:solidFill>
                <a:latin typeface="+mn-lt"/>
                <a:cs typeface="+mn-cs"/>
              </a:rPr>
            </a:br>
            <a:r>
              <a:rPr lang="en-US" dirty="0">
                <a:solidFill>
                  <a:schemeClr val="bg2">
                    <a:lumMod val="10000"/>
                  </a:schemeClr>
                </a:solidFill>
                <a:latin typeface="+mn-lt"/>
                <a:cs typeface="+mn-cs"/>
              </a:rPr>
              <a:t>(ie, nulls, cirrhosis)</a:t>
            </a:r>
          </a:p>
        </p:txBody>
      </p:sp>
      <p:sp>
        <p:nvSpPr>
          <p:cNvPr id="6" name="Cube 5"/>
          <p:cNvSpPr/>
          <p:nvPr/>
        </p:nvSpPr>
        <p:spPr bwMode="auto">
          <a:xfrm>
            <a:off x="4622800" y="4695825"/>
            <a:ext cx="3781425" cy="1885950"/>
          </a:xfrm>
          <a:prstGeom prst="cube">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nchor="ctr"/>
          <a:lstStyle/>
          <a:p>
            <a:pPr algn="ctr" fontAlgn="auto">
              <a:spcBef>
                <a:spcPts val="0"/>
              </a:spcBef>
              <a:spcAft>
                <a:spcPts val="0"/>
              </a:spcAft>
              <a:buFont typeface="Arial" charset="0"/>
              <a:buNone/>
              <a:defRPr/>
            </a:pPr>
            <a:r>
              <a:rPr lang="en-US" sz="2000" dirty="0">
                <a:solidFill>
                  <a:schemeClr val="bg2">
                    <a:lumMod val="10000"/>
                  </a:schemeClr>
                </a:solidFill>
                <a:cs typeface="+mn-cs"/>
              </a:rPr>
              <a:t>Safe and Tolerable</a:t>
            </a:r>
          </a:p>
          <a:p>
            <a:pPr algn="ctr" fontAlgn="auto">
              <a:spcBef>
                <a:spcPts val="0"/>
              </a:spcBef>
              <a:spcAft>
                <a:spcPts val="0"/>
              </a:spcAft>
              <a:buFont typeface="Arial" charset="0"/>
              <a:buNone/>
              <a:defRPr/>
            </a:pPr>
            <a:r>
              <a:rPr lang="en-US" dirty="0">
                <a:solidFill>
                  <a:schemeClr val="bg2">
                    <a:lumMod val="10000"/>
                  </a:schemeClr>
                </a:solidFill>
                <a:cs typeface="+mn-cs"/>
              </a:rPr>
              <a:t>Few or easily manageable adverse effects</a:t>
            </a:r>
          </a:p>
        </p:txBody>
      </p:sp>
      <p:sp>
        <p:nvSpPr>
          <p:cNvPr id="11" name="Cube 10"/>
          <p:cNvSpPr/>
          <p:nvPr/>
        </p:nvSpPr>
        <p:spPr bwMode="auto">
          <a:xfrm>
            <a:off x="581025" y="3127375"/>
            <a:ext cx="3903663" cy="1887538"/>
          </a:xfrm>
          <a:prstGeom prst="cube">
            <a:avLst/>
          </a:prstGeom>
          <a:solidFill>
            <a:schemeClr val="tx2"/>
          </a:solidFill>
          <a:ln w="9525" cap="flat" cmpd="sng" algn="ctr">
            <a:solidFill>
              <a:schemeClr val="bg2">
                <a:lumMod val="10000"/>
              </a:schemeClr>
            </a:solidFill>
            <a:prstDash val="solid"/>
            <a:round/>
            <a:headEnd type="none" w="med" len="med"/>
            <a:tailEnd type="none" w="med" len="med"/>
          </a:ln>
          <a:effectLst/>
        </p:spPr>
        <p:txBody>
          <a:bodyPr anchor="ctr"/>
          <a:lstStyle/>
          <a:p>
            <a:pPr algn="ctr" fontAlgn="auto">
              <a:spcBef>
                <a:spcPts val="0"/>
              </a:spcBef>
              <a:spcAft>
                <a:spcPts val="0"/>
              </a:spcAft>
              <a:buFont typeface="Arial" charset="0"/>
              <a:buNone/>
              <a:defRPr/>
            </a:pPr>
            <a:r>
              <a:rPr lang="en-US" sz="2000" dirty="0">
                <a:solidFill>
                  <a:srgbClr val="FFFF00"/>
                </a:solidFill>
                <a:cs typeface="+mn-cs"/>
              </a:rPr>
              <a:t>All Oral</a:t>
            </a:r>
          </a:p>
          <a:p>
            <a:pPr algn="ctr" fontAlgn="auto">
              <a:spcBef>
                <a:spcPts val="0"/>
              </a:spcBef>
              <a:spcAft>
                <a:spcPts val="0"/>
              </a:spcAft>
              <a:buFont typeface="Arial" charset="0"/>
              <a:buNone/>
              <a:defRPr/>
            </a:pPr>
            <a:r>
              <a:rPr lang="en-US" dirty="0">
                <a:solidFill>
                  <a:srgbClr val="FFFF00"/>
                </a:solidFill>
                <a:cs typeface="+mn-cs"/>
              </a:rPr>
              <a:t>PegIFN/RBV replaced with alternate backbone with low chance of resistance</a:t>
            </a:r>
          </a:p>
        </p:txBody>
      </p:sp>
      <p:sp>
        <p:nvSpPr>
          <p:cNvPr id="13318" name="Cube 6"/>
          <p:cNvSpPr>
            <a:spLocks noChangeArrowheads="1"/>
          </p:cNvSpPr>
          <p:nvPr/>
        </p:nvSpPr>
        <p:spPr bwMode="auto">
          <a:xfrm>
            <a:off x="4295775" y="3121025"/>
            <a:ext cx="3352800" cy="1885950"/>
          </a:xfrm>
          <a:prstGeom prst="cube">
            <a:avLst>
              <a:gd name="adj" fmla="val 25000"/>
            </a:avLst>
          </a:prstGeom>
          <a:solidFill>
            <a:schemeClr val="accent1"/>
          </a:solidFill>
          <a:ln w="9525" algn="ctr">
            <a:solidFill>
              <a:schemeClr val="bg2">
                <a:lumMod val="10000"/>
              </a:schemeClr>
            </a:solidFill>
            <a:round/>
            <a:headEnd/>
            <a:tailEnd/>
          </a:ln>
        </p:spPr>
        <p:txBody>
          <a:bodyPr anchor="ctr"/>
          <a:lstStyle/>
          <a:p>
            <a:pPr algn="ctr" fontAlgn="auto">
              <a:spcBef>
                <a:spcPts val="0"/>
              </a:spcBef>
              <a:spcAft>
                <a:spcPts val="0"/>
              </a:spcAft>
              <a:buFont typeface="Arial" pitchFamily="34" charset="0"/>
              <a:buNone/>
              <a:defRPr/>
            </a:pPr>
            <a:r>
              <a:rPr lang="en-US" sz="2000" dirty="0">
                <a:solidFill>
                  <a:schemeClr val="bg2">
                    <a:lumMod val="10000"/>
                  </a:schemeClr>
                </a:solidFill>
                <a:latin typeface="+mn-lt"/>
                <a:cs typeface="+mn-cs"/>
              </a:rPr>
              <a:t>Pan-Genotypic</a:t>
            </a:r>
          </a:p>
          <a:p>
            <a:pPr algn="ctr" fontAlgn="auto">
              <a:spcBef>
                <a:spcPts val="0"/>
              </a:spcBef>
              <a:spcAft>
                <a:spcPts val="0"/>
              </a:spcAft>
              <a:buFont typeface="Arial" pitchFamily="34" charset="0"/>
              <a:buNone/>
              <a:defRPr/>
            </a:pPr>
            <a:r>
              <a:rPr lang="en-US" dirty="0">
                <a:solidFill>
                  <a:schemeClr val="bg2">
                    <a:lumMod val="10000"/>
                  </a:schemeClr>
                </a:solidFill>
                <a:latin typeface="+mn-lt"/>
                <a:cs typeface="+mn-cs"/>
              </a:rPr>
              <a:t>Regimen can be used across all genotypes</a:t>
            </a:r>
          </a:p>
        </p:txBody>
      </p:sp>
      <p:sp>
        <p:nvSpPr>
          <p:cNvPr id="9" name="Cube 8"/>
          <p:cNvSpPr/>
          <p:nvPr/>
        </p:nvSpPr>
        <p:spPr bwMode="auto">
          <a:xfrm>
            <a:off x="950913" y="1785938"/>
            <a:ext cx="4027487" cy="1733550"/>
          </a:xfrm>
          <a:prstGeom prst="cube">
            <a:avLst/>
          </a:prstGeom>
          <a:solidFill>
            <a:schemeClr val="accent6">
              <a:lumMod val="60000"/>
              <a:lumOff val="40000"/>
            </a:schemeClr>
          </a:solidFill>
          <a:ln w="9525" cap="flat" cmpd="sng" algn="ctr">
            <a:solidFill>
              <a:schemeClr val="bg2">
                <a:lumMod val="10000"/>
              </a:schemeClr>
            </a:solidFill>
            <a:prstDash val="solid"/>
            <a:round/>
            <a:headEnd type="none" w="med" len="med"/>
            <a:tailEnd type="none" w="med" len="med"/>
          </a:ln>
          <a:effectLst/>
        </p:spPr>
        <p:txBody>
          <a:bodyPr anchor="ctr"/>
          <a:lstStyle/>
          <a:p>
            <a:pPr algn="ctr" fontAlgn="auto">
              <a:spcBef>
                <a:spcPts val="0"/>
              </a:spcBef>
              <a:spcAft>
                <a:spcPts val="0"/>
              </a:spcAft>
              <a:buFont typeface="Arial" charset="0"/>
              <a:buNone/>
              <a:defRPr/>
            </a:pPr>
            <a:r>
              <a:rPr lang="en-US" sz="2000" dirty="0">
                <a:solidFill>
                  <a:schemeClr val="bg2">
                    <a:lumMod val="10000"/>
                  </a:schemeClr>
                </a:solidFill>
                <a:cs typeface="+mn-cs"/>
              </a:rPr>
              <a:t>Simple Regimen </a:t>
            </a:r>
          </a:p>
          <a:p>
            <a:pPr algn="ctr" fontAlgn="auto">
              <a:spcBef>
                <a:spcPts val="0"/>
              </a:spcBef>
              <a:spcAft>
                <a:spcPts val="0"/>
              </a:spcAft>
              <a:buFont typeface="Arial" charset="0"/>
              <a:buNone/>
              <a:defRPr/>
            </a:pPr>
            <a:r>
              <a:rPr lang="en-US" dirty="0">
                <a:solidFill>
                  <a:schemeClr val="bg2">
                    <a:lumMod val="10000"/>
                  </a:schemeClr>
                </a:solidFill>
                <a:cs typeface="+mn-cs"/>
              </a:rPr>
              <a:t>Short duration, simple, straightforward stopping rules</a:t>
            </a:r>
          </a:p>
        </p:txBody>
      </p:sp>
      <p:sp>
        <p:nvSpPr>
          <p:cNvPr id="10" name="Cube 9"/>
          <p:cNvSpPr/>
          <p:nvPr/>
        </p:nvSpPr>
        <p:spPr bwMode="auto">
          <a:xfrm>
            <a:off x="4876800" y="1828800"/>
            <a:ext cx="3352800" cy="1639888"/>
          </a:xfrm>
          <a:prstGeom prst="cube">
            <a:avLst/>
          </a:prstGeom>
          <a:solidFill>
            <a:schemeClr val="bg2"/>
          </a:solidFill>
          <a:ln w="9525" cap="flat" cmpd="sng" algn="ctr">
            <a:solidFill>
              <a:schemeClr val="bg2">
                <a:lumMod val="10000"/>
              </a:schemeClr>
            </a:solidFill>
            <a:prstDash val="solid"/>
            <a:round/>
            <a:headEnd type="none" w="med" len="med"/>
            <a:tailEnd type="none" w="med" len="med"/>
          </a:ln>
          <a:effectLst/>
        </p:spPr>
        <p:txBody>
          <a:bodyPr anchor="ctr"/>
          <a:lstStyle/>
          <a:p>
            <a:pPr algn="ctr" fontAlgn="auto">
              <a:spcBef>
                <a:spcPts val="0"/>
              </a:spcBef>
              <a:spcAft>
                <a:spcPts val="0"/>
              </a:spcAft>
              <a:buFont typeface="Arial" charset="0"/>
              <a:buNone/>
              <a:defRPr/>
            </a:pPr>
            <a:r>
              <a:rPr lang="en-US" sz="2000" dirty="0">
                <a:solidFill>
                  <a:schemeClr val="bg2">
                    <a:lumMod val="10000"/>
                  </a:schemeClr>
                </a:solidFill>
                <a:cs typeface="+mn-cs"/>
              </a:rPr>
              <a:t>Easy Dosing</a:t>
            </a:r>
          </a:p>
          <a:p>
            <a:pPr algn="ctr" fontAlgn="auto">
              <a:spcBef>
                <a:spcPts val="0"/>
              </a:spcBef>
              <a:spcAft>
                <a:spcPts val="0"/>
              </a:spcAft>
              <a:buFont typeface="Arial" charset="0"/>
              <a:buNone/>
              <a:defRPr/>
            </a:pPr>
            <a:r>
              <a:rPr lang="en-US" dirty="0">
                <a:solidFill>
                  <a:schemeClr val="bg2">
                    <a:lumMod val="10000"/>
                  </a:schemeClr>
                </a:solidFill>
                <a:cs typeface="+mn-cs"/>
              </a:rPr>
              <a:t>Once daily, low pill burden</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33"/>
          <p:cNvSpPr>
            <a:spLocks noGrp="1" noChangeArrowheads="1"/>
          </p:cNvSpPr>
          <p:nvPr>
            <p:ph type="title"/>
          </p:nvPr>
        </p:nvSpPr>
        <p:spPr/>
        <p:txBody>
          <a:bodyPr/>
          <a:lstStyle/>
          <a:p>
            <a:r>
              <a:rPr lang="en-US" b="1" smtClean="0">
                <a:solidFill>
                  <a:srgbClr val="FFFF00"/>
                </a:solidFill>
              </a:rPr>
              <a:t>Take Home Points 1</a:t>
            </a:r>
          </a:p>
        </p:txBody>
      </p:sp>
      <p:sp>
        <p:nvSpPr>
          <p:cNvPr id="31747" name="Content Placeholder 3"/>
          <p:cNvSpPr>
            <a:spLocks noGrp="1"/>
          </p:cNvSpPr>
          <p:nvPr>
            <p:ph idx="1"/>
          </p:nvPr>
        </p:nvSpPr>
        <p:spPr>
          <a:xfrm>
            <a:off x="457200" y="1295400"/>
            <a:ext cx="8229600" cy="4830763"/>
          </a:xfrm>
        </p:spPr>
        <p:txBody>
          <a:bodyPr rtlCol="0">
            <a:normAutofit lnSpcReduction="10000"/>
          </a:bodyPr>
          <a:lstStyle/>
          <a:p>
            <a:pPr fontAlgn="auto">
              <a:spcAft>
                <a:spcPts val="0"/>
              </a:spcAft>
              <a:buFont typeface="Arial" pitchFamily="34" charset="0"/>
              <a:buChar char="•"/>
              <a:defRPr/>
            </a:pPr>
            <a:r>
              <a:rPr lang="en-US" sz="2800" dirty="0" smtClean="0"/>
              <a:t>Treatment with </a:t>
            </a:r>
            <a:r>
              <a:rPr lang="en-US" sz="2800" dirty="0" err="1" smtClean="0"/>
              <a:t>pegIFN</a:t>
            </a:r>
            <a:r>
              <a:rPr lang="en-US" sz="2800" dirty="0" smtClean="0"/>
              <a:t>/RBV plus either </a:t>
            </a:r>
            <a:r>
              <a:rPr lang="en-US" sz="2800" dirty="0" err="1" smtClean="0"/>
              <a:t>boceprevir</a:t>
            </a:r>
            <a:r>
              <a:rPr lang="en-US" sz="2800" dirty="0" smtClean="0"/>
              <a:t> or </a:t>
            </a:r>
            <a:r>
              <a:rPr lang="en-US" sz="2800" dirty="0" err="1" smtClean="0"/>
              <a:t>telaprevir</a:t>
            </a:r>
            <a:r>
              <a:rPr lang="en-US" sz="2800" dirty="0" smtClean="0"/>
              <a:t> is the new standard of care and where possible should be </a:t>
            </a:r>
            <a:r>
              <a:rPr lang="en-US" sz="2800" i="1" dirty="0" smtClean="0"/>
              <a:t>considered </a:t>
            </a:r>
            <a:r>
              <a:rPr lang="en-US" sz="2800" dirty="0" smtClean="0"/>
              <a:t>for all patients with genotype 1 HCV infection</a:t>
            </a:r>
          </a:p>
          <a:p>
            <a:pPr fontAlgn="auto">
              <a:spcAft>
                <a:spcPts val="0"/>
              </a:spcAft>
              <a:buFont typeface="Arial" pitchFamily="34" charset="0"/>
              <a:buChar char="•"/>
              <a:defRPr/>
            </a:pPr>
            <a:r>
              <a:rPr lang="en-US" sz="2800" dirty="0" smtClean="0"/>
              <a:t>Patients should be categorized according to viral, host and other relevant factors</a:t>
            </a:r>
          </a:p>
          <a:p>
            <a:pPr fontAlgn="auto">
              <a:spcAft>
                <a:spcPts val="0"/>
              </a:spcAft>
              <a:buFont typeface="Arial" pitchFamily="34" charset="0"/>
              <a:buChar char="•"/>
              <a:defRPr/>
            </a:pPr>
            <a:r>
              <a:rPr lang="en-US" sz="2800" dirty="0" smtClean="0"/>
              <a:t>Perform risk-benefit analysis for each patient seeking treatment to determine whether PI-based therapy should be administered</a:t>
            </a:r>
          </a:p>
          <a:p>
            <a:pPr fontAlgn="auto">
              <a:spcAft>
                <a:spcPts val="0"/>
              </a:spcAft>
              <a:buFont typeface="Arial" pitchFamily="34" charset="0"/>
              <a:buChar char="•"/>
              <a:defRPr/>
            </a:pPr>
            <a:r>
              <a:rPr lang="en-US" sz="2800" dirty="0" smtClean="0"/>
              <a:t>Biopsy should be used when it is helpful for informing a management decision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r>
              <a:rPr lang="en-US" b="1" smtClean="0">
                <a:solidFill>
                  <a:srgbClr val="FFFF00"/>
                </a:solidFill>
              </a:rPr>
              <a:t>Take-Home Points 2</a:t>
            </a:r>
          </a:p>
        </p:txBody>
      </p:sp>
      <p:sp>
        <p:nvSpPr>
          <p:cNvPr id="32771" name="Rectangle 3"/>
          <p:cNvSpPr>
            <a:spLocks noGrp="1" noChangeArrowheads="1"/>
          </p:cNvSpPr>
          <p:nvPr>
            <p:ph idx="1"/>
          </p:nvPr>
        </p:nvSpPr>
        <p:spPr>
          <a:xfrm>
            <a:off x="457200" y="1371600"/>
            <a:ext cx="8229600" cy="5105400"/>
          </a:xfrm>
        </p:spPr>
        <p:txBody>
          <a:bodyPr rtlCol="0">
            <a:normAutofit fontScale="92500" lnSpcReduction="10000"/>
          </a:bodyPr>
          <a:lstStyle/>
          <a:p>
            <a:pPr fontAlgn="auto">
              <a:spcAft>
                <a:spcPts val="0"/>
              </a:spcAft>
              <a:buFont typeface="Arial" pitchFamily="34" charset="0"/>
              <a:buChar char="•"/>
              <a:defRPr/>
            </a:pPr>
            <a:r>
              <a:rPr lang="en-US" dirty="0" smtClean="0">
                <a:ea typeface="ＭＳ Ｐゴシック" pitchFamily="34" charset="-128"/>
              </a:rPr>
              <a:t>Treatment-naive patients with minimal fibrosis have the best chance for successful therapy </a:t>
            </a:r>
            <a:r>
              <a:rPr lang="en-US" i="1" dirty="0" smtClean="0">
                <a:ea typeface="ＭＳ Ｐゴシック" pitchFamily="34" charset="-128"/>
              </a:rPr>
              <a:t>However, </a:t>
            </a:r>
            <a:r>
              <a:rPr lang="en-US" dirty="0" smtClean="0">
                <a:ea typeface="ＭＳ Ｐゴシック" pitchFamily="34" charset="-128"/>
              </a:rPr>
              <a:t>these patients can also afford to wait for future regimens</a:t>
            </a:r>
          </a:p>
          <a:p>
            <a:pPr fontAlgn="auto">
              <a:spcAft>
                <a:spcPts val="0"/>
              </a:spcAft>
              <a:buFont typeface="Arial" pitchFamily="34" charset="0"/>
              <a:buChar char="•"/>
              <a:defRPr/>
            </a:pPr>
            <a:r>
              <a:rPr lang="en-US" dirty="0" smtClean="0">
                <a:ea typeface="ＭＳ Ｐゴシック" pitchFamily="34" charset="-128"/>
              </a:rPr>
              <a:t>Previous </a:t>
            </a:r>
            <a:r>
              <a:rPr lang="en-US" dirty="0" err="1" smtClean="0">
                <a:ea typeface="ＭＳ Ｐゴシック" pitchFamily="34" charset="-128"/>
              </a:rPr>
              <a:t>relapsers</a:t>
            </a:r>
            <a:r>
              <a:rPr lang="en-US" dirty="0" smtClean="0">
                <a:ea typeface="ＭＳ Ｐゴシック" pitchFamily="34" charset="-128"/>
              </a:rPr>
              <a:t> have high SVR rate</a:t>
            </a:r>
          </a:p>
          <a:p>
            <a:pPr fontAlgn="auto">
              <a:spcAft>
                <a:spcPts val="0"/>
              </a:spcAft>
              <a:buFont typeface="Arial" pitchFamily="34" charset="0"/>
              <a:buChar char="•"/>
              <a:defRPr/>
            </a:pPr>
            <a:r>
              <a:rPr lang="en-US" dirty="0" smtClean="0">
                <a:solidFill>
                  <a:schemeClr val="bg1"/>
                </a:solidFill>
              </a:rPr>
              <a:t>Assessing fibrosis score in previous null responders helpful to determine if treatment should be initiated immediately or if patient can wait for future options</a:t>
            </a:r>
          </a:p>
          <a:p>
            <a:pPr fontAlgn="auto">
              <a:spcAft>
                <a:spcPts val="0"/>
              </a:spcAft>
              <a:buFont typeface="Arial" pitchFamily="34" charset="0"/>
              <a:buChar char="•"/>
              <a:defRPr/>
            </a:pPr>
            <a:r>
              <a:rPr lang="en-US" dirty="0" smtClean="0">
                <a:solidFill>
                  <a:schemeClr val="bg1"/>
                </a:solidFill>
              </a:rPr>
              <a:t>Clinical studies if available should be considered for all HCV patients </a:t>
            </a:r>
          </a:p>
          <a:p>
            <a:pPr fontAlgn="auto">
              <a:spcAft>
                <a:spcPts val="0"/>
              </a:spcAft>
              <a:buFont typeface="Arial" pitchFamily="34" charset="0"/>
              <a:buChar char="•"/>
              <a:defRPr/>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457200" y="152400"/>
            <a:ext cx="8229600" cy="990600"/>
          </a:xfrm>
        </p:spPr>
        <p:txBody>
          <a:bodyPr/>
          <a:lstStyle/>
          <a:p>
            <a:r>
              <a:rPr lang="en-US" b="1" smtClean="0">
                <a:solidFill>
                  <a:srgbClr val="FFFF00"/>
                </a:solidFill>
                <a:ea typeface="MS PGothic" pitchFamily="34" charset="-128"/>
              </a:rPr>
              <a:t>Take-Home Points 3</a:t>
            </a:r>
          </a:p>
        </p:txBody>
      </p:sp>
      <p:sp>
        <p:nvSpPr>
          <p:cNvPr id="93186" name="Rectangle 3"/>
          <p:cNvSpPr>
            <a:spLocks noGrp="1" noChangeArrowheads="1"/>
          </p:cNvSpPr>
          <p:nvPr>
            <p:ph idx="1"/>
          </p:nvPr>
        </p:nvSpPr>
        <p:spPr>
          <a:xfrm>
            <a:off x="457200" y="1143000"/>
            <a:ext cx="8229600" cy="5486400"/>
          </a:xfrm>
        </p:spPr>
        <p:txBody>
          <a:bodyPr/>
          <a:lstStyle/>
          <a:p>
            <a:r>
              <a:rPr lang="en-US" sz="2800" smtClean="0">
                <a:ea typeface="MS PGothic" pitchFamily="34" charset="-128"/>
              </a:rPr>
              <a:t>Safety and efficacy of boceprevir and telaprevir not yet established in certain special populations (transplant, dialysis, decompensated cirrhosis)</a:t>
            </a:r>
          </a:p>
          <a:p>
            <a:r>
              <a:rPr lang="en-US" sz="2800" smtClean="0"/>
              <a:t>HIV-HCV co-infected patients are candidates for PI based treatment according to the new guidelines</a:t>
            </a:r>
          </a:p>
          <a:p>
            <a:r>
              <a:rPr lang="en-US" sz="2800" smtClean="0">
                <a:ea typeface="MS PGothic" pitchFamily="34" charset="-128"/>
              </a:rPr>
              <a:t>Adherence to current regimens is critical and if patient is hesitant about starting, may be better to defer therapy rather than risk development of resistant variants through poor adherence</a:t>
            </a:r>
          </a:p>
          <a:p>
            <a:r>
              <a:rPr lang="en-US" sz="2800" smtClean="0">
                <a:ea typeface="MS PGothic" pitchFamily="34" charset="-128"/>
              </a:rPr>
              <a:t>Next generations </a:t>
            </a:r>
            <a:r>
              <a:rPr lang="en-US" sz="2800" smtClean="0"/>
              <a:t>therapies may have better response rates , Future regimens may be less complex</a:t>
            </a:r>
          </a:p>
          <a:p>
            <a:pPr>
              <a:buFont typeface="Arial" charset="0"/>
              <a:buNone/>
            </a:pPr>
            <a:endParaRPr lang="en-US" sz="2800" smtClean="0">
              <a:ea typeface="MS PGothic" pitchFamily="34" charset="-128"/>
            </a:endParaRPr>
          </a:p>
          <a:p>
            <a:endParaRPr lang="en-US" sz="2800" smtClean="0">
              <a:ea typeface="MS PGothic" pitchFamily="34" charset="-12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90600"/>
          </a:xfrm>
        </p:spPr>
        <p:txBody>
          <a:bodyPr rtlCol="0">
            <a:normAutofit fontScale="90000"/>
          </a:bodyPr>
          <a:lstStyle/>
          <a:p>
            <a:pPr fontAlgn="auto">
              <a:spcAft>
                <a:spcPts val="0"/>
              </a:spcAft>
              <a:defRPr/>
            </a:pPr>
            <a:r>
              <a:rPr lang="en-US" b="1" dirty="0" smtClean="0">
                <a:solidFill>
                  <a:srgbClr val="FFFF00"/>
                </a:solidFill>
              </a:rPr>
              <a:t>Center of Liver Diseases Tel </a:t>
            </a:r>
            <a:r>
              <a:rPr lang="en-US" b="1" dirty="0" err="1" smtClean="0">
                <a:solidFill>
                  <a:srgbClr val="FFFF00"/>
                </a:solidFill>
              </a:rPr>
              <a:t>Hashomer</a:t>
            </a:r>
            <a:endParaRPr lang="en-US" b="1" dirty="0">
              <a:solidFill>
                <a:srgbClr val="FFFF00"/>
              </a:solidFill>
            </a:endParaRPr>
          </a:p>
        </p:txBody>
      </p:sp>
      <p:sp>
        <p:nvSpPr>
          <p:cNvPr id="95234" name="Content Placeholder 3"/>
          <p:cNvSpPr>
            <a:spLocks noGrp="1"/>
          </p:cNvSpPr>
          <p:nvPr>
            <p:ph idx="1"/>
          </p:nvPr>
        </p:nvSpPr>
        <p:spPr/>
        <p:txBody>
          <a:bodyPr/>
          <a:lstStyle/>
          <a:p>
            <a:endParaRPr lang="ru-RU" smtClean="0"/>
          </a:p>
        </p:txBody>
      </p:sp>
      <p:pic>
        <p:nvPicPr>
          <p:cNvPr id="95235" name="Picture 2" descr="http://cs376.userapi.com/u108678885/-6/x_11edbe68.jpg"/>
          <p:cNvPicPr>
            <a:picLocks noChangeAspect="1" noChangeArrowheads="1"/>
          </p:cNvPicPr>
          <p:nvPr/>
        </p:nvPicPr>
        <p:blipFill>
          <a:blip r:embed="rId2" cstate="print"/>
          <a:srcRect/>
          <a:stretch>
            <a:fillRect/>
          </a:stretch>
        </p:blipFill>
        <p:spPr bwMode="auto">
          <a:xfrm>
            <a:off x="304800" y="1371600"/>
            <a:ext cx="8534400" cy="533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457200" y="274638"/>
            <a:ext cx="8229600" cy="1325562"/>
          </a:xfrm>
        </p:spPr>
        <p:txBody>
          <a:bodyPr/>
          <a:lstStyle/>
          <a:p>
            <a:r>
              <a:rPr lang="en-US" b="1" smtClean="0">
                <a:solidFill>
                  <a:srgbClr val="FFFF00"/>
                </a:solidFill>
              </a:rPr>
              <a:t>Thank You </a:t>
            </a:r>
          </a:p>
        </p:txBody>
      </p:sp>
      <p:pic>
        <p:nvPicPr>
          <p:cNvPr id="96258" name="Picture 2" descr="C:\Users\Ronic\Desktop\237_mb_file_aff1b.jpg"/>
          <p:cNvPicPr>
            <a:picLocks noChangeAspect="1" noChangeArrowheads="1"/>
          </p:cNvPicPr>
          <p:nvPr/>
        </p:nvPicPr>
        <p:blipFill>
          <a:blip r:embed="rId2" cstate="print"/>
          <a:srcRect/>
          <a:stretch>
            <a:fillRect/>
          </a:stretch>
        </p:blipFill>
        <p:spPr bwMode="auto">
          <a:xfrm>
            <a:off x="533400" y="1676400"/>
            <a:ext cx="80010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1"/>
          <p:cNvSpPr>
            <a:spLocks noChangeArrowheads="1"/>
          </p:cNvSpPr>
          <p:nvPr/>
        </p:nvSpPr>
        <p:spPr bwMode="auto">
          <a:xfrm>
            <a:off x="1939925" y="5132388"/>
            <a:ext cx="288925" cy="279400"/>
          </a:xfrm>
          <a:prstGeom prst="rect">
            <a:avLst/>
          </a:prstGeom>
          <a:solidFill>
            <a:schemeClr val="accent2"/>
          </a:solidFill>
          <a:ln w="9525" algn="ctr">
            <a:solidFill>
              <a:schemeClr val="bg2">
                <a:lumMod val="10000"/>
              </a:schemeClr>
            </a:solidFill>
            <a:round/>
            <a:headEnd/>
            <a:tailEnd/>
          </a:ln>
        </p:spPr>
        <p:txBody>
          <a:bodyPr/>
          <a:lstStyle/>
          <a:p>
            <a:pPr fontAlgn="auto">
              <a:lnSpc>
                <a:spcPct val="90000"/>
              </a:lnSpc>
              <a:spcBef>
                <a:spcPct val="35000"/>
              </a:spcBef>
              <a:spcAft>
                <a:spcPct val="25000"/>
              </a:spcAft>
              <a:buClr>
                <a:srgbClr val="969696"/>
              </a:buClr>
              <a:buFont typeface="Arial" pitchFamily="34" charset="0"/>
              <a:buChar char="•"/>
              <a:defRPr/>
            </a:pPr>
            <a:endParaRPr lang="en-US" dirty="0">
              <a:solidFill>
                <a:srgbClr val="00003E"/>
              </a:solidFill>
              <a:ea typeface="MS PGothic"/>
              <a:cs typeface="MS PGothic"/>
            </a:endParaRPr>
          </a:p>
        </p:txBody>
      </p:sp>
      <p:sp>
        <p:nvSpPr>
          <p:cNvPr id="12291" name="Rectangle 2"/>
          <p:cNvSpPr>
            <a:spLocks noGrp="1" noRot="1" noChangeArrowheads="1"/>
          </p:cNvSpPr>
          <p:nvPr>
            <p:ph type="title"/>
          </p:nvPr>
        </p:nvSpPr>
        <p:spPr>
          <a:xfrm>
            <a:off x="465138" y="304800"/>
            <a:ext cx="8382000" cy="1219200"/>
          </a:xfrm>
        </p:spPr>
        <p:txBody>
          <a:bodyPr rtlCol="0">
            <a:normAutofit fontScale="90000"/>
          </a:bodyPr>
          <a:lstStyle/>
          <a:p>
            <a:pPr fontAlgn="auto">
              <a:spcAft>
                <a:spcPts val="0"/>
              </a:spcAft>
              <a:buClr>
                <a:schemeClr val="accent1"/>
              </a:buClr>
              <a:defRPr/>
            </a:pPr>
            <a:r>
              <a:rPr lang="en-US" b="1" dirty="0" smtClean="0">
                <a:solidFill>
                  <a:srgbClr val="FFFF00"/>
                </a:solidFill>
                <a:sym typeface="Symbol" pitchFamily="18" charset="2"/>
              </a:rPr>
              <a:t>Evolution of Chronic Hepatitis C Treatment</a:t>
            </a:r>
          </a:p>
        </p:txBody>
      </p:sp>
      <p:sp>
        <p:nvSpPr>
          <p:cNvPr id="40963" name="Line 30"/>
          <p:cNvSpPr>
            <a:spLocks noChangeShapeType="1"/>
          </p:cNvSpPr>
          <p:nvPr/>
        </p:nvSpPr>
        <p:spPr bwMode="auto">
          <a:xfrm>
            <a:off x="1585913" y="1968500"/>
            <a:ext cx="0" cy="3435350"/>
          </a:xfrm>
          <a:prstGeom prst="line">
            <a:avLst/>
          </a:prstGeom>
          <a:noFill/>
          <a:ln w="26988">
            <a:solidFill>
              <a:schemeClr val="bg1"/>
            </a:solidFill>
            <a:round/>
            <a:headEnd/>
            <a:tailEnd/>
          </a:ln>
        </p:spPr>
        <p:txBody>
          <a:bodyPr/>
          <a:lstStyle/>
          <a:p>
            <a:endParaRPr lang="en-US"/>
          </a:p>
        </p:txBody>
      </p:sp>
      <p:sp>
        <p:nvSpPr>
          <p:cNvPr id="40964" name="Line 31"/>
          <p:cNvSpPr>
            <a:spLocks noChangeShapeType="1"/>
          </p:cNvSpPr>
          <p:nvPr/>
        </p:nvSpPr>
        <p:spPr bwMode="auto">
          <a:xfrm>
            <a:off x="1522413" y="5402263"/>
            <a:ext cx="63500" cy="0"/>
          </a:xfrm>
          <a:prstGeom prst="line">
            <a:avLst/>
          </a:prstGeom>
          <a:noFill/>
          <a:ln w="26988">
            <a:solidFill>
              <a:schemeClr val="bg1"/>
            </a:solidFill>
            <a:round/>
            <a:headEnd/>
            <a:tailEnd/>
          </a:ln>
        </p:spPr>
        <p:txBody>
          <a:bodyPr/>
          <a:lstStyle/>
          <a:p>
            <a:endParaRPr lang="en-US"/>
          </a:p>
        </p:txBody>
      </p:sp>
      <p:sp>
        <p:nvSpPr>
          <p:cNvPr id="40965" name="Line 34"/>
          <p:cNvSpPr>
            <a:spLocks noChangeShapeType="1"/>
          </p:cNvSpPr>
          <p:nvPr/>
        </p:nvSpPr>
        <p:spPr bwMode="auto">
          <a:xfrm>
            <a:off x="1522413" y="4713288"/>
            <a:ext cx="63500" cy="1587"/>
          </a:xfrm>
          <a:prstGeom prst="line">
            <a:avLst/>
          </a:prstGeom>
          <a:noFill/>
          <a:ln w="26988">
            <a:solidFill>
              <a:schemeClr val="bg1"/>
            </a:solidFill>
            <a:round/>
            <a:headEnd/>
            <a:tailEnd/>
          </a:ln>
        </p:spPr>
        <p:txBody>
          <a:bodyPr/>
          <a:lstStyle/>
          <a:p>
            <a:endParaRPr lang="en-US"/>
          </a:p>
        </p:txBody>
      </p:sp>
      <p:sp>
        <p:nvSpPr>
          <p:cNvPr id="40966" name="Line 36"/>
          <p:cNvSpPr>
            <a:spLocks noChangeShapeType="1"/>
          </p:cNvSpPr>
          <p:nvPr/>
        </p:nvSpPr>
        <p:spPr bwMode="auto">
          <a:xfrm>
            <a:off x="1522413" y="4030663"/>
            <a:ext cx="63500" cy="0"/>
          </a:xfrm>
          <a:prstGeom prst="line">
            <a:avLst/>
          </a:prstGeom>
          <a:noFill/>
          <a:ln w="26988">
            <a:solidFill>
              <a:schemeClr val="bg1"/>
            </a:solidFill>
            <a:round/>
            <a:headEnd/>
            <a:tailEnd/>
          </a:ln>
        </p:spPr>
        <p:txBody>
          <a:bodyPr/>
          <a:lstStyle/>
          <a:p>
            <a:endParaRPr lang="en-US"/>
          </a:p>
        </p:txBody>
      </p:sp>
      <p:sp>
        <p:nvSpPr>
          <p:cNvPr id="40967" name="Line 37"/>
          <p:cNvSpPr>
            <a:spLocks noChangeShapeType="1"/>
          </p:cNvSpPr>
          <p:nvPr/>
        </p:nvSpPr>
        <p:spPr bwMode="auto">
          <a:xfrm>
            <a:off x="1522413" y="3349625"/>
            <a:ext cx="63500" cy="1588"/>
          </a:xfrm>
          <a:prstGeom prst="line">
            <a:avLst/>
          </a:prstGeom>
          <a:noFill/>
          <a:ln w="26988">
            <a:solidFill>
              <a:schemeClr val="bg1"/>
            </a:solidFill>
            <a:round/>
            <a:headEnd/>
            <a:tailEnd/>
          </a:ln>
        </p:spPr>
        <p:txBody>
          <a:bodyPr/>
          <a:lstStyle/>
          <a:p>
            <a:endParaRPr lang="en-US"/>
          </a:p>
        </p:txBody>
      </p:sp>
      <p:sp>
        <p:nvSpPr>
          <p:cNvPr id="40968" name="Line 38"/>
          <p:cNvSpPr>
            <a:spLocks noChangeShapeType="1"/>
          </p:cNvSpPr>
          <p:nvPr/>
        </p:nvSpPr>
        <p:spPr bwMode="auto">
          <a:xfrm>
            <a:off x="1522413" y="2668588"/>
            <a:ext cx="63500" cy="0"/>
          </a:xfrm>
          <a:prstGeom prst="line">
            <a:avLst/>
          </a:prstGeom>
          <a:noFill/>
          <a:ln w="26988">
            <a:solidFill>
              <a:schemeClr val="bg1"/>
            </a:solidFill>
            <a:round/>
            <a:headEnd/>
            <a:tailEnd/>
          </a:ln>
        </p:spPr>
        <p:txBody>
          <a:bodyPr/>
          <a:lstStyle/>
          <a:p>
            <a:endParaRPr lang="en-US"/>
          </a:p>
        </p:txBody>
      </p:sp>
      <p:sp>
        <p:nvSpPr>
          <p:cNvPr id="40969" name="Line 40"/>
          <p:cNvSpPr>
            <a:spLocks noChangeShapeType="1"/>
          </p:cNvSpPr>
          <p:nvPr/>
        </p:nvSpPr>
        <p:spPr bwMode="auto">
          <a:xfrm flipV="1">
            <a:off x="1585913" y="5402263"/>
            <a:ext cx="0" cy="65087"/>
          </a:xfrm>
          <a:prstGeom prst="line">
            <a:avLst/>
          </a:prstGeom>
          <a:noFill/>
          <a:ln w="26988">
            <a:solidFill>
              <a:schemeClr val="bg1"/>
            </a:solidFill>
            <a:round/>
            <a:headEnd/>
            <a:tailEnd/>
          </a:ln>
        </p:spPr>
        <p:txBody>
          <a:bodyPr/>
          <a:lstStyle/>
          <a:p>
            <a:endParaRPr lang="en-US"/>
          </a:p>
        </p:txBody>
      </p:sp>
      <p:sp>
        <p:nvSpPr>
          <p:cNvPr id="40970" name="Rectangle 53"/>
          <p:cNvSpPr>
            <a:spLocks noChangeArrowheads="1"/>
          </p:cNvSpPr>
          <p:nvPr/>
        </p:nvSpPr>
        <p:spPr bwMode="auto">
          <a:xfrm>
            <a:off x="1366838" y="5314950"/>
            <a:ext cx="104775" cy="222250"/>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rgbClr val="8B3D9A"/>
              </a:buClr>
              <a:buFont typeface="Arial" charset="0"/>
              <a:buNone/>
            </a:pPr>
            <a:r>
              <a:rPr lang="en-US" sz="1600">
                <a:solidFill>
                  <a:schemeClr val="bg2"/>
                </a:solidFill>
                <a:latin typeface="Calibri" pitchFamily="34" charset="0"/>
              </a:rPr>
              <a:t>0</a:t>
            </a:r>
          </a:p>
        </p:txBody>
      </p:sp>
      <p:sp>
        <p:nvSpPr>
          <p:cNvPr id="40971" name="Rectangle 55"/>
          <p:cNvSpPr>
            <a:spLocks noChangeArrowheads="1"/>
          </p:cNvSpPr>
          <p:nvPr/>
        </p:nvSpPr>
        <p:spPr bwMode="auto">
          <a:xfrm>
            <a:off x="1263650" y="4622800"/>
            <a:ext cx="207963" cy="222250"/>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rgbClr val="8B3D9A"/>
              </a:buClr>
              <a:buFont typeface="Arial" charset="0"/>
              <a:buNone/>
            </a:pPr>
            <a:r>
              <a:rPr lang="en-US" sz="1600">
                <a:solidFill>
                  <a:schemeClr val="bg2"/>
                </a:solidFill>
                <a:latin typeface="Calibri" pitchFamily="34" charset="0"/>
              </a:rPr>
              <a:t>20</a:t>
            </a:r>
          </a:p>
        </p:txBody>
      </p:sp>
      <p:sp>
        <p:nvSpPr>
          <p:cNvPr id="40972" name="Rectangle 57"/>
          <p:cNvSpPr>
            <a:spLocks noChangeArrowheads="1"/>
          </p:cNvSpPr>
          <p:nvPr/>
        </p:nvSpPr>
        <p:spPr bwMode="auto">
          <a:xfrm>
            <a:off x="1263650" y="3937000"/>
            <a:ext cx="207963" cy="222250"/>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rgbClr val="8B3D9A"/>
              </a:buClr>
              <a:buFont typeface="Arial" charset="0"/>
              <a:buNone/>
            </a:pPr>
            <a:r>
              <a:rPr lang="en-US" sz="1600">
                <a:solidFill>
                  <a:schemeClr val="bg2"/>
                </a:solidFill>
                <a:latin typeface="Calibri" pitchFamily="34" charset="0"/>
              </a:rPr>
              <a:t>40</a:t>
            </a:r>
          </a:p>
        </p:txBody>
      </p:sp>
      <p:sp>
        <p:nvSpPr>
          <p:cNvPr id="40973" name="Line 35"/>
          <p:cNvSpPr>
            <a:spLocks noChangeShapeType="1"/>
          </p:cNvSpPr>
          <p:nvPr/>
        </p:nvSpPr>
        <p:spPr bwMode="auto">
          <a:xfrm>
            <a:off x="1522413" y="1978025"/>
            <a:ext cx="63500" cy="0"/>
          </a:xfrm>
          <a:prstGeom prst="line">
            <a:avLst/>
          </a:prstGeom>
          <a:noFill/>
          <a:ln w="26988">
            <a:solidFill>
              <a:schemeClr val="bg1"/>
            </a:solidFill>
            <a:round/>
            <a:headEnd/>
            <a:tailEnd/>
          </a:ln>
        </p:spPr>
        <p:txBody>
          <a:bodyPr/>
          <a:lstStyle/>
          <a:p>
            <a:endParaRPr lang="en-US"/>
          </a:p>
        </p:txBody>
      </p:sp>
      <p:sp>
        <p:nvSpPr>
          <p:cNvPr id="40974" name="Rectangle 53"/>
          <p:cNvSpPr>
            <a:spLocks noChangeArrowheads="1"/>
          </p:cNvSpPr>
          <p:nvPr/>
        </p:nvSpPr>
        <p:spPr bwMode="auto">
          <a:xfrm>
            <a:off x="1263650" y="3252788"/>
            <a:ext cx="207963" cy="222250"/>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rgbClr val="8B3D9A"/>
              </a:buClr>
              <a:buFont typeface="Arial" charset="0"/>
              <a:buNone/>
            </a:pPr>
            <a:r>
              <a:rPr lang="en-US" sz="1600">
                <a:solidFill>
                  <a:schemeClr val="bg2"/>
                </a:solidFill>
                <a:latin typeface="Calibri" pitchFamily="34" charset="0"/>
              </a:rPr>
              <a:t>60</a:t>
            </a:r>
          </a:p>
        </p:txBody>
      </p:sp>
      <p:sp>
        <p:nvSpPr>
          <p:cNvPr id="40975" name="Rectangle 55"/>
          <p:cNvSpPr>
            <a:spLocks noChangeArrowheads="1"/>
          </p:cNvSpPr>
          <p:nvPr/>
        </p:nvSpPr>
        <p:spPr bwMode="auto">
          <a:xfrm>
            <a:off x="1314450" y="2590800"/>
            <a:ext cx="207963" cy="222250"/>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rgbClr val="8B3D9A"/>
              </a:buClr>
              <a:buFont typeface="Arial" charset="0"/>
              <a:buNone/>
            </a:pPr>
            <a:r>
              <a:rPr lang="en-US" sz="1600">
                <a:solidFill>
                  <a:schemeClr val="bg2"/>
                </a:solidFill>
                <a:latin typeface="Calibri" pitchFamily="34" charset="0"/>
              </a:rPr>
              <a:t>80</a:t>
            </a:r>
          </a:p>
        </p:txBody>
      </p:sp>
      <p:sp>
        <p:nvSpPr>
          <p:cNvPr id="40976" name="Rectangle 57"/>
          <p:cNvSpPr>
            <a:spLocks noChangeArrowheads="1"/>
          </p:cNvSpPr>
          <p:nvPr/>
        </p:nvSpPr>
        <p:spPr bwMode="auto">
          <a:xfrm>
            <a:off x="1158875" y="1882775"/>
            <a:ext cx="312738" cy="222250"/>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rgbClr val="8B3D9A"/>
              </a:buClr>
              <a:buFont typeface="Arial" charset="0"/>
              <a:buNone/>
            </a:pPr>
            <a:r>
              <a:rPr lang="en-US" sz="1600">
                <a:solidFill>
                  <a:schemeClr val="bg2"/>
                </a:solidFill>
                <a:latin typeface="Calibri" pitchFamily="34" charset="0"/>
              </a:rPr>
              <a:t>100</a:t>
            </a:r>
          </a:p>
        </p:txBody>
      </p:sp>
      <p:sp>
        <p:nvSpPr>
          <p:cNvPr id="37" name="Rectangle 36"/>
          <p:cNvSpPr/>
          <p:nvPr/>
        </p:nvSpPr>
        <p:spPr bwMode="auto">
          <a:xfrm>
            <a:off x="3408363" y="4718050"/>
            <a:ext cx="287337" cy="676275"/>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fontAlgn="auto">
              <a:lnSpc>
                <a:spcPct val="90000"/>
              </a:lnSpc>
              <a:spcBef>
                <a:spcPct val="35000"/>
              </a:spcBef>
              <a:spcAft>
                <a:spcPct val="25000"/>
              </a:spcAft>
              <a:buClr>
                <a:srgbClr val="969696"/>
              </a:buClr>
              <a:buFont typeface="Arial" charset="0"/>
              <a:buChar char="•"/>
              <a:defRPr/>
            </a:pPr>
            <a:endParaRPr lang="en-US" dirty="0">
              <a:solidFill>
                <a:srgbClr val="00003E"/>
              </a:solidFill>
              <a:latin typeface="+mn-lt"/>
              <a:ea typeface="MS PGothic" pitchFamily="34" charset="-128"/>
              <a:cs typeface="+mn-cs"/>
            </a:endParaRPr>
          </a:p>
        </p:txBody>
      </p:sp>
      <p:sp>
        <p:nvSpPr>
          <p:cNvPr id="6166" name="Rectangle 37"/>
          <p:cNvSpPr>
            <a:spLocks noChangeArrowheads="1"/>
          </p:cNvSpPr>
          <p:nvPr/>
        </p:nvSpPr>
        <p:spPr bwMode="auto">
          <a:xfrm>
            <a:off x="4799013" y="4048125"/>
            <a:ext cx="288925" cy="1346200"/>
          </a:xfrm>
          <a:prstGeom prst="rect">
            <a:avLst/>
          </a:prstGeom>
          <a:solidFill>
            <a:schemeClr val="accent1"/>
          </a:solidFill>
          <a:ln w="9525" algn="ctr">
            <a:solidFill>
              <a:schemeClr val="bg2">
                <a:lumMod val="10000"/>
              </a:schemeClr>
            </a:solidFill>
            <a:round/>
            <a:headEnd/>
            <a:tailEnd/>
          </a:ln>
        </p:spPr>
        <p:txBody>
          <a:bodyPr/>
          <a:lstStyle/>
          <a:p>
            <a:pPr fontAlgn="auto">
              <a:lnSpc>
                <a:spcPct val="90000"/>
              </a:lnSpc>
              <a:spcBef>
                <a:spcPct val="35000"/>
              </a:spcBef>
              <a:spcAft>
                <a:spcPct val="25000"/>
              </a:spcAft>
              <a:buClr>
                <a:srgbClr val="969696"/>
              </a:buClr>
              <a:buFont typeface="Arial" pitchFamily="34" charset="0"/>
              <a:buChar char="•"/>
              <a:defRPr/>
            </a:pPr>
            <a:endParaRPr lang="en-US" dirty="0">
              <a:solidFill>
                <a:srgbClr val="00003E"/>
              </a:solidFill>
              <a:ea typeface="MS PGothic"/>
              <a:cs typeface="MS PGothic"/>
            </a:endParaRPr>
          </a:p>
        </p:txBody>
      </p:sp>
      <p:sp>
        <p:nvSpPr>
          <p:cNvPr id="39" name="Rectangle 38"/>
          <p:cNvSpPr/>
          <p:nvPr/>
        </p:nvSpPr>
        <p:spPr bwMode="auto">
          <a:xfrm>
            <a:off x="6008688" y="4370388"/>
            <a:ext cx="288925" cy="1023937"/>
          </a:xfrm>
          <a:prstGeom prst="rect">
            <a:avLst/>
          </a:prstGeom>
          <a:solidFill>
            <a:schemeClr val="bg2"/>
          </a:solidFill>
          <a:ln w="9525" cap="flat" cmpd="sng" algn="ctr">
            <a:solidFill>
              <a:schemeClr val="bg2">
                <a:lumMod val="10000"/>
              </a:schemeClr>
            </a:solidFill>
            <a:prstDash val="solid"/>
            <a:round/>
            <a:headEnd type="none" w="med" len="med"/>
            <a:tailEnd type="none" w="med" len="med"/>
          </a:ln>
          <a:effectLst/>
        </p:spPr>
        <p:txBody>
          <a:bodyPr/>
          <a:lstStyle/>
          <a:p>
            <a:pPr fontAlgn="auto">
              <a:lnSpc>
                <a:spcPct val="90000"/>
              </a:lnSpc>
              <a:spcBef>
                <a:spcPct val="35000"/>
              </a:spcBef>
              <a:spcAft>
                <a:spcPct val="25000"/>
              </a:spcAft>
              <a:buClr>
                <a:srgbClr val="969696"/>
              </a:buClr>
              <a:buFont typeface="Arial" charset="0"/>
              <a:buChar char="•"/>
              <a:defRPr/>
            </a:pPr>
            <a:endParaRPr lang="en-US" dirty="0">
              <a:solidFill>
                <a:srgbClr val="00003E"/>
              </a:solidFill>
              <a:latin typeface="+mn-lt"/>
              <a:ea typeface="MS PGothic" pitchFamily="34" charset="-128"/>
              <a:cs typeface="+mn-cs"/>
            </a:endParaRPr>
          </a:p>
        </p:txBody>
      </p:sp>
      <p:sp>
        <p:nvSpPr>
          <p:cNvPr id="40" name="Rectangle 39"/>
          <p:cNvSpPr/>
          <p:nvPr/>
        </p:nvSpPr>
        <p:spPr bwMode="auto">
          <a:xfrm>
            <a:off x="6764338" y="3355975"/>
            <a:ext cx="288925" cy="2038350"/>
          </a:xfrm>
          <a:prstGeom prst="rect">
            <a:avLst/>
          </a:prstGeom>
          <a:solidFill>
            <a:schemeClr val="accent6"/>
          </a:solidFill>
          <a:ln w="9525" cap="flat" cmpd="sng" algn="ctr">
            <a:solidFill>
              <a:schemeClr val="bg2">
                <a:lumMod val="10000"/>
              </a:schemeClr>
            </a:solidFill>
            <a:prstDash val="solid"/>
            <a:round/>
            <a:headEnd type="none" w="med" len="med"/>
            <a:tailEnd type="none" w="med" len="med"/>
          </a:ln>
          <a:effectLst/>
        </p:spPr>
        <p:txBody>
          <a:bodyPr/>
          <a:lstStyle/>
          <a:p>
            <a:pPr fontAlgn="auto">
              <a:lnSpc>
                <a:spcPct val="90000"/>
              </a:lnSpc>
              <a:spcBef>
                <a:spcPct val="35000"/>
              </a:spcBef>
              <a:spcAft>
                <a:spcPct val="25000"/>
              </a:spcAft>
              <a:buClr>
                <a:srgbClr val="969696"/>
              </a:buClr>
              <a:buFont typeface="Arial" charset="0"/>
              <a:buChar char="•"/>
              <a:defRPr/>
            </a:pPr>
            <a:endParaRPr lang="en-US" dirty="0">
              <a:solidFill>
                <a:srgbClr val="00003E"/>
              </a:solidFill>
              <a:latin typeface="+mn-lt"/>
              <a:ea typeface="MS PGothic" pitchFamily="34" charset="-128"/>
              <a:cs typeface="+mn-cs"/>
            </a:endParaRPr>
          </a:p>
        </p:txBody>
      </p:sp>
      <p:sp>
        <p:nvSpPr>
          <p:cNvPr id="40981" name="TextBox 40"/>
          <p:cNvSpPr txBox="1">
            <a:spLocks noChangeArrowheads="1"/>
          </p:cNvSpPr>
          <p:nvPr/>
        </p:nvSpPr>
        <p:spPr bwMode="auto">
          <a:xfrm>
            <a:off x="1836738" y="4851400"/>
            <a:ext cx="514350" cy="285750"/>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rgbClr val="8B3D9A"/>
              </a:buClr>
              <a:buFont typeface="Arial" charset="0"/>
              <a:buNone/>
            </a:pPr>
            <a:r>
              <a:rPr lang="en-US" sz="1400">
                <a:solidFill>
                  <a:schemeClr val="bg2"/>
                </a:solidFill>
                <a:latin typeface="Calibri" pitchFamily="34" charset="0"/>
              </a:rPr>
              <a:t>8-12</a:t>
            </a:r>
          </a:p>
        </p:txBody>
      </p:sp>
      <p:sp>
        <p:nvSpPr>
          <p:cNvPr id="40982" name="Rectangle 64"/>
          <p:cNvSpPr>
            <a:spLocks noChangeArrowheads="1"/>
          </p:cNvSpPr>
          <p:nvPr/>
        </p:nvSpPr>
        <p:spPr bwMode="auto">
          <a:xfrm rot="-5400000">
            <a:off x="-754856" y="3610769"/>
            <a:ext cx="3543300" cy="220662"/>
          </a:xfrm>
          <a:prstGeom prst="rect">
            <a:avLst/>
          </a:prstGeom>
          <a:noFill/>
          <a:ln w="9525">
            <a:noFill/>
            <a:miter lim="800000"/>
            <a:headEnd/>
            <a:tailEnd/>
          </a:ln>
        </p:spPr>
        <p:txBody>
          <a:bodyPr lIns="0" tIns="0" rIns="0" bIns="0">
            <a:spAutoFit/>
          </a:bodyPr>
          <a:lstStyle/>
          <a:p>
            <a:pPr algn="ctr">
              <a:lnSpc>
                <a:spcPct val="90000"/>
              </a:lnSpc>
              <a:spcBef>
                <a:spcPct val="35000"/>
              </a:spcBef>
              <a:spcAft>
                <a:spcPct val="25000"/>
              </a:spcAft>
              <a:buClr>
                <a:srgbClr val="8B3D9A"/>
              </a:buClr>
              <a:buFont typeface="Arial" charset="0"/>
              <a:buNone/>
            </a:pPr>
            <a:r>
              <a:rPr lang="en-US" sz="1600">
                <a:solidFill>
                  <a:schemeClr val="bg2"/>
                </a:solidFill>
                <a:latin typeface="Calibri" pitchFamily="34" charset="0"/>
              </a:rPr>
              <a:t>SVR (%)</a:t>
            </a:r>
          </a:p>
        </p:txBody>
      </p:sp>
      <p:sp>
        <p:nvSpPr>
          <p:cNvPr id="40983" name="TextBox 42"/>
          <p:cNvSpPr txBox="1">
            <a:spLocks noChangeArrowheads="1"/>
          </p:cNvSpPr>
          <p:nvPr/>
        </p:nvSpPr>
        <p:spPr bwMode="auto">
          <a:xfrm>
            <a:off x="3241675" y="4427538"/>
            <a:ext cx="603250" cy="285750"/>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rgbClr val="8B3D9A"/>
              </a:buClr>
              <a:buFont typeface="Arial" charset="0"/>
              <a:buNone/>
            </a:pPr>
            <a:r>
              <a:rPr lang="en-US" sz="1400">
                <a:solidFill>
                  <a:schemeClr val="bg2"/>
                </a:solidFill>
                <a:latin typeface="Calibri" pitchFamily="34" charset="0"/>
              </a:rPr>
              <a:t>15-20</a:t>
            </a:r>
          </a:p>
        </p:txBody>
      </p:sp>
      <p:sp>
        <p:nvSpPr>
          <p:cNvPr id="40984" name="TextBox 43"/>
          <p:cNvSpPr txBox="1">
            <a:spLocks noChangeArrowheads="1"/>
          </p:cNvSpPr>
          <p:nvPr/>
        </p:nvSpPr>
        <p:spPr bwMode="auto">
          <a:xfrm>
            <a:off x="4632325" y="3760788"/>
            <a:ext cx="603250" cy="285750"/>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rgbClr val="8B3D9A"/>
              </a:buClr>
              <a:buFont typeface="Arial" charset="0"/>
              <a:buNone/>
            </a:pPr>
            <a:r>
              <a:rPr lang="en-US" sz="1400">
                <a:solidFill>
                  <a:schemeClr val="bg2"/>
                </a:solidFill>
                <a:latin typeface="Calibri" pitchFamily="34" charset="0"/>
              </a:rPr>
              <a:t>38-43</a:t>
            </a:r>
          </a:p>
        </p:txBody>
      </p:sp>
      <p:sp>
        <p:nvSpPr>
          <p:cNvPr id="40985" name="TextBox 44"/>
          <p:cNvSpPr txBox="1">
            <a:spLocks noChangeArrowheads="1"/>
          </p:cNvSpPr>
          <p:nvPr/>
        </p:nvSpPr>
        <p:spPr bwMode="auto">
          <a:xfrm>
            <a:off x="5843588" y="4083050"/>
            <a:ext cx="603250" cy="285750"/>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rgbClr val="8B3D9A"/>
              </a:buClr>
              <a:buFont typeface="Arial" charset="0"/>
              <a:buNone/>
            </a:pPr>
            <a:r>
              <a:rPr lang="en-US" sz="1400">
                <a:solidFill>
                  <a:schemeClr val="bg2"/>
                </a:solidFill>
                <a:latin typeface="Calibri" pitchFamily="34" charset="0"/>
              </a:rPr>
              <a:t>25-30</a:t>
            </a:r>
          </a:p>
        </p:txBody>
      </p:sp>
      <p:sp>
        <p:nvSpPr>
          <p:cNvPr id="40986" name="TextBox 45"/>
          <p:cNvSpPr txBox="1">
            <a:spLocks noChangeArrowheads="1"/>
          </p:cNvSpPr>
          <p:nvPr/>
        </p:nvSpPr>
        <p:spPr bwMode="auto">
          <a:xfrm>
            <a:off x="6615113" y="3063875"/>
            <a:ext cx="604837" cy="285750"/>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rgbClr val="8B3D9A"/>
              </a:buClr>
              <a:buFont typeface="Arial" charset="0"/>
              <a:buNone/>
            </a:pPr>
            <a:r>
              <a:rPr lang="en-US" sz="1400">
                <a:solidFill>
                  <a:schemeClr val="bg2"/>
                </a:solidFill>
                <a:latin typeface="Calibri" pitchFamily="34" charset="0"/>
              </a:rPr>
              <a:t>50-60</a:t>
            </a:r>
          </a:p>
        </p:txBody>
      </p:sp>
      <p:sp>
        <p:nvSpPr>
          <p:cNvPr id="40987" name="TextBox 54"/>
          <p:cNvSpPr txBox="1">
            <a:spLocks noChangeArrowheads="1"/>
          </p:cNvSpPr>
          <p:nvPr/>
        </p:nvSpPr>
        <p:spPr bwMode="auto">
          <a:xfrm>
            <a:off x="1646238" y="3971925"/>
            <a:ext cx="958850" cy="738188"/>
          </a:xfrm>
          <a:prstGeom prst="rect">
            <a:avLst/>
          </a:prstGeom>
          <a:noFill/>
          <a:ln w="9525">
            <a:noFill/>
            <a:miter lim="800000"/>
            <a:headEnd/>
            <a:tailEnd/>
          </a:ln>
        </p:spPr>
        <p:txBody>
          <a:bodyPr wrap="none">
            <a:spAutoFit/>
          </a:bodyPr>
          <a:lstStyle/>
          <a:p>
            <a:pPr algn="ctr">
              <a:buClr>
                <a:srgbClr val="8B3D9A"/>
              </a:buClr>
              <a:buFont typeface="Arial" charset="0"/>
              <a:buNone/>
            </a:pPr>
            <a:r>
              <a:rPr lang="en-US" sz="1400">
                <a:solidFill>
                  <a:schemeClr val="bg2"/>
                </a:solidFill>
                <a:latin typeface="Calibri" pitchFamily="34" charset="0"/>
              </a:rPr>
              <a:t>Standard </a:t>
            </a:r>
            <a:br>
              <a:rPr lang="en-US" sz="1400">
                <a:solidFill>
                  <a:schemeClr val="bg2"/>
                </a:solidFill>
                <a:latin typeface="Calibri" pitchFamily="34" charset="0"/>
              </a:rPr>
            </a:br>
            <a:r>
              <a:rPr lang="en-US" sz="1400">
                <a:solidFill>
                  <a:schemeClr val="bg2"/>
                </a:solidFill>
                <a:latin typeface="Calibri" pitchFamily="34" charset="0"/>
              </a:rPr>
              <a:t>interferon </a:t>
            </a:r>
          </a:p>
          <a:p>
            <a:pPr algn="ctr">
              <a:buClr>
                <a:srgbClr val="8B3D9A"/>
              </a:buClr>
              <a:buFont typeface="Arial" charset="0"/>
              <a:buNone/>
            </a:pPr>
            <a:r>
              <a:rPr lang="en-US" sz="1400">
                <a:solidFill>
                  <a:schemeClr val="bg2"/>
                </a:solidFill>
                <a:latin typeface="Calibri" pitchFamily="34" charset="0"/>
              </a:rPr>
              <a:t>(6 mos)</a:t>
            </a:r>
            <a:r>
              <a:rPr lang="en-US" sz="1400" baseline="30000">
                <a:solidFill>
                  <a:schemeClr val="bg2"/>
                </a:solidFill>
                <a:latin typeface="Calibri" pitchFamily="34" charset="0"/>
              </a:rPr>
              <a:t>[1]</a:t>
            </a:r>
          </a:p>
        </p:txBody>
      </p:sp>
      <p:sp>
        <p:nvSpPr>
          <p:cNvPr id="40988" name="TextBox 55"/>
          <p:cNvSpPr txBox="1">
            <a:spLocks noChangeArrowheads="1"/>
          </p:cNvSpPr>
          <p:nvPr/>
        </p:nvSpPr>
        <p:spPr bwMode="auto">
          <a:xfrm>
            <a:off x="2917825" y="3638550"/>
            <a:ext cx="1287463" cy="738188"/>
          </a:xfrm>
          <a:prstGeom prst="rect">
            <a:avLst/>
          </a:prstGeom>
          <a:noFill/>
          <a:ln w="9525">
            <a:noFill/>
            <a:miter lim="800000"/>
            <a:headEnd/>
            <a:tailEnd/>
          </a:ln>
        </p:spPr>
        <p:txBody>
          <a:bodyPr wrap="none">
            <a:spAutoFit/>
          </a:bodyPr>
          <a:lstStyle/>
          <a:p>
            <a:pPr algn="ctr">
              <a:buClr>
                <a:srgbClr val="8B3D9A"/>
              </a:buClr>
              <a:buFont typeface="Arial" charset="0"/>
              <a:buNone/>
            </a:pPr>
            <a:r>
              <a:rPr lang="en-US" sz="1400">
                <a:solidFill>
                  <a:schemeClr val="bg2"/>
                </a:solidFill>
                <a:latin typeface="Calibri" pitchFamily="34" charset="0"/>
              </a:rPr>
              <a:t>Standard</a:t>
            </a:r>
            <a:br>
              <a:rPr lang="en-US" sz="1400">
                <a:solidFill>
                  <a:schemeClr val="bg2"/>
                </a:solidFill>
                <a:latin typeface="Calibri" pitchFamily="34" charset="0"/>
              </a:rPr>
            </a:br>
            <a:r>
              <a:rPr lang="en-US" sz="1400">
                <a:solidFill>
                  <a:schemeClr val="bg2"/>
                </a:solidFill>
                <a:latin typeface="Calibri" pitchFamily="34" charset="0"/>
              </a:rPr>
              <a:t>interferon</a:t>
            </a:r>
          </a:p>
          <a:p>
            <a:pPr algn="ctr">
              <a:buClr>
                <a:srgbClr val="8B3D9A"/>
              </a:buClr>
              <a:buFont typeface="Arial" charset="0"/>
              <a:buNone/>
            </a:pPr>
            <a:r>
              <a:rPr lang="en-US" sz="1400">
                <a:solidFill>
                  <a:schemeClr val="bg2"/>
                </a:solidFill>
                <a:latin typeface="Calibri" pitchFamily="34" charset="0"/>
              </a:rPr>
              <a:t>(12-18 mos)</a:t>
            </a:r>
            <a:r>
              <a:rPr lang="en-US" sz="1400" baseline="30000">
                <a:solidFill>
                  <a:schemeClr val="bg2"/>
                </a:solidFill>
                <a:latin typeface="Calibri" pitchFamily="34" charset="0"/>
              </a:rPr>
              <a:t>[2,3]</a:t>
            </a:r>
            <a:endParaRPr lang="en-US" sz="1400">
              <a:solidFill>
                <a:schemeClr val="bg2"/>
              </a:solidFill>
              <a:latin typeface="Calibri" pitchFamily="34" charset="0"/>
            </a:endParaRPr>
          </a:p>
        </p:txBody>
      </p:sp>
      <p:sp>
        <p:nvSpPr>
          <p:cNvPr id="40989" name="TextBox 56"/>
          <p:cNvSpPr txBox="1">
            <a:spLocks noChangeArrowheads="1"/>
          </p:cNvSpPr>
          <p:nvPr/>
        </p:nvSpPr>
        <p:spPr bwMode="auto">
          <a:xfrm>
            <a:off x="4344988" y="2914650"/>
            <a:ext cx="1196975" cy="738188"/>
          </a:xfrm>
          <a:prstGeom prst="rect">
            <a:avLst/>
          </a:prstGeom>
          <a:noFill/>
          <a:ln w="9525">
            <a:noFill/>
            <a:miter lim="800000"/>
            <a:headEnd/>
            <a:tailEnd/>
          </a:ln>
        </p:spPr>
        <p:txBody>
          <a:bodyPr wrap="none">
            <a:spAutoFit/>
          </a:bodyPr>
          <a:lstStyle/>
          <a:p>
            <a:pPr algn="ctr">
              <a:buClr>
                <a:srgbClr val="8B3D9A"/>
              </a:buClr>
              <a:buFont typeface="Arial" charset="0"/>
              <a:buNone/>
            </a:pPr>
            <a:r>
              <a:rPr lang="en-US" sz="1400">
                <a:solidFill>
                  <a:schemeClr val="bg2"/>
                </a:solidFill>
                <a:latin typeface="Calibri" pitchFamily="34" charset="0"/>
              </a:rPr>
              <a:t>Interferon/</a:t>
            </a:r>
            <a:br>
              <a:rPr lang="en-US" sz="1400">
                <a:solidFill>
                  <a:schemeClr val="bg2"/>
                </a:solidFill>
                <a:latin typeface="Calibri" pitchFamily="34" charset="0"/>
              </a:rPr>
            </a:br>
            <a:r>
              <a:rPr lang="en-US" sz="1400">
                <a:solidFill>
                  <a:schemeClr val="bg2"/>
                </a:solidFill>
                <a:latin typeface="Calibri" pitchFamily="34" charset="0"/>
              </a:rPr>
              <a:t>ribavirin</a:t>
            </a:r>
          </a:p>
          <a:p>
            <a:pPr algn="ctr">
              <a:buClr>
                <a:srgbClr val="8B3D9A"/>
              </a:buClr>
              <a:buFont typeface="Arial" charset="0"/>
              <a:buNone/>
            </a:pPr>
            <a:r>
              <a:rPr lang="en-US" sz="1400">
                <a:solidFill>
                  <a:schemeClr val="bg2"/>
                </a:solidFill>
                <a:latin typeface="Calibri" pitchFamily="34" charset="0"/>
              </a:rPr>
              <a:t>(6-12 mos)</a:t>
            </a:r>
            <a:r>
              <a:rPr lang="en-US" sz="1400" baseline="30000">
                <a:solidFill>
                  <a:schemeClr val="bg2"/>
                </a:solidFill>
                <a:latin typeface="Calibri" pitchFamily="34" charset="0"/>
              </a:rPr>
              <a:t>[3,4]</a:t>
            </a:r>
            <a:endParaRPr lang="en-US" sz="1400">
              <a:solidFill>
                <a:schemeClr val="bg2"/>
              </a:solidFill>
              <a:latin typeface="Calibri" pitchFamily="34" charset="0"/>
            </a:endParaRPr>
          </a:p>
        </p:txBody>
      </p:sp>
      <p:sp>
        <p:nvSpPr>
          <p:cNvPr id="40990" name="TextBox 57"/>
          <p:cNvSpPr txBox="1">
            <a:spLocks noChangeArrowheads="1"/>
          </p:cNvSpPr>
          <p:nvPr/>
        </p:nvSpPr>
        <p:spPr bwMode="auto">
          <a:xfrm>
            <a:off x="5548313" y="3251200"/>
            <a:ext cx="1195387" cy="738188"/>
          </a:xfrm>
          <a:prstGeom prst="rect">
            <a:avLst/>
          </a:prstGeom>
          <a:noFill/>
          <a:ln w="9525">
            <a:noFill/>
            <a:miter lim="800000"/>
            <a:headEnd/>
            <a:tailEnd/>
          </a:ln>
        </p:spPr>
        <p:txBody>
          <a:bodyPr wrap="none">
            <a:spAutoFit/>
          </a:bodyPr>
          <a:lstStyle/>
          <a:p>
            <a:pPr algn="ctr">
              <a:buClr>
                <a:srgbClr val="8B3D9A"/>
              </a:buClr>
              <a:buFont typeface="Arial" charset="0"/>
              <a:buNone/>
            </a:pPr>
            <a:r>
              <a:rPr lang="en-US" sz="1400">
                <a:solidFill>
                  <a:schemeClr val="bg2"/>
                </a:solidFill>
                <a:latin typeface="Calibri" pitchFamily="34" charset="0"/>
              </a:rPr>
              <a:t>PegIFN</a:t>
            </a:r>
            <a:br>
              <a:rPr lang="en-US" sz="1400">
                <a:solidFill>
                  <a:schemeClr val="bg2"/>
                </a:solidFill>
                <a:latin typeface="Calibri" pitchFamily="34" charset="0"/>
              </a:rPr>
            </a:br>
            <a:r>
              <a:rPr lang="en-US" sz="1400">
                <a:solidFill>
                  <a:schemeClr val="bg2"/>
                </a:solidFill>
                <a:latin typeface="Calibri" pitchFamily="34" charset="0"/>
              </a:rPr>
              <a:t>monotherapy</a:t>
            </a:r>
          </a:p>
          <a:p>
            <a:pPr algn="ctr">
              <a:buClr>
                <a:srgbClr val="8B3D9A"/>
              </a:buClr>
              <a:buFont typeface="Arial" charset="0"/>
              <a:buNone/>
            </a:pPr>
            <a:r>
              <a:rPr lang="en-US" sz="1400">
                <a:solidFill>
                  <a:schemeClr val="bg2"/>
                </a:solidFill>
                <a:latin typeface="Calibri" pitchFamily="34" charset="0"/>
              </a:rPr>
              <a:t>(6-12 mos)</a:t>
            </a:r>
            <a:r>
              <a:rPr lang="en-US" sz="1400" baseline="30000">
                <a:solidFill>
                  <a:schemeClr val="bg2"/>
                </a:solidFill>
                <a:latin typeface="Calibri" pitchFamily="34" charset="0"/>
              </a:rPr>
              <a:t>[5,6]</a:t>
            </a:r>
            <a:endParaRPr lang="en-US" sz="1400">
              <a:solidFill>
                <a:schemeClr val="bg2"/>
              </a:solidFill>
              <a:latin typeface="Calibri" pitchFamily="34" charset="0"/>
            </a:endParaRPr>
          </a:p>
        </p:txBody>
      </p:sp>
      <p:sp>
        <p:nvSpPr>
          <p:cNvPr id="40991" name="TextBox 58"/>
          <p:cNvSpPr txBox="1">
            <a:spLocks noChangeArrowheads="1"/>
          </p:cNvSpPr>
          <p:nvPr/>
        </p:nvSpPr>
        <p:spPr bwMode="auto">
          <a:xfrm>
            <a:off x="6291263" y="2235200"/>
            <a:ext cx="1235075" cy="738188"/>
          </a:xfrm>
          <a:prstGeom prst="rect">
            <a:avLst/>
          </a:prstGeom>
          <a:noFill/>
          <a:ln w="9525">
            <a:noFill/>
            <a:miter lim="800000"/>
            <a:headEnd/>
            <a:tailEnd/>
          </a:ln>
        </p:spPr>
        <p:txBody>
          <a:bodyPr wrap="none">
            <a:spAutoFit/>
          </a:bodyPr>
          <a:lstStyle/>
          <a:p>
            <a:pPr algn="ctr">
              <a:buClr>
                <a:srgbClr val="8B3D9A"/>
              </a:buClr>
              <a:buFont typeface="Arial" charset="0"/>
              <a:buNone/>
            </a:pPr>
            <a:r>
              <a:rPr lang="en-US" sz="1400">
                <a:solidFill>
                  <a:schemeClr val="bg2"/>
                </a:solidFill>
                <a:latin typeface="Calibri" pitchFamily="34" charset="0"/>
              </a:rPr>
              <a:t>PegIFN/</a:t>
            </a:r>
            <a:br>
              <a:rPr lang="en-US" sz="1400">
                <a:solidFill>
                  <a:schemeClr val="bg2"/>
                </a:solidFill>
                <a:latin typeface="Calibri" pitchFamily="34" charset="0"/>
              </a:rPr>
            </a:br>
            <a:r>
              <a:rPr lang="en-US" sz="1400">
                <a:solidFill>
                  <a:schemeClr val="bg2"/>
                </a:solidFill>
                <a:latin typeface="Calibri" pitchFamily="34" charset="0"/>
              </a:rPr>
              <a:t>ribavirin</a:t>
            </a:r>
          </a:p>
          <a:p>
            <a:pPr algn="ctr">
              <a:buClr>
                <a:srgbClr val="8B3D9A"/>
              </a:buClr>
              <a:buFont typeface="Arial" charset="0"/>
              <a:buNone/>
            </a:pPr>
            <a:r>
              <a:rPr lang="en-US" sz="1400">
                <a:solidFill>
                  <a:schemeClr val="bg2"/>
                </a:solidFill>
                <a:latin typeface="Calibri" pitchFamily="34" charset="0"/>
              </a:rPr>
              <a:t> (6-12 mos)</a:t>
            </a:r>
            <a:r>
              <a:rPr lang="en-US" sz="1400" baseline="30000">
                <a:solidFill>
                  <a:schemeClr val="bg2"/>
                </a:solidFill>
                <a:latin typeface="Calibri" pitchFamily="34" charset="0"/>
              </a:rPr>
              <a:t>[6,7]</a:t>
            </a:r>
            <a:endParaRPr lang="en-US" sz="1400">
              <a:solidFill>
                <a:schemeClr val="bg2"/>
              </a:solidFill>
              <a:latin typeface="Calibri" pitchFamily="34" charset="0"/>
            </a:endParaRPr>
          </a:p>
        </p:txBody>
      </p:sp>
      <p:sp>
        <p:nvSpPr>
          <p:cNvPr id="40992" name="TextBox 46"/>
          <p:cNvSpPr txBox="1">
            <a:spLocks noChangeArrowheads="1"/>
          </p:cNvSpPr>
          <p:nvPr/>
        </p:nvSpPr>
        <p:spPr bwMode="auto">
          <a:xfrm>
            <a:off x="384175" y="5919788"/>
            <a:ext cx="8591550" cy="757237"/>
          </a:xfrm>
          <a:prstGeom prst="rect">
            <a:avLst/>
          </a:prstGeom>
          <a:noFill/>
          <a:ln w="9525">
            <a:noFill/>
            <a:miter lim="800000"/>
            <a:headEnd/>
            <a:tailEnd/>
          </a:ln>
        </p:spPr>
        <p:txBody>
          <a:bodyPr>
            <a:spAutoFit/>
          </a:bodyPr>
          <a:lstStyle/>
          <a:p>
            <a:pPr>
              <a:lnSpc>
                <a:spcPct val="90000"/>
              </a:lnSpc>
              <a:spcBef>
                <a:spcPts val="1000"/>
              </a:spcBef>
              <a:spcAft>
                <a:spcPts val="700"/>
              </a:spcAft>
              <a:buClr>
                <a:srgbClr val="8B3D9A"/>
              </a:buClr>
              <a:buFont typeface="Arial" charset="0"/>
              <a:buNone/>
            </a:pPr>
            <a:r>
              <a:rPr lang="en-US" sz="1200">
                <a:solidFill>
                  <a:schemeClr val="bg2"/>
                </a:solidFill>
              </a:rPr>
              <a:t>1. Carithers RL Jr., et al. Hepatology. 1997;26(3 suppl 1):83S-88S. 2. Zeuzem S, et al. N Engl J Med. 2000;343:1666-1672. 3. Poynard T, et al. Lancet. 1998;352:1426-1432. 4. McHutchison JG, et al. N Engl J Med. 1998;339:1485-1492. </a:t>
            </a:r>
            <a:br>
              <a:rPr lang="en-US" sz="1200">
                <a:solidFill>
                  <a:schemeClr val="bg2"/>
                </a:solidFill>
              </a:rPr>
            </a:br>
            <a:r>
              <a:rPr lang="en-US" sz="1200">
                <a:solidFill>
                  <a:schemeClr val="bg2"/>
                </a:solidFill>
              </a:rPr>
              <a:t>5. Lindsay KL, et al. Hepatology. 2001;34:395-403. 6. Fried MW, et al. N Engl J Med. 2002;347:975-982. 7. Manns MP, et al. Lancet. 2001;358:958-965.</a:t>
            </a:r>
          </a:p>
        </p:txBody>
      </p:sp>
      <p:sp>
        <p:nvSpPr>
          <p:cNvPr id="4" name="Right Arrow 3"/>
          <p:cNvSpPr/>
          <p:nvPr/>
        </p:nvSpPr>
        <p:spPr bwMode="auto">
          <a:xfrm>
            <a:off x="1577975" y="5232400"/>
            <a:ext cx="6778625" cy="635000"/>
          </a:xfrm>
          <a:prstGeom prst="rightArrow">
            <a:avLst/>
          </a:prstGeom>
          <a:solidFill>
            <a:schemeClr val="bg2">
              <a:lumMod val="10000"/>
            </a:schemeClr>
          </a:solidFill>
          <a:ln w="9525" cap="flat" cmpd="sng" algn="ctr">
            <a:noFill/>
            <a:prstDash val="solid"/>
            <a:round/>
            <a:headEnd type="none" w="med" len="med"/>
            <a:tailEnd type="none" w="med" len="med"/>
          </a:ln>
          <a:effectLst/>
        </p:spPr>
        <p:txBody>
          <a:bodyPr/>
          <a:lstStyle/>
          <a:p>
            <a:pPr fontAlgn="auto">
              <a:lnSpc>
                <a:spcPct val="90000"/>
              </a:lnSpc>
              <a:spcBef>
                <a:spcPct val="35000"/>
              </a:spcBef>
              <a:spcAft>
                <a:spcPct val="25000"/>
              </a:spcAft>
              <a:buClr>
                <a:srgbClr val="8B3D9A"/>
              </a:buClr>
              <a:buFont typeface="Arial" charset="0"/>
              <a:buChar char="•"/>
              <a:defRPr/>
            </a:pPr>
            <a:endParaRPr lang="en-US" dirty="0">
              <a:solidFill>
                <a:srgbClr val="FFFFFF"/>
              </a:solidFill>
              <a:latin typeface="+mn-lt"/>
              <a:cs typeface="+mn-cs"/>
            </a:endParaRPr>
          </a:p>
        </p:txBody>
      </p:sp>
      <p:sp>
        <p:nvSpPr>
          <p:cNvPr id="40994" name="TextBox 4"/>
          <p:cNvSpPr txBox="1">
            <a:spLocks noChangeArrowheads="1"/>
          </p:cNvSpPr>
          <p:nvPr/>
        </p:nvSpPr>
        <p:spPr bwMode="auto">
          <a:xfrm>
            <a:off x="1758950" y="5402263"/>
            <a:ext cx="639763" cy="314325"/>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rgbClr val="8B3D9A"/>
              </a:buClr>
              <a:buFont typeface="Arial" charset="0"/>
              <a:buNone/>
            </a:pPr>
            <a:r>
              <a:rPr lang="en-US" sz="1600">
                <a:solidFill>
                  <a:srgbClr val="FFFFFF"/>
                </a:solidFill>
                <a:latin typeface="Calibri" pitchFamily="34" charset="0"/>
              </a:rPr>
              <a:t>1991</a:t>
            </a:r>
          </a:p>
        </p:txBody>
      </p:sp>
      <p:sp>
        <p:nvSpPr>
          <p:cNvPr id="40995" name="TextBox 13"/>
          <p:cNvSpPr txBox="1">
            <a:spLocks noChangeArrowheads="1"/>
          </p:cNvSpPr>
          <p:nvPr/>
        </p:nvSpPr>
        <p:spPr bwMode="auto">
          <a:xfrm>
            <a:off x="6248400" y="5392738"/>
            <a:ext cx="914400" cy="314325"/>
          </a:xfrm>
          <a:prstGeom prst="rect">
            <a:avLst/>
          </a:prstGeom>
          <a:noFill/>
          <a:ln w="9525">
            <a:noFill/>
            <a:miter lim="800000"/>
            <a:headEnd/>
            <a:tailEnd/>
          </a:ln>
        </p:spPr>
        <p:txBody>
          <a:bodyPr>
            <a:spAutoFit/>
          </a:bodyPr>
          <a:lstStyle/>
          <a:p>
            <a:pPr>
              <a:lnSpc>
                <a:spcPct val="90000"/>
              </a:lnSpc>
              <a:spcBef>
                <a:spcPct val="35000"/>
              </a:spcBef>
              <a:spcAft>
                <a:spcPct val="25000"/>
              </a:spcAft>
              <a:buClr>
                <a:srgbClr val="8B3D9A"/>
              </a:buClr>
              <a:buFont typeface="Arial" charset="0"/>
              <a:buNone/>
            </a:pPr>
            <a:r>
              <a:rPr lang="en-US" sz="1600">
                <a:solidFill>
                  <a:srgbClr val="FFFFFF"/>
                </a:solidFill>
                <a:latin typeface="Calibri" pitchFamily="34" charset="0"/>
              </a:rPr>
              <a:t>2001</a:t>
            </a:r>
          </a:p>
        </p:txBody>
      </p:sp>
      <p:sp>
        <p:nvSpPr>
          <p:cNvPr id="40996" name="TextBox 52"/>
          <p:cNvSpPr txBox="1">
            <a:spLocks noChangeArrowheads="1"/>
          </p:cNvSpPr>
          <p:nvPr/>
        </p:nvSpPr>
        <p:spPr bwMode="auto">
          <a:xfrm>
            <a:off x="3224213" y="5392738"/>
            <a:ext cx="639762" cy="314325"/>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rgbClr val="8B3D9A"/>
              </a:buClr>
              <a:buFont typeface="Arial" charset="0"/>
              <a:buNone/>
            </a:pPr>
            <a:r>
              <a:rPr lang="en-US" sz="1600">
                <a:solidFill>
                  <a:srgbClr val="FFFFFF"/>
                </a:solidFill>
                <a:latin typeface="Calibri" pitchFamily="34" charset="0"/>
              </a:rPr>
              <a:t>1995</a:t>
            </a:r>
          </a:p>
        </p:txBody>
      </p:sp>
      <p:sp>
        <p:nvSpPr>
          <p:cNvPr id="40997" name="TextBox 53"/>
          <p:cNvSpPr txBox="1">
            <a:spLocks noChangeArrowheads="1"/>
          </p:cNvSpPr>
          <p:nvPr/>
        </p:nvSpPr>
        <p:spPr bwMode="auto">
          <a:xfrm>
            <a:off x="4618038" y="5392738"/>
            <a:ext cx="639762" cy="314325"/>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rgbClr val="8B3D9A"/>
              </a:buClr>
              <a:buFont typeface="Arial" charset="0"/>
              <a:buNone/>
            </a:pPr>
            <a:r>
              <a:rPr lang="en-US" sz="1600">
                <a:solidFill>
                  <a:srgbClr val="FFFFFF"/>
                </a:solidFill>
                <a:latin typeface="Calibri" pitchFamily="34" charset="0"/>
              </a:rPr>
              <a:t>1998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Rounded Rectangle 381"/>
          <p:cNvSpPr/>
          <p:nvPr/>
        </p:nvSpPr>
        <p:spPr bwMode="auto">
          <a:xfrm>
            <a:off x="1754188" y="4187825"/>
            <a:ext cx="1908175" cy="960438"/>
          </a:xfrm>
          <a:prstGeom prst="roundRect">
            <a:avLst/>
          </a:prstGeom>
          <a:solidFill>
            <a:schemeClr val="tx1">
              <a:lumMod val="85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381" name="Freeform 380"/>
          <p:cNvSpPr/>
          <p:nvPr/>
        </p:nvSpPr>
        <p:spPr bwMode="auto">
          <a:xfrm>
            <a:off x="1666875" y="2182813"/>
            <a:ext cx="5022850" cy="3152775"/>
          </a:xfrm>
          <a:custGeom>
            <a:avLst/>
            <a:gdLst>
              <a:gd name="connsiteX0" fmla="*/ 2609088 w 5023104"/>
              <a:gd name="connsiteY0" fmla="*/ 303581 h 3154071"/>
              <a:gd name="connsiteX1" fmla="*/ 2294535 w 5023104"/>
              <a:gd name="connsiteY1" fmla="*/ 288950 h 3154071"/>
              <a:gd name="connsiteX2" fmla="*/ 1972666 w 5023104"/>
              <a:gd name="connsiteY2" fmla="*/ 237744 h 3154071"/>
              <a:gd name="connsiteX3" fmla="*/ 1409395 w 5023104"/>
              <a:gd name="connsiteY3" fmla="*/ 274320 h 3154071"/>
              <a:gd name="connsiteX4" fmla="*/ 941223 w 5023104"/>
              <a:gd name="connsiteY4" fmla="*/ 179222 h 3154071"/>
              <a:gd name="connsiteX5" fmla="*/ 392583 w 5023104"/>
              <a:gd name="connsiteY5" fmla="*/ 288950 h 3154071"/>
              <a:gd name="connsiteX6" fmla="*/ 151181 w 5023104"/>
              <a:gd name="connsiteY6" fmla="*/ 442570 h 3154071"/>
              <a:gd name="connsiteX7" fmla="*/ 12192 w 5023104"/>
              <a:gd name="connsiteY7" fmla="*/ 852221 h 3154071"/>
              <a:gd name="connsiteX8" fmla="*/ 78029 w 5023104"/>
              <a:gd name="connsiteY8" fmla="*/ 1057046 h 3154071"/>
              <a:gd name="connsiteX9" fmla="*/ 85344 w 5023104"/>
              <a:gd name="connsiteY9" fmla="*/ 1349654 h 3154071"/>
              <a:gd name="connsiteX10" fmla="*/ 290170 w 5023104"/>
              <a:gd name="connsiteY10" fmla="*/ 1971446 h 3154071"/>
              <a:gd name="connsiteX11" fmla="*/ 268224 w 5023104"/>
              <a:gd name="connsiteY11" fmla="*/ 2212848 h 3154071"/>
              <a:gd name="connsiteX12" fmla="*/ 356007 w 5023104"/>
              <a:gd name="connsiteY12" fmla="*/ 2417674 h 3154071"/>
              <a:gd name="connsiteX13" fmla="*/ 509626 w 5023104"/>
              <a:gd name="connsiteY13" fmla="*/ 2571293 h 3154071"/>
              <a:gd name="connsiteX14" fmla="*/ 641299 w 5023104"/>
              <a:gd name="connsiteY14" fmla="*/ 2849270 h 3154071"/>
              <a:gd name="connsiteX15" fmla="*/ 926592 w 5023104"/>
              <a:gd name="connsiteY15" fmla="*/ 3119933 h 3154071"/>
              <a:gd name="connsiteX16" fmla="*/ 1424026 w 5023104"/>
              <a:gd name="connsiteY16" fmla="*/ 3054096 h 3154071"/>
              <a:gd name="connsiteX17" fmla="*/ 1650797 w 5023104"/>
              <a:gd name="connsiteY17" fmla="*/ 3076042 h 3154071"/>
              <a:gd name="connsiteX18" fmla="*/ 2140915 w 5023104"/>
              <a:gd name="connsiteY18" fmla="*/ 2944368 h 3154071"/>
              <a:gd name="connsiteX19" fmla="*/ 2733447 w 5023104"/>
              <a:gd name="connsiteY19" fmla="*/ 2966314 h 3154071"/>
              <a:gd name="connsiteX20" fmla="*/ 3282087 w 5023104"/>
              <a:gd name="connsiteY20" fmla="*/ 2863901 h 3154071"/>
              <a:gd name="connsiteX21" fmla="*/ 3911194 w 5023104"/>
              <a:gd name="connsiteY21" fmla="*/ 3010205 h 3154071"/>
              <a:gd name="connsiteX22" fmla="*/ 4269639 w 5023104"/>
              <a:gd name="connsiteY22" fmla="*/ 2871216 h 3154071"/>
              <a:gd name="connsiteX23" fmla="*/ 4437888 w 5023104"/>
              <a:gd name="connsiteY23" fmla="*/ 2644445 h 3154071"/>
              <a:gd name="connsiteX24" fmla="*/ 4525671 w 5023104"/>
              <a:gd name="connsiteY24" fmla="*/ 2366467 h 3154071"/>
              <a:gd name="connsiteX25" fmla="*/ 4759757 w 5023104"/>
              <a:gd name="connsiteY25" fmla="*/ 2212848 h 3154071"/>
              <a:gd name="connsiteX26" fmla="*/ 4832909 w 5023104"/>
              <a:gd name="connsiteY26" fmla="*/ 1949501 h 3154071"/>
              <a:gd name="connsiteX27" fmla="*/ 4935322 w 5023104"/>
              <a:gd name="connsiteY27" fmla="*/ 1817827 h 3154071"/>
              <a:gd name="connsiteX28" fmla="*/ 4891431 w 5023104"/>
              <a:gd name="connsiteY28" fmla="*/ 1532534 h 3154071"/>
              <a:gd name="connsiteX29" fmla="*/ 5008474 w 5023104"/>
              <a:gd name="connsiteY29" fmla="*/ 1247242 h 3154071"/>
              <a:gd name="connsiteX30" fmla="*/ 4979213 w 5023104"/>
              <a:gd name="connsiteY30" fmla="*/ 910742 h 3154071"/>
              <a:gd name="connsiteX31" fmla="*/ 4789018 w 5023104"/>
              <a:gd name="connsiteY31" fmla="*/ 618134 h 3154071"/>
              <a:gd name="connsiteX32" fmla="*/ 4759757 w 5023104"/>
              <a:gd name="connsiteY32" fmla="*/ 405994 h 3154071"/>
              <a:gd name="connsiteX33" fmla="*/ 4496410 w 5023104"/>
              <a:gd name="connsiteY33" fmla="*/ 193853 h 3154071"/>
              <a:gd name="connsiteX34" fmla="*/ 4284269 w 5023104"/>
              <a:gd name="connsiteY34" fmla="*/ 369418 h 3154071"/>
              <a:gd name="connsiteX35" fmla="*/ 4159911 w 5023104"/>
              <a:gd name="connsiteY35" fmla="*/ 435254 h 3154071"/>
              <a:gd name="connsiteX36" fmla="*/ 3911194 w 5023104"/>
              <a:gd name="connsiteY36" fmla="*/ 369418 h 3154071"/>
              <a:gd name="connsiteX37" fmla="*/ 3786835 w 5023104"/>
              <a:gd name="connsiteY37" fmla="*/ 179222 h 3154071"/>
              <a:gd name="connsiteX38" fmla="*/ 3859987 w 5023104"/>
              <a:gd name="connsiteY38" fmla="*/ 69494 h 3154071"/>
              <a:gd name="connsiteX39" fmla="*/ 3699053 w 5023104"/>
              <a:gd name="connsiteY39" fmla="*/ 10973 h 3154071"/>
              <a:gd name="connsiteX40" fmla="*/ 3216250 w 5023104"/>
              <a:gd name="connsiteY40" fmla="*/ 135331 h 3154071"/>
              <a:gd name="connsiteX41" fmla="*/ 2821229 w 5023104"/>
              <a:gd name="connsiteY41" fmla="*/ 274320 h 3154071"/>
              <a:gd name="connsiteX42" fmla="*/ 2448154 w 5023104"/>
              <a:gd name="connsiteY42" fmla="*/ 303581 h 315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23104" h="3154071">
                <a:moveTo>
                  <a:pt x="2609088" y="303581"/>
                </a:moveTo>
                <a:cubicBezTo>
                  <a:pt x="2504846" y="301752"/>
                  <a:pt x="2400605" y="299923"/>
                  <a:pt x="2294535" y="288950"/>
                </a:cubicBezTo>
                <a:cubicBezTo>
                  <a:pt x="2188465" y="277977"/>
                  <a:pt x="2120189" y="240182"/>
                  <a:pt x="1972666" y="237744"/>
                </a:cubicBezTo>
                <a:cubicBezTo>
                  <a:pt x="1825143" y="235306"/>
                  <a:pt x="1581302" y="284074"/>
                  <a:pt x="1409395" y="274320"/>
                </a:cubicBezTo>
                <a:cubicBezTo>
                  <a:pt x="1237488" y="264566"/>
                  <a:pt x="1110692" y="176784"/>
                  <a:pt x="941223" y="179222"/>
                </a:cubicBezTo>
                <a:cubicBezTo>
                  <a:pt x="771754" y="181660"/>
                  <a:pt x="524257" y="245059"/>
                  <a:pt x="392583" y="288950"/>
                </a:cubicBezTo>
                <a:cubicBezTo>
                  <a:pt x="260909" y="332841"/>
                  <a:pt x="214580" y="348692"/>
                  <a:pt x="151181" y="442570"/>
                </a:cubicBezTo>
                <a:cubicBezTo>
                  <a:pt x="87783" y="536449"/>
                  <a:pt x="24384" y="749808"/>
                  <a:pt x="12192" y="852221"/>
                </a:cubicBezTo>
                <a:cubicBezTo>
                  <a:pt x="0" y="954634"/>
                  <a:pt x="65837" y="974141"/>
                  <a:pt x="78029" y="1057046"/>
                </a:cubicBezTo>
                <a:cubicBezTo>
                  <a:pt x="90221" y="1139951"/>
                  <a:pt x="49987" y="1197254"/>
                  <a:pt x="85344" y="1349654"/>
                </a:cubicBezTo>
                <a:cubicBezTo>
                  <a:pt x="120701" y="1502054"/>
                  <a:pt x="259690" y="1827580"/>
                  <a:pt x="290170" y="1971446"/>
                </a:cubicBezTo>
                <a:cubicBezTo>
                  <a:pt x="320650" y="2115312"/>
                  <a:pt x="257251" y="2138477"/>
                  <a:pt x="268224" y="2212848"/>
                </a:cubicBezTo>
                <a:cubicBezTo>
                  <a:pt x="279197" y="2287219"/>
                  <a:pt x="315773" y="2357933"/>
                  <a:pt x="356007" y="2417674"/>
                </a:cubicBezTo>
                <a:cubicBezTo>
                  <a:pt x="396241" y="2477415"/>
                  <a:pt x="462077" y="2499360"/>
                  <a:pt x="509626" y="2571293"/>
                </a:cubicBezTo>
                <a:cubicBezTo>
                  <a:pt x="557175" y="2643226"/>
                  <a:pt x="571805" y="2757830"/>
                  <a:pt x="641299" y="2849270"/>
                </a:cubicBezTo>
                <a:cubicBezTo>
                  <a:pt x="710793" y="2940710"/>
                  <a:pt x="796138" y="3085795"/>
                  <a:pt x="926592" y="3119933"/>
                </a:cubicBezTo>
                <a:cubicBezTo>
                  <a:pt x="1057046" y="3154071"/>
                  <a:pt x="1303325" y="3061411"/>
                  <a:pt x="1424026" y="3054096"/>
                </a:cubicBezTo>
                <a:cubicBezTo>
                  <a:pt x="1544727" y="3046781"/>
                  <a:pt x="1531316" y="3094330"/>
                  <a:pt x="1650797" y="3076042"/>
                </a:cubicBezTo>
                <a:cubicBezTo>
                  <a:pt x="1770279" y="3057754"/>
                  <a:pt x="1960473" y="2962656"/>
                  <a:pt x="2140915" y="2944368"/>
                </a:cubicBezTo>
                <a:cubicBezTo>
                  <a:pt x="2321357" y="2926080"/>
                  <a:pt x="2543252" y="2979725"/>
                  <a:pt x="2733447" y="2966314"/>
                </a:cubicBezTo>
                <a:cubicBezTo>
                  <a:pt x="2923642" y="2952903"/>
                  <a:pt x="3085796" y="2856586"/>
                  <a:pt x="3282087" y="2863901"/>
                </a:cubicBezTo>
                <a:cubicBezTo>
                  <a:pt x="3478378" y="2871216"/>
                  <a:pt x="3746602" y="3008986"/>
                  <a:pt x="3911194" y="3010205"/>
                </a:cubicBezTo>
                <a:cubicBezTo>
                  <a:pt x="4075786" y="3011424"/>
                  <a:pt x="4181857" y="2932176"/>
                  <a:pt x="4269639" y="2871216"/>
                </a:cubicBezTo>
                <a:cubicBezTo>
                  <a:pt x="4357421" y="2810256"/>
                  <a:pt x="4395216" y="2728570"/>
                  <a:pt x="4437888" y="2644445"/>
                </a:cubicBezTo>
                <a:cubicBezTo>
                  <a:pt x="4480560" y="2560320"/>
                  <a:pt x="4472026" y="2438400"/>
                  <a:pt x="4525671" y="2366467"/>
                </a:cubicBezTo>
                <a:cubicBezTo>
                  <a:pt x="4579316" y="2294534"/>
                  <a:pt x="4708551" y="2282342"/>
                  <a:pt x="4759757" y="2212848"/>
                </a:cubicBezTo>
                <a:cubicBezTo>
                  <a:pt x="4810963" y="2143354"/>
                  <a:pt x="4803648" y="2015338"/>
                  <a:pt x="4832909" y="1949501"/>
                </a:cubicBezTo>
                <a:cubicBezTo>
                  <a:pt x="4862170" y="1883664"/>
                  <a:pt x="4925568" y="1887322"/>
                  <a:pt x="4935322" y="1817827"/>
                </a:cubicBezTo>
                <a:cubicBezTo>
                  <a:pt x="4945076" y="1748333"/>
                  <a:pt x="4879239" y="1627631"/>
                  <a:pt x="4891431" y="1532534"/>
                </a:cubicBezTo>
                <a:cubicBezTo>
                  <a:pt x="4903623" y="1437437"/>
                  <a:pt x="4993844" y="1350874"/>
                  <a:pt x="5008474" y="1247242"/>
                </a:cubicBezTo>
                <a:cubicBezTo>
                  <a:pt x="5023104" y="1143610"/>
                  <a:pt x="5015789" y="1015593"/>
                  <a:pt x="4979213" y="910742"/>
                </a:cubicBezTo>
                <a:cubicBezTo>
                  <a:pt x="4942637" y="805891"/>
                  <a:pt x="4825594" y="702259"/>
                  <a:pt x="4789018" y="618134"/>
                </a:cubicBezTo>
                <a:cubicBezTo>
                  <a:pt x="4752442" y="534009"/>
                  <a:pt x="4808525" y="476708"/>
                  <a:pt x="4759757" y="405994"/>
                </a:cubicBezTo>
                <a:cubicBezTo>
                  <a:pt x="4710989" y="335281"/>
                  <a:pt x="4575658" y="199949"/>
                  <a:pt x="4496410" y="193853"/>
                </a:cubicBezTo>
                <a:cubicBezTo>
                  <a:pt x="4417162" y="187757"/>
                  <a:pt x="4340352" y="329185"/>
                  <a:pt x="4284269" y="369418"/>
                </a:cubicBezTo>
                <a:cubicBezTo>
                  <a:pt x="4228186" y="409651"/>
                  <a:pt x="4222090" y="435254"/>
                  <a:pt x="4159911" y="435254"/>
                </a:cubicBezTo>
                <a:cubicBezTo>
                  <a:pt x="4097732" y="435254"/>
                  <a:pt x="3973373" y="412090"/>
                  <a:pt x="3911194" y="369418"/>
                </a:cubicBezTo>
                <a:cubicBezTo>
                  <a:pt x="3849015" y="326746"/>
                  <a:pt x="3795369" y="229209"/>
                  <a:pt x="3786835" y="179222"/>
                </a:cubicBezTo>
                <a:cubicBezTo>
                  <a:pt x="3778301" y="129235"/>
                  <a:pt x="3874617" y="97535"/>
                  <a:pt x="3859987" y="69494"/>
                </a:cubicBezTo>
                <a:cubicBezTo>
                  <a:pt x="3845357" y="41453"/>
                  <a:pt x="3806342" y="0"/>
                  <a:pt x="3699053" y="10973"/>
                </a:cubicBezTo>
                <a:cubicBezTo>
                  <a:pt x="3591764" y="21946"/>
                  <a:pt x="3362554" y="91440"/>
                  <a:pt x="3216250" y="135331"/>
                </a:cubicBezTo>
                <a:cubicBezTo>
                  <a:pt x="3069946" y="179222"/>
                  <a:pt x="2949245" y="246278"/>
                  <a:pt x="2821229" y="274320"/>
                </a:cubicBezTo>
                <a:cubicBezTo>
                  <a:pt x="2693213" y="302362"/>
                  <a:pt x="2570683" y="302971"/>
                  <a:pt x="2448154" y="303581"/>
                </a:cubicBezTo>
              </a:path>
            </a:pathLst>
          </a:custGeom>
          <a:gradFill flip="none" rotWithShape="1">
            <a:gsLst>
              <a:gs pos="0">
                <a:schemeClr val="accent2">
                  <a:lumMod val="50000"/>
                </a:schemeClr>
              </a:gs>
              <a:gs pos="50000">
                <a:schemeClr val="accent5">
                  <a:lumMod val="60000"/>
                  <a:lumOff val="40000"/>
                  <a:alpha val="54000"/>
                </a:schemeClr>
              </a:gs>
              <a:gs pos="100000">
                <a:schemeClr val="accent2">
                  <a:lumMod val="20000"/>
                  <a:lumOff val="80000"/>
                  <a:alpha val="33000"/>
                </a:schemeClr>
              </a:gs>
            </a:gsLst>
            <a:lin ang="10800000" scaled="1"/>
            <a:tileRect/>
          </a:gradFill>
          <a:ln w="28575" cap="flat" cmpd="sng" algn="ctr">
            <a:solidFill>
              <a:schemeClr val="accent5">
                <a:lumMod val="50000"/>
              </a:schemeClr>
            </a:solidFill>
            <a:prstDash val="solid"/>
            <a:round/>
            <a:headEnd type="none" w="med" len="med"/>
            <a:tailEnd type="none" w="med" len="med"/>
          </a:ln>
          <a:effectLst/>
        </p:spPr>
        <p:txBody>
          <a:bodyPr anchor="ctr"/>
          <a:lstStyle/>
          <a:p>
            <a:pPr algn="ctr" fontAlgn="auto">
              <a:spcBef>
                <a:spcPts val="0"/>
              </a:spcBef>
              <a:spcAft>
                <a:spcPts val="0"/>
              </a:spcAft>
              <a:defRPr/>
            </a:pPr>
            <a:endParaRPr lang="en-US">
              <a:cs typeface="+mn-cs"/>
            </a:endParaRPr>
          </a:p>
        </p:txBody>
      </p:sp>
      <p:grpSp>
        <p:nvGrpSpPr>
          <p:cNvPr id="43011" name="Group 348"/>
          <p:cNvGrpSpPr>
            <a:grpSpLocks/>
          </p:cNvGrpSpPr>
          <p:nvPr/>
        </p:nvGrpSpPr>
        <p:grpSpPr bwMode="auto">
          <a:xfrm>
            <a:off x="1887538" y="4713288"/>
            <a:ext cx="1593850" cy="98425"/>
            <a:chOff x="1970724" y="5257055"/>
            <a:chExt cx="1593532" cy="98290"/>
          </a:xfrm>
        </p:grpSpPr>
        <p:grpSp>
          <p:nvGrpSpPr>
            <p:cNvPr id="43295" name="Group 90"/>
            <p:cNvGrpSpPr>
              <a:grpSpLocks/>
            </p:cNvGrpSpPr>
            <p:nvPr/>
          </p:nvGrpSpPr>
          <p:grpSpPr bwMode="auto">
            <a:xfrm flipH="1">
              <a:off x="1970724" y="5257055"/>
              <a:ext cx="45719" cy="98290"/>
              <a:chOff x="1909219" y="5215357"/>
              <a:chExt cx="45719" cy="98290"/>
            </a:xfrm>
          </p:grpSpPr>
          <p:sp>
            <p:nvSpPr>
              <p:cNvPr id="83" name="Oval 82"/>
              <p:cNvSpPr/>
              <p:nvPr/>
            </p:nvSpPr>
            <p:spPr bwMode="auto">
              <a:xfrm>
                <a:off x="1908910" y="5215357"/>
                <a:ext cx="46028"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85" name="Straight Connector 84"/>
              <p:cNvCxnSpPr>
                <a:stCxn id="83" idx="4"/>
              </p:cNvCxnSpPr>
              <p:nvPr/>
            </p:nvCxnSpPr>
            <p:spPr bwMode="auto">
              <a:xfrm rot="5400000">
                <a:off x="1901797"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86" name="Straight Connector 85"/>
              <p:cNvCxnSpPr/>
              <p:nvPr/>
            </p:nvCxnSpPr>
            <p:spPr bwMode="auto">
              <a:xfrm rot="16200000" flipH="1">
                <a:off x="1915284"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296" name="Group 98"/>
            <p:cNvGrpSpPr>
              <a:grpSpLocks/>
            </p:cNvGrpSpPr>
            <p:nvPr/>
          </p:nvGrpSpPr>
          <p:grpSpPr bwMode="auto">
            <a:xfrm flipH="1">
              <a:off x="2025493" y="5257055"/>
              <a:ext cx="45719" cy="98290"/>
              <a:chOff x="1909219" y="5215357"/>
              <a:chExt cx="45719" cy="98290"/>
            </a:xfrm>
          </p:grpSpPr>
          <p:sp>
            <p:nvSpPr>
              <p:cNvPr id="100" name="Oval 99"/>
              <p:cNvSpPr/>
              <p:nvPr/>
            </p:nvSpPr>
            <p:spPr bwMode="auto">
              <a:xfrm>
                <a:off x="1909715"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01" name="Straight Connector 100"/>
              <p:cNvCxnSpPr>
                <a:stCxn id="100" idx="4"/>
              </p:cNvCxnSpPr>
              <p:nvPr/>
            </p:nvCxnSpPr>
            <p:spPr bwMode="auto">
              <a:xfrm rot="5400000">
                <a:off x="1901809" y="5283521"/>
                <a:ext cx="52316" cy="7936"/>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02" name="Straight Connector 101"/>
              <p:cNvCxnSpPr/>
              <p:nvPr/>
            </p:nvCxnSpPr>
            <p:spPr bwMode="auto">
              <a:xfrm rot="16200000" flipH="1">
                <a:off x="1915296" y="5284314"/>
                <a:ext cx="44389" cy="7936"/>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297" name="Group 102"/>
            <p:cNvGrpSpPr>
              <a:grpSpLocks/>
            </p:cNvGrpSpPr>
            <p:nvPr/>
          </p:nvGrpSpPr>
          <p:grpSpPr bwMode="auto">
            <a:xfrm flipH="1">
              <a:off x="2075498" y="5257055"/>
              <a:ext cx="45719" cy="98290"/>
              <a:chOff x="1909219" y="5215357"/>
              <a:chExt cx="45719" cy="98290"/>
            </a:xfrm>
          </p:grpSpPr>
          <p:sp>
            <p:nvSpPr>
              <p:cNvPr id="104" name="Oval 103"/>
              <p:cNvSpPr/>
              <p:nvPr/>
            </p:nvSpPr>
            <p:spPr bwMode="auto">
              <a:xfrm>
                <a:off x="1908930" y="5215357"/>
                <a:ext cx="46028"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05" name="Straight Connector 104"/>
              <p:cNvCxnSpPr>
                <a:stCxn id="104" idx="4"/>
              </p:cNvCxnSpPr>
              <p:nvPr/>
            </p:nvCxnSpPr>
            <p:spPr bwMode="auto">
              <a:xfrm rot="5400000">
                <a:off x="1901817"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06" name="Straight Connector 105"/>
              <p:cNvCxnSpPr/>
              <p:nvPr/>
            </p:nvCxnSpPr>
            <p:spPr bwMode="auto">
              <a:xfrm rot="16200000" flipH="1">
                <a:off x="1915304"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298" name="Group 107"/>
            <p:cNvGrpSpPr>
              <a:grpSpLocks/>
            </p:cNvGrpSpPr>
            <p:nvPr/>
          </p:nvGrpSpPr>
          <p:grpSpPr bwMode="auto">
            <a:xfrm flipH="1">
              <a:off x="2125506" y="5257055"/>
              <a:ext cx="45719" cy="98290"/>
              <a:chOff x="1909219" y="5215357"/>
              <a:chExt cx="45719" cy="98290"/>
            </a:xfrm>
          </p:grpSpPr>
          <p:sp>
            <p:nvSpPr>
              <p:cNvPr id="109" name="Oval 108"/>
              <p:cNvSpPr/>
              <p:nvPr/>
            </p:nvSpPr>
            <p:spPr bwMode="auto">
              <a:xfrm>
                <a:off x="1909735"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10" name="Straight Connector 109"/>
              <p:cNvCxnSpPr>
                <a:stCxn id="109" idx="4"/>
              </p:cNvCxnSpPr>
              <p:nvPr/>
            </p:nvCxnSpPr>
            <p:spPr bwMode="auto">
              <a:xfrm rot="5400000">
                <a:off x="1901829" y="5283521"/>
                <a:ext cx="52316"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11" name="Straight Connector 110"/>
              <p:cNvCxnSpPr/>
              <p:nvPr/>
            </p:nvCxnSpPr>
            <p:spPr bwMode="auto">
              <a:xfrm rot="16200000" flipH="1">
                <a:off x="1915316" y="5284314"/>
                <a:ext cx="44389"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299" name="Group 111"/>
            <p:cNvGrpSpPr>
              <a:grpSpLocks/>
            </p:cNvGrpSpPr>
            <p:nvPr/>
          </p:nvGrpSpPr>
          <p:grpSpPr bwMode="auto">
            <a:xfrm flipH="1">
              <a:off x="2180275" y="5257055"/>
              <a:ext cx="45719" cy="98290"/>
              <a:chOff x="1909219" y="5215357"/>
              <a:chExt cx="45719" cy="98290"/>
            </a:xfrm>
          </p:grpSpPr>
          <p:sp>
            <p:nvSpPr>
              <p:cNvPr id="113" name="Oval 112"/>
              <p:cNvSpPr/>
              <p:nvPr/>
            </p:nvSpPr>
            <p:spPr bwMode="auto">
              <a:xfrm>
                <a:off x="1908953" y="5215357"/>
                <a:ext cx="46028"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14" name="Straight Connector 113"/>
              <p:cNvCxnSpPr>
                <a:stCxn id="113" idx="4"/>
              </p:cNvCxnSpPr>
              <p:nvPr/>
            </p:nvCxnSpPr>
            <p:spPr bwMode="auto">
              <a:xfrm rot="5400000">
                <a:off x="1901840"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15" name="Straight Connector 114"/>
              <p:cNvCxnSpPr/>
              <p:nvPr/>
            </p:nvCxnSpPr>
            <p:spPr bwMode="auto">
              <a:xfrm rot="16200000" flipH="1">
                <a:off x="1915327"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00" name="Group 115"/>
            <p:cNvGrpSpPr>
              <a:grpSpLocks/>
            </p:cNvGrpSpPr>
            <p:nvPr/>
          </p:nvGrpSpPr>
          <p:grpSpPr bwMode="auto">
            <a:xfrm flipH="1">
              <a:off x="2230280" y="5257055"/>
              <a:ext cx="45719" cy="98290"/>
              <a:chOff x="1909219" y="5215357"/>
              <a:chExt cx="45719" cy="98290"/>
            </a:xfrm>
          </p:grpSpPr>
          <p:sp>
            <p:nvSpPr>
              <p:cNvPr id="117" name="Oval 116"/>
              <p:cNvSpPr/>
              <p:nvPr/>
            </p:nvSpPr>
            <p:spPr bwMode="auto">
              <a:xfrm>
                <a:off x="1909755"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18" name="Straight Connector 117"/>
              <p:cNvCxnSpPr>
                <a:stCxn id="117" idx="4"/>
              </p:cNvCxnSpPr>
              <p:nvPr/>
            </p:nvCxnSpPr>
            <p:spPr bwMode="auto">
              <a:xfrm rot="5400000">
                <a:off x="1901849" y="5283521"/>
                <a:ext cx="52316"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19" name="Straight Connector 118"/>
              <p:cNvCxnSpPr/>
              <p:nvPr/>
            </p:nvCxnSpPr>
            <p:spPr bwMode="auto">
              <a:xfrm rot="16200000" flipH="1">
                <a:off x="1915336" y="5284314"/>
                <a:ext cx="44389"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01" name="Group 119"/>
            <p:cNvGrpSpPr>
              <a:grpSpLocks/>
            </p:cNvGrpSpPr>
            <p:nvPr/>
          </p:nvGrpSpPr>
          <p:grpSpPr bwMode="auto">
            <a:xfrm flipH="1">
              <a:off x="2280287" y="5257055"/>
              <a:ext cx="45719" cy="98290"/>
              <a:chOff x="1909219" y="5215357"/>
              <a:chExt cx="45719" cy="98290"/>
            </a:xfrm>
          </p:grpSpPr>
          <p:sp>
            <p:nvSpPr>
              <p:cNvPr id="121" name="Oval 120"/>
              <p:cNvSpPr/>
              <p:nvPr/>
            </p:nvSpPr>
            <p:spPr bwMode="auto">
              <a:xfrm>
                <a:off x="1908972" y="5215357"/>
                <a:ext cx="46029"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22" name="Straight Connector 121"/>
              <p:cNvCxnSpPr>
                <a:stCxn id="121" idx="4"/>
              </p:cNvCxnSpPr>
              <p:nvPr/>
            </p:nvCxnSpPr>
            <p:spPr bwMode="auto">
              <a:xfrm rot="5400000">
                <a:off x="1901860"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23" name="Straight Connector 122"/>
              <p:cNvCxnSpPr/>
              <p:nvPr/>
            </p:nvCxnSpPr>
            <p:spPr bwMode="auto">
              <a:xfrm rot="16200000" flipH="1">
                <a:off x="1915347"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02" name="Group 123"/>
            <p:cNvGrpSpPr>
              <a:grpSpLocks/>
            </p:cNvGrpSpPr>
            <p:nvPr/>
          </p:nvGrpSpPr>
          <p:grpSpPr bwMode="auto">
            <a:xfrm flipH="1">
              <a:off x="2335056" y="5257055"/>
              <a:ext cx="45719" cy="98290"/>
              <a:chOff x="1909219" y="5215357"/>
              <a:chExt cx="45719" cy="98290"/>
            </a:xfrm>
          </p:grpSpPr>
          <p:sp>
            <p:nvSpPr>
              <p:cNvPr id="125" name="Oval 124"/>
              <p:cNvSpPr/>
              <p:nvPr/>
            </p:nvSpPr>
            <p:spPr bwMode="auto">
              <a:xfrm>
                <a:off x="1909777"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26" name="Straight Connector 125"/>
              <p:cNvCxnSpPr>
                <a:stCxn id="125" idx="4"/>
              </p:cNvCxnSpPr>
              <p:nvPr/>
            </p:nvCxnSpPr>
            <p:spPr bwMode="auto">
              <a:xfrm rot="5400000">
                <a:off x="1901871" y="5283521"/>
                <a:ext cx="52316"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27" name="Straight Connector 126"/>
              <p:cNvCxnSpPr/>
              <p:nvPr/>
            </p:nvCxnSpPr>
            <p:spPr bwMode="auto">
              <a:xfrm rot="16200000" flipH="1">
                <a:off x="1915358" y="5284314"/>
                <a:ext cx="44389"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03" name="Group 127"/>
            <p:cNvGrpSpPr>
              <a:grpSpLocks/>
            </p:cNvGrpSpPr>
            <p:nvPr/>
          </p:nvGrpSpPr>
          <p:grpSpPr bwMode="auto">
            <a:xfrm flipH="1">
              <a:off x="2385061" y="5257055"/>
              <a:ext cx="45719" cy="98290"/>
              <a:chOff x="1909219" y="5215357"/>
              <a:chExt cx="45719" cy="98290"/>
            </a:xfrm>
          </p:grpSpPr>
          <p:sp>
            <p:nvSpPr>
              <p:cNvPr id="129" name="Oval 128"/>
              <p:cNvSpPr/>
              <p:nvPr/>
            </p:nvSpPr>
            <p:spPr bwMode="auto">
              <a:xfrm>
                <a:off x="1908992" y="5215357"/>
                <a:ext cx="46029"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30" name="Straight Connector 129"/>
              <p:cNvCxnSpPr>
                <a:stCxn id="129" idx="4"/>
              </p:cNvCxnSpPr>
              <p:nvPr/>
            </p:nvCxnSpPr>
            <p:spPr bwMode="auto">
              <a:xfrm rot="5400000">
                <a:off x="1901880"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31" name="Straight Connector 130"/>
              <p:cNvCxnSpPr/>
              <p:nvPr/>
            </p:nvCxnSpPr>
            <p:spPr bwMode="auto">
              <a:xfrm rot="16200000" flipH="1">
                <a:off x="1915367"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04" name="Group 131"/>
            <p:cNvGrpSpPr>
              <a:grpSpLocks/>
            </p:cNvGrpSpPr>
            <p:nvPr/>
          </p:nvGrpSpPr>
          <p:grpSpPr bwMode="auto">
            <a:xfrm flipH="1">
              <a:off x="2435068" y="5257055"/>
              <a:ext cx="45719" cy="98290"/>
              <a:chOff x="1909219" y="5215357"/>
              <a:chExt cx="45719" cy="98290"/>
            </a:xfrm>
          </p:grpSpPr>
          <p:sp>
            <p:nvSpPr>
              <p:cNvPr id="133" name="Oval 132"/>
              <p:cNvSpPr/>
              <p:nvPr/>
            </p:nvSpPr>
            <p:spPr bwMode="auto">
              <a:xfrm>
                <a:off x="1909797"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34" name="Straight Connector 133"/>
              <p:cNvCxnSpPr>
                <a:stCxn id="133" idx="4"/>
              </p:cNvCxnSpPr>
              <p:nvPr/>
            </p:nvCxnSpPr>
            <p:spPr bwMode="auto">
              <a:xfrm rot="5400000">
                <a:off x="1901891" y="5283521"/>
                <a:ext cx="52316" cy="7936"/>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35" name="Straight Connector 134"/>
              <p:cNvCxnSpPr/>
              <p:nvPr/>
            </p:nvCxnSpPr>
            <p:spPr bwMode="auto">
              <a:xfrm rot="16200000" flipH="1">
                <a:off x="1915378" y="5284314"/>
                <a:ext cx="44389" cy="7936"/>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05" name="Group 135"/>
            <p:cNvGrpSpPr>
              <a:grpSpLocks/>
            </p:cNvGrpSpPr>
            <p:nvPr/>
          </p:nvGrpSpPr>
          <p:grpSpPr bwMode="auto">
            <a:xfrm flipH="1">
              <a:off x="2489837" y="5257055"/>
              <a:ext cx="45719" cy="98290"/>
              <a:chOff x="1909219" y="5215357"/>
              <a:chExt cx="45719" cy="98290"/>
            </a:xfrm>
          </p:grpSpPr>
          <p:sp>
            <p:nvSpPr>
              <p:cNvPr id="137" name="Oval 136"/>
              <p:cNvSpPr/>
              <p:nvPr/>
            </p:nvSpPr>
            <p:spPr bwMode="auto">
              <a:xfrm>
                <a:off x="1909014" y="5215357"/>
                <a:ext cx="46029"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38" name="Straight Connector 137"/>
              <p:cNvCxnSpPr>
                <a:stCxn id="137" idx="4"/>
              </p:cNvCxnSpPr>
              <p:nvPr/>
            </p:nvCxnSpPr>
            <p:spPr bwMode="auto">
              <a:xfrm rot="5400000">
                <a:off x="1901902"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39" name="Straight Connector 138"/>
              <p:cNvCxnSpPr/>
              <p:nvPr/>
            </p:nvCxnSpPr>
            <p:spPr bwMode="auto">
              <a:xfrm rot="16200000" flipH="1">
                <a:off x="1915389"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06" name="Group 139"/>
            <p:cNvGrpSpPr>
              <a:grpSpLocks/>
            </p:cNvGrpSpPr>
            <p:nvPr/>
          </p:nvGrpSpPr>
          <p:grpSpPr bwMode="auto">
            <a:xfrm flipH="1">
              <a:off x="2539842" y="5257055"/>
              <a:ext cx="45719" cy="98290"/>
              <a:chOff x="1909219" y="5215357"/>
              <a:chExt cx="45719" cy="98290"/>
            </a:xfrm>
          </p:grpSpPr>
          <p:sp>
            <p:nvSpPr>
              <p:cNvPr id="141" name="Oval 140"/>
              <p:cNvSpPr/>
              <p:nvPr/>
            </p:nvSpPr>
            <p:spPr bwMode="auto">
              <a:xfrm>
                <a:off x="1909817"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42" name="Straight Connector 141"/>
              <p:cNvCxnSpPr>
                <a:stCxn id="141" idx="4"/>
              </p:cNvCxnSpPr>
              <p:nvPr/>
            </p:nvCxnSpPr>
            <p:spPr bwMode="auto">
              <a:xfrm rot="5400000">
                <a:off x="1901911" y="5283521"/>
                <a:ext cx="52316" cy="7936"/>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43" name="Straight Connector 142"/>
              <p:cNvCxnSpPr/>
              <p:nvPr/>
            </p:nvCxnSpPr>
            <p:spPr bwMode="auto">
              <a:xfrm rot="16200000" flipH="1">
                <a:off x="1915398" y="5284314"/>
                <a:ext cx="44389" cy="7936"/>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07" name="Group 143"/>
            <p:cNvGrpSpPr>
              <a:grpSpLocks/>
            </p:cNvGrpSpPr>
            <p:nvPr/>
          </p:nvGrpSpPr>
          <p:grpSpPr bwMode="auto">
            <a:xfrm flipH="1">
              <a:off x="2589850" y="5257055"/>
              <a:ext cx="45719" cy="98290"/>
              <a:chOff x="1909219" y="5215357"/>
              <a:chExt cx="45719" cy="98290"/>
            </a:xfrm>
          </p:grpSpPr>
          <p:sp>
            <p:nvSpPr>
              <p:cNvPr id="145" name="Oval 144"/>
              <p:cNvSpPr/>
              <p:nvPr/>
            </p:nvSpPr>
            <p:spPr bwMode="auto">
              <a:xfrm>
                <a:off x="1909035" y="5215357"/>
                <a:ext cx="46028"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46" name="Straight Connector 145"/>
              <p:cNvCxnSpPr>
                <a:stCxn id="145" idx="4"/>
              </p:cNvCxnSpPr>
              <p:nvPr/>
            </p:nvCxnSpPr>
            <p:spPr bwMode="auto">
              <a:xfrm rot="5400000">
                <a:off x="1901922"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47" name="Straight Connector 146"/>
              <p:cNvCxnSpPr/>
              <p:nvPr/>
            </p:nvCxnSpPr>
            <p:spPr bwMode="auto">
              <a:xfrm rot="16200000" flipH="1">
                <a:off x="1915409"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08" name="Group 147"/>
            <p:cNvGrpSpPr>
              <a:grpSpLocks/>
            </p:cNvGrpSpPr>
            <p:nvPr/>
          </p:nvGrpSpPr>
          <p:grpSpPr bwMode="auto">
            <a:xfrm flipH="1">
              <a:off x="2644619" y="5257055"/>
              <a:ext cx="45719" cy="98290"/>
              <a:chOff x="1909219" y="5215357"/>
              <a:chExt cx="45719" cy="98290"/>
            </a:xfrm>
          </p:grpSpPr>
          <p:sp>
            <p:nvSpPr>
              <p:cNvPr id="149" name="Oval 148"/>
              <p:cNvSpPr/>
              <p:nvPr/>
            </p:nvSpPr>
            <p:spPr bwMode="auto">
              <a:xfrm>
                <a:off x="1909839"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50" name="Straight Connector 149"/>
              <p:cNvCxnSpPr>
                <a:stCxn id="149" idx="4"/>
              </p:cNvCxnSpPr>
              <p:nvPr/>
            </p:nvCxnSpPr>
            <p:spPr bwMode="auto">
              <a:xfrm rot="5400000">
                <a:off x="1901933" y="5283521"/>
                <a:ext cx="52316" cy="7936"/>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51" name="Straight Connector 150"/>
              <p:cNvCxnSpPr/>
              <p:nvPr/>
            </p:nvCxnSpPr>
            <p:spPr bwMode="auto">
              <a:xfrm rot="16200000" flipH="1">
                <a:off x="1915420" y="5284314"/>
                <a:ext cx="44389" cy="7936"/>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09" name="Group 151"/>
            <p:cNvGrpSpPr>
              <a:grpSpLocks/>
            </p:cNvGrpSpPr>
            <p:nvPr/>
          </p:nvGrpSpPr>
          <p:grpSpPr bwMode="auto">
            <a:xfrm flipH="1">
              <a:off x="2694624" y="5257055"/>
              <a:ext cx="45719" cy="98290"/>
              <a:chOff x="1909219" y="5215357"/>
              <a:chExt cx="45719" cy="98290"/>
            </a:xfrm>
          </p:grpSpPr>
          <p:sp>
            <p:nvSpPr>
              <p:cNvPr id="153" name="Oval 152"/>
              <p:cNvSpPr/>
              <p:nvPr/>
            </p:nvSpPr>
            <p:spPr bwMode="auto">
              <a:xfrm>
                <a:off x="1909054" y="5215357"/>
                <a:ext cx="46028"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54" name="Straight Connector 153"/>
              <p:cNvCxnSpPr>
                <a:stCxn id="153" idx="4"/>
              </p:cNvCxnSpPr>
              <p:nvPr/>
            </p:nvCxnSpPr>
            <p:spPr bwMode="auto">
              <a:xfrm rot="5400000">
                <a:off x="1901941"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55" name="Straight Connector 154"/>
              <p:cNvCxnSpPr/>
              <p:nvPr/>
            </p:nvCxnSpPr>
            <p:spPr bwMode="auto">
              <a:xfrm rot="16200000" flipH="1">
                <a:off x="1915428"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10" name="Group 155"/>
            <p:cNvGrpSpPr>
              <a:grpSpLocks/>
            </p:cNvGrpSpPr>
            <p:nvPr/>
          </p:nvGrpSpPr>
          <p:grpSpPr bwMode="auto">
            <a:xfrm flipH="1">
              <a:off x="2744631" y="5257055"/>
              <a:ext cx="45719" cy="98290"/>
              <a:chOff x="1909219" y="5215357"/>
              <a:chExt cx="45719" cy="98290"/>
            </a:xfrm>
          </p:grpSpPr>
          <p:sp>
            <p:nvSpPr>
              <p:cNvPr id="157" name="Oval 156"/>
              <p:cNvSpPr/>
              <p:nvPr/>
            </p:nvSpPr>
            <p:spPr bwMode="auto">
              <a:xfrm>
                <a:off x="1909858"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58" name="Straight Connector 157"/>
              <p:cNvCxnSpPr>
                <a:stCxn id="157" idx="4"/>
              </p:cNvCxnSpPr>
              <p:nvPr/>
            </p:nvCxnSpPr>
            <p:spPr bwMode="auto">
              <a:xfrm rot="5400000">
                <a:off x="1901952" y="5283521"/>
                <a:ext cx="52316"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59" name="Straight Connector 158"/>
              <p:cNvCxnSpPr/>
              <p:nvPr/>
            </p:nvCxnSpPr>
            <p:spPr bwMode="auto">
              <a:xfrm rot="16200000" flipH="1">
                <a:off x="1915439" y="5284314"/>
                <a:ext cx="44389"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11" name="Group 159"/>
            <p:cNvGrpSpPr>
              <a:grpSpLocks/>
            </p:cNvGrpSpPr>
            <p:nvPr/>
          </p:nvGrpSpPr>
          <p:grpSpPr bwMode="auto">
            <a:xfrm flipH="1">
              <a:off x="2799400" y="5257055"/>
              <a:ext cx="45719" cy="98290"/>
              <a:chOff x="1909219" y="5215357"/>
              <a:chExt cx="45719" cy="98290"/>
            </a:xfrm>
          </p:grpSpPr>
          <p:sp>
            <p:nvSpPr>
              <p:cNvPr id="161" name="Oval 160"/>
              <p:cNvSpPr/>
              <p:nvPr/>
            </p:nvSpPr>
            <p:spPr bwMode="auto">
              <a:xfrm>
                <a:off x="1909076" y="5215357"/>
                <a:ext cx="46028"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62" name="Straight Connector 161"/>
              <p:cNvCxnSpPr>
                <a:stCxn id="161" idx="4"/>
              </p:cNvCxnSpPr>
              <p:nvPr/>
            </p:nvCxnSpPr>
            <p:spPr bwMode="auto">
              <a:xfrm rot="5400000">
                <a:off x="1901963"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63" name="Straight Connector 162"/>
              <p:cNvCxnSpPr/>
              <p:nvPr/>
            </p:nvCxnSpPr>
            <p:spPr bwMode="auto">
              <a:xfrm rot="16200000" flipH="1">
                <a:off x="1915450"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12" name="Group 163"/>
            <p:cNvGrpSpPr>
              <a:grpSpLocks/>
            </p:cNvGrpSpPr>
            <p:nvPr/>
          </p:nvGrpSpPr>
          <p:grpSpPr bwMode="auto">
            <a:xfrm flipH="1">
              <a:off x="2849405" y="5257055"/>
              <a:ext cx="45719" cy="98290"/>
              <a:chOff x="1909219" y="5215357"/>
              <a:chExt cx="45719" cy="98290"/>
            </a:xfrm>
          </p:grpSpPr>
          <p:sp>
            <p:nvSpPr>
              <p:cNvPr id="165" name="Oval 164"/>
              <p:cNvSpPr/>
              <p:nvPr/>
            </p:nvSpPr>
            <p:spPr bwMode="auto">
              <a:xfrm>
                <a:off x="1909878"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66" name="Straight Connector 165"/>
              <p:cNvCxnSpPr>
                <a:stCxn id="165" idx="4"/>
              </p:cNvCxnSpPr>
              <p:nvPr/>
            </p:nvCxnSpPr>
            <p:spPr bwMode="auto">
              <a:xfrm rot="5400000">
                <a:off x="1901972" y="5283521"/>
                <a:ext cx="52316"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67" name="Straight Connector 166"/>
              <p:cNvCxnSpPr/>
              <p:nvPr/>
            </p:nvCxnSpPr>
            <p:spPr bwMode="auto">
              <a:xfrm rot="16200000" flipH="1">
                <a:off x="1915459" y="5284314"/>
                <a:ext cx="44389"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13" name="Group 167"/>
            <p:cNvGrpSpPr>
              <a:grpSpLocks/>
            </p:cNvGrpSpPr>
            <p:nvPr/>
          </p:nvGrpSpPr>
          <p:grpSpPr bwMode="auto">
            <a:xfrm flipH="1">
              <a:off x="2897030" y="5257055"/>
              <a:ext cx="45719" cy="98290"/>
              <a:chOff x="1909219" y="5215357"/>
              <a:chExt cx="45719" cy="98290"/>
            </a:xfrm>
          </p:grpSpPr>
          <p:sp>
            <p:nvSpPr>
              <p:cNvPr id="169" name="Oval 168"/>
              <p:cNvSpPr/>
              <p:nvPr/>
            </p:nvSpPr>
            <p:spPr bwMode="auto">
              <a:xfrm>
                <a:off x="1909888"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70" name="Straight Connector 169"/>
              <p:cNvCxnSpPr>
                <a:stCxn id="169" idx="4"/>
              </p:cNvCxnSpPr>
              <p:nvPr/>
            </p:nvCxnSpPr>
            <p:spPr bwMode="auto">
              <a:xfrm rot="5400000">
                <a:off x="1901982" y="5283521"/>
                <a:ext cx="52316"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71" name="Straight Connector 170"/>
              <p:cNvCxnSpPr/>
              <p:nvPr/>
            </p:nvCxnSpPr>
            <p:spPr bwMode="auto">
              <a:xfrm rot="16200000" flipH="1">
                <a:off x="1915469" y="5284314"/>
                <a:ext cx="44389"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14" name="Group 171"/>
            <p:cNvGrpSpPr>
              <a:grpSpLocks/>
            </p:cNvGrpSpPr>
            <p:nvPr/>
          </p:nvGrpSpPr>
          <p:grpSpPr bwMode="auto">
            <a:xfrm flipH="1">
              <a:off x="2951799" y="5257055"/>
              <a:ext cx="45719" cy="98290"/>
              <a:chOff x="1909219" y="5215357"/>
              <a:chExt cx="45719" cy="98290"/>
            </a:xfrm>
          </p:grpSpPr>
          <p:sp>
            <p:nvSpPr>
              <p:cNvPr id="173" name="Oval 172"/>
              <p:cNvSpPr/>
              <p:nvPr/>
            </p:nvSpPr>
            <p:spPr bwMode="auto">
              <a:xfrm>
                <a:off x="1909106" y="5215357"/>
                <a:ext cx="46028"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74" name="Straight Connector 173"/>
              <p:cNvCxnSpPr>
                <a:stCxn id="173" idx="4"/>
              </p:cNvCxnSpPr>
              <p:nvPr/>
            </p:nvCxnSpPr>
            <p:spPr bwMode="auto">
              <a:xfrm rot="5400000">
                <a:off x="1901993"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75" name="Straight Connector 174"/>
              <p:cNvCxnSpPr/>
              <p:nvPr/>
            </p:nvCxnSpPr>
            <p:spPr bwMode="auto">
              <a:xfrm rot="16200000" flipH="1">
                <a:off x="1915480"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15" name="Group 175"/>
            <p:cNvGrpSpPr>
              <a:grpSpLocks/>
            </p:cNvGrpSpPr>
            <p:nvPr/>
          </p:nvGrpSpPr>
          <p:grpSpPr bwMode="auto">
            <a:xfrm flipH="1">
              <a:off x="3001804" y="5257055"/>
              <a:ext cx="45719" cy="98290"/>
              <a:chOff x="1909219" y="5215357"/>
              <a:chExt cx="45719" cy="98290"/>
            </a:xfrm>
          </p:grpSpPr>
          <p:sp>
            <p:nvSpPr>
              <p:cNvPr id="177" name="Oval 176"/>
              <p:cNvSpPr/>
              <p:nvPr/>
            </p:nvSpPr>
            <p:spPr bwMode="auto">
              <a:xfrm>
                <a:off x="1909908"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78" name="Straight Connector 177"/>
              <p:cNvCxnSpPr>
                <a:stCxn id="177" idx="4"/>
              </p:cNvCxnSpPr>
              <p:nvPr/>
            </p:nvCxnSpPr>
            <p:spPr bwMode="auto">
              <a:xfrm rot="5400000">
                <a:off x="1902002" y="5283521"/>
                <a:ext cx="52316"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79" name="Straight Connector 178"/>
              <p:cNvCxnSpPr/>
              <p:nvPr/>
            </p:nvCxnSpPr>
            <p:spPr bwMode="auto">
              <a:xfrm rot="16200000" flipH="1">
                <a:off x="1915489" y="5284314"/>
                <a:ext cx="44389"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16" name="Group 179"/>
            <p:cNvGrpSpPr>
              <a:grpSpLocks/>
            </p:cNvGrpSpPr>
            <p:nvPr/>
          </p:nvGrpSpPr>
          <p:grpSpPr bwMode="auto">
            <a:xfrm flipH="1">
              <a:off x="3051812" y="5257055"/>
              <a:ext cx="45719" cy="98290"/>
              <a:chOff x="1909219" y="5215357"/>
              <a:chExt cx="45719" cy="98290"/>
            </a:xfrm>
          </p:grpSpPr>
          <p:sp>
            <p:nvSpPr>
              <p:cNvPr id="181" name="Oval 180"/>
              <p:cNvSpPr/>
              <p:nvPr/>
            </p:nvSpPr>
            <p:spPr bwMode="auto">
              <a:xfrm>
                <a:off x="1909126" y="5215357"/>
                <a:ext cx="46029"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82" name="Straight Connector 181"/>
              <p:cNvCxnSpPr>
                <a:stCxn id="181" idx="4"/>
              </p:cNvCxnSpPr>
              <p:nvPr/>
            </p:nvCxnSpPr>
            <p:spPr bwMode="auto">
              <a:xfrm rot="5400000">
                <a:off x="1902014"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83" name="Straight Connector 182"/>
              <p:cNvCxnSpPr/>
              <p:nvPr/>
            </p:nvCxnSpPr>
            <p:spPr bwMode="auto">
              <a:xfrm rot="16200000" flipH="1">
                <a:off x="1915501"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17" name="Group 183"/>
            <p:cNvGrpSpPr>
              <a:grpSpLocks/>
            </p:cNvGrpSpPr>
            <p:nvPr/>
          </p:nvGrpSpPr>
          <p:grpSpPr bwMode="auto">
            <a:xfrm flipH="1">
              <a:off x="3106581" y="5257055"/>
              <a:ext cx="45719" cy="98290"/>
              <a:chOff x="1909219" y="5215357"/>
              <a:chExt cx="45719" cy="98290"/>
            </a:xfrm>
          </p:grpSpPr>
          <p:sp>
            <p:nvSpPr>
              <p:cNvPr id="185" name="Oval 184"/>
              <p:cNvSpPr/>
              <p:nvPr/>
            </p:nvSpPr>
            <p:spPr bwMode="auto">
              <a:xfrm>
                <a:off x="1909931"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86" name="Straight Connector 185"/>
              <p:cNvCxnSpPr>
                <a:stCxn id="185" idx="4"/>
              </p:cNvCxnSpPr>
              <p:nvPr/>
            </p:nvCxnSpPr>
            <p:spPr bwMode="auto">
              <a:xfrm rot="5400000">
                <a:off x="1902025" y="5283521"/>
                <a:ext cx="52316"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87" name="Straight Connector 186"/>
              <p:cNvCxnSpPr/>
              <p:nvPr/>
            </p:nvCxnSpPr>
            <p:spPr bwMode="auto">
              <a:xfrm rot="16200000" flipH="1">
                <a:off x="1915512" y="5284314"/>
                <a:ext cx="44389"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18" name="Group 187"/>
            <p:cNvGrpSpPr>
              <a:grpSpLocks/>
            </p:cNvGrpSpPr>
            <p:nvPr/>
          </p:nvGrpSpPr>
          <p:grpSpPr bwMode="auto">
            <a:xfrm flipH="1">
              <a:off x="3156586" y="5257055"/>
              <a:ext cx="45719" cy="98290"/>
              <a:chOff x="1909219" y="5215357"/>
              <a:chExt cx="45719" cy="98290"/>
            </a:xfrm>
          </p:grpSpPr>
          <p:sp>
            <p:nvSpPr>
              <p:cNvPr id="189" name="Oval 188"/>
              <p:cNvSpPr/>
              <p:nvPr/>
            </p:nvSpPr>
            <p:spPr bwMode="auto">
              <a:xfrm>
                <a:off x="1909146" y="5215357"/>
                <a:ext cx="46029"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90" name="Straight Connector 189"/>
              <p:cNvCxnSpPr>
                <a:stCxn id="189" idx="4"/>
              </p:cNvCxnSpPr>
              <p:nvPr/>
            </p:nvCxnSpPr>
            <p:spPr bwMode="auto">
              <a:xfrm rot="5400000">
                <a:off x="1902034"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91" name="Straight Connector 190"/>
              <p:cNvCxnSpPr/>
              <p:nvPr/>
            </p:nvCxnSpPr>
            <p:spPr bwMode="auto">
              <a:xfrm rot="16200000" flipH="1">
                <a:off x="1915521"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19" name="Group 191"/>
            <p:cNvGrpSpPr>
              <a:grpSpLocks/>
            </p:cNvGrpSpPr>
            <p:nvPr/>
          </p:nvGrpSpPr>
          <p:grpSpPr bwMode="auto">
            <a:xfrm flipH="1">
              <a:off x="3206593" y="5257055"/>
              <a:ext cx="45719" cy="98290"/>
              <a:chOff x="1909219" y="5215357"/>
              <a:chExt cx="45719" cy="98290"/>
            </a:xfrm>
          </p:grpSpPr>
          <p:sp>
            <p:nvSpPr>
              <p:cNvPr id="193" name="Oval 192"/>
              <p:cNvSpPr/>
              <p:nvPr/>
            </p:nvSpPr>
            <p:spPr bwMode="auto">
              <a:xfrm>
                <a:off x="1909951"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94" name="Straight Connector 193"/>
              <p:cNvCxnSpPr>
                <a:stCxn id="193" idx="4"/>
              </p:cNvCxnSpPr>
              <p:nvPr/>
            </p:nvCxnSpPr>
            <p:spPr bwMode="auto">
              <a:xfrm rot="5400000">
                <a:off x="1902045" y="5283521"/>
                <a:ext cx="52316" cy="7936"/>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95" name="Straight Connector 194"/>
              <p:cNvCxnSpPr/>
              <p:nvPr/>
            </p:nvCxnSpPr>
            <p:spPr bwMode="auto">
              <a:xfrm rot="16200000" flipH="1">
                <a:off x="1915532" y="5284314"/>
                <a:ext cx="44389" cy="7936"/>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20" name="Group 195"/>
            <p:cNvGrpSpPr>
              <a:grpSpLocks/>
            </p:cNvGrpSpPr>
            <p:nvPr/>
          </p:nvGrpSpPr>
          <p:grpSpPr bwMode="auto">
            <a:xfrm flipH="1">
              <a:off x="3261362" y="5257055"/>
              <a:ext cx="45719" cy="98290"/>
              <a:chOff x="1909219" y="5215357"/>
              <a:chExt cx="45719" cy="98290"/>
            </a:xfrm>
          </p:grpSpPr>
          <p:sp>
            <p:nvSpPr>
              <p:cNvPr id="197" name="Oval 196"/>
              <p:cNvSpPr/>
              <p:nvPr/>
            </p:nvSpPr>
            <p:spPr bwMode="auto">
              <a:xfrm>
                <a:off x="1909168" y="5215357"/>
                <a:ext cx="46029"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198" name="Straight Connector 197"/>
              <p:cNvCxnSpPr>
                <a:stCxn id="197" idx="4"/>
              </p:cNvCxnSpPr>
              <p:nvPr/>
            </p:nvCxnSpPr>
            <p:spPr bwMode="auto">
              <a:xfrm rot="5400000">
                <a:off x="1902056"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99" name="Straight Connector 198"/>
              <p:cNvCxnSpPr/>
              <p:nvPr/>
            </p:nvCxnSpPr>
            <p:spPr bwMode="auto">
              <a:xfrm rot="16200000" flipH="1">
                <a:off x="1915543"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21" name="Group 199"/>
            <p:cNvGrpSpPr>
              <a:grpSpLocks/>
            </p:cNvGrpSpPr>
            <p:nvPr/>
          </p:nvGrpSpPr>
          <p:grpSpPr bwMode="auto">
            <a:xfrm flipH="1">
              <a:off x="3311367" y="5257055"/>
              <a:ext cx="45719" cy="98290"/>
              <a:chOff x="1909219" y="5215357"/>
              <a:chExt cx="45719" cy="98290"/>
            </a:xfrm>
          </p:grpSpPr>
          <p:sp>
            <p:nvSpPr>
              <p:cNvPr id="201" name="Oval 200"/>
              <p:cNvSpPr/>
              <p:nvPr/>
            </p:nvSpPr>
            <p:spPr bwMode="auto">
              <a:xfrm>
                <a:off x="1909971"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202" name="Straight Connector 201"/>
              <p:cNvCxnSpPr>
                <a:stCxn id="201" idx="4"/>
              </p:cNvCxnSpPr>
              <p:nvPr/>
            </p:nvCxnSpPr>
            <p:spPr bwMode="auto">
              <a:xfrm rot="5400000">
                <a:off x="1902065" y="5283521"/>
                <a:ext cx="52316" cy="7936"/>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03" name="Straight Connector 202"/>
              <p:cNvCxnSpPr/>
              <p:nvPr/>
            </p:nvCxnSpPr>
            <p:spPr bwMode="auto">
              <a:xfrm rot="16200000" flipH="1">
                <a:off x="1915552" y="5284314"/>
                <a:ext cx="44389" cy="7936"/>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22" name="Group 203"/>
            <p:cNvGrpSpPr>
              <a:grpSpLocks/>
            </p:cNvGrpSpPr>
            <p:nvPr/>
          </p:nvGrpSpPr>
          <p:grpSpPr bwMode="auto">
            <a:xfrm flipH="1">
              <a:off x="3363755" y="5257055"/>
              <a:ext cx="45719" cy="98290"/>
              <a:chOff x="1909219" y="5215357"/>
              <a:chExt cx="45719" cy="98290"/>
            </a:xfrm>
          </p:grpSpPr>
          <p:sp>
            <p:nvSpPr>
              <p:cNvPr id="205" name="Oval 204"/>
              <p:cNvSpPr/>
              <p:nvPr/>
            </p:nvSpPr>
            <p:spPr bwMode="auto">
              <a:xfrm>
                <a:off x="1909981"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206" name="Straight Connector 205"/>
              <p:cNvCxnSpPr>
                <a:stCxn id="205" idx="4"/>
              </p:cNvCxnSpPr>
              <p:nvPr/>
            </p:nvCxnSpPr>
            <p:spPr bwMode="auto">
              <a:xfrm rot="5400000">
                <a:off x="1902075" y="5283521"/>
                <a:ext cx="52316"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07" name="Straight Connector 206"/>
              <p:cNvCxnSpPr/>
              <p:nvPr/>
            </p:nvCxnSpPr>
            <p:spPr bwMode="auto">
              <a:xfrm rot="16200000" flipH="1">
                <a:off x="1915562" y="5284314"/>
                <a:ext cx="44389"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23" name="Group 207"/>
            <p:cNvGrpSpPr>
              <a:grpSpLocks/>
            </p:cNvGrpSpPr>
            <p:nvPr/>
          </p:nvGrpSpPr>
          <p:grpSpPr bwMode="auto">
            <a:xfrm flipH="1">
              <a:off x="3418524" y="5257055"/>
              <a:ext cx="45719" cy="98290"/>
              <a:chOff x="1909219" y="5215357"/>
              <a:chExt cx="45719" cy="98290"/>
            </a:xfrm>
          </p:grpSpPr>
          <p:sp>
            <p:nvSpPr>
              <p:cNvPr id="209" name="Oval 208"/>
              <p:cNvSpPr/>
              <p:nvPr/>
            </p:nvSpPr>
            <p:spPr bwMode="auto">
              <a:xfrm>
                <a:off x="1909199" y="5215357"/>
                <a:ext cx="46028"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210" name="Straight Connector 209"/>
              <p:cNvCxnSpPr>
                <a:stCxn id="209" idx="4"/>
              </p:cNvCxnSpPr>
              <p:nvPr/>
            </p:nvCxnSpPr>
            <p:spPr bwMode="auto">
              <a:xfrm rot="5400000">
                <a:off x="1902086"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11" name="Straight Connector 210"/>
              <p:cNvCxnSpPr/>
              <p:nvPr/>
            </p:nvCxnSpPr>
            <p:spPr bwMode="auto">
              <a:xfrm rot="16200000" flipH="1">
                <a:off x="1915573"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24" name="Group 211"/>
            <p:cNvGrpSpPr>
              <a:grpSpLocks/>
            </p:cNvGrpSpPr>
            <p:nvPr/>
          </p:nvGrpSpPr>
          <p:grpSpPr bwMode="auto">
            <a:xfrm flipH="1">
              <a:off x="3468529" y="5257055"/>
              <a:ext cx="45719" cy="98290"/>
              <a:chOff x="1909219" y="5215357"/>
              <a:chExt cx="45719" cy="98290"/>
            </a:xfrm>
          </p:grpSpPr>
          <p:sp>
            <p:nvSpPr>
              <p:cNvPr id="213" name="Oval 212"/>
              <p:cNvSpPr/>
              <p:nvPr/>
            </p:nvSpPr>
            <p:spPr bwMode="auto">
              <a:xfrm>
                <a:off x="1910001"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214" name="Straight Connector 213"/>
              <p:cNvCxnSpPr>
                <a:stCxn id="213" idx="4"/>
              </p:cNvCxnSpPr>
              <p:nvPr/>
            </p:nvCxnSpPr>
            <p:spPr bwMode="auto">
              <a:xfrm rot="5400000">
                <a:off x="1902095" y="5283521"/>
                <a:ext cx="52316"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15" name="Straight Connector 214"/>
              <p:cNvCxnSpPr/>
              <p:nvPr/>
            </p:nvCxnSpPr>
            <p:spPr bwMode="auto">
              <a:xfrm rot="16200000" flipH="1">
                <a:off x="1915582" y="5284314"/>
                <a:ext cx="44389"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325" name="Group 215"/>
            <p:cNvGrpSpPr>
              <a:grpSpLocks/>
            </p:cNvGrpSpPr>
            <p:nvPr/>
          </p:nvGrpSpPr>
          <p:grpSpPr bwMode="auto">
            <a:xfrm flipH="1">
              <a:off x="3518537" y="5257055"/>
              <a:ext cx="45719" cy="98290"/>
              <a:chOff x="1909219" y="5215357"/>
              <a:chExt cx="45719" cy="98290"/>
            </a:xfrm>
          </p:grpSpPr>
          <p:sp>
            <p:nvSpPr>
              <p:cNvPr id="217" name="Oval 216"/>
              <p:cNvSpPr/>
              <p:nvPr/>
            </p:nvSpPr>
            <p:spPr bwMode="auto">
              <a:xfrm>
                <a:off x="1909219" y="5215357"/>
                <a:ext cx="46029"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218" name="Straight Connector 217"/>
              <p:cNvCxnSpPr>
                <a:stCxn id="217" idx="4"/>
              </p:cNvCxnSpPr>
              <p:nvPr/>
            </p:nvCxnSpPr>
            <p:spPr bwMode="auto">
              <a:xfrm rot="5400000">
                <a:off x="1902107"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19" name="Straight Connector 218"/>
              <p:cNvCxnSpPr/>
              <p:nvPr/>
            </p:nvCxnSpPr>
            <p:spPr bwMode="auto">
              <a:xfrm rot="16200000" flipH="1">
                <a:off x="1915594"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grpSp>
        <p:nvGrpSpPr>
          <p:cNvPr id="43012" name="Group 347"/>
          <p:cNvGrpSpPr>
            <a:grpSpLocks/>
          </p:cNvGrpSpPr>
          <p:nvPr/>
        </p:nvGrpSpPr>
        <p:grpSpPr bwMode="auto">
          <a:xfrm rot="10800000">
            <a:off x="1887538" y="4806950"/>
            <a:ext cx="1593850" cy="98425"/>
            <a:chOff x="2123124" y="5409455"/>
            <a:chExt cx="1593532" cy="98290"/>
          </a:xfrm>
        </p:grpSpPr>
        <p:grpSp>
          <p:nvGrpSpPr>
            <p:cNvPr id="43171" name="Group 223"/>
            <p:cNvGrpSpPr>
              <a:grpSpLocks/>
            </p:cNvGrpSpPr>
            <p:nvPr/>
          </p:nvGrpSpPr>
          <p:grpSpPr bwMode="auto">
            <a:xfrm flipH="1">
              <a:off x="2123124" y="5409455"/>
              <a:ext cx="45719" cy="98290"/>
              <a:chOff x="1909219" y="5215357"/>
              <a:chExt cx="45719" cy="98290"/>
            </a:xfrm>
          </p:grpSpPr>
          <p:sp>
            <p:nvSpPr>
              <p:cNvPr id="225" name="Oval 224"/>
              <p:cNvSpPr/>
              <p:nvPr/>
            </p:nvSpPr>
            <p:spPr bwMode="auto">
              <a:xfrm>
                <a:off x="1394660" y="5421449"/>
                <a:ext cx="106342"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226" name="Straight Connector 225"/>
              <p:cNvCxnSpPr>
                <a:stCxn id="225" idx="4"/>
              </p:cNvCxnSpPr>
              <p:nvPr/>
            </p:nvCxnSpPr>
            <p:spPr bwMode="auto">
              <a:xfrm rot="5400000">
                <a:off x="1584361" y="5485645"/>
                <a:ext cx="52316" cy="15872"/>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27" name="Straight Connector 226"/>
              <p:cNvCxnSpPr/>
              <p:nvPr/>
            </p:nvCxnSpPr>
            <p:spPr bwMode="auto">
              <a:xfrm rot="16200000" flipH="1">
                <a:off x="1607371" y="5286688"/>
                <a:ext cx="44389" cy="15872"/>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72" name="Group 227"/>
            <p:cNvGrpSpPr>
              <a:grpSpLocks/>
            </p:cNvGrpSpPr>
            <p:nvPr/>
          </p:nvGrpSpPr>
          <p:grpSpPr bwMode="auto">
            <a:xfrm flipH="1">
              <a:off x="2177893" y="5409455"/>
              <a:ext cx="45719" cy="98290"/>
              <a:chOff x="1909219" y="5215357"/>
              <a:chExt cx="45719" cy="98290"/>
            </a:xfrm>
          </p:grpSpPr>
          <p:sp>
            <p:nvSpPr>
              <p:cNvPr id="229" name="Oval 228"/>
              <p:cNvSpPr/>
              <p:nvPr/>
            </p:nvSpPr>
            <p:spPr bwMode="auto">
              <a:xfrm>
                <a:off x="1843052" y="5421449"/>
                <a:ext cx="6349"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230" name="Straight Connector 229"/>
              <p:cNvCxnSpPr>
                <a:stCxn id="229" idx="4"/>
              </p:cNvCxnSpPr>
              <p:nvPr/>
            </p:nvCxnSpPr>
            <p:spPr bwMode="auto">
              <a:xfrm rot="5400000">
                <a:off x="1866097" y="5491994"/>
                <a:ext cx="52316" cy="3174"/>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31" name="Straight Connector 230"/>
              <p:cNvCxnSpPr/>
              <p:nvPr/>
            </p:nvCxnSpPr>
            <p:spPr bwMode="auto">
              <a:xfrm rot="16200000" flipH="1">
                <a:off x="1870061" y="5293036"/>
                <a:ext cx="44389" cy="3174"/>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73" name="Group 231"/>
            <p:cNvGrpSpPr>
              <a:grpSpLocks/>
            </p:cNvGrpSpPr>
            <p:nvPr/>
          </p:nvGrpSpPr>
          <p:grpSpPr bwMode="auto">
            <a:xfrm flipH="1">
              <a:off x="2227898" y="5409455"/>
              <a:ext cx="45719" cy="98290"/>
              <a:chOff x="1909219" y="5215357"/>
              <a:chExt cx="45719" cy="98290"/>
            </a:xfrm>
          </p:grpSpPr>
          <p:sp>
            <p:nvSpPr>
              <p:cNvPr id="233" name="Oval 232"/>
              <p:cNvSpPr/>
              <p:nvPr/>
            </p:nvSpPr>
            <p:spPr bwMode="auto">
              <a:xfrm>
                <a:off x="1397855" y="5421449"/>
                <a:ext cx="106342"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234" name="Straight Connector 233"/>
              <p:cNvCxnSpPr>
                <a:stCxn id="233" idx="4"/>
              </p:cNvCxnSpPr>
              <p:nvPr/>
            </p:nvCxnSpPr>
            <p:spPr bwMode="auto">
              <a:xfrm rot="5400000">
                <a:off x="1587555" y="5485645"/>
                <a:ext cx="52316" cy="15872"/>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35" name="Straight Connector 234"/>
              <p:cNvCxnSpPr/>
              <p:nvPr/>
            </p:nvCxnSpPr>
            <p:spPr bwMode="auto">
              <a:xfrm rot="16200000" flipH="1">
                <a:off x="1610565" y="5286688"/>
                <a:ext cx="44389" cy="15872"/>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74" name="Group 235"/>
            <p:cNvGrpSpPr>
              <a:grpSpLocks/>
            </p:cNvGrpSpPr>
            <p:nvPr/>
          </p:nvGrpSpPr>
          <p:grpSpPr bwMode="auto">
            <a:xfrm flipH="1">
              <a:off x="2277906" y="5409455"/>
              <a:ext cx="45719" cy="98290"/>
              <a:chOff x="1909219" y="5215357"/>
              <a:chExt cx="45719" cy="98290"/>
            </a:xfrm>
          </p:grpSpPr>
          <p:sp>
            <p:nvSpPr>
              <p:cNvPr id="237" name="Oval 236"/>
              <p:cNvSpPr/>
              <p:nvPr/>
            </p:nvSpPr>
            <p:spPr bwMode="auto">
              <a:xfrm>
                <a:off x="1843073" y="5421449"/>
                <a:ext cx="6349"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238" name="Straight Connector 237"/>
              <p:cNvCxnSpPr>
                <a:stCxn id="237" idx="4"/>
              </p:cNvCxnSpPr>
              <p:nvPr/>
            </p:nvCxnSpPr>
            <p:spPr bwMode="auto">
              <a:xfrm rot="5400000">
                <a:off x="1816915" y="5493581"/>
                <a:ext cx="52316"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39" name="Straight Connector 238"/>
              <p:cNvCxnSpPr/>
              <p:nvPr/>
            </p:nvCxnSpPr>
            <p:spPr bwMode="auto">
              <a:xfrm rot="16200000" flipH="1">
                <a:off x="1820879" y="5294623"/>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75" name="Group 239"/>
            <p:cNvGrpSpPr>
              <a:grpSpLocks/>
            </p:cNvGrpSpPr>
            <p:nvPr/>
          </p:nvGrpSpPr>
          <p:grpSpPr bwMode="auto">
            <a:xfrm flipH="1">
              <a:off x="2332675" y="5409455"/>
              <a:ext cx="45719" cy="98290"/>
              <a:chOff x="1909219" y="5215357"/>
              <a:chExt cx="45719" cy="98290"/>
            </a:xfrm>
          </p:grpSpPr>
          <p:sp>
            <p:nvSpPr>
              <p:cNvPr id="241" name="Oval 240"/>
              <p:cNvSpPr/>
              <p:nvPr/>
            </p:nvSpPr>
            <p:spPr bwMode="auto">
              <a:xfrm>
                <a:off x="1575643" y="5421449"/>
                <a:ext cx="133324"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242" name="Straight Connector 241"/>
              <p:cNvCxnSpPr>
                <a:stCxn id="241" idx="4"/>
              </p:cNvCxnSpPr>
              <p:nvPr/>
            </p:nvCxnSpPr>
            <p:spPr bwMode="auto">
              <a:xfrm rot="5400000">
                <a:off x="1874859" y="5488820"/>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43" name="Straight Connector 242"/>
              <p:cNvCxnSpPr/>
              <p:nvPr/>
            </p:nvCxnSpPr>
            <p:spPr bwMode="auto">
              <a:xfrm rot="16200000" flipH="1">
                <a:off x="1888345" y="5289862"/>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76" name="Group 243"/>
            <p:cNvGrpSpPr>
              <a:grpSpLocks/>
            </p:cNvGrpSpPr>
            <p:nvPr/>
          </p:nvGrpSpPr>
          <p:grpSpPr bwMode="auto">
            <a:xfrm flipH="1">
              <a:off x="2382680" y="5409455"/>
              <a:ext cx="45719" cy="98290"/>
              <a:chOff x="1909219" y="5215357"/>
              <a:chExt cx="45719" cy="98290"/>
            </a:xfrm>
          </p:grpSpPr>
          <p:sp>
            <p:nvSpPr>
              <p:cNvPr id="245" name="Oval 244"/>
              <p:cNvSpPr/>
              <p:nvPr/>
            </p:nvSpPr>
            <p:spPr bwMode="auto">
              <a:xfrm>
                <a:off x="1900232" y="5421449"/>
                <a:ext cx="9523"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246" name="Straight Connector 245"/>
              <p:cNvCxnSpPr>
                <a:stCxn id="245" idx="4"/>
              </p:cNvCxnSpPr>
              <p:nvPr/>
            </p:nvCxnSpPr>
            <p:spPr bwMode="auto">
              <a:xfrm rot="5400000">
                <a:off x="1862170" y="5492788"/>
                <a:ext cx="52316" cy="1587"/>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47" name="Straight Connector 246"/>
              <p:cNvCxnSpPr/>
              <p:nvPr/>
            </p:nvCxnSpPr>
            <p:spPr bwMode="auto">
              <a:xfrm rot="16200000" flipH="1">
                <a:off x="1878037" y="5294623"/>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77" name="Group 247"/>
            <p:cNvGrpSpPr>
              <a:grpSpLocks/>
            </p:cNvGrpSpPr>
            <p:nvPr/>
          </p:nvGrpSpPr>
          <p:grpSpPr bwMode="auto">
            <a:xfrm flipH="1">
              <a:off x="2432687" y="5409455"/>
              <a:ext cx="45719" cy="98290"/>
              <a:chOff x="1909219" y="5215357"/>
              <a:chExt cx="45719" cy="98290"/>
            </a:xfrm>
          </p:grpSpPr>
          <p:sp>
            <p:nvSpPr>
              <p:cNvPr id="249" name="Oval 248"/>
              <p:cNvSpPr/>
              <p:nvPr/>
            </p:nvSpPr>
            <p:spPr bwMode="auto">
              <a:xfrm>
                <a:off x="1623278" y="5421449"/>
                <a:ext cx="125387"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250" name="Straight Connector 249"/>
              <p:cNvCxnSpPr>
                <a:stCxn id="249" idx="4"/>
              </p:cNvCxnSpPr>
              <p:nvPr/>
            </p:nvCxnSpPr>
            <p:spPr bwMode="auto">
              <a:xfrm rot="5400000">
                <a:off x="1895511" y="5488820"/>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51" name="Straight Connector 250"/>
              <p:cNvCxnSpPr/>
              <p:nvPr/>
            </p:nvCxnSpPr>
            <p:spPr bwMode="auto">
              <a:xfrm rot="16200000" flipH="1">
                <a:off x="1908998" y="5289862"/>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78" name="Group 251"/>
            <p:cNvGrpSpPr>
              <a:grpSpLocks/>
            </p:cNvGrpSpPr>
            <p:nvPr/>
          </p:nvGrpSpPr>
          <p:grpSpPr bwMode="auto">
            <a:xfrm flipH="1">
              <a:off x="2487456" y="5409455"/>
              <a:ext cx="45719" cy="98290"/>
              <a:chOff x="1909219" y="5215357"/>
              <a:chExt cx="45719" cy="98290"/>
            </a:xfrm>
          </p:grpSpPr>
          <p:sp>
            <p:nvSpPr>
              <p:cNvPr id="253" name="Oval 252"/>
              <p:cNvSpPr/>
              <p:nvPr/>
            </p:nvSpPr>
            <p:spPr bwMode="auto">
              <a:xfrm>
                <a:off x="1903428" y="5421449"/>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254" name="Straight Connector 253"/>
              <p:cNvCxnSpPr>
                <a:stCxn id="253" idx="4"/>
              </p:cNvCxnSpPr>
              <p:nvPr/>
            </p:nvCxnSpPr>
            <p:spPr bwMode="auto">
              <a:xfrm rot="5400000">
                <a:off x="1875682" y="5493581"/>
                <a:ext cx="52316"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55" name="Straight Connector 254"/>
              <p:cNvCxnSpPr/>
              <p:nvPr/>
            </p:nvCxnSpPr>
            <p:spPr bwMode="auto">
              <a:xfrm rot="16200000" flipH="1">
                <a:off x="1879646" y="5294623"/>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79" name="Group 255"/>
            <p:cNvGrpSpPr>
              <a:grpSpLocks/>
            </p:cNvGrpSpPr>
            <p:nvPr/>
          </p:nvGrpSpPr>
          <p:grpSpPr bwMode="auto">
            <a:xfrm flipH="1">
              <a:off x="2537461" y="5409455"/>
              <a:ext cx="45719" cy="98290"/>
              <a:chOff x="1909219" y="5215357"/>
              <a:chExt cx="45719" cy="98290"/>
            </a:xfrm>
          </p:grpSpPr>
          <p:sp>
            <p:nvSpPr>
              <p:cNvPr id="257" name="Oval 256"/>
              <p:cNvSpPr/>
              <p:nvPr/>
            </p:nvSpPr>
            <p:spPr bwMode="auto">
              <a:xfrm>
                <a:off x="1626473" y="5421449"/>
                <a:ext cx="125387"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258" name="Straight Connector 257"/>
              <p:cNvCxnSpPr>
                <a:stCxn id="257" idx="4"/>
              </p:cNvCxnSpPr>
              <p:nvPr/>
            </p:nvCxnSpPr>
            <p:spPr bwMode="auto">
              <a:xfrm rot="5400000">
                <a:off x="1895531" y="5488820"/>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59" name="Straight Connector 258"/>
              <p:cNvCxnSpPr/>
              <p:nvPr/>
            </p:nvCxnSpPr>
            <p:spPr bwMode="auto">
              <a:xfrm rot="16200000" flipH="1">
                <a:off x="1909018" y="5289862"/>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80" name="Group 259"/>
            <p:cNvGrpSpPr>
              <a:grpSpLocks/>
            </p:cNvGrpSpPr>
            <p:nvPr/>
          </p:nvGrpSpPr>
          <p:grpSpPr bwMode="auto">
            <a:xfrm flipH="1">
              <a:off x="2587468" y="5409455"/>
              <a:ext cx="45719" cy="98290"/>
              <a:chOff x="1909219" y="5215357"/>
              <a:chExt cx="45719" cy="98290"/>
            </a:xfrm>
          </p:grpSpPr>
          <p:sp>
            <p:nvSpPr>
              <p:cNvPr id="261" name="Oval 260"/>
              <p:cNvSpPr/>
              <p:nvPr/>
            </p:nvSpPr>
            <p:spPr bwMode="auto">
              <a:xfrm>
                <a:off x="1903447" y="5421449"/>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262" name="Straight Connector 261"/>
              <p:cNvCxnSpPr>
                <a:stCxn id="261" idx="4"/>
              </p:cNvCxnSpPr>
              <p:nvPr/>
            </p:nvCxnSpPr>
            <p:spPr bwMode="auto">
              <a:xfrm rot="5400000">
                <a:off x="1875702" y="5493581"/>
                <a:ext cx="52316"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63" name="Straight Connector 262"/>
              <p:cNvCxnSpPr/>
              <p:nvPr/>
            </p:nvCxnSpPr>
            <p:spPr bwMode="auto">
              <a:xfrm rot="16200000" flipH="1">
                <a:off x="1879666" y="5294623"/>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81" name="Group 263"/>
            <p:cNvGrpSpPr>
              <a:grpSpLocks/>
            </p:cNvGrpSpPr>
            <p:nvPr/>
          </p:nvGrpSpPr>
          <p:grpSpPr bwMode="auto">
            <a:xfrm flipH="1">
              <a:off x="2642237" y="5409455"/>
              <a:ext cx="45719" cy="98290"/>
              <a:chOff x="1909219" y="5215357"/>
              <a:chExt cx="45719" cy="98290"/>
            </a:xfrm>
          </p:grpSpPr>
          <p:sp>
            <p:nvSpPr>
              <p:cNvPr id="265" name="Oval 264"/>
              <p:cNvSpPr/>
              <p:nvPr/>
            </p:nvSpPr>
            <p:spPr bwMode="auto">
              <a:xfrm>
                <a:off x="1629669" y="5421449"/>
                <a:ext cx="125387"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266" name="Straight Connector 265"/>
              <p:cNvCxnSpPr>
                <a:stCxn id="265" idx="4"/>
              </p:cNvCxnSpPr>
              <p:nvPr/>
            </p:nvCxnSpPr>
            <p:spPr bwMode="auto">
              <a:xfrm rot="5400000">
                <a:off x="1895553" y="5488820"/>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67" name="Straight Connector 266"/>
              <p:cNvCxnSpPr/>
              <p:nvPr/>
            </p:nvCxnSpPr>
            <p:spPr bwMode="auto">
              <a:xfrm rot="16200000" flipH="1">
                <a:off x="1909040" y="5289862"/>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82" name="Group 267"/>
            <p:cNvGrpSpPr>
              <a:grpSpLocks/>
            </p:cNvGrpSpPr>
            <p:nvPr/>
          </p:nvGrpSpPr>
          <p:grpSpPr bwMode="auto">
            <a:xfrm flipH="1">
              <a:off x="2692242" y="5409455"/>
              <a:ext cx="45719" cy="98290"/>
              <a:chOff x="1909219" y="5215357"/>
              <a:chExt cx="45719" cy="98290"/>
            </a:xfrm>
          </p:grpSpPr>
          <p:sp>
            <p:nvSpPr>
              <p:cNvPr id="269" name="Oval 268"/>
              <p:cNvSpPr/>
              <p:nvPr/>
            </p:nvSpPr>
            <p:spPr bwMode="auto">
              <a:xfrm>
                <a:off x="1903467" y="5421449"/>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270" name="Straight Connector 269"/>
              <p:cNvCxnSpPr>
                <a:stCxn id="269" idx="4"/>
              </p:cNvCxnSpPr>
              <p:nvPr/>
            </p:nvCxnSpPr>
            <p:spPr bwMode="auto">
              <a:xfrm rot="5400000">
                <a:off x="1877309" y="5493581"/>
                <a:ext cx="52316"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71" name="Straight Connector 270"/>
              <p:cNvCxnSpPr/>
              <p:nvPr/>
            </p:nvCxnSpPr>
            <p:spPr bwMode="auto">
              <a:xfrm rot="16200000" flipH="1">
                <a:off x="1881273" y="5294623"/>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83" name="Group 271"/>
            <p:cNvGrpSpPr>
              <a:grpSpLocks/>
            </p:cNvGrpSpPr>
            <p:nvPr/>
          </p:nvGrpSpPr>
          <p:grpSpPr bwMode="auto">
            <a:xfrm flipH="1">
              <a:off x="2742250" y="5409455"/>
              <a:ext cx="45719" cy="98290"/>
              <a:chOff x="1909219" y="5215357"/>
              <a:chExt cx="45719" cy="98290"/>
            </a:xfrm>
          </p:grpSpPr>
          <p:sp>
            <p:nvSpPr>
              <p:cNvPr id="273" name="Oval 272"/>
              <p:cNvSpPr/>
              <p:nvPr/>
            </p:nvSpPr>
            <p:spPr bwMode="auto">
              <a:xfrm>
                <a:off x="1632863" y="5421449"/>
                <a:ext cx="125388"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274" name="Straight Connector 273"/>
              <p:cNvCxnSpPr>
                <a:stCxn id="273" idx="4"/>
              </p:cNvCxnSpPr>
              <p:nvPr/>
            </p:nvCxnSpPr>
            <p:spPr bwMode="auto">
              <a:xfrm rot="5400000">
                <a:off x="1895574" y="5488820"/>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75" name="Straight Connector 274"/>
              <p:cNvCxnSpPr/>
              <p:nvPr/>
            </p:nvCxnSpPr>
            <p:spPr bwMode="auto">
              <a:xfrm rot="16200000" flipH="1">
                <a:off x="1909061" y="5289862"/>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84" name="Group 275"/>
            <p:cNvGrpSpPr>
              <a:grpSpLocks/>
            </p:cNvGrpSpPr>
            <p:nvPr/>
          </p:nvGrpSpPr>
          <p:grpSpPr bwMode="auto">
            <a:xfrm flipH="1">
              <a:off x="2797019" y="5409455"/>
              <a:ext cx="45719" cy="98290"/>
              <a:chOff x="1909219" y="5215357"/>
              <a:chExt cx="45719" cy="98290"/>
            </a:xfrm>
          </p:grpSpPr>
          <p:sp>
            <p:nvSpPr>
              <p:cNvPr id="277" name="Oval 276"/>
              <p:cNvSpPr/>
              <p:nvPr/>
            </p:nvSpPr>
            <p:spPr bwMode="auto">
              <a:xfrm>
                <a:off x="1903490" y="5421449"/>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278" name="Straight Connector 277"/>
              <p:cNvCxnSpPr>
                <a:stCxn id="277" idx="4"/>
              </p:cNvCxnSpPr>
              <p:nvPr/>
            </p:nvCxnSpPr>
            <p:spPr bwMode="auto">
              <a:xfrm rot="5400000">
                <a:off x="1877332" y="5493581"/>
                <a:ext cx="52316"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79" name="Straight Connector 278"/>
              <p:cNvCxnSpPr/>
              <p:nvPr/>
            </p:nvCxnSpPr>
            <p:spPr bwMode="auto">
              <a:xfrm rot="16200000" flipH="1">
                <a:off x="1881296" y="5294623"/>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85" name="Group 279"/>
            <p:cNvGrpSpPr>
              <a:grpSpLocks/>
            </p:cNvGrpSpPr>
            <p:nvPr/>
          </p:nvGrpSpPr>
          <p:grpSpPr bwMode="auto">
            <a:xfrm flipH="1">
              <a:off x="2847024" y="5409455"/>
              <a:ext cx="45719" cy="98290"/>
              <a:chOff x="1909219" y="5215357"/>
              <a:chExt cx="45719" cy="98290"/>
            </a:xfrm>
          </p:grpSpPr>
          <p:sp>
            <p:nvSpPr>
              <p:cNvPr id="281" name="Oval 280"/>
              <p:cNvSpPr/>
              <p:nvPr/>
            </p:nvSpPr>
            <p:spPr bwMode="auto">
              <a:xfrm>
                <a:off x="1636058" y="5421449"/>
                <a:ext cx="125388"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282" name="Straight Connector 281"/>
              <p:cNvCxnSpPr>
                <a:stCxn id="281" idx="4"/>
              </p:cNvCxnSpPr>
              <p:nvPr/>
            </p:nvCxnSpPr>
            <p:spPr bwMode="auto">
              <a:xfrm rot="5400000">
                <a:off x="1895594" y="5488820"/>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83" name="Straight Connector 282"/>
              <p:cNvCxnSpPr/>
              <p:nvPr/>
            </p:nvCxnSpPr>
            <p:spPr bwMode="auto">
              <a:xfrm rot="16200000" flipH="1">
                <a:off x="1909081" y="5289862"/>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86" name="Group 283"/>
            <p:cNvGrpSpPr>
              <a:grpSpLocks/>
            </p:cNvGrpSpPr>
            <p:nvPr/>
          </p:nvGrpSpPr>
          <p:grpSpPr bwMode="auto">
            <a:xfrm flipH="1">
              <a:off x="2897031" y="5409455"/>
              <a:ext cx="45719" cy="98290"/>
              <a:chOff x="1909219" y="5215357"/>
              <a:chExt cx="45719" cy="98290"/>
            </a:xfrm>
          </p:grpSpPr>
          <p:sp>
            <p:nvSpPr>
              <p:cNvPr id="285" name="Oval 284"/>
              <p:cNvSpPr/>
              <p:nvPr/>
            </p:nvSpPr>
            <p:spPr bwMode="auto">
              <a:xfrm>
                <a:off x="1906684" y="5418278"/>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286" name="Straight Connector 285"/>
              <p:cNvCxnSpPr>
                <a:stCxn id="285" idx="4"/>
              </p:cNvCxnSpPr>
              <p:nvPr/>
            </p:nvCxnSpPr>
            <p:spPr bwMode="auto">
              <a:xfrm rot="5400000">
                <a:off x="1878939" y="5490410"/>
                <a:ext cx="52316"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87" name="Straight Connector 286"/>
              <p:cNvCxnSpPr/>
              <p:nvPr/>
            </p:nvCxnSpPr>
            <p:spPr bwMode="auto">
              <a:xfrm rot="16200000" flipH="1">
                <a:off x="1882902" y="5291452"/>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87" name="Group 287"/>
            <p:cNvGrpSpPr>
              <a:grpSpLocks/>
            </p:cNvGrpSpPr>
            <p:nvPr/>
          </p:nvGrpSpPr>
          <p:grpSpPr bwMode="auto">
            <a:xfrm flipH="1">
              <a:off x="2951800" y="5409455"/>
              <a:ext cx="45719" cy="98290"/>
              <a:chOff x="1909219" y="5215357"/>
              <a:chExt cx="45719" cy="98290"/>
            </a:xfrm>
          </p:grpSpPr>
          <p:sp>
            <p:nvSpPr>
              <p:cNvPr id="289" name="Oval 288"/>
              <p:cNvSpPr/>
              <p:nvPr/>
            </p:nvSpPr>
            <p:spPr bwMode="auto">
              <a:xfrm>
                <a:off x="1639253" y="5421449"/>
                <a:ext cx="125388"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290" name="Straight Connector 289"/>
              <p:cNvCxnSpPr>
                <a:stCxn id="289" idx="4"/>
              </p:cNvCxnSpPr>
              <p:nvPr/>
            </p:nvCxnSpPr>
            <p:spPr bwMode="auto">
              <a:xfrm rot="5400000">
                <a:off x="1895615" y="5488820"/>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91" name="Straight Connector 290"/>
              <p:cNvCxnSpPr/>
              <p:nvPr/>
            </p:nvCxnSpPr>
            <p:spPr bwMode="auto">
              <a:xfrm rot="16200000" flipH="1">
                <a:off x="1909102" y="5289862"/>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88" name="Group 291"/>
            <p:cNvGrpSpPr>
              <a:grpSpLocks/>
            </p:cNvGrpSpPr>
            <p:nvPr/>
          </p:nvGrpSpPr>
          <p:grpSpPr bwMode="auto">
            <a:xfrm flipH="1">
              <a:off x="3001805" y="5409455"/>
              <a:ext cx="45719" cy="98290"/>
              <a:chOff x="1909219" y="5215357"/>
              <a:chExt cx="45719" cy="98290"/>
            </a:xfrm>
          </p:grpSpPr>
          <p:sp>
            <p:nvSpPr>
              <p:cNvPr id="293" name="Oval 292"/>
              <p:cNvSpPr/>
              <p:nvPr/>
            </p:nvSpPr>
            <p:spPr bwMode="auto">
              <a:xfrm>
                <a:off x="1905116" y="5421449"/>
                <a:ext cx="41267"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294" name="Straight Connector 293"/>
              <p:cNvCxnSpPr>
                <a:stCxn id="293" idx="4"/>
              </p:cNvCxnSpPr>
              <p:nvPr/>
            </p:nvCxnSpPr>
            <p:spPr bwMode="auto">
              <a:xfrm rot="5400000">
                <a:off x="1878958" y="5493581"/>
                <a:ext cx="52316"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95" name="Straight Connector 294"/>
              <p:cNvCxnSpPr/>
              <p:nvPr/>
            </p:nvCxnSpPr>
            <p:spPr bwMode="auto">
              <a:xfrm rot="16200000" flipH="1">
                <a:off x="1882921" y="5294623"/>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89" name="Group 295"/>
            <p:cNvGrpSpPr>
              <a:grpSpLocks/>
            </p:cNvGrpSpPr>
            <p:nvPr/>
          </p:nvGrpSpPr>
          <p:grpSpPr bwMode="auto">
            <a:xfrm flipH="1">
              <a:off x="3049430" y="5409455"/>
              <a:ext cx="45719" cy="98290"/>
              <a:chOff x="1909219" y="5215357"/>
              <a:chExt cx="45719" cy="98290"/>
            </a:xfrm>
          </p:grpSpPr>
          <p:sp>
            <p:nvSpPr>
              <p:cNvPr id="297" name="Oval 296"/>
              <p:cNvSpPr/>
              <p:nvPr/>
            </p:nvSpPr>
            <p:spPr bwMode="auto">
              <a:xfrm>
                <a:off x="1905126" y="5421449"/>
                <a:ext cx="41267"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298" name="Straight Connector 297"/>
              <p:cNvCxnSpPr>
                <a:stCxn id="297" idx="4"/>
              </p:cNvCxnSpPr>
              <p:nvPr/>
            </p:nvCxnSpPr>
            <p:spPr bwMode="auto">
              <a:xfrm rot="5400000">
                <a:off x="1878968" y="5493581"/>
                <a:ext cx="52316"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99" name="Straight Connector 298"/>
              <p:cNvCxnSpPr/>
              <p:nvPr/>
            </p:nvCxnSpPr>
            <p:spPr bwMode="auto">
              <a:xfrm rot="16200000" flipH="1">
                <a:off x="1882931" y="5294623"/>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90" name="Group 299"/>
            <p:cNvGrpSpPr>
              <a:grpSpLocks/>
            </p:cNvGrpSpPr>
            <p:nvPr/>
          </p:nvGrpSpPr>
          <p:grpSpPr bwMode="auto">
            <a:xfrm flipH="1">
              <a:off x="3104199" y="5409455"/>
              <a:ext cx="45719" cy="98290"/>
              <a:chOff x="1909219" y="5215357"/>
              <a:chExt cx="45719" cy="98290"/>
            </a:xfrm>
          </p:grpSpPr>
          <p:sp>
            <p:nvSpPr>
              <p:cNvPr id="301" name="Oval 300"/>
              <p:cNvSpPr/>
              <p:nvPr/>
            </p:nvSpPr>
            <p:spPr bwMode="auto">
              <a:xfrm>
                <a:off x="1644045" y="5421449"/>
                <a:ext cx="125387"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302" name="Straight Connector 301"/>
              <p:cNvCxnSpPr>
                <a:stCxn id="301" idx="4"/>
              </p:cNvCxnSpPr>
              <p:nvPr/>
            </p:nvCxnSpPr>
            <p:spPr bwMode="auto">
              <a:xfrm rot="5400000">
                <a:off x="1895645" y="5488820"/>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303" name="Straight Connector 302"/>
              <p:cNvCxnSpPr/>
              <p:nvPr/>
            </p:nvCxnSpPr>
            <p:spPr bwMode="auto">
              <a:xfrm rot="16200000" flipH="1">
                <a:off x="1909132" y="5289862"/>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91" name="Group 303"/>
            <p:cNvGrpSpPr>
              <a:grpSpLocks/>
            </p:cNvGrpSpPr>
            <p:nvPr/>
          </p:nvGrpSpPr>
          <p:grpSpPr bwMode="auto">
            <a:xfrm flipH="1">
              <a:off x="3154204" y="5409455"/>
              <a:ext cx="45719" cy="98290"/>
              <a:chOff x="1909219" y="5215357"/>
              <a:chExt cx="45719" cy="98290"/>
            </a:xfrm>
          </p:grpSpPr>
          <p:sp>
            <p:nvSpPr>
              <p:cNvPr id="305" name="Oval 304"/>
              <p:cNvSpPr/>
              <p:nvPr/>
            </p:nvSpPr>
            <p:spPr bwMode="auto">
              <a:xfrm>
                <a:off x="1906733" y="5421449"/>
                <a:ext cx="38093"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306" name="Straight Connector 305"/>
              <p:cNvCxnSpPr>
                <a:stCxn id="305" idx="4"/>
              </p:cNvCxnSpPr>
              <p:nvPr/>
            </p:nvCxnSpPr>
            <p:spPr bwMode="auto">
              <a:xfrm rot="5400000">
                <a:off x="1880575" y="5493581"/>
                <a:ext cx="52316"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307" name="Straight Connector 306"/>
              <p:cNvCxnSpPr/>
              <p:nvPr/>
            </p:nvCxnSpPr>
            <p:spPr bwMode="auto">
              <a:xfrm rot="16200000" flipH="1">
                <a:off x="1884539" y="5294623"/>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92" name="Group 307"/>
            <p:cNvGrpSpPr>
              <a:grpSpLocks/>
            </p:cNvGrpSpPr>
            <p:nvPr/>
          </p:nvGrpSpPr>
          <p:grpSpPr bwMode="auto">
            <a:xfrm flipH="1">
              <a:off x="3204212" y="5409455"/>
              <a:ext cx="45719" cy="98290"/>
              <a:chOff x="1909219" y="5215357"/>
              <a:chExt cx="45719" cy="98290"/>
            </a:xfrm>
          </p:grpSpPr>
          <p:sp>
            <p:nvSpPr>
              <p:cNvPr id="309" name="Oval 308"/>
              <p:cNvSpPr/>
              <p:nvPr/>
            </p:nvSpPr>
            <p:spPr bwMode="auto">
              <a:xfrm>
                <a:off x="1647240" y="5421449"/>
                <a:ext cx="125388"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310" name="Straight Connector 309"/>
              <p:cNvCxnSpPr>
                <a:stCxn id="309" idx="4"/>
              </p:cNvCxnSpPr>
              <p:nvPr/>
            </p:nvCxnSpPr>
            <p:spPr bwMode="auto">
              <a:xfrm rot="5400000">
                <a:off x="1895665" y="5488820"/>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311" name="Straight Connector 310"/>
              <p:cNvCxnSpPr/>
              <p:nvPr/>
            </p:nvCxnSpPr>
            <p:spPr bwMode="auto">
              <a:xfrm rot="16200000" flipH="1">
                <a:off x="1909152" y="5289862"/>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93" name="Group 311"/>
            <p:cNvGrpSpPr>
              <a:grpSpLocks/>
            </p:cNvGrpSpPr>
            <p:nvPr/>
          </p:nvGrpSpPr>
          <p:grpSpPr bwMode="auto">
            <a:xfrm flipH="1">
              <a:off x="3258981" y="5409455"/>
              <a:ext cx="45719" cy="98290"/>
              <a:chOff x="1909219" y="5215357"/>
              <a:chExt cx="45719" cy="98290"/>
            </a:xfrm>
          </p:grpSpPr>
          <p:sp>
            <p:nvSpPr>
              <p:cNvPr id="313" name="Oval 312"/>
              <p:cNvSpPr/>
              <p:nvPr/>
            </p:nvSpPr>
            <p:spPr bwMode="auto">
              <a:xfrm>
                <a:off x="1906756" y="5421449"/>
                <a:ext cx="38093"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314" name="Straight Connector 313"/>
              <p:cNvCxnSpPr>
                <a:stCxn id="313" idx="4"/>
              </p:cNvCxnSpPr>
              <p:nvPr/>
            </p:nvCxnSpPr>
            <p:spPr bwMode="auto">
              <a:xfrm rot="5400000">
                <a:off x="1880598" y="5493581"/>
                <a:ext cx="52316"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315" name="Straight Connector 314"/>
              <p:cNvCxnSpPr/>
              <p:nvPr/>
            </p:nvCxnSpPr>
            <p:spPr bwMode="auto">
              <a:xfrm rot="16200000" flipH="1">
                <a:off x="1884562" y="5294623"/>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94" name="Group 315"/>
            <p:cNvGrpSpPr>
              <a:grpSpLocks/>
            </p:cNvGrpSpPr>
            <p:nvPr/>
          </p:nvGrpSpPr>
          <p:grpSpPr bwMode="auto">
            <a:xfrm flipH="1">
              <a:off x="3308986" y="5409455"/>
              <a:ext cx="45719" cy="98290"/>
              <a:chOff x="1909219" y="5215357"/>
              <a:chExt cx="45719" cy="98290"/>
            </a:xfrm>
          </p:grpSpPr>
          <p:sp>
            <p:nvSpPr>
              <p:cNvPr id="317" name="Oval 316"/>
              <p:cNvSpPr/>
              <p:nvPr/>
            </p:nvSpPr>
            <p:spPr bwMode="auto">
              <a:xfrm>
                <a:off x="1648847" y="5421449"/>
                <a:ext cx="125387"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318" name="Straight Connector 317"/>
              <p:cNvCxnSpPr>
                <a:stCxn id="317" idx="4"/>
              </p:cNvCxnSpPr>
              <p:nvPr/>
            </p:nvCxnSpPr>
            <p:spPr bwMode="auto">
              <a:xfrm rot="5400000">
                <a:off x="1895685" y="5488820"/>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319" name="Straight Connector 318"/>
              <p:cNvCxnSpPr/>
              <p:nvPr/>
            </p:nvCxnSpPr>
            <p:spPr bwMode="auto">
              <a:xfrm rot="16200000" flipH="1">
                <a:off x="1909172" y="5289862"/>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95" name="Group 319"/>
            <p:cNvGrpSpPr>
              <a:grpSpLocks/>
            </p:cNvGrpSpPr>
            <p:nvPr/>
          </p:nvGrpSpPr>
          <p:grpSpPr bwMode="auto">
            <a:xfrm flipH="1">
              <a:off x="3358993" y="5409455"/>
              <a:ext cx="45719" cy="98290"/>
              <a:chOff x="1909219" y="5215357"/>
              <a:chExt cx="45719" cy="98290"/>
            </a:xfrm>
          </p:grpSpPr>
          <p:sp>
            <p:nvSpPr>
              <p:cNvPr id="321" name="Oval 320"/>
              <p:cNvSpPr/>
              <p:nvPr/>
            </p:nvSpPr>
            <p:spPr bwMode="auto">
              <a:xfrm>
                <a:off x="1908363" y="5421449"/>
                <a:ext cx="34918"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322" name="Straight Connector 321"/>
              <p:cNvCxnSpPr>
                <a:stCxn id="321" idx="4"/>
              </p:cNvCxnSpPr>
              <p:nvPr/>
            </p:nvCxnSpPr>
            <p:spPr bwMode="auto">
              <a:xfrm rot="5400000">
                <a:off x="1882205" y="5493581"/>
                <a:ext cx="52316"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323" name="Straight Connector 322"/>
              <p:cNvCxnSpPr/>
              <p:nvPr/>
            </p:nvCxnSpPr>
            <p:spPr bwMode="auto">
              <a:xfrm rot="16200000" flipH="1">
                <a:off x="1886169" y="5294623"/>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96" name="Group 323"/>
            <p:cNvGrpSpPr>
              <a:grpSpLocks/>
            </p:cNvGrpSpPr>
            <p:nvPr/>
          </p:nvGrpSpPr>
          <p:grpSpPr bwMode="auto">
            <a:xfrm flipH="1">
              <a:off x="3413762" y="5409455"/>
              <a:ext cx="45719" cy="98290"/>
              <a:chOff x="1909219" y="5215357"/>
              <a:chExt cx="45719" cy="98290"/>
            </a:xfrm>
          </p:grpSpPr>
          <p:sp>
            <p:nvSpPr>
              <p:cNvPr id="325" name="Oval 324"/>
              <p:cNvSpPr/>
              <p:nvPr/>
            </p:nvSpPr>
            <p:spPr bwMode="auto">
              <a:xfrm>
                <a:off x="1653630" y="5421449"/>
                <a:ext cx="125388"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326" name="Straight Connector 325"/>
              <p:cNvCxnSpPr>
                <a:stCxn id="325" idx="4"/>
              </p:cNvCxnSpPr>
              <p:nvPr/>
            </p:nvCxnSpPr>
            <p:spPr bwMode="auto">
              <a:xfrm rot="5400000">
                <a:off x="1895707" y="5488820"/>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327" name="Straight Connector 326"/>
              <p:cNvCxnSpPr/>
              <p:nvPr/>
            </p:nvCxnSpPr>
            <p:spPr bwMode="auto">
              <a:xfrm rot="16200000" flipH="1">
                <a:off x="1909194" y="5289862"/>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97" name="Group 327"/>
            <p:cNvGrpSpPr>
              <a:grpSpLocks/>
            </p:cNvGrpSpPr>
            <p:nvPr/>
          </p:nvGrpSpPr>
          <p:grpSpPr bwMode="auto">
            <a:xfrm flipH="1">
              <a:off x="3463767" y="5409455"/>
              <a:ext cx="45719" cy="98290"/>
              <a:chOff x="1909219" y="5215357"/>
              <a:chExt cx="45719" cy="98290"/>
            </a:xfrm>
          </p:grpSpPr>
          <p:sp>
            <p:nvSpPr>
              <p:cNvPr id="329" name="Oval 328"/>
              <p:cNvSpPr/>
              <p:nvPr/>
            </p:nvSpPr>
            <p:spPr bwMode="auto">
              <a:xfrm>
                <a:off x="1908383" y="5421449"/>
                <a:ext cx="34918"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330" name="Straight Connector 329"/>
              <p:cNvCxnSpPr>
                <a:stCxn id="329" idx="4"/>
              </p:cNvCxnSpPr>
              <p:nvPr/>
            </p:nvCxnSpPr>
            <p:spPr bwMode="auto">
              <a:xfrm rot="5400000">
                <a:off x="1882225" y="5493581"/>
                <a:ext cx="52316"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331" name="Straight Connector 330"/>
              <p:cNvCxnSpPr/>
              <p:nvPr/>
            </p:nvCxnSpPr>
            <p:spPr bwMode="auto">
              <a:xfrm rot="16200000" flipH="1">
                <a:off x="1886189" y="5294623"/>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98" name="Group 331"/>
            <p:cNvGrpSpPr>
              <a:grpSpLocks/>
            </p:cNvGrpSpPr>
            <p:nvPr/>
          </p:nvGrpSpPr>
          <p:grpSpPr bwMode="auto">
            <a:xfrm flipH="1">
              <a:off x="3516155" y="5409455"/>
              <a:ext cx="45719" cy="98290"/>
              <a:chOff x="1909219" y="5215357"/>
              <a:chExt cx="45719" cy="98290"/>
            </a:xfrm>
          </p:grpSpPr>
          <p:sp>
            <p:nvSpPr>
              <p:cNvPr id="333" name="Oval 332"/>
              <p:cNvSpPr/>
              <p:nvPr/>
            </p:nvSpPr>
            <p:spPr bwMode="auto">
              <a:xfrm>
                <a:off x="1908393" y="5421449"/>
                <a:ext cx="34918"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334" name="Straight Connector 333"/>
              <p:cNvCxnSpPr>
                <a:stCxn id="333" idx="4"/>
              </p:cNvCxnSpPr>
              <p:nvPr/>
            </p:nvCxnSpPr>
            <p:spPr bwMode="auto">
              <a:xfrm rot="5400000">
                <a:off x="1882235" y="5493581"/>
                <a:ext cx="52316"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335" name="Straight Connector 334"/>
              <p:cNvCxnSpPr/>
              <p:nvPr/>
            </p:nvCxnSpPr>
            <p:spPr bwMode="auto">
              <a:xfrm rot="16200000" flipH="1">
                <a:off x="1886199" y="5294623"/>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199" name="Group 335"/>
            <p:cNvGrpSpPr>
              <a:grpSpLocks/>
            </p:cNvGrpSpPr>
            <p:nvPr/>
          </p:nvGrpSpPr>
          <p:grpSpPr bwMode="auto">
            <a:xfrm flipH="1">
              <a:off x="3570924" y="5409455"/>
              <a:ext cx="45719" cy="98290"/>
              <a:chOff x="1909219" y="5215357"/>
              <a:chExt cx="45719" cy="98290"/>
            </a:xfrm>
          </p:grpSpPr>
          <p:sp>
            <p:nvSpPr>
              <p:cNvPr id="337" name="Oval 336"/>
              <p:cNvSpPr/>
              <p:nvPr/>
            </p:nvSpPr>
            <p:spPr bwMode="auto">
              <a:xfrm>
                <a:off x="1656836" y="5421449"/>
                <a:ext cx="125387"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338" name="Straight Connector 337"/>
              <p:cNvCxnSpPr>
                <a:stCxn id="337" idx="4"/>
              </p:cNvCxnSpPr>
              <p:nvPr/>
            </p:nvCxnSpPr>
            <p:spPr bwMode="auto">
              <a:xfrm rot="5400000">
                <a:off x="1895738" y="5488820"/>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339" name="Straight Connector 338"/>
              <p:cNvCxnSpPr/>
              <p:nvPr/>
            </p:nvCxnSpPr>
            <p:spPr bwMode="auto">
              <a:xfrm rot="16200000" flipH="1">
                <a:off x="1909225" y="5289862"/>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200" name="Group 339"/>
            <p:cNvGrpSpPr>
              <a:grpSpLocks/>
            </p:cNvGrpSpPr>
            <p:nvPr/>
          </p:nvGrpSpPr>
          <p:grpSpPr bwMode="auto">
            <a:xfrm flipH="1">
              <a:off x="3620929" y="5409455"/>
              <a:ext cx="45719" cy="98290"/>
              <a:chOff x="1909219" y="5215357"/>
              <a:chExt cx="45719" cy="98290"/>
            </a:xfrm>
          </p:grpSpPr>
          <p:sp>
            <p:nvSpPr>
              <p:cNvPr id="341" name="Oval 340"/>
              <p:cNvSpPr/>
              <p:nvPr/>
            </p:nvSpPr>
            <p:spPr bwMode="auto">
              <a:xfrm>
                <a:off x="1910001" y="5421449"/>
                <a:ext cx="31744"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342" name="Straight Connector 341"/>
              <p:cNvCxnSpPr>
                <a:stCxn id="341" idx="4"/>
              </p:cNvCxnSpPr>
              <p:nvPr/>
            </p:nvCxnSpPr>
            <p:spPr bwMode="auto">
              <a:xfrm rot="5400000">
                <a:off x="1883843" y="5493581"/>
                <a:ext cx="52316"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343" name="Straight Connector 342"/>
              <p:cNvCxnSpPr/>
              <p:nvPr/>
            </p:nvCxnSpPr>
            <p:spPr bwMode="auto">
              <a:xfrm rot="16200000" flipH="1">
                <a:off x="1887806" y="5294623"/>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43201" name="Group 343"/>
            <p:cNvGrpSpPr>
              <a:grpSpLocks/>
            </p:cNvGrpSpPr>
            <p:nvPr/>
          </p:nvGrpSpPr>
          <p:grpSpPr bwMode="auto">
            <a:xfrm flipH="1">
              <a:off x="3670937" y="5409455"/>
              <a:ext cx="45719" cy="98290"/>
              <a:chOff x="1909219" y="5215357"/>
              <a:chExt cx="45719" cy="98290"/>
            </a:xfrm>
          </p:grpSpPr>
          <p:sp>
            <p:nvSpPr>
              <p:cNvPr id="345" name="Oval 344"/>
              <p:cNvSpPr/>
              <p:nvPr/>
            </p:nvSpPr>
            <p:spPr bwMode="auto">
              <a:xfrm>
                <a:off x="1660030" y="5421449"/>
                <a:ext cx="128563"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346" name="Straight Connector 345"/>
              <p:cNvCxnSpPr>
                <a:stCxn id="345" idx="4"/>
              </p:cNvCxnSpPr>
              <p:nvPr/>
            </p:nvCxnSpPr>
            <p:spPr bwMode="auto">
              <a:xfrm rot="5400000">
                <a:off x="1895758" y="5488820"/>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347" name="Straight Connector 346"/>
              <p:cNvCxnSpPr/>
              <p:nvPr/>
            </p:nvCxnSpPr>
            <p:spPr bwMode="auto">
              <a:xfrm rot="16200000" flipH="1">
                <a:off x="1909245" y="5289862"/>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sp>
        <p:nvSpPr>
          <p:cNvPr id="43013" name="Rectangle 4"/>
          <p:cNvSpPr>
            <a:spLocks noGrp="1" noChangeArrowheads="1"/>
          </p:cNvSpPr>
          <p:nvPr>
            <p:ph type="title"/>
          </p:nvPr>
        </p:nvSpPr>
        <p:spPr/>
        <p:txBody>
          <a:bodyPr/>
          <a:lstStyle/>
          <a:p>
            <a:r>
              <a:rPr lang="en-US" b="1" smtClean="0">
                <a:solidFill>
                  <a:srgbClr val="FFFF00"/>
                </a:solidFill>
                <a:ea typeface="MS PGothic" pitchFamily="34" charset="-128"/>
              </a:rPr>
              <a:t>HCV Life Cycle and DAA Targets</a:t>
            </a:r>
          </a:p>
        </p:txBody>
      </p:sp>
      <p:sp>
        <p:nvSpPr>
          <p:cNvPr id="43014" name="Text Box 5"/>
          <p:cNvSpPr txBox="1">
            <a:spLocks noChangeArrowheads="1"/>
          </p:cNvSpPr>
          <p:nvPr/>
        </p:nvSpPr>
        <p:spPr bwMode="auto">
          <a:xfrm>
            <a:off x="284163" y="6346825"/>
            <a:ext cx="8562975" cy="304800"/>
          </a:xfrm>
          <a:prstGeom prst="rect">
            <a:avLst/>
          </a:prstGeom>
          <a:noFill/>
          <a:ln w="9525">
            <a:noFill/>
            <a:miter lim="800000"/>
            <a:headEnd/>
            <a:tailEnd/>
          </a:ln>
        </p:spPr>
        <p:txBody>
          <a:bodyPr>
            <a:spAutoFit/>
          </a:bodyPr>
          <a:lstStyle/>
          <a:p>
            <a:pPr>
              <a:buFont typeface="Arial" charset="0"/>
              <a:buNone/>
            </a:pPr>
            <a:r>
              <a:rPr lang="en-US" sz="1400">
                <a:latin typeface="Calibri" pitchFamily="34" charset="0"/>
              </a:rPr>
              <a:t>Adapted from Manns MP, et al. Nat Rev Drug Discov. 2007;6:991-1000</a:t>
            </a:r>
            <a:r>
              <a:rPr lang="en-US" sz="1400">
                <a:solidFill>
                  <a:schemeClr val="bg2"/>
                </a:solidFill>
                <a:latin typeface="Calibri" pitchFamily="34" charset="0"/>
              </a:rPr>
              <a:t>. </a:t>
            </a:r>
          </a:p>
        </p:txBody>
      </p:sp>
      <p:sp>
        <p:nvSpPr>
          <p:cNvPr id="43015" name="TextBox 5"/>
          <p:cNvSpPr txBox="1">
            <a:spLocks noChangeArrowheads="1"/>
          </p:cNvSpPr>
          <p:nvPr/>
        </p:nvSpPr>
        <p:spPr bwMode="auto">
          <a:xfrm>
            <a:off x="603250" y="1804988"/>
            <a:ext cx="1717675" cy="581025"/>
          </a:xfrm>
          <a:prstGeom prst="rect">
            <a:avLst/>
          </a:prstGeom>
          <a:noFill/>
          <a:ln w="9525">
            <a:noFill/>
            <a:miter lim="800000"/>
            <a:headEnd/>
            <a:tailEnd/>
          </a:ln>
        </p:spPr>
        <p:txBody>
          <a:bodyPr wrap="none">
            <a:spAutoFit/>
          </a:bodyPr>
          <a:lstStyle/>
          <a:p>
            <a:pPr>
              <a:buFont typeface="Arial" charset="0"/>
              <a:buNone/>
            </a:pPr>
            <a:r>
              <a:rPr lang="en-US" sz="1600">
                <a:latin typeface="Calibri" pitchFamily="34" charset="0"/>
              </a:rPr>
              <a:t>Receptor binding</a:t>
            </a:r>
            <a:br>
              <a:rPr lang="en-US" sz="1600">
                <a:latin typeface="Calibri" pitchFamily="34" charset="0"/>
              </a:rPr>
            </a:br>
            <a:r>
              <a:rPr lang="en-US" sz="1600">
                <a:latin typeface="Calibri" pitchFamily="34" charset="0"/>
              </a:rPr>
              <a:t>and endocytosis</a:t>
            </a:r>
          </a:p>
        </p:txBody>
      </p:sp>
      <p:sp>
        <p:nvSpPr>
          <p:cNvPr id="43016" name="TextBox 6"/>
          <p:cNvSpPr txBox="1">
            <a:spLocks noChangeArrowheads="1"/>
          </p:cNvSpPr>
          <p:nvPr/>
        </p:nvSpPr>
        <p:spPr bwMode="auto">
          <a:xfrm>
            <a:off x="1684338" y="2490788"/>
            <a:ext cx="1168400" cy="825500"/>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Fusion and </a:t>
            </a:r>
            <a:br>
              <a:rPr lang="en-US" sz="1600">
                <a:latin typeface="Calibri" pitchFamily="34" charset="0"/>
              </a:rPr>
            </a:br>
            <a:r>
              <a:rPr lang="en-US" sz="1600">
                <a:latin typeface="Calibri" pitchFamily="34" charset="0"/>
              </a:rPr>
              <a:t>uncoating</a:t>
            </a:r>
          </a:p>
        </p:txBody>
      </p:sp>
      <p:sp>
        <p:nvSpPr>
          <p:cNvPr id="43017" name="TextBox 7"/>
          <p:cNvSpPr txBox="1">
            <a:spLocks noChangeArrowheads="1"/>
          </p:cNvSpPr>
          <p:nvPr/>
        </p:nvSpPr>
        <p:spPr bwMode="auto">
          <a:xfrm>
            <a:off x="6672263" y="1951038"/>
            <a:ext cx="1244600" cy="533400"/>
          </a:xfrm>
          <a:prstGeom prst="rect">
            <a:avLst/>
          </a:prstGeom>
          <a:noFill/>
          <a:ln w="9525">
            <a:noFill/>
            <a:miter lim="800000"/>
            <a:headEnd/>
            <a:tailEnd/>
          </a:ln>
        </p:spPr>
        <p:txBody>
          <a:bodyPr wrap="none">
            <a:spAutoFit/>
          </a:bodyPr>
          <a:lstStyle/>
          <a:p>
            <a:pPr algn="ctr">
              <a:buFont typeface="Arial" charset="0"/>
              <a:buNone/>
            </a:pPr>
            <a:r>
              <a:rPr lang="en-US" sz="1600">
                <a:latin typeface="Calibri" pitchFamily="34" charset="0"/>
              </a:rPr>
              <a:t>Transport</a:t>
            </a:r>
            <a:br>
              <a:rPr lang="en-US" sz="1600">
                <a:latin typeface="Calibri" pitchFamily="34" charset="0"/>
              </a:rPr>
            </a:br>
            <a:r>
              <a:rPr lang="en-US" sz="1600">
                <a:latin typeface="Calibri" pitchFamily="34" charset="0"/>
              </a:rPr>
              <a:t>and release</a:t>
            </a:r>
          </a:p>
        </p:txBody>
      </p:sp>
      <p:sp>
        <p:nvSpPr>
          <p:cNvPr id="43018" name="TextBox 8"/>
          <p:cNvSpPr txBox="1">
            <a:spLocks noChangeArrowheads="1"/>
          </p:cNvSpPr>
          <p:nvPr/>
        </p:nvSpPr>
        <p:spPr bwMode="auto">
          <a:xfrm>
            <a:off x="2901950" y="3427413"/>
            <a:ext cx="931863" cy="314325"/>
          </a:xfrm>
          <a:prstGeom prst="rect">
            <a:avLst/>
          </a:prstGeom>
          <a:noFill/>
          <a:ln w="9525">
            <a:noFill/>
            <a:miter lim="800000"/>
            <a:headEnd/>
            <a:tailEnd/>
          </a:ln>
        </p:spPr>
        <p:txBody>
          <a:bodyPr wrap="none">
            <a:spAutoFit/>
          </a:bodyPr>
          <a:lstStyle/>
          <a:p>
            <a:pPr>
              <a:buFont typeface="Arial" charset="0"/>
              <a:buNone/>
            </a:pPr>
            <a:r>
              <a:rPr lang="en-US" sz="1600">
                <a:latin typeface="Calibri" pitchFamily="34" charset="0"/>
              </a:rPr>
              <a:t>(+) RNA</a:t>
            </a:r>
          </a:p>
        </p:txBody>
      </p:sp>
      <p:sp>
        <p:nvSpPr>
          <p:cNvPr id="43019" name="TextBox 9"/>
          <p:cNvSpPr txBox="1">
            <a:spLocks noChangeArrowheads="1"/>
          </p:cNvSpPr>
          <p:nvPr/>
        </p:nvSpPr>
        <p:spPr bwMode="auto">
          <a:xfrm>
            <a:off x="128588" y="4264025"/>
            <a:ext cx="1647825" cy="825500"/>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Translation and</a:t>
            </a:r>
            <a:br>
              <a:rPr lang="en-US" sz="1600">
                <a:latin typeface="Calibri" pitchFamily="34" charset="0"/>
              </a:rPr>
            </a:br>
            <a:r>
              <a:rPr lang="en-US" sz="1600">
                <a:latin typeface="Calibri" pitchFamily="34" charset="0"/>
              </a:rPr>
              <a:t>polyprotein processing</a:t>
            </a:r>
          </a:p>
        </p:txBody>
      </p:sp>
      <p:sp>
        <p:nvSpPr>
          <p:cNvPr id="43020" name="TextBox 10"/>
          <p:cNvSpPr txBox="1">
            <a:spLocks noChangeArrowheads="1"/>
          </p:cNvSpPr>
          <p:nvPr/>
        </p:nvSpPr>
        <p:spPr bwMode="auto">
          <a:xfrm>
            <a:off x="6997700" y="4616450"/>
            <a:ext cx="1782763" cy="314325"/>
          </a:xfrm>
          <a:prstGeom prst="rect">
            <a:avLst/>
          </a:prstGeom>
          <a:noFill/>
          <a:ln w="9525">
            <a:noFill/>
            <a:miter lim="800000"/>
            <a:headEnd/>
            <a:tailEnd/>
          </a:ln>
        </p:spPr>
        <p:txBody>
          <a:bodyPr>
            <a:spAutoFit/>
          </a:bodyPr>
          <a:lstStyle/>
          <a:p>
            <a:pPr algn="ctr">
              <a:buFont typeface="Arial" charset="0"/>
              <a:buNone/>
            </a:pPr>
            <a:r>
              <a:rPr lang="en-US" sz="1600">
                <a:latin typeface="Calibri" pitchFamily="34" charset="0"/>
              </a:rPr>
              <a:t>RNA replication</a:t>
            </a:r>
          </a:p>
        </p:txBody>
      </p:sp>
      <p:sp>
        <p:nvSpPr>
          <p:cNvPr id="43021" name="TextBox 11"/>
          <p:cNvSpPr txBox="1">
            <a:spLocks noChangeArrowheads="1"/>
          </p:cNvSpPr>
          <p:nvPr/>
        </p:nvSpPr>
        <p:spPr bwMode="auto">
          <a:xfrm>
            <a:off x="7605713" y="3397250"/>
            <a:ext cx="1041400" cy="581025"/>
          </a:xfrm>
          <a:prstGeom prst="rect">
            <a:avLst/>
          </a:prstGeom>
          <a:noFill/>
          <a:ln w="9525">
            <a:noFill/>
            <a:miter lim="800000"/>
            <a:headEnd/>
            <a:tailEnd/>
          </a:ln>
        </p:spPr>
        <p:txBody>
          <a:bodyPr wrap="none">
            <a:spAutoFit/>
          </a:bodyPr>
          <a:lstStyle/>
          <a:p>
            <a:pPr algn="ctr">
              <a:buFont typeface="Arial" charset="0"/>
              <a:buNone/>
            </a:pPr>
            <a:r>
              <a:rPr lang="en-US" sz="1600">
                <a:latin typeface="Calibri" pitchFamily="34" charset="0"/>
              </a:rPr>
              <a:t>Virion</a:t>
            </a:r>
            <a:br>
              <a:rPr lang="en-US" sz="1600">
                <a:latin typeface="Calibri" pitchFamily="34" charset="0"/>
              </a:rPr>
            </a:br>
            <a:r>
              <a:rPr lang="en-US" sz="1600">
                <a:latin typeface="Calibri" pitchFamily="34" charset="0"/>
              </a:rPr>
              <a:t>assembly</a:t>
            </a:r>
          </a:p>
        </p:txBody>
      </p:sp>
      <p:sp>
        <p:nvSpPr>
          <p:cNvPr id="43022" name="TextBox 12"/>
          <p:cNvSpPr txBox="1">
            <a:spLocks noChangeArrowheads="1"/>
          </p:cNvSpPr>
          <p:nvPr/>
        </p:nvSpPr>
        <p:spPr bwMode="auto">
          <a:xfrm>
            <a:off x="3584575" y="4433888"/>
            <a:ext cx="1227138" cy="479425"/>
          </a:xfrm>
          <a:prstGeom prst="rect">
            <a:avLst/>
          </a:prstGeom>
          <a:noFill/>
          <a:ln w="9525">
            <a:noFill/>
            <a:miter lim="800000"/>
            <a:headEnd/>
            <a:tailEnd/>
          </a:ln>
        </p:spPr>
        <p:txBody>
          <a:bodyPr wrap="none">
            <a:spAutoFit/>
          </a:bodyPr>
          <a:lstStyle/>
          <a:p>
            <a:pPr algn="ctr">
              <a:buFont typeface="Arial" charset="0"/>
              <a:buNone/>
            </a:pPr>
            <a:r>
              <a:rPr lang="en-US" sz="1400">
                <a:latin typeface="Calibri" pitchFamily="34" charset="0"/>
              </a:rPr>
              <a:t>Membranous</a:t>
            </a:r>
            <a:br>
              <a:rPr lang="en-US" sz="1400">
                <a:latin typeface="Calibri" pitchFamily="34" charset="0"/>
              </a:rPr>
            </a:br>
            <a:r>
              <a:rPr lang="en-US" sz="1400">
                <a:latin typeface="Calibri" pitchFamily="34" charset="0"/>
              </a:rPr>
              <a:t>web</a:t>
            </a:r>
          </a:p>
        </p:txBody>
      </p:sp>
      <p:sp>
        <p:nvSpPr>
          <p:cNvPr id="43023" name="TextBox 13"/>
          <p:cNvSpPr txBox="1">
            <a:spLocks noChangeArrowheads="1"/>
          </p:cNvSpPr>
          <p:nvPr/>
        </p:nvSpPr>
        <p:spPr bwMode="auto">
          <a:xfrm>
            <a:off x="2757488" y="4889500"/>
            <a:ext cx="971550" cy="287338"/>
          </a:xfrm>
          <a:prstGeom prst="rect">
            <a:avLst/>
          </a:prstGeom>
          <a:noFill/>
          <a:ln w="9525">
            <a:noFill/>
            <a:miter lim="800000"/>
            <a:headEnd/>
            <a:tailEnd/>
          </a:ln>
        </p:spPr>
        <p:txBody>
          <a:bodyPr wrap="none">
            <a:spAutoFit/>
          </a:bodyPr>
          <a:lstStyle/>
          <a:p>
            <a:pPr algn="ctr">
              <a:buFont typeface="Arial" charset="0"/>
              <a:buNone/>
            </a:pPr>
            <a:r>
              <a:rPr lang="en-US" sz="1400">
                <a:solidFill>
                  <a:srgbClr val="000000"/>
                </a:solidFill>
                <a:latin typeface="Calibri" pitchFamily="34" charset="0"/>
              </a:rPr>
              <a:t>ER lumen</a:t>
            </a:r>
          </a:p>
        </p:txBody>
      </p:sp>
      <p:sp>
        <p:nvSpPr>
          <p:cNvPr id="17" name="Oval 16"/>
          <p:cNvSpPr/>
          <p:nvPr/>
        </p:nvSpPr>
        <p:spPr bwMode="auto">
          <a:xfrm>
            <a:off x="2477407" y="2057462"/>
            <a:ext cx="276225" cy="225425"/>
          </a:xfrm>
          <a:prstGeom prst="ellipse">
            <a:avLst/>
          </a:prstGeom>
          <a:gradFill flip="none" rotWithShape="1">
            <a:gsLst>
              <a:gs pos="0">
                <a:schemeClr val="accent3">
                  <a:lumMod val="20000"/>
                  <a:lumOff val="80000"/>
                </a:schemeClr>
              </a:gs>
              <a:gs pos="42000">
                <a:schemeClr val="accent3">
                  <a:lumMod val="60000"/>
                  <a:lumOff val="40000"/>
                </a:schemeClr>
              </a:gs>
              <a:gs pos="100000">
                <a:schemeClr val="accent3">
                  <a:lumMod val="75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18" name="Oval 17"/>
          <p:cNvSpPr/>
          <p:nvPr/>
        </p:nvSpPr>
        <p:spPr bwMode="auto">
          <a:xfrm>
            <a:off x="2803979" y="2074017"/>
            <a:ext cx="276225" cy="225425"/>
          </a:xfrm>
          <a:prstGeom prst="ellipse">
            <a:avLst/>
          </a:prstGeom>
          <a:gradFill flip="none" rotWithShape="1">
            <a:gsLst>
              <a:gs pos="0">
                <a:schemeClr val="accent3">
                  <a:lumMod val="20000"/>
                  <a:lumOff val="80000"/>
                </a:schemeClr>
              </a:gs>
              <a:gs pos="42000">
                <a:schemeClr val="accent3">
                  <a:lumMod val="60000"/>
                  <a:lumOff val="40000"/>
                </a:schemeClr>
              </a:gs>
              <a:gs pos="100000">
                <a:schemeClr val="accent3">
                  <a:lumMod val="75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19" name="Oval 18"/>
          <p:cNvSpPr/>
          <p:nvPr/>
        </p:nvSpPr>
        <p:spPr bwMode="auto">
          <a:xfrm>
            <a:off x="3176588" y="2141827"/>
            <a:ext cx="276225" cy="225425"/>
          </a:xfrm>
          <a:prstGeom prst="ellipse">
            <a:avLst/>
          </a:prstGeom>
          <a:gradFill flip="none" rotWithShape="1">
            <a:gsLst>
              <a:gs pos="0">
                <a:schemeClr val="accent3">
                  <a:lumMod val="20000"/>
                  <a:lumOff val="80000"/>
                </a:schemeClr>
              </a:gs>
              <a:gs pos="42000">
                <a:schemeClr val="accent3">
                  <a:lumMod val="60000"/>
                  <a:lumOff val="40000"/>
                </a:schemeClr>
              </a:gs>
              <a:gs pos="100000">
                <a:schemeClr val="accent3">
                  <a:lumMod val="75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21" name="Oval 20"/>
          <p:cNvSpPr/>
          <p:nvPr/>
        </p:nvSpPr>
        <p:spPr bwMode="auto">
          <a:xfrm>
            <a:off x="6337527" y="2090346"/>
            <a:ext cx="276225" cy="225425"/>
          </a:xfrm>
          <a:prstGeom prst="ellipse">
            <a:avLst/>
          </a:prstGeom>
          <a:gradFill flip="none" rotWithShape="1">
            <a:gsLst>
              <a:gs pos="0">
                <a:schemeClr val="accent3">
                  <a:lumMod val="20000"/>
                  <a:lumOff val="80000"/>
                </a:schemeClr>
              </a:gs>
              <a:gs pos="42000">
                <a:schemeClr val="accent3">
                  <a:lumMod val="60000"/>
                  <a:lumOff val="40000"/>
                </a:schemeClr>
              </a:gs>
              <a:gs pos="100000">
                <a:schemeClr val="accent3">
                  <a:lumMod val="75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22" name="Oval 21"/>
          <p:cNvSpPr/>
          <p:nvPr/>
        </p:nvSpPr>
        <p:spPr bwMode="auto">
          <a:xfrm>
            <a:off x="6020254" y="2037732"/>
            <a:ext cx="276225" cy="225425"/>
          </a:xfrm>
          <a:prstGeom prst="ellipse">
            <a:avLst/>
          </a:prstGeom>
          <a:gradFill flip="none" rotWithShape="1">
            <a:gsLst>
              <a:gs pos="0">
                <a:schemeClr val="accent3">
                  <a:lumMod val="20000"/>
                  <a:lumOff val="80000"/>
                </a:schemeClr>
              </a:gs>
              <a:gs pos="42000">
                <a:schemeClr val="accent3">
                  <a:lumMod val="60000"/>
                  <a:lumOff val="40000"/>
                </a:schemeClr>
              </a:gs>
              <a:gs pos="100000">
                <a:schemeClr val="accent3">
                  <a:lumMod val="75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23" name="Oval 22"/>
          <p:cNvSpPr/>
          <p:nvPr/>
        </p:nvSpPr>
        <p:spPr bwMode="auto">
          <a:xfrm>
            <a:off x="5754688" y="2287877"/>
            <a:ext cx="276225" cy="225425"/>
          </a:xfrm>
          <a:prstGeom prst="ellipse">
            <a:avLst/>
          </a:prstGeom>
          <a:gradFill flip="none" rotWithShape="1">
            <a:gsLst>
              <a:gs pos="0">
                <a:schemeClr val="accent3">
                  <a:lumMod val="20000"/>
                  <a:lumOff val="80000"/>
                </a:schemeClr>
              </a:gs>
              <a:gs pos="42000">
                <a:schemeClr val="accent3">
                  <a:lumMod val="60000"/>
                  <a:lumOff val="40000"/>
                </a:schemeClr>
              </a:gs>
              <a:gs pos="100000">
                <a:schemeClr val="accent3">
                  <a:lumMod val="75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43042" name="Freeform 23"/>
          <p:cNvSpPr>
            <a:spLocks noChangeArrowheads="1"/>
          </p:cNvSpPr>
          <p:nvPr/>
        </p:nvSpPr>
        <p:spPr bwMode="auto">
          <a:xfrm>
            <a:off x="3221038" y="3009900"/>
            <a:ext cx="484187" cy="355600"/>
          </a:xfrm>
          <a:custGeom>
            <a:avLst/>
            <a:gdLst>
              <a:gd name="T0" fmla="*/ 0 w 483995"/>
              <a:gd name="T1" fmla="*/ 0 h 356717"/>
              <a:gd name="T2" fmla="*/ 26371 w 483995"/>
              <a:gd name="T3" fmla="*/ 37341 h 356717"/>
              <a:gd name="T4" fmla="*/ 158389 w 483995"/>
              <a:gd name="T5" fmla="*/ 10187 h 356717"/>
              <a:gd name="T6" fmla="*/ 110870 w 483995"/>
              <a:gd name="T7" fmla="*/ 71295 h 356717"/>
              <a:gd name="T8" fmla="*/ 263977 w 483995"/>
              <a:gd name="T9" fmla="*/ 57713 h 356717"/>
              <a:gd name="T10" fmla="*/ 195341 w 483995"/>
              <a:gd name="T11" fmla="*/ 112025 h 356717"/>
              <a:gd name="T12" fmla="*/ 359012 w 483995"/>
              <a:gd name="T13" fmla="*/ 98453 h 356717"/>
              <a:gd name="T14" fmla="*/ 322057 w 483995"/>
              <a:gd name="T15" fmla="*/ 156158 h 356717"/>
              <a:gd name="T16" fmla="*/ 490998 w 483995"/>
              <a:gd name="T17" fmla="*/ 156158 h 356717"/>
              <a:gd name="T18" fmla="*/ 427645 w 483995"/>
              <a:gd name="T19" fmla="*/ 207076 h 356717"/>
              <a:gd name="T20" fmla="*/ 469880 w 483995"/>
              <a:gd name="T21" fmla="*/ 241026 h 3567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3995"/>
              <a:gd name="T34" fmla="*/ 0 h 356717"/>
              <a:gd name="T35" fmla="*/ 483995 w 483995"/>
              <a:gd name="T36" fmla="*/ 356717 h 3567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3995" h="356717">
                <a:moveTo>
                  <a:pt x="0" y="0"/>
                </a:moveTo>
                <a:cubicBezTo>
                  <a:pt x="0" y="26377"/>
                  <a:pt x="0" y="52754"/>
                  <a:pt x="25121" y="55266"/>
                </a:cubicBezTo>
                <a:cubicBezTo>
                  <a:pt x="50242" y="57778"/>
                  <a:pt x="137327" y="6699"/>
                  <a:pt x="150725" y="15073"/>
                </a:cubicBezTo>
                <a:cubicBezTo>
                  <a:pt x="164123" y="23447"/>
                  <a:pt x="88760" y="93785"/>
                  <a:pt x="105507" y="105508"/>
                </a:cubicBezTo>
                <a:cubicBezTo>
                  <a:pt x="122254" y="117231"/>
                  <a:pt x="237810" y="75363"/>
                  <a:pt x="251208" y="85411"/>
                </a:cubicBezTo>
                <a:cubicBezTo>
                  <a:pt x="264606" y="95459"/>
                  <a:pt x="170821" y="155750"/>
                  <a:pt x="185894" y="165798"/>
                </a:cubicBezTo>
                <a:cubicBezTo>
                  <a:pt x="200967" y="175846"/>
                  <a:pt x="321547" y="134815"/>
                  <a:pt x="341644" y="145701"/>
                </a:cubicBezTo>
                <a:cubicBezTo>
                  <a:pt x="361741" y="156587"/>
                  <a:pt x="285540" y="216877"/>
                  <a:pt x="306474" y="231112"/>
                </a:cubicBezTo>
                <a:cubicBezTo>
                  <a:pt x="327408" y="245347"/>
                  <a:pt x="450501" y="218552"/>
                  <a:pt x="467248" y="231112"/>
                </a:cubicBezTo>
                <a:cubicBezTo>
                  <a:pt x="483995" y="243672"/>
                  <a:pt x="410307" y="285541"/>
                  <a:pt x="406958" y="306475"/>
                </a:cubicBezTo>
                <a:cubicBezTo>
                  <a:pt x="403609" y="327409"/>
                  <a:pt x="447151" y="356717"/>
                  <a:pt x="447151" y="356717"/>
                </a:cubicBezTo>
              </a:path>
            </a:pathLst>
          </a:custGeom>
          <a:noFill/>
          <a:ln w="28575">
            <a:solidFill>
              <a:srgbClr val="C00000"/>
            </a:solidFill>
            <a:round/>
            <a:headEnd/>
            <a:tailEnd/>
          </a:ln>
        </p:spPr>
        <p:txBody>
          <a:bodyPr anchor="ctr"/>
          <a:lstStyle/>
          <a:p>
            <a:endParaRPr lang="he-IL">
              <a:latin typeface="Calibri" pitchFamily="34" charset="0"/>
            </a:endParaRPr>
          </a:p>
        </p:txBody>
      </p:sp>
      <p:sp>
        <p:nvSpPr>
          <p:cNvPr id="43043" name="Freeform 27"/>
          <p:cNvSpPr>
            <a:spLocks noChangeArrowheads="1"/>
          </p:cNvSpPr>
          <p:nvPr/>
        </p:nvSpPr>
        <p:spPr bwMode="auto">
          <a:xfrm>
            <a:off x="1881188" y="4416425"/>
            <a:ext cx="1522412" cy="206375"/>
          </a:xfrm>
          <a:custGeom>
            <a:avLst/>
            <a:gdLst>
              <a:gd name="T0" fmla="*/ 0 w 1522325"/>
              <a:gd name="T1" fmla="*/ 0 h 206828"/>
              <a:gd name="T2" fmla="*/ 65814 w 1522325"/>
              <a:gd name="T3" fmla="*/ 42017 h 206828"/>
              <a:gd name="T4" fmla="*/ 187269 w 1522325"/>
              <a:gd name="T5" fmla="*/ 26737 h 206828"/>
              <a:gd name="T6" fmla="*/ 227713 w 1522325"/>
              <a:gd name="T7" fmla="*/ 80212 h 206828"/>
              <a:gd name="T8" fmla="*/ 318773 w 1522325"/>
              <a:gd name="T9" fmla="*/ 57292 h 206828"/>
              <a:gd name="T10" fmla="*/ 420006 w 1522325"/>
              <a:gd name="T11" fmla="*/ 110774 h 206828"/>
              <a:gd name="T12" fmla="*/ 521240 w 1522325"/>
              <a:gd name="T13" fmla="*/ 103134 h 206828"/>
              <a:gd name="T14" fmla="*/ 566707 w 1522325"/>
              <a:gd name="T15" fmla="*/ 145148 h 206828"/>
              <a:gd name="T16" fmla="*/ 708384 w 1522325"/>
              <a:gd name="T17" fmla="*/ 106954 h 206828"/>
              <a:gd name="T18" fmla="*/ 804594 w 1522325"/>
              <a:gd name="T19" fmla="*/ 137513 h 206828"/>
              <a:gd name="T20" fmla="*/ 865259 w 1522325"/>
              <a:gd name="T21" fmla="*/ 110774 h 206828"/>
              <a:gd name="T22" fmla="*/ 961465 w 1522325"/>
              <a:gd name="T23" fmla="*/ 133694 h 206828"/>
              <a:gd name="T24" fmla="*/ 1032303 w 1522325"/>
              <a:gd name="T25" fmla="*/ 122234 h 206828"/>
              <a:gd name="T26" fmla="*/ 1108169 w 1522325"/>
              <a:gd name="T27" fmla="*/ 141332 h 206828"/>
              <a:gd name="T28" fmla="*/ 1204364 w 1522325"/>
              <a:gd name="T29" fmla="*/ 118413 h 206828"/>
              <a:gd name="T30" fmla="*/ 1285272 w 1522325"/>
              <a:gd name="T31" fmla="*/ 156610 h 206828"/>
              <a:gd name="T32" fmla="*/ 1351080 w 1522325"/>
              <a:gd name="T33" fmla="*/ 122234 h 206828"/>
              <a:gd name="T34" fmla="*/ 1442140 w 1522325"/>
              <a:gd name="T35" fmla="*/ 148972 h 206828"/>
              <a:gd name="T36" fmla="*/ 1533223 w 1522325"/>
              <a:gd name="T37" fmla="*/ 114593 h 2068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22325"/>
              <a:gd name="T58" fmla="*/ 0 h 206828"/>
              <a:gd name="T59" fmla="*/ 1522325 w 1522325"/>
              <a:gd name="T60" fmla="*/ 206828 h 2068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22325" h="206828">
                <a:moveTo>
                  <a:pt x="0" y="0"/>
                </a:moveTo>
                <a:cubicBezTo>
                  <a:pt x="17166" y="24702"/>
                  <a:pt x="34332" y="49404"/>
                  <a:pt x="65314" y="55265"/>
                </a:cubicBezTo>
                <a:cubicBezTo>
                  <a:pt x="96296" y="61126"/>
                  <a:pt x="159098" y="26795"/>
                  <a:pt x="185894" y="35169"/>
                </a:cubicBezTo>
                <a:cubicBezTo>
                  <a:pt x="212690" y="43543"/>
                  <a:pt x="204317" y="98808"/>
                  <a:pt x="226088" y="105507"/>
                </a:cubicBezTo>
                <a:cubicBezTo>
                  <a:pt x="247859" y="112206"/>
                  <a:pt x="284703" y="68663"/>
                  <a:pt x="316523" y="75362"/>
                </a:cubicBezTo>
                <a:cubicBezTo>
                  <a:pt x="348343" y="82061"/>
                  <a:pt x="383512" y="135653"/>
                  <a:pt x="417006" y="145701"/>
                </a:cubicBezTo>
                <a:cubicBezTo>
                  <a:pt x="450500" y="155749"/>
                  <a:pt x="493207" y="128116"/>
                  <a:pt x="517490" y="135652"/>
                </a:cubicBezTo>
                <a:cubicBezTo>
                  <a:pt x="541774" y="143188"/>
                  <a:pt x="531725" y="190081"/>
                  <a:pt x="562707" y="190918"/>
                </a:cubicBezTo>
                <a:cubicBezTo>
                  <a:pt x="593689" y="191755"/>
                  <a:pt x="664028" y="142351"/>
                  <a:pt x="703384" y="140676"/>
                </a:cubicBezTo>
                <a:cubicBezTo>
                  <a:pt x="742740" y="139001"/>
                  <a:pt x="772886" y="180033"/>
                  <a:pt x="798844" y="180870"/>
                </a:cubicBezTo>
                <a:cubicBezTo>
                  <a:pt x="824802" y="181707"/>
                  <a:pt x="833176" y="146538"/>
                  <a:pt x="859134" y="145701"/>
                </a:cubicBezTo>
                <a:cubicBezTo>
                  <a:pt x="885092" y="144864"/>
                  <a:pt x="926960" y="173334"/>
                  <a:pt x="954593" y="175846"/>
                </a:cubicBezTo>
                <a:cubicBezTo>
                  <a:pt x="982226" y="178358"/>
                  <a:pt x="1000649" y="159098"/>
                  <a:pt x="1024932" y="160773"/>
                </a:cubicBezTo>
                <a:cubicBezTo>
                  <a:pt x="1049215" y="162448"/>
                  <a:pt x="1071824" y="186731"/>
                  <a:pt x="1100294" y="185894"/>
                </a:cubicBezTo>
                <a:cubicBezTo>
                  <a:pt x="1128764" y="185057"/>
                  <a:pt x="1166446" y="152400"/>
                  <a:pt x="1195754" y="155749"/>
                </a:cubicBezTo>
                <a:cubicBezTo>
                  <a:pt x="1225062" y="159098"/>
                  <a:pt x="1251857" y="205154"/>
                  <a:pt x="1276140" y="205991"/>
                </a:cubicBezTo>
                <a:cubicBezTo>
                  <a:pt x="1300423" y="206828"/>
                  <a:pt x="1315497" y="162448"/>
                  <a:pt x="1341455" y="160773"/>
                </a:cubicBezTo>
                <a:cubicBezTo>
                  <a:pt x="1367413" y="159098"/>
                  <a:pt x="1401745" y="197617"/>
                  <a:pt x="1431890" y="195942"/>
                </a:cubicBezTo>
                <a:cubicBezTo>
                  <a:pt x="1462035" y="194267"/>
                  <a:pt x="1492180" y="172496"/>
                  <a:pt x="1522325" y="150725"/>
                </a:cubicBezTo>
              </a:path>
            </a:pathLst>
          </a:custGeom>
          <a:noFill/>
          <a:ln w="28575">
            <a:solidFill>
              <a:srgbClr val="C00000"/>
            </a:solidFill>
            <a:round/>
            <a:headEnd/>
            <a:tailEnd/>
          </a:ln>
        </p:spPr>
        <p:txBody>
          <a:bodyPr anchor="ctr"/>
          <a:lstStyle/>
          <a:p>
            <a:endParaRPr lang="he-IL">
              <a:latin typeface="Calibri" pitchFamily="34" charset="0"/>
            </a:endParaRPr>
          </a:p>
        </p:txBody>
      </p:sp>
      <p:sp>
        <p:nvSpPr>
          <p:cNvPr id="34" name="Oval 33"/>
          <p:cNvSpPr/>
          <p:nvPr/>
        </p:nvSpPr>
        <p:spPr bwMode="auto">
          <a:xfrm>
            <a:off x="2718080" y="2527079"/>
            <a:ext cx="663190" cy="547636"/>
          </a:xfrm>
          <a:prstGeom prst="ellipse">
            <a:avLst/>
          </a:prstGeom>
          <a:gradFill flip="none" rotWithShape="1">
            <a:gsLst>
              <a:gs pos="2000">
                <a:schemeClr val="tx1"/>
              </a:gs>
              <a:gs pos="37000">
                <a:schemeClr val="accent5">
                  <a:lumMod val="60000"/>
                  <a:lumOff val="40000"/>
                </a:schemeClr>
              </a:gs>
              <a:gs pos="72000">
                <a:schemeClr val="accent5">
                  <a:lumMod val="50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20" name="Oval 19"/>
          <p:cNvSpPr/>
          <p:nvPr/>
        </p:nvSpPr>
        <p:spPr bwMode="auto">
          <a:xfrm>
            <a:off x="3016250" y="2814927"/>
            <a:ext cx="276225" cy="227012"/>
          </a:xfrm>
          <a:prstGeom prst="ellipse">
            <a:avLst/>
          </a:prstGeom>
          <a:gradFill flip="none" rotWithShape="1">
            <a:gsLst>
              <a:gs pos="0">
                <a:schemeClr val="accent3">
                  <a:lumMod val="20000"/>
                  <a:lumOff val="80000"/>
                </a:schemeClr>
              </a:gs>
              <a:gs pos="42000">
                <a:schemeClr val="accent3">
                  <a:lumMod val="60000"/>
                  <a:lumOff val="40000"/>
                </a:schemeClr>
              </a:gs>
              <a:gs pos="100000">
                <a:schemeClr val="accent3">
                  <a:lumMod val="75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35" name="Oval 34"/>
          <p:cNvSpPr/>
          <p:nvPr/>
        </p:nvSpPr>
        <p:spPr bwMode="auto">
          <a:xfrm>
            <a:off x="5315379" y="3257309"/>
            <a:ext cx="241532" cy="197617"/>
          </a:xfrm>
          <a:prstGeom prst="ellipse">
            <a:avLst/>
          </a:prstGeom>
          <a:gradFill flip="none" rotWithShape="1">
            <a:gsLst>
              <a:gs pos="0">
                <a:schemeClr val="accent3">
                  <a:lumMod val="20000"/>
                  <a:lumOff val="80000"/>
                </a:schemeClr>
              </a:gs>
              <a:gs pos="42000">
                <a:schemeClr val="accent3">
                  <a:lumMod val="60000"/>
                  <a:lumOff val="40000"/>
                </a:schemeClr>
              </a:gs>
              <a:gs pos="100000">
                <a:schemeClr val="accent3">
                  <a:lumMod val="75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grpSp>
        <p:nvGrpSpPr>
          <p:cNvPr id="43053" name="Group 38"/>
          <p:cNvGrpSpPr>
            <a:grpSpLocks/>
          </p:cNvGrpSpPr>
          <p:nvPr/>
        </p:nvGrpSpPr>
        <p:grpSpPr bwMode="auto">
          <a:xfrm>
            <a:off x="5192713" y="4294188"/>
            <a:ext cx="379412" cy="257175"/>
            <a:chOff x="5421507" y="3930554"/>
            <a:chExt cx="380232" cy="258532"/>
          </a:xfrm>
        </p:grpSpPr>
        <p:sp>
          <p:nvSpPr>
            <p:cNvPr id="40" name="Oval 39"/>
            <p:cNvSpPr/>
            <p:nvPr/>
          </p:nvSpPr>
          <p:spPr bwMode="auto">
            <a:xfrm>
              <a:off x="5481376" y="3949002"/>
              <a:ext cx="241532" cy="197617"/>
            </a:xfrm>
            <a:prstGeom prst="ellipse">
              <a:avLst/>
            </a:prstGeom>
            <a:gradFill flip="none" rotWithShape="1">
              <a:gsLst>
                <a:gs pos="0">
                  <a:schemeClr val="accent3">
                    <a:lumMod val="20000"/>
                    <a:lumOff val="80000"/>
                  </a:schemeClr>
                </a:gs>
                <a:gs pos="42000">
                  <a:schemeClr val="accent3">
                    <a:lumMod val="60000"/>
                    <a:lumOff val="40000"/>
                  </a:schemeClr>
                </a:gs>
                <a:gs pos="100000">
                  <a:schemeClr val="accent3">
                    <a:lumMod val="75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43170" name="TextBox 40"/>
            <p:cNvSpPr txBox="1">
              <a:spLocks noChangeArrowheads="1"/>
            </p:cNvSpPr>
            <p:nvPr/>
          </p:nvSpPr>
          <p:spPr bwMode="auto">
            <a:xfrm>
              <a:off x="5421507" y="3930554"/>
              <a:ext cx="380232" cy="258532"/>
            </a:xfrm>
            <a:prstGeom prst="rect">
              <a:avLst/>
            </a:prstGeom>
            <a:noFill/>
            <a:ln w="9525">
              <a:noFill/>
              <a:miter lim="800000"/>
              <a:headEnd/>
              <a:tailEnd/>
            </a:ln>
          </p:spPr>
          <p:txBody>
            <a:bodyPr wrap="none">
              <a:spAutoFit/>
            </a:bodyPr>
            <a:lstStyle/>
            <a:p>
              <a:pPr algn="ctr">
                <a:buFont typeface="Arial" charset="0"/>
                <a:buNone/>
              </a:pPr>
              <a:r>
                <a:rPr lang="en-US" sz="1200">
                  <a:solidFill>
                    <a:srgbClr val="000000"/>
                  </a:solidFill>
                  <a:latin typeface="Calibri" pitchFamily="34" charset="0"/>
                </a:rPr>
                <a:t>LD</a:t>
              </a:r>
            </a:p>
          </p:txBody>
        </p:sp>
      </p:grpSp>
      <p:sp>
        <p:nvSpPr>
          <p:cNvPr id="42" name="Oval 41"/>
          <p:cNvSpPr/>
          <p:nvPr/>
        </p:nvSpPr>
        <p:spPr bwMode="auto">
          <a:xfrm>
            <a:off x="5581859" y="4019259"/>
            <a:ext cx="241532" cy="197617"/>
          </a:xfrm>
          <a:prstGeom prst="ellipse">
            <a:avLst/>
          </a:prstGeom>
          <a:gradFill flip="none" rotWithShape="1">
            <a:gsLst>
              <a:gs pos="0">
                <a:schemeClr val="accent3">
                  <a:lumMod val="20000"/>
                  <a:lumOff val="80000"/>
                </a:schemeClr>
              </a:gs>
              <a:gs pos="42000">
                <a:schemeClr val="accent3">
                  <a:lumMod val="60000"/>
                  <a:lumOff val="40000"/>
                </a:schemeClr>
              </a:gs>
              <a:gs pos="100000">
                <a:schemeClr val="accent3">
                  <a:lumMod val="75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43057" name="Oval 42"/>
          <p:cNvSpPr>
            <a:spLocks noChangeArrowheads="1"/>
          </p:cNvSpPr>
          <p:nvPr/>
        </p:nvSpPr>
        <p:spPr bwMode="auto">
          <a:xfrm>
            <a:off x="4003675" y="3238500"/>
            <a:ext cx="1225550" cy="1225550"/>
          </a:xfrm>
          <a:prstGeom prst="ellipse">
            <a:avLst/>
          </a:prstGeom>
          <a:noFill/>
          <a:ln w="9525">
            <a:noFill/>
            <a:round/>
            <a:headEnd/>
            <a:tailEnd/>
          </a:ln>
        </p:spPr>
        <p:txBody>
          <a:bodyPr/>
          <a:lstStyle/>
          <a:p>
            <a:endParaRPr lang="he-IL">
              <a:latin typeface="Calibri" pitchFamily="34" charset="0"/>
            </a:endParaRPr>
          </a:p>
        </p:txBody>
      </p:sp>
      <p:sp>
        <p:nvSpPr>
          <p:cNvPr id="44" name="Oval 43"/>
          <p:cNvSpPr/>
          <p:nvPr/>
        </p:nvSpPr>
        <p:spPr bwMode="auto">
          <a:xfrm>
            <a:off x="3936154" y="3270249"/>
            <a:ext cx="1383956" cy="1083863"/>
          </a:xfrm>
          <a:prstGeom prst="ellipse">
            <a:avLst/>
          </a:prstGeom>
          <a:gradFill flip="none" rotWithShape="1">
            <a:gsLst>
              <a:gs pos="0">
                <a:schemeClr val="accent3">
                  <a:lumMod val="20000"/>
                  <a:lumOff val="80000"/>
                </a:schemeClr>
              </a:gs>
              <a:gs pos="90000">
                <a:srgbClr val="E20000"/>
              </a:gs>
              <a:gs pos="94000">
                <a:srgbClr val="700000"/>
              </a:gs>
            </a:gsLst>
            <a:path path="circle">
              <a:fillToRect l="50000" t="50000" r="50000" b="50000"/>
            </a:path>
            <a:tileRect/>
          </a:gra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45" name="Freeform 44"/>
          <p:cNvSpPr/>
          <p:nvPr/>
        </p:nvSpPr>
        <p:spPr bwMode="auto">
          <a:xfrm>
            <a:off x="3897313" y="3579813"/>
            <a:ext cx="71437" cy="169862"/>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40000"/>
              <a:lumOff val="60000"/>
            </a:schemeClr>
          </a:solidFill>
          <a:ln w="6350"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None/>
              <a:defRPr/>
            </a:pPr>
            <a:endParaRPr lang="en-US" dirty="0">
              <a:cs typeface="+mn-cs"/>
            </a:endParaRPr>
          </a:p>
        </p:txBody>
      </p:sp>
      <p:sp>
        <p:nvSpPr>
          <p:cNvPr id="46" name="Freeform 45"/>
          <p:cNvSpPr/>
          <p:nvPr/>
        </p:nvSpPr>
        <p:spPr bwMode="auto">
          <a:xfrm rot="1341719">
            <a:off x="4014788" y="3408363"/>
            <a:ext cx="71437" cy="169862"/>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40000"/>
              <a:lumOff val="60000"/>
            </a:schemeClr>
          </a:solidFill>
          <a:ln w="6350"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None/>
              <a:defRPr/>
            </a:pPr>
            <a:endParaRPr lang="en-US" dirty="0">
              <a:cs typeface="+mn-cs"/>
            </a:endParaRPr>
          </a:p>
        </p:txBody>
      </p:sp>
      <p:sp>
        <p:nvSpPr>
          <p:cNvPr id="47" name="Freeform 46"/>
          <p:cNvSpPr/>
          <p:nvPr/>
        </p:nvSpPr>
        <p:spPr bwMode="auto">
          <a:xfrm rot="2528820">
            <a:off x="4184650" y="3248025"/>
            <a:ext cx="71438" cy="211138"/>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40000"/>
              <a:lumOff val="60000"/>
            </a:schemeClr>
          </a:solidFill>
          <a:ln w="6350"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None/>
              <a:defRPr/>
            </a:pPr>
            <a:endParaRPr lang="en-US" dirty="0">
              <a:cs typeface="+mn-cs"/>
            </a:endParaRPr>
          </a:p>
        </p:txBody>
      </p:sp>
      <p:sp>
        <p:nvSpPr>
          <p:cNvPr id="48" name="Freeform 47"/>
          <p:cNvSpPr/>
          <p:nvPr/>
        </p:nvSpPr>
        <p:spPr bwMode="auto">
          <a:xfrm rot="4031165">
            <a:off x="4405312" y="3171826"/>
            <a:ext cx="61913" cy="207962"/>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40000"/>
              <a:lumOff val="60000"/>
            </a:schemeClr>
          </a:solidFill>
          <a:ln w="6350"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None/>
              <a:defRPr/>
            </a:pPr>
            <a:endParaRPr lang="en-US" dirty="0">
              <a:cs typeface="+mn-cs"/>
            </a:endParaRPr>
          </a:p>
        </p:txBody>
      </p:sp>
      <p:sp>
        <p:nvSpPr>
          <p:cNvPr id="49" name="Freeform 48"/>
          <p:cNvSpPr/>
          <p:nvPr/>
        </p:nvSpPr>
        <p:spPr bwMode="auto">
          <a:xfrm rot="4843945">
            <a:off x="4652962" y="3148013"/>
            <a:ext cx="60325" cy="209550"/>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40000"/>
              <a:lumOff val="60000"/>
            </a:schemeClr>
          </a:solidFill>
          <a:ln w="6350"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None/>
              <a:defRPr/>
            </a:pPr>
            <a:endParaRPr lang="en-US" dirty="0">
              <a:cs typeface="+mn-cs"/>
            </a:endParaRPr>
          </a:p>
        </p:txBody>
      </p:sp>
      <p:sp>
        <p:nvSpPr>
          <p:cNvPr id="50" name="Freeform 49"/>
          <p:cNvSpPr/>
          <p:nvPr/>
        </p:nvSpPr>
        <p:spPr bwMode="auto">
          <a:xfrm rot="5866503">
            <a:off x="4910931" y="3205957"/>
            <a:ext cx="60325" cy="207962"/>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None/>
              <a:defRPr/>
            </a:pPr>
            <a:endParaRPr lang="en-US" dirty="0">
              <a:cs typeface="+mn-cs"/>
            </a:endParaRPr>
          </a:p>
        </p:txBody>
      </p:sp>
      <p:sp>
        <p:nvSpPr>
          <p:cNvPr id="51" name="Freeform 50"/>
          <p:cNvSpPr/>
          <p:nvPr/>
        </p:nvSpPr>
        <p:spPr bwMode="auto">
          <a:xfrm rot="6862973">
            <a:off x="5108575" y="3316288"/>
            <a:ext cx="60325" cy="209550"/>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None/>
              <a:defRPr/>
            </a:pPr>
            <a:endParaRPr lang="en-US" dirty="0">
              <a:cs typeface="+mn-cs"/>
            </a:endParaRPr>
          </a:p>
        </p:txBody>
      </p:sp>
      <p:sp>
        <p:nvSpPr>
          <p:cNvPr id="52" name="Freeform 51"/>
          <p:cNvSpPr/>
          <p:nvPr/>
        </p:nvSpPr>
        <p:spPr bwMode="auto">
          <a:xfrm rot="8314942">
            <a:off x="5249863" y="3486150"/>
            <a:ext cx="58737" cy="209550"/>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None/>
              <a:defRPr/>
            </a:pPr>
            <a:endParaRPr lang="en-US" dirty="0">
              <a:cs typeface="+mn-cs"/>
            </a:endParaRPr>
          </a:p>
        </p:txBody>
      </p:sp>
      <p:sp>
        <p:nvSpPr>
          <p:cNvPr id="53" name="Freeform 52"/>
          <p:cNvSpPr/>
          <p:nvPr/>
        </p:nvSpPr>
        <p:spPr bwMode="auto">
          <a:xfrm rot="10481109">
            <a:off x="5311775" y="3679825"/>
            <a:ext cx="60325" cy="209550"/>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None/>
              <a:defRPr/>
            </a:pPr>
            <a:endParaRPr lang="en-US" dirty="0">
              <a:cs typeface="+mn-cs"/>
            </a:endParaRPr>
          </a:p>
        </p:txBody>
      </p:sp>
      <p:sp>
        <p:nvSpPr>
          <p:cNvPr id="54" name="Freeform 53"/>
          <p:cNvSpPr/>
          <p:nvPr/>
        </p:nvSpPr>
        <p:spPr bwMode="auto">
          <a:xfrm rot="11473676">
            <a:off x="5276850" y="3884613"/>
            <a:ext cx="60325" cy="187325"/>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None/>
              <a:defRPr/>
            </a:pPr>
            <a:endParaRPr lang="en-US" dirty="0">
              <a:cs typeface="+mn-cs"/>
            </a:endParaRPr>
          </a:p>
        </p:txBody>
      </p:sp>
      <p:sp>
        <p:nvSpPr>
          <p:cNvPr id="55" name="Freeform 54"/>
          <p:cNvSpPr/>
          <p:nvPr/>
        </p:nvSpPr>
        <p:spPr bwMode="auto">
          <a:xfrm rot="12519920">
            <a:off x="5180013" y="4044950"/>
            <a:ext cx="60325" cy="185738"/>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None/>
              <a:defRPr/>
            </a:pPr>
            <a:endParaRPr lang="en-US" dirty="0">
              <a:cs typeface="+mn-cs"/>
            </a:endParaRPr>
          </a:p>
        </p:txBody>
      </p:sp>
      <p:sp>
        <p:nvSpPr>
          <p:cNvPr id="56" name="Freeform 55"/>
          <p:cNvSpPr/>
          <p:nvPr/>
        </p:nvSpPr>
        <p:spPr bwMode="auto">
          <a:xfrm rot="13710913">
            <a:off x="5014119" y="4171157"/>
            <a:ext cx="60325" cy="185737"/>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None/>
              <a:defRPr/>
            </a:pPr>
            <a:endParaRPr lang="en-US" dirty="0">
              <a:cs typeface="+mn-cs"/>
            </a:endParaRPr>
          </a:p>
        </p:txBody>
      </p:sp>
      <p:sp>
        <p:nvSpPr>
          <p:cNvPr id="57" name="Freeform 56"/>
          <p:cNvSpPr/>
          <p:nvPr/>
        </p:nvSpPr>
        <p:spPr bwMode="auto">
          <a:xfrm rot="14791691">
            <a:off x="4790281" y="4245770"/>
            <a:ext cx="60325" cy="201612"/>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None/>
              <a:defRPr/>
            </a:pPr>
            <a:endParaRPr lang="en-US" dirty="0">
              <a:cs typeface="+mn-cs"/>
            </a:endParaRPr>
          </a:p>
        </p:txBody>
      </p:sp>
      <p:sp>
        <p:nvSpPr>
          <p:cNvPr id="58" name="Freeform 57"/>
          <p:cNvSpPr/>
          <p:nvPr/>
        </p:nvSpPr>
        <p:spPr bwMode="auto">
          <a:xfrm rot="15658740">
            <a:off x="4545013" y="4259263"/>
            <a:ext cx="60325" cy="200025"/>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None/>
              <a:defRPr/>
            </a:pPr>
            <a:endParaRPr lang="en-US" dirty="0">
              <a:cs typeface="+mn-cs"/>
            </a:endParaRPr>
          </a:p>
        </p:txBody>
      </p:sp>
      <p:sp>
        <p:nvSpPr>
          <p:cNvPr id="59" name="Freeform 58"/>
          <p:cNvSpPr/>
          <p:nvPr/>
        </p:nvSpPr>
        <p:spPr bwMode="auto">
          <a:xfrm rot="16615476">
            <a:off x="4300538" y="4214812"/>
            <a:ext cx="58738" cy="201613"/>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None/>
              <a:defRPr/>
            </a:pPr>
            <a:endParaRPr lang="en-US" dirty="0">
              <a:cs typeface="+mn-cs"/>
            </a:endParaRPr>
          </a:p>
        </p:txBody>
      </p:sp>
      <p:sp>
        <p:nvSpPr>
          <p:cNvPr id="60" name="Freeform 59"/>
          <p:cNvSpPr/>
          <p:nvPr/>
        </p:nvSpPr>
        <p:spPr bwMode="auto">
          <a:xfrm rot="17774781">
            <a:off x="4096544" y="4088606"/>
            <a:ext cx="58738" cy="225425"/>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None/>
              <a:defRPr/>
            </a:pPr>
            <a:endParaRPr lang="en-US" dirty="0">
              <a:cs typeface="+mn-cs"/>
            </a:endParaRPr>
          </a:p>
        </p:txBody>
      </p:sp>
      <p:sp>
        <p:nvSpPr>
          <p:cNvPr id="61" name="Freeform 60"/>
          <p:cNvSpPr/>
          <p:nvPr/>
        </p:nvSpPr>
        <p:spPr bwMode="auto">
          <a:xfrm rot="19175849">
            <a:off x="3867150" y="3921125"/>
            <a:ext cx="58738" cy="223838"/>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None/>
              <a:defRPr/>
            </a:pPr>
            <a:endParaRPr lang="en-US" dirty="0">
              <a:cs typeface="+mn-cs"/>
            </a:endParaRPr>
          </a:p>
        </p:txBody>
      </p:sp>
      <p:sp>
        <p:nvSpPr>
          <p:cNvPr id="62" name="Freeform 61"/>
          <p:cNvSpPr/>
          <p:nvPr/>
        </p:nvSpPr>
        <p:spPr bwMode="auto">
          <a:xfrm rot="20571763">
            <a:off x="3798888" y="3765550"/>
            <a:ext cx="60325" cy="171450"/>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pitchFamily="34" charset="0"/>
              <a:buNone/>
              <a:defRPr/>
            </a:pPr>
            <a:endParaRPr lang="en-US" dirty="0">
              <a:cs typeface="+mn-cs"/>
            </a:endParaRPr>
          </a:p>
        </p:txBody>
      </p:sp>
      <p:sp>
        <p:nvSpPr>
          <p:cNvPr id="63" name="Freeform 62"/>
          <p:cNvSpPr/>
          <p:nvPr/>
        </p:nvSpPr>
        <p:spPr bwMode="auto">
          <a:xfrm>
            <a:off x="3778250" y="3282950"/>
            <a:ext cx="411163" cy="554038"/>
          </a:xfrm>
          <a:custGeom>
            <a:avLst/>
            <a:gdLst>
              <a:gd name="connsiteX0" fmla="*/ 37501 w 410921"/>
              <a:gd name="connsiteY0" fmla="*/ 545768 h 554146"/>
              <a:gd name="connsiteX1" fmla="*/ 3989 w 410921"/>
              <a:gd name="connsiteY1" fmla="*/ 461988 h 554146"/>
              <a:gd name="connsiteX2" fmla="*/ 13564 w 410921"/>
              <a:gd name="connsiteY2" fmla="*/ 301609 h 554146"/>
              <a:gd name="connsiteX3" fmla="*/ 75801 w 410921"/>
              <a:gd name="connsiteY3" fmla="*/ 167560 h 554146"/>
              <a:gd name="connsiteX4" fmla="*/ 240967 w 410921"/>
              <a:gd name="connsiteY4" fmla="*/ 35906 h 554146"/>
              <a:gd name="connsiteX5" fmla="*/ 331929 w 410921"/>
              <a:gd name="connsiteY5" fmla="*/ 4788 h 554146"/>
              <a:gd name="connsiteX6" fmla="*/ 394165 w 410921"/>
              <a:gd name="connsiteY6" fmla="*/ 9575 h 554146"/>
              <a:gd name="connsiteX7" fmla="*/ 389378 w 410921"/>
              <a:gd name="connsiteY7" fmla="*/ 62237 h 554146"/>
              <a:gd name="connsiteX8" fmla="*/ 264904 w 410921"/>
              <a:gd name="connsiteY8" fmla="*/ 148411 h 554146"/>
              <a:gd name="connsiteX9" fmla="*/ 171550 w 410921"/>
              <a:gd name="connsiteY9" fmla="*/ 280065 h 554146"/>
              <a:gd name="connsiteX10" fmla="*/ 109313 w 410921"/>
              <a:gd name="connsiteY10" fmla="*/ 414113 h 554146"/>
              <a:gd name="connsiteX11" fmla="*/ 92557 w 410921"/>
              <a:gd name="connsiteY11" fmla="*/ 512256 h 554146"/>
              <a:gd name="connsiteX12" fmla="*/ 37501 w 410921"/>
              <a:gd name="connsiteY12" fmla="*/ 545768 h 55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921" h="554146">
                <a:moveTo>
                  <a:pt x="37501" y="545768"/>
                </a:moveTo>
                <a:cubicBezTo>
                  <a:pt x="22740" y="537390"/>
                  <a:pt x="7979" y="502681"/>
                  <a:pt x="3989" y="461988"/>
                </a:cubicBezTo>
                <a:cubicBezTo>
                  <a:pt x="0" y="421295"/>
                  <a:pt x="1595" y="350680"/>
                  <a:pt x="13564" y="301609"/>
                </a:cubicBezTo>
                <a:cubicBezTo>
                  <a:pt x="25533" y="252538"/>
                  <a:pt x="37901" y="211844"/>
                  <a:pt x="75801" y="167560"/>
                </a:cubicBezTo>
                <a:cubicBezTo>
                  <a:pt x="113702" y="123276"/>
                  <a:pt x="198279" y="63035"/>
                  <a:pt x="240967" y="35906"/>
                </a:cubicBezTo>
                <a:cubicBezTo>
                  <a:pt x="283655" y="8777"/>
                  <a:pt x="306396" y="9177"/>
                  <a:pt x="331929" y="4788"/>
                </a:cubicBezTo>
                <a:cubicBezTo>
                  <a:pt x="357462" y="400"/>
                  <a:pt x="384590" y="0"/>
                  <a:pt x="394165" y="9575"/>
                </a:cubicBezTo>
                <a:cubicBezTo>
                  <a:pt x="403740" y="19150"/>
                  <a:pt x="410921" y="39098"/>
                  <a:pt x="389378" y="62237"/>
                </a:cubicBezTo>
                <a:cubicBezTo>
                  <a:pt x="367835" y="85376"/>
                  <a:pt x="301209" y="112106"/>
                  <a:pt x="264904" y="148411"/>
                </a:cubicBezTo>
                <a:cubicBezTo>
                  <a:pt x="228599" y="184716"/>
                  <a:pt x="197482" y="235781"/>
                  <a:pt x="171550" y="280065"/>
                </a:cubicBezTo>
                <a:cubicBezTo>
                  <a:pt x="145618" y="324349"/>
                  <a:pt x="122478" y="375415"/>
                  <a:pt x="109313" y="414113"/>
                </a:cubicBezTo>
                <a:cubicBezTo>
                  <a:pt x="96148" y="452811"/>
                  <a:pt x="103728" y="488718"/>
                  <a:pt x="92557" y="512256"/>
                </a:cubicBezTo>
                <a:cubicBezTo>
                  <a:pt x="81386" y="535794"/>
                  <a:pt x="52262" y="554146"/>
                  <a:pt x="37501" y="545768"/>
                </a:cubicBezTo>
                <a:close/>
              </a:path>
            </a:pathLst>
          </a:custGeom>
          <a:gradFill flip="none" rotWithShape="1">
            <a:gsLst>
              <a:gs pos="0">
                <a:schemeClr val="accent6">
                  <a:lumMod val="50000"/>
                </a:schemeClr>
              </a:gs>
              <a:gs pos="50000">
                <a:schemeClr val="accent6">
                  <a:lumMod val="60000"/>
                  <a:lumOff val="40000"/>
                </a:schemeClr>
              </a:gs>
              <a:gs pos="100000">
                <a:schemeClr val="accent6">
                  <a:lumMod val="20000"/>
                  <a:lumOff val="80000"/>
                </a:schemeClr>
              </a:gs>
            </a:gsLst>
            <a:lin ang="8100000" scaled="1"/>
            <a:tileRect/>
          </a:gradFill>
          <a:ln w="9525"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64" name="Freeform 63"/>
          <p:cNvSpPr/>
          <p:nvPr/>
        </p:nvSpPr>
        <p:spPr bwMode="auto">
          <a:xfrm>
            <a:off x="4168775" y="2951163"/>
            <a:ext cx="1041400" cy="385762"/>
          </a:xfrm>
          <a:custGeom>
            <a:avLst/>
            <a:gdLst>
              <a:gd name="connsiteX0" fmla="*/ 361850 w 1041267"/>
              <a:gd name="connsiteY0" fmla="*/ 272884 h 384990"/>
              <a:gd name="connsiteX1" fmla="*/ 227802 w 1041267"/>
              <a:gd name="connsiteY1" fmla="*/ 282459 h 384990"/>
              <a:gd name="connsiteX2" fmla="*/ 124872 w 1041267"/>
              <a:gd name="connsiteY2" fmla="*/ 320758 h 384990"/>
              <a:gd name="connsiteX3" fmla="*/ 45879 w 1041267"/>
              <a:gd name="connsiteY3" fmla="*/ 349483 h 384990"/>
              <a:gd name="connsiteX4" fmla="*/ 5186 w 1041267"/>
              <a:gd name="connsiteY4" fmla="*/ 284853 h 384990"/>
              <a:gd name="connsiteX5" fmla="*/ 76997 w 1041267"/>
              <a:gd name="connsiteY5" fmla="*/ 239372 h 384990"/>
              <a:gd name="connsiteX6" fmla="*/ 244558 w 1041267"/>
              <a:gd name="connsiteY6" fmla="*/ 217828 h 384990"/>
              <a:gd name="connsiteX7" fmla="*/ 340306 w 1041267"/>
              <a:gd name="connsiteY7" fmla="*/ 201072 h 384990"/>
              <a:gd name="connsiteX8" fmla="*/ 318763 w 1041267"/>
              <a:gd name="connsiteY8" fmla="*/ 146017 h 384990"/>
              <a:gd name="connsiteX9" fmla="*/ 187108 w 1041267"/>
              <a:gd name="connsiteY9" fmla="*/ 146017 h 384990"/>
              <a:gd name="connsiteX10" fmla="*/ 184715 w 1041267"/>
              <a:gd name="connsiteY10" fmla="*/ 110111 h 384990"/>
              <a:gd name="connsiteX11" fmla="*/ 304401 w 1041267"/>
              <a:gd name="connsiteY11" fmla="*/ 102930 h 384990"/>
              <a:gd name="connsiteX12" fmla="*/ 385787 w 1041267"/>
              <a:gd name="connsiteY12" fmla="*/ 86174 h 384990"/>
              <a:gd name="connsiteX13" fmla="*/ 361850 w 1041267"/>
              <a:gd name="connsiteY13" fmla="*/ 55056 h 384990"/>
              <a:gd name="connsiteX14" fmla="*/ 227802 w 1041267"/>
              <a:gd name="connsiteY14" fmla="*/ 57449 h 384990"/>
              <a:gd name="connsiteX15" fmla="*/ 230195 w 1041267"/>
              <a:gd name="connsiteY15" fmla="*/ 19150 h 384990"/>
              <a:gd name="connsiteX16" fmla="*/ 414512 w 1041267"/>
              <a:gd name="connsiteY16" fmla="*/ 7181 h 384990"/>
              <a:gd name="connsiteX17" fmla="*/ 632340 w 1041267"/>
              <a:gd name="connsiteY17" fmla="*/ 62237 h 384990"/>
              <a:gd name="connsiteX18" fmla="*/ 780750 w 1041267"/>
              <a:gd name="connsiteY18" fmla="*/ 119686 h 384990"/>
              <a:gd name="connsiteX19" fmla="*/ 921980 w 1041267"/>
              <a:gd name="connsiteY19" fmla="*/ 143623 h 384990"/>
              <a:gd name="connsiteX20" fmla="*/ 1032091 w 1041267"/>
              <a:gd name="connsiteY20" fmla="*/ 239372 h 384990"/>
              <a:gd name="connsiteX21" fmla="*/ 977035 w 1041267"/>
              <a:gd name="connsiteY21" fmla="*/ 258522 h 384990"/>
              <a:gd name="connsiteX22" fmla="*/ 869318 w 1041267"/>
              <a:gd name="connsiteY22" fmla="*/ 196285 h 384990"/>
              <a:gd name="connsiteX23" fmla="*/ 713726 w 1041267"/>
              <a:gd name="connsiteY23" fmla="*/ 136442 h 384990"/>
              <a:gd name="connsiteX24" fmla="*/ 620371 w 1041267"/>
              <a:gd name="connsiteY24" fmla="*/ 117292 h 384990"/>
              <a:gd name="connsiteX25" fmla="*/ 601222 w 1041267"/>
              <a:gd name="connsiteY25" fmla="*/ 148411 h 384990"/>
              <a:gd name="connsiteX26" fmla="*/ 752026 w 1041267"/>
              <a:gd name="connsiteY26" fmla="*/ 189104 h 384990"/>
              <a:gd name="connsiteX27" fmla="*/ 866924 w 1041267"/>
              <a:gd name="connsiteY27" fmla="*/ 227403 h 384990"/>
              <a:gd name="connsiteX28" fmla="*/ 854956 w 1041267"/>
              <a:gd name="connsiteY28" fmla="*/ 256128 h 384990"/>
              <a:gd name="connsiteX29" fmla="*/ 708939 w 1041267"/>
              <a:gd name="connsiteY29" fmla="*/ 217828 h 384990"/>
              <a:gd name="connsiteX30" fmla="*/ 515048 w 1041267"/>
              <a:gd name="connsiteY30" fmla="*/ 174742 h 384990"/>
              <a:gd name="connsiteX31" fmla="*/ 452811 w 1041267"/>
              <a:gd name="connsiteY31" fmla="*/ 196285 h 384990"/>
              <a:gd name="connsiteX32" fmla="*/ 486323 w 1041267"/>
              <a:gd name="connsiteY32" fmla="*/ 229797 h 384990"/>
              <a:gd name="connsiteX33" fmla="*/ 649096 w 1041267"/>
              <a:gd name="connsiteY33" fmla="*/ 241766 h 384990"/>
              <a:gd name="connsiteX34" fmla="*/ 742451 w 1041267"/>
              <a:gd name="connsiteY34" fmla="*/ 265703 h 384990"/>
              <a:gd name="connsiteX35" fmla="*/ 900436 w 1041267"/>
              <a:gd name="connsiteY35" fmla="*/ 294427 h 384990"/>
              <a:gd name="connsiteX36" fmla="*/ 974641 w 1041267"/>
              <a:gd name="connsiteY36" fmla="*/ 356664 h 384990"/>
              <a:gd name="connsiteX37" fmla="*/ 933948 w 1041267"/>
              <a:gd name="connsiteY37" fmla="*/ 382995 h 384990"/>
              <a:gd name="connsiteX38" fmla="*/ 797506 w 1041267"/>
              <a:gd name="connsiteY38" fmla="*/ 344696 h 384990"/>
              <a:gd name="connsiteX39" fmla="*/ 603615 w 1041267"/>
              <a:gd name="connsiteY39" fmla="*/ 277671 h 384990"/>
              <a:gd name="connsiteX40" fmla="*/ 361850 w 1041267"/>
              <a:gd name="connsiteY40" fmla="*/ 272884 h 38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1267" h="384990">
                <a:moveTo>
                  <a:pt x="361850" y="272884"/>
                </a:moveTo>
                <a:cubicBezTo>
                  <a:pt x="299215" y="273682"/>
                  <a:pt x="267298" y="274480"/>
                  <a:pt x="227802" y="282459"/>
                </a:cubicBezTo>
                <a:cubicBezTo>
                  <a:pt x="188306" y="290438"/>
                  <a:pt x="124872" y="320758"/>
                  <a:pt x="124872" y="320758"/>
                </a:cubicBezTo>
                <a:cubicBezTo>
                  <a:pt x="94551" y="331929"/>
                  <a:pt x="65827" y="355467"/>
                  <a:pt x="45879" y="349483"/>
                </a:cubicBezTo>
                <a:cubicBezTo>
                  <a:pt x="25931" y="343499"/>
                  <a:pt x="0" y="303205"/>
                  <a:pt x="5186" y="284853"/>
                </a:cubicBezTo>
                <a:cubicBezTo>
                  <a:pt x="10372" y="266501"/>
                  <a:pt x="37102" y="250543"/>
                  <a:pt x="76997" y="239372"/>
                </a:cubicBezTo>
                <a:cubicBezTo>
                  <a:pt x="116892" y="228201"/>
                  <a:pt x="200673" y="224211"/>
                  <a:pt x="244558" y="217828"/>
                </a:cubicBezTo>
                <a:cubicBezTo>
                  <a:pt x="288443" y="211445"/>
                  <a:pt x="327939" y="213041"/>
                  <a:pt x="340306" y="201072"/>
                </a:cubicBezTo>
                <a:cubicBezTo>
                  <a:pt x="352674" y="189104"/>
                  <a:pt x="344296" y="155193"/>
                  <a:pt x="318763" y="146017"/>
                </a:cubicBezTo>
                <a:cubicBezTo>
                  <a:pt x="293230" y="136841"/>
                  <a:pt x="209449" y="152001"/>
                  <a:pt x="187108" y="146017"/>
                </a:cubicBezTo>
                <a:cubicBezTo>
                  <a:pt x="164767" y="140033"/>
                  <a:pt x="165166" y="117292"/>
                  <a:pt x="184715" y="110111"/>
                </a:cubicBezTo>
                <a:cubicBezTo>
                  <a:pt x="204264" y="102930"/>
                  <a:pt x="270889" y="106920"/>
                  <a:pt x="304401" y="102930"/>
                </a:cubicBezTo>
                <a:cubicBezTo>
                  <a:pt x="337913" y="98941"/>
                  <a:pt x="376212" y="94153"/>
                  <a:pt x="385787" y="86174"/>
                </a:cubicBezTo>
                <a:cubicBezTo>
                  <a:pt x="395362" y="78195"/>
                  <a:pt x="388181" y="59843"/>
                  <a:pt x="361850" y="55056"/>
                </a:cubicBezTo>
                <a:cubicBezTo>
                  <a:pt x="335519" y="50269"/>
                  <a:pt x="249745" y="63433"/>
                  <a:pt x="227802" y="57449"/>
                </a:cubicBezTo>
                <a:cubicBezTo>
                  <a:pt x="205860" y="51465"/>
                  <a:pt x="199077" y="27528"/>
                  <a:pt x="230195" y="19150"/>
                </a:cubicBezTo>
                <a:cubicBezTo>
                  <a:pt x="261313" y="10772"/>
                  <a:pt x="347488" y="0"/>
                  <a:pt x="414512" y="7181"/>
                </a:cubicBezTo>
                <a:cubicBezTo>
                  <a:pt x="481536" y="14362"/>
                  <a:pt x="571300" y="43486"/>
                  <a:pt x="632340" y="62237"/>
                </a:cubicBezTo>
                <a:cubicBezTo>
                  <a:pt x="693380" y="80988"/>
                  <a:pt x="732477" y="106122"/>
                  <a:pt x="780750" y="119686"/>
                </a:cubicBezTo>
                <a:cubicBezTo>
                  <a:pt x="829023" y="133250"/>
                  <a:pt x="880090" y="123675"/>
                  <a:pt x="921980" y="143623"/>
                </a:cubicBezTo>
                <a:cubicBezTo>
                  <a:pt x="963870" y="163571"/>
                  <a:pt x="1022915" y="220222"/>
                  <a:pt x="1032091" y="239372"/>
                </a:cubicBezTo>
                <a:cubicBezTo>
                  <a:pt x="1041267" y="258522"/>
                  <a:pt x="1004164" y="265703"/>
                  <a:pt x="977035" y="258522"/>
                </a:cubicBezTo>
                <a:cubicBezTo>
                  <a:pt x="949906" y="251341"/>
                  <a:pt x="913203" y="216632"/>
                  <a:pt x="869318" y="196285"/>
                </a:cubicBezTo>
                <a:cubicBezTo>
                  <a:pt x="825433" y="175938"/>
                  <a:pt x="755217" y="149608"/>
                  <a:pt x="713726" y="136442"/>
                </a:cubicBezTo>
                <a:cubicBezTo>
                  <a:pt x="672235" y="123277"/>
                  <a:pt x="639122" y="115297"/>
                  <a:pt x="620371" y="117292"/>
                </a:cubicBezTo>
                <a:cubicBezTo>
                  <a:pt x="601620" y="119287"/>
                  <a:pt x="579280" y="136442"/>
                  <a:pt x="601222" y="148411"/>
                </a:cubicBezTo>
                <a:cubicBezTo>
                  <a:pt x="623164" y="160380"/>
                  <a:pt x="707742" y="175939"/>
                  <a:pt x="752026" y="189104"/>
                </a:cubicBezTo>
                <a:cubicBezTo>
                  <a:pt x="796310" y="202269"/>
                  <a:pt x="849769" y="216232"/>
                  <a:pt x="866924" y="227403"/>
                </a:cubicBezTo>
                <a:cubicBezTo>
                  <a:pt x="884079" y="238574"/>
                  <a:pt x="881287" y="257724"/>
                  <a:pt x="854956" y="256128"/>
                </a:cubicBezTo>
                <a:cubicBezTo>
                  <a:pt x="828625" y="254532"/>
                  <a:pt x="765590" y="231392"/>
                  <a:pt x="708939" y="217828"/>
                </a:cubicBezTo>
                <a:cubicBezTo>
                  <a:pt x="652288" y="204264"/>
                  <a:pt x="557736" y="178333"/>
                  <a:pt x="515048" y="174742"/>
                </a:cubicBezTo>
                <a:cubicBezTo>
                  <a:pt x="472360" y="171152"/>
                  <a:pt x="457598" y="187109"/>
                  <a:pt x="452811" y="196285"/>
                </a:cubicBezTo>
                <a:cubicBezTo>
                  <a:pt x="448024" y="205461"/>
                  <a:pt x="453609" y="222217"/>
                  <a:pt x="486323" y="229797"/>
                </a:cubicBezTo>
                <a:cubicBezTo>
                  <a:pt x="519037" y="237377"/>
                  <a:pt x="606408" y="235782"/>
                  <a:pt x="649096" y="241766"/>
                </a:cubicBezTo>
                <a:cubicBezTo>
                  <a:pt x="691784" y="247750"/>
                  <a:pt x="700561" y="256926"/>
                  <a:pt x="742451" y="265703"/>
                </a:cubicBezTo>
                <a:cubicBezTo>
                  <a:pt x="784341" y="274480"/>
                  <a:pt x="861738" y="279267"/>
                  <a:pt x="900436" y="294427"/>
                </a:cubicBezTo>
                <a:cubicBezTo>
                  <a:pt x="939134" y="309587"/>
                  <a:pt x="969056" y="341903"/>
                  <a:pt x="974641" y="356664"/>
                </a:cubicBezTo>
                <a:cubicBezTo>
                  <a:pt x="980226" y="371425"/>
                  <a:pt x="963470" y="384990"/>
                  <a:pt x="933948" y="382995"/>
                </a:cubicBezTo>
                <a:cubicBezTo>
                  <a:pt x="904426" y="381000"/>
                  <a:pt x="852561" y="362250"/>
                  <a:pt x="797506" y="344696"/>
                </a:cubicBezTo>
                <a:cubicBezTo>
                  <a:pt x="742451" y="327142"/>
                  <a:pt x="670240" y="288842"/>
                  <a:pt x="603615" y="277671"/>
                </a:cubicBezTo>
                <a:cubicBezTo>
                  <a:pt x="536990" y="266500"/>
                  <a:pt x="424485" y="272086"/>
                  <a:pt x="361850" y="272884"/>
                </a:cubicBezTo>
                <a:close/>
              </a:path>
            </a:pathLst>
          </a:custGeom>
          <a:gradFill flip="none" rotWithShape="1">
            <a:gsLst>
              <a:gs pos="0">
                <a:schemeClr val="accent6">
                  <a:lumMod val="50000"/>
                </a:schemeClr>
              </a:gs>
              <a:gs pos="50000">
                <a:schemeClr val="accent6">
                  <a:lumMod val="60000"/>
                  <a:lumOff val="40000"/>
                </a:schemeClr>
              </a:gs>
              <a:gs pos="100000">
                <a:schemeClr val="accent6">
                  <a:lumMod val="20000"/>
                  <a:lumOff val="80000"/>
                </a:schemeClr>
              </a:gs>
            </a:gsLst>
            <a:lin ang="10800000" scaled="1"/>
            <a:tileRect/>
          </a:gradFill>
          <a:ln w="9525"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65" name="Freeform 64"/>
          <p:cNvSpPr/>
          <p:nvPr/>
        </p:nvSpPr>
        <p:spPr bwMode="auto">
          <a:xfrm>
            <a:off x="5126038" y="3321050"/>
            <a:ext cx="579437" cy="485775"/>
          </a:xfrm>
          <a:custGeom>
            <a:avLst/>
            <a:gdLst>
              <a:gd name="connsiteX0" fmla="*/ 99339 w 580077"/>
              <a:gd name="connsiteY0" fmla="*/ 19150 h 487122"/>
              <a:gd name="connsiteX1" fmla="*/ 34708 w 580077"/>
              <a:gd name="connsiteY1" fmla="*/ 16757 h 487122"/>
              <a:gd name="connsiteX2" fmla="*/ 25134 w 580077"/>
              <a:gd name="connsiteY2" fmla="*/ 57450 h 487122"/>
              <a:gd name="connsiteX3" fmla="*/ 185513 w 580077"/>
              <a:gd name="connsiteY3" fmla="*/ 229798 h 487122"/>
              <a:gd name="connsiteX4" fmla="*/ 254930 w 580077"/>
              <a:gd name="connsiteY4" fmla="*/ 330334 h 487122"/>
              <a:gd name="connsiteX5" fmla="*/ 240568 w 580077"/>
              <a:gd name="connsiteY5" fmla="*/ 378208 h 487122"/>
              <a:gd name="connsiteX6" fmla="*/ 293230 w 580077"/>
              <a:gd name="connsiteY6" fmla="*/ 454807 h 487122"/>
              <a:gd name="connsiteX7" fmla="*/ 405735 w 580077"/>
              <a:gd name="connsiteY7" fmla="*/ 481138 h 487122"/>
              <a:gd name="connsiteX8" fmla="*/ 566114 w 580077"/>
              <a:gd name="connsiteY8" fmla="*/ 418901 h 487122"/>
              <a:gd name="connsiteX9" fmla="*/ 489515 w 580077"/>
              <a:gd name="connsiteY9" fmla="*/ 421295 h 487122"/>
              <a:gd name="connsiteX10" fmla="*/ 393766 w 580077"/>
              <a:gd name="connsiteY10" fmla="*/ 423689 h 487122"/>
              <a:gd name="connsiteX11" fmla="*/ 329136 w 580077"/>
              <a:gd name="connsiteY11" fmla="*/ 361452 h 487122"/>
              <a:gd name="connsiteX12" fmla="*/ 350679 w 580077"/>
              <a:gd name="connsiteY12" fmla="*/ 280066 h 487122"/>
              <a:gd name="connsiteX13" fmla="*/ 269293 w 580077"/>
              <a:gd name="connsiteY13" fmla="*/ 131655 h 487122"/>
              <a:gd name="connsiteX14" fmla="*/ 99339 w 580077"/>
              <a:gd name="connsiteY14" fmla="*/ 19150 h 48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077" h="487122">
                <a:moveTo>
                  <a:pt x="99339" y="19150"/>
                </a:moveTo>
                <a:cubicBezTo>
                  <a:pt x="60242" y="0"/>
                  <a:pt x="47076" y="10374"/>
                  <a:pt x="34708" y="16757"/>
                </a:cubicBezTo>
                <a:cubicBezTo>
                  <a:pt x="22341" y="23140"/>
                  <a:pt x="0" y="21943"/>
                  <a:pt x="25134" y="57450"/>
                </a:cubicBezTo>
                <a:cubicBezTo>
                  <a:pt x="50268" y="92957"/>
                  <a:pt x="147214" y="184317"/>
                  <a:pt x="185513" y="229798"/>
                </a:cubicBezTo>
                <a:cubicBezTo>
                  <a:pt x="223812" y="275279"/>
                  <a:pt x="245754" y="305599"/>
                  <a:pt x="254930" y="330334"/>
                </a:cubicBezTo>
                <a:cubicBezTo>
                  <a:pt x="264106" y="355069"/>
                  <a:pt x="234185" y="357463"/>
                  <a:pt x="240568" y="378208"/>
                </a:cubicBezTo>
                <a:cubicBezTo>
                  <a:pt x="246951" y="398954"/>
                  <a:pt x="265702" y="437652"/>
                  <a:pt x="293230" y="454807"/>
                </a:cubicBezTo>
                <a:cubicBezTo>
                  <a:pt x="320758" y="471962"/>
                  <a:pt x="360254" y="487122"/>
                  <a:pt x="405735" y="481138"/>
                </a:cubicBezTo>
                <a:cubicBezTo>
                  <a:pt x="451216" y="475154"/>
                  <a:pt x="552151" y="428875"/>
                  <a:pt x="566114" y="418901"/>
                </a:cubicBezTo>
                <a:cubicBezTo>
                  <a:pt x="580077" y="408927"/>
                  <a:pt x="489515" y="421295"/>
                  <a:pt x="489515" y="421295"/>
                </a:cubicBezTo>
                <a:cubicBezTo>
                  <a:pt x="460790" y="422093"/>
                  <a:pt x="420496" y="433663"/>
                  <a:pt x="393766" y="423689"/>
                </a:cubicBezTo>
                <a:cubicBezTo>
                  <a:pt x="367036" y="413715"/>
                  <a:pt x="336317" y="385389"/>
                  <a:pt x="329136" y="361452"/>
                </a:cubicBezTo>
                <a:cubicBezTo>
                  <a:pt x="321955" y="337515"/>
                  <a:pt x="360653" y="318365"/>
                  <a:pt x="350679" y="280066"/>
                </a:cubicBezTo>
                <a:cubicBezTo>
                  <a:pt x="340705" y="241767"/>
                  <a:pt x="310784" y="175141"/>
                  <a:pt x="269293" y="131655"/>
                </a:cubicBezTo>
                <a:cubicBezTo>
                  <a:pt x="227802" y="88169"/>
                  <a:pt x="138436" y="38300"/>
                  <a:pt x="99339" y="19150"/>
                </a:cubicBezTo>
                <a:close/>
              </a:path>
            </a:pathLst>
          </a:custGeom>
          <a:gradFill flip="none" rotWithShape="1">
            <a:gsLst>
              <a:gs pos="0">
                <a:schemeClr val="accent6">
                  <a:lumMod val="50000"/>
                </a:schemeClr>
              </a:gs>
              <a:gs pos="50000">
                <a:schemeClr val="accent6">
                  <a:lumMod val="60000"/>
                  <a:lumOff val="40000"/>
                </a:schemeClr>
              </a:gs>
              <a:gs pos="100000">
                <a:schemeClr val="accent6">
                  <a:lumMod val="20000"/>
                  <a:lumOff val="80000"/>
                </a:schemeClr>
              </a:gs>
            </a:gsLst>
            <a:lin ang="13500000" scaled="1"/>
            <a:tileRect/>
          </a:gradFill>
          <a:ln w="9525"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grpSp>
        <p:nvGrpSpPr>
          <p:cNvPr id="43082" name="Group 37"/>
          <p:cNvGrpSpPr>
            <a:grpSpLocks/>
          </p:cNvGrpSpPr>
          <p:nvPr/>
        </p:nvGrpSpPr>
        <p:grpSpPr bwMode="auto">
          <a:xfrm>
            <a:off x="5384800" y="3540125"/>
            <a:ext cx="379413" cy="258763"/>
            <a:chOff x="5421507" y="3930554"/>
            <a:chExt cx="380232" cy="258532"/>
          </a:xfrm>
        </p:grpSpPr>
        <p:sp>
          <p:nvSpPr>
            <p:cNvPr id="36" name="Oval 35"/>
            <p:cNvSpPr/>
            <p:nvPr/>
          </p:nvSpPr>
          <p:spPr bwMode="auto">
            <a:xfrm>
              <a:off x="5481376" y="3949002"/>
              <a:ext cx="241532" cy="197617"/>
            </a:xfrm>
            <a:prstGeom prst="ellipse">
              <a:avLst/>
            </a:prstGeom>
            <a:gradFill flip="none" rotWithShape="1">
              <a:gsLst>
                <a:gs pos="0">
                  <a:schemeClr val="accent3">
                    <a:lumMod val="20000"/>
                    <a:lumOff val="80000"/>
                  </a:schemeClr>
                </a:gs>
                <a:gs pos="42000">
                  <a:schemeClr val="accent3">
                    <a:lumMod val="60000"/>
                    <a:lumOff val="40000"/>
                  </a:schemeClr>
                </a:gs>
                <a:gs pos="100000">
                  <a:schemeClr val="accent3">
                    <a:lumMod val="75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43166" name="TextBox 36"/>
            <p:cNvSpPr txBox="1">
              <a:spLocks noChangeArrowheads="1"/>
            </p:cNvSpPr>
            <p:nvPr/>
          </p:nvSpPr>
          <p:spPr bwMode="auto">
            <a:xfrm>
              <a:off x="5421507" y="3930554"/>
              <a:ext cx="380232" cy="258532"/>
            </a:xfrm>
            <a:prstGeom prst="rect">
              <a:avLst/>
            </a:prstGeom>
            <a:noFill/>
            <a:ln w="9525">
              <a:noFill/>
              <a:miter lim="800000"/>
              <a:headEnd/>
              <a:tailEnd/>
            </a:ln>
          </p:spPr>
          <p:txBody>
            <a:bodyPr wrap="none">
              <a:spAutoFit/>
            </a:bodyPr>
            <a:lstStyle/>
            <a:p>
              <a:pPr algn="ctr">
                <a:buFont typeface="Arial" charset="0"/>
                <a:buNone/>
              </a:pPr>
              <a:r>
                <a:rPr lang="en-US" sz="1200">
                  <a:solidFill>
                    <a:srgbClr val="000000"/>
                  </a:solidFill>
                  <a:latin typeface="Calibri" pitchFamily="34" charset="0"/>
                </a:rPr>
                <a:t>LD</a:t>
              </a:r>
            </a:p>
          </p:txBody>
        </p:sp>
      </p:grpSp>
      <p:sp>
        <p:nvSpPr>
          <p:cNvPr id="66" name="Freeform 65"/>
          <p:cNvSpPr/>
          <p:nvPr/>
        </p:nvSpPr>
        <p:spPr bwMode="auto">
          <a:xfrm>
            <a:off x="3700463" y="3859213"/>
            <a:ext cx="522287" cy="541337"/>
          </a:xfrm>
          <a:custGeom>
            <a:avLst/>
            <a:gdLst>
              <a:gd name="connsiteX0" fmla="*/ 199476 w 522229"/>
              <a:gd name="connsiteY0" fmla="*/ 251739 h 541379"/>
              <a:gd name="connsiteX1" fmla="*/ 142027 w 522229"/>
              <a:gd name="connsiteY1" fmla="*/ 218227 h 541379"/>
              <a:gd name="connsiteX2" fmla="*/ 75003 w 522229"/>
              <a:gd name="connsiteY2" fmla="*/ 88967 h 541379"/>
              <a:gd name="connsiteX3" fmla="*/ 7979 w 522229"/>
              <a:gd name="connsiteY3" fmla="*/ 108116 h 541379"/>
              <a:gd name="connsiteX4" fmla="*/ 27129 w 522229"/>
              <a:gd name="connsiteY4" fmla="*/ 208652 h 541379"/>
              <a:gd name="connsiteX5" fmla="*/ 142027 w 522229"/>
              <a:gd name="connsiteY5" fmla="*/ 335519 h 541379"/>
              <a:gd name="connsiteX6" fmla="*/ 283257 w 522229"/>
              <a:gd name="connsiteY6" fmla="*/ 517442 h 541379"/>
              <a:gd name="connsiteX7" fmla="*/ 345493 w 522229"/>
              <a:gd name="connsiteY7" fmla="*/ 479143 h 541379"/>
              <a:gd name="connsiteX8" fmla="*/ 278469 w 522229"/>
              <a:gd name="connsiteY8" fmla="*/ 392969 h 541379"/>
              <a:gd name="connsiteX9" fmla="*/ 285650 w 522229"/>
              <a:gd name="connsiteY9" fmla="*/ 342701 h 541379"/>
              <a:gd name="connsiteX10" fmla="*/ 352674 w 522229"/>
              <a:gd name="connsiteY10" fmla="*/ 366638 h 541379"/>
              <a:gd name="connsiteX11" fmla="*/ 410124 w 522229"/>
              <a:gd name="connsiteY11" fmla="*/ 445630 h 541379"/>
              <a:gd name="connsiteX12" fmla="*/ 498691 w 522229"/>
              <a:gd name="connsiteY12" fmla="*/ 483930 h 541379"/>
              <a:gd name="connsiteX13" fmla="*/ 515447 w 522229"/>
              <a:gd name="connsiteY13" fmla="*/ 469568 h 541379"/>
              <a:gd name="connsiteX14" fmla="*/ 457998 w 522229"/>
              <a:gd name="connsiteY14" fmla="*/ 407331 h 541379"/>
              <a:gd name="connsiteX15" fmla="*/ 326343 w 522229"/>
              <a:gd name="connsiteY15" fmla="*/ 306795 h 541379"/>
              <a:gd name="connsiteX16" fmla="*/ 237776 w 522229"/>
              <a:gd name="connsiteY16" fmla="*/ 194290 h 541379"/>
              <a:gd name="connsiteX17" fmla="*/ 199476 w 522229"/>
              <a:gd name="connsiteY17" fmla="*/ 84179 h 541379"/>
              <a:gd name="connsiteX18" fmla="*/ 127665 w 522229"/>
              <a:gd name="connsiteY18" fmla="*/ 7580 h 541379"/>
              <a:gd name="connsiteX19" fmla="*/ 84578 w 522229"/>
              <a:gd name="connsiteY19" fmla="*/ 38699 h 541379"/>
              <a:gd name="connsiteX20" fmla="*/ 173146 w 522229"/>
              <a:gd name="connsiteY20" fmla="*/ 146416 h 541379"/>
              <a:gd name="connsiteX21" fmla="*/ 199476 w 522229"/>
              <a:gd name="connsiteY21" fmla="*/ 251739 h 54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2229" h="541379">
                <a:moveTo>
                  <a:pt x="199476" y="251739"/>
                </a:moveTo>
                <a:cubicBezTo>
                  <a:pt x="194290" y="263708"/>
                  <a:pt x="162772" y="245356"/>
                  <a:pt x="142027" y="218227"/>
                </a:cubicBezTo>
                <a:cubicBezTo>
                  <a:pt x="121282" y="191098"/>
                  <a:pt x="97344" y="107319"/>
                  <a:pt x="75003" y="88967"/>
                </a:cubicBezTo>
                <a:cubicBezTo>
                  <a:pt x="52662" y="70615"/>
                  <a:pt x="15958" y="88169"/>
                  <a:pt x="7979" y="108116"/>
                </a:cubicBezTo>
                <a:cubicBezTo>
                  <a:pt x="0" y="128063"/>
                  <a:pt x="4788" y="170752"/>
                  <a:pt x="27129" y="208652"/>
                </a:cubicBezTo>
                <a:cubicBezTo>
                  <a:pt x="49470" y="246553"/>
                  <a:pt x="99339" y="284054"/>
                  <a:pt x="142027" y="335519"/>
                </a:cubicBezTo>
                <a:cubicBezTo>
                  <a:pt x="184715" y="386984"/>
                  <a:pt x="249346" y="493505"/>
                  <a:pt x="283257" y="517442"/>
                </a:cubicBezTo>
                <a:cubicBezTo>
                  <a:pt x="317168" y="541379"/>
                  <a:pt x="346291" y="499888"/>
                  <a:pt x="345493" y="479143"/>
                </a:cubicBezTo>
                <a:cubicBezTo>
                  <a:pt x="344695" y="458398"/>
                  <a:pt x="288443" y="415709"/>
                  <a:pt x="278469" y="392969"/>
                </a:cubicBezTo>
                <a:cubicBezTo>
                  <a:pt x="268495" y="370229"/>
                  <a:pt x="273283" y="347089"/>
                  <a:pt x="285650" y="342701"/>
                </a:cubicBezTo>
                <a:cubicBezTo>
                  <a:pt x="298017" y="338313"/>
                  <a:pt x="331928" y="349483"/>
                  <a:pt x="352674" y="366638"/>
                </a:cubicBezTo>
                <a:cubicBezTo>
                  <a:pt x="373420" y="383793"/>
                  <a:pt x="385788" y="426081"/>
                  <a:pt x="410124" y="445630"/>
                </a:cubicBezTo>
                <a:cubicBezTo>
                  <a:pt x="434460" y="465179"/>
                  <a:pt x="481137" y="479940"/>
                  <a:pt x="498691" y="483930"/>
                </a:cubicBezTo>
                <a:cubicBezTo>
                  <a:pt x="516245" y="487920"/>
                  <a:pt x="522229" y="482334"/>
                  <a:pt x="515447" y="469568"/>
                </a:cubicBezTo>
                <a:cubicBezTo>
                  <a:pt x="508665" y="456802"/>
                  <a:pt x="489515" y="434460"/>
                  <a:pt x="457998" y="407331"/>
                </a:cubicBezTo>
                <a:cubicBezTo>
                  <a:pt x="426481" y="380202"/>
                  <a:pt x="363047" y="342302"/>
                  <a:pt x="326343" y="306795"/>
                </a:cubicBezTo>
                <a:cubicBezTo>
                  <a:pt x="289639" y="271288"/>
                  <a:pt x="258921" y="231393"/>
                  <a:pt x="237776" y="194290"/>
                </a:cubicBezTo>
                <a:cubicBezTo>
                  <a:pt x="216632" y="157187"/>
                  <a:pt x="217828" y="115297"/>
                  <a:pt x="199476" y="84179"/>
                </a:cubicBezTo>
                <a:cubicBezTo>
                  <a:pt x="181124" y="53061"/>
                  <a:pt x="146815" y="15160"/>
                  <a:pt x="127665" y="7580"/>
                </a:cubicBezTo>
                <a:cubicBezTo>
                  <a:pt x="108515" y="0"/>
                  <a:pt x="76998" y="15560"/>
                  <a:pt x="84578" y="38699"/>
                </a:cubicBezTo>
                <a:cubicBezTo>
                  <a:pt x="92158" y="61838"/>
                  <a:pt x="152002" y="114899"/>
                  <a:pt x="173146" y="146416"/>
                </a:cubicBezTo>
                <a:cubicBezTo>
                  <a:pt x="194290" y="177933"/>
                  <a:pt x="204663" y="239771"/>
                  <a:pt x="199476" y="251739"/>
                </a:cubicBezTo>
                <a:close/>
              </a:path>
            </a:pathLst>
          </a:custGeom>
          <a:gradFill flip="none" rotWithShape="1">
            <a:gsLst>
              <a:gs pos="0">
                <a:schemeClr val="accent6">
                  <a:lumMod val="50000"/>
                </a:schemeClr>
              </a:gs>
              <a:gs pos="50000">
                <a:schemeClr val="accent6">
                  <a:lumMod val="60000"/>
                  <a:lumOff val="40000"/>
                </a:schemeClr>
              </a:gs>
              <a:gs pos="100000">
                <a:schemeClr val="accent6">
                  <a:lumMod val="20000"/>
                  <a:lumOff val="80000"/>
                </a:schemeClr>
              </a:gs>
            </a:gsLst>
            <a:lin ang="13500000" scaled="1"/>
            <a:tileRect/>
          </a:gradFill>
          <a:ln w="9525"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67" name="Freeform 66"/>
          <p:cNvSpPr/>
          <p:nvPr/>
        </p:nvSpPr>
        <p:spPr bwMode="auto">
          <a:xfrm>
            <a:off x="4237038" y="4305300"/>
            <a:ext cx="820737" cy="204788"/>
          </a:xfrm>
          <a:custGeom>
            <a:avLst/>
            <a:gdLst>
              <a:gd name="connsiteX0" fmla="*/ 11569 w 819848"/>
              <a:gd name="connsiteY0" fmla="*/ 42289 h 205461"/>
              <a:gd name="connsiteX1" fmla="*/ 49869 w 819848"/>
              <a:gd name="connsiteY1" fmla="*/ 97345 h 205461"/>
              <a:gd name="connsiteX2" fmla="*/ 176736 w 819848"/>
              <a:gd name="connsiteY2" fmla="*/ 147613 h 205461"/>
              <a:gd name="connsiteX3" fmla="*/ 294028 w 819848"/>
              <a:gd name="connsiteY3" fmla="*/ 164369 h 205461"/>
              <a:gd name="connsiteX4" fmla="*/ 449619 w 819848"/>
              <a:gd name="connsiteY4" fmla="*/ 142826 h 205461"/>
              <a:gd name="connsiteX5" fmla="*/ 514250 w 819848"/>
              <a:gd name="connsiteY5" fmla="*/ 185912 h 205461"/>
              <a:gd name="connsiteX6" fmla="*/ 626755 w 819848"/>
              <a:gd name="connsiteY6" fmla="*/ 193094 h 205461"/>
              <a:gd name="connsiteX7" fmla="*/ 772771 w 819848"/>
              <a:gd name="connsiteY7" fmla="*/ 111707 h 205461"/>
              <a:gd name="connsiteX8" fmla="*/ 818252 w 819848"/>
              <a:gd name="connsiteY8" fmla="*/ 18352 h 205461"/>
              <a:gd name="connsiteX9" fmla="*/ 763196 w 819848"/>
              <a:gd name="connsiteY9" fmla="*/ 8777 h 205461"/>
              <a:gd name="connsiteX10" fmla="*/ 612392 w 819848"/>
              <a:gd name="connsiteY10" fmla="*/ 71014 h 205461"/>
              <a:gd name="connsiteX11" fmla="*/ 499887 w 819848"/>
              <a:gd name="connsiteY11" fmla="*/ 111707 h 205461"/>
              <a:gd name="connsiteX12" fmla="*/ 404139 w 819848"/>
              <a:gd name="connsiteY12" fmla="*/ 111707 h 205461"/>
              <a:gd name="connsiteX13" fmla="*/ 329934 w 819848"/>
              <a:gd name="connsiteY13" fmla="*/ 85376 h 205461"/>
              <a:gd name="connsiteX14" fmla="*/ 212641 w 819848"/>
              <a:gd name="connsiteY14" fmla="*/ 85376 h 205461"/>
              <a:gd name="connsiteX15" fmla="*/ 119286 w 819848"/>
              <a:gd name="connsiteY15" fmla="*/ 54258 h 205461"/>
              <a:gd name="connsiteX16" fmla="*/ 11569 w 819848"/>
              <a:gd name="connsiteY16" fmla="*/ 42289 h 20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9848" h="205461">
                <a:moveTo>
                  <a:pt x="11569" y="42289"/>
                </a:moveTo>
                <a:cubicBezTo>
                  <a:pt x="0" y="49470"/>
                  <a:pt x="22341" y="79791"/>
                  <a:pt x="49869" y="97345"/>
                </a:cubicBezTo>
                <a:cubicBezTo>
                  <a:pt x="77397" y="114899"/>
                  <a:pt x="136043" y="136442"/>
                  <a:pt x="176736" y="147613"/>
                </a:cubicBezTo>
                <a:cubicBezTo>
                  <a:pt x="217429" y="158784"/>
                  <a:pt x="248548" y="165167"/>
                  <a:pt x="294028" y="164369"/>
                </a:cubicBezTo>
                <a:cubicBezTo>
                  <a:pt x="339508" y="163571"/>
                  <a:pt x="412915" y="139236"/>
                  <a:pt x="449619" y="142826"/>
                </a:cubicBezTo>
                <a:cubicBezTo>
                  <a:pt x="486323" y="146416"/>
                  <a:pt x="484727" y="177534"/>
                  <a:pt x="514250" y="185912"/>
                </a:cubicBezTo>
                <a:cubicBezTo>
                  <a:pt x="543773" y="194290"/>
                  <a:pt x="583668" y="205461"/>
                  <a:pt x="626755" y="193094"/>
                </a:cubicBezTo>
                <a:cubicBezTo>
                  <a:pt x="669842" y="180727"/>
                  <a:pt x="740855" y="140831"/>
                  <a:pt x="772771" y="111707"/>
                </a:cubicBezTo>
                <a:cubicBezTo>
                  <a:pt x="804687" y="82583"/>
                  <a:pt x="819848" y="35507"/>
                  <a:pt x="818252" y="18352"/>
                </a:cubicBezTo>
                <a:cubicBezTo>
                  <a:pt x="816656" y="1197"/>
                  <a:pt x="797506" y="0"/>
                  <a:pt x="763196" y="8777"/>
                </a:cubicBezTo>
                <a:cubicBezTo>
                  <a:pt x="728886" y="17554"/>
                  <a:pt x="656277" y="53859"/>
                  <a:pt x="612392" y="71014"/>
                </a:cubicBezTo>
                <a:cubicBezTo>
                  <a:pt x="568507" y="88169"/>
                  <a:pt x="534596" y="104925"/>
                  <a:pt x="499887" y="111707"/>
                </a:cubicBezTo>
                <a:cubicBezTo>
                  <a:pt x="465178" y="118489"/>
                  <a:pt x="432464" y="116095"/>
                  <a:pt x="404139" y="111707"/>
                </a:cubicBezTo>
                <a:cubicBezTo>
                  <a:pt x="375814" y="107319"/>
                  <a:pt x="361850" y="89764"/>
                  <a:pt x="329934" y="85376"/>
                </a:cubicBezTo>
                <a:cubicBezTo>
                  <a:pt x="298018" y="80988"/>
                  <a:pt x="247749" y="90562"/>
                  <a:pt x="212641" y="85376"/>
                </a:cubicBezTo>
                <a:cubicBezTo>
                  <a:pt x="177533" y="80190"/>
                  <a:pt x="153596" y="62636"/>
                  <a:pt x="119286" y="54258"/>
                </a:cubicBezTo>
                <a:cubicBezTo>
                  <a:pt x="84976" y="45880"/>
                  <a:pt x="23139" y="35108"/>
                  <a:pt x="11569" y="42289"/>
                </a:cubicBezTo>
                <a:close/>
              </a:path>
            </a:pathLst>
          </a:custGeom>
          <a:gradFill flip="none" rotWithShape="1">
            <a:gsLst>
              <a:gs pos="0">
                <a:schemeClr val="accent6">
                  <a:lumMod val="50000"/>
                </a:schemeClr>
              </a:gs>
              <a:gs pos="50000">
                <a:schemeClr val="accent6">
                  <a:lumMod val="60000"/>
                  <a:lumOff val="40000"/>
                </a:schemeClr>
              </a:gs>
              <a:gs pos="100000">
                <a:schemeClr val="accent6">
                  <a:lumMod val="20000"/>
                  <a:lumOff val="80000"/>
                </a:schemeClr>
              </a:gs>
            </a:gsLst>
            <a:lin ang="10800000" scaled="1"/>
            <a:tileRect/>
          </a:gradFill>
          <a:ln w="9525"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68" name="Freeform 67"/>
          <p:cNvSpPr/>
          <p:nvPr/>
        </p:nvSpPr>
        <p:spPr bwMode="auto">
          <a:xfrm>
            <a:off x="5062538" y="3789363"/>
            <a:ext cx="773112" cy="736600"/>
          </a:xfrm>
          <a:custGeom>
            <a:avLst/>
            <a:gdLst>
              <a:gd name="connsiteX0" fmla="*/ 55454 w 773569"/>
              <a:gd name="connsiteY0" fmla="*/ 558135 h 736467"/>
              <a:gd name="connsiteX1" fmla="*/ 12367 w 773569"/>
              <a:gd name="connsiteY1" fmla="*/ 527017 h 736467"/>
              <a:gd name="connsiteX2" fmla="*/ 129659 w 773569"/>
              <a:gd name="connsiteY2" fmla="*/ 426481 h 736467"/>
              <a:gd name="connsiteX3" fmla="*/ 242163 w 773569"/>
              <a:gd name="connsiteY3" fmla="*/ 354669 h 736467"/>
              <a:gd name="connsiteX4" fmla="*/ 335518 w 773569"/>
              <a:gd name="connsiteY4" fmla="*/ 189503 h 736467"/>
              <a:gd name="connsiteX5" fmla="*/ 357062 w 773569"/>
              <a:gd name="connsiteY5" fmla="*/ 129660 h 736467"/>
              <a:gd name="connsiteX6" fmla="*/ 337912 w 773569"/>
              <a:gd name="connsiteY6" fmla="*/ 31518 h 736467"/>
              <a:gd name="connsiteX7" fmla="*/ 380999 w 773569"/>
              <a:gd name="connsiteY7" fmla="*/ 9974 h 736467"/>
              <a:gd name="connsiteX8" fmla="*/ 428873 w 773569"/>
              <a:gd name="connsiteY8" fmla="*/ 91361 h 736467"/>
              <a:gd name="connsiteX9" fmla="*/ 412117 w 773569"/>
              <a:gd name="connsiteY9" fmla="*/ 153597 h 736467"/>
              <a:gd name="connsiteX10" fmla="*/ 407330 w 773569"/>
              <a:gd name="connsiteY10" fmla="*/ 220621 h 736467"/>
              <a:gd name="connsiteX11" fmla="*/ 464779 w 773569"/>
              <a:gd name="connsiteY11" fmla="*/ 227802 h 736467"/>
              <a:gd name="connsiteX12" fmla="*/ 522228 w 773569"/>
              <a:gd name="connsiteY12" fmla="*/ 170353 h 736467"/>
              <a:gd name="connsiteX13" fmla="*/ 579678 w 773569"/>
              <a:gd name="connsiteY13" fmla="*/ 160778 h 736467"/>
              <a:gd name="connsiteX14" fmla="*/ 495898 w 773569"/>
              <a:gd name="connsiteY14" fmla="*/ 227802 h 736467"/>
              <a:gd name="connsiteX15" fmla="*/ 457598 w 773569"/>
              <a:gd name="connsiteY15" fmla="*/ 328339 h 736467"/>
              <a:gd name="connsiteX16" fmla="*/ 479141 w 773569"/>
              <a:gd name="connsiteY16" fmla="*/ 335520 h 736467"/>
              <a:gd name="connsiteX17" fmla="*/ 560528 w 773569"/>
              <a:gd name="connsiteY17" fmla="*/ 234984 h 736467"/>
              <a:gd name="connsiteX18" fmla="*/ 696970 w 773569"/>
              <a:gd name="connsiteY18" fmla="*/ 223015 h 736467"/>
              <a:gd name="connsiteX19" fmla="*/ 773569 w 773569"/>
              <a:gd name="connsiteY19" fmla="*/ 313976 h 736467"/>
              <a:gd name="connsiteX20" fmla="*/ 696970 w 773569"/>
              <a:gd name="connsiteY20" fmla="*/ 256527 h 736467"/>
              <a:gd name="connsiteX21" fmla="*/ 579678 w 773569"/>
              <a:gd name="connsiteY21" fmla="*/ 270889 h 736467"/>
              <a:gd name="connsiteX22" fmla="*/ 495898 w 773569"/>
              <a:gd name="connsiteY22" fmla="*/ 388181 h 736467"/>
              <a:gd name="connsiteX23" fmla="*/ 313975 w 773569"/>
              <a:gd name="connsiteY23" fmla="*/ 527017 h 736467"/>
              <a:gd name="connsiteX24" fmla="*/ 182321 w 773569"/>
              <a:gd name="connsiteY24" fmla="*/ 598829 h 736467"/>
              <a:gd name="connsiteX25" fmla="*/ 208651 w 773569"/>
              <a:gd name="connsiteY25" fmla="*/ 718514 h 736467"/>
              <a:gd name="connsiteX26" fmla="*/ 163171 w 773569"/>
              <a:gd name="connsiteY26" fmla="*/ 706546 h 736467"/>
              <a:gd name="connsiteX27" fmla="*/ 132052 w 773569"/>
              <a:gd name="connsiteY27" fmla="*/ 620372 h 736467"/>
              <a:gd name="connsiteX28" fmla="*/ 218226 w 773569"/>
              <a:gd name="connsiteY28" fmla="*/ 529411 h 736467"/>
              <a:gd name="connsiteX29" fmla="*/ 371424 w 773569"/>
              <a:gd name="connsiteY29" fmla="*/ 443237 h 736467"/>
              <a:gd name="connsiteX30" fmla="*/ 361849 w 773569"/>
              <a:gd name="connsiteY30" fmla="*/ 395363 h 736467"/>
              <a:gd name="connsiteX31" fmla="*/ 280463 w 773569"/>
              <a:gd name="connsiteY31" fmla="*/ 443237 h 736467"/>
              <a:gd name="connsiteX32" fmla="*/ 175139 w 773569"/>
              <a:gd name="connsiteY32" fmla="*/ 524623 h 736467"/>
              <a:gd name="connsiteX33" fmla="*/ 184714 w 773569"/>
              <a:gd name="connsiteY33" fmla="*/ 479143 h 736467"/>
              <a:gd name="connsiteX34" fmla="*/ 285250 w 773569"/>
              <a:gd name="connsiteY34" fmla="*/ 407331 h 736467"/>
              <a:gd name="connsiteX35" fmla="*/ 357062 w 773569"/>
              <a:gd name="connsiteY35" fmla="*/ 354669 h 736467"/>
              <a:gd name="connsiteX36" fmla="*/ 366637 w 773569"/>
              <a:gd name="connsiteY36" fmla="*/ 297220 h 736467"/>
              <a:gd name="connsiteX37" fmla="*/ 299613 w 773569"/>
              <a:gd name="connsiteY37" fmla="*/ 318764 h 736467"/>
              <a:gd name="connsiteX38" fmla="*/ 230195 w 773569"/>
              <a:gd name="connsiteY38" fmla="*/ 404937 h 736467"/>
              <a:gd name="connsiteX39" fmla="*/ 172746 w 773569"/>
              <a:gd name="connsiteY39" fmla="*/ 476749 h 736467"/>
              <a:gd name="connsiteX40" fmla="*/ 55454 w 773569"/>
              <a:gd name="connsiteY40" fmla="*/ 558135 h 73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73569" h="736467">
                <a:moveTo>
                  <a:pt x="55454" y="558135"/>
                </a:moveTo>
                <a:cubicBezTo>
                  <a:pt x="28724" y="566513"/>
                  <a:pt x="0" y="548959"/>
                  <a:pt x="12367" y="527017"/>
                </a:cubicBezTo>
                <a:cubicBezTo>
                  <a:pt x="24735" y="505075"/>
                  <a:pt x="91360" y="455206"/>
                  <a:pt x="129659" y="426481"/>
                </a:cubicBezTo>
                <a:cubicBezTo>
                  <a:pt x="167958" y="397756"/>
                  <a:pt x="207853" y="394165"/>
                  <a:pt x="242163" y="354669"/>
                </a:cubicBezTo>
                <a:cubicBezTo>
                  <a:pt x="276473" y="315173"/>
                  <a:pt x="316368" y="227004"/>
                  <a:pt x="335518" y="189503"/>
                </a:cubicBezTo>
                <a:cubicBezTo>
                  <a:pt x="354668" y="152002"/>
                  <a:pt x="356663" y="155991"/>
                  <a:pt x="357062" y="129660"/>
                </a:cubicBezTo>
                <a:cubicBezTo>
                  <a:pt x="357461" y="103329"/>
                  <a:pt x="333922" y="51466"/>
                  <a:pt x="337912" y="31518"/>
                </a:cubicBezTo>
                <a:cubicBezTo>
                  <a:pt x="341902" y="11570"/>
                  <a:pt x="365839" y="0"/>
                  <a:pt x="380999" y="9974"/>
                </a:cubicBezTo>
                <a:cubicBezTo>
                  <a:pt x="396159" y="19948"/>
                  <a:pt x="423687" y="67424"/>
                  <a:pt x="428873" y="91361"/>
                </a:cubicBezTo>
                <a:cubicBezTo>
                  <a:pt x="434059" y="115298"/>
                  <a:pt x="415707" y="132054"/>
                  <a:pt x="412117" y="153597"/>
                </a:cubicBezTo>
                <a:cubicBezTo>
                  <a:pt x="408527" y="175140"/>
                  <a:pt x="398553" y="208253"/>
                  <a:pt x="407330" y="220621"/>
                </a:cubicBezTo>
                <a:cubicBezTo>
                  <a:pt x="416107" y="232989"/>
                  <a:pt x="445629" y="236180"/>
                  <a:pt x="464779" y="227802"/>
                </a:cubicBezTo>
                <a:cubicBezTo>
                  <a:pt x="483929" y="219424"/>
                  <a:pt x="503078" y="181524"/>
                  <a:pt x="522228" y="170353"/>
                </a:cubicBezTo>
                <a:cubicBezTo>
                  <a:pt x="541378" y="159182"/>
                  <a:pt x="584066" y="151203"/>
                  <a:pt x="579678" y="160778"/>
                </a:cubicBezTo>
                <a:cubicBezTo>
                  <a:pt x="575290" y="170353"/>
                  <a:pt x="516245" y="199875"/>
                  <a:pt x="495898" y="227802"/>
                </a:cubicBezTo>
                <a:cubicBezTo>
                  <a:pt x="475551" y="255729"/>
                  <a:pt x="460391" y="310386"/>
                  <a:pt x="457598" y="328339"/>
                </a:cubicBezTo>
                <a:cubicBezTo>
                  <a:pt x="454805" y="346292"/>
                  <a:pt x="461986" y="351079"/>
                  <a:pt x="479141" y="335520"/>
                </a:cubicBezTo>
                <a:cubicBezTo>
                  <a:pt x="496296" y="319961"/>
                  <a:pt x="524223" y="253735"/>
                  <a:pt x="560528" y="234984"/>
                </a:cubicBezTo>
                <a:cubicBezTo>
                  <a:pt x="596833" y="216233"/>
                  <a:pt x="661463" y="209850"/>
                  <a:pt x="696970" y="223015"/>
                </a:cubicBezTo>
                <a:cubicBezTo>
                  <a:pt x="732477" y="236180"/>
                  <a:pt x="773569" y="308391"/>
                  <a:pt x="773569" y="313976"/>
                </a:cubicBezTo>
                <a:cubicBezTo>
                  <a:pt x="773569" y="319561"/>
                  <a:pt x="729285" y="263708"/>
                  <a:pt x="696970" y="256527"/>
                </a:cubicBezTo>
                <a:cubicBezTo>
                  <a:pt x="664655" y="249346"/>
                  <a:pt x="613190" y="248947"/>
                  <a:pt x="579678" y="270889"/>
                </a:cubicBezTo>
                <a:cubicBezTo>
                  <a:pt x="546166" y="292831"/>
                  <a:pt x="540182" y="345493"/>
                  <a:pt x="495898" y="388181"/>
                </a:cubicBezTo>
                <a:cubicBezTo>
                  <a:pt x="451614" y="430869"/>
                  <a:pt x="366238" y="491909"/>
                  <a:pt x="313975" y="527017"/>
                </a:cubicBezTo>
                <a:cubicBezTo>
                  <a:pt x="261712" y="562125"/>
                  <a:pt x="199875" y="566913"/>
                  <a:pt x="182321" y="598829"/>
                </a:cubicBezTo>
                <a:cubicBezTo>
                  <a:pt x="164767" y="630745"/>
                  <a:pt x="211843" y="700561"/>
                  <a:pt x="208651" y="718514"/>
                </a:cubicBezTo>
                <a:cubicBezTo>
                  <a:pt x="205459" y="736467"/>
                  <a:pt x="175937" y="722903"/>
                  <a:pt x="163171" y="706546"/>
                </a:cubicBezTo>
                <a:cubicBezTo>
                  <a:pt x="150405" y="690189"/>
                  <a:pt x="122876" y="649895"/>
                  <a:pt x="132052" y="620372"/>
                </a:cubicBezTo>
                <a:cubicBezTo>
                  <a:pt x="141228" y="590850"/>
                  <a:pt x="178331" y="558934"/>
                  <a:pt x="218226" y="529411"/>
                </a:cubicBezTo>
                <a:cubicBezTo>
                  <a:pt x="258121" y="499888"/>
                  <a:pt x="347487" y="465578"/>
                  <a:pt x="371424" y="443237"/>
                </a:cubicBezTo>
                <a:cubicBezTo>
                  <a:pt x="395361" y="420896"/>
                  <a:pt x="377009" y="395363"/>
                  <a:pt x="361849" y="395363"/>
                </a:cubicBezTo>
                <a:cubicBezTo>
                  <a:pt x="346689" y="395363"/>
                  <a:pt x="311581" y="421694"/>
                  <a:pt x="280463" y="443237"/>
                </a:cubicBezTo>
                <a:cubicBezTo>
                  <a:pt x="249345" y="464780"/>
                  <a:pt x="191097" y="518639"/>
                  <a:pt x="175139" y="524623"/>
                </a:cubicBezTo>
                <a:cubicBezTo>
                  <a:pt x="159181" y="530607"/>
                  <a:pt x="166362" y="498692"/>
                  <a:pt x="184714" y="479143"/>
                </a:cubicBezTo>
                <a:cubicBezTo>
                  <a:pt x="203066" y="459594"/>
                  <a:pt x="256525" y="428077"/>
                  <a:pt x="285250" y="407331"/>
                </a:cubicBezTo>
                <a:cubicBezTo>
                  <a:pt x="313975" y="386585"/>
                  <a:pt x="343498" y="373021"/>
                  <a:pt x="357062" y="354669"/>
                </a:cubicBezTo>
                <a:cubicBezTo>
                  <a:pt x="370627" y="336317"/>
                  <a:pt x="376212" y="303204"/>
                  <a:pt x="366637" y="297220"/>
                </a:cubicBezTo>
                <a:cubicBezTo>
                  <a:pt x="357062" y="291236"/>
                  <a:pt x="322353" y="300811"/>
                  <a:pt x="299613" y="318764"/>
                </a:cubicBezTo>
                <a:cubicBezTo>
                  <a:pt x="276873" y="336717"/>
                  <a:pt x="230195" y="404937"/>
                  <a:pt x="230195" y="404937"/>
                </a:cubicBezTo>
                <a:cubicBezTo>
                  <a:pt x="209051" y="431268"/>
                  <a:pt x="201869" y="451615"/>
                  <a:pt x="172746" y="476749"/>
                </a:cubicBezTo>
                <a:cubicBezTo>
                  <a:pt x="143623" y="501883"/>
                  <a:pt x="82184" y="549757"/>
                  <a:pt x="55454" y="558135"/>
                </a:cubicBezTo>
                <a:close/>
              </a:path>
            </a:pathLst>
          </a:custGeom>
          <a:gradFill flip="none" rotWithShape="1">
            <a:gsLst>
              <a:gs pos="0">
                <a:schemeClr val="accent6">
                  <a:lumMod val="50000"/>
                </a:schemeClr>
              </a:gs>
              <a:gs pos="50000">
                <a:schemeClr val="accent6">
                  <a:lumMod val="60000"/>
                  <a:lumOff val="40000"/>
                </a:schemeClr>
              </a:gs>
              <a:gs pos="100000">
                <a:schemeClr val="accent6">
                  <a:lumMod val="20000"/>
                  <a:lumOff val="80000"/>
                </a:schemeClr>
              </a:gs>
            </a:gsLst>
            <a:lin ang="18900000" scaled="1"/>
            <a:tileRect/>
          </a:gradFill>
          <a:ln w="9525"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69" name="Freeform 68"/>
          <p:cNvSpPr/>
          <p:nvPr/>
        </p:nvSpPr>
        <p:spPr bwMode="auto">
          <a:xfrm>
            <a:off x="4772025" y="4627563"/>
            <a:ext cx="96838" cy="61912"/>
          </a:xfrm>
          <a:custGeom>
            <a:avLst/>
            <a:gdLst>
              <a:gd name="connsiteX0" fmla="*/ 3989 w 97743"/>
              <a:gd name="connsiteY0" fmla="*/ 54656 h 61438"/>
              <a:gd name="connsiteX1" fmla="*/ 87769 w 97743"/>
              <a:gd name="connsiteY1" fmla="*/ 45081 h 61438"/>
              <a:gd name="connsiteX2" fmla="*/ 63832 w 97743"/>
              <a:gd name="connsiteY2" fmla="*/ 4388 h 61438"/>
              <a:gd name="connsiteX3" fmla="*/ 3989 w 97743"/>
              <a:gd name="connsiteY3" fmla="*/ 54656 h 61438"/>
            </a:gdLst>
            <a:ahLst/>
            <a:cxnLst>
              <a:cxn ang="0">
                <a:pos x="connsiteX0" y="connsiteY0"/>
              </a:cxn>
              <a:cxn ang="0">
                <a:pos x="connsiteX1" y="connsiteY1"/>
              </a:cxn>
              <a:cxn ang="0">
                <a:pos x="connsiteX2" y="connsiteY2"/>
              </a:cxn>
              <a:cxn ang="0">
                <a:pos x="connsiteX3" y="connsiteY3"/>
              </a:cxn>
            </a:cxnLst>
            <a:rect l="l" t="t" r="r" b="b"/>
            <a:pathLst>
              <a:path w="97743" h="61438">
                <a:moveTo>
                  <a:pt x="3989" y="54656"/>
                </a:moveTo>
                <a:cubicBezTo>
                  <a:pt x="7979" y="61438"/>
                  <a:pt x="77795" y="53459"/>
                  <a:pt x="87769" y="45081"/>
                </a:cubicBezTo>
                <a:cubicBezTo>
                  <a:pt x="97743" y="36703"/>
                  <a:pt x="74604" y="8776"/>
                  <a:pt x="63832" y="4388"/>
                </a:cubicBezTo>
                <a:cubicBezTo>
                  <a:pt x="53060" y="0"/>
                  <a:pt x="0" y="47874"/>
                  <a:pt x="3989" y="54656"/>
                </a:cubicBezTo>
                <a:close/>
              </a:path>
            </a:pathLst>
          </a:custGeom>
          <a:solidFill>
            <a:schemeClr val="accent6">
              <a:lumMod val="40000"/>
              <a:lumOff val="60000"/>
            </a:schemeClr>
          </a:solidFill>
          <a:ln w="6350"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70" name="Freeform 69"/>
          <p:cNvSpPr/>
          <p:nvPr/>
        </p:nvSpPr>
        <p:spPr bwMode="auto">
          <a:xfrm>
            <a:off x="4784725" y="4567238"/>
            <a:ext cx="77788" cy="46037"/>
          </a:xfrm>
          <a:custGeom>
            <a:avLst/>
            <a:gdLst>
              <a:gd name="connsiteX0" fmla="*/ 9176 w 76282"/>
              <a:gd name="connsiteY0" fmla="*/ 43087 h 45082"/>
              <a:gd name="connsiteX1" fmla="*/ 11569 w 76282"/>
              <a:gd name="connsiteY1" fmla="*/ 26331 h 45082"/>
              <a:gd name="connsiteX2" fmla="*/ 21144 w 76282"/>
              <a:gd name="connsiteY2" fmla="*/ 16756 h 45082"/>
              <a:gd name="connsiteX3" fmla="*/ 23538 w 76282"/>
              <a:gd name="connsiteY3" fmla="*/ 4788 h 45082"/>
              <a:gd name="connsiteX4" fmla="*/ 28325 w 76282"/>
              <a:gd name="connsiteY4" fmla="*/ 0 h 45082"/>
              <a:gd name="connsiteX5" fmla="*/ 76200 w 76282"/>
              <a:gd name="connsiteY5" fmla="*/ 2394 h 45082"/>
              <a:gd name="connsiteX6" fmla="*/ 73806 w 76282"/>
              <a:gd name="connsiteY6" fmla="*/ 31119 h 45082"/>
              <a:gd name="connsiteX7" fmla="*/ 66625 w 76282"/>
              <a:gd name="connsiteY7" fmla="*/ 38300 h 45082"/>
              <a:gd name="connsiteX8" fmla="*/ 9176 w 76282"/>
              <a:gd name="connsiteY8" fmla="*/ 43087 h 4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82" h="45082">
                <a:moveTo>
                  <a:pt x="9176" y="43087"/>
                </a:moveTo>
                <a:cubicBezTo>
                  <a:pt x="0" y="41092"/>
                  <a:pt x="9234" y="31467"/>
                  <a:pt x="11569" y="26331"/>
                </a:cubicBezTo>
                <a:cubicBezTo>
                  <a:pt x="13437" y="22222"/>
                  <a:pt x="21144" y="16756"/>
                  <a:pt x="21144" y="16756"/>
                </a:cubicBezTo>
                <a:cubicBezTo>
                  <a:pt x="21942" y="12767"/>
                  <a:pt x="21935" y="8527"/>
                  <a:pt x="23538" y="4788"/>
                </a:cubicBezTo>
                <a:cubicBezTo>
                  <a:pt x="24427" y="2714"/>
                  <a:pt x="26070" y="102"/>
                  <a:pt x="28325" y="0"/>
                </a:cubicBezTo>
                <a:lnTo>
                  <a:pt x="76200" y="2394"/>
                </a:lnTo>
                <a:cubicBezTo>
                  <a:pt x="75402" y="11969"/>
                  <a:pt x="76282" y="21835"/>
                  <a:pt x="73806" y="31119"/>
                </a:cubicBezTo>
                <a:cubicBezTo>
                  <a:pt x="72934" y="34390"/>
                  <a:pt x="69992" y="37952"/>
                  <a:pt x="66625" y="38300"/>
                </a:cubicBezTo>
                <a:cubicBezTo>
                  <a:pt x="45989" y="40435"/>
                  <a:pt x="18352" y="45082"/>
                  <a:pt x="9176" y="43087"/>
                </a:cubicBezTo>
                <a:close/>
              </a:path>
            </a:pathLst>
          </a:custGeom>
          <a:solidFill>
            <a:schemeClr val="accent6">
              <a:lumMod val="40000"/>
              <a:lumOff val="60000"/>
            </a:schemeClr>
          </a:solidFill>
          <a:ln w="6350"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71" name="Freeform 70"/>
          <p:cNvSpPr/>
          <p:nvPr/>
        </p:nvSpPr>
        <p:spPr bwMode="auto">
          <a:xfrm>
            <a:off x="4806950" y="4694238"/>
            <a:ext cx="76200" cy="79375"/>
          </a:xfrm>
          <a:custGeom>
            <a:avLst/>
            <a:gdLst>
              <a:gd name="connsiteX0" fmla="*/ 33905 w 76992"/>
              <a:gd name="connsiteY0" fmla="*/ 3403 h 80825"/>
              <a:gd name="connsiteX1" fmla="*/ 7574 w 76992"/>
              <a:gd name="connsiteY1" fmla="*/ 5797 h 80825"/>
              <a:gd name="connsiteX2" fmla="*/ 2787 w 76992"/>
              <a:gd name="connsiteY2" fmla="*/ 20159 h 80825"/>
              <a:gd name="connsiteX3" fmla="*/ 393 w 76992"/>
              <a:gd name="connsiteY3" fmla="*/ 27340 h 80825"/>
              <a:gd name="connsiteX4" fmla="*/ 2787 w 76992"/>
              <a:gd name="connsiteY4" fmla="*/ 53671 h 80825"/>
              <a:gd name="connsiteX5" fmla="*/ 9968 w 76992"/>
              <a:gd name="connsiteY5" fmla="*/ 56065 h 80825"/>
              <a:gd name="connsiteX6" fmla="*/ 43480 w 76992"/>
              <a:gd name="connsiteY6" fmla="*/ 60852 h 80825"/>
              <a:gd name="connsiteX7" fmla="*/ 48268 w 76992"/>
              <a:gd name="connsiteY7" fmla="*/ 65640 h 80825"/>
              <a:gd name="connsiteX8" fmla="*/ 76992 w 76992"/>
              <a:gd name="connsiteY8" fmla="*/ 70427 h 80825"/>
              <a:gd name="connsiteX9" fmla="*/ 74599 w 76992"/>
              <a:gd name="connsiteY9" fmla="*/ 22553 h 80825"/>
              <a:gd name="connsiteX10" fmla="*/ 65024 w 76992"/>
              <a:gd name="connsiteY10" fmla="*/ 10584 h 80825"/>
              <a:gd name="connsiteX11" fmla="*/ 60236 w 76992"/>
              <a:gd name="connsiteY11" fmla="*/ 5797 h 80825"/>
              <a:gd name="connsiteX12" fmla="*/ 50661 w 76992"/>
              <a:gd name="connsiteY12" fmla="*/ 3403 h 80825"/>
              <a:gd name="connsiteX13" fmla="*/ 33905 w 76992"/>
              <a:gd name="connsiteY13" fmla="*/ 3403 h 8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992" h="80825">
                <a:moveTo>
                  <a:pt x="33905" y="3403"/>
                </a:moveTo>
                <a:cubicBezTo>
                  <a:pt x="26724" y="3802"/>
                  <a:pt x="15334" y="1619"/>
                  <a:pt x="7574" y="5797"/>
                </a:cubicBezTo>
                <a:cubicBezTo>
                  <a:pt x="3131" y="8189"/>
                  <a:pt x="4383" y="15372"/>
                  <a:pt x="2787" y="20159"/>
                </a:cubicBezTo>
                <a:lnTo>
                  <a:pt x="393" y="27340"/>
                </a:lnTo>
                <a:cubicBezTo>
                  <a:pt x="1191" y="36117"/>
                  <a:pt x="0" y="45310"/>
                  <a:pt x="2787" y="53671"/>
                </a:cubicBezTo>
                <a:cubicBezTo>
                  <a:pt x="3585" y="56065"/>
                  <a:pt x="7483" y="55627"/>
                  <a:pt x="9968" y="56065"/>
                </a:cubicBezTo>
                <a:cubicBezTo>
                  <a:pt x="21080" y="58026"/>
                  <a:pt x="43480" y="60852"/>
                  <a:pt x="43480" y="60852"/>
                </a:cubicBezTo>
                <a:cubicBezTo>
                  <a:pt x="45076" y="62448"/>
                  <a:pt x="47107" y="63705"/>
                  <a:pt x="48268" y="65640"/>
                </a:cubicBezTo>
                <a:cubicBezTo>
                  <a:pt x="57378" y="80825"/>
                  <a:pt x="34417" y="74298"/>
                  <a:pt x="76992" y="70427"/>
                </a:cubicBezTo>
                <a:cubicBezTo>
                  <a:pt x="76194" y="54469"/>
                  <a:pt x="75983" y="38471"/>
                  <a:pt x="74599" y="22553"/>
                </a:cubicBezTo>
                <a:cubicBezTo>
                  <a:pt x="73819" y="13577"/>
                  <a:pt x="71427" y="15706"/>
                  <a:pt x="65024" y="10584"/>
                </a:cubicBezTo>
                <a:cubicBezTo>
                  <a:pt x="63262" y="9174"/>
                  <a:pt x="62255" y="6806"/>
                  <a:pt x="60236" y="5797"/>
                </a:cubicBezTo>
                <a:cubicBezTo>
                  <a:pt x="57293" y="4326"/>
                  <a:pt x="53824" y="4307"/>
                  <a:pt x="50661" y="3403"/>
                </a:cubicBezTo>
                <a:cubicBezTo>
                  <a:pt x="38750" y="0"/>
                  <a:pt x="41086" y="3004"/>
                  <a:pt x="33905" y="3403"/>
                </a:cubicBezTo>
                <a:close/>
              </a:path>
            </a:pathLst>
          </a:custGeom>
          <a:solidFill>
            <a:schemeClr val="accent6">
              <a:lumMod val="40000"/>
              <a:lumOff val="60000"/>
            </a:schemeClr>
          </a:solidFill>
          <a:ln w="6350"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72" name="Freeform 71"/>
          <p:cNvSpPr/>
          <p:nvPr/>
        </p:nvSpPr>
        <p:spPr bwMode="auto">
          <a:xfrm>
            <a:off x="4860925" y="4527550"/>
            <a:ext cx="106363" cy="69850"/>
          </a:xfrm>
          <a:custGeom>
            <a:avLst/>
            <a:gdLst>
              <a:gd name="connsiteX0" fmla="*/ 76599 w 105425"/>
              <a:gd name="connsiteY0" fmla="*/ 57449 h 70712"/>
              <a:gd name="connsiteX1" fmla="*/ 4787 w 105425"/>
              <a:gd name="connsiteY1" fmla="*/ 50268 h 70712"/>
              <a:gd name="connsiteX2" fmla="*/ 0 w 105425"/>
              <a:gd name="connsiteY2" fmla="*/ 43087 h 70712"/>
              <a:gd name="connsiteX3" fmla="*/ 2394 w 105425"/>
              <a:gd name="connsiteY3" fmla="*/ 16756 h 70712"/>
              <a:gd name="connsiteX4" fmla="*/ 14362 w 105425"/>
              <a:gd name="connsiteY4" fmla="*/ 7181 h 70712"/>
              <a:gd name="connsiteX5" fmla="*/ 47874 w 105425"/>
              <a:gd name="connsiteY5" fmla="*/ 2394 h 70712"/>
              <a:gd name="connsiteX6" fmla="*/ 67024 w 105425"/>
              <a:gd name="connsiteY6" fmla="*/ 0 h 70712"/>
              <a:gd name="connsiteX7" fmla="*/ 90961 w 105425"/>
              <a:gd name="connsiteY7" fmla="*/ 2394 h 70712"/>
              <a:gd name="connsiteX8" fmla="*/ 98142 w 105425"/>
              <a:gd name="connsiteY8" fmla="*/ 4788 h 70712"/>
              <a:gd name="connsiteX9" fmla="*/ 102930 w 105425"/>
              <a:gd name="connsiteY9" fmla="*/ 19150 h 70712"/>
              <a:gd name="connsiteX10" fmla="*/ 100536 w 105425"/>
              <a:gd name="connsiteY10" fmla="*/ 45481 h 70712"/>
              <a:gd name="connsiteX11" fmla="*/ 83780 w 105425"/>
              <a:gd name="connsiteY11" fmla="*/ 47875 h 70712"/>
              <a:gd name="connsiteX12" fmla="*/ 76599 w 105425"/>
              <a:gd name="connsiteY12" fmla="*/ 57449 h 7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425" h="70712">
                <a:moveTo>
                  <a:pt x="76599" y="57449"/>
                </a:moveTo>
                <a:cubicBezTo>
                  <a:pt x="63434" y="57848"/>
                  <a:pt x="21142" y="70712"/>
                  <a:pt x="4787" y="50268"/>
                </a:cubicBezTo>
                <a:cubicBezTo>
                  <a:pt x="2990" y="48022"/>
                  <a:pt x="1596" y="45481"/>
                  <a:pt x="0" y="43087"/>
                </a:cubicBezTo>
                <a:cubicBezTo>
                  <a:pt x="798" y="34310"/>
                  <a:pt x="547" y="25374"/>
                  <a:pt x="2394" y="16756"/>
                </a:cubicBezTo>
                <a:cubicBezTo>
                  <a:pt x="3986" y="9327"/>
                  <a:pt x="8482" y="8861"/>
                  <a:pt x="14362" y="7181"/>
                </a:cubicBezTo>
                <a:cubicBezTo>
                  <a:pt x="28871" y="3036"/>
                  <a:pt x="27599" y="4647"/>
                  <a:pt x="47874" y="2394"/>
                </a:cubicBezTo>
                <a:cubicBezTo>
                  <a:pt x="54268" y="1684"/>
                  <a:pt x="60641" y="798"/>
                  <a:pt x="67024" y="0"/>
                </a:cubicBezTo>
                <a:cubicBezTo>
                  <a:pt x="75003" y="798"/>
                  <a:pt x="83035" y="1175"/>
                  <a:pt x="90961" y="2394"/>
                </a:cubicBezTo>
                <a:cubicBezTo>
                  <a:pt x="93455" y="2778"/>
                  <a:pt x="96675" y="2735"/>
                  <a:pt x="98142" y="4788"/>
                </a:cubicBezTo>
                <a:cubicBezTo>
                  <a:pt x="101075" y="8894"/>
                  <a:pt x="102930" y="19150"/>
                  <a:pt x="102930" y="19150"/>
                </a:cubicBezTo>
                <a:cubicBezTo>
                  <a:pt x="102132" y="27927"/>
                  <a:pt x="105425" y="38148"/>
                  <a:pt x="100536" y="45481"/>
                </a:cubicBezTo>
                <a:cubicBezTo>
                  <a:pt x="97406" y="50175"/>
                  <a:pt x="89133" y="46091"/>
                  <a:pt x="83780" y="47875"/>
                </a:cubicBezTo>
                <a:cubicBezTo>
                  <a:pt x="83775" y="47877"/>
                  <a:pt x="89764" y="57050"/>
                  <a:pt x="76599" y="57449"/>
                </a:cubicBezTo>
                <a:close/>
              </a:path>
            </a:pathLst>
          </a:custGeom>
          <a:solidFill>
            <a:schemeClr val="accent6">
              <a:lumMod val="60000"/>
              <a:lumOff val="40000"/>
            </a:schemeClr>
          </a:solidFill>
          <a:ln w="9525"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73" name="Freeform 72"/>
          <p:cNvSpPr/>
          <p:nvPr/>
        </p:nvSpPr>
        <p:spPr bwMode="auto">
          <a:xfrm>
            <a:off x="4833938" y="4589463"/>
            <a:ext cx="141287" cy="61912"/>
          </a:xfrm>
          <a:custGeom>
            <a:avLst/>
            <a:gdLst>
              <a:gd name="connsiteX0" fmla="*/ 109308 w 140842"/>
              <a:gd name="connsiteY0" fmla="*/ 11963 h 61835"/>
              <a:gd name="connsiteX1" fmla="*/ 47072 w 140842"/>
              <a:gd name="connsiteY1" fmla="*/ 14357 h 61835"/>
              <a:gd name="connsiteX2" fmla="*/ 39890 w 140842"/>
              <a:gd name="connsiteY2" fmla="*/ 16751 h 61835"/>
              <a:gd name="connsiteX3" fmla="*/ 27922 w 140842"/>
              <a:gd name="connsiteY3" fmla="*/ 28719 h 61835"/>
              <a:gd name="connsiteX4" fmla="*/ 30316 w 140842"/>
              <a:gd name="connsiteY4" fmla="*/ 40688 h 61835"/>
              <a:gd name="connsiteX5" fmla="*/ 138033 w 140842"/>
              <a:gd name="connsiteY5" fmla="*/ 33507 h 61835"/>
              <a:gd name="connsiteX6" fmla="*/ 140427 w 140842"/>
              <a:gd name="connsiteY6" fmla="*/ 26326 h 61835"/>
              <a:gd name="connsiteX7" fmla="*/ 128458 w 140842"/>
              <a:gd name="connsiteY7" fmla="*/ 16751 h 61835"/>
              <a:gd name="connsiteX8" fmla="*/ 109308 w 140842"/>
              <a:gd name="connsiteY8" fmla="*/ 11963 h 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842" h="61835">
                <a:moveTo>
                  <a:pt x="109308" y="11963"/>
                </a:moveTo>
                <a:cubicBezTo>
                  <a:pt x="95744" y="11564"/>
                  <a:pt x="67783" y="12928"/>
                  <a:pt x="47072" y="14357"/>
                </a:cubicBezTo>
                <a:cubicBezTo>
                  <a:pt x="44554" y="14531"/>
                  <a:pt x="41861" y="15175"/>
                  <a:pt x="39890" y="16751"/>
                </a:cubicBezTo>
                <a:cubicBezTo>
                  <a:pt x="0" y="48662"/>
                  <a:pt x="71004" y="0"/>
                  <a:pt x="27922" y="28719"/>
                </a:cubicBezTo>
                <a:cubicBezTo>
                  <a:pt x="28720" y="32709"/>
                  <a:pt x="26264" y="40320"/>
                  <a:pt x="30316" y="40688"/>
                </a:cubicBezTo>
                <a:cubicBezTo>
                  <a:pt x="124491" y="49250"/>
                  <a:pt x="109699" y="61835"/>
                  <a:pt x="138033" y="33507"/>
                </a:cubicBezTo>
                <a:cubicBezTo>
                  <a:pt x="138831" y="31113"/>
                  <a:pt x="140842" y="28815"/>
                  <a:pt x="140427" y="26326"/>
                </a:cubicBezTo>
                <a:cubicBezTo>
                  <a:pt x="139153" y="18684"/>
                  <a:pt x="134059" y="18618"/>
                  <a:pt x="128458" y="16751"/>
                </a:cubicBezTo>
                <a:cubicBezTo>
                  <a:pt x="116335" y="4628"/>
                  <a:pt x="122872" y="12362"/>
                  <a:pt x="109308" y="11963"/>
                </a:cubicBezTo>
                <a:close/>
              </a:path>
            </a:pathLst>
          </a:custGeom>
          <a:solidFill>
            <a:schemeClr val="accent6">
              <a:lumMod val="60000"/>
              <a:lumOff val="40000"/>
            </a:schemeClr>
          </a:solidFill>
          <a:ln w="9525"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74" name="Freeform 73"/>
          <p:cNvSpPr/>
          <p:nvPr/>
        </p:nvSpPr>
        <p:spPr bwMode="auto">
          <a:xfrm>
            <a:off x="4864100" y="4640263"/>
            <a:ext cx="68263" cy="98425"/>
          </a:xfrm>
          <a:custGeom>
            <a:avLst/>
            <a:gdLst>
              <a:gd name="connsiteX0" fmla="*/ 18608 w 67220"/>
              <a:gd name="connsiteY0" fmla="*/ 97714 h 99310"/>
              <a:gd name="connsiteX1" fmla="*/ 13821 w 67220"/>
              <a:gd name="connsiteY1" fmla="*/ 90533 h 99310"/>
              <a:gd name="connsiteX2" fmla="*/ 4246 w 67220"/>
              <a:gd name="connsiteY2" fmla="*/ 80958 h 99310"/>
              <a:gd name="connsiteX3" fmla="*/ 4246 w 67220"/>
              <a:gd name="connsiteY3" fmla="*/ 59415 h 99310"/>
              <a:gd name="connsiteX4" fmla="*/ 9033 w 67220"/>
              <a:gd name="connsiteY4" fmla="*/ 25903 h 99310"/>
              <a:gd name="connsiteX5" fmla="*/ 13821 w 67220"/>
              <a:gd name="connsiteY5" fmla="*/ 21115 h 99310"/>
              <a:gd name="connsiteX6" fmla="*/ 21002 w 67220"/>
              <a:gd name="connsiteY6" fmla="*/ 18722 h 99310"/>
              <a:gd name="connsiteX7" fmla="*/ 32971 w 67220"/>
              <a:gd name="connsiteY7" fmla="*/ 9147 h 99310"/>
              <a:gd name="connsiteX8" fmla="*/ 47333 w 67220"/>
              <a:gd name="connsiteY8" fmla="*/ 1966 h 99310"/>
              <a:gd name="connsiteX9" fmla="*/ 61695 w 67220"/>
              <a:gd name="connsiteY9" fmla="*/ 4359 h 99310"/>
              <a:gd name="connsiteX10" fmla="*/ 66483 w 67220"/>
              <a:gd name="connsiteY10" fmla="*/ 9147 h 99310"/>
              <a:gd name="connsiteX11" fmla="*/ 64089 w 67220"/>
              <a:gd name="connsiteY11" fmla="*/ 66596 h 99310"/>
              <a:gd name="connsiteX12" fmla="*/ 59301 w 67220"/>
              <a:gd name="connsiteY12" fmla="*/ 71383 h 99310"/>
              <a:gd name="connsiteX13" fmla="*/ 44939 w 67220"/>
              <a:gd name="connsiteY13" fmla="*/ 80958 h 99310"/>
              <a:gd name="connsiteX14" fmla="*/ 18608 w 67220"/>
              <a:gd name="connsiteY14" fmla="*/ 97714 h 9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220" h="99310">
                <a:moveTo>
                  <a:pt x="18608" y="97714"/>
                </a:moveTo>
                <a:cubicBezTo>
                  <a:pt x="13422" y="99310"/>
                  <a:pt x="15693" y="92717"/>
                  <a:pt x="13821" y="90533"/>
                </a:cubicBezTo>
                <a:cubicBezTo>
                  <a:pt x="10884" y="87106"/>
                  <a:pt x="4246" y="80958"/>
                  <a:pt x="4246" y="80958"/>
                </a:cubicBezTo>
                <a:cubicBezTo>
                  <a:pt x="0" y="68220"/>
                  <a:pt x="2048" y="78098"/>
                  <a:pt x="4246" y="59415"/>
                </a:cubicBezTo>
                <a:cubicBezTo>
                  <a:pt x="4295" y="58995"/>
                  <a:pt x="4590" y="33308"/>
                  <a:pt x="9033" y="25903"/>
                </a:cubicBezTo>
                <a:cubicBezTo>
                  <a:pt x="10194" y="23968"/>
                  <a:pt x="11886" y="22276"/>
                  <a:pt x="13821" y="21115"/>
                </a:cubicBezTo>
                <a:cubicBezTo>
                  <a:pt x="15985" y="19817"/>
                  <a:pt x="18608" y="19520"/>
                  <a:pt x="21002" y="18722"/>
                </a:cubicBezTo>
                <a:cubicBezTo>
                  <a:pt x="30537" y="4417"/>
                  <a:pt x="20123" y="16856"/>
                  <a:pt x="32971" y="9147"/>
                </a:cubicBezTo>
                <a:cubicBezTo>
                  <a:pt x="48217" y="0"/>
                  <a:pt x="23713" y="7869"/>
                  <a:pt x="47333" y="1966"/>
                </a:cubicBezTo>
                <a:cubicBezTo>
                  <a:pt x="52120" y="2764"/>
                  <a:pt x="57151" y="2655"/>
                  <a:pt x="61695" y="4359"/>
                </a:cubicBezTo>
                <a:cubicBezTo>
                  <a:pt x="63808" y="5151"/>
                  <a:pt x="66396" y="6892"/>
                  <a:pt x="66483" y="9147"/>
                </a:cubicBezTo>
                <a:cubicBezTo>
                  <a:pt x="67220" y="28299"/>
                  <a:pt x="66286" y="47556"/>
                  <a:pt x="64089" y="66596"/>
                </a:cubicBezTo>
                <a:cubicBezTo>
                  <a:pt x="63830" y="68838"/>
                  <a:pt x="61107" y="70029"/>
                  <a:pt x="59301" y="71383"/>
                </a:cubicBezTo>
                <a:cubicBezTo>
                  <a:pt x="54698" y="74835"/>
                  <a:pt x="50635" y="80144"/>
                  <a:pt x="44939" y="80958"/>
                </a:cubicBezTo>
                <a:cubicBezTo>
                  <a:pt x="21864" y="84255"/>
                  <a:pt x="23794" y="96118"/>
                  <a:pt x="18608" y="97714"/>
                </a:cubicBezTo>
                <a:close/>
              </a:path>
            </a:pathLst>
          </a:custGeom>
          <a:solidFill>
            <a:schemeClr val="accent6">
              <a:lumMod val="60000"/>
              <a:lumOff val="40000"/>
            </a:schemeClr>
          </a:solidFill>
          <a:ln w="9525"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75" name="Freeform 74"/>
          <p:cNvSpPr/>
          <p:nvPr/>
        </p:nvSpPr>
        <p:spPr bwMode="auto">
          <a:xfrm>
            <a:off x="4910138" y="4710113"/>
            <a:ext cx="66675" cy="73025"/>
          </a:xfrm>
          <a:custGeom>
            <a:avLst/>
            <a:gdLst>
              <a:gd name="connsiteX0" fmla="*/ 26331 w 66534"/>
              <a:gd name="connsiteY0" fmla="*/ 67503 h 73004"/>
              <a:gd name="connsiteX1" fmla="*/ 16756 w 66534"/>
              <a:gd name="connsiteY1" fmla="*/ 65109 h 73004"/>
              <a:gd name="connsiteX2" fmla="*/ 7181 w 66534"/>
              <a:gd name="connsiteY2" fmla="*/ 53140 h 73004"/>
              <a:gd name="connsiteX3" fmla="*/ 0 w 66534"/>
              <a:gd name="connsiteY3" fmla="*/ 48353 h 73004"/>
              <a:gd name="connsiteX4" fmla="*/ 11969 w 66534"/>
              <a:gd name="connsiteY4" fmla="*/ 22022 h 73004"/>
              <a:gd name="connsiteX5" fmla="*/ 16756 w 66534"/>
              <a:gd name="connsiteY5" fmla="*/ 14841 h 73004"/>
              <a:gd name="connsiteX6" fmla="*/ 26331 w 66534"/>
              <a:gd name="connsiteY6" fmla="*/ 12447 h 73004"/>
              <a:gd name="connsiteX7" fmla="*/ 31118 w 66534"/>
              <a:gd name="connsiteY7" fmla="*/ 5266 h 73004"/>
              <a:gd name="connsiteX8" fmla="*/ 57449 w 66534"/>
              <a:gd name="connsiteY8" fmla="*/ 5266 h 73004"/>
              <a:gd name="connsiteX9" fmla="*/ 57449 w 66534"/>
              <a:gd name="connsiteY9" fmla="*/ 55534 h 73004"/>
              <a:gd name="connsiteX10" fmla="*/ 35906 w 66534"/>
              <a:gd name="connsiteY10" fmla="*/ 62715 h 73004"/>
              <a:gd name="connsiteX11" fmla="*/ 28725 w 66534"/>
              <a:gd name="connsiteY11" fmla="*/ 67503 h 73004"/>
              <a:gd name="connsiteX12" fmla="*/ 23937 w 66534"/>
              <a:gd name="connsiteY12" fmla="*/ 72290 h 73004"/>
              <a:gd name="connsiteX13" fmla="*/ 26331 w 66534"/>
              <a:gd name="connsiteY13" fmla="*/ 67503 h 7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534" h="73004">
                <a:moveTo>
                  <a:pt x="26331" y="67503"/>
                </a:moveTo>
                <a:cubicBezTo>
                  <a:pt x="25134" y="66306"/>
                  <a:pt x="19699" y="66580"/>
                  <a:pt x="16756" y="65109"/>
                </a:cubicBezTo>
                <a:cubicBezTo>
                  <a:pt x="12022" y="62741"/>
                  <a:pt x="10561" y="56520"/>
                  <a:pt x="7181" y="53140"/>
                </a:cubicBezTo>
                <a:cubicBezTo>
                  <a:pt x="5147" y="51106"/>
                  <a:pt x="2394" y="49949"/>
                  <a:pt x="0" y="48353"/>
                </a:cubicBezTo>
                <a:cubicBezTo>
                  <a:pt x="3523" y="30741"/>
                  <a:pt x="137" y="39770"/>
                  <a:pt x="11969" y="22022"/>
                </a:cubicBezTo>
                <a:cubicBezTo>
                  <a:pt x="13565" y="19628"/>
                  <a:pt x="13965" y="15539"/>
                  <a:pt x="16756" y="14841"/>
                </a:cubicBezTo>
                <a:lnTo>
                  <a:pt x="26331" y="12447"/>
                </a:lnTo>
                <a:cubicBezTo>
                  <a:pt x="27927" y="10053"/>
                  <a:pt x="28872" y="7063"/>
                  <a:pt x="31118" y="5266"/>
                </a:cubicBezTo>
                <a:cubicBezTo>
                  <a:pt x="37701" y="0"/>
                  <a:pt x="52880" y="4695"/>
                  <a:pt x="57449" y="5266"/>
                </a:cubicBezTo>
                <a:cubicBezTo>
                  <a:pt x="63243" y="22646"/>
                  <a:pt x="66534" y="29578"/>
                  <a:pt x="57449" y="55534"/>
                </a:cubicBezTo>
                <a:cubicBezTo>
                  <a:pt x="56357" y="58655"/>
                  <a:pt x="40042" y="59957"/>
                  <a:pt x="35906" y="62715"/>
                </a:cubicBezTo>
                <a:cubicBezTo>
                  <a:pt x="33512" y="64311"/>
                  <a:pt x="30972" y="65706"/>
                  <a:pt x="28725" y="67503"/>
                </a:cubicBezTo>
                <a:cubicBezTo>
                  <a:pt x="26963" y="68913"/>
                  <a:pt x="25956" y="71281"/>
                  <a:pt x="23937" y="72290"/>
                </a:cubicBezTo>
                <a:cubicBezTo>
                  <a:pt x="22510" y="73004"/>
                  <a:pt x="27528" y="68700"/>
                  <a:pt x="26331" y="67503"/>
                </a:cubicBezTo>
                <a:close/>
              </a:path>
            </a:pathLst>
          </a:custGeom>
          <a:solidFill>
            <a:schemeClr val="accent6">
              <a:lumMod val="75000"/>
            </a:schemeClr>
          </a:solidFill>
          <a:ln w="9525"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76" name="Freeform 75"/>
          <p:cNvSpPr/>
          <p:nvPr/>
        </p:nvSpPr>
        <p:spPr bwMode="auto">
          <a:xfrm>
            <a:off x="4937125" y="4635500"/>
            <a:ext cx="100013" cy="44450"/>
          </a:xfrm>
          <a:custGeom>
            <a:avLst/>
            <a:gdLst>
              <a:gd name="connsiteX0" fmla="*/ 91955 w 99136"/>
              <a:gd name="connsiteY0" fmla="*/ 17492 h 43965"/>
              <a:gd name="connsiteX1" fmla="*/ 84774 w 99136"/>
              <a:gd name="connsiteY1" fmla="*/ 36642 h 43965"/>
              <a:gd name="connsiteX2" fmla="*/ 77593 w 99136"/>
              <a:gd name="connsiteY2" fmla="*/ 39036 h 43965"/>
              <a:gd name="connsiteX3" fmla="*/ 51262 w 99136"/>
              <a:gd name="connsiteY3" fmla="*/ 41429 h 43965"/>
              <a:gd name="connsiteX4" fmla="*/ 36900 w 99136"/>
              <a:gd name="connsiteY4" fmla="*/ 43823 h 43965"/>
              <a:gd name="connsiteX5" fmla="*/ 12962 w 99136"/>
              <a:gd name="connsiteY5" fmla="*/ 41429 h 43965"/>
              <a:gd name="connsiteX6" fmla="*/ 8175 w 99136"/>
              <a:gd name="connsiteY6" fmla="*/ 34248 h 43965"/>
              <a:gd name="connsiteX7" fmla="*/ 3387 w 99136"/>
              <a:gd name="connsiteY7" fmla="*/ 29461 h 43965"/>
              <a:gd name="connsiteX8" fmla="*/ 994 w 99136"/>
              <a:gd name="connsiteY8" fmla="*/ 22280 h 43965"/>
              <a:gd name="connsiteX9" fmla="*/ 10569 w 99136"/>
              <a:gd name="connsiteY9" fmla="*/ 12705 h 43965"/>
              <a:gd name="connsiteX10" fmla="*/ 41687 w 99136"/>
              <a:gd name="connsiteY10" fmla="*/ 736 h 43965"/>
              <a:gd name="connsiteX11" fmla="*/ 91955 w 99136"/>
              <a:gd name="connsiteY11" fmla="*/ 17492 h 4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136" h="43965">
                <a:moveTo>
                  <a:pt x="91955" y="17492"/>
                </a:moveTo>
                <a:cubicBezTo>
                  <a:pt x="99136" y="23476"/>
                  <a:pt x="88946" y="32470"/>
                  <a:pt x="84774" y="36642"/>
                </a:cubicBezTo>
                <a:cubicBezTo>
                  <a:pt x="82990" y="38426"/>
                  <a:pt x="80091" y="38679"/>
                  <a:pt x="77593" y="39036"/>
                </a:cubicBezTo>
                <a:cubicBezTo>
                  <a:pt x="68868" y="40282"/>
                  <a:pt x="60015" y="40399"/>
                  <a:pt x="51262" y="41429"/>
                </a:cubicBezTo>
                <a:cubicBezTo>
                  <a:pt x="46442" y="41996"/>
                  <a:pt x="41687" y="43025"/>
                  <a:pt x="36900" y="43823"/>
                </a:cubicBezTo>
                <a:cubicBezTo>
                  <a:pt x="28921" y="43025"/>
                  <a:pt x="20570" y="43965"/>
                  <a:pt x="12962" y="41429"/>
                </a:cubicBezTo>
                <a:cubicBezTo>
                  <a:pt x="10233" y="40519"/>
                  <a:pt x="9972" y="36494"/>
                  <a:pt x="8175" y="34248"/>
                </a:cubicBezTo>
                <a:cubicBezTo>
                  <a:pt x="6765" y="32486"/>
                  <a:pt x="4983" y="31057"/>
                  <a:pt x="3387" y="29461"/>
                </a:cubicBezTo>
                <a:cubicBezTo>
                  <a:pt x="2589" y="27067"/>
                  <a:pt x="0" y="24599"/>
                  <a:pt x="994" y="22280"/>
                </a:cubicBezTo>
                <a:cubicBezTo>
                  <a:pt x="2772" y="18131"/>
                  <a:pt x="6813" y="15209"/>
                  <a:pt x="10569" y="12705"/>
                </a:cubicBezTo>
                <a:cubicBezTo>
                  <a:pt x="29625" y="0"/>
                  <a:pt x="19235" y="3944"/>
                  <a:pt x="41687" y="736"/>
                </a:cubicBezTo>
                <a:cubicBezTo>
                  <a:pt x="98331" y="3434"/>
                  <a:pt x="84774" y="11508"/>
                  <a:pt x="91955" y="17492"/>
                </a:cubicBezTo>
                <a:close/>
              </a:path>
            </a:pathLst>
          </a:custGeom>
          <a:solidFill>
            <a:schemeClr val="accent6">
              <a:lumMod val="75000"/>
            </a:schemeClr>
          </a:solidFill>
          <a:ln w="9525"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77" name="Freeform 76"/>
          <p:cNvSpPr/>
          <p:nvPr/>
        </p:nvSpPr>
        <p:spPr bwMode="auto">
          <a:xfrm>
            <a:off x="4964113" y="4543425"/>
            <a:ext cx="106362" cy="79375"/>
          </a:xfrm>
          <a:custGeom>
            <a:avLst/>
            <a:gdLst>
              <a:gd name="connsiteX0" fmla="*/ 75212 w 106822"/>
              <a:gd name="connsiteY0" fmla="*/ 79026 h 79425"/>
              <a:gd name="connsiteX1" fmla="*/ 36912 w 106822"/>
              <a:gd name="connsiteY1" fmla="*/ 76632 h 79425"/>
              <a:gd name="connsiteX2" fmla="*/ 20156 w 106822"/>
              <a:gd name="connsiteY2" fmla="*/ 64664 h 79425"/>
              <a:gd name="connsiteX3" fmla="*/ 15369 w 106822"/>
              <a:gd name="connsiteY3" fmla="*/ 57482 h 79425"/>
              <a:gd name="connsiteX4" fmla="*/ 3400 w 106822"/>
              <a:gd name="connsiteY4" fmla="*/ 43120 h 79425"/>
              <a:gd name="connsiteX5" fmla="*/ 5794 w 106822"/>
              <a:gd name="connsiteY5" fmla="*/ 26364 h 79425"/>
              <a:gd name="connsiteX6" fmla="*/ 22550 w 106822"/>
              <a:gd name="connsiteY6" fmla="*/ 14396 h 79425"/>
              <a:gd name="connsiteX7" fmla="*/ 99149 w 106822"/>
              <a:gd name="connsiteY7" fmla="*/ 21577 h 79425"/>
              <a:gd name="connsiteX8" fmla="*/ 103936 w 106822"/>
              <a:gd name="connsiteY8" fmla="*/ 28758 h 79425"/>
              <a:gd name="connsiteX9" fmla="*/ 106330 w 106822"/>
              <a:gd name="connsiteY9" fmla="*/ 35939 h 79425"/>
              <a:gd name="connsiteX10" fmla="*/ 103936 w 106822"/>
              <a:gd name="connsiteY10" fmla="*/ 69451 h 79425"/>
              <a:gd name="connsiteX11" fmla="*/ 96755 w 106822"/>
              <a:gd name="connsiteY11" fmla="*/ 71845 h 79425"/>
              <a:gd name="connsiteX12" fmla="*/ 72818 w 106822"/>
              <a:gd name="connsiteY12" fmla="*/ 74238 h 79425"/>
              <a:gd name="connsiteX13" fmla="*/ 75212 w 106822"/>
              <a:gd name="connsiteY13" fmla="*/ 79026 h 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822" h="79425">
                <a:moveTo>
                  <a:pt x="75212" y="79026"/>
                </a:moveTo>
                <a:cubicBezTo>
                  <a:pt x="69228" y="79425"/>
                  <a:pt x="49562" y="78529"/>
                  <a:pt x="36912" y="76632"/>
                </a:cubicBezTo>
                <a:cubicBezTo>
                  <a:pt x="30460" y="75664"/>
                  <a:pt x="24026" y="69308"/>
                  <a:pt x="20156" y="64664"/>
                </a:cubicBezTo>
                <a:cubicBezTo>
                  <a:pt x="18314" y="62454"/>
                  <a:pt x="17211" y="59692"/>
                  <a:pt x="15369" y="57482"/>
                </a:cubicBezTo>
                <a:cubicBezTo>
                  <a:pt x="0" y="39037"/>
                  <a:pt x="15296" y="60961"/>
                  <a:pt x="3400" y="43120"/>
                </a:cubicBezTo>
                <a:cubicBezTo>
                  <a:pt x="4198" y="37535"/>
                  <a:pt x="3459" y="31500"/>
                  <a:pt x="5794" y="26364"/>
                </a:cubicBezTo>
                <a:cubicBezTo>
                  <a:pt x="9851" y="17438"/>
                  <a:pt x="15168" y="16856"/>
                  <a:pt x="22550" y="14396"/>
                </a:cubicBezTo>
                <a:cubicBezTo>
                  <a:pt x="49269" y="15286"/>
                  <a:pt x="81890" y="0"/>
                  <a:pt x="99149" y="21577"/>
                </a:cubicBezTo>
                <a:cubicBezTo>
                  <a:pt x="100946" y="23823"/>
                  <a:pt x="102649" y="26185"/>
                  <a:pt x="103936" y="28758"/>
                </a:cubicBezTo>
                <a:cubicBezTo>
                  <a:pt x="105064" y="31015"/>
                  <a:pt x="105532" y="33545"/>
                  <a:pt x="106330" y="35939"/>
                </a:cubicBezTo>
                <a:cubicBezTo>
                  <a:pt x="105532" y="47110"/>
                  <a:pt x="106822" y="58630"/>
                  <a:pt x="103936" y="69451"/>
                </a:cubicBezTo>
                <a:cubicBezTo>
                  <a:pt x="103286" y="71889"/>
                  <a:pt x="99249" y="71461"/>
                  <a:pt x="96755" y="71845"/>
                </a:cubicBezTo>
                <a:cubicBezTo>
                  <a:pt x="88829" y="73064"/>
                  <a:pt x="80813" y="73623"/>
                  <a:pt x="72818" y="74238"/>
                </a:cubicBezTo>
                <a:cubicBezTo>
                  <a:pt x="70431" y="74422"/>
                  <a:pt x="81196" y="78627"/>
                  <a:pt x="75212" y="79026"/>
                </a:cubicBezTo>
                <a:close/>
              </a:path>
            </a:pathLst>
          </a:custGeom>
          <a:solidFill>
            <a:schemeClr val="accent6">
              <a:lumMod val="75000"/>
            </a:schemeClr>
          </a:solidFill>
          <a:ln w="9525"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78" name="Freeform 77"/>
          <p:cNvSpPr/>
          <p:nvPr/>
        </p:nvSpPr>
        <p:spPr bwMode="auto">
          <a:xfrm>
            <a:off x="4997450" y="4673600"/>
            <a:ext cx="80963" cy="74613"/>
          </a:xfrm>
          <a:custGeom>
            <a:avLst/>
            <a:gdLst>
              <a:gd name="connsiteX0" fmla="*/ 8490 w 82030"/>
              <a:gd name="connsiteY0" fmla="*/ 70499 h 73486"/>
              <a:gd name="connsiteX1" fmla="*/ 1309 w 82030"/>
              <a:gd name="connsiteY1" fmla="*/ 63318 h 73486"/>
              <a:gd name="connsiteX2" fmla="*/ 3702 w 82030"/>
              <a:gd name="connsiteY2" fmla="*/ 29806 h 73486"/>
              <a:gd name="connsiteX3" fmla="*/ 13277 w 82030"/>
              <a:gd name="connsiteY3" fmla="*/ 20231 h 73486"/>
              <a:gd name="connsiteX4" fmla="*/ 25246 w 82030"/>
              <a:gd name="connsiteY4" fmla="*/ 10657 h 73486"/>
              <a:gd name="connsiteX5" fmla="*/ 30033 w 82030"/>
              <a:gd name="connsiteY5" fmla="*/ 5869 h 73486"/>
              <a:gd name="connsiteX6" fmla="*/ 37214 w 82030"/>
              <a:gd name="connsiteY6" fmla="*/ 3475 h 73486"/>
              <a:gd name="connsiteX7" fmla="*/ 70726 w 82030"/>
              <a:gd name="connsiteY7" fmla="*/ 5869 h 73486"/>
              <a:gd name="connsiteX8" fmla="*/ 63545 w 82030"/>
              <a:gd name="connsiteY8" fmla="*/ 27413 h 73486"/>
              <a:gd name="connsiteX9" fmla="*/ 58758 w 82030"/>
              <a:gd name="connsiteY9" fmla="*/ 34594 h 73486"/>
              <a:gd name="connsiteX10" fmla="*/ 51577 w 82030"/>
              <a:gd name="connsiteY10" fmla="*/ 36987 h 73486"/>
              <a:gd name="connsiteX11" fmla="*/ 39608 w 82030"/>
              <a:gd name="connsiteY11" fmla="*/ 46562 h 73486"/>
              <a:gd name="connsiteX12" fmla="*/ 34821 w 82030"/>
              <a:gd name="connsiteY12" fmla="*/ 51350 h 73486"/>
              <a:gd name="connsiteX13" fmla="*/ 27640 w 82030"/>
              <a:gd name="connsiteY13" fmla="*/ 56137 h 73486"/>
              <a:gd name="connsiteX14" fmla="*/ 8490 w 82030"/>
              <a:gd name="connsiteY14" fmla="*/ 72893 h 73486"/>
              <a:gd name="connsiteX15" fmla="*/ 8490 w 82030"/>
              <a:gd name="connsiteY15" fmla="*/ 70499 h 7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030" h="73486">
                <a:moveTo>
                  <a:pt x="8490" y="70499"/>
                </a:moveTo>
                <a:cubicBezTo>
                  <a:pt x="7293" y="68903"/>
                  <a:pt x="1705" y="66680"/>
                  <a:pt x="1309" y="63318"/>
                </a:cubicBezTo>
                <a:cubicBezTo>
                  <a:pt x="0" y="52196"/>
                  <a:pt x="705" y="40597"/>
                  <a:pt x="3702" y="29806"/>
                </a:cubicBezTo>
                <a:cubicBezTo>
                  <a:pt x="4910" y="25457"/>
                  <a:pt x="10085" y="23423"/>
                  <a:pt x="13277" y="20231"/>
                </a:cubicBezTo>
                <a:cubicBezTo>
                  <a:pt x="24839" y="8670"/>
                  <a:pt x="10146" y="22738"/>
                  <a:pt x="25246" y="10657"/>
                </a:cubicBezTo>
                <a:cubicBezTo>
                  <a:pt x="27008" y="9247"/>
                  <a:pt x="28098" y="7030"/>
                  <a:pt x="30033" y="5869"/>
                </a:cubicBezTo>
                <a:cubicBezTo>
                  <a:pt x="32197" y="4571"/>
                  <a:pt x="34820" y="4273"/>
                  <a:pt x="37214" y="3475"/>
                </a:cubicBezTo>
                <a:cubicBezTo>
                  <a:pt x="48385" y="4273"/>
                  <a:pt x="61188" y="0"/>
                  <a:pt x="70726" y="5869"/>
                </a:cubicBezTo>
                <a:cubicBezTo>
                  <a:pt x="82030" y="12825"/>
                  <a:pt x="66715" y="23450"/>
                  <a:pt x="63545" y="27413"/>
                </a:cubicBezTo>
                <a:cubicBezTo>
                  <a:pt x="61748" y="29659"/>
                  <a:pt x="61004" y="32797"/>
                  <a:pt x="58758" y="34594"/>
                </a:cubicBezTo>
                <a:cubicBezTo>
                  <a:pt x="56788" y="36170"/>
                  <a:pt x="53971" y="36189"/>
                  <a:pt x="51577" y="36987"/>
                </a:cubicBezTo>
                <a:cubicBezTo>
                  <a:pt x="40012" y="48552"/>
                  <a:pt x="54712" y="34478"/>
                  <a:pt x="39608" y="46562"/>
                </a:cubicBezTo>
                <a:cubicBezTo>
                  <a:pt x="37846" y="47972"/>
                  <a:pt x="36583" y="49940"/>
                  <a:pt x="34821" y="51350"/>
                </a:cubicBezTo>
                <a:cubicBezTo>
                  <a:pt x="32575" y="53147"/>
                  <a:pt x="29805" y="54243"/>
                  <a:pt x="27640" y="56137"/>
                </a:cubicBezTo>
                <a:cubicBezTo>
                  <a:pt x="23027" y="60173"/>
                  <a:pt x="15578" y="70058"/>
                  <a:pt x="8490" y="72893"/>
                </a:cubicBezTo>
                <a:cubicBezTo>
                  <a:pt x="7008" y="73486"/>
                  <a:pt x="9687" y="72095"/>
                  <a:pt x="8490" y="70499"/>
                </a:cubicBezTo>
                <a:close/>
              </a:path>
            </a:pathLst>
          </a:custGeom>
          <a:solidFill>
            <a:schemeClr val="accent6">
              <a:lumMod val="75000"/>
            </a:schemeClr>
          </a:solidFill>
          <a:ln w="9525" cap="flat" cmpd="sng" algn="ctr">
            <a:solidFill>
              <a:schemeClr val="accent6">
                <a:lumMod val="50000"/>
              </a:schemeClr>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79" name="Freeform 78"/>
          <p:cNvSpPr/>
          <p:nvPr/>
        </p:nvSpPr>
        <p:spPr bwMode="auto">
          <a:xfrm>
            <a:off x="5046663" y="4608513"/>
            <a:ext cx="79375" cy="66675"/>
          </a:xfrm>
          <a:custGeom>
            <a:avLst/>
            <a:gdLst>
              <a:gd name="connsiteX0" fmla="*/ 71812 w 80589"/>
              <a:gd name="connsiteY0" fmla="*/ 64630 h 67423"/>
              <a:gd name="connsiteX1" fmla="*/ 21543 w 80589"/>
              <a:gd name="connsiteY1" fmla="*/ 62236 h 67423"/>
              <a:gd name="connsiteX2" fmla="*/ 7181 w 80589"/>
              <a:gd name="connsiteY2" fmla="*/ 52661 h 67423"/>
              <a:gd name="connsiteX3" fmla="*/ 0 w 80589"/>
              <a:gd name="connsiteY3" fmla="*/ 35905 h 67423"/>
              <a:gd name="connsiteX4" fmla="*/ 2394 w 80589"/>
              <a:gd name="connsiteY4" fmla="*/ 26330 h 67423"/>
              <a:gd name="connsiteX5" fmla="*/ 4787 w 80589"/>
              <a:gd name="connsiteY5" fmla="*/ 11968 h 67423"/>
              <a:gd name="connsiteX6" fmla="*/ 14362 w 80589"/>
              <a:gd name="connsiteY6" fmla="*/ 2393 h 67423"/>
              <a:gd name="connsiteX7" fmla="*/ 28725 w 80589"/>
              <a:gd name="connsiteY7" fmla="*/ 0 h 67423"/>
              <a:gd name="connsiteX8" fmla="*/ 52662 w 80589"/>
              <a:gd name="connsiteY8" fmla="*/ 2393 h 67423"/>
              <a:gd name="connsiteX9" fmla="*/ 59843 w 80589"/>
              <a:gd name="connsiteY9" fmla="*/ 4787 h 67423"/>
              <a:gd name="connsiteX10" fmla="*/ 62237 w 80589"/>
              <a:gd name="connsiteY10" fmla="*/ 11968 h 67423"/>
              <a:gd name="connsiteX11" fmla="*/ 64630 w 80589"/>
              <a:gd name="connsiteY11" fmla="*/ 33512 h 67423"/>
              <a:gd name="connsiteX12" fmla="*/ 74205 w 80589"/>
              <a:gd name="connsiteY12" fmla="*/ 45480 h 67423"/>
              <a:gd name="connsiteX13" fmla="*/ 71812 w 80589"/>
              <a:gd name="connsiteY13" fmla="*/ 64630 h 6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589" h="67423">
                <a:moveTo>
                  <a:pt x="71812" y="64630"/>
                </a:moveTo>
                <a:cubicBezTo>
                  <a:pt x="63035" y="67423"/>
                  <a:pt x="38038" y="65291"/>
                  <a:pt x="21543" y="62236"/>
                </a:cubicBezTo>
                <a:cubicBezTo>
                  <a:pt x="15885" y="61188"/>
                  <a:pt x="7181" y="52661"/>
                  <a:pt x="7181" y="52661"/>
                </a:cubicBezTo>
                <a:cubicBezTo>
                  <a:pt x="6247" y="50793"/>
                  <a:pt x="0" y="39425"/>
                  <a:pt x="0" y="35905"/>
                </a:cubicBezTo>
                <a:cubicBezTo>
                  <a:pt x="0" y="32615"/>
                  <a:pt x="1749" y="29556"/>
                  <a:pt x="2394" y="26330"/>
                </a:cubicBezTo>
                <a:cubicBezTo>
                  <a:pt x="3346" y="21571"/>
                  <a:pt x="2617" y="16309"/>
                  <a:pt x="4787" y="11968"/>
                </a:cubicBezTo>
                <a:cubicBezTo>
                  <a:pt x="6806" y="7931"/>
                  <a:pt x="9910" y="3135"/>
                  <a:pt x="14362" y="2393"/>
                </a:cubicBezTo>
                <a:lnTo>
                  <a:pt x="28725" y="0"/>
                </a:lnTo>
                <a:cubicBezTo>
                  <a:pt x="36704" y="798"/>
                  <a:pt x="44736" y="1174"/>
                  <a:pt x="52662" y="2393"/>
                </a:cubicBezTo>
                <a:cubicBezTo>
                  <a:pt x="55156" y="2777"/>
                  <a:pt x="58059" y="3003"/>
                  <a:pt x="59843" y="4787"/>
                </a:cubicBezTo>
                <a:cubicBezTo>
                  <a:pt x="61627" y="6571"/>
                  <a:pt x="61439" y="9574"/>
                  <a:pt x="62237" y="11968"/>
                </a:cubicBezTo>
                <a:cubicBezTo>
                  <a:pt x="63035" y="19149"/>
                  <a:pt x="62729" y="26541"/>
                  <a:pt x="64630" y="33512"/>
                </a:cubicBezTo>
                <a:cubicBezTo>
                  <a:pt x="70113" y="53617"/>
                  <a:pt x="69874" y="19489"/>
                  <a:pt x="74205" y="45480"/>
                </a:cubicBezTo>
                <a:cubicBezTo>
                  <a:pt x="75385" y="52564"/>
                  <a:pt x="80589" y="61837"/>
                  <a:pt x="71812" y="64630"/>
                </a:cubicBezTo>
                <a:close/>
              </a:path>
            </a:pathLst>
          </a:custGeom>
          <a:solidFill>
            <a:schemeClr val="accent6">
              <a:lumMod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81" name="Freeform 80"/>
          <p:cNvSpPr/>
          <p:nvPr/>
        </p:nvSpPr>
        <p:spPr bwMode="auto">
          <a:xfrm>
            <a:off x="5073650" y="4683125"/>
            <a:ext cx="98425" cy="60325"/>
          </a:xfrm>
          <a:custGeom>
            <a:avLst/>
            <a:gdLst>
              <a:gd name="connsiteX0" fmla="*/ 84445 w 98408"/>
              <a:gd name="connsiteY0" fmla="*/ 59843 h 60440"/>
              <a:gd name="connsiteX1" fmla="*/ 5452 w 98408"/>
              <a:gd name="connsiteY1" fmla="*/ 57449 h 60440"/>
              <a:gd name="connsiteX2" fmla="*/ 665 w 98408"/>
              <a:gd name="connsiteY2" fmla="*/ 50268 h 60440"/>
              <a:gd name="connsiteX3" fmla="*/ 3058 w 98408"/>
              <a:gd name="connsiteY3" fmla="*/ 14362 h 60440"/>
              <a:gd name="connsiteX4" fmla="*/ 12633 w 98408"/>
              <a:gd name="connsiteY4" fmla="*/ 4787 h 60440"/>
              <a:gd name="connsiteX5" fmla="*/ 17421 w 98408"/>
              <a:gd name="connsiteY5" fmla="*/ 0 h 60440"/>
              <a:gd name="connsiteX6" fmla="*/ 79657 w 98408"/>
              <a:gd name="connsiteY6" fmla="*/ 2394 h 60440"/>
              <a:gd name="connsiteX7" fmla="*/ 86838 w 98408"/>
              <a:gd name="connsiteY7" fmla="*/ 4787 h 60440"/>
              <a:gd name="connsiteX8" fmla="*/ 89232 w 98408"/>
              <a:gd name="connsiteY8" fmla="*/ 11968 h 60440"/>
              <a:gd name="connsiteX9" fmla="*/ 89232 w 98408"/>
              <a:gd name="connsiteY9" fmla="*/ 57449 h 60440"/>
              <a:gd name="connsiteX10" fmla="*/ 84445 w 98408"/>
              <a:gd name="connsiteY10" fmla="*/ 59843 h 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408" h="60440">
                <a:moveTo>
                  <a:pt x="84445" y="59843"/>
                </a:moveTo>
                <a:cubicBezTo>
                  <a:pt x="70482" y="59843"/>
                  <a:pt x="31625" y="60440"/>
                  <a:pt x="5452" y="57449"/>
                </a:cubicBezTo>
                <a:cubicBezTo>
                  <a:pt x="2594" y="57122"/>
                  <a:pt x="825" y="53140"/>
                  <a:pt x="665" y="50268"/>
                </a:cubicBezTo>
                <a:cubicBezTo>
                  <a:pt x="0" y="38291"/>
                  <a:pt x="5" y="25962"/>
                  <a:pt x="3058" y="14362"/>
                </a:cubicBezTo>
                <a:cubicBezTo>
                  <a:pt x="4207" y="9997"/>
                  <a:pt x="9441" y="7979"/>
                  <a:pt x="12633" y="4787"/>
                </a:cubicBezTo>
                <a:lnTo>
                  <a:pt x="17421" y="0"/>
                </a:lnTo>
                <a:cubicBezTo>
                  <a:pt x="38166" y="798"/>
                  <a:pt x="58946" y="966"/>
                  <a:pt x="79657" y="2394"/>
                </a:cubicBezTo>
                <a:cubicBezTo>
                  <a:pt x="82174" y="2568"/>
                  <a:pt x="85054" y="3003"/>
                  <a:pt x="86838" y="4787"/>
                </a:cubicBezTo>
                <a:cubicBezTo>
                  <a:pt x="88622" y="6571"/>
                  <a:pt x="88434" y="9574"/>
                  <a:pt x="89232" y="11968"/>
                </a:cubicBezTo>
                <a:cubicBezTo>
                  <a:pt x="91545" y="30470"/>
                  <a:pt x="93817" y="37580"/>
                  <a:pt x="89232" y="57449"/>
                </a:cubicBezTo>
                <a:cubicBezTo>
                  <a:pt x="88725" y="59648"/>
                  <a:pt x="98408" y="59843"/>
                  <a:pt x="84445" y="59843"/>
                </a:cubicBezTo>
                <a:close/>
              </a:path>
            </a:pathLst>
          </a:custGeom>
          <a:solidFill>
            <a:schemeClr val="accent6">
              <a:lumMod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43098" name="Left Bracket 81"/>
          <p:cNvSpPr>
            <a:spLocks/>
          </p:cNvSpPr>
          <p:nvPr/>
        </p:nvSpPr>
        <p:spPr bwMode="auto">
          <a:xfrm>
            <a:off x="4740275" y="4551363"/>
            <a:ext cx="44450" cy="223837"/>
          </a:xfrm>
          <a:prstGeom prst="leftBracket">
            <a:avLst>
              <a:gd name="adj" fmla="val 8533"/>
            </a:avLst>
          </a:prstGeom>
          <a:noFill/>
          <a:ln w="12700">
            <a:solidFill>
              <a:schemeClr val="tx1"/>
            </a:solidFill>
            <a:round/>
            <a:headEnd/>
            <a:tailEnd/>
          </a:ln>
        </p:spPr>
        <p:txBody>
          <a:bodyPr anchor="ctr"/>
          <a:lstStyle/>
          <a:p>
            <a:pPr algn="ctr"/>
            <a:endParaRPr lang="he-IL">
              <a:latin typeface="Calibri" pitchFamily="34" charset="0"/>
            </a:endParaRPr>
          </a:p>
        </p:txBody>
      </p:sp>
      <p:sp>
        <p:nvSpPr>
          <p:cNvPr id="92" name="Oval 91"/>
          <p:cNvSpPr/>
          <p:nvPr/>
        </p:nvSpPr>
        <p:spPr bwMode="auto">
          <a:xfrm>
            <a:off x="2335415" y="4258652"/>
            <a:ext cx="467625" cy="360398"/>
          </a:xfrm>
          <a:prstGeom prst="ellipse">
            <a:avLst/>
          </a:prstGeom>
          <a:gradFill flip="none" rotWithShape="1">
            <a:gsLst>
              <a:gs pos="0">
                <a:schemeClr val="tx1">
                  <a:lumMod val="95000"/>
                </a:schemeClr>
              </a:gs>
              <a:gs pos="50000">
                <a:schemeClr val="bg2">
                  <a:lumMod val="50000"/>
                </a:schemeClr>
              </a:gs>
              <a:gs pos="100000">
                <a:srgbClr val="000000"/>
              </a:gs>
            </a:gsLst>
            <a:path path="circle">
              <a:fillToRect l="50000" t="50000" r="50000" b="50000"/>
            </a:path>
            <a:tileRect/>
          </a:gra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94" name="Freeform 93"/>
          <p:cNvSpPr/>
          <p:nvPr/>
        </p:nvSpPr>
        <p:spPr bwMode="auto">
          <a:xfrm>
            <a:off x="2184400" y="4648200"/>
            <a:ext cx="71438" cy="128588"/>
          </a:xfrm>
          <a:custGeom>
            <a:avLst/>
            <a:gdLst>
              <a:gd name="connsiteX0" fmla="*/ 0 w 72476"/>
              <a:gd name="connsiteY0" fmla="*/ 0 h 128076"/>
              <a:gd name="connsiteX1" fmla="*/ 62548 w 72476"/>
              <a:gd name="connsiteY1" fmla="*/ 50635 h 128076"/>
              <a:gd name="connsiteX2" fmla="*/ 59570 w 72476"/>
              <a:gd name="connsiteY2" fmla="*/ 128076 h 128076"/>
            </a:gdLst>
            <a:ahLst/>
            <a:cxnLst>
              <a:cxn ang="0">
                <a:pos x="connsiteX0" y="connsiteY0"/>
              </a:cxn>
              <a:cxn ang="0">
                <a:pos x="connsiteX1" y="connsiteY1"/>
              </a:cxn>
              <a:cxn ang="0">
                <a:pos x="connsiteX2" y="connsiteY2"/>
              </a:cxn>
            </a:cxnLst>
            <a:rect l="l" t="t" r="r" b="b"/>
            <a:pathLst>
              <a:path w="72476" h="128076">
                <a:moveTo>
                  <a:pt x="0" y="0"/>
                </a:moveTo>
                <a:cubicBezTo>
                  <a:pt x="26310" y="14644"/>
                  <a:pt x="52620" y="29289"/>
                  <a:pt x="62548" y="50635"/>
                </a:cubicBezTo>
                <a:cubicBezTo>
                  <a:pt x="72476" y="71981"/>
                  <a:pt x="66023" y="100028"/>
                  <a:pt x="59570" y="128076"/>
                </a:cubicBezTo>
              </a:path>
            </a:pathLst>
          </a:custGeom>
          <a:noFill/>
          <a:ln w="12700" cap="flat" cmpd="sng" algn="ctr">
            <a:solidFill>
              <a:schemeClr val="bg2">
                <a:lumMod val="10000"/>
              </a:schemeClr>
            </a:solidFill>
            <a:prstDash val="solid"/>
            <a:round/>
            <a:headEnd type="none" w="med" len="med"/>
            <a:tailEnd type="none" w="med" len="med"/>
          </a:ln>
          <a:effectLst/>
        </p:spPr>
        <p:txBody>
          <a:bodyPr anchor="ctr"/>
          <a:lstStyle/>
          <a:p>
            <a:pPr algn="ctr" fontAlgn="auto">
              <a:spcBef>
                <a:spcPts val="0"/>
              </a:spcBef>
              <a:spcAft>
                <a:spcPts val="0"/>
              </a:spcAft>
              <a:defRPr/>
            </a:pPr>
            <a:endParaRPr lang="en-US">
              <a:cs typeface="+mn-cs"/>
            </a:endParaRPr>
          </a:p>
        </p:txBody>
      </p:sp>
      <p:sp>
        <p:nvSpPr>
          <p:cNvPr id="43103" name="Oval 29"/>
          <p:cNvSpPr>
            <a:spLocks noChangeArrowheads="1"/>
          </p:cNvSpPr>
          <p:nvPr/>
        </p:nvSpPr>
        <p:spPr bwMode="auto">
          <a:xfrm>
            <a:off x="1966913" y="4560888"/>
            <a:ext cx="250825" cy="120650"/>
          </a:xfrm>
          <a:prstGeom prst="ellipse">
            <a:avLst/>
          </a:prstGeom>
          <a:solidFill>
            <a:schemeClr val="accent1"/>
          </a:solidFill>
          <a:ln w="9525">
            <a:noFill/>
            <a:round/>
            <a:headEnd/>
            <a:tailEnd/>
          </a:ln>
        </p:spPr>
        <p:txBody>
          <a:bodyPr/>
          <a:lstStyle/>
          <a:p>
            <a:endParaRPr lang="he-IL">
              <a:latin typeface="Calibri" pitchFamily="34" charset="0"/>
            </a:endParaRPr>
          </a:p>
        </p:txBody>
      </p:sp>
      <p:sp>
        <p:nvSpPr>
          <p:cNvPr id="95" name="Freeform 94"/>
          <p:cNvSpPr/>
          <p:nvPr/>
        </p:nvSpPr>
        <p:spPr bwMode="auto">
          <a:xfrm>
            <a:off x="2395538" y="4659313"/>
            <a:ext cx="98425" cy="42862"/>
          </a:xfrm>
          <a:custGeom>
            <a:avLst/>
            <a:gdLst>
              <a:gd name="connsiteX0" fmla="*/ 98291 w 98291"/>
              <a:gd name="connsiteY0" fmla="*/ 3475 h 42195"/>
              <a:gd name="connsiteX1" fmla="*/ 29785 w 98291"/>
              <a:gd name="connsiteY1" fmla="*/ 6453 h 42195"/>
              <a:gd name="connsiteX2" fmla="*/ 0 w 98291"/>
              <a:gd name="connsiteY2" fmla="*/ 42195 h 42195"/>
            </a:gdLst>
            <a:ahLst/>
            <a:cxnLst>
              <a:cxn ang="0">
                <a:pos x="connsiteX0" y="connsiteY0"/>
              </a:cxn>
              <a:cxn ang="0">
                <a:pos x="connsiteX1" y="connsiteY1"/>
              </a:cxn>
              <a:cxn ang="0">
                <a:pos x="connsiteX2" y="connsiteY2"/>
              </a:cxn>
            </a:cxnLst>
            <a:rect l="l" t="t" r="r" b="b"/>
            <a:pathLst>
              <a:path w="98291" h="42195">
                <a:moveTo>
                  <a:pt x="98291" y="3475"/>
                </a:moveTo>
                <a:cubicBezTo>
                  <a:pt x="72229" y="1737"/>
                  <a:pt x="46167" y="0"/>
                  <a:pt x="29785" y="6453"/>
                </a:cubicBezTo>
                <a:cubicBezTo>
                  <a:pt x="13403" y="12906"/>
                  <a:pt x="0" y="42195"/>
                  <a:pt x="0" y="42195"/>
                </a:cubicBezTo>
              </a:path>
            </a:pathLst>
          </a:custGeom>
          <a:noFill/>
          <a:ln w="12700" cap="flat" cmpd="sng" algn="ctr">
            <a:solidFill>
              <a:schemeClr val="bg2">
                <a:lumMod val="10000"/>
              </a:schemeClr>
            </a:solidFill>
            <a:prstDash val="solid"/>
            <a:round/>
            <a:headEnd type="none" w="med" len="med"/>
            <a:tailEnd type="none" w="med" len="med"/>
          </a:ln>
          <a:effectLst/>
        </p:spPr>
        <p:txBody>
          <a:bodyPr anchor="ctr"/>
          <a:lstStyle/>
          <a:p>
            <a:pPr algn="ctr" fontAlgn="auto">
              <a:spcBef>
                <a:spcPts val="0"/>
              </a:spcBef>
              <a:spcAft>
                <a:spcPts val="0"/>
              </a:spcAft>
              <a:defRPr/>
            </a:pPr>
            <a:endParaRPr lang="en-US">
              <a:cs typeface="+mn-cs"/>
            </a:endParaRPr>
          </a:p>
        </p:txBody>
      </p:sp>
      <p:sp>
        <p:nvSpPr>
          <p:cNvPr id="93" name="Oval 92"/>
          <p:cNvSpPr/>
          <p:nvPr/>
        </p:nvSpPr>
        <p:spPr bwMode="auto">
          <a:xfrm>
            <a:off x="2469944" y="4562956"/>
            <a:ext cx="282461" cy="217692"/>
          </a:xfrm>
          <a:prstGeom prst="ellipse">
            <a:avLst/>
          </a:prstGeom>
          <a:gradFill flip="none" rotWithShape="1">
            <a:gsLst>
              <a:gs pos="0">
                <a:schemeClr val="tx1">
                  <a:lumMod val="95000"/>
                </a:schemeClr>
              </a:gs>
              <a:gs pos="50000">
                <a:schemeClr val="bg2">
                  <a:lumMod val="50000"/>
                </a:schemeClr>
              </a:gs>
              <a:gs pos="100000">
                <a:srgbClr val="000000"/>
              </a:gs>
            </a:gsLst>
            <a:path path="circle">
              <a:fillToRect l="50000" t="50000" r="50000" b="50000"/>
            </a:path>
            <a:tileRect/>
          </a:gra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cxnSp>
        <p:nvCxnSpPr>
          <p:cNvPr id="97" name="Straight Connector 96"/>
          <p:cNvCxnSpPr/>
          <p:nvPr/>
        </p:nvCxnSpPr>
        <p:spPr bwMode="auto">
          <a:xfrm rot="16200000" flipH="1">
            <a:off x="2178844" y="4872832"/>
            <a:ext cx="122237" cy="0"/>
          </a:xfrm>
          <a:prstGeom prst="line">
            <a:avLst/>
          </a:prstGeom>
          <a:noFill/>
          <a:ln w="12700" cap="flat" cmpd="sng" algn="ctr">
            <a:solidFill>
              <a:schemeClr val="bg2">
                <a:lumMod val="10000"/>
              </a:schemeClr>
            </a:solidFill>
            <a:prstDash val="solid"/>
            <a:round/>
            <a:headEnd type="none" w="med" len="med"/>
            <a:tailEnd type="none" w="med" len="med"/>
          </a:ln>
          <a:effectLst/>
        </p:spPr>
      </p:cxnSp>
      <p:cxnSp>
        <p:nvCxnSpPr>
          <p:cNvPr id="98" name="Straight Connector 97"/>
          <p:cNvCxnSpPr/>
          <p:nvPr/>
        </p:nvCxnSpPr>
        <p:spPr bwMode="auto">
          <a:xfrm rot="16200000" flipH="1">
            <a:off x="2340769" y="4868069"/>
            <a:ext cx="122238" cy="0"/>
          </a:xfrm>
          <a:prstGeom prst="line">
            <a:avLst/>
          </a:prstGeom>
          <a:noFill/>
          <a:ln w="12700" cap="flat" cmpd="sng" algn="ctr">
            <a:solidFill>
              <a:schemeClr val="bg2">
                <a:lumMod val="10000"/>
              </a:schemeClr>
            </a:solidFill>
            <a:prstDash val="solid"/>
            <a:round/>
            <a:headEnd type="none" w="med" len="med"/>
            <a:tailEnd type="none" w="med" len="med"/>
          </a:ln>
          <a:effectLst/>
        </p:spPr>
      </p:cxnSp>
      <p:sp>
        <p:nvSpPr>
          <p:cNvPr id="43110" name="Oval 30"/>
          <p:cNvSpPr>
            <a:spLocks noChangeArrowheads="1"/>
          </p:cNvSpPr>
          <p:nvPr/>
        </p:nvSpPr>
        <p:spPr bwMode="auto">
          <a:xfrm>
            <a:off x="2189163" y="4868863"/>
            <a:ext cx="250825" cy="120650"/>
          </a:xfrm>
          <a:prstGeom prst="ellipse">
            <a:avLst/>
          </a:prstGeom>
          <a:solidFill>
            <a:schemeClr val="accent1"/>
          </a:solidFill>
          <a:ln w="9525">
            <a:noFill/>
            <a:round/>
            <a:headEnd/>
            <a:tailEnd/>
          </a:ln>
        </p:spPr>
        <p:txBody>
          <a:bodyPr/>
          <a:lstStyle/>
          <a:p>
            <a:endParaRPr lang="he-IL">
              <a:latin typeface="Calibri" pitchFamily="34" charset="0"/>
            </a:endParaRPr>
          </a:p>
        </p:txBody>
      </p:sp>
      <p:sp>
        <p:nvSpPr>
          <p:cNvPr id="43111" name="Rectangle 31"/>
          <p:cNvSpPr>
            <a:spLocks noChangeArrowheads="1"/>
          </p:cNvSpPr>
          <p:nvPr/>
        </p:nvSpPr>
        <p:spPr bwMode="auto">
          <a:xfrm>
            <a:off x="2217738" y="4692650"/>
            <a:ext cx="46037" cy="155575"/>
          </a:xfrm>
          <a:prstGeom prst="rect">
            <a:avLst/>
          </a:prstGeom>
          <a:solidFill>
            <a:schemeClr val="accent1"/>
          </a:solidFill>
          <a:ln w="9525">
            <a:noFill/>
            <a:round/>
            <a:headEnd/>
            <a:tailEnd/>
          </a:ln>
        </p:spPr>
        <p:txBody>
          <a:bodyPr/>
          <a:lstStyle/>
          <a:p>
            <a:endParaRPr lang="he-IL">
              <a:latin typeface="Calibri" pitchFamily="34" charset="0"/>
            </a:endParaRPr>
          </a:p>
        </p:txBody>
      </p:sp>
      <p:sp>
        <p:nvSpPr>
          <p:cNvPr id="43112" name="Rectangle 32"/>
          <p:cNvSpPr>
            <a:spLocks noChangeArrowheads="1"/>
          </p:cNvSpPr>
          <p:nvPr/>
        </p:nvSpPr>
        <p:spPr bwMode="auto">
          <a:xfrm>
            <a:off x="2376488" y="4683125"/>
            <a:ext cx="44450" cy="157163"/>
          </a:xfrm>
          <a:prstGeom prst="rect">
            <a:avLst/>
          </a:prstGeom>
          <a:solidFill>
            <a:schemeClr val="accent1"/>
          </a:solidFill>
          <a:ln w="9525">
            <a:noFill/>
            <a:round/>
            <a:headEnd/>
            <a:tailEnd/>
          </a:ln>
        </p:spPr>
        <p:txBody>
          <a:bodyPr/>
          <a:lstStyle/>
          <a:p>
            <a:endParaRPr lang="he-IL">
              <a:latin typeface="Calibri" pitchFamily="34" charset="0"/>
            </a:endParaRPr>
          </a:p>
        </p:txBody>
      </p:sp>
      <p:sp>
        <p:nvSpPr>
          <p:cNvPr id="350" name="Oval 349"/>
          <p:cNvSpPr/>
          <p:nvPr/>
        </p:nvSpPr>
        <p:spPr bwMode="auto">
          <a:xfrm>
            <a:off x="5191125" y="2751138"/>
            <a:ext cx="131763" cy="122237"/>
          </a:xfrm>
          <a:prstGeom prst="ellipse">
            <a:avLst/>
          </a:prstGeom>
          <a:gradFill flip="none" rotWithShape="1">
            <a:gsLst>
              <a:gs pos="0">
                <a:schemeClr val="bg2">
                  <a:lumMod val="25000"/>
                </a:schemeClr>
              </a:gs>
              <a:gs pos="50000">
                <a:schemeClr val="bg2">
                  <a:lumMod val="50000"/>
                </a:schemeClr>
              </a:gs>
              <a:gs pos="100000">
                <a:schemeClr val="tx1">
                  <a:lumMod val="50000"/>
                </a:schemeClr>
              </a:gs>
            </a:gsLst>
            <a:lin ang="189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351" name="Freeform 350"/>
          <p:cNvSpPr/>
          <p:nvPr/>
        </p:nvSpPr>
        <p:spPr bwMode="auto">
          <a:xfrm>
            <a:off x="5330825" y="2706688"/>
            <a:ext cx="973138" cy="290512"/>
          </a:xfrm>
          <a:custGeom>
            <a:avLst/>
            <a:gdLst>
              <a:gd name="connsiteX0" fmla="*/ 261743 w 974453"/>
              <a:gd name="connsiteY0" fmla="*/ 150134 h 290637"/>
              <a:gd name="connsiteX1" fmla="*/ 224351 w 974453"/>
              <a:gd name="connsiteY1" fmla="*/ 105943 h 290637"/>
              <a:gd name="connsiteX2" fmla="*/ 231150 w 974453"/>
              <a:gd name="connsiteY2" fmla="*/ 31160 h 290637"/>
              <a:gd name="connsiteX3" fmla="*/ 67985 w 974453"/>
              <a:gd name="connsiteY3" fmla="*/ 14163 h 290637"/>
              <a:gd name="connsiteX4" fmla="*/ 3399 w 974453"/>
              <a:gd name="connsiteY4" fmla="*/ 92346 h 290637"/>
              <a:gd name="connsiteX5" fmla="*/ 88381 w 974453"/>
              <a:gd name="connsiteY5" fmla="*/ 194324 h 290637"/>
              <a:gd name="connsiteX6" fmla="*/ 292336 w 974453"/>
              <a:gd name="connsiteY6" fmla="*/ 228316 h 290637"/>
              <a:gd name="connsiteX7" fmla="*/ 465698 w 974453"/>
              <a:gd name="connsiteY7" fmla="*/ 190925 h 290637"/>
              <a:gd name="connsiteX8" fmla="*/ 618665 w 974453"/>
              <a:gd name="connsiteY8" fmla="*/ 265708 h 290637"/>
              <a:gd name="connsiteX9" fmla="*/ 853214 w 974453"/>
              <a:gd name="connsiteY9" fmla="*/ 282705 h 290637"/>
              <a:gd name="connsiteX10" fmla="*/ 968788 w 974453"/>
              <a:gd name="connsiteY10" fmla="*/ 218119 h 290637"/>
              <a:gd name="connsiteX11" fmla="*/ 887206 w 974453"/>
              <a:gd name="connsiteY11" fmla="*/ 163731 h 290637"/>
              <a:gd name="connsiteX12" fmla="*/ 727441 w 974453"/>
              <a:gd name="connsiteY12" fmla="*/ 167130 h 290637"/>
              <a:gd name="connsiteX13" fmla="*/ 611866 w 974453"/>
              <a:gd name="connsiteY13" fmla="*/ 153533 h 290637"/>
              <a:gd name="connsiteX14" fmla="*/ 588072 w 974453"/>
              <a:gd name="connsiteY14" fmla="*/ 17563 h 290637"/>
              <a:gd name="connsiteX15" fmla="*/ 520086 w 974453"/>
              <a:gd name="connsiteY15" fmla="*/ 48156 h 290637"/>
              <a:gd name="connsiteX16" fmla="*/ 414709 w 974453"/>
              <a:gd name="connsiteY16" fmla="*/ 112742 h 290637"/>
              <a:gd name="connsiteX17" fmla="*/ 316131 w 974453"/>
              <a:gd name="connsiteY17" fmla="*/ 150134 h 290637"/>
              <a:gd name="connsiteX18" fmla="*/ 261743 w 974453"/>
              <a:gd name="connsiteY18" fmla="*/ 150134 h 29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4453" h="290637">
                <a:moveTo>
                  <a:pt x="261743" y="150134"/>
                </a:moveTo>
                <a:cubicBezTo>
                  <a:pt x="246446" y="142769"/>
                  <a:pt x="229450" y="125772"/>
                  <a:pt x="224351" y="105943"/>
                </a:cubicBezTo>
                <a:cubicBezTo>
                  <a:pt x="219252" y="86114"/>
                  <a:pt x="257211" y="46457"/>
                  <a:pt x="231150" y="31160"/>
                </a:cubicBezTo>
                <a:cubicBezTo>
                  <a:pt x="205089" y="15863"/>
                  <a:pt x="105943" y="3965"/>
                  <a:pt x="67985" y="14163"/>
                </a:cubicBezTo>
                <a:cubicBezTo>
                  <a:pt x="30027" y="24361"/>
                  <a:pt x="0" y="62319"/>
                  <a:pt x="3399" y="92346"/>
                </a:cubicBezTo>
                <a:cubicBezTo>
                  <a:pt x="6798" y="122373"/>
                  <a:pt x="40225" y="171662"/>
                  <a:pt x="88381" y="194324"/>
                </a:cubicBezTo>
                <a:cubicBezTo>
                  <a:pt x="136537" y="216986"/>
                  <a:pt x="229450" y="228882"/>
                  <a:pt x="292336" y="228316"/>
                </a:cubicBezTo>
                <a:cubicBezTo>
                  <a:pt x="355222" y="227750"/>
                  <a:pt x="411310" y="184693"/>
                  <a:pt x="465698" y="190925"/>
                </a:cubicBezTo>
                <a:cubicBezTo>
                  <a:pt x="520086" y="197157"/>
                  <a:pt x="554079" y="250411"/>
                  <a:pt x="618665" y="265708"/>
                </a:cubicBezTo>
                <a:cubicBezTo>
                  <a:pt x="683251" y="281005"/>
                  <a:pt x="794860" y="290637"/>
                  <a:pt x="853214" y="282705"/>
                </a:cubicBezTo>
                <a:cubicBezTo>
                  <a:pt x="911568" y="274774"/>
                  <a:pt x="963123" y="237948"/>
                  <a:pt x="968788" y="218119"/>
                </a:cubicBezTo>
                <a:cubicBezTo>
                  <a:pt x="974453" y="198290"/>
                  <a:pt x="927431" y="172229"/>
                  <a:pt x="887206" y="163731"/>
                </a:cubicBezTo>
                <a:cubicBezTo>
                  <a:pt x="846982" y="155233"/>
                  <a:pt x="773331" y="168830"/>
                  <a:pt x="727441" y="167130"/>
                </a:cubicBezTo>
                <a:cubicBezTo>
                  <a:pt x="681551" y="165430"/>
                  <a:pt x="635094" y="178461"/>
                  <a:pt x="611866" y="153533"/>
                </a:cubicBezTo>
                <a:cubicBezTo>
                  <a:pt x="588638" y="128605"/>
                  <a:pt x="603369" y="35126"/>
                  <a:pt x="588072" y="17563"/>
                </a:cubicBezTo>
                <a:cubicBezTo>
                  <a:pt x="572775" y="0"/>
                  <a:pt x="548980" y="32293"/>
                  <a:pt x="520086" y="48156"/>
                </a:cubicBezTo>
                <a:cubicBezTo>
                  <a:pt x="491192" y="64019"/>
                  <a:pt x="448702" y="95746"/>
                  <a:pt x="414709" y="112742"/>
                </a:cubicBezTo>
                <a:cubicBezTo>
                  <a:pt x="380717" y="129738"/>
                  <a:pt x="342192" y="144469"/>
                  <a:pt x="316131" y="150134"/>
                </a:cubicBezTo>
                <a:cubicBezTo>
                  <a:pt x="290070" y="155799"/>
                  <a:pt x="277040" y="157499"/>
                  <a:pt x="261743" y="150134"/>
                </a:cubicBezTo>
                <a:close/>
              </a:path>
            </a:pathLst>
          </a:custGeom>
          <a:gradFill flip="none" rotWithShape="1">
            <a:gsLst>
              <a:gs pos="0">
                <a:srgbClr val="000000"/>
              </a:gs>
              <a:gs pos="50000">
                <a:schemeClr val="bg2">
                  <a:lumMod val="25000"/>
                </a:schemeClr>
              </a:gs>
              <a:gs pos="100000">
                <a:schemeClr val="bg2">
                  <a:lumMod val="90000"/>
                </a:schemeClr>
              </a:gs>
            </a:gsLst>
            <a:lin ang="108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43115" name="Freeform 351"/>
          <p:cNvSpPr>
            <a:spLocks noChangeArrowheads="1"/>
          </p:cNvSpPr>
          <p:nvPr/>
        </p:nvSpPr>
        <p:spPr bwMode="auto">
          <a:xfrm>
            <a:off x="6067425" y="2692400"/>
            <a:ext cx="76200" cy="119063"/>
          </a:xfrm>
          <a:custGeom>
            <a:avLst/>
            <a:gdLst>
              <a:gd name="T0" fmla="*/ 119070 w 75917"/>
              <a:gd name="T1" fmla="*/ 50201 h 119533"/>
              <a:gd name="T2" fmla="*/ 108241 w 75917"/>
              <a:gd name="T3" fmla="*/ 56426 h 119533"/>
              <a:gd name="T4" fmla="*/ 97423 w 75917"/>
              <a:gd name="T5" fmla="*/ 73049 h 119533"/>
              <a:gd name="T6" fmla="*/ 27064 w 75917"/>
              <a:gd name="T7" fmla="*/ 66817 h 119533"/>
              <a:gd name="T8" fmla="*/ 21651 w 75917"/>
              <a:gd name="T9" fmla="*/ 60581 h 119533"/>
              <a:gd name="T10" fmla="*/ 0 w 75917"/>
              <a:gd name="T11" fmla="*/ 48124 h 119533"/>
              <a:gd name="T12" fmla="*/ 10823 w 75917"/>
              <a:gd name="T13" fmla="*/ 12806 h 119533"/>
              <a:gd name="T14" fmla="*/ 16235 w 75917"/>
              <a:gd name="T15" fmla="*/ 6574 h 119533"/>
              <a:gd name="T16" fmla="*/ 32473 w 75917"/>
              <a:gd name="T17" fmla="*/ 345 h 119533"/>
              <a:gd name="T18" fmla="*/ 92001 w 75917"/>
              <a:gd name="T19" fmla="*/ 2419 h 119533"/>
              <a:gd name="T20" fmla="*/ 97423 w 75917"/>
              <a:gd name="T21" fmla="*/ 8651 h 119533"/>
              <a:gd name="T22" fmla="*/ 119070 w 75917"/>
              <a:gd name="T23" fmla="*/ 50201 h 1195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917"/>
              <a:gd name="T37" fmla="*/ 0 h 119533"/>
              <a:gd name="T38" fmla="*/ 75917 w 75917"/>
              <a:gd name="T39" fmla="*/ 119533 h 1195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917" h="119533">
                <a:moveTo>
                  <a:pt x="74784" y="82141"/>
                </a:moveTo>
                <a:cubicBezTo>
                  <a:pt x="75917" y="95171"/>
                  <a:pt x="69812" y="88685"/>
                  <a:pt x="67985" y="92339"/>
                </a:cubicBezTo>
                <a:cubicBezTo>
                  <a:pt x="64502" y="99304"/>
                  <a:pt x="62478" y="113074"/>
                  <a:pt x="61186" y="119533"/>
                </a:cubicBezTo>
                <a:cubicBezTo>
                  <a:pt x="51493" y="118456"/>
                  <a:pt x="26961" y="119300"/>
                  <a:pt x="16996" y="109335"/>
                </a:cubicBezTo>
                <a:cubicBezTo>
                  <a:pt x="14463" y="106802"/>
                  <a:pt x="15337" y="102270"/>
                  <a:pt x="13597" y="99138"/>
                </a:cubicBezTo>
                <a:cubicBezTo>
                  <a:pt x="9629" y="91995"/>
                  <a:pt x="0" y="78742"/>
                  <a:pt x="0" y="78742"/>
                </a:cubicBezTo>
                <a:cubicBezTo>
                  <a:pt x="2594" y="45015"/>
                  <a:pt x="184" y="44103"/>
                  <a:pt x="6798" y="20955"/>
                </a:cubicBezTo>
                <a:cubicBezTo>
                  <a:pt x="7782" y="17510"/>
                  <a:pt x="8210" y="13738"/>
                  <a:pt x="10198" y="10757"/>
                </a:cubicBezTo>
                <a:cubicBezTo>
                  <a:pt x="12864" y="6757"/>
                  <a:pt x="16996" y="3958"/>
                  <a:pt x="20395" y="559"/>
                </a:cubicBezTo>
                <a:cubicBezTo>
                  <a:pt x="32859" y="1692"/>
                  <a:pt x="45914" y="0"/>
                  <a:pt x="57787" y="3958"/>
                </a:cubicBezTo>
                <a:cubicBezTo>
                  <a:pt x="61186" y="5091"/>
                  <a:pt x="61048" y="10575"/>
                  <a:pt x="61186" y="14156"/>
                </a:cubicBezTo>
                <a:cubicBezTo>
                  <a:pt x="62188" y="40198"/>
                  <a:pt x="73651" y="69111"/>
                  <a:pt x="74784" y="82141"/>
                </a:cubicBezTo>
                <a:close/>
              </a:path>
            </a:pathLst>
          </a:custGeom>
          <a:solidFill>
            <a:srgbClr val="000000"/>
          </a:solidFill>
          <a:ln w="9525">
            <a:noFill/>
            <a:round/>
            <a:headEnd/>
            <a:tailEnd/>
          </a:ln>
        </p:spPr>
        <p:txBody>
          <a:bodyPr/>
          <a:lstStyle/>
          <a:p>
            <a:endParaRPr lang="he-IL">
              <a:latin typeface="Calibri" pitchFamily="34" charset="0"/>
            </a:endParaRPr>
          </a:p>
        </p:txBody>
      </p:sp>
      <p:sp>
        <p:nvSpPr>
          <p:cNvPr id="43116" name="Freeform 352"/>
          <p:cNvSpPr>
            <a:spLocks noChangeArrowheads="1"/>
          </p:cNvSpPr>
          <p:nvPr/>
        </p:nvSpPr>
        <p:spPr bwMode="auto">
          <a:xfrm>
            <a:off x="6383338" y="2941638"/>
            <a:ext cx="65087" cy="77787"/>
          </a:xfrm>
          <a:custGeom>
            <a:avLst/>
            <a:gdLst>
              <a:gd name="T0" fmla="*/ 1354 w 65719"/>
              <a:gd name="T1" fmla="*/ 19849 h 78494"/>
              <a:gd name="T2" fmla="*/ 3385 w 65719"/>
              <a:gd name="T3" fmla="*/ 7782 h 78494"/>
              <a:gd name="T4" fmla="*/ 7452 w 65719"/>
              <a:gd name="T5" fmla="*/ 1198 h 78494"/>
              <a:gd name="T6" fmla="*/ 10495 w 65719"/>
              <a:gd name="T7" fmla="*/ 107 h 78494"/>
              <a:gd name="T8" fmla="*/ 18621 w 65719"/>
              <a:gd name="T9" fmla="*/ 1198 h 78494"/>
              <a:gd name="T10" fmla="*/ 19643 w 65719"/>
              <a:gd name="T11" fmla="*/ 4488 h 78494"/>
              <a:gd name="T12" fmla="*/ 18621 w 65719"/>
              <a:gd name="T13" fmla="*/ 19849 h 78494"/>
              <a:gd name="T14" fmla="*/ 17607 w 65719"/>
              <a:gd name="T15" fmla="*/ 23136 h 78494"/>
              <a:gd name="T16" fmla="*/ 11511 w 65719"/>
              <a:gd name="T17" fmla="*/ 25329 h 78494"/>
              <a:gd name="T18" fmla="*/ 1354 w 65719"/>
              <a:gd name="T19" fmla="*/ 19849 h 784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719"/>
              <a:gd name="T31" fmla="*/ 0 h 78494"/>
              <a:gd name="T32" fmla="*/ 65719 w 65719"/>
              <a:gd name="T33" fmla="*/ 78494 h 784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719" h="78494">
                <a:moveTo>
                  <a:pt x="4532" y="61498"/>
                </a:moveTo>
                <a:cubicBezTo>
                  <a:pt x="0" y="52433"/>
                  <a:pt x="6259" y="33233"/>
                  <a:pt x="11330" y="24106"/>
                </a:cubicBezTo>
                <a:cubicBezTo>
                  <a:pt x="15298" y="16963"/>
                  <a:pt x="17176" y="6294"/>
                  <a:pt x="24928" y="3710"/>
                </a:cubicBezTo>
                <a:lnTo>
                  <a:pt x="35125" y="311"/>
                </a:lnTo>
                <a:cubicBezTo>
                  <a:pt x="44190" y="1444"/>
                  <a:pt x="53971" y="0"/>
                  <a:pt x="62319" y="3710"/>
                </a:cubicBezTo>
                <a:cubicBezTo>
                  <a:pt x="65593" y="5165"/>
                  <a:pt x="65719" y="10325"/>
                  <a:pt x="65719" y="13908"/>
                </a:cubicBezTo>
                <a:cubicBezTo>
                  <a:pt x="65719" y="29812"/>
                  <a:pt x="64177" y="45703"/>
                  <a:pt x="62319" y="61498"/>
                </a:cubicBezTo>
                <a:cubicBezTo>
                  <a:pt x="61900" y="65056"/>
                  <a:pt x="61835" y="69612"/>
                  <a:pt x="58920" y="71695"/>
                </a:cubicBezTo>
                <a:cubicBezTo>
                  <a:pt x="53089" y="75860"/>
                  <a:pt x="38525" y="78494"/>
                  <a:pt x="38525" y="78494"/>
                </a:cubicBezTo>
                <a:cubicBezTo>
                  <a:pt x="4746" y="74741"/>
                  <a:pt x="9064" y="70563"/>
                  <a:pt x="4532" y="61498"/>
                </a:cubicBezTo>
                <a:close/>
              </a:path>
            </a:pathLst>
          </a:custGeom>
          <a:solidFill>
            <a:srgbClr val="000000"/>
          </a:solidFill>
          <a:ln w="9525">
            <a:noFill/>
            <a:round/>
            <a:headEnd/>
            <a:tailEnd/>
          </a:ln>
        </p:spPr>
        <p:txBody>
          <a:bodyPr/>
          <a:lstStyle/>
          <a:p>
            <a:endParaRPr lang="he-IL">
              <a:latin typeface="Calibri" pitchFamily="34" charset="0"/>
            </a:endParaRPr>
          </a:p>
        </p:txBody>
      </p:sp>
      <p:sp>
        <p:nvSpPr>
          <p:cNvPr id="43117" name="Freeform 353"/>
          <p:cNvSpPr>
            <a:spLocks noChangeArrowheads="1"/>
          </p:cNvSpPr>
          <p:nvPr/>
        </p:nvSpPr>
        <p:spPr bwMode="auto">
          <a:xfrm>
            <a:off x="5567363" y="3208338"/>
            <a:ext cx="171450" cy="77787"/>
          </a:xfrm>
          <a:custGeom>
            <a:avLst/>
            <a:gdLst>
              <a:gd name="T0" fmla="*/ 21846 w 171106"/>
              <a:gd name="T1" fmla="*/ 30625 h 76585"/>
              <a:gd name="T2" fmla="*/ 17477 w 171106"/>
              <a:gd name="T3" fmla="*/ 125843 h 76585"/>
              <a:gd name="T4" fmla="*/ 17477 w 171106"/>
              <a:gd name="T5" fmla="*/ 316341 h 76585"/>
              <a:gd name="T6" fmla="*/ 34954 w 171106"/>
              <a:gd name="T7" fmla="*/ 363996 h 76585"/>
              <a:gd name="T8" fmla="*/ 74277 w 171106"/>
              <a:gd name="T9" fmla="*/ 530669 h 76585"/>
              <a:gd name="T10" fmla="*/ 209728 w 171106"/>
              <a:gd name="T11" fmla="*/ 506850 h 76585"/>
              <a:gd name="T12" fmla="*/ 218466 w 171106"/>
              <a:gd name="T13" fmla="*/ 435405 h 76585"/>
              <a:gd name="T14" fmla="*/ 205355 w 171106"/>
              <a:gd name="T15" fmla="*/ 125843 h 76585"/>
              <a:gd name="T16" fmla="*/ 192252 w 171106"/>
              <a:gd name="T17" fmla="*/ 78236 h 76585"/>
              <a:gd name="T18" fmla="*/ 148555 w 171106"/>
              <a:gd name="T19" fmla="*/ 6798 h 76585"/>
              <a:gd name="T20" fmla="*/ 21846 w 171106"/>
              <a:gd name="T21" fmla="*/ 30625 h 765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106"/>
              <a:gd name="T34" fmla="*/ 0 h 76585"/>
              <a:gd name="T35" fmla="*/ 171106 w 171106"/>
              <a:gd name="T36" fmla="*/ 76585 h 765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106" h="76585">
                <a:moveTo>
                  <a:pt x="16996" y="4370"/>
                </a:moveTo>
                <a:cubicBezTo>
                  <a:pt x="0" y="7203"/>
                  <a:pt x="14880" y="13475"/>
                  <a:pt x="13597" y="17967"/>
                </a:cubicBezTo>
                <a:cubicBezTo>
                  <a:pt x="10773" y="27851"/>
                  <a:pt x="5622" y="33996"/>
                  <a:pt x="13597" y="45162"/>
                </a:cubicBezTo>
                <a:cubicBezTo>
                  <a:pt x="16542" y="49285"/>
                  <a:pt x="22662" y="49694"/>
                  <a:pt x="27194" y="51960"/>
                </a:cubicBezTo>
                <a:cubicBezTo>
                  <a:pt x="50124" y="74890"/>
                  <a:pt x="38469" y="69316"/>
                  <a:pt x="57788" y="75755"/>
                </a:cubicBezTo>
                <a:cubicBezTo>
                  <a:pt x="92913" y="74622"/>
                  <a:pt x="128276" y="76585"/>
                  <a:pt x="163164" y="72356"/>
                </a:cubicBezTo>
                <a:cubicBezTo>
                  <a:pt x="167220" y="71864"/>
                  <a:pt x="169650" y="66232"/>
                  <a:pt x="169963" y="62158"/>
                </a:cubicBezTo>
                <a:cubicBezTo>
                  <a:pt x="171104" y="47324"/>
                  <a:pt x="171106" y="29307"/>
                  <a:pt x="159765" y="17967"/>
                </a:cubicBezTo>
                <a:cubicBezTo>
                  <a:pt x="156876" y="15078"/>
                  <a:pt x="153300" y="12828"/>
                  <a:pt x="149567" y="11169"/>
                </a:cubicBezTo>
                <a:cubicBezTo>
                  <a:pt x="148011" y="10478"/>
                  <a:pt x="120953" y="1163"/>
                  <a:pt x="115575" y="971"/>
                </a:cubicBezTo>
                <a:cubicBezTo>
                  <a:pt x="88398" y="0"/>
                  <a:pt x="33992" y="1537"/>
                  <a:pt x="16996" y="4370"/>
                </a:cubicBezTo>
                <a:close/>
              </a:path>
            </a:pathLst>
          </a:custGeom>
          <a:solidFill>
            <a:srgbClr val="000000"/>
          </a:solidFill>
          <a:ln w="9525">
            <a:noFill/>
            <a:round/>
            <a:headEnd/>
            <a:tailEnd/>
          </a:ln>
        </p:spPr>
        <p:txBody>
          <a:bodyPr/>
          <a:lstStyle/>
          <a:p>
            <a:endParaRPr lang="he-IL">
              <a:latin typeface="Calibri" pitchFamily="34" charset="0"/>
            </a:endParaRPr>
          </a:p>
        </p:txBody>
      </p:sp>
      <p:sp>
        <p:nvSpPr>
          <p:cNvPr id="43118" name="Freeform 354"/>
          <p:cNvSpPr>
            <a:spLocks noChangeArrowheads="1"/>
          </p:cNvSpPr>
          <p:nvPr/>
        </p:nvSpPr>
        <p:spPr bwMode="auto">
          <a:xfrm>
            <a:off x="6065838" y="3127375"/>
            <a:ext cx="125412" cy="76200"/>
          </a:xfrm>
          <a:custGeom>
            <a:avLst/>
            <a:gdLst>
              <a:gd name="T0" fmla="*/ 87808 w 125773"/>
              <a:gd name="T1" fmla="*/ 73678 h 75613"/>
              <a:gd name="T2" fmla="*/ 73570 w 125773"/>
              <a:gd name="T3" fmla="*/ 20055 h 75613"/>
              <a:gd name="T4" fmla="*/ 59334 w 125773"/>
              <a:gd name="T5" fmla="*/ 2182 h 75613"/>
              <a:gd name="T6" fmla="*/ 14240 w 125773"/>
              <a:gd name="T7" fmla="*/ 11112 h 75613"/>
              <a:gd name="T8" fmla="*/ 0 w 125773"/>
              <a:gd name="T9" fmla="*/ 46873 h 75613"/>
              <a:gd name="T10" fmla="*/ 2375 w 125773"/>
              <a:gd name="T11" fmla="*/ 127305 h 75613"/>
              <a:gd name="T12" fmla="*/ 4747 w 125773"/>
              <a:gd name="T13" fmla="*/ 163048 h 75613"/>
              <a:gd name="T14" fmla="*/ 21361 w 125773"/>
              <a:gd name="T15" fmla="*/ 198786 h 75613"/>
              <a:gd name="T16" fmla="*/ 49841 w 125773"/>
              <a:gd name="T17" fmla="*/ 189859 h 75613"/>
              <a:gd name="T18" fmla="*/ 61708 w 125773"/>
              <a:gd name="T19" fmla="*/ 145181 h 75613"/>
              <a:gd name="T20" fmla="*/ 68827 w 125773"/>
              <a:gd name="T21" fmla="*/ 118364 h 75613"/>
              <a:gd name="T22" fmla="*/ 73570 w 125773"/>
              <a:gd name="T23" fmla="*/ 91554 h 75613"/>
              <a:gd name="T24" fmla="*/ 83063 w 125773"/>
              <a:gd name="T25" fmla="*/ 64742 h 75613"/>
              <a:gd name="T26" fmla="*/ 87808 w 125773"/>
              <a:gd name="T27" fmla="*/ 73678 h 75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773"/>
              <a:gd name="T43" fmla="*/ 0 h 75613"/>
              <a:gd name="T44" fmla="*/ 125773 w 125773"/>
              <a:gd name="T45" fmla="*/ 75613 h 756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773" h="75613">
                <a:moveTo>
                  <a:pt x="125773" y="28023"/>
                </a:moveTo>
                <a:cubicBezTo>
                  <a:pt x="118974" y="21225"/>
                  <a:pt x="114498" y="10669"/>
                  <a:pt x="105377" y="7628"/>
                </a:cubicBezTo>
                <a:lnTo>
                  <a:pt x="84982" y="829"/>
                </a:lnTo>
                <a:cubicBezTo>
                  <a:pt x="63453" y="1962"/>
                  <a:pt x="41536" y="0"/>
                  <a:pt x="20396" y="4228"/>
                </a:cubicBezTo>
                <a:cubicBezTo>
                  <a:pt x="12384" y="5830"/>
                  <a:pt x="0" y="17825"/>
                  <a:pt x="0" y="17825"/>
                </a:cubicBezTo>
                <a:cubicBezTo>
                  <a:pt x="1133" y="28023"/>
                  <a:pt x="1840" y="38278"/>
                  <a:pt x="3400" y="48419"/>
                </a:cubicBezTo>
                <a:cubicBezTo>
                  <a:pt x="4110" y="53036"/>
                  <a:pt x="4208" y="58129"/>
                  <a:pt x="6799" y="62016"/>
                </a:cubicBezTo>
                <a:cubicBezTo>
                  <a:pt x="9200" y="65618"/>
                  <a:pt x="28244" y="74438"/>
                  <a:pt x="30594" y="75613"/>
                </a:cubicBezTo>
                <a:cubicBezTo>
                  <a:pt x="44191" y="74480"/>
                  <a:pt x="58006" y="74889"/>
                  <a:pt x="71385" y="72213"/>
                </a:cubicBezTo>
                <a:cubicBezTo>
                  <a:pt x="81358" y="70218"/>
                  <a:pt x="82941" y="61745"/>
                  <a:pt x="88381" y="55217"/>
                </a:cubicBezTo>
                <a:cubicBezTo>
                  <a:pt x="91459" y="51524"/>
                  <a:pt x="95501" y="48712"/>
                  <a:pt x="98579" y="45019"/>
                </a:cubicBezTo>
                <a:cubicBezTo>
                  <a:pt x="101194" y="41881"/>
                  <a:pt x="102488" y="37711"/>
                  <a:pt x="105377" y="34822"/>
                </a:cubicBezTo>
                <a:cubicBezTo>
                  <a:pt x="109383" y="30816"/>
                  <a:pt x="114442" y="28023"/>
                  <a:pt x="118974" y="24624"/>
                </a:cubicBezTo>
                <a:cubicBezTo>
                  <a:pt x="123449" y="11201"/>
                  <a:pt x="122374" y="18009"/>
                  <a:pt x="125773" y="28023"/>
                </a:cubicBezTo>
                <a:close/>
              </a:path>
            </a:pathLst>
          </a:custGeom>
          <a:solidFill>
            <a:srgbClr val="000000"/>
          </a:solidFill>
          <a:ln w="9525">
            <a:noFill/>
            <a:round/>
            <a:headEnd/>
            <a:tailEnd/>
          </a:ln>
        </p:spPr>
        <p:txBody>
          <a:bodyPr/>
          <a:lstStyle/>
          <a:p>
            <a:endParaRPr lang="he-IL">
              <a:latin typeface="Calibri" pitchFamily="34" charset="0"/>
            </a:endParaRPr>
          </a:p>
        </p:txBody>
      </p:sp>
      <p:sp>
        <p:nvSpPr>
          <p:cNvPr id="356" name="Freeform 355"/>
          <p:cNvSpPr/>
          <p:nvPr/>
        </p:nvSpPr>
        <p:spPr bwMode="auto">
          <a:xfrm>
            <a:off x="5080000" y="2882900"/>
            <a:ext cx="1363663" cy="223838"/>
          </a:xfrm>
          <a:custGeom>
            <a:avLst/>
            <a:gdLst>
              <a:gd name="connsiteX0" fmla="*/ 280439 w 1363669"/>
              <a:gd name="connsiteY0" fmla="*/ 44757 h 223784"/>
              <a:gd name="connsiteX1" fmla="*/ 154666 w 1363669"/>
              <a:gd name="connsiteY1" fmla="*/ 14164 h 223784"/>
              <a:gd name="connsiteX2" fmla="*/ 22095 w 1363669"/>
              <a:gd name="connsiteY2" fmla="*/ 7365 h 223784"/>
              <a:gd name="connsiteX3" fmla="*/ 25494 w 1363669"/>
              <a:gd name="connsiteY3" fmla="*/ 58354 h 223784"/>
              <a:gd name="connsiteX4" fmla="*/ 175062 w 1363669"/>
              <a:gd name="connsiteY4" fmla="*/ 177328 h 223784"/>
              <a:gd name="connsiteX5" fmla="*/ 365420 w 1363669"/>
              <a:gd name="connsiteY5" fmla="*/ 184126 h 223784"/>
              <a:gd name="connsiteX6" fmla="*/ 521786 w 1363669"/>
              <a:gd name="connsiteY6" fmla="*/ 129738 h 223784"/>
              <a:gd name="connsiteX7" fmla="*/ 725741 w 1363669"/>
              <a:gd name="connsiteY7" fmla="*/ 190925 h 223784"/>
              <a:gd name="connsiteX8" fmla="*/ 967088 w 1363669"/>
              <a:gd name="connsiteY8" fmla="*/ 221518 h 223784"/>
              <a:gd name="connsiteX9" fmla="*/ 1303615 w 1363669"/>
              <a:gd name="connsiteY9" fmla="*/ 204522 h 223784"/>
              <a:gd name="connsiteX10" fmla="*/ 1327410 w 1363669"/>
              <a:gd name="connsiteY10" fmla="*/ 190925 h 223784"/>
              <a:gd name="connsiteX11" fmla="*/ 1262824 w 1363669"/>
              <a:gd name="connsiteY11" fmla="*/ 150134 h 223784"/>
              <a:gd name="connsiteX12" fmla="*/ 1062268 w 1363669"/>
              <a:gd name="connsiteY12" fmla="*/ 129738 h 223784"/>
              <a:gd name="connsiteX13" fmla="*/ 892305 w 1363669"/>
              <a:gd name="connsiteY13" fmla="*/ 146735 h 223784"/>
              <a:gd name="connsiteX14" fmla="*/ 742737 w 1363669"/>
              <a:gd name="connsiteY14" fmla="*/ 102544 h 223784"/>
              <a:gd name="connsiteX15" fmla="*/ 504789 w 1363669"/>
              <a:gd name="connsiteY15" fmla="*/ 68552 h 223784"/>
              <a:gd name="connsiteX16" fmla="*/ 379017 w 1363669"/>
              <a:gd name="connsiteY16" fmla="*/ 68552 h 223784"/>
              <a:gd name="connsiteX17" fmla="*/ 280439 w 1363669"/>
              <a:gd name="connsiteY17" fmla="*/ 44757 h 22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3669" h="223784">
                <a:moveTo>
                  <a:pt x="280439" y="44757"/>
                </a:moveTo>
                <a:cubicBezTo>
                  <a:pt x="243047" y="35692"/>
                  <a:pt x="197723" y="20396"/>
                  <a:pt x="154666" y="14164"/>
                </a:cubicBezTo>
                <a:cubicBezTo>
                  <a:pt x="111609" y="7932"/>
                  <a:pt x="43624" y="0"/>
                  <a:pt x="22095" y="7365"/>
                </a:cubicBezTo>
                <a:cubicBezTo>
                  <a:pt x="566" y="14730"/>
                  <a:pt x="0" y="30027"/>
                  <a:pt x="25494" y="58354"/>
                </a:cubicBezTo>
                <a:cubicBezTo>
                  <a:pt x="50988" y="86681"/>
                  <a:pt x="118408" y="156366"/>
                  <a:pt x="175062" y="177328"/>
                </a:cubicBezTo>
                <a:cubicBezTo>
                  <a:pt x="231716" y="198290"/>
                  <a:pt x="307633" y="192058"/>
                  <a:pt x="365420" y="184126"/>
                </a:cubicBezTo>
                <a:cubicBezTo>
                  <a:pt x="423207" y="176194"/>
                  <a:pt x="461733" y="128605"/>
                  <a:pt x="521786" y="129738"/>
                </a:cubicBezTo>
                <a:cubicBezTo>
                  <a:pt x="581839" y="130871"/>
                  <a:pt x="651524" y="175628"/>
                  <a:pt x="725741" y="190925"/>
                </a:cubicBezTo>
                <a:cubicBezTo>
                  <a:pt x="799958" y="206222"/>
                  <a:pt x="870776" y="219252"/>
                  <a:pt x="967088" y="221518"/>
                </a:cubicBezTo>
                <a:cubicBezTo>
                  <a:pt x="1063400" y="223784"/>
                  <a:pt x="1243561" y="209621"/>
                  <a:pt x="1303615" y="204522"/>
                </a:cubicBezTo>
                <a:cubicBezTo>
                  <a:pt x="1363669" y="199423"/>
                  <a:pt x="1334209" y="199990"/>
                  <a:pt x="1327410" y="190925"/>
                </a:cubicBezTo>
                <a:cubicBezTo>
                  <a:pt x="1320611" y="181860"/>
                  <a:pt x="1307014" y="160332"/>
                  <a:pt x="1262824" y="150134"/>
                </a:cubicBezTo>
                <a:cubicBezTo>
                  <a:pt x="1218634" y="139936"/>
                  <a:pt x="1124021" y="130304"/>
                  <a:pt x="1062268" y="129738"/>
                </a:cubicBezTo>
                <a:cubicBezTo>
                  <a:pt x="1000515" y="129172"/>
                  <a:pt x="945560" y="151267"/>
                  <a:pt x="892305" y="146735"/>
                </a:cubicBezTo>
                <a:cubicBezTo>
                  <a:pt x="839050" y="142203"/>
                  <a:pt x="807323" y="115574"/>
                  <a:pt x="742737" y="102544"/>
                </a:cubicBezTo>
                <a:cubicBezTo>
                  <a:pt x="678151" y="89514"/>
                  <a:pt x="565409" y="74217"/>
                  <a:pt x="504789" y="68552"/>
                </a:cubicBezTo>
                <a:cubicBezTo>
                  <a:pt x="444169" y="62887"/>
                  <a:pt x="420941" y="74218"/>
                  <a:pt x="379017" y="68552"/>
                </a:cubicBezTo>
                <a:cubicBezTo>
                  <a:pt x="337093" y="62887"/>
                  <a:pt x="317831" y="53822"/>
                  <a:pt x="280439" y="44757"/>
                </a:cubicBezTo>
                <a:close/>
              </a:path>
            </a:pathLst>
          </a:custGeom>
          <a:gradFill flip="none" rotWithShape="1">
            <a:gsLst>
              <a:gs pos="0">
                <a:srgbClr val="000000"/>
              </a:gs>
              <a:gs pos="50000">
                <a:schemeClr val="bg2">
                  <a:lumMod val="25000"/>
                </a:schemeClr>
              </a:gs>
              <a:gs pos="100000">
                <a:srgbClr val="000000">
                  <a:tint val="23500"/>
                  <a:satMod val="160000"/>
                </a:srgbClr>
              </a:gs>
            </a:gsLst>
            <a:lin ang="108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43120" name="Freeform 356"/>
          <p:cNvSpPr>
            <a:spLocks noChangeArrowheads="1"/>
          </p:cNvSpPr>
          <p:nvPr/>
        </p:nvSpPr>
        <p:spPr bwMode="auto">
          <a:xfrm>
            <a:off x="5434013" y="3071813"/>
            <a:ext cx="771525" cy="120650"/>
          </a:xfrm>
          <a:custGeom>
            <a:avLst/>
            <a:gdLst>
              <a:gd name="T0" fmla="*/ 9123 w 771065"/>
              <a:gd name="T1" fmla="*/ 41833 h 121241"/>
              <a:gd name="T2" fmla="*/ 104376 w 771065"/>
              <a:gd name="T3" fmla="*/ 34455 h 121241"/>
              <a:gd name="T4" fmla="*/ 181288 w 771065"/>
              <a:gd name="T5" fmla="*/ 43677 h 121241"/>
              <a:gd name="T6" fmla="*/ 280173 w 771065"/>
              <a:gd name="T7" fmla="*/ 23375 h 121241"/>
              <a:gd name="T8" fmla="*/ 433987 w 771065"/>
              <a:gd name="T9" fmla="*/ 60285 h 121241"/>
              <a:gd name="T10" fmla="*/ 631761 w 771065"/>
              <a:gd name="T11" fmla="*/ 56597 h 121241"/>
              <a:gd name="T12" fmla="*/ 741629 w 771065"/>
              <a:gd name="T13" fmla="*/ 62136 h 121241"/>
              <a:gd name="T14" fmla="*/ 822200 w 771065"/>
              <a:gd name="T15" fmla="*/ 38140 h 121241"/>
              <a:gd name="T16" fmla="*/ 690358 w 771065"/>
              <a:gd name="T17" fmla="*/ 28916 h 121241"/>
              <a:gd name="T18" fmla="*/ 565842 w 771065"/>
              <a:gd name="T19" fmla="*/ 36296 h 121241"/>
              <a:gd name="T20" fmla="*/ 353418 w 771065"/>
              <a:gd name="T21" fmla="*/ 4924 h 121241"/>
              <a:gd name="T22" fmla="*/ 159312 w 771065"/>
              <a:gd name="T23" fmla="*/ 6768 h 121241"/>
              <a:gd name="T24" fmla="*/ 9123 w 771065"/>
              <a:gd name="T25" fmla="*/ 41833 h 1212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1065"/>
              <a:gd name="T40" fmla="*/ 0 h 121241"/>
              <a:gd name="T41" fmla="*/ 771065 w 771065"/>
              <a:gd name="T42" fmla="*/ 121241 h 1212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1065" h="121241">
                <a:moveTo>
                  <a:pt x="8498" y="77051"/>
                </a:moveTo>
                <a:cubicBezTo>
                  <a:pt x="0" y="85549"/>
                  <a:pt x="70251" y="62888"/>
                  <a:pt x="96878" y="63454"/>
                </a:cubicBezTo>
                <a:cubicBezTo>
                  <a:pt x="123505" y="64020"/>
                  <a:pt x="141069" y="83849"/>
                  <a:pt x="168263" y="80450"/>
                </a:cubicBezTo>
                <a:cubicBezTo>
                  <a:pt x="195457" y="77051"/>
                  <a:pt x="220952" y="37959"/>
                  <a:pt x="260043" y="43058"/>
                </a:cubicBezTo>
                <a:cubicBezTo>
                  <a:pt x="299134" y="48157"/>
                  <a:pt x="348423" y="100845"/>
                  <a:pt x="402811" y="111043"/>
                </a:cubicBezTo>
                <a:cubicBezTo>
                  <a:pt x="457199" y="121241"/>
                  <a:pt x="538781" y="103679"/>
                  <a:pt x="586371" y="104245"/>
                </a:cubicBezTo>
                <a:cubicBezTo>
                  <a:pt x="633961" y="104812"/>
                  <a:pt x="658889" y="120107"/>
                  <a:pt x="688349" y="114442"/>
                </a:cubicBezTo>
                <a:cubicBezTo>
                  <a:pt x="717809" y="108777"/>
                  <a:pt x="771065" y="80450"/>
                  <a:pt x="763133" y="70252"/>
                </a:cubicBezTo>
                <a:cubicBezTo>
                  <a:pt x="755201" y="60054"/>
                  <a:pt x="680417" y="53823"/>
                  <a:pt x="640759" y="53256"/>
                </a:cubicBezTo>
                <a:cubicBezTo>
                  <a:pt x="601101" y="52690"/>
                  <a:pt x="577307" y="74218"/>
                  <a:pt x="525185" y="66853"/>
                </a:cubicBezTo>
                <a:cubicBezTo>
                  <a:pt x="473063" y="59488"/>
                  <a:pt x="390914" y="18130"/>
                  <a:pt x="328028" y="9065"/>
                </a:cubicBezTo>
                <a:cubicBezTo>
                  <a:pt x="265142" y="0"/>
                  <a:pt x="201122" y="2834"/>
                  <a:pt x="147867" y="12465"/>
                </a:cubicBezTo>
                <a:cubicBezTo>
                  <a:pt x="94612" y="22096"/>
                  <a:pt x="16996" y="68553"/>
                  <a:pt x="8498" y="77051"/>
                </a:cubicBezTo>
                <a:close/>
              </a:path>
            </a:pathLst>
          </a:custGeom>
          <a:solidFill>
            <a:srgbClr val="000000"/>
          </a:solidFill>
          <a:ln w="9525">
            <a:noFill/>
            <a:round/>
            <a:headEnd/>
            <a:tailEnd/>
          </a:ln>
        </p:spPr>
        <p:txBody>
          <a:bodyPr/>
          <a:lstStyle/>
          <a:p>
            <a:endParaRPr lang="he-IL">
              <a:latin typeface="Calibri" pitchFamily="34" charset="0"/>
            </a:endParaRPr>
          </a:p>
        </p:txBody>
      </p:sp>
      <p:sp>
        <p:nvSpPr>
          <p:cNvPr id="43121" name="Freeform 367"/>
          <p:cNvSpPr>
            <a:spLocks noChangeArrowheads="1"/>
          </p:cNvSpPr>
          <p:nvPr/>
        </p:nvSpPr>
        <p:spPr bwMode="auto">
          <a:xfrm>
            <a:off x="5713413" y="3971925"/>
            <a:ext cx="295275" cy="444500"/>
          </a:xfrm>
          <a:custGeom>
            <a:avLst/>
            <a:gdLst>
              <a:gd name="T0" fmla="*/ 0 w 295735"/>
              <a:gd name="T1" fmla="*/ 2147483647 h 380716"/>
              <a:gd name="T2" fmla="*/ 131516 w 295735"/>
              <a:gd name="T3" fmla="*/ 2147483647 h 380716"/>
              <a:gd name="T4" fmla="*/ 218255 w 295735"/>
              <a:gd name="T5" fmla="*/ 2147483647 h 380716"/>
              <a:gd name="T6" fmla="*/ 243441 w 295735"/>
              <a:gd name="T7" fmla="*/ 0 h 380716"/>
              <a:gd name="T8" fmla="*/ 0 60000 65536"/>
              <a:gd name="T9" fmla="*/ 0 60000 65536"/>
              <a:gd name="T10" fmla="*/ 0 60000 65536"/>
              <a:gd name="T11" fmla="*/ 0 60000 65536"/>
              <a:gd name="T12" fmla="*/ 0 w 295735"/>
              <a:gd name="T13" fmla="*/ 0 h 380716"/>
              <a:gd name="T14" fmla="*/ 295735 w 295735"/>
              <a:gd name="T15" fmla="*/ 380716 h 380716"/>
            </a:gdLst>
            <a:ahLst/>
            <a:cxnLst>
              <a:cxn ang="T8">
                <a:pos x="T0" y="T1"/>
              </a:cxn>
              <a:cxn ang="T9">
                <a:pos x="T2" y="T3"/>
              </a:cxn>
              <a:cxn ang="T10">
                <a:pos x="T4" y="T5"/>
              </a:cxn>
              <a:cxn ang="T11">
                <a:pos x="T6" y="T7"/>
              </a:cxn>
            </a:cxnLst>
            <a:rect l="T12" t="T13" r="T14" b="T15"/>
            <a:pathLst>
              <a:path w="295735" h="380716">
                <a:moveTo>
                  <a:pt x="0" y="380716"/>
                </a:moveTo>
                <a:cubicBezTo>
                  <a:pt x="57787" y="355788"/>
                  <a:pt x="115575" y="330860"/>
                  <a:pt x="159765" y="299134"/>
                </a:cubicBezTo>
                <a:cubicBezTo>
                  <a:pt x="203955" y="267408"/>
                  <a:pt x="242480" y="240214"/>
                  <a:pt x="265142" y="190358"/>
                </a:cubicBezTo>
                <a:cubicBezTo>
                  <a:pt x="287804" y="140502"/>
                  <a:pt x="291769" y="70251"/>
                  <a:pt x="295735" y="0"/>
                </a:cubicBezTo>
              </a:path>
            </a:pathLst>
          </a:custGeom>
          <a:noFill/>
          <a:ln w="28575">
            <a:solidFill>
              <a:schemeClr val="tx1"/>
            </a:solidFill>
            <a:round/>
            <a:headEnd/>
            <a:tailEnd type="triangle" w="med" len="med"/>
          </a:ln>
        </p:spPr>
        <p:txBody>
          <a:bodyPr anchor="ctr"/>
          <a:lstStyle/>
          <a:p>
            <a:endParaRPr lang="he-IL">
              <a:latin typeface="Calibri" pitchFamily="34" charset="0"/>
            </a:endParaRPr>
          </a:p>
        </p:txBody>
      </p:sp>
      <p:sp>
        <p:nvSpPr>
          <p:cNvPr id="43122" name="Freeform 368"/>
          <p:cNvSpPr>
            <a:spLocks noChangeArrowheads="1"/>
          </p:cNvSpPr>
          <p:nvPr/>
        </p:nvSpPr>
        <p:spPr bwMode="auto">
          <a:xfrm>
            <a:off x="5618163" y="2724150"/>
            <a:ext cx="139700" cy="458788"/>
          </a:xfrm>
          <a:custGeom>
            <a:avLst/>
            <a:gdLst>
              <a:gd name="T0" fmla="*/ 113218 w 139937"/>
              <a:gd name="T1" fmla="*/ 2147483647 h 421508"/>
              <a:gd name="T2" fmla="*/ 30712 w 139937"/>
              <a:gd name="T3" fmla="*/ 2147483647 h 421508"/>
              <a:gd name="T4" fmla="*/ 3205 w 139937"/>
              <a:gd name="T5" fmla="*/ 2147483647 h 421508"/>
              <a:gd name="T6" fmla="*/ 49963 w 139937"/>
              <a:gd name="T7" fmla="*/ 0 h 421508"/>
              <a:gd name="T8" fmla="*/ 0 60000 65536"/>
              <a:gd name="T9" fmla="*/ 0 60000 65536"/>
              <a:gd name="T10" fmla="*/ 0 60000 65536"/>
              <a:gd name="T11" fmla="*/ 0 60000 65536"/>
              <a:gd name="T12" fmla="*/ 0 w 139937"/>
              <a:gd name="T13" fmla="*/ 0 h 421508"/>
              <a:gd name="T14" fmla="*/ 139937 w 139937"/>
              <a:gd name="T15" fmla="*/ 421508 h 421508"/>
            </a:gdLst>
            <a:ahLst/>
            <a:cxnLst>
              <a:cxn ang="T8">
                <a:pos x="T0" y="T1"/>
              </a:cxn>
              <a:cxn ang="T9">
                <a:pos x="T2" y="T3"/>
              </a:cxn>
              <a:cxn ang="T10">
                <a:pos x="T4" y="T5"/>
              </a:cxn>
              <a:cxn ang="T11">
                <a:pos x="T6" y="T7"/>
              </a:cxn>
            </a:cxnLst>
            <a:rect l="T12" t="T13" r="T14" b="T15"/>
            <a:pathLst>
              <a:path w="139937" h="421508">
                <a:moveTo>
                  <a:pt x="139937" y="421508"/>
                </a:moveTo>
                <a:cubicBezTo>
                  <a:pt x="100279" y="380150"/>
                  <a:pt x="60621" y="338793"/>
                  <a:pt x="37959" y="295736"/>
                </a:cubicBezTo>
                <a:cubicBezTo>
                  <a:pt x="15297" y="252679"/>
                  <a:pt x="0" y="212454"/>
                  <a:pt x="3966" y="163165"/>
                </a:cubicBezTo>
                <a:cubicBezTo>
                  <a:pt x="7932" y="113876"/>
                  <a:pt x="34843" y="56938"/>
                  <a:pt x="61754" y="0"/>
                </a:cubicBezTo>
              </a:path>
            </a:pathLst>
          </a:custGeom>
          <a:noFill/>
          <a:ln w="28575">
            <a:solidFill>
              <a:schemeClr val="tx1"/>
            </a:solidFill>
            <a:round/>
            <a:headEnd/>
            <a:tailEnd type="triangle" w="med" len="med"/>
          </a:ln>
        </p:spPr>
        <p:txBody>
          <a:bodyPr anchor="ctr"/>
          <a:lstStyle/>
          <a:p>
            <a:endParaRPr lang="he-IL">
              <a:latin typeface="Calibri" pitchFamily="34" charset="0"/>
            </a:endParaRPr>
          </a:p>
        </p:txBody>
      </p:sp>
      <p:sp>
        <p:nvSpPr>
          <p:cNvPr id="43123" name="Freeform 369"/>
          <p:cNvSpPr>
            <a:spLocks noChangeArrowheads="1"/>
          </p:cNvSpPr>
          <p:nvPr/>
        </p:nvSpPr>
        <p:spPr bwMode="auto">
          <a:xfrm>
            <a:off x="5694363" y="2132013"/>
            <a:ext cx="303212" cy="193675"/>
          </a:xfrm>
          <a:custGeom>
            <a:avLst/>
            <a:gdLst>
              <a:gd name="T0" fmla="*/ 2147483647 w 186393"/>
              <a:gd name="T1" fmla="*/ 1 h 278739"/>
              <a:gd name="T2" fmla="*/ 2147483647 w 186393"/>
              <a:gd name="T3" fmla="*/ 1 h 278739"/>
              <a:gd name="T4" fmla="*/ 2147483647 w 186393"/>
              <a:gd name="T5" fmla="*/ 1 h 278739"/>
              <a:gd name="T6" fmla="*/ 2147483647 w 186393"/>
              <a:gd name="T7" fmla="*/ 0 h 278739"/>
              <a:gd name="T8" fmla="*/ 0 60000 65536"/>
              <a:gd name="T9" fmla="*/ 0 60000 65536"/>
              <a:gd name="T10" fmla="*/ 0 60000 65536"/>
              <a:gd name="T11" fmla="*/ 0 60000 65536"/>
              <a:gd name="T12" fmla="*/ 0 w 186393"/>
              <a:gd name="T13" fmla="*/ 0 h 278739"/>
              <a:gd name="T14" fmla="*/ 186393 w 186393"/>
              <a:gd name="T15" fmla="*/ 278739 h 278739"/>
            </a:gdLst>
            <a:ahLst/>
            <a:cxnLst>
              <a:cxn ang="T8">
                <a:pos x="T0" y="T1"/>
              </a:cxn>
              <a:cxn ang="T9">
                <a:pos x="T2" y="T3"/>
              </a:cxn>
              <a:cxn ang="T10">
                <a:pos x="T4" y="T5"/>
              </a:cxn>
              <a:cxn ang="T11">
                <a:pos x="T6" y="T7"/>
              </a:cxn>
            </a:cxnLst>
            <a:rect l="T12" t="T13" r="T14" b="T15"/>
            <a:pathLst>
              <a:path w="186393" h="278739">
                <a:moveTo>
                  <a:pt x="57221" y="278739"/>
                </a:moveTo>
                <a:cubicBezTo>
                  <a:pt x="33992" y="242480"/>
                  <a:pt x="10764" y="206222"/>
                  <a:pt x="6232" y="169963"/>
                </a:cubicBezTo>
                <a:cubicBezTo>
                  <a:pt x="1700" y="133704"/>
                  <a:pt x="0" y="89514"/>
                  <a:pt x="30027" y="61187"/>
                </a:cubicBezTo>
                <a:cubicBezTo>
                  <a:pt x="60054" y="32860"/>
                  <a:pt x="123223" y="16430"/>
                  <a:pt x="186393" y="0"/>
                </a:cubicBezTo>
              </a:path>
            </a:pathLst>
          </a:custGeom>
          <a:noFill/>
          <a:ln w="28575">
            <a:solidFill>
              <a:schemeClr val="tx1"/>
            </a:solidFill>
            <a:round/>
            <a:headEnd/>
            <a:tailEnd type="triangle" w="med" len="med"/>
          </a:ln>
        </p:spPr>
        <p:txBody>
          <a:bodyPr anchor="ctr"/>
          <a:lstStyle/>
          <a:p>
            <a:endParaRPr lang="he-IL">
              <a:latin typeface="Calibri" pitchFamily="34" charset="0"/>
            </a:endParaRPr>
          </a:p>
        </p:txBody>
      </p:sp>
      <p:sp>
        <p:nvSpPr>
          <p:cNvPr id="43124" name="Freeform 373"/>
          <p:cNvSpPr>
            <a:spLocks noChangeArrowheads="1"/>
          </p:cNvSpPr>
          <p:nvPr/>
        </p:nvSpPr>
        <p:spPr bwMode="auto">
          <a:xfrm>
            <a:off x="3760788" y="4660900"/>
            <a:ext cx="1681162" cy="274638"/>
          </a:xfrm>
          <a:custGeom>
            <a:avLst/>
            <a:gdLst>
              <a:gd name="T0" fmla="*/ 0 w 1407293"/>
              <a:gd name="T1" fmla="*/ 2147483647 h 240214"/>
              <a:gd name="T2" fmla="*/ 2147483647 w 1407293"/>
              <a:gd name="T3" fmla="*/ 2147483647 h 240214"/>
              <a:gd name="T4" fmla="*/ 2147483647 w 1407293"/>
              <a:gd name="T5" fmla="*/ 2147483647 h 240214"/>
              <a:gd name="T6" fmla="*/ 2147483647 w 1407293"/>
              <a:gd name="T7" fmla="*/ 2147483647 h 240214"/>
              <a:gd name="T8" fmla="*/ 2147483647 w 1407293"/>
              <a:gd name="T9" fmla="*/ 2147483647 h 240214"/>
              <a:gd name="T10" fmla="*/ 2147483647 w 1407293"/>
              <a:gd name="T11" fmla="*/ 0 h 240214"/>
              <a:gd name="T12" fmla="*/ 0 60000 65536"/>
              <a:gd name="T13" fmla="*/ 0 60000 65536"/>
              <a:gd name="T14" fmla="*/ 0 60000 65536"/>
              <a:gd name="T15" fmla="*/ 0 60000 65536"/>
              <a:gd name="T16" fmla="*/ 0 60000 65536"/>
              <a:gd name="T17" fmla="*/ 0 60000 65536"/>
              <a:gd name="T18" fmla="*/ 0 w 1407293"/>
              <a:gd name="T19" fmla="*/ 0 h 240214"/>
              <a:gd name="T20" fmla="*/ 1407293 w 1407293"/>
              <a:gd name="T21" fmla="*/ 240214 h 240214"/>
            </a:gdLst>
            <a:ahLst/>
            <a:cxnLst>
              <a:cxn ang="T12">
                <a:pos x="T0" y="T1"/>
              </a:cxn>
              <a:cxn ang="T13">
                <a:pos x="T2" y="T3"/>
              </a:cxn>
              <a:cxn ang="T14">
                <a:pos x="T4" y="T5"/>
              </a:cxn>
              <a:cxn ang="T15">
                <a:pos x="T6" y="T7"/>
              </a:cxn>
              <a:cxn ang="T16">
                <a:pos x="T8" y="T9"/>
              </a:cxn>
              <a:cxn ang="T17">
                <a:pos x="T10" y="T11"/>
              </a:cxn>
            </a:cxnLst>
            <a:rect l="T18" t="T19" r="T20" b="T21"/>
            <a:pathLst>
              <a:path w="1407293" h="240214">
                <a:moveTo>
                  <a:pt x="0" y="152967"/>
                </a:moveTo>
                <a:cubicBezTo>
                  <a:pt x="50989" y="178178"/>
                  <a:pt x="101978" y="203389"/>
                  <a:pt x="173363" y="217553"/>
                </a:cubicBezTo>
                <a:cubicBezTo>
                  <a:pt x="244748" y="231717"/>
                  <a:pt x="320097" y="240214"/>
                  <a:pt x="428307" y="237948"/>
                </a:cubicBezTo>
                <a:cubicBezTo>
                  <a:pt x="536517" y="235682"/>
                  <a:pt x="692883" y="225485"/>
                  <a:pt x="822621" y="203956"/>
                </a:cubicBezTo>
                <a:cubicBezTo>
                  <a:pt x="952359" y="182427"/>
                  <a:pt x="1109292" y="142769"/>
                  <a:pt x="1206737" y="108776"/>
                </a:cubicBezTo>
                <a:cubicBezTo>
                  <a:pt x="1304182" y="74783"/>
                  <a:pt x="1355737" y="37391"/>
                  <a:pt x="1407293" y="0"/>
                </a:cubicBezTo>
              </a:path>
            </a:pathLst>
          </a:custGeom>
          <a:noFill/>
          <a:ln w="28575">
            <a:solidFill>
              <a:schemeClr val="tx1"/>
            </a:solidFill>
            <a:round/>
            <a:headEnd/>
            <a:tailEnd type="triangle" w="med" len="med"/>
          </a:ln>
        </p:spPr>
        <p:txBody>
          <a:bodyPr anchor="ctr"/>
          <a:lstStyle/>
          <a:p>
            <a:endParaRPr lang="he-IL">
              <a:latin typeface="Calibri" pitchFamily="34" charset="0"/>
            </a:endParaRPr>
          </a:p>
        </p:txBody>
      </p:sp>
      <p:sp>
        <p:nvSpPr>
          <p:cNvPr id="43125" name="Freeform 374"/>
          <p:cNvSpPr>
            <a:spLocks noChangeArrowheads="1"/>
          </p:cNvSpPr>
          <p:nvPr/>
        </p:nvSpPr>
        <p:spPr bwMode="auto">
          <a:xfrm>
            <a:off x="3740150" y="4764088"/>
            <a:ext cx="1641475" cy="244475"/>
          </a:xfrm>
          <a:custGeom>
            <a:avLst/>
            <a:gdLst>
              <a:gd name="T0" fmla="*/ 2147483647 w 1369900"/>
              <a:gd name="T1" fmla="*/ 0 h 208488"/>
              <a:gd name="T2" fmla="*/ 2147483647 w 1369900"/>
              <a:gd name="T3" fmla="*/ 2147483647 h 208488"/>
              <a:gd name="T4" fmla="*/ 2147483647 w 1369900"/>
              <a:gd name="T5" fmla="*/ 2147483647 h 208488"/>
              <a:gd name="T6" fmla="*/ 2147483647 w 1369900"/>
              <a:gd name="T7" fmla="*/ 2147483647 h 208488"/>
              <a:gd name="T8" fmla="*/ 2147483647 w 1369900"/>
              <a:gd name="T9" fmla="*/ 2147483647 h 208488"/>
              <a:gd name="T10" fmla="*/ 0 w 1369900"/>
              <a:gd name="T11" fmla="*/ 2147483647 h 208488"/>
              <a:gd name="T12" fmla="*/ 0 60000 65536"/>
              <a:gd name="T13" fmla="*/ 0 60000 65536"/>
              <a:gd name="T14" fmla="*/ 0 60000 65536"/>
              <a:gd name="T15" fmla="*/ 0 60000 65536"/>
              <a:gd name="T16" fmla="*/ 0 60000 65536"/>
              <a:gd name="T17" fmla="*/ 0 60000 65536"/>
              <a:gd name="T18" fmla="*/ 0 w 1369900"/>
              <a:gd name="T19" fmla="*/ 0 h 208488"/>
              <a:gd name="T20" fmla="*/ 1369900 w 1369900"/>
              <a:gd name="T21" fmla="*/ 208488 h 208488"/>
            </a:gdLst>
            <a:ahLst/>
            <a:cxnLst>
              <a:cxn ang="T12">
                <a:pos x="T0" y="T1"/>
              </a:cxn>
              <a:cxn ang="T13">
                <a:pos x="T2" y="T3"/>
              </a:cxn>
              <a:cxn ang="T14">
                <a:pos x="T4" y="T5"/>
              </a:cxn>
              <a:cxn ang="T15">
                <a:pos x="T6" y="T7"/>
              </a:cxn>
              <a:cxn ang="T16">
                <a:pos x="T8" y="T9"/>
              </a:cxn>
              <a:cxn ang="T17">
                <a:pos x="T10" y="T11"/>
              </a:cxn>
            </a:cxnLst>
            <a:rect l="T18" t="T19" r="T20" b="T21"/>
            <a:pathLst>
              <a:path w="1369900" h="208488">
                <a:moveTo>
                  <a:pt x="1369900" y="0"/>
                </a:moveTo>
                <a:cubicBezTo>
                  <a:pt x="1305597" y="40508"/>
                  <a:pt x="1241295" y="81016"/>
                  <a:pt x="1145549" y="112176"/>
                </a:cubicBezTo>
                <a:cubicBezTo>
                  <a:pt x="1049803" y="143336"/>
                  <a:pt x="916100" y="171096"/>
                  <a:pt x="795426" y="186959"/>
                </a:cubicBezTo>
                <a:cubicBezTo>
                  <a:pt x="674752" y="202822"/>
                  <a:pt x="532549" y="208488"/>
                  <a:pt x="421507" y="207355"/>
                </a:cubicBezTo>
                <a:cubicBezTo>
                  <a:pt x="310465" y="206222"/>
                  <a:pt x="199422" y="193192"/>
                  <a:pt x="129171" y="180161"/>
                </a:cubicBezTo>
                <a:cubicBezTo>
                  <a:pt x="58920" y="167131"/>
                  <a:pt x="29460" y="148151"/>
                  <a:pt x="0" y="129172"/>
                </a:cubicBezTo>
              </a:path>
            </a:pathLst>
          </a:custGeom>
          <a:noFill/>
          <a:ln w="28575">
            <a:solidFill>
              <a:schemeClr val="tx1"/>
            </a:solidFill>
            <a:round/>
            <a:headEnd/>
            <a:tailEnd type="triangle" w="med" len="med"/>
          </a:ln>
        </p:spPr>
        <p:txBody>
          <a:bodyPr anchor="ctr"/>
          <a:lstStyle/>
          <a:p>
            <a:endParaRPr lang="he-IL">
              <a:latin typeface="Calibri" pitchFamily="34" charset="0"/>
            </a:endParaRPr>
          </a:p>
        </p:txBody>
      </p:sp>
      <p:sp>
        <p:nvSpPr>
          <p:cNvPr id="43126" name="Freeform 375"/>
          <p:cNvSpPr>
            <a:spLocks noChangeArrowheads="1"/>
          </p:cNvSpPr>
          <p:nvPr/>
        </p:nvSpPr>
        <p:spPr bwMode="auto">
          <a:xfrm>
            <a:off x="3425825" y="2424113"/>
            <a:ext cx="144463" cy="288925"/>
          </a:xfrm>
          <a:custGeom>
            <a:avLst/>
            <a:gdLst>
              <a:gd name="T0" fmla="*/ 77465 w 143901"/>
              <a:gd name="T1" fmla="*/ 0 h 288937"/>
              <a:gd name="T2" fmla="*/ 177057 w 143901"/>
              <a:gd name="T3" fmla="*/ 94679 h 288937"/>
              <a:gd name="T4" fmla="*/ 204732 w 143901"/>
              <a:gd name="T5" fmla="*/ 189358 h 288937"/>
              <a:gd name="T6" fmla="*/ 0 w 143901"/>
              <a:gd name="T7" fmla="*/ 287437 h 288937"/>
              <a:gd name="T8" fmla="*/ 0 60000 65536"/>
              <a:gd name="T9" fmla="*/ 0 60000 65536"/>
              <a:gd name="T10" fmla="*/ 0 60000 65536"/>
              <a:gd name="T11" fmla="*/ 0 60000 65536"/>
              <a:gd name="T12" fmla="*/ 0 w 143901"/>
              <a:gd name="T13" fmla="*/ 0 h 288937"/>
              <a:gd name="T14" fmla="*/ 143901 w 143901"/>
              <a:gd name="T15" fmla="*/ 288937 h 288937"/>
            </a:gdLst>
            <a:ahLst/>
            <a:cxnLst>
              <a:cxn ang="T8">
                <a:pos x="T0" y="T1"/>
              </a:cxn>
              <a:cxn ang="T9">
                <a:pos x="T2" y="T3"/>
              </a:cxn>
              <a:cxn ang="T10">
                <a:pos x="T4" y="T5"/>
              </a:cxn>
              <a:cxn ang="T11">
                <a:pos x="T6" y="T7"/>
              </a:cxn>
            </a:cxnLst>
            <a:rect l="T12" t="T13" r="T14" b="T15"/>
            <a:pathLst>
              <a:path w="143901" h="288937">
                <a:moveTo>
                  <a:pt x="47589" y="0"/>
                </a:moveTo>
                <a:cubicBezTo>
                  <a:pt x="71667" y="31726"/>
                  <a:pt x="95746" y="63453"/>
                  <a:pt x="108776" y="95179"/>
                </a:cubicBezTo>
                <a:cubicBezTo>
                  <a:pt x="121806" y="126905"/>
                  <a:pt x="143901" y="158065"/>
                  <a:pt x="125772" y="190358"/>
                </a:cubicBezTo>
                <a:cubicBezTo>
                  <a:pt x="107643" y="222651"/>
                  <a:pt x="53821" y="255794"/>
                  <a:pt x="0" y="288937"/>
                </a:cubicBezTo>
              </a:path>
            </a:pathLst>
          </a:custGeom>
          <a:noFill/>
          <a:ln w="28575">
            <a:solidFill>
              <a:schemeClr val="tx1"/>
            </a:solidFill>
            <a:round/>
            <a:headEnd/>
            <a:tailEnd type="triangle" w="med" len="med"/>
          </a:ln>
        </p:spPr>
        <p:txBody>
          <a:bodyPr anchor="ctr"/>
          <a:lstStyle/>
          <a:p>
            <a:endParaRPr lang="he-IL">
              <a:latin typeface="Calibri" pitchFamily="34" charset="0"/>
            </a:endParaRPr>
          </a:p>
        </p:txBody>
      </p:sp>
      <p:sp>
        <p:nvSpPr>
          <p:cNvPr id="43127" name="Freeform 376"/>
          <p:cNvSpPr>
            <a:spLocks noChangeArrowheads="1"/>
          </p:cNvSpPr>
          <p:nvPr/>
        </p:nvSpPr>
        <p:spPr bwMode="auto">
          <a:xfrm>
            <a:off x="2655888" y="3097213"/>
            <a:ext cx="149225" cy="1036637"/>
          </a:xfrm>
          <a:custGeom>
            <a:avLst/>
            <a:gdLst>
              <a:gd name="T0" fmla="*/ 0 w 314998"/>
              <a:gd name="T1" fmla="*/ 0 h 1036773"/>
              <a:gd name="T2" fmla="*/ 0 w 314998"/>
              <a:gd name="T3" fmla="*/ 200637 h 1036773"/>
              <a:gd name="T4" fmla="*/ 0 w 314998"/>
              <a:gd name="T5" fmla="*/ 474846 h 1036773"/>
              <a:gd name="T6" fmla="*/ 0 w 314998"/>
              <a:gd name="T7" fmla="*/ 762437 h 1036773"/>
              <a:gd name="T8" fmla="*/ 0 w 314998"/>
              <a:gd name="T9" fmla="*/ 1019910 h 1036773"/>
              <a:gd name="T10" fmla="*/ 0 60000 65536"/>
              <a:gd name="T11" fmla="*/ 0 60000 65536"/>
              <a:gd name="T12" fmla="*/ 0 60000 65536"/>
              <a:gd name="T13" fmla="*/ 0 60000 65536"/>
              <a:gd name="T14" fmla="*/ 0 60000 65536"/>
              <a:gd name="T15" fmla="*/ 0 w 314998"/>
              <a:gd name="T16" fmla="*/ 0 h 1036773"/>
              <a:gd name="T17" fmla="*/ 314998 w 314998"/>
              <a:gd name="T18" fmla="*/ 1036773 h 1036773"/>
            </a:gdLst>
            <a:ahLst/>
            <a:cxnLst>
              <a:cxn ang="T10">
                <a:pos x="T0" y="T1"/>
              </a:cxn>
              <a:cxn ang="T11">
                <a:pos x="T2" y="T3"/>
              </a:cxn>
              <a:cxn ang="T12">
                <a:pos x="T4" y="T5"/>
              </a:cxn>
              <a:cxn ang="T13">
                <a:pos x="T6" y="T7"/>
              </a:cxn>
              <a:cxn ang="T14">
                <a:pos x="T8" y="T9"/>
              </a:cxn>
            </a:cxnLst>
            <a:rect l="T15" t="T16" r="T17" b="T18"/>
            <a:pathLst>
              <a:path w="314998" h="1036773">
                <a:moveTo>
                  <a:pt x="314998" y="0"/>
                </a:moveTo>
                <a:cubicBezTo>
                  <a:pt x="243330" y="61753"/>
                  <a:pt x="171662" y="123506"/>
                  <a:pt x="121240" y="203955"/>
                </a:cubicBezTo>
                <a:cubicBezTo>
                  <a:pt x="70818" y="284404"/>
                  <a:pt x="24928" y="387515"/>
                  <a:pt x="12464" y="482694"/>
                </a:cubicBezTo>
                <a:cubicBezTo>
                  <a:pt x="0" y="577873"/>
                  <a:pt x="14730" y="682684"/>
                  <a:pt x="46456" y="775030"/>
                </a:cubicBezTo>
                <a:cubicBezTo>
                  <a:pt x="78182" y="867376"/>
                  <a:pt x="140502" y="952074"/>
                  <a:pt x="202822" y="1036773"/>
                </a:cubicBezTo>
              </a:path>
            </a:pathLst>
          </a:custGeom>
          <a:noFill/>
          <a:ln w="28575">
            <a:solidFill>
              <a:schemeClr val="tx1"/>
            </a:solidFill>
            <a:round/>
            <a:headEnd/>
            <a:tailEnd type="triangle" w="med" len="med"/>
          </a:ln>
        </p:spPr>
        <p:txBody>
          <a:bodyPr anchor="ctr"/>
          <a:lstStyle/>
          <a:p>
            <a:endParaRPr lang="he-IL">
              <a:latin typeface="Calibri" pitchFamily="34" charset="0"/>
            </a:endParaRPr>
          </a:p>
        </p:txBody>
      </p:sp>
      <p:sp>
        <p:nvSpPr>
          <p:cNvPr id="43128" name="Freeform 377"/>
          <p:cNvSpPr>
            <a:spLocks noChangeArrowheads="1"/>
          </p:cNvSpPr>
          <p:nvPr/>
        </p:nvSpPr>
        <p:spPr bwMode="auto">
          <a:xfrm>
            <a:off x="3070225" y="2065338"/>
            <a:ext cx="346075" cy="69850"/>
          </a:xfrm>
          <a:custGeom>
            <a:avLst/>
            <a:gdLst>
              <a:gd name="T0" fmla="*/ 0 w 275906"/>
              <a:gd name="T1" fmla="*/ 0 h 254944"/>
              <a:gd name="T2" fmla="*/ 2147483647 w 275906"/>
              <a:gd name="T3" fmla="*/ 0 h 254944"/>
              <a:gd name="T4" fmla="*/ 2147483647 w 275906"/>
              <a:gd name="T5" fmla="*/ 0 h 254944"/>
              <a:gd name="T6" fmla="*/ 2147483647 w 275906"/>
              <a:gd name="T7" fmla="*/ 0 h 254944"/>
              <a:gd name="T8" fmla="*/ 0 60000 65536"/>
              <a:gd name="T9" fmla="*/ 0 60000 65536"/>
              <a:gd name="T10" fmla="*/ 0 60000 65536"/>
              <a:gd name="T11" fmla="*/ 0 60000 65536"/>
              <a:gd name="T12" fmla="*/ 0 w 275906"/>
              <a:gd name="T13" fmla="*/ 0 h 254944"/>
              <a:gd name="T14" fmla="*/ 275906 w 275906"/>
              <a:gd name="T15" fmla="*/ 254944 h 254944"/>
            </a:gdLst>
            <a:ahLst/>
            <a:cxnLst>
              <a:cxn ang="T8">
                <a:pos x="T0" y="T1"/>
              </a:cxn>
              <a:cxn ang="T9">
                <a:pos x="T2" y="T3"/>
              </a:cxn>
              <a:cxn ang="T10">
                <a:pos x="T4" y="T5"/>
              </a:cxn>
              <a:cxn ang="T11">
                <a:pos x="T6" y="T7"/>
              </a:cxn>
            </a:cxnLst>
            <a:rect l="T12" t="T13" r="T14" b="T15"/>
            <a:pathLst>
              <a:path w="275906" h="254944">
                <a:moveTo>
                  <a:pt x="0" y="0"/>
                </a:moveTo>
                <a:cubicBezTo>
                  <a:pt x="66285" y="11614"/>
                  <a:pt x="132571" y="23228"/>
                  <a:pt x="176761" y="44190"/>
                </a:cubicBezTo>
                <a:cubicBezTo>
                  <a:pt x="220951" y="65152"/>
                  <a:pt x="254378" y="90646"/>
                  <a:pt x="265142" y="125772"/>
                </a:cubicBezTo>
                <a:cubicBezTo>
                  <a:pt x="275906" y="160898"/>
                  <a:pt x="258626" y="207921"/>
                  <a:pt x="241347" y="254944"/>
                </a:cubicBezTo>
              </a:path>
            </a:pathLst>
          </a:custGeom>
          <a:noFill/>
          <a:ln w="28575">
            <a:solidFill>
              <a:schemeClr val="tx1"/>
            </a:solidFill>
            <a:round/>
            <a:headEnd/>
            <a:tailEnd type="triangle" w="med" len="med"/>
          </a:ln>
        </p:spPr>
        <p:txBody>
          <a:bodyPr anchor="ctr"/>
          <a:lstStyle/>
          <a:p>
            <a:endParaRPr lang="he-IL">
              <a:latin typeface="Calibri" pitchFamily="34" charset="0"/>
            </a:endParaRPr>
          </a:p>
        </p:txBody>
      </p:sp>
      <p:sp>
        <p:nvSpPr>
          <p:cNvPr id="379" name="Oval 378"/>
          <p:cNvSpPr/>
          <p:nvPr/>
        </p:nvSpPr>
        <p:spPr bwMode="auto">
          <a:xfrm>
            <a:off x="3266685" y="2343276"/>
            <a:ext cx="78183" cy="152966"/>
          </a:xfrm>
          <a:prstGeom prst="ellipse">
            <a:avLst/>
          </a:prstGeom>
          <a:gradFill flip="none" rotWithShape="1">
            <a:gsLst>
              <a:gs pos="0">
                <a:schemeClr val="accent2">
                  <a:lumMod val="20000"/>
                  <a:lumOff val="80000"/>
                </a:schemeClr>
              </a:gs>
              <a:gs pos="50000">
                <a:schemeClr val="accent5">
                  <a:lumMod val="75000"/>
                </a:schemeClr>
              </a:gs>
              <a:gs pos="100000">
                <a:schemeClr val="accent5">
                  <a:lumMod val="50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380" name="Oval 379"/>
          <p:cNvSpPr/>
          <p:nvPr/>
        </p:nvSpPr>
        <p:spPr bwMode="auto">
          <a:xfrm>
            <a:off x="3340902" y="2352908"/>
            <a:ext cx="78183" cy="152966"/>
          </a:xfrm>
          <a:prstGeom prst="ellipse">
            <a:avLst/>
          </a:prstGeom>
          <a:gradFill flip="none" rotWithShape="1">
            <a:gsLst>
              <a:gs pos="0">
                <a:schemeClr val="accent2">
                  <a:lumMod val="20000"/>
                  <a:lumOff val="80000"/>
                </a:schemeClr>
              </a:gs>
              <a:gs pos="50000">
                <a:schemeClr val="accent5">
                  <a:lumMod val="75000"/>
                </a:schemeClr>
              </a:gs>
              <a:gs pos="100000">
                <a:schemeClr val="accent5">
                  <a:lumMod val="50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383" name="Rounded Rectangle 382"/>
          <p:cNvSpPr/>
          <p:nvPr/>
        </p:nvSpPr>
        <p:spPr bwMode="auto">
          <a:xfrm>
            <a:off x="5499100" y="4471988"/>
            <a:ext cx="1033463" cy="625475"/>
          </a:xfrm>
          <a:prstGeom prst="roundRect">
            <a:avLst/>
          </a:prstGeom>
          <a:solidFill>
            <a:schemeClr val="tx1">
              <a:lumMod val="85000"/>
              <a:alpha val="45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43136" name="Freeform 24"/>
          <p:cNvSpPr>
            <a:spLocks noChangeArrowheads="1"/>
          </p:cNvSpPr>
          <p:nvPr/>
        </p:nvSpPr>
        <p:spPr bwMode="auto">
          <a:xfrm>
            <a:off x="5710238" y="4575175"/>
            <a:ext cx="698500" cy="93663"/>
          </a:xfrm>
          <a:custGeom>
            <a:avLst/>
            <a:gdLst>
              <a:gd name="T0" fmla="*/ 0 w 698361"/>
              <a:gd name="T1" fmla="*/ 190113 h 92947"/>
              <a:gd name="T2" fmla="*/ 56641 w 698361"/>
              <a:gd name="T3" fmla="*/ 19667 h 92947"/>
              <a:gd name="T4" fmla="*/ 108136 w 698361"/>
              <a:gd name="T5" fmla="*/ 190113 h 92947"/>
              <a:gd name="T6" fmla="*/ 175123 w 698361"/>
              <a:gd name="T7" fmla="*/ 6556 h 92947"/>
              <a:gd name="T8" fmla="*/ 221479 w 698361"/>
              <a:gd name="T9" fmla="*/ 150778 h 92947"/>
              <a:gd name="T10" fmla="*/ 242081 w 698361"/>
              <a:gd name="T11" fmla="*/ 177010 h 92947"/>
              <a:gd name="T12" fmla="*/ 288436 w 698361"/>
              <a:gd name="T13" fmla="*/ 32790 h 92947"/>
              <a:gd name="T14" fmla="*/ 365700 w 698361"/>
              <a:gd name="T15" fmla="*/ 203233 h 92947"/>
              <a:gd name="T16" fmla="*/ 432658 w 698361"/>
              <a:gd name="T17" fmla="*/ 19667 h 92947"/>
              <a:gd name="T18" fmla="*/ 479011 w 698361"/>
              <a:gd name="T19" fmla="*/ 229453 h 92947"/>
              <a:gd name="T20" fmla="*/ 545984 w 698361"/>
              <a:gd name="T21" fmla="*/ 72116 h 92947"/>
              <a:gd name="T22" fmla="*/ 592339 w 698361"/>
              <a:gd name="T23" fmla="*/ 242555 h 92947"/>
              <a:gd name="T24" fmla="*/ 715947 w 698361"/>
              <a:gd name="T25" fmla="*/ 72116 h 929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8361"/>
              <a:gd name="T40" fmla="*/ 0 h 92947"/>
              <a:gd name="T41" fmla="*/ 698361 w 698361"/>
              <a:gd name="T42" fmla="*/ 92947 h 929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8361" h="92947">
                <a:moveTo>
                  <a:pt x="0" y="72850"/>
                </a:moveTo>
                <a:cubicBezTo>
                  <a:pt x="18840" y="40193"/>
                  <a:pt x="37681" y="7536"/>
                  <a:pt x="55266" y="7536"/>
                </a:cubicBezTo>
                <a:cubicBezTo>
                  <a:pt x="72851" y="7536"/>
                  <a:pt x="86249" y="73687"/>
                  <a:pt x="105508" y="72850"/>
                </a:cubicBezTo>
                <a:cubicBezTo>
                  <a:pt x="124767" y="72013"/>
                  <a:pt x="152400" y="5024"/>
                  <a:pt x="170822" y="2512"/>
                </a:cubicBezTo>
                <a:cubicBezTo>
                  <a:pt x="189244" y="0"/>
                  <a:pt x="205154" y="46892"/>
                  <a:pt x="216040" y="57778"/>
                </a:cubicBezTo>
                <a:cubicBezTo>
                  <a:pt x="226926" y="68664"/>
                  <a:pt x="225251" y="75362"/>
                  <a:pt x="236137" y="67826"/>
                </a:cubicBezTo>
                <a:cubicBezTo>
                  <a:pt x="247023" y="60290"/>
                  <a:pt x="261257" y="10885"/>
                  <a:pt x="281354" y="12560"/>
                </a:cubicBezTo>
                <a:cubicBezTo>
                  <a:pt x="301451" y="14235"/>
                  <a:pt x="333271" y="78712"/>
                  <a:pt x="356717" y="77875"/>
                </a:cubicBezTo>
                <a:cubicBezTo>
                  <a:pt x="380163" y="77038"/>
                  <a:pt x="403609" y="5861"/>
                  <a:pt x="422031" y="7536"/>
                </a:cubicBezTo>
                <a:cubicBezTo>
                  <a:pt x="440453" y="9211"/>
                  <a:pt x="448827" y="84574"/>
                  <a:pt x="467249" y="87923"/>
                </a:cubicBezTo>
                <a:cubicBezTo>
                  <a:pt x="485671" y="91272"/>
                  <a:pt x="514141" y="26796"/>
                  <a:pt x="532563" y="27633"/>
                </a:cubicBezTo>
                <a:cubicBezTo>
                  <a:pt x="550985" y="28470"/>
                  <a:pt x="550147" y="92947"/>
                  <a:pt x="577780" y="92947"/>
                </a:cubicBezTo>
                <a:cubicBezTo>
                  <a:pt x="605413" y="92947"/>
                  <a:pt x="651887" y="60290"/>
                  <a:pt x="698361" y="27633"/>
                </a:cubicBezTo>
              </a:path>
            </a:pathLst>
          </a:custGeom>
          <a:noFill/>
          <a:ln w="28575">
            <a:solidFill>
              <a:srgbClr val="C00000"/>
            </a:solidFill>
            <a:round/>
            <a:headEnd/>
            <a:tailEnd/>
          </a:ln>
        </p:spPr>
        <p:txBody>
          <a:bodyPr anchor="ctr"/>
          <a:lstStyle/>
          <a:p>
            <a:endParaRPr lang="he-IL">
              <a:latin typeface="Calibri" pitchFamily="34" charset="0"/>
            </a:endParaRPr>
          </a:p>
        </p:txBody>
      </p:sp>
      <p:sp>
        <p:nvSpPr>
          <p:cNvPr id="43137" name="Freeform 26"/>
          <p:cNvSpPr>
            <a:spLocks noChangeArrowheads="1"/>
          </p:cNvSpPr>
          <p:nvPr/>
        </p:nvSpPr>
        <p:spPr bwMode="auto">
          <a:xfrm>
            <a:off x="5667375" y="4768850"/>
            <a:ext cx="698500" cy="92075"/>
          </a:xfrm>
          <a:custGeom>
            <a:avLst/>
            <a:gdLst>
              <a:gd name="T0" fmla="*/ 0 w 698361"/>
              <a:gd name="T1" fmla="*/ 22424 h 92947"/>
              <a:gd name="T2" fmla="*/ 56641 w 698361"/>
              <a:gd name="T3" fmla="*/ 2318 h 92947"/>
              <a:gd name="T4" fmla="*/ 108136 w 698361"/>
              <a:gd name="T5" fmla="*/ 22424 h 92947"/>
              <a:gd name="T6" fmla="*/ 175123 w 698361"/>
              <a:gd name="T7" fmla="*/ 773 h 92947"/>
              <a:gd name="T8" fmla="*/ 221479 w 698361"/>
              <a:gd name="T9" fmla="*/ 17788 h 92947"/>
              <a:gd name="T10" fmla="*/ 242081 w 698361"/>
              <a:gd name="T11" fmla="*/ 20880 h 92947"/>
              <a:gd name="T12" fmla="*/ 288436 w 698361"/>
              <a:gd name="T13" fmla="*/ 3868 h 92947"/>
              <a:gd name="T14" fmla="*/ 365700 w 698361"/>
              <a:gd name="T15" fmla="*/ 23971 h 92947"/>
              <a:gd name="T16" fmla="*/ 432658 w 698361"/>
              <a:gd name="T17" fmla="*/ 2318 h 92947"/>
              <a:gd name="T18" fmla="*/ 479011 w 698361"/>
              <a:gd name="T19" fmla="*/ 27065 h 92947"/>
              <a:gd name="T20" fmla="*/ 545984 w 698361"/>
              <a:gd name="T21" fmla="*/ 8506 h 92947"/>
              <a:gd name="T22" fmla="*/ 592339 w 698361"/>
              <a:gd name="T23" fmla="*/ 28613 h 92947"/>
              <a:gd name="T24" fmla="*/ 715947 w 698361"/>
              <a:gd name="T25" fmla="*/ 8506 h 929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8361"/>
              <a:gd name="T40" fmla="*/ 0 h 92947"/>
              <a:gd name="T41" fmla="*/ 698361 w 698361"/>
              <a:gd name="T42" fmla="*/ 92947 h 929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8361" h="92947">
                <a:moveTo>
                  <a:pt x="0" y="72850"/>
                </a:moveTo>
                <a:cubicBezTo>
                  <a:pt x="18840" y="40193"/>
                  <a:pt x="37681" y="7536"/>
                  <a:pt x="55266" y="7536"/>
                </a:cubicBezTo>
                <a:cubicBezTo>
                  <a:pt x="72851" y="7536"/>
                  <a:pt x="86249" y="73687"/>
                  <a:pt x="105508" y="72850"/>
                </a:cubicBezTo>
                <a:cubicBezTo>
                  <a:pt x="124767" y="72013"/>
                  <a:pt x="152400" y="5024"/>
                  <a:pt x="170822" y="2512"/>
                </a:cubicBezTo>
                <a:cubicBezTo>
                  <a:pt x="189244" y="0"/>
                  <a:pt x="205154" y="46892"/>
                  <a:pt x="216040" y="57778"/>
                </a:cubicBezTo>
                <a:cubicBezTo>
                  <a:pt x="226926" y="68664"/>
                  <a:pt x="225251" y="75362"/>
                  <a:pt x="236137" y="67826"/>
                </a:cubicBezTo>
                <a:cubicBezTo>
                  <a:pt x="247023" y="60290"/>
                  <a:pt x="261257" y="10885"/>
                  <a:pt x="281354" y="12560"/>
                </a:cubicBezTo>
                <a:cubicBezTo>
                  <a:pt x="301451" y="14235"/>
                  <a:pt x="333271" y="78712"/>
                  <a:pt x="356717" y="77875"/>
                </a:cubicBezTo>
                <a:cubicBezTo>
                  <a:pt x="380163" y="77038"/>
                  <a:pt x="403609" y="5861"/>
                  <a:pt x="422031" y="7536"/>
                </a:cubicBezTo>
                <a:cubicBezTo>
                  <a:pt x="440453" y="9211"/>
                  <a:pt x="448827" y="84574"/>
                  <a:pt x="467249" y="87923"/>
                </a:cubicBezTo>
                <a:cubicBezTo>
                  <a:pt x="485671" y="91272"/>
                  <a:pt x="514141" y="26796"/>
                  <a:pt x="532563" y="27633"/>
                </a:cubicBezTo>
                <a:cubicBezTo>
                  <a:pt x="550985" y="28470"/>
                  <a:pt x="550147" y="92947"/>
                  <a:pt x="577780" y="92947"/>
                </a:cubicBezTo>
                <a:cubicBezTo>
                  <a:pt x="605413" y="92947"/>
                  <a:pt x="651887" y="60290"/>
                  <a:pt x="698361" y="27633"/>
                </a:cubicBezTo>
              </a:path>
            </a:pathLst>
          </a:custGeom>
          <a:noFill/>
          <a:ln w="28575">
            <a:solidFill>
              <a:srgbClr val="C00000"/>
            </a:solidFill>
            <a:round/>
            <a:headEnd/>
            <a:tailEnd/>
          </a:ln>
        </p:spPr>
        <p:txBody>
          <a:bodyPr anchor="ctr"/>
          <a:lstStyle/>
          <a:p>
            <a:endParaRPr lang="he-IL">
              <a:latin typeface="Calibri" pitchFamily="34" charset="0"/>
            </a:endParaRPr>
          </a:p>
        </p:txBody>
      </p:sp>
      <p:sp>
        <p:nvSpPr>
          <p:cNvPr id="29" name="Freeform 28"/>
          <p:cNvSpPr/>
          <p:nvPr/>
        </p:nvSpPr>
        <p:spPr bwMode="auto">
          <a:xfrm>
            <a:off x="5673725" y="4865688"/>
            <a:ext cx="698500" cy="92075"/>
          </a:xfrm>
          <a:custGeom>
            <a:avLst/>
            <a:gdLst>
              <a:gd name="connsiteX0" fmla="*/ 0 w 698361"/>
              <a:gd name="connsiteY0" fmla="*/ 72850 h 92947"/>
              <a:gd name="connsiteX1" fmla="*/ 55266 w 698361"/>
              <a:gd name="connsiteY1" fmla="*/ 7536 h 92947"/>
              <a:gd name="connsiteX2" fmla="*/ 105508 w 698361"/>
              <a:gd name="connsiteY2" fmla="*/ 72850 h 92947"/>
              <a:gd name="connsiteX3" fmla="*/ 170822 w 698361"/>
              <a:gd name="connsiteY3" fmla="*/ 2512 h 92947"/>
              <a:gd name="connsiteX4" fmla="*/ 216040 w 698361"/>
              <a:gd name="connsiteY4" fmla="*/ 57778 h 92947"/>
              <a:gd name="connsiteX5" fmla="*/ 236137 w 698361"/>
              <a:gd name="connsiteY5" fmla="*/ 67826 h 92947"/>
              <a:gd name="connsiteX6" fmla="*/ 281354 w 698361"/>
              <a:gd name="connsiteY6" fmla="*/ 12560 h 92947"/>
              <a:gd name="connsiteX7" fmla="*/ 356717 w 698361"/>
              <a:gd name="connsiteY7" fmla="*/ 77875 h 92947"/>
              <a:gd name="connsiteX8" fmla="*/ 422031 w 698361"/>
              <a:gd name="connsiteY8" fmla="*/ 7536 h 92947"/>
              <a:gd name="connsiteX9" fmla="*/ 467249 w 698361"/>
              <a:gd name="connsiteY9" fmla="*/ 87923 h 92947"/>
              <a:gd name="connsiteX10" fmla="*/ 532563 w 698361"/>
              <a:gd name="connsiteY10" fmla="*/ 27633 h 92947"/>
              <a:gd name="connsiteX11" fmla="*/ 577780 w 698361"/>
              <a:gd name="connsiteY11" fmla="*/ 92947 h 92947"/>
              <a:gd name="connsiteX12" fmla="*/ 698361 w 698361"/>
              <a:gd name="connsiteY12" fmla="*/ 27633 h 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8361" h="92947">
                <a:moveTo>
                  <a:pt x="0" y="72850"/>
                </a:moveTo>
                <a:cubicBezTo>
                  <a:pt x="18840" y="40193"/>
                  <a:pt x="37681" y="7536"/>
                  <a:pt x="55266" y="7536"/>
                </a:cubicBezTo>
                <a:cubicBezTo>
                  <a:pt x="72851" y="7536"/>
                  <a:pt x="86249" y="73687"/>
                  <a:pt x="105508" y="72850"/>
                </a:cubicBezTo>
                <a:cubicBezTo>
                  <a:pt x="124767" y="72013"/>
                  <a:pt x="152400" y="5024"/>
                  <a:pt x="170822" y="2512"/>
                </a:cubicBezTo>
                <a:cubicBezTo>
                  <a:pt x="189244" y="0"/>
                  <a:pt x="205154" y="46892"/>
                  <a:pt x="216040" y="57778"/>
                </a:cubicBezTo>
                <a:cubicBezTo>
                  <a:pt x="226926" y="68664"/>
                  <a:pt x="225251" y="75362"/>
                  <a:pt x="236137" y="67826"/>
                </a:cubicBezTo>
                <a:cubicBezTo>
                  <a:pt x="247023" y="60290"/>
                  <a:pt x="261257" y="10885"/>
                  <a:pt x="281354" y="12560"/>
                </a:cubicBezTo>
                <a:cubicBezTo>
                  <a:pt x="301451" y="14235"/>
                  <a:pt x="333271" y="78712"/>
                  <a:pt x="356717" y="77875"/>
                </a:cubicBezTo>
                <a:cubicBezTo>
                  <a:pt x="380163" y="77038"/>
                  <a:pt x="403609" y="5861"/>
                  <a:pt x="422031" y="7536"/>
                </a:cubicBezTo>
                <a:cubicBezTo>
                  <a:pt x="440453" y="9211"/>
                  <a:pt x="448827" y="84574"/>
                  <a:pt x="467249" y="87923"/>
                </a:cubicBezTo>
                <a:cubicBezTo>
                  <a:pt x="485671" y="91272"/>
                  <a:pt x="514141" y="26796"/>
                  <a:pt x="532563" y="27633"/>
                </a:cubicBezTo>
                <a:cubicBezTo>
                  <a:pt x="550985" y="28470"/>
                  <a:pt x="550147" y="92947"/>
                  <a:pt x="577780" y="92947"/>
                </a:cubicBezTo>
                <a:cubicBezTo>
                  <a:pt x="605413" y="92947"/>
                  <a:pt x="651887" y="60290"/>
                  <a:pt x="698361" y="27633"/>
                </a:cubicBezTo>
              </a:path>
            </a:pathLst>
          </a:custGeom>
          <a:noFill/>
          <a:ln w="28575" cap="flat" cmpd="sng" algn="ctr">
            <a:solidFill>
              <a:schemeClr val="accent4">
                <a:lumMod val="75000"/>
              </a:schemeClr>
            </a:solidFill>
            <a:prstDash val="solid"/>
            <a:round/>
            <a:headEnd type="none" w="med" len="med"/>
            <a:tailEnd type="none" w="med" len="med"/>
          </a:ln>
          <a:effectLst/>
        </p:spPr>
        <p:txBody>
          <a:bodyPr anchor="ctr"/>
          <a:lstStyle/>
          <a:p>
            <a:pPr algn="ctr" fontAlgn="auto">
              <a:spcBef>
                <a:spcPts val="0"/>
              </a:spcBef>
              <a:spcAft>
                <a:spcPts val="0"/>
              </a:spcAft>
              <a:defRPr/>
            </a:pPr>
            <a:endParaRPr lang="en-US">
              <a:cs typeface="+mn-cs"/>
            </a:endParaRPr>
          </a:p>
        </p:txBody>
      </p:sp>
      <p:cxnSp>
        <p:nvCxnSpPr>
          <p:cNvPr id="43139" name="Straight Arrow Connector 371"/>
          <p:cNvCxnSpPr>
            <a:cxnSpLocks noChangeShapeType="1"/>
            <a:stCxn id="43137" idx="3"/>
          </p:cNvCxnSpPr>
          <p:nvPr/>
        </p:nvCxnSpPr>
        <p:spPr bwMode="auto">
          <a:xfrm flipV="1">
            <a:off x="5837238" y="4640263"/>
            <a:ext cx="0" cy="130175"/>
          </a:xfrm>
          <a:prstGeom prst="straightConnector1">
            <a:avLst/>
          </a:prstGeom>
          <a:noFill/>
          <a:ln w="28575">
            <a:solidFill>
              <a:schemeClr val="tx1"/>
            </a:solidFill>
            <a:round/>
            <a:headEnd/>
            <a:tailEnd type="triangle" w="med" len="med"/>
          </a:ln>
        </p:spPr>
      </p:cxnSp>
      <p:cxnSp>
        <p:nvCxnSpPr>
          <p:cNvPr id="43140" name="Straight Arrow Connector 372"/>
          <p:cNvCxnSpPr>
            <a:cxnSpLocks noChangeShapeType="1"/>
          </p:cNvCxnSpPr>
          <p:nvPr/>
        </p:nvCxnSpPr>
        <p:spPr bwMode="auto">
          <a:xfrm>
            <a:off x="6013450" y="4683125"/>
            <a:ext cx="0" cy="131763"/>
          </a:xfrm>
          <a:prstGeom prst="straightConnector1">
            <a:avLst/>
          </a:prstGeom>
          <a:noFill/>
          <a:ln w="28575">
            <a:solidFill>
              <a:schemeClr val="tx1"/>
            </a:solidFill>
            <a:round/>
            <a:headEnd/>
            <a:tailEnd type="triangle" w="med" len="med"/>
          </a:ln>
        </p:spPr>
      </p:cxnSp>
      <p:sp>
        <p:nvSpPr>
          <p:cNvPr id="358" name="Rounded Rectangle 357"/>
          <p:cNvSpPr/>
          <p:nvPr/>
        </p:nvSpPr>
        <p:spPr bwMode="auto">
          <a:xfrm>
            <a:off x="5846763" y="3382963"/>
            <a:ext cx="1693862" cy="561975"/>
          </a:xfrm>
          <a:prstGeom prst="roundRect">
            <a:avLst/>
          </a:prstGeom>
          <a:solidFill>
            <a:schemeClr val="tx1">
              <a:lumMod val="85000"/>
              <a:alpha val="46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365" name="Oval 364"/>
          <p:cNvSpPr/>
          <p:nvPr/>
        </p:nvSpPr>
        <p:spPr bwMode="auto">
          <a:xfrm>
            <a:off x="6047778" y="3481093"/>
            <a:ext cx="411310" cy="310265"/>
          </a:xfrm>
          <a:prstGeom prst="ellipse">
            <a:avLst/>
          </a:prstGeom>
          <a:gradFill flip="none" rotWithShape="1">
            <a:gsLst>
              <a:gs pos="0">
                <a:schemeClr val="accent6">
                  <a:lumMod val="20000"/>
                  <a:lumOff val="80000"/>
                </a:schemeClr>
              </a:gs>
              <a:gs pos="42000">
                <a:schemeClr val="accent6">
                  <a:lumMod val="60000"/>
                  <a:lumOff val="40000"/>
                </a:schemeClr>
              </a:gs>
              <a:gs pos="100000">
                <a:schemeClr val="accent6">
                  <a:lumMod val="50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361" name="Freeform 360"/>
          <p:cNvSpPr/>
          <p:nvPr/>
        </p:nvSpPr>
        <p:spPr bwMode="auto">
          <a:xfrm>
            <a:off x="6164263" y="3662363"/>
            <a:ext cx="1397000" cy="287337"/>
          </a:xfrm>
          <a:custGeom>
            <a:avLst/>
            <a:gdLst>
              <a:gd name="connsiteX0" fmla="*/ 0 w 1107591"/>
              <a:gd name="connsiteY0" fmla="*/ 274207 h 286672"/>
              <a:gd name="connsiteX1" fmla="*/ 84982 w 1107591"/>
              <a:gd name="connsiteY1" fmla="*/ 209621 h 286672"/>
              <a:gd name="connsiteX2" fmla="*/ 424907 w 1107591"/>
              <a:gd name="connsiteY2" fmla="*/ 87248 h 286672"/>
              <a:gd name="connsiteX3" fmla="*/ 826019 w 1107591"/>
              <a:gd name="connsiteY3" fmla="*/ 12464 h 286672"/>
              <a:gd name="connsiteX4" fmla="*/ 1012979 w 1107591"/>
              <a:gd name="connsiteY4" fmla="*/ 12464 h 286672"/>
              <a:gd name="connsiteX5" fmla="*/ 1084363 w 1107591"/>
              <a:gd name="connsiteY5" fmla="*/ 15864 h 286672"/>
              <a:gd name="connsiteX6" fmla="*/ 1091161 w 1107591"/>
              <a:gd name="connsiteY6" fmla="*/ 90647 h 286672"/>
              <a:gd name="connsiteX7" fmla="*/ 1087762 w 1107591"/>
              <a:gd name="connsiteY7" fmla="*/ 247013 h 286672"/>
              <a:gd name="connsiteX8" fmla="*/ 972187 w 1107591"/>
              <a:gd name="connsiteY8" fmla="*/ 281006 h 286672"/>
              <a:gd name="connsiteX9" fmla="*/ 720642 w 1107591"/>
              <a:gd name="connsiteY9" fmla="*/ 281006 h 286672"/>
              <a:gd name="connsiteX10" fmla="*/ 237948 w 1107591"/>
              <a:gd name="connsiteY10" fmla="*/ 277606 h 286672"/>
              <a:gd name="connsiteX11" fmla="*/ 0 w 1107591"/>
              <a:gd name="connsiteY11" fmla="*/ 274207 h 28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7591" h="286672">
                <a:moveTo>
                  <a:pt x="0" y="274207"/>
                </a:moveTo>
                <a:cubicBezTo>
                  <a:pt x="7082" y="257494"/>
                  <a:pt x="14164" y="240781"/>
                  <a:pt x="84982" y="209621"/>
                </a:cubicBezTo>
                <a:cubicBezTo>
                  <a:pt x="155800" y="178461"/>
                  <a:pt x="301401" y="120107"/>
                  <a:pt x="424907" y="87248"/>
                </a:cubicBezTo>
                <a:cubicBezTo>
                  <a:pt x="548413" y="54389"/>
                  <a:pt x="728007" y="24928"/>
                  <a:pt x="826019" y="12464"/>
                </a:cubicBezTo>
                <a:cubicBezTo>
                  <a:pt x="924031" y="0"/>
                  <a:pt x="969922" y="11897"/>
                  <a:pt x="1012979" y="12464"/>
                </a:cubicBezTo>
                <a:cubicBezTo>
                  <a:pt x="1056036" y="13031"/>
                  <a:pt x="1071333" y="2834"/>
                  <a:pt x="1084363" y="15864"/>
                </a:cubicBezTo>
                <a:cubicBezTo>
                  <a:pt x="1097393" y="28895"/>
                  <a:pt x="1090595" y="52122"/>
                  <a:pt x="1091161" y="90647"/>
                </a:cubicBezTo>
                <a:cubicBezTo>
                  <a:pt x="1091727" y="129172"/>
                  <a:pt x="1107591" y="215287"/>
                  <a:pt x="1087762" y="247013"/>
                </a:cubicBezTo>
                <a:cubicBezTo>
                  <a:pt x="1067933" y="278739"/>
                  <a:pt x="1033374" y="275341"/>
                  <a:pt x="972187" y="281006"/>
                </a:cubicBezTo>
                <a:cubicBezTo>
                  <a:pt x="911000" y="286672"/>
                  <a:pt x="720642" y="281006"/>
                  <a:pt x="720642" y="281006"/>
                </a:cubicBezTo>
                <a:lnTo>
                  <a:pt x="237948" y="277606"/>
                </a:lnTo>
                <a:lnTo>
                  <a:pt x="0" y="274207"/>
                </a:lnTo>
                <a:close/>
              </a:path>
            </a:pathLst>
          </a:custGeom>
          <a:solidFill>
            <a:schemeClr val="accent3">
              <a:lumMod val="60000"/>
              <a:lumOff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43146" name="TextBox 14"/>
          <p:cNvSpPr txBox="1">
            <a:spLocks noChangeArrowheads="1"/>
          </p:cNvSpPr>
          <p:nvPr/>
        </p:nvSpPr>
        <p:spPr bwMode="auto">
          <a:xfrm>
            <a:off x="6621463" y="3328988"/>
            <a:ext cx="971550" cy="285750"/>
          </a:xfrm>
          <a:prstGeom prst="rect">
            <a:avLst/>
          </a:prstGeom>
          <a:noFill/>
          <a:ln w="9525">
            <a:noFill/>
            <a:miter lim="800000"/>
            <a:headEnd/>
            <a:tailEnd/>
          </a:ln>
        </p:spPr>
        <p:txBody>
          <a:bodyPr wrap="none">
            <a:spAutoFit/>
          </a:bodyPr>
          <a:lstStyle/>
          <a:p>
            <a:pPr algn="ctr">
              <a:buFont typeface="Arial" charset="0"/>
              <a:buNone/>
            </a:pPr>
            <a:r>
              <a:rPr lang="en-US" sz="1400">
                <a:solidFill>
                  <a:srgbClr val="000000"/>
                </a:solidFill>
                <a:latin typeface="Calibri" pitchFamily="34" charset="0"/>
              </a:rPr>
              <a:t>ER lumen</a:t>
            </a:r>
          </a:p>
        </p:txBody>
      </p:sp>
      <p:sp>
        <p:nvSpPr>
          <p:cNvPr id="43147" name="TextBox 15"/>
          <p:cNvSpPr txBox="1">
            <a:spLocks noChangeArrowheads="1"/>
          </p:cNvSpPr>
          <p:nvPr/>
        </p:nvSpPr>
        <p:spPr bwMode="auto">
          <a:xfrm>
            <a:off x="6837363" y="3702050"/>
            <a:ext cx="412750" cy="287338"/>
          </a:xfrm>
          <a:prstGeom prst="rect">
            <a:avLst/>
          </a:prstGeom>
          <a:noFill/>
          <a:ln w="9525">
            <a:noFill/>
            <a:miter lim="800000"/>
            <a:headEnd/>
            <a:tailEnd/>
          </a:ln>
        </p:spPr>
        <p:txBody>
          <a:bodyPr wrap="none">
            <a:spAutoFit/>
          </a:bodyPr>
          <a:lstStyle/>
          <a:p>
            <a:pPr algn="ctr">
              <a:buFont typeface="Arial" charset="0"/>
              <a:buNone/>
            </a:pPr>
            <a:r>
              <a:rPr lang="en-US" sz="1400">
                <a:solidFill>
                  <a:srgbClr val="000000"/>
                </a:solidFill>
                <a:latin typeface="Calibri" pitchFamily="34" charset="0"/>
              </a:rPr>
              <a:t>LD</a:t>
            </a:r>
          </a:p>
        </p:txBody>
      </p:sp>
      <p:sp>
        <p:nvSpPr>
          <p:cNvPr id="363" name="Freeform 362"/>
          <p:cNvSpPr/>
          <p:nvPr/>
        </p:nvSpPr>
        <p:spPr bwMode="auto">
          <a:xfrm>
            <a:off x="6002338" y="3435350"/>
            <a:ext cx="504825" cy="396875"/>
          </a:xfrm>
          <a:custGeom>
            <a:avLst/>
            <a:gdLst>
              <a:gd name="connsiteX0" fmla="*/ 226050 w 504789"/>
              <a:gd name="connsiteY0" fmla="*/ 396580 h 396580"/>
              <a:gd name="connsiteX1" fmla="*/ 86680 w 504789"/>
              <a:gd name="connsiteY1" fmla="*/ 348991 h 396580"/>
              <a:gd name="connsiteX2" fmla="*/ 18695 w 504789"/>
              <a:gd name="connsiteY2" fmla="*/ 253811 h 396580"/>
              <a:gd name="connsiteX3" fmla="*/ 11897 w 504789"/>
              <a:gd name="connsiteY3" fmla="*/ 145035 h 396580"/>
              <a:gd name="connsiteX4" fmla="*/ 90079 w 504789"/>
              <a:gd name="connsiteY4" fmla="*/ 46457 h 396580"/>
              <a:gd name="connsiteX5" fmla="*/ 226050 w 504789"/>
              <a:gd name="connsiteY5" fmla="*/ 2266 h 396580"/>
              <a:gd name="connsiteX6" fmla="*/ 382416 w 504789"/>
              <a:gd name="connsiteY6" fmla="*/ 32860 h 396580"/>
              <a:gd name="connsiteX7" fmla="*/ 480994 w 504789"/>
              <a:gd name="connsiteY7" fmla="*/ 121240 h 396580"/>
              <a:gd name="connsiteX8" fmla="*/ 504789 w 504789"/>
              <a:gd name="connsiteY8" fmla="*/ 233416 h 396580"/>
              <a:gd name="connsiteX9" fmla="*/ 480994 w 504789"/>
              <a:gd name="connsiteY9" fmla="*/ 284405 h 39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789" h="396580">
                <a:moveTo>
                  <a:pt x="226050" y="396580"/>
                </a:moveTo>
                <a:cubicBezTo>
                  <a:pt x="173644" y="384683"/>
                  <a:pt x="121239" y="372786"/>
                  <a:pt x="86680" y="348991"/>
                </a:cubicBezTo>
                <a:cubicBezTo>
                  <a:pt x="52121" y="325196"/>
                  <a:pt x="31159" y="287804"/>
                  <a:pt x="18695" y="253811"/>
                </a:cubicBezTo>
                <a:cubicBezTo>
                  <a:pt x="6231" y="219818"/>
                  <a:pt x="0" y="179594"/>
                  <a:pt x="11897" y="145035"/>
                </a:cubicBezTo>
                <a:cubicBezTo>
                  <a:pt x="23794" y="110476"/>
                  <a:pt x="54387" y="70252"/>
                  <a:pt x="90079" y="46457"/>
                </a:cubicBezTo>
                <a:cubicBezTo>
                  <a:pt x="125771" y="22662"/>
                  <a:pt x="177327" y="4532"/>
                  <a:pt x="226050" y="2266"/>
                </a:cubicBezTo>
                <a:cubicBezTo>
                  <a:pt x="274773" y="0"/>
                  <a:pt x="339925" y="13031"/>
                  <a:pt x="382416" y="32860"/>
                </a:cubicBezTo>
                <a:cubicBezTo>
                  <a:pt x="424907" y="52689"/>
                  <a:pt x="460599" y="87814"/>
                  <a:pt x="480994" y="121240"/>
                </a:cubicBezTo>
                <a:cubicBezTo>
                  <a:pt x="501389" y="154666"/>
                  <a:pt x="504789" y="206222"/>
                  <a:pt x="504789" y="233416"/>
                </a:cubicBezTo>
                <a:cubicBezTo>
                  <a:pt x="504789" y="260610"/>
                  <a:pt x="492891" y="272507"/>
                  <a:pt x="480994" y="284405"/>
                </a:cubicBezTo>
              </a:path>
            </a:pathLst>
          </a:custGeom>
          <a:noFill/>
          <a:ln w="28575" cap="flat" cmpd="sng" algn="ctr">
            <a:solidFill>
              <a:schemeClr val="accent6"/>
            </a:solidFill>
            <a:prstDash val="dash"/>
            <a:round/>
            <a:headEnd type="none" w="med" len="med"/>
            <a:tailEnd type="none" w="med" len="med"/>
          </a:ln>
          <a:effectLst/>
        </p:spPr>
        <p:txBody>
          <a:bodyPr anchor="ctr"/>
          <a:lstStyle/>
          <a:p>
            <a:pPr algn="ctr" fontAlgn="auto">
              <a:spcBef>
                <a:spcPts val="0"/>
              </a:spcBef>
              <a:spcAft>
                <a:spcPts val="0"/>
              </a:spcAft>
              <a:defRPr/>
            </a:pPr>
            <a:endParaRPr lang="en-US">
              <a:cs typeface="+mn-cs"/>
            </a:endParaRPr>
          </a:p>
        </p:txBody>
      </p:sp>
      <p:sp>
        <p:nvSpPr>
          <p:cNvPr id="364" name="Hexagon 363"/>
          <p:cNvSpPr/>
          <p:nvPr/>
        </p:nvSpPr>
        <p:spPr bwMode="auto">
          <a:xfrm>
            <a:off x="6126163" y="3546475"/>
            <a:ext cx="285750" cy="196850"/>
          </a:xfrm>
          <a:prstGeom prst="hexagon">
            <a:avLst>
              <a:gd name="adj" fmla="val 37069"/>
              <a:gd name="vf" fmla="val 115470"/>
            </a:avLst>
          </a:prstGeom>
          <a:solidFill>
            <a:schemeClr val="accent3"/>
          </a:solidFill>
          <a:ln w="9525" cap="flat" cmpd="sng" algn="ctr">
            <a:solidFill>
              <a:schemeClr val="tx2"/>
            </a:solidFill>
            <a:prstDash val="solid"/>
            <a:round/>
            <a:headEnd type="none" w="med" len="med"/>
            <a:tailEnd type="none" w="med" len="med"/>
          </a:ln>
          <a:effectLst/>
        </p:spPr>
        <p:txBody>
          <a:bodyPr/>
          <a:lstStyle/>
          <a:p>
            <a:pPr fontAlgn="auto">
              <a:spcBef>
                <a:spcPts val="0"/>
              </a:spcBef>
              <a:spcAft>
                <a:spcPts val="0"/>
              </a:spcAft>
              <a:buFont typeface="Arial" charset="0"/>
              <a:buChar char="•"/>
              <a:defRPr/>
            </a:pPr>
            <a:endParaRPr lang="en-US">
              <a:cs typeface="+mn-cs"/>
            </a:endParaRPr>
          </a:p>
        </p:txBody>
      </p:sp>
      <p:sp>
        <p:nvSpPr>
          <p:cNvPr id="43150" name="Freeform 359"/>
          <p:cNvSpPr>
            <a:spLocks noChangeArrowheads="1"/>
          </p:cNvSpPr>
          <p:nvPr/>
        </p:nvSpPr>
        <p:spPr bwMode="auto">
          <a:xfrm>
            <a:off x="6203950" y="3597275"/>
            <a:ext cx="554038" cy="214313"/>
          </a:xfrm>
          <a:custGeom>
            <a:avLst/>
            <a:gdLst>
              <a:gd name="T0" fmla="*/ 25925 w 554888"/>
              <a:gd name="T1" fmla="*/ 59570 h 214440"/>
              <a:gd name="T2" fmla="*/ 28733 w 554888"/>
              <a:gd name="T3" fmla="*/ 40634 h 214440"/>
              <a:gd name="T4" fmla="*/ 37151 w 554888"/>
              <a:gd name="T5" fmla="*/ 37477 h 214440"/>
              <a:gd name="T6" fmla="*/ 65215 w 554888"/>
              <a:gd name="T7" fmla="*/ 40634 h 214440"/>
              <a:gd name="T8" fmla="*/ 65215 w 554888"/>
              <a:gd name="T9" fmla="*/ 62730 h 214440"/>
              <a:gd name="T10" fmla="*/ 56796 w 554888"/>
              <a:gd name="T11" fmla="*/ 69043 h 214440"/>
              <a:gd name="T12" fmla="*/ 6280 w 554888"/>
              <a:gd name="T13" fmla="*/ 65888 h 214440"/>
              <a:gd name="T14" fmla="*/ 684 w 554888"/>
              <a:gd name="T15" fmla="*/ 56412 h 214440"/>
              <a:gd name="T16" fmla="*/ 9089 w 554888"/>
              <a:gd name="T17" fmla="*/ 21694 h 214440"/>
              <a:gd name="T18" fmla="*/ 17508 w 554888"/>
              <a:gd name="T19" fmla="*/ 18541 h 214440"/>
              <a:gd name="T20" fmla="*/ 93278 w 554888"/>
              <a:gd name="T21" fmla="*/ 31155 h 214440"/>
              <a:gd name="T22" fmla="*/ 96088 w 554888"/>
              <a:gd name="T23" fmla="*/ 40634 h 214440"/>
              <a:gd name="T24" fmla="*/ 93278 w 554888"/>
              <a:gd name="T25" fmla="*/ 87982 h 214440"/>
              <a:gd name="T26" fmla="*/ 84861 w 554888"/>
              <a:gd name="T27" fmla="*/ 94296 h 214440"/>
              <a:gd name="T28" fmla="*/ 79248 w 554888"/>
              <a:gd name="T29" fmla="*/ 103763 h 214440"/>
              <a:gd name="T30" fmla="*/ 76442 w 554888"/>
              <a:gd name="T31" fmla="*/ 113236 h 214440"/>
              <a:gd name="T32" fmla="*/ 82056 w 554888"/>
              <a:gd name="T33" fmla="*/ 135333 h 214440"/>
              <a:gd name="T34" fmla="*/ 84861 w 554888"/>
              <a:gd name="T35" fmla="*/ 185841 h 214440"/>
              <a:gd name="T36" fmla="*/ 157829 w 554888"/>
              <a:gd name="T37" fmla="*/ 182681 h 214440"/>
              <a:gd name="T38" fmla="*/ 166248 w 554888"/>
              <a:gd name="T39" fmla="*/ 179526 h 214440"/>
              <a:gd name="T40" fmla="*/ 191502 w 554888"/>
              <a:gd name="T41" fmla="*/ 160588 h 214440"/>
              <a:gd name="T42" fmla="*/ 199923 w 554888"/>
              <a:gd name="T43" fmla="*/ 154273 h 214440"/>
              <a:gd name="T44" fmla="*/ 208338 w 554888"/>
              <a:gd name="T45" fmla="*/ 147959 h 214440"/>
              <a:gd name="T46" fmla="*/ 227991 w 554888"/>
              <a:gd name="T47" fmla="*/ 141648 h 214440"/>
              <a:gd name="T48" fmla="*/ 236409 w 554888"/>
              <a:gd name="T49" fmla="*/ 135333 h 214440"/>
              <a:gd name="T50" fmla="*/ 256058 w 554888"/>
              <a:gd name="T51" fmla="*/ 125861 h 214440"/>
              <a:gd name="T52" fmla="*/ 281315 w 554888"/>
              <a:gd name="T53" fmla="*/ 110077 h 214440"/>
              <a:gd name="T54" fmla="*/ 343051 w 554888"/>
              <a:gd name="T55" fmla="*/ 103763 h 214440"/>
              <a:gd name="T56" fmla="*/ 354281 w 554888"/>
              <a:gd name="T57" fmla="*/ 100607 h 214440"/>
              <a:gd name="T58" fmla="*/ 371111 w 554888"/>
              <a:gd name="T59" fmla="*/ 94296 h 214440"/>
              <a:gd name="T60" fmla="*/ 382348 w 554888"/>
              <a:gd name="T61" fmla="*/ 91140 h 214440"/>
              <a:gd name="T62" fmla="*/ 399187 w 554888"/>
              <a:gd name="T63" fmla="*/ 84825 h 214440"/>
              <a:gd name="T64" fmla="*/ 407599 w 554888"/>
              <a:gd name="T65" fmla="*/ 81668 h 214440"/>
              <a:gd name="T66" fmla="*/ 458115 w 554888"/>
              <a:gd name="T67" fmla="*/ 81668 h 2144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4888"/>
              <a:gd name="T103" fmla="*/ 0 h 214440"/>
              <a:gd name="T104" fmla="*/ 554888 w 554888"/>
              <a:gd name="T105" fmla="*/ 214440 h 2144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4888" h="214440">
                <a:moveTo>
                  <a:pt x="31402" y="64151"/>
                </a:moveTo>
                <a:cubicBezTo>
                  <a:pt x="32535" y="57353"/>
                  <a:pt x="31381" y="49740"/>
                  <a:pt x="34801" y="43756"/>
                </a:cubicBezTo>
                <a:cubicBezTo>
                  <a:pt x="36579" y="40645"/>
                  <a:pt x="41416" y="40357"/>
                  <a:pt x="44999" y="40357"/>
                </a:cubicBezTo>
                <a:cubicBezTo>
                  <a:pt x="56387" y="40357"/>
                  <a:pt x="67661" y="42623"/>
                  <a:pt x="78992" y="43756"/>
                </a:cubicBezTo>
                <a:cubicBezTo>
                  <a:pt x="82049" y="52929"/>
                  <a:pt x="85631" y="57592"/>
                  <a:pt x="78992" y="67551"/>
                </a:cubicBezTo>
                <a:cubicBezTo>
                  <a:pt x="76726" y="70950"/>
                  <a:pt x="72193" y="72083"/>
                  <a:pt x="68794" y="74349"/>
                </a:cubicBezTo>
                <a:cubicBezTo>
                  <a:pt x="48398" y="73216"/>
                  <a:pt x="27637" y="74956"/>
                  <a:pt x="7607" y="70950"/>
                </a:cubicBezTo>
                <a:cubicBezTo>
                  <a:pt x="3601" y="70149"/>
                  <a:pt x="1179" y="64821"/>
                  <a:pt x="809" y="60752"/>
                </a:cubicBezTo>
                <a:cubicBezTo>
                  <a:pt x="0" y="51847"/>
                  <a:pt x="1249" y="31166"/>
                  <a:pt x="11007" y="23360"/>
                </a:cubicBezTo>
                <a:cubicBezTo>
                  <a:pt x="13805" y="21122"/>
                  <a:pt x="17805" y="21094"/>
                  <a:pt x="21204" y="19961"/>
                </a:cubicBezTo>
                <a:cubicBezTo>
                  <a:pt x="70409" y="21929"/>
                  <a:pt x="96205" y="0"/>
                  <a:pt x="112984" y="33558"/>
                </a:cubicBezTo>
                <a:cubicBezTo>
                  <a:pt x="114586" y="36763"/>
                  <a:pt x="115251" y="40357"/>
                  <a:pt x="116384" y="43756"/>
                </a:cubicBezTo>
                <a:cubicBezTo>
                  <a:pt x="115251" y="60752"/>
                  <a:pt x="116885" y="78164"/>
                  <a:pt x="112984" y="94745"/>
                </a:cubicBezTo>
                <a:cubicBezTo>
                  <a:pt x="112048" y="98721"/>
                  <a:pt x="105676" y="98654"/>
                  <a:pt x="102787" y="101543"/>
                </a:cubicBezTo>
                <a:cubicBezTo>
                  <a:pt x="99898" y="104432"/>
                  <a:pt x="98254" y="108342"/>
                  <a:pt x="95988" y="111741"/>
                </a:cubicBezTo>
                <a:cubicBezTo>
                  <a:pt x="94855" y="115140"/>
                  <a:pt x="92589" y="118356"/>
                  <a:pt x="92589" y="121939"/>
                </a:cubicBezTo>
                <a:cubicBezTo>
                  <a:pt x="92589" y="126208"/>
                  <a:pt x="97784" y="140923"/>
                  <a:pt x="99387" y="145733"/>
                </a:cubicBezTo>
                <a:cubicBezTo>
                  <a:pt x="100520" y="163863"/>
                  <a:pt x="86908" y="191300"/>
                  <a:pt x="102787" y="200122"/>
                </a:cubicBezTo>
                <a:cubicBezTo>
                  <a:pt x="128559" y="214440"/>
                  <a:pt x="161755" y="198751"/>
                  <a:pt x="191167" y="196722"/>
                </a:cubicBezTo>
                <a:cubicBezTo>
                  <a:pt x="194742" y="196475"/>
                  <a:pt x="198233" y="195063"/>
                  <a:pt x="201365" y="193323"/>
                </a:cubicBezTo>
                <a:cubicBezTo>
                  <a:pt x="201367" y="193322"/>
                  <a:pt x="226858" y="176328"/>
                  <a:pt x="231958" y="172928"/>
                </a:cubicBezTo>
                <a:lnTo>
                  <a:pt x="242156" y="166129"/>
                </a:lnTo>
                <a:cubicBezTo>
                  <a:pt x="245555" y="163863"/>
                  <a:pt x="248390" y="160321"/>
                  <a:pt x="252354" y="159330"/>
                </a:cubicBezTo>
                <a:cubicBezTo>
                  <a:pt x="269427" y="155062"/>
                  <a:pt x="261519" y="157408"/>
                  <a:pt x="276149" y="152532"/>
                </a:cubicBezTo>
                <a:cubicBezTo>
                  <a:pt x="279548" y="150266"/>
                  <a:pt x="282692" y="147560"/>
                  <a:pt x="286346" y="145733"/>
                </a:cubicBezTo>
                <a:cubicBezTo>
                  <a:pt x="314492" y="131659"/>
                  <a:pt x="274756" y="156766"/>
                  <a:pt x="310141" y="135536"/>
                </a:cubicBezTo>
                <a:cubicBezTo>
                  <a:pt x="320540" y="129297"/>
                  <a:pt x="328477" y="120425"/>
                  <a:pt x="340735" y="118539"/>
                </a:cubicBezTo>
                <a:cubicBezTo>
                  <a:pt x="351976" y="116810"/>
                  <a:pt x="406907" y="112459"/>
                  <a:pt x="415518" y="111741"/>
                </a:cubicBezTo>
                <a:cubicBezTo>
                  <a:pt x="420050" y="110608"/>
                  <a:pt x="424640" y="109684"/>
                  <a:pt x="429115" y="108342"/>
                </a:cubicBezTo>
                <a:cubicBezTo>
                  <a:pt x="435979" y="106283"/>
                  <a:pt x="442558" y="103281"/>
                  <a:pt x="449511" y="101543"/>
                </a:cubicBezTo>
                <a:cubicBezTo>
                  <a:pt x="454043" y="100410"/>
                  <a:pt x="458633" y="99486"/>
                  <a:pt x="463108" y="98144"/>
                </a:cubicBezTo>
                <a:cubicBezTo>
                  <a:pt x="469972" y="96085"/>
                  <a:pt x="476705" y="93611"/>
                  <a:pt x="483503" y="91345"/>
                </a:cubicBezTo>
                <a:cubicBezTo>
                  <a:pt x="486902" y="90212"/>
                  <a:pt x="490118" y="87946"/>
                  <a:pt x="493701" y="87946"/>
                </a:cubicBezTo>
                <a:lnTo>
                  <a:pt x="554888" y="87946"/>
                </a:lnTo>
              </a:path>
            </a:pathLst>
          </a:custGeom>
          <a:noFill/>
          <a:ln w="19050">
            <a:solidFill>
              <a:srgbClr val="C00000"/>
            </a:solidFill>
            <a:round/>
            <a:headEnd/>
            <a:tailEnd/>
          </a:ln>
        </p:spPr>
        <p:txBody>
          <a:bodyPr anchor="ctr"/>
          <a:lstStyle/>
          <a:p>
            <a:endParaRPr lang="he-IL">
              <a:latin typeface="Calibri" pitchFamily="34" charset="0"/>
            </a:endParaRPr>
          </a:p>
        </p:txBody>
      </p:sp>
      <p:sp>
        <p:nvSpPr>
          <p:cNvPr id="366" name="Freeform 365"/>
          <p:cNvSpPr/>
          <p:nvPr/>
        </p:nvSpPr>
        <p:spPr bwMode="auto">
          <a:xfrm>
            <a:off x="6102350" y="3771900"/>
            <a:ext cx="173038" cy="163513"/>
          </a:xfrm>
          <a:custGeom>
            <a:avLst/>
            <a:gdLst>
              <a:gd name="connsiteX0" fmla="*/ 0 w 173362"/>
              <a:gd name="connsiteY0" fmla="*/ 163165 h 163165"/>
              <a:gd name="connsiteX1" fmla="*/ 115575 w 173362"/>
              <a:gd name="connsiteY1" fmla="*/ 84982 h 163165"/>
              <a:gd name="connsiteX2" fmla="*/ 173362 w 173362"/>
              <a:gd name="connsiteY2" fmla="*/ 0 h 163165"/>
            </a:gdLst>
            <a:ahLst/>
            <a:cxnLst>
              <a:cxn ang="0">
                <a:pos x="connsiteX0" y="connsiteY0"/>
              </a:cxn>
              <a:cxn ang="0">
                <a:pos x="connsiteX1" y="connsiteY1"/>
              </a:cxn>
              <a:cxn ang="0">
                <a:pos x="connsiteX2" y="connsiteY2"/>
              </a:cxn>
            </a:cxnLst>
            <a:rect l="l" t="t" r="r" b="b"/>
            <a:pathLst>
              <a:path w="173362" h="163165">
                <a:moveTo>
                  <a:pt x="0" y="163165"/>
                </a:moveTo>
                <a:cubicBezTo>
                  <a:pt x="43340" y="137670"/>
                  <a:pt x="86681" y="112176"/>
                  <a:pt x="115575" y="84982"/>
                </a:cubicBezTo>
                <a:cubicBezTo>
                  <a:pt x="144469" y="57788"/>
                  <a:pt x="158915" y="28894"/>
                  <a:pt x="173362" y="0"/>
                </a:cubicBezTo>
              </a:path>
            </a:pathLst>
          </a:custGeom>
          <a:noFill/>
          <a:ln w="28575" cap="flat" cmpd="sng" algn="ctr">
            <a:solidFill>
              <a:schemeClr val="accent6"/>
            </a:solidFill>
            <a:prstDash val="solid"/>
            <a:round/>
            <a:headEnd type="none" w="med" len="med"/>
            <a:tailEnd type="none" w="med" len="med"/>
          </a:ln>
          <a:effectLst/>
        </p:spPr>
        <p:txBody>
          <a:bodyPr anchor="ctr"/>
          <a:lstStyle/>
          <a:p>
            <a:pPr algn="ctr" fontAlgn="auto">
              <a:spcBef>
                <a:spcPts val="0"/>
              </a:spcBef>
              <a:spcAft>
                <a:spcPts val="0"/>
              </a:spcAft>
              <a:defRPr/>
            </a:pPr>
            <a:endParaRPr lang="en-US">
              <a:cs typeface="+mn-cs"/>
            </a:endParaRPr>
          </a:p>
        </p:txBody>
      </p:sp>
      <p:sp>
        <p:nvSpPr>
          <p:cNvPr id="367" name="Freeform 366"/>
          <p:cNvSpPr/>
          <p:nvPr/>
        </p:nvSpPr>
        <p:spPr bwMode="auto">
          <a:xfrm>
            <a:off x="6399213" y="3570288"/>
            <a:ext cx="755650" cy="165100"/>
          </a:xfrm>
          <a:custGeom>
            <a:avLst/>
            <a:gdLst>
              <a:gd name="connsiteX0" fmla="*/ 0 w 754635"/>
              <a:gd name="connsiteY0" fmla="*/ 159198 h 165430"/>
              <a:gd name="connsiteX1" fmla="*/ 118974 w 754635"/>
              <a:gd name="connsiteY1" fmla="*/ 152400 h 165430"/>
              <a:gd name="connsiteX2" fmla="*/ 333127 w 754635"/>
              <a:gd name="connsiteY2" fmla="*/ 81016 h 165430"/>
              <a:gd name="connsiteX3" fmla="*/ 659456 w 754635"/>
              <a:gd name="connsiteY3" fmla="*/ 13030 h 165430"/>
              <a:gd name="connsiteX4" fmla="*/ 754635 w 754635"/>
              <a:gd name="connsiteY4" fmla="*/ 2833 h 16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635" h="165430">
                <a:moveTo>
                  <a:pt x="0" y="159198"/>
                </a:moveTo>
                <a:cubicBezTo>
                  <a:pt x="31726" y="162314"/>
                  <a:pt x="63453" y="165430"/>
                  <a:pt x="118974" y="152400"/>
                </a:cubicBezTo>
                <a:cubicBezTo>
                  <a:pt x="174495" y="139370"/>
                  <a:pt x="243047" y="104244"/>
                  <a:pt x="333127" y="81016"/>
                </a:cubicBezTo>
                <a:cubicBezTo>
                  <a:pt x="423207" y="57788"/>
                  <a:pt x="589205" y="26061"/>
                  <a:pt x="659456" y="13030"/>
                </a:cubicBezTo>
                <a:cubicBezTo>
                  <a:pt x="729707" y="0"/>
                  <a:pt x="742171" y="1416"/>
                  <a:pt x="754635" y="2833"/>
                </a:cubicBezTo>
              </a:path>
            </a:pathLst>
          </a:custGeom>
          <a:noFill/>
          <a:ln w="28575" cap="flat" cmpd="sng" algn="ctr">
            <a:solidFill>
              <a:schemeClr val="accent6"/>
            </a:solidFill>
            <a:prstDash val="solid"/>
            <a:round/>
            <a:headEnd type="none" w="med" len="med"/>
            <a:tailEnd type="none" w="med" len="med"/>
          </a:ln>
          <a:effectLst/>
        </p:spPr>
        <p:txBody>
          <a:bodyPr anchor="ctr"/>
          <a:lstStyle/>
          <a:p>
            <a:pPr algn="ctr" fontAlgn="auto">
              <a:spcBef>
                <a:spcPts val="0"/>
              </a:spcBef>
              <a:spcAft>
                <a:spcPts val="0"/>
              </a:spcAft>
              <a:defRPr/>
            </a:pPr>
            <a:endParaRPr lang="en-US">
              <a:cs typeface="+mn-cs"/>
            </a:endParaRPr>
          </a:p>
        </p:txBody>
      </p:sp>
      <p:cxnSp>
        <p:nvCxnSpPr>
          <p:cNvPr id="43153" name="Straight Connector 394"/>
          <p:cNvCxnSpPr>
            <a:cxnSpLocks noChangeShapeType="1"/>
          </p:cNvCxnSpPr>
          <p:nvPr/>
        </p:nvCxnSpPr>
        <p:spPr bwMode="auto">
          <a:xfrm rot="5400000">
            <a:off x="5872957" y="3558381"/>
            <a:ext cx="376238" cy="346075"/>
          </a:xfrm>
          <a:prstGeom prst="line">
            <a:avLst/>
          </a:prstGeom>
          <a:noFill/>
          <a:ln w="28575">
            <a:solidFill>
              <a:srgbClr val="FF0000"/>
            </a:solidFill>
            <a:round/>
            <a:headEnd/>
            <a:tailEnd/>
          </a:ln>
        </p:spPr>
      </p:cxnSp>
      <p:grpSp>
        <p:nvGrpSpPr>
          <p:cNvPr id="208" name="Group 406"/>
          <p:cNvGrpSpPr>
            <a:grpSpLocks/>
          </p:cNvGrpSpPr>
          <p:nvPr/>
        </p:nvGrpSpPr>
        <p:grpSpPr bwMode="auto">
          <a:xfrm>
            <a:off x="146050" y="4183063"/>
            <a:ext cx="3511550" cy="965200"/>
            <a:chOff x="228600" y="4665518"/>
            <a:chExt cx="3512128" cy="966356"/>
          </a:xfrm>
        </p:grpSpPr>
        <p:sp>
          <p:nvSpPr>
            <p:cNvPr id="9370" name="Rounded Rectangle 405"/>
            <p:cNvSpPr>
              <a:spLocks noChangeArrowheads="1"/>
            </p:cNvSpPr>
            <p:nvPr/>
          </p:nvSpPr>
          <p:spPr bwMode="auto">
            <a:xfrm>
              <a:off x="1225714" y="4665518"/>
              <a:ext cx="2515014" cy="966356"/>
            </a:xfrm>
            <a:prstGeom prst="roundRect">
              <a:avLst>
                <a:gd name="adj" fmla="val 16667"/>
              </a:avLst>
            </a:prstGeom>
            <a:solidFill>
              <a:srgbClr val="F6A108">
                <a:alpha val="54117"/>
              </a:srgbClr>
            </a:solidFill>
            <a:ln w="9525">
              <a:noFill/>
              <a:round/>
              <a:headEnd/>
              <a:tailEnd/>
            </a:ln>
          </p:spPr>
          <p:txBody>
            <a:bodyPr anchor="ctr"/>
            <a:lstStyle/>
            <a:p>
              <a:pPr algn="ctr" fontAlgn="auto">
                <a:spcBef>
                  <a:spcPts val="0"/>
                </a:spcBef>
                <a:spcAft>
                  <a:spcPts val="0"/>
                </a:spcAft>
                <a:buFont typeface="Arial" charset="0"/>
                <a:buNone/>
                <a:defRPr/>
              </a:pPr>
              <a:endParaRPr lang="en-US" sz="1400">
                <a:solidFill>
                  <a:schemeClr val="bg2">
                    <a:lumMod val="10000"/>
                  </a:schemeClr>
                </a:solidFill>
                <a:cs typeface="+mn-cs"/>
              </a:endParaRPr>
            </a:p>
          </p:txBody>
        </p:sp>
        <p:sp>
          <p:nvSpPr>
            <p:cNvPr id="368" name="Rounded Rectangle 367"/>
            <p:cNvSpPr/>
            <p:nvPr/>
          </p:nvSpPr>
          <p:spPr>
            <a:xfrm>
              <a:off x="228600" y="4665518"/>
              <a:ext cx="1530602" cy="966356"/>
            </a:xfrm>
            <a:prstGeom prst="roundRect">
              <a:avLst/>
            </a:prstGeom>
            <a:solidFill>
              <a:schemeClr val="accent3"/>
            </a:solidFill>
          </p:spPr>
          <p:txBody>
            <a:bodyPr anchor="ctr"/>
            <a:lstStyle/>
            <a:p>
              <a:pPr algn="ctr" fontAlgn="auto">
                <a:spcBef>
                  <a:spcPts val="0"/>
                </a:spcBef>
                <a:spcAft>
                  <a:spcPts val="0"/>
                </a:spcAft>
                <a:buFont typeface="Arial" pitchFamily="34" charset="0"/>
                <a:buNone/>
                <a:defRPr/>
              </a:pPr>
              <a:r>
                <a:rPr lang="en-US" sz="1400" b="1" dirty="0">
                  <a:solidFill>
                    <a:srgbClr val="000000"/>
                  </a:solidFill>
                  <a:cs typeface="+mn-cs"/>
                </a:rPr>
                <a:t>NS3/4 protease inhibitors</a:t>
              </a:r>
            </a:p>
          </p:txBody>
        </p:sp>
      </p:grpSp>
      <p:grpSp>
        <p:nvGrpSpPr>
          <p:cNvPr id="212" name="Group 414"/>
          <p:cNvGrpSpPr>
            <a:grpSpLocks/>
          </p:cNvGrpSpPr>
          <p:nvPr/>
        </p:nvGrpSpPr>
        <p:grpSpPr bwMode="auto">
          <a:xfrm>
            <a:off x="5492750" y="4470400"/>
            <a:ext cx="3651250" cy="1016000"/>
            <a:chOff x="5493327" y="4755837"/>
            <a:chExt cx="3651250" cy="1015332"/>
          </a:xfrm>
        </p:grpSpPr>
        <p:sp>
          <p:nvSpPr>
            <p:cNvPr id="9368" name="Rounded Rectangle 411"/>
            <p:cNvSpPr>
              <a:spLocks noChangeArrowheads="1"/>
            </p:cNvSpPr>
            <p:nvPr/>
          </p:nvSpPr>
          <p:spPr bwMode="auto">
            <a:xfrm>
              <a:off x="5493327" y="4759010"/>
              <a:ext cx="2084388" cy="620305"/>
            </a:xfrm>
            <a:prstGeom prst="roundRect">
              <a:avLst>
                <a:gd name="adj" fmla="val 16667"/>
              </a:avLst>
            </a:prstGeom>
            <a:solidFill>
              <a:srgbClr val="5AAACE">
                <a:alpha val="50195"/>
              </a:srgbClr>
            </a:solidFill>
            <a:ln w="9525">
              <a:noFill/>
              <a:round/>
              <a:headEnd/>
              <a:tailEnd/>
            </a:ln>
          </p:spPr>
          <p:txBody>
            <a:bodyPr anchor="ctr"/>
            <a:lstStyle/>
            <a:p>
              <a:pPr algn="ctr" fontAlgn="auto">
                <a:spcBef>
                  <a:spcPts val="0"/>
                </a:spcBef>
                <a:spcAft>
                  <a:spcPts val="0"/>
                </a:spcAft>
                <a:buFont typeface="Arial" charset="0"/>
                <a:buNone/>
                <a:defRPr/>
              </a:pPr>
              <a:endParaRPr lang="en-US" sz="1400">
                <a:solidFill>
                  <a:schemeClr val="bg2">
                    <a:lumMod val="10000"/>
                  </a:schemeClr>
                </a:solidFill>
                <a:cs typeface="+mn-cs"/>
              </a:endParaRPr>
            </a:p>
          </p:txBody>
        </p:sp>
        <p:sp>
          <p:nvSpPr>
            <p:cNvPr id="43160" name="Rounded Rectangle 412"/>
            <p:cNvSpPr>
              <a:spLocks noChangeArrowheads="1"/>
            </p:cNvSpPr>
            <p:nvPr/>
          </p:nvSpPr>
          <p:spPr bwMode="auto">
            <a:xfrm>
              <a:off x="6650615" y="4755837"/>
              <a:ext cx="2493962" cy="1015332"/>
            </a:xfrm>
            <a:prstGeom prst="roundRect">
              <a:avLst>
                <a:gd name="adj" fmla="val 16667"/>
              </a:avLst>
            </a:prstGeom>
            <a:solidFill>
              <a:schemeClr val="accent2"/>
            </a:solidFill>
            <a:ln w="9525">
              <a:noFill/>
              <a:round/>
              <a:headEnd/>
              <a:tailEnd/>
            </a:ln>
          </p:spPr>
          <p:txBody>
            <a:bodyPr anchor="ctr"/>
            <a:lstStyle/>
            <a:p>
              <a:pPr algn="ctr">
                <a:buFont typeface="Arial" charset="0"/>
                <a:buNone/>
              </a:pPr>
              <a:r>
                <a:rPr lang="en-US" sz="1400" b="1">
                  <a:solidFill>
                    <a:srgbClr val="000000"/>
                  </a:solidFill>
                  <a:latin typeface="Calibri" pitchFamily="34" charset="0"/>
                </a:rPr>
                <a:t>NS5B polymerase inhibitors</a:t>
              </a:r>
            </a:p>
            <a:p>
              <a:pPr algn="ctr">
                <a:buFont typeface="Arial" charset="0"/>
                <a:buNone/>
              </a:pPr>
              <a:r>
                <a:rPr lang="en-US" sz="1400">
                  <a:solidFill>
                    <a:srgbClr val="000000"/>
                  </a:solidFill>
                  <a:latin typeface="Calibri" pitchFamily="34" charset="0"/>
                </a:rPr>
                <a:t>Nucleoside/nucleotide</a:t>
              </a:r>
            </a:p>
            <a:p>
              <a:pPr algn="ctr">
                <a:buFont typeface="Arial" charset="0"/>
                <a:buNone/>
              </a:pPr>
              <a:r>
                <a:rPr lang="en-US" sz="1400">
                  <a:solidFill>
                    <a:srgbClr val="000000"/>
                  </a:solidFill>
                  <a:latin typeface="Calibri" pitchFamily="34" charset="0"/>
                </a:rPr>
                <a:t>Nonnucleoside</a:t>
              </a:r>
            </a:p>
          </p:txBody>
        </p:sp>
      </p:grpSp>
      <p:grpSp>
        <p:nvGrpSpPr>
          <p:cNvPr id="216" name="Group 376"/>
          <p:cNvGrpSpPr>
            <a:grpSpLocks/>
          </p:cNvGrpSpPr>
          <p:nvPr/>
        </p:nvGrpSpPr>
        <p:grpSpPr bwMode="auto">
          <a:xfrm>
            <a:off x="2008188" y="5494338"/>
            <a:ext cx="4768850" cy="773112"/>
            <a:chOff x="1812472" y="5682342"/>
            <a:chExt cx="4767943" cy="772884"/>
          </a:xfrm>
        </p:grpSpPr>
        <p:sp>
          <p:nvSpPr>
            <p:cNvPr id="43157" name="Rounded Rectangle 412"/>
            <p:cNvSpPr>
              <a:spLocks noChangeArrowheads="1"/>
            </p:cNvSpPr>
            <p:nvPr/>
          </p:nvSpPr>
          <p:spPr bwMode="auto">
            <a:xfrm>
              <a:off x="1812472" y="5725191"/>
              <a:ext cx="4767943" cy="730035"/>
            </a:xfrm>
            <a:prstGeom prst="roundRect">
              <a:avLst>
                <a:gd name="adj" fmla="val 16667"/>
              </a:avLst>
            </a:prstGeom>
            <a:solidFill>
              <a:srgbClr val="12AD2B">
                <a:alpha val="50195"/>
              </a:srgbClr>
            </a:solidFill>
            <a:ln w="9525">
              <a:noFill/>
              <a:round/>
              <a:headEnd/>
              <a:tailEnd/>
            </a:ln>
          </p:spPr>
          <p:txBody>
            <a:bodyPr anchor="b"/>
            <a:lstStyle/>
            <a:p>
              <a:pPr algn="ctr"/>
              <a:r>
                <a:rPr lang="en-US" sz="1400">
                  <a:latin typeface="Calibri" pitchFamily="34" charset="0"/>
                </a:rPr>
                <a:t>*Role in HCV life cycle not well defined</a:t>
              </a:r>
            </a:p>
          </p:txBody>
        </p:sp>
        <p:sp>
          <p:nvSpPr>
            <p:cNvPr id="43158" name="Rounded Rectangle 412"/>
            <p:cNvSpPr>
              <a:spLocks noChangeArrowheads="1"/>
            </p:cNvSpPr>
            <p:nvPr/>
          </p:nvSpPr>
          <p:spPr bwMode="auto">
            <a:xfrm>
              <a:off x="1812472" y="5682342"/>
              <a:ext cx="4767943" cy="424543"/>
            </a:xfrm>
            <a:prstGeom prst="roundRect">
              <a:avLst>
                <a:gd name="adj" fmla="val 16667"/>
              </a:avLst>
            </a:prstGeom>
            <a:solidFill>
              <a:schemeClr val="accent1"/>
            </a:solidFill>
            <a:ln w="9525">
              <a:noFill/>
              <a:round/>
              <a:headEnd/>
              <a:tailEnd/>
            </a:ln>
          </p:spPr>
          <p:txBody>
            <a:bodyPr anchor="ctr"/>
            <a:lstStyle/>
            <a:p>
              <a:pPr algn="ctr">
                <a:buFont typeface="Arial" charset="0"/>
                <a:buNone/>
              </a:pPr>
              <a:r>
                <a:rPr lang="en-US" sz="1400" b="1">
                  <a:latin typeface="Calibri" pitchFamily="34" charset="0"/>
                </a:rPr>
                <a:t>NS5A* inhibitors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b="1" smtClean="0">
                <a:solidFill>
                  <a:srgbClr val="FFFF00"/>
                </a:solidFill>
              </a:rPr>
              <a:t>Boceprevir and Telaprevir Studies</a:t>
            </a:r>
          </a:p>
        </p:txBody>
      </p:sp>
      <p:sp>
        <p:nvSpPr>
          <p:cNvPr id="45058" name="Content Placeholder 2"/>
          <p:cNvSpPr>
            <a:spLocks noGrp="1"/>
          </p:cNvSpPr>
          <p:nvPr>
            <p:ph sz="half" idx="1"/>
          </p:nvPr>
        </p:nvSpPr>
        <p:spPr>
          <a:xfrm>
            <a:off x="385763" y="1828800"/>
            <a:ext cx="3957637" cy="4546600"/>
          </a:xfrm>
        </p:spPr>
        <p:txBody>
          <a:bodyPr/>
          <a:lstStyle/>
          <a:p>
            <a:r>
              <a:rPr lang="en-US" sz="2000" b="1" smtClean="0"/>
              <a:t>Boceprevir, a potent inhibitor of HCV NS3/4A protease</a:t>
            </a:r>
          </a:p>
          <a:p>
            <a:r>
              <a:rPr lang="en-US" sz="2000" b="1" smtClean="0"/>
              <a:t>Telaprevir, a potent inhibitor of HCV NS3/4A protease</a:t>
            </a:r>
          </a:p>
          <a:p>
            <a:r>
              <a:rPr lang="en-US" sz="2000" b="1" smtClean="0"/>
              <a:t>Both being tested in combination with standard-of-care pegIFN alfa-2/RBV in phase III studies in chronic HCV infection</a:t>
            </a:r>
          </a:p>
        </p:txBody>
      </p:sp>
      <p:sp>
        <p:nvSpPr>
          <p:cNvPr id="45059" name="Content Placeholder 4"/>
          <p:cNvSpPr>
            <a:spLocks noGrp="1"/>
          </p:cNvSpPr>
          <p:nvPr>
            <p:ph sz="half" idx="2"/>
          </p:nvPr>
        </p:nvSpPr>
        <p:spPr>
          <a:xfrm>
            <a:off x="4694238" y="1828800"/>
            <a:ext cx="4160837" cy="4546600"/>
          </a:xfrm>
        </p:spPr>
        <p:txBody>
          <a:bodyPr/>
          <a:lstStyle/>
          <a:p>
            <a:pPr>
              <a:buFont typeface="Wingdings" pitchFamily="2" charset="2"/>
              <a:buNone/>
            </a:pPr>
            <a:r>
              <a:rPr lang="en-US" sz="2000" b="1" smtClean="0"/>
              <a:t>Boceprevir</a:t>
            </a:r>
          </a:p>
          <a:p>
            <a:pPr lvl="1"/>
            <a:r>
              <a:rPr lang="en-US" sz="1800" b="1" smtClean="0"/>
              <a:t>SPRINT-2: naive GT1 patients</a:t>
            </a:r>
          </a:p>
          <a:p>
            <a:pPr lvl="1"/>
            <a:r>
              <a:rPr lang="en-US" sz="1800" b="1" smtClean="0"/>
              <a:t>RESPOND-2: nonresponder GT1 patients </a:t>
            </a:r>
            <a:r>
              <a:rPr lang="en-US" sz="1800" b="1" smtClean="0">
                <a:ea typeface="MS PGothic" pitchFamily="34" charset="-128"/>
              </a:rPr>
              <a:t>(partial responders and relapsers)</a:t>
            </a:r>
          </a:p>
          <a:p>
            <a:pPr lvl="1"/>
            <a:r>
              <a:rPr lang="en-US" sz="1800" b="1" smtClean="0">
                <a:ea typeface="MS PGothic" pitchFamily="34" charset="-128"/>
              </a:rPr>
              <a:t>PROVIDE (Null-responders)</a:t>
            </a:r>
            <a:endParaRPr lang="en-US" sz="1800" b="1" smtClean="0"/>
          </a:p>
          <a:p>
            <a:pPr>
              <a:buFont typeface="Wingdings" pitchFamily="2" charset="2"/>
              <a:buNone/>
            </a:pPr>
            <a:r>
              <a:rPr lang="en-US" sz="2000" b="1" smtClean="0"/>
              <a:t>Telaprevir</a:t>
            </a:r>
          </a:p>
          <a:p>
            <a:pPr lvl="1"/>
            <a:r>
              <a:rPr lang="en-US" sz="1800" b="1" smtClean="0"/>
              <a:t>ADVANCE: naive GT1 patients</a:t>
            </a:r>
          </a:p>
          <a:p>
            <a:pPr lvl="1"/>
            <a:r>
              <a:rPr lang="en-US" sz="1800" b="1" smtClean="0"/>
              <a:t>ILLUMINATE: response-guided therapy in naive GT1 paitents</a:t>
            </a:r>
          </a:p>
          <a:p>
            <a:pPr lvl="1"/>
            <a:r>
              <a:rPr lang="en-US" sz="1800" b="1" smtClean="0"/>
              <a:t>REALIZE: nonresponder GT1 patients (</a:t>
            </a:r>
            <a:r>
              <a:rPr lang="en-US" sz="1800" b="1" smtClean="0">
                <a:ea typeface="MS PGothic" pitchFamily="34" charset="-128"/>
              </a:rPr>
              <a:t>null responders, partial responders, relapsers</a:t>
            </a:r>
            <a:r>
              <a:rPr lang="en-US" sz="1800" smtClean="0">
                <a:ea typeface="MS PGothic" pitchFamily="34" charset="-128"/>
              </a:rPr>
              <a:t>)</a:t>
            </a:r>
            <a:endParaRPr lang="en-US" sz="1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1"/>
          <p:cNvSpPr>
            <a:spLocks noChangeArrowheads="1"/>
          </p:cNvSpPr>
          <p:nvPr/>
        </p:nvSpPr>
        <p:spPr bwMode="auto">
          <a:xfrm>
            <a:off x="1939925" y="5119688"/>
            <a:ext cx="288925" cy="279400"/>
          </a:xfrm>
          <a:prstGeom prst="rect">
            <a:avLst/>
          </a:prstGeom>
          <a:solidFill>
            <a:schemeClr val="accent2"/>
          </a:solidFill>
          <a:ln w="9525" algn="ctr">
            <a:solidFill>
              <a:schemeClr val="bg2">
                <a:lumMod val="10000"/>
              </a:schemeClr>
            </a:solidFill>
            <a:round/>
            <a:headEnd/>
            <a:tailEnd/>
          </a:ln>
        </p:spPr>
        <p:txBody>
          <a:bodyPr/>
          <a:lstStyle/>
          <a:p>
            <a:pPr fontAlgn="auto">
              <a:lnSpc>
                <a:spcPct val="90000"/>
              </a:lnSpc>
              <a:spcBef>
                <a:spcPct val="35000"/>
              </a:spcBef>
              <a:spcAft>
                <a:spcPct val="25000"/>
              </a:spcAft>
              <a:buClr>
                <a:srgbClr val="969696"/>
              </a:buClr>
              <a:buFont typeface="Arial" pitchFamily="34" charset="0"/>
              <a:buChar char="•"/>
              <a:defRPr/>
            </a:pPr>
            <a:endParaRPr lang="en-US">
              <a:solidFill>
                <a:schemeClr val="bg1"/>
              </a:solidFill>
              <a:latin typeface="+mn-lt"/>
              <a:ea typeface="ＭＳ Ｐゴシック"/>
              <a:cs typeface="ＭＳ Ｐゴシック"/>
            </a:endParaRPr>
          </a:p>
        </p:txBody>
      </p:sp>
      <p:sp>
        <p:nvSpPr>
          <p:cNvPr id="37" name="Rectangle 36"/>
          <p:cNvSpPr/>
          <p:nvPr/>
        </p:nvSpPr>
        <p:spPr bwMode="auto">
          <a:xfrm>
            <a:off x="2998788" y="4703763"/>
            <a:ext cx="287337" cy="677862"/>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fontAlgn="auto">
              <a:lnSpc>
                <a:spcPct val="90000"/>
              </a:lnSpc>
              <a:spcBef>
                <a:spcPct val="35000"/>
              </a:spcBef>
              <a:spcAft>
                <a:spcPct val="25000"/>
              </a:spcAft>
              <a:buClr>
                <a:srgbClr val="969696"/>
              </a:buClr>
              <a:buFont typeface="Arial" charset="0"/>
              <a:buChar char="•"/>
              <a:defRPr/>
            </a:pPr>
            <a:endParaRPr lang="en-US" dirty="0">
              <a:solidFill>
                <a:schemeClr val="bg1"/>
              </a:solidFill>
              <a:ea typeface="MS PGothic" pitchFamily="34" charset="-128"/>
              <a:cs typeface="+mn-cs"/>
            </a:endParaRPr>
          </a:p>
        </p:txBody>
      </p:sp>
      <p:sp>
        <p:nvSpPr>
          <p:cNvPr id="46084" name="Rectangle 37"/>
          <p:cNvSpPr>
            <a:spLocks noChangeArrowheads="1"/>
          </p:cNvSpPr>
          <p:nvPr/>
        </p:nvSpPr>
        <p:spPr bwMode="auto">
          <a:xfrm>
            <a:off x="4022725" y="4035425"/>
            <a:ext cx="287338" cy="1346200"/>
          </a:xfrm>
          <a:prstGeom prst="rect">
            <a:avLst/>
          </a:prstGeom>
          <a:solidFill>
            <a:schemeClr val="accent1"/>
          </a:solidFill>
          <a:ln w="9525" algn="ctr">
            <a:solidFill>
              <a:schemeClr val="bg2">
                <a:lumMod val="10000"/>
              </a:schemeClr>
            </a:solidFill>
            <a:round/>
            <a:headEnd/>
            <a:tailEnd/>
          </a:ln>
        </p:spPr>
        <p:txBody>
          <a:bodyPr/>
          <a:lstStyle/>
          <a:p>
            <a:pPr fontAlgn="auto">
              <a:lnSpc>
                <a:spcPct val="90000"/>
              </a:lnSpc>
              <a:spcBef>
                <a:spcPct val="35000"/>
              </a:spcBef>
              <a:spcAft>
                <a:spcPct val="25000"/>
              </a:spcAft>
              <a:buClr>
                <a:srgbClr val="969696"/>
              </a:buClr>
              <a:buFont typeface="Arial" pitchFamily="34" charset="0"/>
              <a:buChar char="•"/>
              <a:defRPr/>
            </a:pPr>
            <a:endParaRPr lang="en-US">
              <a:solidFill>
                <a:schemeClr val="bg1"/>
              </a:solidFill>
              <a:latin typeface="+mn-lt"/>
              <a:ea typeface="ＭＳ Ｐゴシック"/>
              <a:cs typeface="ＭＳ Ｐゴシック"/>
            </a:endParaRPr>
          </a:p>
        </p:txBody>
      </p:sp>
      <p:sp>
        <p:nvSpPr>
          <p:cNvPr id="46085" name="Rectangle 38"/>
          <p:cNvSpPr>
            <a:spLocks noChangeArrowheads="1"/>
          </p:cNvSpPr>
          <p:nvPr/>
        </p:nvSpPr>
        <p:spPr bwMode="auto">
          <a:xfrm>
            <a:off x="5170488" y="4356100"/>
            <a:ext cx="288925" cy="1025525"/>
          </a:xfrm>
          <a:prstGeom prst="rect">
            <a:avLst/>
          </a:prstGeom>
          <a:solidFill>
            <a:schemeClr val="bg2"/>
          </a:solidFill>
          <a:ln w="9525" algn="ctr">
            <a:solidFill>
              <a:schemeClr val="bg2">
                <a:lumMod val="10000"/>
              </a:schemeClr>
            </a:solidFill>
            <a:round/>
            <a:headEnd/>
            <a:tailEnd/>
          </a:ln>
        </p:spPr>
        <p:txBody>
          <a:bodyPr/>
          <a:lstStyle/>
          <a:p>
            <a:pPr fontAlgn="auto">
              <a:lnSpc>
                <a:spcPct val="90000"/>
              </a:lnSpc>
              <a:spcBef>
                <a:spcPct val="35000"/>
              </a:spcBef>
              <a:spcAft>
                <a:spcPct val="25000"/>
              </a:spcAft>
              <a:buClr>
                <a:srgbClr val="969696"/>
              </a:buClr>
              <a:buFont typeface="Arial" pitchFamily="34" charset="0"/>
              <a:buChar char="•"/>
              <a:defRPr/>
            </a:pPr>
            <a:endParaRPr lang="en-US">
              <a:solidFill>
                <a:schemeClr val="bg1"/>
              </a:solidFill>
              <a:latin typeface="+mn-lt"/>
              <a:ea typeface="ＭＳ Ｐゴシック"/>
              <a:cs typeface="ＭＳ Ｐゴシック"/>
            </a:endParaRPr>
          </a:p>
        </p:txBody>
      </p:sp>
      <p:sp>
        <p:nvSpPr>
          <p:cNvPr id="40" name="Rectangle 39"/>
          <p:cNvSpPr/>
          <p:nvPr/>
        </p:nvSpPr>
        <p:spPr bwMode="auto">
          <a:xfrm>
            <a:off x="5886450" y="3341688"/>
            <a:ext cx="288925" cy="2039937"/>
          </a:xfrm>
          <a:prstGeom prst="rect">
            <a:avLst/>
          </a:prstGeom>
          <a:solidFill>
            <a:schemeClr val="accent6"/>
          </a:solidFill>
          <a:ln w="9525" cap="flat" cmpd="sng" algn="ctr">
            <a:solidFill>
              <a:schemeClr val="bg2">
                <a:lumMod val="10000"/>
              </a:schemeClr>
            </a:solidFill>
            <a:prstDash val="solid"/>
            <a:round/>
            <a:headEnd type="none" w="med" len="med"/>
            <a:tailEnd type="none" w="med" len="med"/>
          </a:ln>
          <a:effectLst/>
        </p:spPr>
        <p:txBody>
          <a:bodyPr/>
          <a:lstStyle/>
          <a:p>
            <a:pPr fontAlgn="auto">
              <a:lnSpc>
                <a:spcPct val="90000"/>
              </a:lnSpc>
              <a:spcBef>
                <a:spcPct val="35000"/>
              </a:spcBef>
              <a:spcAft>
                <a:spcPct val="25000"/>
              </a:spcAft>
              <a:buClr>
                <a:srgbClr val="969696"/>
              </a:buClr>
              <a:buFont typeface="Arial" charset="0"/>
              <a:buChar char="•"/>
              <a:defRPr/>
            </a:pPr>
            <a:endParaRPr lang="en-US" dirty="0">
              <a:solidFill>
                <a:schemeClr val="bg1"/>
              </a:solidFill>
              <a:ea typeface="MS PGothic" pitchFamily="34" charset="-128"/>
              <a:cs typeface="+mn-cs"/>
            </a:endParaRPr>
          </a:p>
        </p:txBody>
      </p:sp>
      <p:sp>
        <p:nvSpPr>
          <p:cNvPr id="46087" name="Rectangle 46"/>
          <p:cNvSpPr>
            <a:spLocks noChangeArrowheads="1"/>
          </p:cNvSpPr>
          <p:nvPr/>
        </p:nvSpPr>
        <p:spPr bwMode="auto">
          <a:xfrm>
            <a:off x="7423150" y="2495550"/>
            <a:ext cx="288925" cy="2884488"/>
          </a:xfrm>
          <a:prstGeom prst="rect">
            <a:avLst/>
          </a:prstGeom>
          <a:solidFill>
            <a:srgbClr val="FF0000"/>
          </a:solidFill>
          <a:ln w="9525" algn="ctr">
            <a:solidFill>
              <a:schemeClr val="bg2">
                <a:lumMod val="10000"/>
              </a:schemeClr>
            </a:solidFill>
            <a:round/>
            <a:headEnd/>
            <a:tailEnd/>
          </a:ln>
        </p:spPr>
        <p:txBody>
          <a:bodyPr/>
          <a:lstStyle/>
          <a:p>
            <a:pPr fontAlgn="auto">
              <a:lnSpc>
                <a:spcPct val="90000"/>
              </a:lnSpc>
              <a:spcBef>
                <a:spcPct val="35000"/>
              </a:spcBef>
              <a:spcAft>
                <a:spcPct val="25000"/>
              </a:spcAft>
              <a:buClr>
                <a:srgbClr val="969696"/>
              </a:buClr>
              <a:buFont typeface="Arial" pitchFamily="34" charset="0"/>
              <a:buChar char="•"/>
              <a:defRPr/>
            </a:pPr>
            <a:endParaRPr lang="en-US">
              <a:solidFill>
                <a:schemeClr val="bg1"/>
              </a:solidFill>
              <a:latin typeface="+mn-lt"/>
              <a:ea typeface="ＭＳ Ｐゴシック"/>
              <a:cs typeface="ＭＳ Ｐゴシック"/>
            </a:endParaRPr>
          </a:p>
        </p:txBody>
      </p:sp>
      <p:sp>
        <p:nvSpPr>
          <p:cNvPr id="47111" name="Rectangle 2"/>
          <p:cNvSpPr>
            <a:spLocks noGrp="1" noRot="1" noChangeArrowheads="1"/>
          </p:cNvSpPr>
          <p:nvPr>
            <p:ph type="title"/>
          </p:nvPr>
        </p:nvSpPr>
        <p:spPr>
          <a:xfrm>
            <a:off x="465138" y="304800"/>
            <a:ext cx="8382000" cy="1143000"/>
          </a:xfrm>
        </p:spPr>
        <p:txBody>
          <a:bodyPr/>
          <a:lstStyle/>
          <a:p>
            <a:pPr>
              <a:buClr>
                <a:schemeClr val="accent1"/>
              </a:buClr>
            </a:pPr>
            <a:r>
              <a:rPr lang="en-US" b="1" smtClean="0">
                <a:solidFill>
                  <a:srgbClr val="FFFF00"/>
                </a:solidFill>
                <a:sym typeface="Symbol" pitchFamily="18" charset="2"/>
              </a:rPr>
              <a:t>Treatment of Chronic Hepatitis C</a:t>
            </a:r>
          </a:p>
        </p:txBody>
      </p:sp>
      <p:sp>
        <p:nvSpPr>
          <p:cNvPr id="4" name="Right Arrow 3"/>
          <p:cNvSpPr/>
          <p:nvPr/>
        </p:nvSpPr>
        <p:spPr bwMode="auto">
          <a:xfrm>
            <a:off x="1577975" y="5210175"/>
            <a:ext cx="6778625" cy="635000"/>
          </a:xfrm>
          <a:prstGeom prst="rightArrow">
            <a:avLst/>
          </a:prstGeom>
          <a:solidFill>
            <a:schemeClr val="bg2">
              <a:lumMod val="10000"/>
            </a:schemeClr>
          </a:solidFill>
          <a:ln w="9525" cap="flat" cmpd="sng" algn="ctr">
            <a:noFill/>
            <a:prstDash val="solid"/>
            <a:round/>
            <a:headEnd type="none" w="med" len="med"/>
            <a:tailEnd type="none" w="med" len="med"/>
          </a:ln>
          <a:effectLst/>
        </p:spPr>
        <p:txBody>
          <a:bodyPr/>
          <a:lstStyle/>
          <a:p>
            <a:pPr fontAlgn="auto">
              <a:lnSpc>
                <a:spcPct val="90000"/>
              </a:lnSpc>
              <a:spcBef>
                <a:spcPct val="35000"/>
              </a:spcBef>
              <a:spcAft>
                <a:spcPct val="25000"/>
              </a:spcAft>
              <a:buClr>
                <a:schemeClr val="folHlink"/>
              </a:buClr>
              <a:buFont typeface="Arial" charset="0"/>
              <a:buChar char="•"/>
              <a:defRPr/>
            </a:pPr>
            <a:endParaRPr lang="en-US" dirty="0">
              <a:cs typeface="+mn-cs"/>
            </a:endParaRPr>
          </a:p>
        </p:txBody>
      </p:sp>
      <p:sp>
        <p:nvSpPr>
          <p:cNvPr id="47113" name="TextBox 4"/>
          <p:cNvSpPr txBox="1">
            <a:spLocks noChangeArrowheads="1"/>
          </p:cNvSpPr>
          <p:nvPr/>
        </p:nvSpPr>
        <p:spPr bwMode="auto">
          <a:xfrm>
            <a:off x="1758950" y="5387975"/>
            <a:ext cx="698500" cy="342900"/>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charset="0"/>
              <a:buNone/>
            </a:pPr>
            <a:r>
              <a:rPr lang="en-US">
                <a:latin typeface="Calibri" pitchFamily="34" charset="0"/>
              </a:rPr>
              <a:t>1991</a:t>
            </a:r>
          </a:p>
        </p:txBody>
      </p:sp>
      <p:sp>
        <p:nvSpPr>
          <p:cNvPr id="47114" name="TextBox 13"/>
          <p:cNvSpPr txBox="1">
            <a:spLocks noChangeArrowheads="1"/>
          </p:cNvSpPr>
          <p:nvPr/>
        </p:nvSpPr>
        <p:spPr bwMode="auto">
          <a:xfrm>
            <a:off x="5322888" y="5380038"/>
            <a:ext cx="696912" cy="34131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charset="0"/>
              <a:buNone/>
            </a:pPr>
            <a:r>
              <a:rPr lang="en-US">
                <a:latin typeface="Calibri" pitchFamily="34" charset="0"/>
              </a:rPr>
              <a:t>2001</a:t>
            </a:r>
          </a:p>
        </p:txBody>
      </p:sp>
      <p:sp>
        <p:nvSpPr>
          <p:cNvPr id="23" name="Line 30"/>
          <p:cNvSpPr>
            <a:spLocks noChangeShapeType="1"/>
          </p:cNvSpPr>
          <p:nvPr/>
        </p:nvSpPr>
        <p:spPr bwMode="auto">
          <a:xfrm>
            <a:off x="1585913" y="1955800"/>
            <a:ext cx="0" cy="3435350"/>
          </a:xfrm>
          <a:prstGeom prst="line">
            <a:avLst/>
          </a:prstGeom>
          <a:noFill/>
          <a:ln w="28575">
            <a:solidFill>
              <a:schemeClr val="bg1"/>
            </a:solidFill>
            <a:round/>
            <a:headEnd/>
            <a:tailEnd/>
          </a:ln>
        </p:spPr>
        <p:txBody>
          <a:bodyPr/>
          <a:lstStyle/>
          <a:p>
            <a:pPr fontAlgn="auto">
              <a:lnSpc>
                <a:spcPct val="90000"/>
              </a:lnSpc>
              <a:spcBef>
                <a:spcPct val="35000"/>
              </a:spcBef>
              <a:spcAft>
                <a:spcPct val="25000"/>
              </a:spcAft>
              <a:buClr>
                <a:schemeClr val="folHlink"/>
              </a:buClr>
              <a:buFont typeface="Arial" charset="0"/>
              <a:buChar char="•"/>
              <a:defRPr/>
            </a:pPr>
            <a:endParaRPr lang="en-US" sz="1600" dirty="0">
              <a:solidFill>
                <a:schemeClr val="bg2">
                  <a:lumMod val="10000"/>
                </a:schemeClr>
              </a:solidFill>
              <a:cs typeface="+mn-cs"/>
            </a:endParaRPr>
          </a:p>
        </p:txBody>
      </p:sp>
      <p:sp>
        <p:nvSpPr>
          <p:cNvPr id="47116" name="Line 31"/>
          <p:cNvSpPr>
            <a:spLocks noChangeShapeType="1"/>
          </p:cNvSpPr>
          <p:nvPr/>
        </p:nvSpPr>
        <p:spPr bwMode="auto">
          <a:xfrm>
            <a:off x="1522413" y="5381625"/>
            <a:ext cx="63500" cy="0"/>
          </a:xfrm>
          <a:prstGeom prst="line">
            <a:avLst/>
          </a:prstGeom>
          <a:noFill/>
          <a:ln w="28575">
            <a:solidFill>
              <a:schemeClr val="bg1"/>
            </a:solidFill>
            <a:round/>
            <a:headEnd/>
            <a:tailEnd/>
          </a:ln>
        </p:spPr>
        <p:txBody>
          <a:bodyPr/>
          <a:lstStyle/>
          <a:p>
            <a:endParaRPr lang="en-US"/>
          </a:p>
        </p:txBody>
      </p:sp>
      <p:sp>
        <p:nvSpPr>
          <p:cNvPr id="25" name="Line 34"/>
          <p:cNvSpPr>
            <a:spLocks noChangeShapeType="1"/>
          </p:cNvSpPr>
          <p:nvPr/>
        </p:nvSpPr>
        <p:spPr bwMode="auto">
          <a:xfrm>
            <a:off x="1522413" y="4700588"/>
            <a:ext cx="63500" cy="1587"/>
          </a:xfrm>
          <a:prstGeom prst="line">
            <a:avLst/>
          </a:prstGeom>
          <a:noFill/>
          <a:ln w="28575">
            <a:solidFill>
              <a:schemeClr val="bg1"/>
            </a:solidFill>
            <a:round/>
            <a:headEnd/>
            <a:tailEnd/>
          </a:ln>
        </p:spPr>
        <p:txBody>
          <a:bodyPr/>
          <a:lstStyle/>
          <a:p>
            <a:pPr fontAlgn="auto">
              <a:lnSpc>
                <a:spcPct val="90000"/>
              </a:lnSpc>
              <a:spcBef>
                <a:spcPct val="35000"/>
              </a:spcBef>
              <a:spcAft>
                <a:spcPct val="25000"/>
              </a:spcAft>
              <a:buClr>
                <a:schemeClr val="folHlink"/>
              </a:buClr>
              <a:buFont typeface="Arial" charset="0"/>
              <a:buChar char="•"/>
              <a:defRPr/>
            </a:pPr>
            <a:endParaRPr lang="en-US" sz="1600" dirty="0">
              <a:solidFill>
                <a:schemeClr val="bg2">
                  <a:lumMod val="10000"/>
                </a:schemeClr>
              </a:solidFill>
              <a:cs typeface="+mn-cs"/>
            </a:endParaRPr>
          </a:p>
        </p:txBody>
      </p:sp>
      <p:sp>
        <p:nvSpPr>
          <p:cNvPr id="26" name="Line 36"/>
          <p:cNvSpPr>
            <a:spLocks noChangeShapeType="1"/>
          </p:cNvSpPr>
          <p:nvPr/>
        </p:nvSpPr>
        <p:spPr bwMode="auto">
          <a:xfrm>
            <a:off x="1522413" y="4017963"/>
            <a:ext cx="63500" cy="0"/>
          </a:xfrm>
          <a:prstGeom prst="line">
            <a:avLst/>
          </a:prstGeom>
          <a:noFill/>
          <a:ln w="28575">
            <a:solidFill>
              <a:schemeClr val="bg1"/>
            </a:solidFill>
            <a:round/>
            <a:headEnd/>
            <a:tailEnd/>
          </a:ln>
        </p:spPr>
        <p:txBody>
          <a:bodyPr/>
          <a:lstStyle/>
          <a:p>
            <a:pPr fontAlgn="auto">
              <a:lnSpc>
                <a:spcPct val="90000"/>
              </a:lnSpc>
              <a:spcBef>
                <a:spcPct val="35000"/>
              </a:spcBef>
              <a:spcAft>
                <a:spcPct val="25000"/>
              </a:spcAft>
              <a:buClr>
                <a:schemeClr val="folHlink"/>
              </a:buClr>
              <a:buFont typeface="Arial" charset="0"/>
              <a:buChar char="•"/>
              <a:defRPr/>
            </a:pPr>
            <a:endParaRPr lang="en-US" sz="1600" dirty="0">
              <a:solidFill>
                <a:schemeClr val="bg2">
                  <a:lumMod val="10000"/>
                </a:schemeClr>
              </a:solidFill>
              <a:cs typeface="+mn-cs"/>
            </a:endParaRPr>
          </a:p>
        </p:txBody>
      </p:sp>
      <p:sp>
        <p:nvSpPr>
          <p:cNvPr id="27" name="Line 37"/>
          <p:cNvSpPr>
            <a:spLocks noChangeShapeType="1"/>
          </p:cNvSpPr>
          <p:nvPr/>
        </p:nvSpPr>
        <p:spPr bwMode="auto">
          <a:xfrm>
            <a:off x="1522413" y="3336925"/>
            <a:ext cx="63500" cy="1588"/>
          </a:xfrm>
          <a:prstGeom prst="line">
            <a:avLst/>
          </a:prstGeom>
          <a:noFill/>
          <a:ln w="28575">
            <a:solidFill>
              <a:schemeClr val="bg1"/>
            </a:solidFill>
            <a:round/>
            <a:headEnd/>
            <a:tailEnd/>
          </a:ln>
        </p:spPr>
        <p:txBody>
          <a:bodyPr/>
          <a:lstStyle/>
          <a:p>
            <a:pPr fontAlgn="auto">
              <a:lnSpc>
                <a:spcPct val="90000"/>
              </a:lnSpc>
              <a:spcBef>
                <a:spcPct val="35000"/>
              </a:spcBef>
              <a:spcAft>
                <a:spcPct val="25000"/>
              </a:spcAft>
              <a:buClr>
                <a:schemeClr val="folHlink"/>
              </a:buClr>
              <a:buFont typeface="Arial" charset="0"/>
              <a:buChar char="•"/>
              <a:defRPr/>
            </a:pPr>
            <a:endParaRPr lang="en-US" sz="1600" dirty="0">
              <a:solidFill>
                <a:schemeClr val="bg2">
                  <a:lumMod val="10000"/>
                </a:schemeClr>
              </a:solidFill>
              <a:cs typeface="+mn-cs"/>
            </a:endParaRPr>
          </a:p>
        </p:txBody>
      </p:sp>
      <p:sp>
        <p:nvSpPr>
          <p:cNvPr id="28" name="Line 38"/>
          <p:cNvSpPr>
            <a:spLocks noChangeShapeType="1"/>
          </p:cNvSpPr>
          <p:nvPr/>
        </p:nvSpPr>
        <p:spPr bwMode="auto">
          <a:xfrm>
            <a:off x="1522413" y="2654300"/>
            <a:ext cx="63500" cy="0"/>
          </a:xfrm>
          <a:prstGeom prst="line">
            <a:avLst/>
          </a:prstGeom>
          <a:noFill/>
          <a:ln w="28575">
            <a:solidFill>
              <a:schemeClr val="bg1"/>
            </a:solidFill>
            <a:round/>
            <a:headEnd/>
            <a:tailEnd/>
          </a:ln>
        </p:spPr>
        <p:txBody>
          <a:bodyPr/>
          <a:lstStyle/>
          <a:p>
            <a:pPr fontAlgn="auto">
              <a:lnSpc>
                <a:spcPct val="90000"/>
              </a:lnSpc>
              <a:spcBef>
                <a:spcPct val="35000"/>
              </a:spcBef>
              <a:spcAft>
                <a:spcPct val="25000"/>
              </a:spcAft>
              <a:buClr>
                <a:schemeClr val="folHlink"/>
              </a:buClr>
              <a:buFont typeface="Arial" charset="0"/>
              <a:buChar char="•"/>
              <a:defRPr/>
            </a:pPr>
            <a:endParaRPr lang="en-US" sz="1600" dirty="0">
              <a:solidFill>
                <a:schemeClr val="bg2">
                  <a:lumMod val="10000"/>
                </a:schemeClr>
              </a:solidFill>
              <a:cs typeface="+mn-cs"/>
            </a:endParaRPr>
          </a:p>
        </p:txBody>
      </p:sp>
      <p:sp>
        <p:nvSpPr>
          <p:cNvPr id="47121" name="Line 40"/>
          <p:cNvSpPr>
            <a:spLocks noChangeShapeType="1"/>
          </p:cNvSpPr>
          <p:nvPr/>
        </p:nvSpPr>
        <p:spPr bwMode="auto">
          <a:xfrm flipV="1">
            <a:off x="1585913" y="5381625"/>
            <a:ext cx="0" cy="65088"/>
          </a:xfrm>
          <a:prstGeom prst="line">
            <a:avLst/>
          </a:prstGeom>
          <a:noFill/>
          <a:ln w="28575">
            <a:solidFill>
              <a:schemeClr val="bg1"/>
            </a:solidFill>
            <a:round/>
            <a:headEnd/>
            <a:tailEnd/>
          </a:ln>
        </p:spPr>
        <p:txBody>
          <a:bodyPr/>
          <a:lstStyle/>
          <a:p>
            <a:endParaRPr lang="en-US"/>
          </a:p>
        </p:txBody>
      </p:sp>
      <p:sp>
        <p:nvSpPr>
          <p:cNvPr id="47122" name="Rectangle 53"/>
          <p:cNvSpPr>
            <a:spLocks noChangeArrowheads="1"/>
          </p:cNvSpPr>
          <p:nvPr/>
        </p:nvSpPr>
        <p:spPr bwMode="auto">
          <a:xfrm>
            <a:off x="1357313" y="5294313"/>
            <a:ext cx="114300" cy="222250"/>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chemeClr val="folHlink"/>
              </a:buClr>
              <a:buFont typeface="Arial" charset="0"/>
              <a:buNone/>
            </a:pPr>
            <a:r>
              <a:rPr lang="en-US" sz="1600">
                <a:solidFill>
                  <a:schemeClr val="bg2"/>
                </a:solidFill>
              </a:rPr>
              <a:t>0</a:t>
            </a:r>
          </a:p>
        </p:txBody>
      </p:sp>
      <p:sp>
        <p:nvSpPr>
          <p:cNvPr id="47123" name="Rectangle 55"/>
          <p:cNvSpPr>
            <a:spLocks noChangeArrowheads="1"/>
          </p:cNvSpPr>
          <p:nvPr/>
        </p:nvSpPr>
        <p:spPr bwMode="auto">
          <a:xfrm>
            <a:off x="1244600" y="4610100"/>
            <a:ext cx="227013" cy="222250"/>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chemeClr val="folHlink"/>
              </a:buClr>
              <a:buFont typeface="Arial" charset="0"/>
              <a:buNone/>
            </a:pPr>
            <a:r>
              <a:rPr lang="en-US" sz="1600">
                <a:solidFill>
                  <a:schemeClr val="bg2"/>
                </a:solidFill>
              </a:rPr>
              <a:t>20</a:t>
            </a:r>
          </a:p>
        </p:txBody>
      </p:sp>
      <p:sp>
        <p:nvSpPr>
          <p:cNvPr id="47124" name="Rectangle 57"/>
          <p:cNvSpPr>
            <a:spLocks noChangeArrowheads="1"/>
          </p:cNvSpPr>
          <p:nvPr/>
        </p:nvSpPr>
        <p:spPr bwMode="auto">
          <a:xfrm>
            <a:off x="1244600" y="3924300"/>
            <a:ext cx="227013" cy="222250"/>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chemeClr val="folHlink"/>
              </a:buClr>
              <a:buFont typeface="Arial" charset="0"/>
              <a:buNone/>
            </a:pPr>
            <a:r>
              <a:rPr lang="en-US" sz="1600">
                <a:solidFill>
                  <a:schemeClr val="bg2"/>
                </a:solidFill>
              </a:rPr>
              <a:t>40</a:t>
            </a:r>
          </a:p>
        </p:txBody>
      </p:sp>
      <p:sp>
        <p:nvSpPr>
          <p:cNvPr id="33" name="Line 35"/>
          <p:cNvSpPr>
            <a:spLocks noChangeShapeType="1"/>
          </p:cNvSpPr>
          <p:nvPr/>
        </p:nvSpPr>
        <p:spPr bwMode="auto">
          <a:xfrm>
            <a:off x="1522413" y="1973263"/>
            <a:ext cx="63500" cy="0"/>
          </a:xfrm>
          <a:prstGeom prst="line">
            <a:avLst/>
          </a:prstGeom>
          <a:noFill/>
          <a:ln w="28575">
            <a:solidFill>
              <a:schemeClr val="bg1"/>
            </a:solidFill>
            <a:round/>
            <a:headEnd/>
            <a:tailEnd/>
          </a:ln>
        </p:spPr>
        <p:txBody>
          <a:bodyPr/>
          <a:lstStyle/>
          <a:p>
            <a:pPr fontAlgn="auto">
              <a:lnSpc>
                <a:spcPct val="90000"/>
              </a:lnSpc>
              <a:spcBef>
                <a:spcPct val="35000"/>
              </a:spcBef>
              <a:spcAft>
                <a:spcPct val="25000"/>
              </a:spcAft>
              <a:buClr>
                <a:schemeClr val="folHlink"/>
              </a:buClr>
              <a:buFont typeface="Arial" charset="0"/>
              <a:buChar char="•"/>
              <a:defRPr/>
            </a:pPr>
            <a:endParaRPr lang="en-US" sz="1600" dirty="0">
              <a:solidFill>
                <a:schemeClr val="bg2">
                  <a:lumMod val="10000"/>
                </a:schemeClr>
              </a:solidFill>
              <a:cs typeface="+mn-cs"/>
            </a:endParaRPr>
          </a:p>
        </p:txBody>
      </p:sp>
      <p:sp>
        <p:nvSpPr>
          <p:cNvPr id="47126" name="Rectangle 53"/>
          <p:cNvSpPr>
            <a:spLocks noChangeArrowheads="1"/>
          </p:cNvSpPr>
          <p:nvPr/>
        </p:nvSpPr>
        <p:spPr bwMode="auto">
          <a:xfrm>
            <a:off x="1244600" y="3238500"/>
            <a:ext cx="227013" cy="222250"/>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chemeClr val="folHlink"/>
              </a:buClr>
              <a:buFont typeface="Arial" charset="0"/>
              <a:buNone/>
            </a:pPr>
            <a:r>
              <a:rPr lang="en-US" sz="1600">
                <a:solidFill>
                  <a:schemeClr val="bg2"/>
                </a:solidFill>
              </a:rPr>
              <a:t>60</a:t>
            </a:r>
          </a:p>
        </p:txBody>
      </p:sp>
      <p:sp>
        <p:nvSpPr>
          <p:cNvPr id="47127" name="Rectangle 55"/>
          <p:cNvSpPr>
            <a:spLocks noChangeArrowheads="1"/>
          </p:cNvSpPr>
          <p:nvPr/>
        </p:nvSpPr>
        <p:spPr bwMode="auto">
          <a:xfrm>
            <a:off x="1244600" y="2554288"/>
            <a:ext cx="227013" cy="222250"/>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chemeClr val="folHlink"/>
              </a:buClr>
              <a:buFont typeface="Arial" charset="0"/>
              <a:buNone/>
            </a:pPr>
            <a:r>
              <a:rPr lang="en-US" sz="1600">
                <a:solidFill>
                  <a:schemeClr val="bg2"/>
                </a:solidFill>
              </a:rPr>
              <a:t>80</a:t>
            </a:r>
          </a:p>
        </p:txBody>
      </p:sp>
      <p:sp>
        <p:nvSpPr>
          <p:cNvPr id="47128" name="Rectangle 57"/>
          <p:cNvSpPr>
            <a:spLocks noChangeArrowheads="1"/>
          </p:cNvSpPr>
          <p:nvPr/>
        </p:nvSpPr>
        <p:spPr bwMode="auto">
          <a:xfrm>
            <a:off x="1130300" y="1876425"/>
            <a:ext cx="341313" cy="222250"/>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chemeClr val="folHlink"/>
              </a:buClr>
              <a:buFont typeface="Arial" charset="0"/>
              <a:buNone/>
            </a:pPr>
            <a:r>
              <a:rPr lang="en-US" sz="1600">
                <a:solidFill>
                  <a:schemeClr val="bg2"/>
                </a:solidFill>
              </a:rPr>
              <a:t>100</a:t>
            </a:r>
          </a:p>
        </p:txBody>
      </p:sp>
      <p:sp>
        <p:nvSpPr>
          <p:cNvPr id="47129" name="TextBox 40"/>
          <p:cNvSpPr txBox="1">
            <a:spLocks noChangeArrowheads="1"/>
          </p:cNvSpPr>
          <p:nvPr/>
        </p:nvSpPr>
        <p:spPr bwMode="auto">
          <a:xfrm>
            <a:off x="1844675" y="4852988"/>
            <a:ext cx="468313" cy="258762"/>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charset="0"/>
              <a:buNone/>
            </a:pPr>
            <a:r>
              <a:rPr lang="en-US" sz="1200">
                <a:solidFill>
                  <a:schemeClr val="bg2"/>
                </a:solidFill>
                <a:latin typeface="Calibri" pitchFamily="34" charset="0"/>
              </a:rPr>
              <a:t>8-12</a:t>
            </a:r>
          </a:p>
        </p:txBody>
      </p:sp>
      <p:sp>
        <p:nvSpPr>
          <p:cNvPr id="47130" name="Rectangle 64"/>
          <p:cNvSpPr>
            <a:spLocks noChangeArrowheads="1"/>
          </p:cNvSpPr>
          <p:nvPr/>
        </p:nvSpPr>
        <p:spPr bwMode="auto">
          <a:xfrm rot="-5400000">
            <a:off x="-755650" y="3589338"/>
            <a:ext cx="3544888" cy="220662"/>
          </a:xfrm>
          <a:prstGeom prst="rect">
            <a:avLst/>
          </a:prstGeom>
          <a:noFill/>
          <a:ln w="9525">
            <a:noFill/>
            <a:miter lim="800000"/>
            <a:headEnd/>
            <a:tailEnd/>
          </a:ln>
        </p:spPr>
        <p:txBody>
          <a:bodyPr lIns="0" tIns="0" rIns="0" bIns="0">
            <a:spAutoFit/>
          </a:bodyPr>
          <a:lstStyle/>
          <a:p>
            <a:pPr algn="ctr">
              <a:lnSpc>
                <a:spcPct val="90000"/>
              </a:lnSpc>
              <a:spcBef>
                <a:spcPct val="35000"/>
              </a:spcBef>
              <a:spcAft>
                <a:spcPct val="25000"/>
              </a:spcAft>
              <a:buClr>
                <a:schemeClr val="folHlink"/>
              </a:buClr>
              <a:buFont typeface="Arial" charset="0"/>
              <a:buNone/>
            </a:pPr>
            <a:r>
              <a:rPr lang="en-US" sz="1600">
                <a:solidFill>
                  <a:schemeClr val="bg2"/>
                </a:solidFill>
              </a:rPr>
              <a:t>SVR (%)</a:t>
            </a:r>
          </a:p>
        </p:txBody>
      </p:sp>
      <p:sp>
        <p:nvSpPr>
          <p:cNvPr id="47131" name="TextBox 42"/>
          <p:cNvSpPr txBox="1">
            <a:spLocks noChangeArrowheads="1"/>
          </p:cNvSpPr>
          <p:nvPr/>
        </p:nvSpPr>
        <p:spPr bwMode="auto">
          <a:xfrm>
            <a:off x="2860675" y="4430713"/>
            <a:ext cx="546100" cy="258762"/>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charset="0"/>
              <a:buNone/>
            </a:pPr>
            <a:r>
              <a:rPr lang="en-US" sz="1200">
                <a:solidFill>
                  <a:schemeClr val="bg2"/>
                </a:solidFill>
                <a:latin typeface="Calibri" pitchFamily="34" charset="0"/>
              </a:rPr>
              <a:t>15-20</a:t>
            </a:r>
          </a:p>
        </p:txBody>
      </p:sp>
      <p:sp>
        <p:nvSpPr>
          <p:cNvPr id="47132" name="TextBox 43"/>
          <p:cNvSpPr txBox="1">
            <a:spLocks noChangeArrowheads="1"/>
          </p:cNvSpPr>
          <p:nvPr/>
        </p:nvSpPr>
        <p:spPr bwMode="auto">
          <a:xfrm>
            <a:off x="3876675" y="3770313"/>
            <a:ext cx="544513" cy="258762"/>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charset="0"/>
              <a:buNone/>
            </a:pPr>
            <a:r>
              <a:rPr lang="en-US" sz="1200">
                <a:solidFill>
                  <a:schemeClr val="bg2"/>
                </a:solidFill>
                <a:latin typeface="Calibri" pitchFamily="34" charset="0"/>
              </a:rPr>
              <a:t>38-43</a:t>
            </a:r>
          </a:p>
        </p:txBody>
      </p:sp>
      <p:sp>
        <p:nvSpPr>
          <p:cNvPr id="47133" name="TextBox 44"/>
          <p:cNvSpPr txBox="1">
            <a:spLocks noChangeArrowheads="1"/>
          </p:cNvSpPr>
          <p:nvPr/>
        </p:nvSpPr>
        <p:spPr bwMode="auto">
          <a:xfrm>
            <a:off x="5035550" y="4100513"/>
            <a:ext cx="544513" cy="258762"/>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charset="0"/>
              <a:buNone/>
            </a:pPr>
            <a:r>
              <a:rPr lang="en-US" sz="1200">
                <a:solidFill>
                  <a:schemeClr val="bg2"/>
                </a:solidFill>
                <a:latin typeface="Calibri" pitchFamily="34" charset="0"/>
              </a:rPr>
              <a:t>25-30</a:t>
            </a:r>
          </a:p>
        </p:txBody>
      </p:sp>
      <p:sp>
        <p:nvSpPr>
          <p:cNvPr id="47134" name="TextBox 45"/>
          <p:cNvSpPr txBox="1">
            <a:spLocks noChangeArrowheads="1"/>
          </p:cNvSpPr>
          <p:nvPr/>
        </p:nvSpPr>
        <p:spPr bwMode="auto">
          <a:xfrm>
            <a:off x="5751513" y="3078163"/>
            <a:ext cx="544512" cy="258762"/>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charset="0"/>
              <a:buNone/>
            </a:pPr>
            <a:r>
              <a:rPr lang="en-US" sz="1200">
                <a:solidFill>
                  <a:schemeClr val="bg2"/>
                </a:solidFill>
                <a:latin typeface="Calibri" pitchFamily="34" charset="0"/>
              </a:rPr>
              <a:t>50-60</a:t>
            </a:r>
          </a:p>
        </p:txBody>
      </p:sp>
      <p:sp>
        <p:nvSpPr>
          <p:cNvPr id="47135" name="TextBox 52"/>
          <p:cNvSpPr txBox="1">
            <a:spLocks noChangeArrowheads="1"/>
          </p:cNvSpPr>
          <p:nvPr/>
        </p:nvSpPr>
        <p:spPr bwMode="auto">
          <a:xfrm>
            <a:off x="2779713" y="5380038"/>
            <a:ext cx="698500" cy="34131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charset="0"/>
              <a:buNone/>
            </a:pPr>
            <a:r>
              <a:rPr lang="en-US">
                <a:latin typeface="Calibri" pitchFamily="34" charset="0"/>
              </a:rPr>
              <a:t>1995</a:t>
            </a:r>
          </a:p>
        </p:txBody>
      </p:sp>
      <p:sp>
        <p:nvSpPr>
          <p:cNvPr id="47136" name="TextBox 53"/>
          <p:cNvSpPr txBox="1">
            <a:spLocks noChangeArrowheads="1"/>
          </p:cNvSpPr>
          <p:nvPr/>
        </p:nvSpPr>
        <p:spPr bwMode="auto">
          <a:xfrm>
            <a:off x="3806825" y="5380038"/>
            <a:ext cx="698500" cy="34131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charset="0"/>
              <a:buNone/>
            </a:pPr>
            <a:r>
              <a:rPr lang="en-US">
                <a:latin typeface="Calibri" pitchFamily="34" charset="0"/>
              </a:rPr>
              <a:t>1998</a:t>
            </a:r>
          </a:p>
        </p:txBody>
      </p:sp>
      <p:sp>
        <p:nvSpPr>
          <p:cNvPr id="47137" name="TextBox 54"/>
          <p:cNvSpPr txBox="1">
            <a:spLocks noChangeArrowheads="1"/>
          </p:cNvSpPr>
          <p:nvPr/>
        </p:nvSpPr>
        <p:spPr bwMode="auto">
          <a:xfrm>
            <a:off x="1598613" y="4094163"/>
            <a:ext cx="958850" cy="738187"/>
          </a:xfrm>
          <a:prstGeom prst="rect">
            <a:avLst/>
          </a:prstGeom>
          <a:noFill/>
          <a:ln w="9525">
            <a:noFill/>
            <a:miter lim="800000"/>
            <a:headEnd/>
            <a:tailEnd/>
          </a:ln>
        </p:spPr>
        <p:txBody>
          <a:bodyPr wrap="none">
            <a:spAutoFit/>
          </a:bodyPr>
          <a:lstStyle/>
          <a:p>
            <a:pPr algn="ctr">
              <a:buClr>
                <a:schemeClr val="folHlink"/>
              </a:buClr>
              <a:buFont typeface="Arial" charset="0"/>
              <a:buNone/>
            </a:pPr>
            <a:r>
              <a:rPr lang="en-US" sz="1400">
                <a:solidFill>
                  <a:schemeClr val="bg2"/>
                </a:solidFill>
                <a:latin typeface="Calibri" pitchFamily="34" charset="0"/>
              </a:rPr>
              <a:t>Standard </a:t>
            </a:r>
            <a:br>
              <a:rPr lang="en-US" sz="1400">
                <a:solidFill>
                  <a:schemeClr val="bg2"/>
                </a:solidFill>
                <a:latin typeface="Calibri" pitchFamily="34" charset="0"/>
              </a:rPr>
            </a:br>
            <a:r>
              <a:rPr lang="en-US" sz="1400">
                <a:solidFill>
                  <a:schemeClr val="bg2"/>
                </a:solidFill>
                <a:latin typeface="Calibri" pitchFamily="34" charset="0"/>
              </a:rPr>
              <a:t>interferon </a:t>
            </a:r>
          </a:p>
          <a:p>
            <a:pPr algn="ctr">
              <a:buClr>
                <a:schemeClr val="folHlink"/>
              </a:buClr>
              <a:buFont typeface="Arial" charset="0"/>
              <a:buNone/>
            </a:pPr>
            <a:r>
              <a:rPr lang="en-US" sz="1400">
                <a:solidFill>
                  <a:schemeClr val="bg2"/>
                </a:solidFill>
                <a:latin typeface="Calibri" pitchFamily="34" charset="0"/>
              </a:rPr>
              <a:t>(6 mos)</a:t>
            </a:r>
            <a:r>
              <a:rPr lang="en-US" sz="1400" baseline="30000">
                <a:solidFill>
                  <a:schemeClr val="bg2"/>
                </a:solidFill>
                <a:latin typeface="Calibri" pitchFamily="34" charset="0"/>
              </a:rPr>
              <a:t>[1]</a:t>
            </a:r>
            <a:endParaRPr lang="en-US" sz="1400">
              <a:solidFill>
                <a:schemeClr val="bg2"/>
              </a:solidFill>
              <a:latin typeface="Calibri" pitchFamily="34" charset="0"/>
            </a:endParaRPr>
          </a:p>
        </p:txBody>
      </p:sp>
      <p:sp>
        <p:nvSpPr>
          <p:cNvPr id="47138" name="TextBox 55"/>
          <p:cNvSpPr txBox="1">
            <a:spLocks noChangeArrowheads="1"/>
          </p:cNvSpPr>
          <p:nvPr/>
        </p:nvSpPr>
        <p:spPr bwMode="auto">
          <a:xfrm>
            <a:off x="2506663" y="3673475"/>
            <a:ext cx="1289050" cy="738188"/>
          </a:xfrm>
          <a:prstGeom prst="rect">
            <a:avLst/>
          </a:prstGeom>
          <a:noFill/>
          <a:ln w="9525">
            <a:noFill/>
            <a:miter lim="800000"/>
            <a:headEnd/>
            <a:tailEnd/>
          </a:ln>
        </p:spPr>
        <p:txBody>
          <a:bodyPr wrap="none">
            <a:spAutoFit/>
          </a:bodyPr>
          <a:lstStyle/>
          <a:p>
            <a:pPr algn="ctr">
              <a:buClr>
                <a:schemeClr val="folHlink"/>
              </a:buClr>
              <a:buFont typeface="Arial" charset="0"/>
              <a:buNone/>
            </a:pPr>
            <a:r>
              <a:rPr lang="en-US" sz="1400">
                <a:solidFill>
                  <a:schemeClr val="bg2"/>
                </a:solidFill>
                <a:latin typeface="Calibri" pitchFamily="34" charset="0"/>
              </a:rPr>
              <a:t>Standard</a:t>
            </a:r>
            <a:br>
              <a:rPr lang="en-US" sz="1400">
                <a:solidFill>
                  <a:schemeClr val="bg2"/>
                </a:solidFill>
                <a:latin typeface="Calibri" pitchFamily="34" charset="0"/>
              </a:rPr>
            </a:br>
            <a:r>
              <a:rPr lang="en-US" sz="1400">
                <a:solidFill>
                  <a:schemeClr val="bg2"/>
                </a:solidFill>
                <a:latin typeface="Calibri" pitchFamily="34" charset="0"/>
              </a:rPr>
              <a:t>interferon</a:t>
            </a:r>
          </a:p>
          <a:p>
            <a:pPr algn="ctr">
              <a:buClr>
                <a:schemeClr val="folHlink"/>
              </a:buClr>
              <a:buFont typeface="Arial" charset="0"/>
              <a:buNone/>
            </a:pPr>
            <a:r>
              <a:rPr lang="en-US" sz="1400">
                <a:solidFill>
                  <a:schemeClr val="bg2"/>
                </a:solidFill>
                <a:latin typeface="Calibri" pitchFamily="34" charset="0"/>
              </a:rPr>
              <a:t>(12-18 mos)</a:t>
            </a:r>
            <a:r>
              <a:rPr lang="en-US" sz="1400" baseline="30000">
                <a:solidFill>
                  <a:schemeClr val="bg2"/>
                </a:solidFill>
                <a:latin typeface="Calibri" pitchFamily="34" charset="0"/>
              </a:rPr>
              <a:t>[2,3]</a:t>
            </a:r>
            <a:endParaRPr lang="en-US" sz="1400">
              <a:solidFill>
                <a:schemeClr val="bg2"/>
              </a:solidFill>
              <a:latin typeface="Calibri" pitchFamily="34" charset="0"/>
            </a:endParaRPr>
          </a:p>
        </p:txBody>
      </p:sp>
      <p:sp>
        <p:nvSpPr>
          <p:cNvPr id="47139" name="TextBox 56"/>
          <p:cNvSpPr txBox="1">
            <a:spLocks noChangeArrowheads="1"/>
          </p:cNvSpPr>
          <p:nvPr/>
        </p:nvSpPr>
        <p:spPr bwMode="auto">
          <a:xfrm>
            <a:off x="3568700" y="3021013"/>
            <a:ext cx="1195388" cy="738187"/>
          </a:xfrm>
          <a:prstGeom prst="rect">
            <a:avLst/>
          </a:prstGeom>
          <a:noFill/>
          <a:ln w="9525">
            <a:noFill/>
            <a:miter lim="800000"/>
            <a:headEnd/>
            <a:tailEnd/>
          </a:ln>
        </p:spPr>
        <p:txBody>
          <a:bodyPr wrap="none">
            <a:spAutoFit/>
          </a:bodyPr>
          <a:lstStyle/>
          <a:p>
            <a:pPr algn="ctr">
              <a:buClr>
                <a:schemeClr val="folHlink"/>
              </a:buClr>
              <a:buFont typeface="Arial" charset="0"/>
              <a:buNone/>
            </a:pPr>
            <a:r>
              <a:rPr lang="en-US" sz="1400">
                <a:solidFill>
                  <a:schemeClr val="bg2"/>
                </a:solidFill>
                <a:latin typeface="Calibri" pitchFamily="34" charset="0"/>
              </a:rPr>
              <a:t>Interferon/</a:t>
            </a:r>
            <a:br>
              <a:rPr lang="en-US" sz="1400">
                <a:solidFill>
                  <a:schemeClr val="bg2"/>
                </a:solidFill>
                <a:latin typeface="Calibri" pitchFamily="34" charset="0"/>
              </a:rPr>
            </a:br>
            <a:r>
              <a:rPr lang="en-US" sz="1400">
                <a:solidFill>
                  <a:schemeClr val="bg2"/>
                </a:solidFill>
                <a:latin typeface="Calibri" pitchFamily="34" charset="0"/>
              </a:rPr>
              <a:t>ribavirin</a:t>
            </a:r>
          </a:p>
          <a:p>
            <a:pPr algn="ctr">
              <a:buClr>
                <a:schemeClr val="folHlink"/>
              </a:buClr>
              <a:buFont typeface="Arial" charset="0"/>
              <a:buNone/>
            </a:pPr>
            <a:r>
              <a:rPr lang="en-US" sz="1400">
                <a:solidFill>
                  <a:schemeClr val="bg2"/>
                </a:solidFill>
                <a:latin typeface="Calibri" pitchFamily="34" charset="0"/>
              </a:rPr>
              <a:t>(6-12 mos)</a:t>
            </a:r>
            <a:r>
              <a:rPr lang="en-US" sz="1400" baseline="30000">
                <a:solidFill>
                  <a:schemeClr val="bg2"/>
                </a:solidFill>
                <a:latin typeface="Calibri" pitchFamily="34" charset="0"/>
              </a:rPr>
              <a:t>[3,4]</a:t>
            </a:r>
            <a:endParaRPr lang="en-US" sz="1400">
              <a:solidFill>
                <a:schemeClr val="bg2"/>
              </a:solidFill>
              <a:latin typeface="Calibri" pitchFamily="34" charset="0"/>
            </a:endParaRPr>
          </a:p>
        </p:txBody>
      </p:sp>
      <p:sp>
        <p:nvSpPr>
          <p:cNvPr id="47140" name="TextBox 57"/>
          <p:cNvSpPr txBox="1">
            <a:spLocks noChangeArrowheads="1"/>
          </p:cNvSpPr>
          <p:nvPr/>
        </p:nvSpPr>
        <p:spPr bwMode="auto">
          <a:xfrm>
            <a:off x="4710113" y="3349625"/>
            <a:ext cx="1195387" cy="738188"/>
          </a:xfrm>
          <a:prstGeom prst="rect">
            <a:avLst/>
          </a:prstGeom>
          <a:noFill/>
          <a:ln w="9525">
            <a:noFill/>
            <a:miter lim="800000"/>
            <a:headEnd/>
            <a:tailEnd/>
          </a:ln>
        </p:spPr>
        <p:txBody>
          <a:bodyPr wrap="none">
            <a:spAutoFit/>
          </a:bodyPr>
          <a:lstStyle/>
          <a:p>
            <a:pPr algn="ctr">
              <a:buClr>
                <a:schemeClr val="folHlink"/>
              </a:buClr>
              <a:buFont typeface="Arial" charset="0"/>
              <a:buNone/>
            </a:pPr>
            <a:r>
              <a:rPr lang="en-US" sz="1400">
                <a:solidFill>
                  <a:schemeClr val="bg2"/>
                </a:solidFill>
                <a:latin typeface="Calibri" pitchFamily="34" charset="0"/>
              </a:rPr>
              <a:t>PegIFN</a:t>
            </a:r>
            <a:br>
              <a:rPr lang="en-US" sz="1400">
                <a:solidFill>
                  <a:schemeClr val="bg2"/>
                </a:solidFill>
                <a:latin typeface="Calibri" pitchFamily="34" charset="0"/>
              </a:rPr>
            </a:br>
            <a:r>
              <a:rPr lang="en-US" sz="1400">
                <a:solidFill>
                  <a:schemeClr val="bg2"/>
                </a:solidFill>
                <a:latin typeface="Calibri" pitchFamily="34" charset="0"/>
              </a:rPr>
              <a:t>monotherapy</a:t>
            </a:r>
          </a:p>
          <a:p>
            <a:pPr algn="ctr">
              <a:buClr>
                <a:schemeClr val="folHlink"/>
              </a:buClr>
              <a:buFont typeface="Arial" charset="0"/>
              <a:buNone/>
            </a:pPr>
            <a:r>
              <a:rPr lang="en-US" sz="1400">
                <a:solidFill>
                  <a:schemeClr val="bg2"/>
                </a:solidFill>
                <a:latin typeface="Calibri" pitchFamily="34" charset="0"/>
              </a:rPr>
              <a:t>(6-12 mos)</a:t>
            </a:r>
            <a:r>
              <a:rPr lang="en-US" sz="1400" baseline="30000">
                <a:solidFill>
                  <a:schemeClr val="bg2"/>
                </a:solidFill>
                <a:latin typeface="Calibri" pitchFamily="34" charset="0"/>
              </a:rPr>
              <a:t>[5,6]</a:t>
            </a:r>
            <a:endParaRPr lang="en-US" sz="1400">
              <a:solidFill>
                <a:schemeClr val="bg2"/>
              </a:solidFill>
              <a:latin typeface="Calibri" pitchFamily="34" charset="0"/>
            </a:endParaRPr>
          </a:p>
        </p:txBody>
      </p:sp>
      <p:sp>
        <p:nvSpPr>
          <p:cNvPr id="47141" name="TextBox 58"/>
          <p:cNvSpPr txBox="1">
            <a:spLocks noChangeArrowheads="1"/>
          </p:cNvSpPr>
          <p:nvPr/>
        </p:nvSpPr>
        <p:spPr bwMode="auto">
          <a:xfrm>
            <a:off x="5230813" y="2516188"/>
            <a:ext cx="1620837" cy="523875"/>
          </a:xfrm>
          <a:prstGeom prst="rect">
            <a:avLst/>
          </a:prstGeom>
          <a:noFill/>
          <a:ln w="9525">
            <a:noFill/>
            <a:miter lim="800000"/>
            <a:headEnd/>
            <a:tailEnd/>
          </a:ln>
        </p:spPr>
        <p:txBody>
          <a:bodyPr>
            <a:spAutoFit/>
          </a:bodyPr>
          <a:lstStyle/>
          <a:p>
            <a:pPr algn="ctr">
              <a:buClr>
                <a:schemeClr val="folHlink"/>
              </a:buClr>
              <a:buFont typeface="Arial" charset="0"/>
              <a:buNone/>
            </a:pPr>
            <a:r>
              <a:rPr lang="en-US" sz="1400">
                <a:solidFill>
                  <a:schemeClr val="bg2"/>
                </a:solidFill>
                <a:latin typeface="Calibri" pitchFamily="34" charset="0"/>
              </a:rPr>
              <a:t>PegIFN/ribavirin</a:t>
            </a:r>
          </a:p>
          <a:p>
            <a:pPr algn="ctr">
              <a:buClr>
                <a:schemeClr val="folHlink"/>
              </a:buClr>
              <a:buFont typeface="Arial" charset="0"/>
              <a:buNone/>
            </a:pPr>
            <a:r>
              <a:rPr lang="en-US" sz="1400">
                <a:solidFill>
                  <a:schemeClr val="bg2"/>
                </a:solidFill>
                <a:latin typeface="Calibri" pitchFamily="34" charset="0"/>
              </a:rPr>
              <a:t>(6-12 mos)</a:t>
            </a:r>
            <a:r>
              <a:rPr lang="en-US" sz="1400" baseline="30000">
                <a:solidFill>
                  <a:schemeClr val="bg2"/>
                </a:solidFill>
                <a:latin typeface="Calibri" pitchFamily="34" charset="0"/>
              </a:rPr>
              <a:t>[6,7]</a:t>
            </a:r>
            <a:endParaRPr lang="en-US" sz="1400">
              <a:solidFill>
                <a:schemeClr val="bg2"/>
              </a:solidFill>
              <a:latin typeface="Calibri" pitchFamily="34" charset="0"/>
            </a:endParaRPr>
          </a:p>
        </p:txBody>
      </p:sp>
      <p:sp>
        <p:nvSpPr>
          <p:cNvPr id="47142" name="TextBox 47"/>
          <p:cNvSpPr txBox="1">
            <a:spLocks noChangeArrowheads="1"/>
          </p:cNvSpPr>
          <p:nvPr/>
        </p:nvSpPr>
        <p:spPr bwMode="auto">
          <a:xfrm>
            <a:off x="7226300" y="5378450"/>
            <a:ext cx="685800" cy="341313"/>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charset="0"/>
              <a:buNone/>
            </a:pPr>
            <a:r>
              <a:rPr lang="en-US">
                <a:latin typeface="Calibri" pitchFamily="34" charset="0"/>
              </a:rPr>
              <a:t>2011</a:t>
            </a:r>
          </a:p>
        </p:txBody>
      </p:sp>
      <p:sp>
        <p:nvSpPr>
          <p:cNvPr id="47143" name="TextBox 48"/>
          <p:cNvSpPr txBox="1">
            <a:spLocks noChangeArrowheads="1"/>
          </p:cNvSpPr>
          <p:nvPr/>
        </p:nvSpPr>
        <p:spPr bwMode="auto">
          <a:xfrm>
            <a:off x="7299325" y="2233613"/>
            <a:ext cx="544513" cy="258762"/>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charset="0"/>
              <a:buNone/>
            </a:pPr>
            <a:r>
              <a:rPr lang="en-US" sz="1200">
                <a:solidFill>
                  <a:schemeClr val="bg2"/>
                </a:solidFill>
                <a:latin typeface="Calibri" pitchFamily="34" charset="0"/>
              </a:rPr>
              <a:t>70-75</a:t>
            </a:r>
          </a:p>
        </p:txBody>
      </p:sp>
      <p:sp>
        <p:nvSpPr>
          <p:cNvPr id="47144" name="TextBox 49"/>
          <p:cNvSpPr txBox="1">
            <a:spLocks noChangeArrowheads="1"/>
          </p:cNvSpPr>
          <p:nvPr/>
        </p:nvSpPr>
        <p:spPr bwMode="auto">
          <a:xfrm>
            <a:off x="6889750" y="1670050"/>
            <a:ext cx="1363663" cy="523875"/>
          </a:xfrm>
          <a:prstGeom prst="rect">
            <a:avLst/>
          </a:prstGeom>
          <a:noFill/>
          <a:ln w="9525">
            <a:noFill/>
            <a:miter lim="800000"/>
            <a:headEnd/>
            <a:tailEnd/>
          </a:ln>
        </p:spPr>
        <p:txBody>
          <a:bodyPr wrap="none">
            <a:spAutoFit/>
          </a:bodyPr>
          <a:lstStyle/>
          <a:p>
            <a:pPr algn="ctr">
              <a:buClr>
                <a:schemeClr val="folHlink"/>
              </a:buClr>
              <a:buFont typeface="Arial" charset="0"/>
              <a:buNone/>
            </a:pPr>
            <a:r>
              <a:rPr lang="en-US" sz="1400">
                <a:solidFill>
                  <a:schemeClr val="bg2"/>
                </a:solidFill>
                <a:latin typeface="Calibri" pitchFamily="34" charset="0"/>
              </a:rPr>
              <a:t>PI + PegIFN/RBV</a:t>
            </a:r>
          </a:p>
          <a:p>
            <a:pPr algn="ctr">
              <a:buClr>
                <a:schemeClr val="folHlink"/>
              </a:buClr>
              <a:buFont typeface="Arial" charset="0"/>
              <a:buNone/>
            </a:pPr>
            <a:r>
              <a:rPr lang="en-US" sz="1400">
                <a:solidFill>
                  <a:schemeClr val="bg2"/>
                </a:solidFill>
                <a:latin typeface="Calibri" pitchFamily="34" charset="0"/>
              </a:rPr>
              <a:t>(6-12 mos)</a:t>
            </a:r>
            <a:r>
              <a:rPr lang="en-US" sz="1400" baseline="30000">
                <a:solidFill>
                  <a:schemeClr val="bg2"/>
                </a:solidFill>
                <a:latin typeface="Calibri" pitchFamily="34" charset="0"/>
              </a:rPr>
              <a:t>[8-10]</a:t>
            </a:r>
            <a:endParaRPr lang="en-US" sz="1400">
              <a:solidFill>
                <a:schemeClr val="bg2"/>
              </a:solidFill>
              <a:latin typeface="Calibri" pitchFamily="34" charset="0"/>
            </a:endParaRPr>
          </a:p>
        </p:txBody>
      </p:sp>
      <p:sp>
        <p:nvSpPr>
          <p:cNvPr id="47145" name="TextBox 46"/>
          <p:cNvSpPr txBox="1">
            <a:spLocks noChangeArrowheads="1"/>
          </p:cNvSpPr>
          <p:nvPr/>
        </p:nvSpPr>
        <p:spPr bwMode="auto">
          <a:xfrm>
            <a:off x="384175" y="5921375"/>
            <a:ext cx="8382000" cy="923925"/>
          </a:xfrm>
          <a:prstGeom prst="rect">
            <a:avLst/>
          </a:prstGeom>
          <a:noFill/>
          <a:ln w="9525">
            <a:noFill/>
            <a:miter lim="800000"/>
            <a:headEnd/>
            <a:tailEnd/>
          </a:ln>
        </p:spPr>
        <p:txBody>
          <a:bodyPr>
            <a:spAutoFit/>
          </a:bodyPr>
          <a:lstStyle/>
          <a:p>
            <a:pPr>
              <a:lnSpc>
                <a:spcPct val="90000"/>
              </a:lnSpc>
              <a:spcBef>
                <a:spcPct val="35000"/>
              </a:spcBef>
              <a:spcAft>
                <a:spcPct val="25000"/>
              </a:spcAft>
              <a:buClr>
                <a:srgbClr val="8B3D9A"/>
              </a:buClr>
              <a:buFont typeface="Arial" charset="0"/>
              <a:buNone/>
            </a:pPr>
            <a:r>
              <a:rPr lang="en-US" sz="1200">
                <a:solidFill>
                  <a:schemeClr val="bg2"/>
                </a:solidFill>
              </a:rPr>
              <a:t>1. Carithers RL Jr., et al. Hepatology. 1997;26(3 suppl 1):83S-88S. 2. Zeuzem S, et al. N Engl J Med. 2000;343:1666-1672. 3. Poynard T, et al. Lancet. 1998;352:1426-1432. 4. McHutchison JG, et al. N Engl J Med. 1998;339:1485-1492. </a:t>
            </a:r>
            <a:br>
              <a:rPr lang="en-US" sz="1200">
                <a:solidFill>
                  <a:schemeClr val="bg2"/>
                </a:solidFill>
              </a:rPr>
            </a:br>
            <a:r>
              <a:rPr lang="en-US" sz="1200">
                <a:solidFill>
                  <a:schemeClr val="bg2"/>
                </a:solidFill>
              </a:rPr>
              <a:t>5. Lindsay KL, et al. Hepatology. 2001;34:395-403. 6. Fried MW, et al. N Engl J Med. 2002;347:975-982. 7. Manns MP, et al. Lancet. 2001;358:958-965. 8. Poordad F, et al. N Engl J Med. 2011;364:1195-1206. 9. Jacobson IM, et al. N Engl J Med. 2011;364:2405-2416. 10. Sherman KE, et al. N Engl J Med. 2011;365:1014-1024.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2"/>
          <p:cNvSpPr>
            <a:spLocks noGrp="1"/>
          </p:cNvSpPr>
          <p:nvPr>
            <p:ph type="title"/>
          </p:nvPr>
        </p:nvSpPr>
        <p:spPr/>
        <p:txBody>
          <a:bodyPr/>
          <a:lstStyle/>
          <a:p>
            <a:r>
              <a:rPr lang="en-US" sz="3600" b="1" smtClean="0">
                <a:solidFill>
                  <a:srgbClr val="FFFF00"/>
                </a:solidFill>
              </a:rPr>
              <a:t>Selecting Candidates </a:t>
            </a:r>
            <a:r>
              <a:rPr lang="en-US" sz="3200" b="1" smtClean="0">
                <a:solidFill>
                  <a:srgbClr val="FFFF00"/>
                </a:solidFill>
              </a:rPr>
              <a:t/>
            </a:r>
            <a:br>
              <a:rPr lang="en-US" sz="3200" b="1" smtClean="0">
                <a:solidFill>
                  <a:srgbClr val="FFFF00"/>
                </a:solidFill>
              </a:rPr>
            </a:br>
            <a:r>
              <a:rPr lang="en-US" sz="3200" b="1" smtClean="0">
                <a:solidFill>
                  <a:srgbClr val="FFFF00"/>
                </a:solidFill>
              </a:rPr>
              <a:t>for Treatment of HCV in the Era of Protease Inhibitors – Boceprevir and Telaprevir</a:t>
            </a:r>
            <a:endParaRPr lang="en-US" sz="3200" smtClean="0">
              <a:solidFill>
                <a:srgbClr val="FFFF00"/>
              </a:solidFill>
            </a:endParaRPr>
          </a:p>
        </p:txBody>
      </p:sp>
      <p:sp>
        <p:nvSpPr>
          <p:cNvPr id="50178" name="Content Placeholder 3"/>
          <p:cNvSpPr>
            <a:spLocks noGrp="1"/>
          </p:cNvSpPr>
          <p:nvPr>
            <p:ph idx="1"/>
          </p:nvPr>
        </p:nvSpPr>
        <p:spPr>
          <a:xfrm>
            <a:off x="457200" y="1600200"/>
            <a:ext cx="8229600" cy="4724400"/>
          </a:xfrm>
        </p:spPr>
        <p:txBody>
          <a:bodyPr/>
          <a:lstStyle/>
          <a:p>
            <a:endParaRPr lang="en-US" smtClean="0"/>
          </a:p>
          <a:p>
            <a:r>
              <a:rPr lang="en-US" smtClean="0"/>
              <a:t>Every HCV patient is a potential candidate for treatment</a:t>
            </a:r>
          </a:p>
          <a:p>
            <a:r>
              <a:rPr lang="en-US" smtClean="0"/>
              <a:t>G-2/3 patients are candidates for PEG/RIB treatment</a:t>
            </a:r>
          </a:p>
          <a:p>
            <a:r>
              <a:rPr lang="en-US" smtClean="0"/>
              <a:t>G-1a/1b patients are candidate for triple therapy unless they have contraindications to PEG-RIBA-Boceprevir/Telaprevir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HEP Theme">
      <a:dk1>
        <a:srgbClr val="CDCDCF"/>
      </a:dk1>
      <a:lt1>
        <a:srgbClr val="FFFFFF"/>
      </a:lt1>
      <a:dk2>
        <a:srgbClr val="002A17"/>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4FAD2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defRPr kumimoji="0" lang="en-US" sz="1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none" w="med" len="med"/>
          <a:tailEnd type="none" w="med" len="med"/>
        </a:ln>
        <a:effectLst/>
      </a:spPr>
      <a:bodyPr/>
      <a:lstStyle/>
    </a:ln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HEP Theme">
      <a:dk1>
        <a:srgbClr val="CDCDCF"/>
      </a:dk1>
      <a:lt1>
        <a:srgbClr val="FFFFFF"/>
      </a:lt1>
      <a:dk2>
        <a:srgbClr val="002A17"/>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4FAD2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defRPr kumimoji="0" lang="en-US" sz="1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none" w="med" len="med"/>
          <a:tailEnd type="none" w="med" len="med"/>
        </a:ln>
        <a:effectLst/>
      </a:spPr>
      <a:bodyPr/>
      <a:lstStyle/>
    </a:ln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1502</TotalTime>
  <Words>3418</Words>
  <Application>Microsoft Office PowerPoint</Application>
  <PresentationFormat>On-screen Show (4:3)</PresentationFormat>
  <Paragraphs>752</Paragraphs>
  <Slides>46</Slides>
  <Notes>14</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Office Theme</vt:lpstr>
      <vt:lpstr>Custom Design</vt:lpstr>
      <vt:lpstr>1_Custom Design</vt:lpstr>
      <vt:lpstr>Hepatitis C Who to Treat ?   Ella Veitsman MD Center of Liver Diseases Sheba Medical Center Tel Hashomer, Tel Aviv, Israel Tbilisi 12.10.12</vt:lpstr>
      <vt:lpstr>I do not have significant financial relationships to disclose   </vt:lpstr>
      <vt:lpstr>Natural History of Chronic HCV Infection</vt:lpstr>
      <vt:lpstr>The Changing Face of HCV in the US</vt:lpstr>
      <vt:lpstr>Evolution of Chronic Hepatitis C Treatment</vt:lpstr>
      <vt:lpstr>HCV Life Cycle and DAA Targets</vt:lpstr>
      <vt:lpstr>Boceprevir and Telaprevir Studies</vt:lpstr>
      <vt:lpstr>Treatment of Chronic Hepatitis C</vt:lpstr>
      <vt:lpstr>Selecting Candidates  for Treatment of HCV in the Era of Protease Inhibitors – Boceprevir and Telaprevir</vt:lpstr>
      <vt:lpstr>EASL Clinical Practice Guidelines: Management of Hepatitis C virus Infection </vt:lpstr>
      <vt:lpstr>Genotype 2/3 Patients </vt:lpstr>
      <vt:lpstr>Treatment Candidacy </vt:lpstr>
      <vt:lpstr>Role of Liver Biopsy in the Era of Non Invasive Fibrosis Assessment</vt:lpstr>
      <vt:lpstr>To Treat or Not to Treat:  A Constellation of Considerations</vt:lpstr>
      <vt:lpstr>PI Therapies and HOMA-IR Gut,  Sept 2012 </vt:lpstr>
      <vt:lpstr>Conclusions of This Study </vt:lpstr>
      <vt:lpstr>Significance of IL28B</vt:lpstr>
      <vt:lpstr>Telaprevir and Boceprevir SVR by  Patient Type</vt:lpstr>
      <vt:lpstr>Naïve Patients </vt:lpstr>
      <vt:lpstr>Telaprevir + PR: SVR Rates in  Treatment-Naive Patients</vt:lpstr>
      <vt:lpstr>Boceprevir + PR: SVR Rates</vt:lpstr>
      <vt:lpstr>High SVR Rates Across Baseline Patient and Virus Factors </vt:lpstr>
      <vt:lpstr>SVR by Fibrosis/Cirrhosis Stage in Patients Receiving BOC + PegIFN/RBV</vt:lpstr>
      <vt:lpstr>Summary - Treatment Naïve G-1 Patients, F0-1</vt:lpstr>
      <vt:lpstr>Summary - Treatment Naïve Fibrosis F3-F4  Compensated cirrhosis</vt:lpstr>
      <vt:lpstr>Experienced Patients </vt:lpstr>
      <vt:lpstr>REALIZE: SVR Rates With Telaprevir-Based Therapy by Previous Response</vt:lpstr>
      <vt:lpstr>REALIZE: Treatment-Experienced Patients With Advanced Fibrosis or Cirrhosis</vt:lpstr>
      <vt:lpstr>RESPOND-2: SVR Rates With Boceprevir-Based Therapy by Previous Response</vt:lpstr>
      <vt:lpstr>PROVIDE: BOC-Based Therapy in Previous Null Responders</vt:lpstr>
      <vt:lpstr>SVR by Fibrosis/Cirrhosis Stage in Patients Receiving BOC + PegIFN/RBV</vt:lpstr>
      <vt:lpstr>SVR Rates With BOC or TVR in  GT1 Treatment-Experienced Patients</vt:lpstr>
      <vt:lpstr>Summary - Experienced Patients</vt:lpstr>
      <vt:lpstr>PI in HIV- HCV Co-infected Patients 1</vt:lpstr>
      <vt:lpstr>PI in HIV- HCV Co-infected Patients 2</vt:lpstr>
      <vt:lpstr>The 2012 update of the US Department of Health and Human Services (DHHS) guidelines contain preliminary recommendations on use of boceprevir and telaprevir in HIV-infected patients co-infected with genotype 1 HCV </vt:lpstr>
      <vt:lpstr>Other Patients Who Are Not Candidates for PI-Based Therapy</vt:lpstr>
      <vt:lpstr>Drugs Contraindicated With Boceprevir and Telaprevir</vt:lpstr>
      <vt:lpstr>Helpful Drug-Drug Interaction Resource</vt:lpstr>
      <vt:lpstr>Pros and Cons of Treating vs Deferring Therapy Once PIs Are Available</vt:lpstr>
      <vt:lpstr>What Are the Key Elements of an Ideal HCV Regimen?</vt:lpstr>
      <vt:lpstr>Take Home Points 1</vt:lpstr>
      <vt:lpstr>Take-Home Points 2</vt:lpstr>
      <vt:lpstr>Take-Home Points 3</vt:lpstr>
      <vt:lpstr>Center of Liver Diseases Tel Hashomer</vt:lpstr>
      <vt:lpstr>Thank You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Hepatitis C Who to Treat ?   Ella Veitsman MD Center of Liver Diseases Sheba Medical Center Tel Hashomer, Tel Aviv, Israel</dc:title>
  <dc:creator>ella</dc:creator>
  <cp:lastModifiedBy>User</cp:lastModifiedBy>
  <cp:revision>171</cp:revision>
  <dcterms:created xsi:type="dcterms:W3CDTF">2012-09-17T09:26:07Z</dcterms:created>
  <dcterms:modified xsi:type="dcterms:W3CDTF">2012-10-03T16:25:45Z</dcterms:modified>
</cp:coreProperties>
</file>