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tags/tag2.xml" ContentType="application/vnd.openxmlformats-officedocument.presentationml.tags+xml"/>
  <Default Extension="xls" ContentType="application/vnd.ms-exce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tags/tag3.xml" ContentType="application/vnd.openxmlformats-officedocument.presentationml.tags+xml"/>
  <Override PartName="/ppt/notesSlides/notesSlide3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5"/>
  </p:notesMasterIdLst>
  <p:handoutMasterIdLst>
    <p:handoutMasterId r:id="rId66"/>
  </p:handoutMasterIdLst>
  <p:sldIdLst>
    <p:sldId id="496" r:id="rId2"/>
    <p:sldId id="497" r:id="rId3"/>
    <p:sldId id="271" r:id="rId4"/>
    <p:sldId id="319" r:id="rId5"/>
    <p:sldId id="360" r:id="rId6"/>
    <p:sldId id="365" r:id="rId7"/>
    <p:sldId id="330" r:id="rId8"/>
    <p:sldId id="472" r:id="rId9"/>
    <p:sldId id="474" r:id="rId10"/>
    <p:sldId id="475" r:id="rId11"/>
    <p:sldId id="476" r:id="rId12"/>
    <p:sldId id="370" r:id="rId13"/>
    <p:sldId id="372" r:id="rId14"/>
    <p:sldId id="477" r:id="rId15"/>
    <p:sldId id="416" r:id="rId16"/>
    <p:sldId id="424" r:id="rId17"/>
    <p:sldId id="419" r:id="rId18"/>
    <p:sldId id="420" r:id="rId19"/>
    <p:sldId id="421" r:id="rId20"/>
    <p:sldId id="422" r:id="rId21"/>
    <p:sldId id="423" r:id="rId22"/>
    <p:sldId id="478" r:id="rId23"/>
    <p:sldId id="332" r:id="rId24"/>
    <p:sldId id="374" r:id="rId25"/>
    <p:sldId id="376" r:id="rId26"/>
    <p:sldId id="377" r:id="rId27"/>
    <p:sldId id="378" r:id="rId28"/>
    <p:sldId id="379" r:id="rId29"/>
    <p:sldId id="380" r:id="rId30"/>
    <p:sldId id="334" r:id="rId31"/>
    <p:sldId id="428" r:id="rId32"/>
    <p:sldId id="427" r:id="rId33"/>
    <p:sldId id="479" r:id="rId34"/>
    <p:sldId id="480" r:id="rId35"/>
    <p:sldId id="434" r:id="rId36"/>
    <p:sldId id="481" r:id="rId37"/>
    <p:sldId id="381" r:id="rId38"/>
    <p:sldId id="364" r:id="rId39"/>
    <p:sldId id="336" r:id="rId40"/>
    <p:sldId id="362" r:id="rId41"/>
    <p:sldId id="337" r:id="rId42"/>
    <p:sldId id="383" r:id="rId43"/>
    <p:sldId id="386" r:id="rId44"/>
    <p:sldId id="412" r:id="rId45"/>
    <p:sldId id="413" r:id="rId46"/>
    <p:sldId id="389" r:id="rId47"/>
    <p:sldId id="390" r:id="rId48"/>
    <p:sldId id="392" r:id="rId49"/>
    <p:sldId id="394" r:id="rId50"/>
    <p:sldId id="395" r:id="rId51"/>
    <p:sldId id="397" r:id="rId52"/>
    <p:sldId id="398" r:id="rId53"/>
    <p:sldId id="400" r:id="rId54"/>
    <p:sldId id="401" r:id="rId55"/>
    <p:sldId id="407" r:id="rId56"/>
    <p:sldId id="339" r:id="rId57"/>
    <p:sldId id="488" r:id="rId58"/>
    <p:sldId id="343" r:id="rId59"/>
    <p:sldId id="344" r:id="rId60"/>
    <p:sldId id="351" r:id="rId61"/>
    <p:sldId id="357" r:id="rId62"/>
    <p:sldId id="415" r:id="rId63"/>
    <p:sldId id="498" r:id="rId64"/>
  </p:sldIdLst>
  <p:sldSz cx="9144000" cy="6858000" type="screen4x3"/>
  <p:notesSz cx="6858000" cy="9144000"/>
  <p:custDataLst>
    <p:tags r:id="rId67"/>
  </p:custDataLst>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ny Schulz" initials="JS" lastIdx="1" clrIdx="0"/>
  <p:cmAuthor id="1" name="Nathaniel Siev" initials="" lastIdx="19" clrIdx="1"/>
  <p:cmAuthor id="2" name="Jocelyn  Timko" initials="J "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02B72"/>
    <a:srgbClr val="EFA620"/>
    <a:srgbClr val="64B4D9"/>
    <a:srgbClr val="FF2DF4"/>
    <a:srgbClr val="2444C7"/>
    <a:srgbClr val="000001"/>
    <a:srgbClr val="082444"/>
    <a:srgbClr val="005D9D"/>
    <a:srgbClr val="EDEDED"/>
    <a:srgbClr val="1A276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74182" autoAdjust="0"/>
  </p:normalViewPr>
  <p:slideViewPr>
    <p:cSldViewPr snapToObjects="1">
      <p:cViewPr varScale="1">
        <p:scale>
          <a:sx n="53" d="100"/>
          <a:sy n="53" d="100"/>
        </p:scale>
        <p:origin x="-186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6311C44E-7D79-4546-9665-7BD62EDA744F}" type="datetime1">
              <a:rPr lang="en-US"/>
              <a:pPr/>
              <a:t>8/23/2014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F154BAFE-2D40-453F-8A6A-5B9C8D241019}" type="slidenum">
              <a:rPr lang="en-US"/>
              <a:pPr/>
              <a:t>‹#›</a:t>
            </a:fld>
            <a:endParaRPr lang="en-US"/>
          </a:p>
        </p:txBody>
      </p:sp>
    </p:spTree>
    <p:extLst>
      <p:ext uri="{BB962C8B-B14F-4D97-AF65-F5344CB8AC3E}">
        <p14:creationId xmlns:p14="http://schemas.microsoft.com/office/powerpoint/2010/main" xmlns="" val="12767429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A73F1B99-8F06-4F07-81B6-DCF46B815F32}" type="datetime1">
              <a:rPr lang="en-US"/>
              <a:pPr/>
              <a:t>8/23/2014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BD528A7B-545B-420F-A9F0-36B4C160715F}" type="slidenum">
              <a:rPr lang="en-US"/>
              <a:pPr/>
              <a:t>‹#›</a:t>
            </a:fld>
            <a:endParaRPr lang="en-US"/>
          </a:p>
        </p:txBody>
      </p:sp>
    </p:spTree>
    <p:extLst>
      <p:ext uri="{BB962C8B-B14F-4D97-AF65-F5344CB8AC3E}">
        <p14:creationId xmlns:p14="http://schemas.microsoft.com/office/powerpoint/2010/main" xmlns="" val="362408073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 charset="-128"/>
        <a:cs typeface="ＭＳ Ｐゴシック" pitchFamily="-1"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javascript:newshowcontent('active','authordisclosures');"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www.biij.org/2006/3/e43/e43.pdf"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www.ncbi.nlm.nih.gov/pubmed?term=Llovet%20JM%5bAuthor%5d&amp;cauthor=true&amp;cauthor_uid=18650514" TargetMode="External"/><Relationship Id="rId2" Type="http://schemas.openxmlformats.org/officeDocument/2006/relationships/slide" Target="../slides/slide56.xml"/><Relationship Id="rId1" Type="http://schemas.openxmlformats.org/officeDocument/2006/relationships/notesMaster" Target="../notesMasters/notesMaster1.xml"/><Relationship Id="rId5" Type="http://schemas.openxmlformats.org/officeDocument/2006/relationships/hyperlink" Target="http://www.ncbi.nlm.nih.gov/pubmed?term=Mazzaferro%20V%5bAuthor%5d&amp;cauthor=true&amp;cauthor_uid=18650514" TargetMode="External"/><Relationship Id="rId4" Type="http://schemas.openxmlformats.org/officeDocument/2006/relationships/hyperlink" Target="http://www.ncbi.nlm.nih.gov/pubmed?term=Ricci%20S%5bAuthor%5d&amp;cauthor=true&amp;cauthor_uid=18650514"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Translational</a:t>
            </a:r>
            <a:r>
              <a:rPr lang="en-US" baseline="0" dirty="0" smtClean="0"/>
              <a:t> Cancer Research. </a:t>
            </a:r>
            <a:r>
              <a:rPr lang="en-US" dirty="0" err="1" smtClean="0"/>
              <a:t>Vol</a:t>
            </a:r>
            <a:r>
              <a:rPr lang="en-US" dirty="0" smtClean="0"/>
              <a:t> 2, No 6 (December 2013) / Review Article</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Hepatocellular carcinoma: the rising tide from east to west—a review of epidemiology, screening and tumor markers</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Howard P. </a:t>
            </a:r>
            <a:r>
              <a:rPr lang="en-US" dirty="0" err="1" smtClean="0"/>
              <a:t>Monsour</a:t>
            </a:r>
            <a:r>
              <a:rPr lang="en-US" dirty="0" smtClean="0"/>
              <a:t> </a:t>
            </a:r>
            <a:r>
              <a:rPr lang="en-US" dirty="0" err="1" smtClean="0"/>
              <a:t>Jr</a:t>
            </a:r>
            <a:r>
              <a:rPr lang="en-US" dirty="0" smtClean="0"/>
              <a:t>, </a:t>
            </a:r>
            <a:r>
              <a:rPr lang="en-US" dirty="0" err="1" smtClean="0"/>
              <a:t>Emad</a:t>
            </a:r>
            <a:r>
              <a:rPr lang="en-US" dirty="0" smtClean="0"/>
              <a:t> </a:t>
            </a:r>
            <a:r>
              <a:rPr lang="en-US" dirty="0" err="1" smtClean="0"/>
              <a:t>Asham</a:t>
            </a:r>
            <a:r>
              <a:rPr lang="en-US" dirty="0" smtClean="0"/>
              <a:t>, Robert S. McFadden, David W. Victor, </a:t>
            </a:r>
            <a:r>
              <a:rPr lang="en-US" dirty="0" err="1" smtClean="0"/>
              <a:t>Bhuvana</a:t>
            </a:r>
            <a:r>
              <a:rPr lang="en-US" dirty="0" smtClean="0"/>
              <a:t> </a:t>
            </a:r>
            <a:r>
              <a:rPr lang="en-US" dirty="0" err="1" smtClean="0"/>
              <a:t>Muthuswamy</a:t>
            </a:r>
            <a:r>
              <a:rPr lang="en-US" dirty="0" smtClean="0"/>
              <a:t>, </a:t>
            </a:r>
            <a:r>
              <a:rPr lang="en-US" dirty="0" err="1" smtClean="0"/>
              <a:t>Irum</a:t>
            </a:r>
            <a:r>
              <a:rPr lang="en-US" dirty="0" smtClean="0"/>
              <a:t> </a:t>
            </a:r>
            <a:r>
              <a:rPr lang="en-US" dirty="0" err="1" smtClean="0"/>
              <a:t>Zaheer</a:t>
            </a: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http://</a:t>
            </a:r>
            <a:r>
              <a:rPr lang="en-US" dirty="0" err="1" smtClean="0"/>
              <a:t>globocan.iarc.fr</a:t>
            </a:r>
            <a:r>
              <a:rPr lang="en-US" dirty="0" smtClean="0"/>
              <a:t>/Pages/</a:t>
            </a:r>
            <a:r>
              <a:rPr lang="en-US" dirty="0" err="1" smtClean="0"/>
              <a:t>fact_sheets_cancer.aspx</a:t>
            </a:r>
            <a:endParaRPr lang="en-US" dirty="0"/>
          </a:p>
        </p:txBody>
      </p:sp>
      <p:sp>
        <p:nvSpPr>
          <p:cNvPr id="4" name="Slide Number Placeholder 3"/>
          <p:cNvSpPr>
            <a:spLocks noGrp="1"/>
          </p:cNvSpPr>
          <p:nvPr>
            <p:ph type="sldNum" sz="quarter" idx="10"/>
          </p:nvPr>
        </p:nvSpPr>
        <p:spPr/>
        <p:txBody>
          <a:bodyPr/>
          <a:lstStyle/>
          <a:p>
            <a:fld id="{BD528A7B-545B-420F-A9F0-36B4C160715F}" type="slidenum">
              <a:rPr lang="en-US" smtClean="0"/>
              <a:pPr/>
              <a:t>4</a:t>
            </a:fld>
            <a:endParaRPr lang="en-US"/>
          </a:p>
        </p:txBody>
      </p:sp>
    </p:spTree>
    <p:extLst>
      <p:ext uri="{BB962C8B-B14F-4D97-AF65-F5344CB8AC3E}">
        <p14:creationId xmlns:p14="http://schemas.microsoft.com/office/powerpoint/2010/main" xmlns="" val="351929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ChangeArrowheads="1" noTextEdit="1"/>
          </p:cNvSpPr>
          <p:nvPr>
            <p:ph type="sldImg"/>
          </p:nvPr>
        </p:nvSpPr>
        <p:spPr bwMode="auto">
          <a:xfrm>
            <a:off x="-1695450" y="68263"/>
            <a:ext cx="10248900" cy="7688262"/>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4274" name="Rectangle 3"/>
          <p:cNvSpPr>
            <a:spLocks noGrp="1" noChangeArrowheads="1"/>
          </p:cNvSpPr>
          <p:nvPr>
            <p:ph type="body" idx="1"/>
          </p:nvPr>
        </p:nvSpPr>
        <p:spPr bwMode="auto">
          <a:xfrm>
            <a:off x="228600" y="7843838"/>
            <a:ext cx="6400800" cy="51117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r>
              <a:rPr lang="en-US" dirty="0" smtClean="0">
                <a:latin typeface="Arial" panose="020B0604020202020204" pitchFamily="34" charset="0"/>
                <a:ea typeface="ＭＳ Ｐゴシック" panose="020B0600070205080204" pitchFamily="34" charset="-128"/>
              </a:rPr>
              <a:t>Cancer </a:t>
            </a:r>
            <a:r>
              <a:rPr lang="en-US" dirty="0" err="1" smtClean="0">
                <a:latin typeface="Arial" panose="020B0604020202020204" pitchFamily="34" charset="0"/>
                <a:ea typeface="ＭＳ Ｐゴシック" panose="020B0600070205080204" pitchFamily="34" charset="-128"/>
              </a:rPr>
              <a:t>Lett</a:t>
            </a:r>
            <a:r>
              <a:rPr lang="en-US" dirty="0" smtClean="0">
                <a:latin typeface="Arial" panose="020B0604020202020204" pitchFamily="34" charset="0"/>
                <a:ea typeface="ＭＳ Ｐゴシック" panose="020B0600070205080204" pitchFamily="34" charset="-128"/>
              </a:rPr>
              <a:t>. 2006 Oct 28;242(2):151-67. </a:t>
            </a:r>
            <a:r>
              <a:rPr lang="en-US" dirty="0" err="1" smtClean="0">
                <a:latin typeface="Arial" panose="020B0604020202020204" pitchFamily="34" charset="0"/>
                <a:ea typeface="ＭＳ Ｐゴシック" panose="020B0600070205080204" pitchFamily="34" charset="-128"/>
              </a:rPr>
              <a:t>Epub</a:t>
            </a:r>
            <a:r>
              <a:rPr lang="en-US" dirty="0" smtClean="0">
                <a:latin typeface="Arial" panose="020B0604020202020204" pitchFamily="34" charset="0"/>
                <a:ea typeface="ＭＳ Ｐゴシック" panose="020B0600070205080204" pitchFamily="34" charset="-128"/>
              </a:rPr>
              <a:t> 2006 Mar 27.</a:t>
            </a:r>
          </a:p>
          <a:p>
            <a:r>
              <a:rPr lang="en-US" dirty="0" smtClean="0">
                <a:latin typeface="Arial" panose="020B0604020202020204" pitchFamily="34" charset="0"/>
                <a:ea typeface="ＭＳ Ｐゴシック" panose="020B0600070205080204" pitchFamily="34" charset="-128"/>
              </a:rPr>
              <a:t>Angiogenesis and </a:t>
            </a:r>
            <a:r>
              <a:rPr lang="en-US" dirty="0" err="1" smtClean="0">
                <a:latin typeface="Arial" panose="020B0604020202020204" pitchFamily="34" charset="0"/>
                <a:ea typeface="ＭＳ Ｐゴシック" panose="020B0600070205080204" pitchFamily="34" charset="-128"/>
              </a:rPr>
              <a:t>antiangiogenic</a:t>
            </a:r>
            <a:r>
              <a:rPr lang="en-US" dirty="0" smtClean="0">
                <a:latin typeface="Arial" panose="020B0604020202020204" pitchFamily="34" charset="0"/>
                <a:ea typeface="ＭＳ Ｐゴシック" panose="020B0600070205080204" pitchFamily="34" charset="-128"/>
              </a:rPr>
              <a:t> therapy in hepatocellular carcinoma.</a:t>
            </a:r>
          </a:p>
          <a:p>
            <a:r>
              <a:rPr lang="en-US" dirty="0" smtClean="0">
                <a:latin typeface="Arial" panose="020B0604020202020204" pitchFamily="34" charset="0"/>
                <a:ea typeface="ＭＳ Ｐゴシック" panose="020B0600070205080204" pitchFamily="34" charset="-128"/>
              </a:rPr>
              <a:t>Pang R, Poon RT.</a:t>
            </a:r>
          </a:p>
          <a:p>
            <a:endParaRPr 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xmlns="" val="803499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ChangeArrowheads="1" noTextEdit="1"/>
          </p:cNvSpPr>
          <p:nvPr>
            <p:ph type="sldImg"/>
          </p:nvPr>
        </p:nvSpPr>
        <p:spPr bwMode="auto">
          <a:xfrm>
            <a:off x="-1695450" y="68263"/>
            <a:ext cx="10248900" cy="7688262"/>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6322" name="Rectangle 3"/>
          <p:cNvSpPr>
            <a:spLocks noGrp="1" noChangeArrowheads="1"/>
          </p:cNvSpPr>
          <p:nvPr>
            <p:ph type="body" idx="1"/>
          </p:nvPr>
        </p:nvSpPr>
        <p:spPr bwMode="auto">
          <a:xfrm>
            <a:off x="228600" y="7843838"/>
            <a:ext cx="6400800" cy="51117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xmlns="" val="307353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txBox="1">
            <a:spLocks noGrp="1" noChangeArrowheads="1"/>
          </p:cNvSpPr>
          <p:nvPr/>
        </p:nvSpPr>
        <p:spPr bwMode="auto">
          <a:xfrm>
            <a:off x="3886200" y="8683625"/>
            <a:ext cx="2970213" cy="458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386" tIns="45193" rIns="90386" bIns="45193" anchor="b"/>
          <a:lstStyle>
            <a:lvl1pPr defTabSz="903288"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03288"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03288"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03288"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03288"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032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032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032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032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DA3CA64E-73E5-4142-BEFB-995B7D159402}" type="slidenum">
              <a:rPr lang="de-DE" sz="1200"/>
              <a:pPr algn="r" eaLnBrk="1" hangingPunct="1"/>
              <a:t>15</a:t>
            </a:fld>
            <a:endParaRPr lang="de-DE" sz="1200"/>
          </a:p>
        </p:txBody>
      </p:sp>
      <p:sp>
        <p:nvSpPr>
          <p:cNvPr id="40962" name="Rectangle 2"/>
          <p:cNvSpPr>
            <a:spLocks noGrp="1" noRot="1" noChangeAspect="1" noChangeArrowheads="1" noTextEdit="1"/>
          </p:cNvSpPr>
          <p:nvPr>
            <p:ph type="sldImg"/>
          </p:nvPr>
        </p:nvSpPr>
        <p:spPr bwMode="auto">
          <a:xfrm>
            <a:off x="1144588" y="684213"/>
            <a:ext cx="4568825" cy="3427412"/>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0963" name="Rectangle 3"/>
          <p:cNvSpPr>
            <a:spLocks noGrp="1" noChangeArrowheads="1"/>
          </p:cNvSpPr>
          <p:nvPr>
            <p:ph type="body" idx="1"/>
          </p:nvPr>
        </p:nvSpPr>
        <p:spPr bwMode="auto">
          <a:xfrm>
            <a:off x="684213" y="4343400"/>
            <a:ext cx="5489575" cy="4116388"/>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0386" tIns="45193" rIns="90386" bIns="45193" numCol="1" anchor="t" anchorCtr="0" compatLnSpc="1">
            <a:prstTxWarp prst="textNoShape">
              <a:avLst/>
            </a:prstTxWarp>
            <a:normAutofit fontScale="92500" lnSpcReduction="10000"/>
          </a:bodyPr>
          <a:lstStyle/>
          <a:p>
            <a:r>
              <a:rPr lang="en-US" sz="1200" b="0" u="none" kern="1200" dirty="0" err="1" smtClean="0">
                <a:solidFill>
                  <a:schemeClr val="tx1"/>
                </a:solidFill>
                <a:latin typeface="+mn-lt"/>
                <a:ea typeface="ＭＳ Ｐゴシック" pitchFamily="-1" charset="-128"/>
                <a:cs typeface="ＭＳ Ｐゴシック" pitchFamily="-1" charset="-128"/>
              </a:rPr>
              <a:t>Hepatology</a:t>
            </a:r>
            <a:r>
              <a:rPr lang="en-US" sz="1200" b="0" u="none" kern="1200" dirty="0" smtClean="0">
                <a:solidFill>
                  <a:schemeClr val="tx1"/>
                </a:solidFill>
                <a:latin typeface="+mn-lt"/>
                <a:ea typeface="ＭＳ Ｐゴシック" pitchFamily="-1" charset="-128"/>
                <a:cs typeface="ＭＳ Ｐゴシック" pitchFamily="-1" charset="-128"/>
              </a:rPr>
              <a:t>. 2003 Oct;38(4):1034-42.</a:t>
            </a:r>
          </a:p>
          <a:p>
            <a:r>
              <a:rPr lang="en-US" sz="1200" b="0" u="none" kern="1200" dirty="0" smtClean="0">
                <a:solidFill>
                  <a:schemeClr val="tx1"/>
                </a:solidFill>
                <a:latin typeface="+mn-lt"/>
                <a:ea typeface="ＭＳ Ｐゴシック" pitchFamily="-1" charset="-128"/>
                <a:cs typeface="ＭＳ Ｐゴシック" pitchFamily="-1" charset="-128"/>
              </a:rPr>
              <a:t>MRI angiography is superior to helical CT for detection of HCC prior to liver transplantation: an explant correlation.</a:t>
            </a:r>
          </a:p>
          <a:p>
            <a:r>
              <a:rPr lang="en-US" sz="1200" b="0" u="none" kern="1200" dirty="0" err="1" smtClean="0">
                <a:solidFill>
                  <a:schemeClr val="tx1"/>
                </a:solidFill>
                <a:latin typeface="+mn-lt"/>
                <a:ea typeface="ＭＳ Ｐゴシック" pitchFamily="-1" charset="-128"/>
                <a:cs typeface="ＭＳ Ｐゴシック" pitchFamily="-1" charset="-128"/>
              </a:rPr>
              <a:t>Burrel</a:t>
            </a:r>
            <a:r>
              <a:rPr lang="en-US" sz="1200" b="0" u="none" kern="1200" dirty="0" smtClean="0">
                <a:solidFill>
                  <a:schemeClr val="tx1"/>
                </a:solidFill>
                <a:latin typeface="+mn-lt"/>
                <a:ea typeface="ＭＳ Ｐゴシック" pitchFamily="-1" charset="-128"/>
                <a:cs typeface="ＭＳ Ｐゴシック" pitchFamily="-1" charset="-128"/>
              </a:rPr>
              <a:t> M, </a:t>
            </a:r>
            <a:r>
              <a:rPr lang="en-US" sz="1200" b="0" u="none" kern="1200" dirty="0" err="1" smtClean="0">
                <a:solidFill>
                  <a:schemeClr val="tx1"/>
                </a:solidFill>
                <a:latin typeface="+mn-lt"/>
                <a:ea typeface="ＭＳ Ｐゴシック" pitchFamily="-1" charset="-128"/>
                <a:cs typeface="ＭＳ Ｐゴシック" pitchFamily="-1" charset="-128"/>
              </a:rPr>
              <a:t>Llovet</a:t>
            </a:r>
            <a:r>
              <a:rPr lang="en-US" sz="1200" b="0" u="none" kern="1200" dirty="0" smtClean="0">
                <a:solidFill>
                  <a:schemeClr val="tx1"/>
                </a:solidFill>
                <a:latin typeface="+mn-lt"/>
                <a:ea typeface="ＭＳ Ｐゴシック" pitchFamily="-1" charset="-128"/>
                <a:cs typeface="ＭＳ Ｐゴシック" pitchFamily="-1" charset="-128"/>
              </a:rPr>
              <a:t> JM, </a:t>
            </a:r>
            <a:r>
              <a:rPr lang="en-US" sz="1200" b="0" u="none" kern="1200" dirty="0" err="1" smtClean="0">
                <a:solidFill>
                  <a:schemeClr val="tx1"/>
                </a:solidFill>
                <a:latin typeface="+mn-lt"/>
                <a:ea typeface="ＭＳ Ｐゴシック" pitchFamily="-1" charset="-128"/>
                <a:cs typeface="ＭＳ Ｐゴシック" pitchFamily="-1" charset="-128"/>
              </a:rPr>
              <a:t>Ayuso</a:t>
            </a:r>
            <a:r>
              <a:rPr lang="en-US" sz="1200" b="0" u="none" kern="1200" dirty="0" smtClean="0">
                <a:solidFill>
                  <a:schemeClr val="tx1"/>
                </a:solidFill>
                <a:latin typeface="+mn-lt"/>
                <a:ea typeface="ＭＳ Ｐゴシック" pitchFamily="-1" charset="-128"/>
                <a:cs typeface="ＭＳ Ｐゴシック" pitchFamily="-1" charset="-128"/>
              </a:rPr>
              <a:t> C, Iglesias C, </a:t>
            </a:r>
            <a:r>
              <a:rPr lang="en-US" sz="1200" b="0" u="none" kern="1200" dirty="0" err="1" smtClean="0">
                <a:solidFill>
                  <a:schemeClr val="tx1"/>
                </a:solidFill>
                <a:latin typeface="+mn-lt"/>
                <a:ea typeface="ＭＳ Ｐゴシック" pitchFamily="-1" charset="-128"/>
                <a:cs typeface="ＭＳ Ｐゴシック" pitchFamily="-1" charset="-128"/>
              </a:rPr>
              <a:t>Sala</a:t>
            </a:r>
            <a:r>
              <a:rPr lang="en-US" sz="1200" b="0" u="none" kern="1200" dirty="0" smtClean="0">
                <a:solidFill>
                  <a:schemeClr val="tx1"/>
                </a:solidFill>
                <a:latin typeface="+mn-lt"/>
                <a:ea typeface="ＭＳ Ｐゴシック" pitchFamily="-1" charset="-128"/>
                <a:cs typeface="ＭＳ Ｐゴシック" pitchFamily="-1" charset="-128"/>
              </a:rPr>
              <a:t> M, </a:t>
            </a:r>
            <a:r>
              <a:rPr lang="en-US" sz="1200" b="0" u="none" kern="1200" dirty="0" err="1" smtClean="0">
                <a:solidFill>
                  <a:schemeClr val="tx1"/>
                </a:solidFill>
                <a:latin typeface="+mn-lt"/>
                <a:ea typeface="ＭＳ Ｐゴシック" pitchFamily="-1" charset="-128"/>
                <a:cs typeface="ＭＳ Ｐゴシック" pitchFamily="-1" charset="-128"/>
              </a:rPr>
              <a:t>Miquel</a:t>
            </a:r>
            <a:r>
              <a:rPr lang="en-US" sz="1200" b="0" u="none" kern="1200" dirty="0" smtClean="0">
                <a:solidFill>
                  <a:schemeClr val="tx1"/>
                </a:solidFill>
                <a:latin typeface="+mn-lt"/>
                <a:ea typeface="ＭＳ Ｐゴシック" pitchFamily="-1" charset="-128"/>
                <a:cs typeface="ＭＳ Ｐゴシック" pitchFamily="-1" charset="-128"/>
              </a:rPr>
              <a:t> R, </a:t>
            </a:r>
            <a:r>
              <a:rPr lang="en-US" sz="1200" b="0" u="none" kern="1200" dirty="0" err="1" smtClean="0">
                <a:solidFill>
                  <a:schemeClr val="tx1"/>
                </a:solidFill>
                <a:latin typeface="+mn-lt"/>
                <a:ea typeface="ＭＳ Ｐゴシック" pitchFamily="-1" charset="-128"/>
                <a:cs typeface="ＭＳ Ｐゴシック" pitchFamily="-1" charset="-128"/>
              </a:rPr>
              <a:t>Caralt</a:t>
            </a:r>
            <a:r>
              <a:rPr lang="en-US" sz="1200" b="0" u="none" kern="1200" dirty="0" smtClean="0">
                <a:solidFill>
                  <a:schemeClr val="tx1"/>
                </a:solidFill>
                <a:latin typeface="+mn-lt"/>
                <a:ea typeface="ＭＳ Ｐゴシック" pitchFamily="-1" charset="-128"/>
                <a:cs typeface="ＭＳ Ｐゴシック" pitchFamily="-1" charset="-128"/>
              </a:rPr>
              <a:t> T, </a:t>
            </a:r>
            <a:r>
              <a:rPr lang="en-US" sz="1200" b="0" u="none" kern="1200" dirty="0" err="1" smtClean="0">
                <a:solidFill>
                  <a:schemeClr val="tx1"/>
                </a:solidFill>
                <a:latin typeface="+mn-lt"/>
                <a:ea typeface="ＭＳ Ｐゴシック" pitchFamily="-1" charset="-128"/>
                <a:cs typeface="ＭＳ Ｐゴシック" pitchFamily="-1" charset="-128"/>
              </a:rPr>
              <a:t>Ayuso</a:t>
            </a:r>
            <a:r>
              <a:rPr lang="en-US" sz="1200" b="0" u="none" kern="1200" dirty="0" smtClean="0">
                <a:solidFill>
                  <a:schemeClr val="tx1"/>
                </a:solidFill>
                <a:latin typeface="+mn-lt"/>
                <a:ea typeface="ＭＳ Ｐゴシック" pitchFamily="-1" charset="-128"/>
                <a:cs typeface="ＭＳ Ｐゴシック" pitchFamily="-1" charset="-128"/>
              </a:rPr>
              <a:t> JR, </a:t>
            </a:r>
            <a:r>
              <a:rPr lang="en-US" sz="1200" b="0" u="none" kern="1200" dirty="0" err="1" smtClean="0">
                <a:solidFill>
                  <a:schemeClr val="tx1"/>
                </a:solidFill>
                <a:latin typeface="+mn-lt"/>
                <a:ea typeface="ＭＳ Ｐゴシック" pitchFamily="-1" charset="-128"/>
                <a:cs typeface="ＭＳ Ｐゴシック" pitchFamily="-1" charset="-128"/>
              </a:rPr>
              <a:t>Solé</a:t>
            </a:r>
            <a:r>
              <a:rPr lang="en-US" sz="1200" b="0" u="none" kern="1200" dirty="0" smtClean="0">
                <a:solidFill>
                  <a:schemeClr val="tx1"/>
                </a:solidFill>
                <a:latin typeface="+mn-lt"/>
                <a:ea typeface="ＭＳ Ｐゴシック" pitchFamily="-1" charset="-128"/>
                <a:cs typeface="ＭＳ Ｐゴシック" pitchFamily="-1" charset="-128"/>
              </a:rPr>
              <a:t> M, Sanchez M, </a:t>
            </a:r>
            <a:r>
              <a:rPr lang="en-US" sz="1200" b="0" u="none" kern="1200" dirty="0" err="1" smtClean="0">
                <a:solidFill>
                  <a:schemeClr val="tx1"/>
                </a:solidFill>
                <a:latin typeface="+mn-lt"/>
                <a:ea typeface="ＭＳ Ｐゴシック" pitchFamily="-1" charset="-128"/>
                <a:cs typeface="ＭＳ Ｐゴシック" pitchFamily="-1" charset="-128"/>
              </a:rPr>
              <a:t>Brú</a:t>
            </a:r>
            <a:r>
              <a:rPr lang="en-US" sz="1200" b="0" u="none" kern="1200" dirty="0" smtClean="0">
                <a:solidFill>
                  <a:schemeClr val="tx1"/>
                </a:solidFill>
                <a:latin typeface="+mn-lt"/>
                <a:ea typeface="ＭＳ Ｐゴシック" pitchFamily="-1" charset="-128"/>
                <a:cs typeface="ＭＳ Ｐゴシック" pitchFamily="-1" charset="-128"/>
              </a:rPr>
              <a:t> C, </a:t>
            </a:r>
            <a:r>
              <a:rPr lang="en-US" sz="1200" b="0" u="none" kern="1200" dirty="0" err="1" smtClean="0">
                <a:solidFill>
                  <a:schemeClr val="tx1"/>
                </a:solidFill>
                <a:latin typeface="+mn-lt"/>
                <a:ea typeface="ＭＳ Ｐゴシック" pitchFamily="-1" charset="-128"/>
                <a:cs typeface="ＭＳ Ｐゴシック" pitchFamily="-1" charset="-128"/>
              </a:rPr>
              <a:t>Bruix</a:t>
            </a:r>
            <a:r>
              <a:rPr lang="en-US" sz="1200" b="0" u="none" kern="1200" dirty="0" smtClean="0">
                <a:solidFill>
                  <a:schemeClr val="tx1"/>
                </a:solidFill>
                <a:latin typeface="+mn-lt"/>
                <a:ea typeface="ＭＳ Ｐゴシック" pitchFamily="-1" charset="-128"/>
                <a:cs typeface="ＭＳ Ｐゴシック" pitchFamily="-1" charset="-128"/>
              </a:rPr>
              <a:t> J; Barcelona </a:t>
            </a:r>
            <a:r>
              <a:rPr lang="en-US" sz="1200" b="0" u="none" kern="1200" dirty="0" err="1" smtClean="0">
                <a:solidFill>
                  <a:schemeClr val="tx1"/>
                </a:solidFill>
                <a:latin typeface="+mn-lt"/>
                <a:ea typeface="ＭＳ Ｐゴシック" pitchFamily="-1" charset="-128"/>
                <a:cs typeface="ＭＳ Ｐゴシック" pitchFamily="-1" charset="-128"/>
              </a:rPr>
              <a:t>Clínic</a:t>
            </a:r>
            <a:r>
              <a:rPr lang="en-US" sz="1200" b="0" u="none" kern="1200" dirty="0" smtClean="0">
                <a:solidFill>
                  <a:schemeClr val="tx1"/>
                </a:solidFill>
                <a:latin typeface="+mn-lt"/>
                <a:ea typeface="ＭＳ Ｐゴシック" pitchFamily="-1" charset="-128"/>
                <a:cs typeface="ＭＳ Ｐゴシック" pitchFamily="-1" charset="-128"/>
              </a:rPr>
              <a:t> Liver Cancer Group.</a:t>
            </a:r>
          </a:p>
          <a:p>
            <a:endParaRPr lang="en-US" sz="1200" b="0" u="sng" kern="1200" dirty="0" smtClean="0">
              <a:solidFill>
                <a:schemeClr val="tx1"/>
              </a:solidFill>
              <a:latin typeface="+mn-lt"/>
              <a:ea typeface="ＭＳ Ｐゴシック" pitchFamily="-1" charset="-128"/>
              <a:cs typeface="ＭＳ Ｐゴシック" pitchFamily="-1" charset="-128"/>
            </a:endParaRPr>
          </a:p>
          <a:p>
            <a:r>
              <a:rPr lang="en-US" sz="1200" kern="1200" dirty="0" smtClean="0">
                <a:solidFill>
                  <a:schemeClr val="tx1"/>
                </a:solidFill>
                <a:latin typeface="+mn-lt"/>
                <a:ea typeface="ＭＳ Ｐゴシック" pitchFamily="-1" charset="-128"/>
                <a:cs typeface="ＭＳ Ｐゴシック" pitchFamily="-1" charset="-128"/>
              </a:rPr>
              <a:t>Helical computerized tomography (CT) and magnetic resonance imaging (MRI) are used for staging of hepatocellular carcinoma (HCC) prior to curative treatments but underestimate tumor extension in 30% to 50% of cases when compared with pathologic explants. This study compares a new technology, MRI angiography (MRA), with </a:t>
            </a:r>
            <a:r>
              <a:rPr lang="en-US" sz="1200" kern="1200" dirty="0" err="1" smtClean="0">
                <a:solidFill>
                  <a:schemeClr val="tx1"/>
                </a:solidFill>
                <a:latin typeface="+mn-lt"/>
                <a:ea typeface="ＭＳ Ｐゴシック" pitchFamily="-1" charset="-128"/>
                <a:cs typeface="ＭＳ Ｐゴシック" pitchFamily="-1" charset="-128"/>
              </a:rPr>
              <a:t>triphasic</a:t>
            </a:r>
            <a:r>
              <a:rPr lang="en-US" sz="1200" kern="1200" dirty="0" smtClean="0">
                <a:solidFill>
                  <a:schemeClr val="tx1"/>
                </a:solidFill>
                <a:latin typeface="+mn-lt"/>
                <a:ea typeface="ＭＳ Ｐゴシック" pitchFamily="-1" charset="-128"/>
                <a:cs typeface="ＭＳ Ｐゴシック" pitchFamily="-1" charset="-128"/>
              </a:rPr>
              <a:t> helical CT in detection of HCC. Fifty cirrhotic patients, 29 with HCC, undergoing liver transplantation were analyzed. MRA was performed with a 3-D breath-hold fast spoiled gradient-echo sequence by using an effective section thickness of 2 to 2.5 mm. The gold standard was the pathologic examination (liver cut into 5-mm slices). One hundred twenty-seven lesions were identified at the explant: 76 HCC, 13 high-grade dysplastic nodules, 31 </a:t>
            </a:r>
            <a:r>
              <a:rPr lang="en-US" sz="1200" kern="1200" dirty="0" err="1" smtClean="0">
                <a:solidFill>
                  <a:schemeClr val="tx1"/>
                </a:solidFill>
                <a:latin typeface="+mn-lt"/>
                <a:ea typeface="ＭＳ Ｐゴシック" pitchFamily="-1" charset="-128"/>
                <a:cs typeface="ＭＳ Ｐゴシック" pitchFamily="-1" charset="-128"/>
              </a:rPr>
              <a:t>macroregenerative</a:t>
            </a:r>
            <a:r>
              <a:rPr lang="en-US" sz="1200" kern="1200" dirty="0" smtClean="0">
                <a:solidFill>
                  <a:schemeClr val="tx1"/>
                </a:solidFill>
                <a:latin typeface="+mn-lt"/>
                <a:ea typeface="ＭＳ Ｐゴシック" pitchFamily="-1" charset="-128"/>
                <a:cs typeface="ＭＳ Ｐゴシック" pitchFamily="-1" charset="-128"/>
              </a:rPr>
              <a:t> nodules, 7 </a:t>
            </a:r>
            <a:r>
              <a:rPr lang="en-US" sz="1200" kern="1200" dirty="0" err="1" smtClean="0">
                <a:solidFill>
                  <a:schemeClr val="tx1"/>
                </a:solidFill>
                <a:latin typeface="+mn-lt"/>
                <a:ea typeface="ＭＳ Ｐゴシック" pitchFamily="-1" charset="-128"/>
                <a:cs typeface="ＭＳ Ｐゴシック" pitchFamily="-1" charset="-128"/>
              </a:rPr>
              <a:t>hemangiomas</a:t>
            </a:r>
            <a:r>
              <a:rPr lang="en-US" sz="1200" kern="1200" dirty="0" smtClean="0">
                <a:solidFill>
                  <a:schemeClr val="tx1"/>
                </a:solidFill>
                <a:latin typeface="+mn-lt"/>
                <a:ea typeface="ＭＳ Ｐゴシック" pitchFamily="-1" charset="-128"/>
                <a:cs typeface="ＭＳ Ｐゴシック" pitchFamily="-1" charset="-128"/>
              </a:rPr>
              <a:t>. Diameter of the main HCC nodules was 29 +/- 14 mm and 11 +/- 7 mm for the 47 additional nodules. On a per nodule basis, sensitivity of MRA was superior to CT (58/76 [76%] vs. 43/70 [61%], respectively, P =.001). Sensitivity of MRA for detection of additional nodules decreased with size (&gt;20 mm: 6/6 [100%]; 10-20 mm: 16/19 [84%]; &lt;10 mm: 7/22 [32%]) and was superior to CT for nodules 10 to 20 mm (84% vs. 47%, P =.016). Nonspecific </a:t>
            </a:r>
            <a:r>
              <a:rPr lang="en-US" sz="1200" kern="1200" dirty="0" err="1" smtClean="0">
                <a:solidFill>
                  <a:schemeClr val="tx1"/>
                </a:solidFill>
                <a:latin typeface="+mn-lt"/>
                <a:ea typeface="ＭＳ Ｐゴシック" pitchFamily="-1" charset="-128"/>
                <a:cs typeface="ＭＳ Ｐゴシック" pitchFamily="-1" charset="-128"/>
              </a:rPr>
              <a:t>hypervascular</a:t>
            </a:r>
            <a:r>
              <a:rPr lang="en-US" sz="1200" kern="1200" dirty="0" smtClean="0">
                <a:solidFill>
                  <a:schemeClr val="tx1"/>
                </a:solidFill>
                <a:latin typeface="+mn-lt"/>
                <a:ea typeface="ＭＳ Ｐゴシック" pitchFamily="-1" charset="-128"/>
                <a:cs typeface="ＭＳ Ｐゴシック" pitchFamily="-1" charset="-128"/>
              </a:rPr>
              <a:t> nodules &gt;5 mm at MRA were HCC in two thirds of the cases. In conclusion, MRA has a high diagnostic accuracy for HCC &gt; or =10 mm and is more sensitive than </a:t>
            </a:r>
            <a:r>
              <a:rPr lang="en-US" sz="1200" kern="1200" dirty="0" err="1" smtClean="0">
                <a:solidFill>
                  <a:schemeClr val="tx1"/>
                </a:solidFill>
                <a:latin typeface="+mn-lt"/>
                <a:ea typeface="ＭＳ Ｐゴシック" pitchFamily="-1" charset="-128"/>
                <a:cs typeface="ＭＳ Ｐゴシック" pitchFamily="-1" charset="-128"/>
              </a:rPr>
              <a:t>triphasic</a:t>
            </a:r>
            <a:r>
              <a:rPr lang="en-US" sz="1200" kern="1200" dirty="0" smtClean="0">
                <a:solidFill>
                  <a:schemeClr val="tx1"/>
                </a:solidFill>
                <a:latin typeface="+mn-lt"/>
                <a:ea typeface="ＭＳ Ｐゴシック" pitchFamily="-1" charset="-128"/>
                <a:cs typeface="ＭＳ Ｐゴシック" pitchFamily="-1" charset="-128"/>
              </a:rPr>
              <a:t> helical CT in nodules sized 10 to 20 mm. MRA is the optimal technique for HCC staging prior to curative therapies.</a:t>
            </a:r>
            <a:endParaRPr 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xmlns="" val="3340192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defTabSz="914400" eaLnBrk="1" hangingPunct="1"/>
            <a:fld id="{4E1638EF-A6D1-471B-9ED5-FAD33187205E}" type="slidenum">
              <a:rPr lang="en-US" sz="1200">
                <a:latin typeface="Times New Roman" panose="02020603050405020304" pitchFamily="18" charset="0"/>
                <a:ea typeface="ヒラギノ角ゴ Pro W3" charset="-128"/>
              </a:rPr>
              <a:pPr algn="r" defTabSz="914400" eaLnBrk="1" hangingPunct="1"/>
              <a:t>16</a:t>
            </a:fld>
            <a:endParaRPr lang="en-US" sz="1200">
              <a:latin typeface="Times New Roman" panose="02020603050405020304" pitchFamily="18" charset="0"/>
              <a:ea typeface="ヒラギノ角ゴ Pro W3" charset="-128"/>
            </a:endParaRPr>
          </a:p>
        </p:txBody>
      </p:sp>
      <p:sp>
        <p:nvSpPr>
          <p:cNvPr id="706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0659" name="Rectangle 3"/>
          <p:cNvSpPr>
            <a:spLocks noGrp="1" noChangeArrowheads="1"/>
          </p:cNvSpPr>
          <p:nvPr>
            <p:ph type="body" idx="1"/>
          </p:nvPr>
        </p:nvSpPr>
        <p:spPr bwMode="auto">
          <a:xfrm>
            <a:off x="914400" y="4343400"/>
            <a:ext cx="5029200" cy="41148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Arial" panose="020B0604020202020204" pitchFamily="34" charset="0"/>
                <a:ea typeface="ＭＳ Ｐゴシック" panose="020B0600070205080204" pitchFamily="34" charset="-128"/>
              </a:rPr>
              <a:t>http://</a:t>
            </a:r>
            <a:r>
              <a:rPr lang="en-US" dirty="0" err="1" smtClean="0">
                <a:latin typeface="Arial" panose="020B0604020202020204" pitchFamily="34" charset="0"/>
                <a:ea typeface="ＭＳ Ｐゴシック" panose="020B0600070205080204" pitchFamily="34" charset="-128"/>
              </a:rPr>
              <a:t>bayerimaging.com</a:t>
            </a:r>
            <a:r>
              <a:rPr lang="en-US" dirty="0" smtClean="0">
                <a:latin typeface="Arial" panose="020B0604020202020204" pitchFamily="34" charset="0"/>
                <a:ea typeface="ＭＳ Ｐゴシック" panose="020B0600070205080204" pitchFamily="34" charset="-128"/>
              </a:rPr>
              <a:t>/products/</a:t>
            </a:r>
            <a:r>
              <a:rPr lang="en-US" dirty="0" err="1" smtClean="0">
                <a:latin typeface="Arial" panose="020B0604020202020204" pitchFamily="34" charset="0"/>
                <a:ea typeface="ＭＳ Ｐゴシック" panose="020B0600070205080204" pitchFamily="34" charset="-128"/>
              </a:rPr>
              <a:t>eovist</a:t>
            </a:r>
            <a:r>
              <a:rPr lang="en-US" dirty="0" smtClean="0">
                <a:latin typeface="Arial" panose="020B0604020202020204" pitchFamily="34" charset="0"/>
                <a:ea typeface="ＭＳ Ｐゴシック" panose="020B0600070205080204" pitchFamily="34" charset="-128"/>
              </a:rPr>
              <a:t>/</a:t>
            </a:r>
            <a:r>
              <a:rPr lang="en-US" dirty="0" err="1" smtClean="0">
                <a:latin typeface="Arial" panose="020B0604020202020204" pitchFamily="34" charset="0"/>
                <a:ea typeface="ＭＳ Ｐゴシック" panose="020B0600070205080204" pitchFamily="34" charset="-128"/>
              </a:rPr>
              <a:t>index.php</a:t>
            </a:r>
            <a:endParaRPr 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xmlns="" val="21359149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2466"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Arial" panose="020B0604020202020204" pitchFamily="34" charset="0"/>
                <a:ea typeface="ＭＳ Ｐゴシック" panose="020B0600070205080204" pitchFamily="34" charset="-128"/>
              </a:rPr>
              <a:t>J Cancer Res </a:t>
            </a:r>
            <a:r>
              <a:rPr lang="en-US" dirty="0" err="1" smtClean="0">
                <a:latin typeface="Arial" panose="020B0604020202020204" pitchFamily="34" charset="0"/>
                <a:ea typeface="ＭＳ Ｐゴシック" panose="020B0600070205080204" pitchFamily="34" charset="-128"/>
              </a:rPr>
              <a:t>Clin</a:t>
            </a:r>
            <a:r>
              <a:rPr lang="en-US" dirty="0" smtClean="0">
                <a:latin typeface="Arial" panose="020B0604020202020204" pitchFamily="34" charset="0"/>
                <a:ea typeface="ＭＳ Ｐゴシック" panose="020B0600070205080204" pitchFamily="34" charset="-128"/>
              </a:rPr>
              <a:t> </a:t>
            </a:r>
            <a:r>
              <a:rPr lang="en-US" dirty="0" err="1" smtClean="0">
                <a:latin typeface="Arial" panose="020B0604020202020204" pitchFamily="34" charset="0"/>
                <a:ea typeface="ＭＳ Ｐゴシック" panose="020B0600070205080204" pitchFamily="34" charset="-128"/>
              </a:rPr>
              <a:t>Oncol</a:t>
            </a:r>
            <a:r>
              <a:rPr lang="en-US" dirty="0" smtClean="0">
                <a:latin typeface="Arial" panose="020B0604020202020204" pitchFamily="34" charset="0"/>
                <a:ea typeface="ＭＳ Ｐゴシック" panose="020B0600070205080204" pitchFamily="34" charset="-128"/>
              </a:rPr>
              <a:t>. 2004 Jul;130(7):417-22.</a:t>
            </a:r>
          </a:p>
          <a:p>
            <a:r>
              <a:rPr lang="en-US" dirty="0" smtClean="0">
                <a:latin typeface="Arial" panose="020B0604020202020204" pitchFamily="34" charset="0"/>
                <a:ea typeface="ＭＳ Ｐゴシック" panose="020B0600070205080204" pitchFamily="34" charset="-128"/>
              </a:rPr>
              <a:t>Randomized controlled trial of screening for hepatocellular carcinoma.</a:t>
            </a:r>
          </a:p>
          <a:p>
            <a:r>
              <a:rPr lang="en-US" dirty="0" smtClean="0">
                <a:latin typeface="Arial" panose="020B0604020202020204" pitchFamily="34" charset="0"/>
                <a:ea typeface="ＭＳ Ｐゴシック" panose="020B0600070205080204" pitchFamily="34" charset="-128"/>
              </a:rPr>
              <a:t>Zhang BH, Yang BH, Tang ZY.</a:t>
            </a:r>
          </a:p>
          <a:p>
            <a:endParaRPr 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xmlns="" val="4095209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0" u="none" kern="1200" dirty="0" smtClean="0">
                <a:solidFill>
                  <a:schemeClr val="tx1"/>
                </a:solidFill>
                <a:latin typeface="+mn-lt"/>
                <a:ea typeface="ＭＳ Ｐゴシック" pitchFamily="-1" charset="-128"/>
                <a:cs typeface="ＭＳ Ｐゴシック" pitchFamily="-1" charset="-128"/>
              </a:rPr>
              <a:t>The American Journal of Medicine</a:t>
            </a:r>
          </a:p>
          <a:p>
            <a:r>
              <a:rPr lang="en-US" sz="1200" b="0" u="none" kern="1200" dirty="0" smtClean="0">
                <a:solidFill>
                  <a:schemeClr val="tx1"/>
                </a:solidFill>
                <a:latin typeface="+mn-lt"/>
                <a:ea typeface="ＭＳ Ｐゴシック" pitchFamily="-1" charset="-128"/>
                <a:cs typeface="ＭＳ Ｐゴシック" pitchFamily="-1" charset="-128"/>
              </a:rPr>
              <a:t>Volume 121, Issue 2 , Pages 119-126, February 2008</a:t>
            </a:r>
          </a:p>
          <a:p>
            <a:r>
              <a:rPr lang="en-US" sz="1200" b="0" u="none" kern="1200" dirty="0" smtClean="0">
                <a:solidFill>
                  <a:schemeClr val="tx1"/>
                </a:solidFill>
                <a:latin typeface="+mn-lt"/>
                <a:ea typeface="ＭＳ Ｐゴシック" pitchFamily="-1" charset="-128"/>
                <a:cs typeface="ＭＳ Ｐゴシック" pitchFamily="-1" charset="-128"/>
              </a:rPr>
              <a:t>Surveillance for Hepatocellular Carcinoma in Patients with Cirrhosis Improves Outcome</a:t>
            </a:r>
          </a:p>
          <a:p>
            <a:r>
              <a:rPr lang="en-US" sz="1200" b="0" u="none" kern="1200" dirty="0" smtClean="0">
                <a:solidFill>
                  <a:schemeClr val="tx1"/>
                </a:solidFill>
                <a:latin typeface="+mn-lt"/>
                <a:ea typeface="ＭＳ Ｐゴシック" pitchFamily="-1" charset="-128"/>
                <a:cs typeface="ＭＳ Ｐゴシック" pitchFamily="-1" charset="-128"/>
              </a:rPr>
              <a:t>Richard Todd </a:t>
            </a:r>
            <a:r>
              <a:rPr lang="en-US" sz="1200" b="0" u="none" kern="1200" dirty="0" err="1" smtClean="0">
                <a:solidFill>
                  <a:schemeClr val="tx1"/>
                </a:solidFill>
                <a:latin typeface="+mn-lt"/>
                <a:ea typeface="ＭＳ Ｐゴシック" pitchFamily="-1" charset="-128"/>
                <a:cs typeface="ＭＳ Ｐゴシック" pitchFamily="-1" charset="-128"/>
              </a:rPr>
              <a:t>Stravitz</a:t>
            </a:r>
            <a:r>
              <a:rPr lang="en-US" sz="1200" b="0" u="none" kern="1200" dirty="0" smtClean="0">
                <a:solidFill>
                  <a:schemeClr val="tx1"/>
                </a:solidFill>
                <a:latin typeface="+mn-lt"/>
                <a:ea typeface="ＭＳ Ｐゴシック" pitchFamily="-1" charset="-128"/>
                <a:cs typeface="ＭＳ Ｐゴシック" pitchFamily="-1" charset="-128"/>
              </a:rPr>
              <a:t>, MD, FACP, FACG, Douglas M. </a:t>
            </a:r>
            <a:r>
              <a:rPr lang="en-US" sz="1200" b="0" u="none" kern="1200" dirty="0" err="1" smtClean="0">
                <a:solidFill>
                  <a:schemeClr val="tx1"/>
                </a:solidFill>
                <a:latin typeface="+mn-lt"/>
                <a:ea typeface="ＭＳ Ｐゴシック" pitchFamily="-1" charset="-128"/>
                <a:cs typeface="ＭＳ Ｐゴシック" pitchFamily="-1" charset="-128"/>
              </a:rPr>
              <a:t>Heuman</a:t>
            </a:r>
            <a:r>
              <a:rPr lang="en-US" sz="1200" b="0" u="none" kern="1200" dirty="0" smtClean="0">
                <a:solidFill>
                  <a:schemeClr val="tx1"/>
                </a:solidFill>
                <a:latin typeface="+mn-lt"/>
                <a:ea typeface="ＭＳ Ｐゴシック" pitchFamily="-1" charset="-128"/>
                <a:cs typeface="ＭＳ Ｐゴシック" pitchFamily="-1" charset="-128"/>
              </a:rPr>
              <a:t>, </a:t>
            </a:r>
            <a:r>
              <a:rPr lang="en-US" sz="1200" b="0" u="none" kern="1200" dirty="0" err="1" smtClean="0">
                <a:solidFill>
                  <a:schemeClr val="tx1"/>
                </a:solidFill>
                <a:latin typeface="+mn-lt"/>
                <a:ea typeface="ＭＳ Ｐゴシック" pitchFamily="-1" charset="-128"/>
                <a:cs typeface="ＭＳ Ｐゴシック" pitchFamily="-1" charset="-128"/>
              </a:rPr>
              <a:t>Nisha</a:t>
            </a:r>
            <a:r>
              <a:rPr lang="en-US" sz="1200" b="0" u="none" kern="1200" dirty="0" smtClean="0">
                <a:solidFill>
                  <a:schemeClr val="tx1"/>
                </a:solidFill>
                <a:latin typeface="+mn-lt"/>
                <a:ea typeface="ＭＳ Ｐゴシック" pitchFamily="-1" charset="-128"/>
                <a:cs typeface="ＭＳ Ｐゴシック" pitchFamily="-1" charset="-128"/>
              </a:rPr>
              <a:t> Chand, et al.</a:t>
            </a:r>
          </a:p>
          <a:p>
            <a:endParaRPr lang="en-US" sz="1200" b="0" u="sng" kern="1200" dirty="0" smtClean="0">
              <a:solidFill>
                <a:schemeClr val="tx1"/>
              </a:solidFill>
              <a:latin typeface="+mn-lt"/>
              <a:ea typeface="ＭＳ Ｐゴシック" pitchFamily="-1" charset="-128"/>
              <a:cs typeface="ＭＳ Ｐゴシック" pitchFamily="-1" charset="-128"/>
            </a:endParaRPr>
          </a:p>
          <a:p>
            <a:r>
              <a:rPr lang="en-US" sz="1200" kern="1200" dirty="0" smtClean="0">
                <a:solidFill>
                  <a:schemeClr val="tx1"/>
                </a:solidFill>
                <a:latin typeface="+mn-lt"/>
                <a:ea typeface="ＭＳ Ｐゴシック" pitchFamily="-1" charset="-128"/>
                <a:cs typeface="ＭＳ Ｐゴシック" pitchFamily="-1" charset="-128"/>
              </a:rPr>
              <a:t>Objective</a:t>
            </a:r>
          </a:p>
          <a:p>
            <a:r>
              <a:rPr lang="en-US" sz="1200" kern="1200" dirty="0" smtClean="0">
                <a:solidFill>
                  <a:schemeClr val="tx1"/>
                </a:solidFill>
                <a:latin typeface="+mn-lt"/>
                <a:ea typeface="ＭＳ Ｐゴシック" pitchFamily="-1" charset="-128"/>
                <a:cs typeface="ＭＳ Ｐゴシック" pitchFamily="-1" charset="-128"/>
              </a:rPr>
              <a:t>Liver transplantation has become an effective treatment for cirrhotic patients with early-stage hepatocellular carcinoma. We hypothesized that the quality of surveillance for hepatocellular carcinoma influences prognosis by affecting access to liver transplantation.</a:t>
            </a:r>
          </a:p>
          <a:p>
            <a:r>
              <a:rPr lang="en-US" sz="1200" kern="1200" dirty="0" smtClean="0">
                <a:solidFill>
                  <a:schemeClr val="tx1"/>
                </a:solidFill>
                <a:latin typeface="+mn-lt"/>
                <a:ea typeface="ＭＳ Ｐゴシック" pitchFamily="-1" charset="-128"/>
                <a:cs typeface="ＭＳ Ｐゴシック" pitchFamily="-1" charset="-128"/>
              </a:rPr>
              <a:t>Methods</a:t>
            </a:r>
          </a:p>
          <a:p>
            <a:r>
              <a:rPr lang="en-US" sz="1200" kern="1200" dirty="0" smtClean="0">
                <a:solidFill>
                  <a:schemeClr val="tx1"/>
                </a:solidFill>
                <a:latin typeface="+mn-lt"/>
                <a:ea typeface="ＭＳ Ｐゴシック" pitchFamily="-1" charset="-128"/>
                <a:cs typeface="ＭＳ Ｐゴシック" pitchFamily="-1" charset="-128"/>
              </a:rPr>
              <a:t>A total of 269 patients with cirrhosis and hepatocellular carcinoma were retrospectively categorized into 3 groups according to quality of surveillance: standard-of-care (</a:t>
            </a:r>
            <a:r>
              <a:rPr lang="en-US" sz="1200" i="1" kern="1200" dirty="0" smtClean="0">
                <a:solidFill>
                  <a:schemeClr val="tx1"/>
                </a:solidFill>
                <a:latin typeface="+mn-lt"/>
                <a:ea typeface="ＭＳ Ｐゴシック" pitchFamily="-1" charset="-128"/>
                <a:cs typeface="ＭＳ Ｐゴシック" pitchFamily="-1" charset="-128"/>
              </a:rPr>
              <a:t>n</a:t>
            </a:r>
            <a:r>
              <a:rPr lang="en-US" sz="1200" i="0" kern="1200" dirty="0" smtClean="0">
                <a:solidFill>
                  <a:schemeClr val="tx1"/>
                </a:solidFill>
                <a:latin typeface="+mn-lt"/>
                <a:ea typeface="ＭＳ Ｐゴシック" pitchFamily="-1" charset="-128"/>
                <a:cs typeface="ＭＳ Ｐゴシック" pitchFamily="-1" charset="-128"/>
              </a:rPr>
              <a:t>=172) (group 1); substandard surveillance (</a:t>
            </a:r>
            <a:r>
              <a:rPr lang="en-US" sz="1200" i="1" kern="1200" dirty="0" smtClean="0">
                <a:solidFill>
                  <a:schemeClr val="tx1"/>
                </a:solidFill>
                <a:latin typeface="+mn-lt"/>
                <a:ea typeface="ＭＳ Ｐゴシック" pitchFamily="-1" charset="-128"/>
                <a:cs typeface="ＭＳ Ｐゴシック" pitchFamily="-1" charset="-128"/>
              </a:rPr>
              <a:t>n</a:t>
            </a:r>
            <a:r>
              <a:rPr lang="en-US" sz="1200" i="0" kern="1200" dirty="0" smtClean="0">
                <a:solidFill>
                  <a:schemeClr val="tx1"/>
                </a:solidFill>
                <a:latin typeface="+mn-lt"/>
                <a:ea typeface="ＭＳ Ｐゴシック" pitchFamily="-1" charset="-128"/>
                <a:cs typeface="ＭＳ Ｐゴシック" pitchFamily="-1" charset="-128"/>
              </a:rPr>
              <a:t>=48) (group 2); and absence of surveillance in patients not recognized to be cirrhotic (</a:t>
            </a:r>
            <a:r>
              <a:rPr lang="en-US" sz="1200" i="1" kern="1200" dirty="0" smtClean="0">
                <a:solidFill>
                  <a:schemeClr val="tx1"/>
                </a:solidFill>
                <a:latin typeface="+mn-lt"/>
                <a:ea typeface="ＭＳ Ｐゴシック" pitchFamily="-1" charset="-128"/>
                <a:cs typeface="ＭＳ Ｐゴシック" pitchFamily="-1" charset="-128"/>
              </a:rPr>
              <a:t>n</a:t>
            </a:r>
            <a:r>
              <a:rPr lang="en-US" sz="1200" i="0" kern="1200" dirty="0" smtClean="0">
                <a:solidFill>
                  <a:schemeClr val="tx1"/>
                </a:solidFill>
                <a:latin typeface="+mn-lt"/>
                <a:ea typeface="ＭＳ Ｐゴシック" pitchFamily="-1" charset="-128"/>
                <a:cs typeface="ＭＳ Ｐゴシック" pitchFamily="-1" charset="-128"/>
              </a:rPr>
              <a:t>=59) (group 3).</a:t>
            </a:r>
          </a:p>
          <a:p>
            <a:r>
              <a:rPr lang="en-US" sz="1200" i="0" kern="1200" dirty="0" smtClean="0">
                <a:solidFill>
                  <a:schemeClr val="tx1"/>
                </a:solidFill>
                <a:latin typeface="+mn-lt"/>
                <a:ea typeface="ＭＳ Ｐゴシック" pitchFamily="-1" charset="-128"/>
                <a:cs typeface="ＭＳ Ｐゴシック" pitchFamily="-1" charset="-128"/>
              </a:rPr>
              <a:t>Results</a:t>
            </a:r>
          </a:p>
          <a:p>
            <a:r>
              <a:rPr lang="en-US" sz="1200" i="0" kern="1200" dirty="0" smtClean="0">
                <a:solidFill>
                  <a:schemeClr val="tx1"/>
                </a:solidFill>
                <a:latin typeface="+mn-lt"/>
                <a:ea typeface="ＭＳ Ｐゴシック" pitchFamily="-1" charset="-128"/>
                <a:cs typeface="ＭＳ Ｐゴシック" pitchFamily="-1" charset="-128"/>
              </a:rPr>
              <a:t>Three-year survival in the 60 patients who underwent liver transplantation was 81% versus 12% for patients who did not undergo transplantation (</a:t>
            </a:r>
            <a:r>
              <a:rPr lang="en-US" sz="1200" i="1" kern="1200" dirty="0" smtClean="0">
                <a:solidFill>
                  <a:schemeClr val="tx1"/>
                </a:solidFill>
                <a:latin typeface="+mn-lt"/>
                <a:ea typeface="ＭＳ Ｐゴシック" pitchFamily="-1" charset="-128"/>
                <a:cs typeface="ＭＳ Ｐゴシック" pitchFamily="-1" charset="-128"/>
              </a:rPr>
              <a:t>P</a:t>
            </a:r>
            <a:r>
              <a:rPr lang="en-US" sz="1200" i="0" kern="1200" dirty="0" smtClean="0">
                <a:solidFill>
                  <a:schemeClr val="tx1"/>
                </a:solidFill>
                <a:latin typeface="+mn-lt"/>
                <a:ea typeface="ＭＳ Ｐゴシック" pitchFamily="-1" charset="-128"/>
                <a:cs typeface="ＭＳ Ｐゴシック" pitchFamily="-1" charset="-128"/>
              </a:rPr>
              <a:t>&lt;.001). The percentages of patients who underwent transplantation according to tumor stage at diagnosis (T1, T2, T3, and T4) were 58%, 35%, 10%, and 1%, respectively. Hepatocellular carcinoma was diagnosed at stages 1 and 2 in 70% of patients in group 1, 37% of patients in group 2, and only 18% of patients in group 3 (</a:t>
            </a:r>
            <a:r>
              <a:rPr lang="en-US" sz="1200" i="1" kern="1200" dirty="0" smtClean="0">
                <a:solidFill>
                  <a:schemeClr val="tx1"/>
                </a:solidFill>
                <a:latin typeface="+mn-lt"/>
                <a:ea typeface="ＭＳ Ｐゴシック" pitchFamily="-1" charset="-128"/>
                <a:cs typeface="ＭＳ Ｐゴシック" pitchFamily="-1" charset="-128"/>
              </a:rPr>
              <a:t>P</a:t>
            </a:r>
            <a:r>
              <a:rPr lang="en-US" sz="1200" i="0" kern="1200" dirty="0" smtClean="0">
                <a:solidFill>
                  <a:schemeClr val="tx1"/>
                </a:solidFill>
                <a:latin typeface="+mn-lt"/>
                <a:ea typeface="ＭＳ Ｐゴシック" pitchFamily="-1" charset="-128"/>
                <a:cs typeface="ＭＳ Ｐゴシック" pitchFamily="-1" charset="-128"/>
              </a:rPr>
              <a:t> &lt;.001). Liver transplantation was performed in 32% of patients in group 1, 13% of patients in group 2, and 7% of patients in group 3 (</a:t>
            </a:r>
            <a:r>
              <a:rPr lang="en-US" sz="1200" i="1" kern="1200" dirty="0" smtClean="0">
                <a:solidFill>
                  <a:schemeClr val="tx1"/>
                </a:solidFill>
                <a:latin typeface="+mn-lt"/>
                <a:ea typeface="ＭＳ Ｐゴシック" pitchFamily="-1" charset="-128"/>
                <a:cs typeface="ＭＳ Ｐゴシック" pitchFamily="-1" charset="-128"/>
              </a:rPr>
              <a:t>P</a:t>
            </a:r>
            <a:r>
              <a:rPr lang="en-US" sz="1200" i="0" kern="1200" dirty="0" smtClean="0">
                <a:solidFill>
                  <a:schemeClr val="tx1"/>
                </a:solidFill>
                <a:latin typeface="+mn-lt"/>
                <a:ea typeface="ＭＳ Ｐゴシック" pitchFamily="-1" charset="-128"/>
                <a:cs typeface="ＭＳ Ｐゴシック" pitchFamily="-1" charset="-128"/>
              </a:rPr>
              <a:t>&lt;.001). Three-year survival from cancer diagnosis in patients in group 3 (12%) was significantly worse than in patients in group 1 (39%) or group 2 (27%) (each </a:t>
            </a:r>
            <a:r>
              <a:rPr lang="en-US" sz="1200" i="1" kern="1200" dirty="0" smtClean="0">
                <a:solidFill>
                  <a:schemeClr val="tx1"/>
                </a:solidFill>
                <a:latin typeface="+mn-lt"/>
                <a:ea typeface="ＭＳ Ｐゴシック" pitchFamily="-1" charset="-128"/>
                <a:cs typeface="ＭＳ Ｐゴシック" pitchFamily="-1" charset="-128"/>
              </a:rPr>
              <a:t>P</a:t>
            </a:r>
            <a:r>
              <a:rPr lang="en-US" sz="1200" i="0" kern="1200" dirty="0" smtClean="0">
                <a:solidFill>
                  <a:schemeClr val="tx1"/>
                </a:solidFill>
                <a:latin typeface="+mn-lt"/>
                <a:ea typeface="ＭＳ Ｐゴシック" pitchFamily="-1" charset="-128"/>
                <a:cs typeface="ＭＳ Ｐゴシック" pitchFamily="-1" charset="-128"/>
              </a:rPr>
              <a:t>&lt;.05). Eighty percent of patients in group 3 had subtle abnormalities of cirrhosis on routine laboratory tests.</a:t>
            </a:r>
          </a:p>
          <a:p>
            <a:r>
              <a:rPr lang="en-US" sz="1200" i="0" kern="1200" dirty="0" smtClean="0">
                <a:solidFill>
                  <a:schemeClr val="tx1"/>
                </a:solidFill>
                <a:latin typeface="+mn-lt"/>
                <a:ea typeface="ＭＳ Ｐゴシック" pitchFamily="-1" charset="-128"/>
                <a:cs typeface="ＭＳ Ｐゴシック" pitchFamily="-1" charset="-128"/>
              </a:rPr>
              <a:t>Conclusion</a:t>
            </a:r>
          </a:p>
          <a:p>
            <a:r>
              <a:rPr lang="en-US" sz="1200" i="0" kern="1200" dirty="0" smtClean="0">
                <a:solidFill>
                  <a:schemeClr val="tx1"/>
                </a:solidFill>
                <a:latin typeface="+mn-lt"/>
                <a:ea typeface="ＭＳ Ｐゴシック" pitchFamily="-1" charset="-128"/>
                <a:cs typeface="ＭＳ Ｐゴシック" pitchFamily="-1" charset="-128"/>
              </a:rPr>
              <a:t>The quality of surveillance has a direct impact on hepatocellular carcinoma stage at diagnosis, access to liver transplantation, and survival.</a:t>
            </a:r>
            <a:endParaRPr lang="en-US" dirty="0"/>
          </a:p>
        </p:txBody>
      </p:sp>
      <p:sp>
        <p:nvSpPr>
          <p:cNvPr id="4" name="Slide Number Placeholder 3"/>
          <p:cNvSpPr>
            <a:spLocks noGrp="1"/>
          </p:cNvSpPr>
          <p:nvPr>
            <p:ph type="sldNum" sz="quarter" idx="10"/>
          </p:nvPr>
        </p:nvSpPr>
        <p:spPr/>
        <p:txBody>
          <a:bodyPr/>
          <a:lstStyle/>
          <a:p>
            <a:fld id="{BD528A7B-545B-420F-A9F0-36B4C160715F}" type="slidenum">
              <a:rPr lang="en-US" smtClean="0"/>
              <a:pPr/>
              <a:t>18</a:t>
            </a:fld>
            <a:endParaRPr lang="en-US"/>
          </a:p>
        </p:txBody>
      </p:sp>
    </p:spTree>
    <p:extLst>
      <p:ext uri="{BB962C8B-B14F-4D97-AF65-F5344CB8AC3E}">
        <p14:creationId xmlns:p14="http://schemas.microsoft.com/office/powerpoint/2010/main" xmlns="" val="8320591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5538"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r>
              <a:rPr lang="en-US" sz="1200" b="0" i="0" u="none" strike="noStrike" kern="1200" baseline="0" dirty="0" smtClean="0">
                <a:solidFill>
                  <a:schemeClr val="tx1"/>
                </a:solidFill>
                <a:latin typeface="+mn-lt"/>
                <a:ea typeface="ＭＳ Ｐゴシック" pitchFamily="-1" charset="-128"/>
                <a:cs typeface="ＭＳ Ｐゴシック" pitchFamily="-1" charset="-128"/>
              </a:rPr>
              <a:t>J </a:t>
            </a:r>
            <a:r>
              <a:rPr lang="en-US" sz="1200" b="0" i="0" u="none" strike="noStrike" kern="1200" baseline="0" dirty="0" err="1" smtClean="0">
                <a:solidFill>
                  <a:schemeClr val="tx1"/>
                </a:solidFill>
                <a:latin typeface="+mn-lt"/>
                <a:ea typeface="ＭＳ Ｐゴシック" pitchFamily="-1" charset="-128"/>
                <a:cs typeface="ＭＳ Ｐゴシック" pitchFamily="-1" charset="-128"/>
              </a:rPr>
              <a:t>Clin</a:t>
            </a:r>
            <a:r>
              <a:rPr lang="en-US" sz="1200" b="0" i="0" u="none" strike="noStrike" kern="1200" baseline="0" dirty="0" smtClean="0">
                <a:solidFill>
                  <a:schemeClr val="tx1"/>
                </a:solidFill>
                <a:latin typeface="+mn-lt"/>
                <a:ea typeface="ＭＳ Ｐゴシック" pitchFamily="-1" charset="-128"/>
                <a:cs typeface="ＭＳ Ｐゴシック" pitchFamily="-1" charset="-128"/>
              </a:rPr>
              <a:t> </a:t>
            </a:r>
            <a:r>
              <a:rPr lang="en-US" sz="1200" b="0" i="0" u="none" strike="noStrike" kern="1200" baseline="0" dirty="0" err="1" smtClean="0">
                <a:solidFill>
                  <a:schemeClr val="tx1"/>
                </a:solidFill>
                <a:latin typeface="+mn-lt"/>
                <a:ea typeface="ＭＳ Ｐゴシック" pitchFamily="-1" charset="-128"/>
                <a:cs typeface="ＭＳ Ｐゴシック" pitchFamily="-1" charset="-128"/>
              </a:rPr>
              <a:t>Gastroenterol</a:t>
            </a:r>
            <a:r>
              <a:rPr lang="en-US" sz="1200" b="0" i="0" u="none" strike="noStrike" kern="1200" baseline="0" dirty="0" smtClean="0">
                <a:solidFill>
                  <a:schemeClr val="tx1"/>
                </a:solidFill>
                <a:latin typeface="+mn-lt"/>
                <a:ea typeface="ＭＳ Ｐゴシック" pitchFamily="-1" charset="-128"/>
                <a:cs typeface="ＭＳ Ｐゴシック" pitchFamily="-1" charset="-128"/>
              </a:rPr>
              <a:t>. 2010 Mar;44(3):e63-70. </a:t>
            </a:r>
            <a:r>
              <a:rPr lang="en-US" sz="1200" b="0" i="0" u="none" strike="noStrike" kern="1200" baseline="0" dirty="0" err="1" smtClean="0">
                <a:solidFill>
                  <a:schemeClr val="tx1"/>
                </a:solidFill>
                <a:latin typeface="+mn-lt"/>
                <a:ea typeface="ＭＳ Ｐゴシック" pitchFamily="-1" charset="-128"/>
                <a:cs typeface="ＭＳ Ｐゴシック" pitchFamily="-1" charset="-128"/>
              </a:rPr>
              <a:t>doi</a:t>
            </a:r>
            <a:r>
              <a:rPr lang="en-US" sz="1200" b="0" i="0" u="none" strike="noStrike" kern="1200" baseline="0" dirty="0" smtClean="0">
                <a:solidFill>
                  <a:schemeClr val="tx1"/>
                </a:solidFill>
                <a:latin typeface="+mn-lt"/>
                <a:ea typeface="ＭＳ Ｐゴシック" pitchFamily="-1" charset="-128"/>
                <a:cs typeface="ＭＳ Ｐゴシック" pitchFamily="-1" charset="-128"/>
              </a:rPr>
              <a:t>: 10.1097/MCG.0b013e3181b4b68b.</a:t>
            </a:r>
          </a:p>
          <a:p>
            <a:r>
              <a:rPr lang="en-US" sz="1200" b="0" i="0" u="none" strike="noStrike" kern="1200" baseline="0" dirty="0" smtClean="0">
                <a:solidFill>
                  <a:schemeClr val="tx1"/>
                </a:solidFill>
                <a:latin typeface="+mn-lt"/>
                <a:ea typeface="ＭＳ Ｐゴシック" pitchFamily="-1" charset="-128"/>
                <a:cs typeface="ＭＳ Ｐゴシック" pitchFamily="-1" charset="-128"/>
              </a:rPr>
              <a:t>Survival in Asian Americans after treatments for hepatocellular carcinoma: a seven-year experience at UCLA.</a:t>
            </a:r>
          </a:p>
          <a:p>
            <a:r>
              <a:rPr lang="en-US" sz="1200" b="0" i="0" u="none" strike="noStrike" kern="1200" baseline="0" dirty="0" smtClean="0">
                <a:solidFill>
                  <a:schemeClr val="tx1"/>
                </a:solidFill>
                <a:latin typeface="+mn-lt"/>
                <a:ea typeface="ＭＳ Ｐゴシック" pitchFamily="-1" charset="-128"/>
                <a:cs typeface="ＭＳ Ｐゴシック" pitchFamily="-1" charset="-128"/>
              </a:rPr>
              <a:t>Tong MJ, </a:t>
            </a:r>
            <a:r>
              <a:rPr lang="en-US" sz="1200" b="0" i="0" u="none" strike="noStrike" kern="1200" baseline="0" dirty="0" err="1" smtClean="0">
                <a:solidFill>
                  <a:schemeClr val="tx1"/>
                </a:solidFill>
                <a:latin typeface="+mn-lt"/>
                <a:ea typeface="ＭＳ Ｐゴシック" pitchFamily="-1" charset="-128"/>
                <a:cs typeface="ＭＳ Ｐゴシック" pitchFamily="-1" charset="-128"/>
              </a:rPr>
              <a:t>Chavalitdhamrong</a:t>
            </a:r>
            <a:r>
              <a:rPr lang="en-US" sz="1200" b="0" i="0" u="none" strike="noStrike" kern="1200" baseline="0" dirty="0" smtClean="0">
                <a:solidFill>
                  <a:schemeClr val="tx1"/>
                </a:solidFill>
                <a:latin typeface="+mn-lt"/>
                <a:ea typeface="ＭＳ Ｐゴシック" pitchFamily="-1" charset="-128"/>
                <a:cs typeface="ＭＳ Ｐゴシック" pitchFamily="-1" charset="-128"/>
              </a:rPr>
              <a:t> D, Lu DS, Raman SS, Gomes A, Duffy JP, Hong JC, </a:t>
            </a:r>
            <a:r>
              <a:rPr lang="en-US" sz="1200" b="0" i="0" u="none" strike="noStrike" kern="1200" baseline="0" dirty="0" err="1" smtClean="0">
                <a:solidFill>
                  <a:schemeClr val="tx1"/>
                </a:solidFill>
                <a:latin typeface="+mn-lt"/>
                <a:ea typeface="ＭＳ Ｐゴシック" pitchFamily="-1" charset="-128"/>
                <a:cs typeface="ＭＳ Ｐゴシック" pitchFamily="-1" charset="-128"/>
              </a:rPr>
              <a:t>Busuttil</a:t>
            </a:r>
            <a:r>
              <a:rPr lang="en-US" sz="1200" b="0" i="0" u="none" strike="noStrike" kern="1200" baseline="0" dirty="0" smtClean="0">
                <a:solidFill>
                  <a:schemeClr val="tx1"/>
                </a:solidFill>
                <a:latin typeface="+mn-lt"/>
                <a:ea typeface="ＭＳ Ｐゴシック" pitchFamily="-1" charset="-128"/>
                <a:cs typeface="ＭＳ Ｐゴシック" pitchFamily="-1" charset="-128"/>
              </a:rPr>
              <a:t> RW.</a:t>
            </a:r>
          </a:p>
          <a:p>
            <a:endParaRPr lang="en-US" sz="1200" b="0" i="0" u="none" strike="noStrike" kern="1200" baseline="0" dirty="0" smtClean="0">
              <a:solidFill>
                <a:schemeClr val="tx1"/>
              </a:solidFill>
              <a:latin typeface="+mn-lt"/>
              <a:ea typeface="ＭＳ Ｐゴシック" pitchFamily="-1" charset="-128"/>
              <a:cs typeface="ＭＳ Ｐゴシック" pitchFamily="-1" charset="-128"/>
            </a:endParaRPr>
          </a:p>
          <a:p>
            <a:r>
              <a:rPr lang="en-US" sz="1200" b="0" i="0" u="none" strike="noStrike" kern="1200" baseline="0" dirty="0" smtClean="0">
                <a:solidFill>
                  <a:schemeClr val="tx1"/>
                </a:solidFill>
                <a:latin typeface="+mn-lt"/>
                <a:ea typeface="ＭＳ Ｐゴシック" pitchFamily="-1" charset="-128"/>
                <a:cs typeface="ＭＳ Ｐゴシック" pitchFamily="-1" charset="-128"/>
              </a:rPr>
              <a:t>Patient survival comparing detection of hepatocellular</a:t>
            </a:r>
          </a:p>
          <a:p>
            <a:r>
              <a:rPr lang="en-US" sz="1200" b="0" i="0" u="none" strike="noStrike" kern="1200" baseline="0" dirty="0" smtClean="0">
                <a:solidFill>
                  <a:schemeClr val="tx1"/>
                </a:solidFill>
                <a:latin typeface="+mn-lt"/>
                <a:ea typeface="ＭＳ Ｐゴシック" pitchFamily="-1" charset="-128"/>
                <a:cs typeface="ＭＳ Ｐゴシック" pitchFamily="-1" charset="-128"/>
              </a:rPr>
              <a:t>carcinoma by surveillance or by presentation with</a:t>
            </a:r>
          </a:p>
          <a:p>
            <a:r>
              <a:rPr lang="en-US" sz="1200" b="0" i="0" u="none" strike="noStrike" kern="1200" baseline="0" dirty="0" smtClean="0">
                <a:solidFill>
                  <a:schemeClr val="tx1"/>
                </a:solidFill>
                <a:latin typeface="+mn-lt"/>
                <a:ea typeface="ＭＳ Ｐゴシック" pitchFamily="-1" charset="-128"/>
                <a:cs typeface="ＭＳ Ｐゴシック" pitchFamily="-1" charset="-128"/>
              </a:rPr>
              <a:t>Symptom.</a:t>
            </a:r>
          </a:p>
          <a:p>
            <a:endParaRPr lang="en-US" sz="1200" b="0" i="0" u="none" strike="noStrike" kern="1200" baseline="0" dirty="0" smtClean="0">
              <a:solidFill>
                <a:schemeClr val="tx1"/>
              </a:solidFill>
              <a:latin typeface="+mn-lt"/>
              <a:ea typeface="ＭＳ Ｐゴシック" pitchFamily="-1" charset="-128"/>
              <a:cs typeface="ＭＳ Ｐゴシック" pitchFamily="-1" charset="-128"/>
            </a:endParaRPr>
          </a:p>
          <a:p>
            <a:r>
              <a:rPr lang="en-US" sz="1200" kern="1200" dirty="0" smtClean="0">
                <a:solidFill>
                  <a:schemeClr val="tx1"/>
                </a:solidFill>
                <a:latin typeface="+mn-lt"/>
                <a:ea typeface="ＭＳ Ｐゴシック" pitchFamily="-1" charset="-128"/>
                <a:cs typeface="ＭＳ Ｐゴシック" pitchFamily="-1" charset="-128"/>
              </a:rPr>
              <a:t>Hepatocellular carcinoma (HCC) is a common malignancy in Asians and is related to the high incidence of chronic viral hepatitis in this ethnic population. The aims of this study were to examine the tumor characteristics and liver disease status in HCC patients of Asian ancestry and determine their survival after treatments for HCC.</a:t>
            </a:r>
          </a:p>
          <a:p>
            <a:r>
              <a:rPr lang="en-US" sz="1200" b="1" kern="1200" dirty="0" smtClean="0">
                <a:solidFill>
                  <a:schemeClr val="tx1"/>
                </a:solidFill>
                <a:latin typeface="+mn-lt"/>
                <a:ea typeface="ＭＳ Ｐゴシック" pitchFamily="-1" charset="-128"/>
                <a:cs typeface="ＭＳ Ｐゴシック" pitchFamily="-1" charset="-128"/>
              </a:rPr>
              <a:t>RESULTS:</a:t>
            </a:r>
          </a:p>
          <a:p>
            <a:r>
              <a:rPr lang="en-US" sz="1200" b="0" kern="1200" dirty="0" smtClean="0">
                <a:solidFill>
                  <a:schemeClr val="tx1"/>
                </a:solidFill>
                <a:latin typeface="+mn-lt"/>
                <a:ea typeface="ＭＳ Ｐゴシック" pitchFamily="-1" charset="-128"/>
                <a:cs typeface="ＭＳ Ｐゴシック" pitchFamily="-1" charset="-128"/>
              </a:rPr>
              <a:t>Between September 2000 and December 2007, 278 patients, mean age 61.5 years, presented with HCC to the University of California Los Angeles (UCLA) Liver Cancer Center. Hepatitis B (HBV) infection was detected in up to 68% of Chinese, Korean, and Vietnamese patients, whereas 60% of Japanese patients had Hepatitis C (HCV) infection. Compared with HCC patients who presented with symptoms, those detected by surveillance had more tumors within the Milan and University of California, San Francisco (UCSF) criteria and more patients in Child-</a:t>
            </a:r>
            <a:r>
              <a:rPr lang="en-US" sz="1200" b="0" kern="1200" dirty="0" err="1" smtClean="0">
                <a:solidFill>
                  <a:schemeClr val="tx1"/>
                </a:solidFill>
                <a:latin typeface="+mn-lt"/>
                <a:ea typeface="ＭＳ Ｐゴシック" pitchFamily="-1" charset="-128"/>
                <a:cs typeface="ＭＳ Ｐゴシック" pitchFamily="-1" charset="-128"/>
              </a:rPr>
              <a:t>Turcotte</a:t>
            </a:r>
            <a:r>
              <a:rPr lang="en-US" sz="1200" b="0" kern="1200" dirty="0" smtClean="0">
                <a:solidFill>
                  <a:schemeClr val="tx1"/>
                </a:solidFill>
                <a:latin typeface="+mn-lt"/>
                <a:ea typeface="ＭＳ Ｐゴシック" pitchFamily="-1" charset="-128"/>
                <a:cs typeface="ＭＳ Ｐゴシック" pitchFamily="-1" charset="-128"/>
              </a:rPr>
              <a:t>-Pugh class A. On the basis of a predefined UCLA treatment algorithm, 83% of patients received surgical and/or loco-regional therapies. Compared with other treatments, </a:t>
            </a:r>
            <a:r>
              <a:rPr lang="en-US" sz="1200" b="0" kern="1200" dirty="0" err="1" smtClean="0">
                <a:solidFill>
                  <a:schemeClr val="tx1"/>
                </a:solidFill>
                <a:latin typeface="+mn-lt"/>
                <a:ea typeface="ＭＳ Ｐゴシック" pitchFamily="-1" charset="-128"/>
                <a:cs typeface="ＭＳ Ｐゴシック" pitchFamily="-1" charset="-128"/>
              </a:rPr>
              <a:t>orthotopic</a:t>
            </a:r>
            <a:r>
              <a:rPr lang="en-US" sz="1200" b="0" kern="1200" dirty="0" smtClean="0">
                <a:solidFill>
                  <a:schemeClr val="tx1"/>
                </a:solidFill>
                <a:latin typeface="+mn-lt"/>
                <a:ea typeface="ＭＳ Ｐゴシック" pitchFamily="-1" charset="-128"/>
                <a:cs typeface="ＭＳ Ｐゴシック" pitchFamily="-1" charset="-128"/>
              </a:rPr>
              <a:t> liver transplantation (OLT), and radiofrequency ablation had the highest overall patient survival (P&lt;0.0001) and OLT has the highest disease free survival rates (P&lt;0.0001). Independent baseline predictors for: (1) patient survival were HBV [hazard ratio (HR) 0.62, P=0.005], UCSF criteria (HR 0.46, P&lt;0.0001), Child </a:t>
            </a:r>
            <a:r>
              <a:rPr lang="en-US" sz="1200" b="0" kern="1200" dirty="0" err="1" smtClean="0">
                <a:solidFill>
                  <a:schemeClr val="tx1"/>
                </a:solidFill>
                <a:latin typeface="+mn-lt"/>
                <a:ea typeface="ＭＳ Ｐゴシック" pitchFamily="-1" charset="-128"/>
                <a:cs typeface="ＭＳ Ｐゴシック" pitchFamily="-1" charset="-128"/>
              </a:rPr>
              <a:t>Turcotte</a:t>
            </a:r>
            <a:r>
              <a:rPr lang="en-US" sz="1200" b="0" kern="1200" dirty="0" smtClean="0">
                <a:solidFill>
                  <a:schemeClr val="tx1"/>
                </a:solidFill>
                <a:latin typeface="+mn-lt"/>
                <a:ea typeface="ＭＳ Ｐゴシック" pitchFamily="-1" charset="-128"/>
                <a:cs typeface="ＭＳ Ｐゴシック" pitchFamily="-1" charset="-128"/>
              </a:rPr>
              <a:t> Pugh class A (HR 0.57, P=0.005), </a:t>
            </a:r>
            <a:r>
              <a:rPr lang="en-US" sz="1200" b="0" kern="1200" dirty="0" err="1" smtClean="0">
                <a:solidFill>
                  <a:schemeClr val="tx1"/>
                </a:solidFill>
                <a:latin typeface="+mn-lt"/>
                <a:ea typeface="ＭＳ Ｐゴシック" pitchFamily="-1" charset="-128"/>
                <a:cs typeface="ＭＳ Ｐゴシック" pitchFamily="-1" charset="-128"/>
              </a:rPr>
              <a:t>alphafetoprotein</a:t>
            </a:r>
            <a:r>
              <a:rPr lang="en-US" sz="1200" b="0" kern="1200" dirty="0" smtClean="0">
                <a:solidFill>
                  <a:schemeClr val="tx1"/>
                </a:solidFill>
                <a:latin typeface="+mn-lt"/>
                <a:ea typeface="ＭＳ Ｐゴシック" pitchFamily="-1" charset="-128"/>
                <a:cs typeface="ＭＳ Ｐゴシック" pitchFamily="-1" charset="-128"/>
              </a:rPr>
              <a:t> per log10 increase (HR 1.26, P=0.0012), and alkaline phosphatase per log10 increase (HR 2.32, P=0.02); and for (2) disease free survival were UCSF criteria (HR 0.66 P=0.007), aspartate aminotransferase per log10 increase (HR 1.50, P=0.04), and age per year increase (HR=1.02, P=0.04). The 4 Asian subgroups had similar survival rates.</a:t>
            </a:r>
          </a:p>
          <a:p>
            <a:r>
              <a:rPr lang="en-US" sz="1200" b="1" kern="1200" dirty="0" smtClean="0">
                <a:solidFill>
                  <a:schemeClr val="tx1"/>
                </a:solidFill>
                <a:latin typeface="+mn-lt"/>
                <a:ea typeface="ＭＳ Ｐゴシック" pitchFamily="-1" charset="-128"/>
                <a:cs typeface="ＭＳ Ｐゴシック" pitchFamily="-1" charset="-128"/>
              </a:rPr>
              <a:t>CONCLUSIONS:</a:t>
            </a:r>
          </a:p>
          <a:p>
            <a:r>
              <a:rPr lang="en-US" sz="1200" b="0" kern="1200" dirty="0" smtClean="0">
                <a:solidFill>
                  <a:schemeClr val="tx1"/>
                </a:solidFill>
                <a:latin typeface="+mn-lt"/>
                <a:ea typeface="ＭＳ Ｐゴシック" pitchFamily="-1" charset="-128"/>
                <a:cs typeface="ＭＳ Ｐゴシック" pitchFamily="-1" charset="-128"/>
              </a:rPr>
              <a:t>HBV and Hepatitis C were associated with over 90% of HCC cases in Asian Americans. HCC detected by surveillance identified more patients eligible for surgical and loco-regional therapies, which improved the overall and disease free survival.</a:t>
            </a:r>
            <a:endParaRPr 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xmlns="" val="26625774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ＭＳ Ｐゴシック" pitchFamily="-1" charset="-128"/>
                <a:cs typeface="ＭＳ Ｐゴシック" pitchFamily="-1" charset="-128"/>
              </a:rPr>
              <a:t>Percutaneous Local Ablative Therapy for Hepatocellular Carcinoma</a:t>
            </a:r>
          </a:p>
          <a:p>
            <a:r>
              <a:rPr lang="en-US" sz="1200" kern="1200" dirty="0" smtClean="0">
                <a:solidFill>
                  <a:schemeClr val="tx1"/>
                </a:solidFill>
                <a:latin typeface="+mn-lt"/>
                <a:ea typeface="ＭＳ Ｐゴシック" pitchFamily="-1" charset="-128"/>
                <a:cs typeface="ＭＳ Ｐゴシック" pitchFamily="-1" charset="-128"/>
              </a:rPr>
              <a:t>A Review and Look Into the Future</a:t>
            </a:r>
          </a:p>
          <a:p>
            <a:r>
              <a:rPr lang="en-US" sz="1200" kern="1200" dirty="0" smtClean="0">
                <a:solidFill>
                  <a:schemeClr val="tx1"/>
                </a:solidFill>
                <a:latin typeface="+mn-lt"/>
                <a:ea typeface="ＭＳ Ｐゴシック" pitchFamily="-1" charset="-128"/>
                <a:cs typeface="ＭＳ Ｐゴシック" pitchFamily="-1" charset="-128"/>
              </a:rPr>
              <a:t>W. Y. Lau, MD, Thomas W. T. Leung, MD, [...], and Stephen K. W. Ho, PhD</a:t>
            </a:r>
          </a:p>
          <a:p>
            <a:r>
              <a:rPr lang="en-US" sz="1200" kern="1200" dirty="0" smtClean="0">
                <a:solidFill>
                  <a:schemeClr val="tx1"/>
                </a:solidFill>
                <a:latin typeface="+mn-lt"/>
                <a:ea typeface="ＭＳ Ｐゴシック" pitchFamily="-1" charset="-128"/>
                <a:cs typeface="ＭＳ Ｐゴシック" pitchFamily="-1" charset="-128"/>
              </a:rPr>
              <a:t>Ann Surg. 2003 February; 237(2):</a:t>
            </a:r>
            <a:r>
              <a:rPr lang="en-US" sz="1200" kern="1200" baseline="0" dirty="0" smtClean="0">
                <a:solidFill>
                  <a:schemeClr val="tx1"/>
                </a:solidFill>
                <a:latin typeface="+mn-lt"/>
                <a:ea typeface="ＭＳ Ｐゴシック" pitchFamily="-1" charset="-128"/>
                <a:cs typeface="ＭＳ Ｐゴシック" pitchFamily="-1" charset="-128"/>
              </a:rPr>
              <a:t> 171-179.</a:t>
            </a:r>
            <a:endParaRPr lang="en-US" dirty="0"/>
          </a:p>
        </p:txBody>
      </p:sp>
      <p:sp>
        <p:nvSpPr>
          <p:cNvPr id="4" name="Slide Number Placeholder 3"/>
          <p:cNvSpPr>
            <a:spLocks noGrp="1"/>
          </p:cNvSpPr>
          <p:nvPr>
            <p:ph type="sldNum" sz="quarter" idx="10"/>
          </p:nvPr>
        </p:nvSpPr>
        <p:spPr/>
        <p:txBody>
          <a:bodyPr/>
          <a:lstStyle/>
          <a:p>
            <a:fld id="{BD528A7B-545B-420F-A9F0-36B4C160715F}" type="slidenum">
              <a:rPr lang="en-US" smtClean="0"/>
              <a:pPr/>
              <a:t>20</a:t>
            </a:fld>
            <a:endParaRPr lang="en-US"/>
          </a:p>
        </p:txBody>
      </p:sp>
    </p:spTree>
    <p:extLst>
      <p:ext uri="{BB962C8B-B14F-4D97-AF65-F5344CB8AC3E}">
        <p14:creationId xmlns:p14="http://schemas.microsoft.com/office/powerpoint/2010/main" xmlns="" val="20487051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8610"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t-BR" sz="1200" b="0" u="none" kern="1200" dirty="0" smtClean="0">
                <a:solidFill>
                  <a:schemeClr val="tx1"/>
                </a:solidFill>
                <a:latin typeface="+mn-lt"/>
                <a:ea typeface="ＭＳ Ｐゴシック" pitchFamily="-1" charset="-128"/>
                <a:cs typeface="ＭＳ Ｐゴシック" pitchFamily="-1" charset="-128"/>
              </a:rPr>
              <a:t>J </a:t>
            </a:r>
            <a:r>
              <a:rPr lang="pt-BR" sz="1200" b="0" u="none" kern="1200" dirty="0" err="1" smtClean="0">
                <a:solidFill>
                  <a:schemeClr val="tx1"/>
                </a:solidFill>
                <a:latin typeface="+mn-lt"/>
                <a:ea typeface="ＭＳ Ｐゴシック" pitchFamily="-1" charset="-128"/>
                <a:cs typeface="ＭＳ Ｐゴシック" pitchFamily="-1" charset="-128"/>
              </a:rPr>
              <a:t>Clin</a:t>
            </a:r>
            <a:r>
              <a:rPr lang="pt-BR" sz="1200" b="0" u="none" kern="1200" dirty="0" smtClean="0">
                <a:solidFill>
                  <a:schemeClr val="tx1"/>
                </a:solidFill>
                <a:latin typeface="+mn-lt"/>
                <a:ea typeface="ＭＳ Ｐゴシック" pitchFamily="-1" charset="-128"/>
                <a:cs typeface="ＭＳ Ｐゴシック" pitchFamily="-1" charset="-128"/>
              </a:rPr>
              <a:t> </a:t>
            </a:r>
            <a:r>
              <a:rPr lang="pt-BR" sz="1200" b="0" u="none" kern="1200" dirty="0" err="1" smtClean="0">
                <a:solidFill>
                  <a:schemeClr val="tx1"/>
                </a:solidFill>
                <a:latin typeface="+mn-lt"/>
                <a:ea typeface="ＭＳ Ｐゴシック" pitchFamily="-1" charset="-128"/>
                <a:cs typeface="ＭＳ Ｐゴシック" pitchFamily="-1" charset="-128"/>
              </a:rPr>
              <a:t>Gastroenterol</a:t>
            </a:r>
            <a:r>
              <a:rPr lang="pt-BR" sz="1200" b="0" u="none" kern="1200" dirty="0" smtClean="0">
                <a:solidFill>
                  <a:schemeClr val="tx1"/>
                </a:solidFill>
                <a:latin typeface="+mn-lt"/>
                <a:ea typeface="ＭＳ Ｐゴシック" pitchFamily="-1" charset="-128"/>
                <a:cs typeface="ＭＳ Ｐゴシック" pitchFamily="-1" charset="-128"/>
              </a:rPr>
              <a:t>. 2010 Mar;44(3):e63-70. </a:t>
            </a:r>
            <a:r>
              <a:rPr lang="pt-BR" sz="1200" b="0" u="none" kern="1200" dirty="0" err="1" smtClean="0">
                <a:solidFill>
                  <a:schemeClr val="tx1"/>
                </a:solidFill>
                <a:latin typeface="+mn-lt"/>
                <a:ea typeface="ＭＳ Ｐゴシック" pitchFamily="-1" charset="-128"/>
                <a:cs typeface="ＭＳ Ｐゴシック" pitchFamily="-1" charset="-128"/>
              </a:rPr>
              <a:t>doi</a:t>
            </a:r>
            <a:r>
              <a:rPr lang="pt-BR" sz="1200" b="0" u="none" kern="1200" dirty="0" smtClean="0">
                <a:solidFill>
                  <a:schemeClr val="tx1"/>
                </a:solidFill>
                <a:latin typeface="+mn-lt"/>
                <a:ea typeface="ＭＳ Ｐゴシック" pitchFamily="-1" charset="-128"/>
                <a:cs typeface="ＭＳ Ｐゴシック" pitchFamily="-1" charset="-128"/>
              </a:rPr>
              <a:t>: 10.1097/MCG.0b013e3181b4b68b.</a:t>
            </a:r>
          </a:p>
          <a:p>
            <a:r>
              <a:rPr lang="pt-BR" sz="1200" b="0" u="none" kern="1200" dirty="0" err="1" smtClean="0">
                <a:solidFill>
                  <a:schemeClr val="tx1"/>
                </a:solidFill>
                <a:latin typeface="+mn-lt"/>
                <a:ea typeface="ＭＳ Ｐゴシック" pitchFamily="-1" charset="-128"/>
                <a:cs typeface="ＭＳ Ｐゴシック" pitchFamily="-1" charset="-128"/>
              </a:rPr>
              <a:t>Survival</a:t>
            </a:r>
            <a:r>
              <a:rPr lang="pt-BR" sz="1200" b="0" u="none" kern="1200" dirty="0" smtClean="0">
                <a:solidFill>
                  <a:schemeClr val="tx1"/>
                </a:solidFill>
                <a:latin typeface="+mn-lt"/>
                <a:ea typeface="ＭＳ Ｐゴシック" pitchFamily="-1" charset="-128"/>
                <a:cs typeface="ＭＳ Ｐゴシック" pitchFamily="-1" charset="-128"/>
              </a:rPr>
              <a:t> in </a:t>
            </a:r>
            <a:r>
              <a:rPr lang="pt-BR" sz="1200" b="0" u="none" kern="1200" dirty="0" err="1" smtClean="0">
                <a:solidFill>
                  <a:schemeClr val="tx1"/>
                </a:solidFill>
                <a:latin typeface="+mn-lt"/>
                <a:ea typeface="ＭＳ Ｐゴシック" pitchFamily="-1" charset="-128"/>
                <a:cs typeface="ＭＳ Ｐゴシック" pitchFamily="-1" charset="-128"/>
              </a:rPr>
              <a:t>Asian</a:t>
            </a:r>
            <a:r>
              <a:rPr lang="pt-BR" sz="1200" b="0" u="none" kern="1200" dirty="0" smtClean="0">
                <a:solidFill>
                  <a:schemeClr val="tx1"/>
                </a:solidFill>
                <a:latin typeface="+mn-lt"/>
                <a:ea typeface="ＭＳ Ｐゴシック" pitchFamily="-1" charset="-128"/>
                <a:cs typeface="ＭＳ Ｐゴシック" pitchFamily="-1" charset="-128"/>
              </a:rPr>
              <a:t> </a:t>
            </a:r>
            <a:r>
              <a:rPr lang="pt-BR" sz="1200" b="0" u="none" kern="1200" dirty="0" err="1" smtClean="0">
                <a:solidFill>
                  <a:schemeClr val="tx1"/>
                </a:solidFill>
                <a:latin typeface="+mn-lt"/>
                <a:ea typeface="ＭＳ Ｐゴシック" pitchFamily="-1" charset="-128"/>
                <a:cs typeface="ＭＳ Ｐゴシック" pitchFamily="-1" charset="-128"/>
              </a:rPr>
              <a:t>Americans</a:t>
            </a:r>
            <a:r>
              <a:rPr lang="pt-BR" sz="1200" b="0" u="none" kern="1200" dirty="0" smtClean="0">
                <a:solidFill>
                  <a:schemeClr val="tx1"/>
                </a:solidFill>
                <a:latin typeface="+mn-lt"/>
                <a:ea typeface="ＭＳ Ｐゴシック" pitchFamily="-1" charset="-128"/>
                <a:cs typeface="ＭＳ Ｐゴシック" pitchFamily="-1" charset="-128"/>
              </a:rPr>
              <a:t> </a:t>
            </a:r>
            <a:r>
              <a:rPr lang="pt-BR" sz="1200" b="0" u="none" kern="1200" dirty="0" err="1" smtClean="0">
                <a:solidFill>
                  <a:schemeClr val="tx1"/>
                </a:solidFill>
                <a:latin typeface="+mn-lt"/>
                <a:ea typeface="ＭＳ Ｐゴシック" pitchFamily="-1" charset="-128"/>
                <a:cs typeface="ＭＳ Ｐゴシック" pitchFamily="-1" charset="-128"/>
              </a:rPr>
              <a:t>after</a:t>
            </a:r>
            <a:r>
              <a:rPr lang="pt-BR" sz="1200" b="0" u="none" kern="1200" dirty="0" smtClean="0">
                <a:solidFill>
                  <a:schemeClr val="tx1"/>
                </a:solidFill>
                <a:latin typeface="+mn-lt"/>
                <a:ea typeface="ＭＳ Ｐゴシック" pitchFamily="-1" charset="-128"/>
                <a:cs typeface="ＭＳ Ｐゴシック" pitchFamily="-1" charset="-128"/>
              </a:rPr>
              <a:t> </a:t>
            </a:r>
            <a:r>
              <a:rPr lang="pt-BR" sz="1200" b="0" u="none" kern="1200" dirty="0" err="1" smtClean="0">
                <a:solidFill>
                  <a:schemeClr val="tx1"/>
                </a:solidFill>
                <a:latin typeface="+mn-lt"/>
                <a:ea typeface="ＭＳ Ｐゴシック" pitchFamily="-1" charset="-128"/>
                <a:cs typeface="ＭＳ Ｐゴシック" pitchFamily="-1" charset="-128"/>
              </a:rPr>
              <a:t>treatments</a:t>
            </a:r>
            <a:r>
              <a:rPr lang="pt-BR" sz="1200" b="0" u="none" kern="1200" dirty="0" smtClean="0">
                <a:solidFill>
                  <a:schemeClr val="tx1"/>
                </a:solidFill>
                <a:latin typeface="+mn-lt"/>
                <a:ea typeface="ＭＳ Ｐゴシック" pitchFamily="-1" charset="-128"/>
                <a:cs typeface="ＭＳ Ｐゴシック" pitchFamily="-1" charset="-128"/>
              </a:rPr>
              <a:t> for </a:t>
            </a:r>
            <a:r>
              <a:rPr lang="pt-BR" sz="1200" b="0" u="none" kern="1200" dirty="0" err="1" smtClean="0">
                <a:solidFill>
                  <a:schemeClr val="tx1"/>
                </a:solidFill>
                <a:latin typeface="+mn-lt"/>
                <a:ea typeface="ＭＳ Ｐゴシック" pitchFamily="-1" charset="-128"/>
                <a:cs typeface="ＭＳ Ｐゴシック" pitchFamily="-1" charset="-128"/>
              </a:rPr>
              <a:t>hepatocellular</a:t>
            </a:r>
            <a:r>
              <a:rPr lang="pt-BR" sz="1200" b="0" u="none" kern="1200" dirty="0" smtClean="0">
                <a:solidFill>
                  <a:schemeClr val="tx1"/>
                </a:solidFill>
                <a:latin typeface="+mn-lt"/>
                <a:ea typeface="ＭＳ Ｐゴシック" pitchFamily="-1" charset="-128"/>
                <a:cs typeface="ＭＳ Ｐゴシック" pitchFamily="-1" charset="-128"/>
              </a:rPr>
              <a:t> carcinoma: a </a:t>
            </a:r>
            <a:r>
              <a:rPr lang="pt-BR" sz="1200" b="0" u="none" kern="1200" dirty="0" err="1" smtClean="0">
                <a:solidFill>
                  <a:schemeClr val="tx1"/>
                </a:solidFill>
                <a:latin typeface="+mn-lt"/>
                <a:ea typeface="ＭＳ Ｐゴシック" pitchFamily="-1" charset="-128"/>
                <a:cs typeface="ＭＳ Ｐゴシック" pitchFamily="-1" charset="-128"/>
              </a:rPr>
              <a:t>seven-year</a:t>
            </a:r>
            <a:r>
              <a:rPr lang="pt-BR" sz="1200" b="0" u="none" kern="1200" dirty="0" smtClean="0">
                <a:solidFill>
                  <a:schemeClr val="tx1"/>
                </a:solidFill>
                <a:latin typeface="+mn-lt"/>
                <a:ea typeface="ＭＳ Ｐゴシック" pitchFamily="-1" charset="-128"/>
                <a:cs typeface="ＭＳ Ｐゴシック" pitchFamily="-1" charset="-128"/>
              </a:rPr>
              <a:t> </a:t>
            </a:r>
            <a:r>
              <a:rPr lang="pt-BR" sz="1200" b="0" u="none" kern="1200" dirty="0" err="1" smtClean="0">
                <a:solidFill>
                  <a:schemeClr val="tx1"/>
                </a:solidFill>
                <a:latin typeface="+mn-lt"/>
                <a:ea typeface="ＭＳ Ｐゴシック" pitchFamily="-1" charset="-128"/>
                <a:cs typeface="ＭＳ Ｐゴシック" pitchFamily="-1" charset="-128"/>
              </a:rPr>
              <a:t>experience</a:t>
            </a:r>
            <a:r>
              <a:rPr lang="pt-BR" sz="1200" b="0" u="none" kern="1200" dirty="0" smtClean="0">
                <a:solidFill>
                  <a:schemeClr val="tx1"/>
                </a:solidFill>
                <a:latin typeface="+mn-lt"/>
                <a:ea typeface="ＭＳ Ｐゴシック" pitchFamily="-1" charset="-128"/>
                <a:cs typeface="ＭＳ Ｐゴシック" pitchFamily="-1" charset="-128"/>
              </a:rPr>
              <a:t> </a:t>
            </a:r>
            <a:r>
              <a:rPr lang="pt-BR" sz="1200" b="0" u="none" kern="1200" dirty="0" err="1" smtClean="0">
                <a:solidFill>
                  <a:schemeClr val="tx1"/>
                </a:solidFill>
                <a:latin typeface="+mn-lt"/>
                <a:ea typeface="ＭＳ Ｐゴシック" pitchFamily="-1" charset="-128"/>
                <a:cs typeface="ＭＳ Ｐゴシック" pitchFamily="-1" charset="-128"/>
              </a:rPr>
              <a:t>at</a:t>
            </a:r>
            <a:r>
              <a:rPr lang="pt-BR" sz="1200" b="0" u="none" kern="1200" dirty="0" smtClean="0">
                <a:solidFill>
                  <a:schemeClr val="tx1"/>
                </a:solidFill>
                <a:latin typeface="+mn-lt"/>
                <a:ea typeface="ＭＳ Ｐゴシック" pitchFamily="-1" charset="-128"/>
                <a:cs typeface="ＭＳ Ｐゴシック" pitchFamily="-1" charset="-128"/>
              </a:rPr>
              <a:t> UCLA.</a:t>
            </a:r>
          </a:p>
          <a:p>
            <a:r>
              <a:rPr lang="pt-BR" sz="1200" b="0" u="none" kern="1200" dirty="0" smtClean="0">
                <a:solidFill>
                  <a:schemeClr val="tx1"/>
                </a:solidFill>
                <a:latin typeface="+mn-lt"/>
                <a:ea typeface="ＭＳ Ｐゴシック" pitchFamily="-1" charset="-128"/>
                <a:cs typeface="ＭＳ Ｐゴシック" pitchFamily="-1" charset="-128"/>
              </a:rPr>
              <a:t>Tong MJ, </a:t>
            </a:r>
            <a:r>
              <a:rPr lang="pt-BR" sz="1200" b="0" u="none" kern="1200" dirty="0" err="1" smtClean="0">
                <a:solidFill>
                  <a:schemeClr val="tx1"/>
                </a:solidFill>
                <a:latin typeface="+mn-lt"/>
                <a:ea typeface="ＭＳ Ｐゴシック" pitchFamily="-1" charset="-128"/>
                <a:cs typeface="ＭＳ Ｐゴシック" pitchFamily="-1" charset="-128"/>
              </a:rPr>
              <a:t>Chavalitdhamrong</a:t>
            </a:r>
            <a:r>
              <a:rPr lang="pt-BR" sz="1200" b="0" u="none" kern="1200" dirty="0" smtClean="0">
                <a:solidFill>
                  <a:schemeClr val="tx1"/>
                </a:solidFill>
                <a:latin typeface="+mn-lt"/>
                <a:ea typeface="ＭＳ Ｐゴシック" pitchFamily="-1" charset="-128"/>
                <a:cs typeface="ＭＳ Ｐゴシック" pitchFamily="-1" charset="-128"/>
              </a:rPr>
              <a:t> </a:t>
            </a:r>
            <a:r>
              <a:rPr lang="pt-BR" sz="1200" b="0" u="none" kern="1200" dirty="0" err="1" smtClean="0">
                <a:solidFill>
                  <a:schemeClr val="tx1"/>
                </a:solidFill>
                <a:latin typeface="+mn-lt"/>
                <a:ea typeface="ＭＳ Ｐゴシック" pitchFamily="-1" charset="-128"/>
                <a:cs typeface="ＭＳ Ｐゴシック" pitchFamily="-1" charset="-128"/>
              </a:rPr>
              <a:t>D</a:t>
            </a:r>
            <a:r>
              <a:rPr lang="pt-BR" sz="1200" b="0" u="none" kern="1200" dirty="0" smtClean="0">
                <a:solidFill>
                  <a:schemeClr val="tx1"/>
                </a:solidFill>
                <a:latin typeface="+mn-lt"/>
                <a:ea typeface="ＭＳ Ｐゴシック" pitchFamily="-1" charset="-128"/>
                <a:cs typeface="ＭＳ Ｐゴシック" pitchFamily="-1" charset="-128"/>
              </a:rPr>
              <a:t>, Lu DS, Raman SS, Gomes A, </a:t>
            </a:r>
            <a:r>
              <a:rPr lang="pt-BR" sz="1200" b="0" u="none" kern="1200" dirty="0" err="1" smtClean="0">
                <a:solidFill>
                  <a:schemeClr val="tx1"/>
                </a:solidFill>
                <a:latin typeface="+mn-lt"/>
                <a:ea typeface="ＭＳ Ｐゴシック" pitchFamily="-1" charset="-128"/>
                <a:cs typeface="ＭＳ Ｐゴシック" pitchFamily="-1" charset="-128"/>
              </a:rPr>
              <a:t>Duffy</a:t>
            </a:r>
            <a:r>
              <a:rPr lang="pt-BR" sz="1200" b="0" u="none" kern="1200" dirty="0" smtClean="0">
                <a:solidFill>
                  <a:schemeClr val="tx1"/>
                </a:solidFill>
                <a:latin typeface="+mn-lt"/>
                <a:ea typeface="ＭＳ Ｐゴシック" pitchFamily="-1" charset="-128"/>
                <a:cs typeface="ＭＳ Ｐゴシック" pitchFamily="-1" charset="-128"/>
              </a:rPr>
              <a:t> JP, Hong JC, </a:t>
            </a:r>
            <a:r>
              <a:rPr lang="pt-BR" sz="1200" b="0" u="none" kern="1200" dirty="0" err="1" smtClean="0">
                <a:solidFill>
                  <a:schemeClr val="tx1"/>
                </a:solidFill>
                <a:latin typeface="+mn-lt"/>
                <a:ea typeface="ＭＳ Ｐゴシック" pitchFamily="-1" charset="-128"/>
                <a:cs typeface="ＭＳ Ｐゴシック" pitchFamily="-1" charset="-128"/>
              </a:rPr>
              <a:t>Busuttil</a:t>
            </a:r>
            <a:r>
              <a:rPr lang="pt-BR" sz="1200" b="0" u="none" kern="1200" dirty="0" smtClean="0">
                <a:solidFill>
                  <a:schemeClr val="tx1"/>
                </a:solidFill>
                <a:latin typeface="+mn-lt"/>
                <a:ea typeface="ＭＳ Ｐゴシック" pitchFamily="-1" charset="-128"/>
                <a:cs typeface="ＭＳ Ｐゴシック" pitchFamily="-1" charset="-128"/>
              </a:rPr>
              <a:t> RW.</a:t>
            </a:r>
          </a:p>
          <a:p>
            <a:endParaRPr lang="pt-BR" sz="1200" b="0" u="sng" kern="1200" dirty="0" smtClean="0">
              <a:solidFill>
                <a:schemeClr val="tx1"/>
              </a:solidFill>
              <a:latin typeface="+mn-lt"/>
              <a:ea typeface="ＭＳ Ｐゴシック" pitchFamily="-1" charset="-128"/>
              <a:cs typeface="ＭＳ Ｐゴシック" pitchFamily="-1" charset="-128"/>
            </a:endParaRPr>
          </a:p>
          <a:p>
            <a:r>
              <a:rPr lang="en-US" sz="1200" b="0" i="0" u="none" strike="noStrike" kern="1200" baseline="0" dirty="0" smtClean="0">
                <a:solidFill>
                  <a:schemeClr val="tx1"/>
                </a:solidFill>
                <a:latin typeface="+mn-lt"/>
                <a:ea typeface="ＭＳ Ｐゴシック" pitchFamily="-1" charset="-128"/>
                <a:cs typeface="ＭＳ Ｐゴシック" pitchFamily="-1" charset="-128"/>
              </a:rPr>
              <a:t>Patient survival by treatments.</a:t>
            </a:r>
            <a:endParaRPr 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xmlns="" val="39080825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ChangeArrowheads="1" noTextEdit="1"/>
          </p:cNvSpPr>
          <p:nvPr>
            <p:ph type="sldImg"/>
          </p:nvPr>
        </p:nvSpPr>
        <p:spPr bwMode="auto">
          <a:xfrm>
            <a:off x="1144588" y="684213"/>
            <a:ext cx="4570412"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0418" name="Rectangle 3"/>
          <p:cNvSpPr>
            <a:spLocks noGrp="1" noChangeArrowheads="1"/>
          </p:cNvSpPr>
          <p:nvPr>
            <p:ph type="body" idx="1"/>
          </p:nvPr>
        </p:nvSpPr>
        <p:spPr bwMode="auto">
          <a:xfrm>
            <a:off x="915988" y="4343400"/>
            <a:ext cx="5026025" cy="4116388"/>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8136" tIns="44069" rIns="88136" bIns="44069" numCol="1" anchor="t" anchorCtr="0" compatLnSpc="1">
            <a:prstTxWarp prst="textNoShape">
              <a:avLst/>
            </a:prstTxWarp>
          </a:bodyPr>
          <a:lstStyle/>
          <a:p>
            <a:pPr marL="0" marR="0" indent="0" algn="l" defTabSz="457200" rtl="0" eaLnBrk="0" fontAlgn="base" latinLnBrk="0" hangingPunct="0">
              <a:lnSpc>
                <a:spcPct val="80000"/>
              </a:lnSpc>
              <a:spcBef>
                <a:spcPct val="30000"/>
              </a:spcBef>
              <a:spcAft>
                <a:spcPct val="0"/>
              </a:spcAft>
              <a:buClrTx/>
              <a:buSzTx/>
              <a:buFontTx/>
              <a:buNone/>
              <a:tabLst/>
              <a:defRPr/>
            </a:pPr>
            <a:r>
              <a:rPr lang="en-US" sz="800" b="0" i="0" dirty="0" smtClean="0">
                <a:latin typeface="Arial" panose="020B0604020202020204" pitchFamily="34" charset="0"/>
                <a:ea typeface="ＭＳ Ｐゴシック" panose="020B0600070205080204" pitchFamily="34" charset="-128"/>
              </a:rPr>
              <a:t>Examination of inhibition of hepatocellular carcinoma resulting from treatment of chronic hepatitis C with interferon plus ribavirin – Hepatocellular carcinoma is inhibited in patients with sustained viral response and sustained biochemical response </a:t>
            </a:r>
            <a:br>
              <a:rPr lang="en-US" sz="800" b="0" i="0" dirty="0" smtClean="0">
                <a:latin typeface="Arial" panose="020B0604020202020204" pitchFamily="34" charset="0"/>
                <a:ea typeface="ＭＳ Ｐゴシック" panose="020B0600070205080204" pitchFamily="34" charset="-128"/>
              </a:rPr>
            </a:br>
            <a:r>
              <a:rPr lang="en-US" sz="800" b="0" i="0" dirty="0" smtClean="0">
                <a:latin typeface="Arial" panose="020B0604020202020204" pitchFamily="34" charset="0"/>
                <a:ea typeface="ＭＳ Ｐゴシック" panose="020B0600070205080204" pitchFamily="34" charset="-128"/>
              </a:rPr>
              <a:t>J. Nakajima; A. Ikeda; S. Saito; T. Kimura; Y. Osaki </a:t>
            </a:r>
            <a:br>
              <a:rPr lang="en-US" sz="800" b="0" i="0" dirty="0" smtClean="0">
                <a:latin typeface="Arial" panose="020B0604020202020204" pitchFamily="34" charset="0"/>
                <a:ea typeface="ＭＳ Ｐゴシック" panose="020B0600070205080204" pitchFamily="34" charset="-128"/>
              </a:rPr>
            </a:br>
            <a:r>
              <a:rPr lang="en-US" sz="800" b="0" i="0" dirty="0" err="1" smtClean="0">
                <a:solidFill>
                  <a:srgbClr val="FFFFFF"/>
                </a:solidFill>
              </a:rPr>
              <a:t>Hepatology</a:t>
            </a:r>
            <a:r>
              <a:rPr lang="en-US" sz="800" b="0" i="0" dirty="0" smtClean="0">
                <a:solidFill>
                  <a:srgbClr val="FFFFFF"/>
                </a:solidFill>
              </a:rPr>
              <a:t>. 2009;50(Issue S4): page 710A, AASLD abstract 863.</a:t>
            </a:r>
          </a:p>
          <a:p>
            <a:pPr>
              <a:lnSpc>
                <a:spcPct val="80000"/>
              </a:lnSpc>
            </a:pPr>
            <a:endParaRPr lang="en-US" sz="800" dirty="0" smtClean="0">
              <a:latin typeface="Arial" panose="020B0604020202020204" pitchFamily="34" charset="0"/>
              <a:ea typeface="ＭＳ Ｐゴシック" panose="020B0600070205080204" pitchFamily="34" charset="-128"/>
            </a:endParaRPr>
          </a:p>
          <a:p>
            <a:pPr>
              <a:lnSpc>
                <a:spcPct val="80000"/>
              </a:lnSpc>
            </a:pPr>
            <a:r>
              <a:rPr lang="en-US" sz="800" dirty="0" smtClean="0">
                <a:latin typeface="Arial" panose="020B0604020202020204" pitchFamily="34" charset="0"/>
                <a:ea typeface="ＭＳ Ｐゴシック" panose="020B0600070205080204" pitchFamily="34" charset="-128"/>
              </a:rPr>
              <a:t>Objective: Results of treatment of chronic hepatitis C (CHC) with interferon (IFN) suggest that hepatic fibrosis is improved and onset of hepatocellular carcinoma (HCC) is also inhibited if sustained viral response (SVR) is achieved. Adequate data related to this have not necessarily been accumulated with IFN plus ribavirin combination therapy. The primary goal of IFN therapy is SVR, and in the absence of SVR, the secondary goal is the long-term maintenance of ALT normalization, i.e., sustained biochemical response (SBR). Inhibition of the onset of HCC with SBR, however, has not been clarified. We therefore examined the incidence of HCC by </a:t>
            </a:r>
            <a:r>
              <a:rPr lang="en-US" sz="800" dirty="0" err="1" smtClean="0">
                <a:latin typeface="Arial" panose="020B0604020202020204" pitchFamily="34" charset="0"/>
                <a:ea typeface="ＭＳ Ｐゴシック" panose="020B0600070205080204" pitchFamily="34" charset="-128"/>
              </a:rPr>
              <a:t>virological</a:t>
            </a:r>
            <a:r>
              <a:rPr lang="en-US" sz="800" dirty="0" smtClean="0">
                <a:latin typeface="Arial" panose="020B0604020202020204" pitchFamily="34" charset="0"/>
                <a:ea typeface="ＭＳ Ｐゴシック" panose="020B0600070205080204" pitchFamily="34" charset="-128"/>
              </a:rPr>
              <a:t> and biochemical response in patients treated at our hospital with IFN plus ribavirin combination therapy. </a:t>
            </a:r>
            <a:br>
              <a:rPr lang="en-US" sz="800" dirty="0" smtClean="0">
                <a:latin typeface="Arial" panose="020B0604020202020204" pitchFamily="34" charset="0"/>
                <a:ea typeface="ＭＳ Ｐゴシック" panose="020B0600070205080204" pitchFamily="34" charset="-128"/>
              </a:rPr>
            </a:br>
            <a:r>
              <a:rPr lang="en-US" sz="800" dirty="0" smtClean="0">
                <a:latin typeface="Arial" panose="020B0604020202020204" pitchFamily="34" charset="0"/>
                <a:ea typeface="ＭＳ Ｐゴシック" panose="020B0600070205080204" pitchFamily="34" charset="-128"/>
              </a:rPr>
              <a:t/>
            </a:r>
            <a:br>
              <a:rPr lang="en-US" sz="800" dirty="0" smtClean="0">
                <a:latin typeface="Arial" panose="020B0604020202020204" pitchFamily="34" charset="0"/>
                <a:ea typeface="ＭＳ Ｐゴシック" panose="020B0600070205080204" pitchFamily="34" charset="-128"/>
              </a:rPr>
            </a:br>
            <a:r>
              <a:rPr lang="en-US" sz="800" dirty="0" smtClean="0">
                <a:latin typeface="Arial" panose="020B0604020202020204" pitchFamily="34" charset="0"/>
                <a:ea typeface="ＭＳ Ｐゴシック" panose="020B0600070205080204" pitchFamily="34" charset="-128"/>
              </a:rPr>
              <a:t>Patients and methods: Among CHC patients starting treatment with IFN plus ribavirin from January 2002 to May 2009, patients with a history of HCC and patients who developed cancer during treatment were excluded, and the incidence of HCC was examined with 420 patients by response at 6 months after the end of treatment. An ALT value of 44 IU/L or less at 24 weeks after the end of treatment indicated SBR.</a:t>
            </a:r>
            <a:br>
              <a:rPr lang="en-US" sz="800" dirty="0" smtClean="0">
                <a:latin typeface="Arial" panose="020B0604020202020204" pitchFamily="34" charset="0"/>
                <a:ea typeface="ＭＳ Ｐゴシック" panose="020B0600070205080204" pitchFamily="34" charset="-128"/>
              </a:rPr>
            </a:br>
            <a:r>
              <a:rPr lang="en-US" sz="800" dirty="0" smtClean="0">
                <a:latin typeface="Arial" panose="020B0604020202020204" pitchFamily="34" charset="0"/>
                <a:ea typeface="ＭＳ Ｐゴシック" panose="020B0600070205080204" pitchFamily="34" charset="-128"/>
              </a:rPr>
              <a:t/>
            </a:r>
            <a:br>
              <a:rPr lang="en-US" sz="800" dirty="0" smtClean="0">
                <a:latin typeface="Arial" panose="020B0604020202020204" pitchFamily="34" charset="0"/>
                <a:ea typeface="ＭＳ Ｐゴシック" panose="020B0600070205080204" pitchFamily="34" charset="-128"/>
              </a:rPr>
            </a:br>
            <a:r>
              <a:rPr lang="en-US" sz="800" dirty="0" smtClean="0">
                <a:latin typeface="Arial" panose="020B0604020202020204" pitchFamily="34" charset="0"/>
                <a:ea typeface="ＭＳ Ｐゴシック" panose="020B0600070205080204" pitchFamily="34" charset="-128"/>
              </a:rPr>
              <a:t>Results: The mean age of patients was 57.1 years; 213 were male and 200 were female; 314 were Serotype I while 78 were Serotype II. Seventy-five patients received IFN α-2b plus ribavirin, 313 patients received PEG-IFN α-2b plus ribavirin, and 32 received both. The mean duration of observation was 1143 days. The SVR rate with all patients was 43%. The SBR rate with non-SVR patients was 55%. Onset of HCC was observed in 20 patients: 4 with SVR, 16 with non-SVR, 9 with SBR, and 11 with non-SBR. The cumulative incidence of HCC was 4.0% at 3 years and 8.0% at 5 years with all patients and 2.5% at 3 years and 2.5% at 5 years with SVR patients while it was 5.4% at 3 years and 12.7% at 5 years with non-SVR patients, and the incidence was significantly lower with SVR patients (p=0.017). With non-SVR patients, the cumulative incidence of HCC was 3.2% at 3 years and 3.2% at 5 years with SBR whereas with non-SBR, it was 7.9% at 3 years and 19.5% at 5 years, indicating a trend of lower incidence with SBR patients (p=0.190). </a:t>
            </a:r>
            <a:br>
              <a:rPr lang="en-US" sz="800" dirty="0" smtClean="0">
                <a:latin typeface="Arial" panose="020B0604020202020204" pitchFamily="34" charset="0"/>
                <a:ea typeface="ＭＳ Ｐゴシック" panose="020B0600070205080204" pitchFamily="34" charset="-128"/>
              </a:rPr>
            </a:br>
            <a:r>
              <a:rPr lang="en-US" sz="800" dirty="0" smtClean="0">
                <a:latin typeface="Arial" panose="020B0604020202020204" pitchFamily="34" charset="0"/>
                <a:ea typeface="ＭＳ Ｐゴシック" panose="020B0600070205080204" pitchFamily="34" charset="-128"/>
              </a:rPr>
              <a:t/>
            </a:r>
            <a:br>
              <a:rPr lang="en-US" sz="800" dirty="0" smtClean="0">
                <a:latin typeface="Arial" panose="020B0604020202020204" pitchFamily="34" charset="0"/>
                <a:ea typeface="ＭＳ Ｐゴシック" panose="020B0600070205080204" pitchFamily="34" charset="-128"/>
              </a:rPr>
            </a:br>
            <a:r>
              <a:rPr lang="en-US" sz="800" dirty="0" smtClean="0">
                <a:latin typeface="Arial" panose="020B0604020202020204" pitchFamily="34" charset="0"/>
                <a:ea typeface="ＭＳ Ｐゴシック" panose="020B0600070205080204" pitchFamily="34" charset="-128"/>
              </a:rPr>
              <a:t>Conclusions: (1) A clear inhibitory effect on onset of HCC was observed with patients with SVR to IFN plus ribavirin therapy. (2) Even in non-SVR patients, a trend of lowered incidence of HCC was observed in patients with SBR. (3) The results suggest the possibility of inhibition of HCC with IFN plus ribavirin, and treatment not only for SVR but also considering SBR should be instituted.</a:t>
            </a:r>
            <a:br>
              <a:rPr lang="en-US" sz="800" dirty="0" smtClean="0">
                <a:latin typeface="Arial" panose="020B0604020202020204" pitchFamily="34" charset="0"/>
                <a:ea typeface="ＭＳ Ｐゴシック" panose="020B0600070205080204" pitchFamily="34" charset="-128"/>
              </a:rPr>
            </a:br>
            <a:endParaRPr lang="en-US" sz="800"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xmlns="" val="135993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7650" name="Rectangle 3"/>
          <p:cNvSpPr>
            <a:spLocks noGrp="1" noChangeArrowheads="1"/>
          </p:cNvSpPr>
          <p:nvPr>
            <p:ph type="body" idx="1"/>
          </p:nvPr>
        </p:nvSpPr>
        <p:spPr bwMode="auto">
          <a:xfrm>
            <a:off x="914400" y="4343400"/>
            <a:ext cx="5029200" cy="41148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500"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xmlns="" val="15473470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A51F910-0B2E-4669-B81F-290117E1CA5A}" type="slidenum">
              <a:rPr lang="en-US" sz="1200"/>
              <a:pPr eaLnBrk="1" hangingPunct="1"/>
              <a:t>23</a:t>
            </a:fld>
            <a:endParaRPr lang="en-US" sz="1200"/>
          </a:p>
        </p:txBody>
      </p:sp>
      <p:sp>
        <p:nvSpPr>
          <p:cNvPr id="727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270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20000"/>
          </a:bodyPr>
          <a:lstStyle/>
          <a:p>
            <a:r>
              <a:rPr lang="en-US" sz="1200" kern="1200" dirty="0" smtClean="0">
                <a:solidFill>
                  <a:schemeClr val="tx1"/>
                </a:solidFill>
                <a:latin typeface="+mn-lt"/>
                <a:ea typeface="ＭＳ Ｐゴシック" pitchFamily="-1" charset="-128"/>
                <a:cs typeface="ＭＳ Ｐゴシック" pitchFamily="-1" charset="-128"/>
              </a:rPr>
              <a:t>Distribution of patients with various patterns of positivity for the 3 tumor markers of HCC.</a:t>
            </a:r>
          </a:p>
          <a:p>
            <a:endParaRPr lang="en-US" sz="1200" u="none" kern="1200" dirty="0" smtClean="0">
              <a:solidFill>
                <a:schemeClr val="tx1"/>
              </a:solidFill>
              <a:latin typeface="+mn-lt"/>
              <a:ea typeface="ＭＳ Ｐゴシック" pitchFamily="-1" charset="-128"/>
              <a:cs typeface="ＭＳ Ｐゴシック" pitchFamily="-1" charset="-128"/>
            </a:endParaRPr>
          </a:p>
          <a:p>
            <a:r>
              <a:rPr lang="en-US" sz="1200" b="0" u="none" kern="1200" dirty="0" err="1" smtClean="0">
                <a:solidFill>
                  <a:schemeClr val="tx1"/>
                </a:solidFill>
                <a:latin typeface="+mn-lt"/>
                <a:ea typeface="ＭＳ Ｐゴシック" pitchFamily="-1" charset="-128"/>
                <a:cs typeface="ＭＳ Ｐゴシック" pitchFamily="-1" charset="-128"/>
              </a:rPr>
              <a:t>Clin</a:t>
            </a:r>
            <a:r>
              <a:rPr lang="en-US" sz="1200" b="0" u="none" kern="1200" dirty="0" smtClean="0">
                <a:solidFill>
                  <a:schemeClr val="tx1"/>
                </a:solidFill>
                <a:latin typeface="+mn-lt"/>
                <a:ea typeface="ＭＳ Ｐゴシック" pitchFamily="-1" charset="-128"/>
                <a:cs typeface="ＭＳ Ｐゴシック" pitchFamily="-1" charset="-128"/>
              </a:rPr>
              <a:t> </a:t>
            </a:r>
            <a:r>
              <a:rPr lang="en-US" sz="1200" b="0" u="none" kern="1200" dirty="0" err="1" smtClean="0">
                <a:solidFill>
                  <a:schemeClr val="tx1"/>
                </a:solidFill>
                <a:latin typeface="+mn-lt"/>
                <a:ea typeface="ＭＳ Ｐゴシック" pitchFamily="-1" charset="-128"/>
                <a:cs typeface="ＭＳ Ｐゴシック" pitchFamily="-1" charset="-128"/>
              </a:rPr>
              <a:t>Gastroenterol</a:t>
            </a:r>
            <a:r>
              <a:rPr lang="en-US" sz="1200" b="0" u="none" kern="1200" dirty="0" smtClean="0">
                <a:solidFill>
                  <a:schemeClr val="tx1"/>
                </a:solidFill>
                <a:latin typeface="+mn-lt"/>
                <a:ea typeface="ＭＳ Ｐゴシック" pitchFamily="-1" charset="-128"/>
                <a:cs typeface="ＭＳ Ｐゴシック" pitchFamily="-1" charset="-128"/>
              </a:rPr>
              <a:t> </a:t>
            </a:r>
            <a:r>
              <a:rPr lang="en-US" sz="1200" b="0" u="none" kern="1200" dirty="0" err="1" smtClean="0">
                <a:solidFill>
                  <a:schemeClr val="tx1"/>
                </a:solidFill>
                <a:latin typeface="+mn-lt"/>
                <a:ea typeface="ＭＳ Ｐゴシック" pitchFamily="-1" charset="-128"/>
                <a:cs typeface="ＭＳ Ｐゴシック" pitchFamily="-1" charset="-128"/>
              </a:rPr>
              <a:t>Hepatol</a:t>
            </a:r>
            <a:r>
              <a:rPr lang="en-US" sz="1200" b="0" u="none" kern="1200" dirty="0" smtClean="0">
                <a:solidFill>
                  <a:schemeClr val="tx1"/>
                </a:solidFill>
                <a:latin typeface="+mn-lt"/>
                <a:ea typeface="ＭＳ Ｐゴシック" pitchFamily="-1" charset="-128"/>
                <a:cs typeface="ＭＳ Ｐゴシック" pitchFamily="-1" charset="-128"/>
              </a:rPr>
              <a:t>. 2006 Jan;4(1):111-7.</a:t>
            </a:r>
          </a:p>
          <a:p>
            <a:r>
              <a:rPr lang="en-US" sz="1200" b="0" u="none" kern="1200" dirty="0" smtClean="0">
                <a:solidFill>
                  <a:schemeClr val="tx1"/>
                </a:solidFill>
                <a:latin typeface="+mn-lt"/>
                <a:ea typeface="ＭＳ Ｐゴシック" pitchFamily="-1" charset="-128"/>
                <a:cs typeface="ＭＳ Ｐゴシック" pitchFamily="-1" charset="-128"/>
              </a:rPr>
              <a:t>Prognostic significance of simultaneous measurement of three tumor markers in patients with hepatocellular carcinoma.</a:t>
            </a:r>
          </a:p>
          <a:p>
            <a:r>
              <a:rPr lang="en-US" sz="1200" b="0" u="none" kern="1200" dirty="0" smtClean="0">
                <a:solidFill>
                  <a:schemeClr val="tx1"/>
                </a:solidFill>
                <a:latin typeface="+mn-lt"/>
                <a:ea typeface="ＭＳ Ｐゴシック" pitchFamily="-1" charset="-128"/>
                <a:cs typeface="ＭＳ Ｐゴシック" pitchFamily="-1" charset="-128"/>
              </a:rPr>
              <a:t>Toyoda H, </a:t>
            </a:r>
            <a:r>
              <a:rPr lang="en-US" sz="1200" b="0" u="none" kern="1200" dirty="0" err="1" smtClean="0">
                <a:solidFill>
                  <a:schemeClr val="tx1"/>
                </a:solidFill>
                <a:latin typeface="+mn-lt"/>
                <a:ea typeface="ＭＳ Ｐゴシック" pitchFamily="-1" charset="-128"/>
                <a:cs typeface="ＭＳ Ｐゴシック" pitchFamily="-1" charset="-128"/>
              </a:rPr>
              <a:t>Kumada</a:t>
            </a:r>
            <a:r>
              <a:rPr lang="en-US" sz="1200" b="0" u="none" kern="1200" dirty="0" smtClean="0">
                <a:solidFill>
                  <a:schemeClr val="tx1"/>
                </a:solidFill>
                <a:latin typeface="+mn-lt"/>
                <a:ea typeface="ＭＳ Ｐゴシック" pitchFamily="-1" charset="-128"/>
                <a:cs typeface="ＭＳ Ｐゴシック" pitchFamily="-1" charset="-128"/>
              </a:rPr>
              <a:t> T, </a:t>
            </a:r>
            <a:r>
              <a:rPr lang="en-US" sz="1200" b="0" u="none" kern="1200" dirty="0" err="1" smtClean="0">
                <a:solidFill>
                  <a:schemeClr val="tx1"/>
                </a:solidFill>
                <a:latin typeface="+mn-lt"/>
                <a:ea typeface="ＭＳ Ｐゴシック" pitchFamily="-1" charset="-128"/>
                <a:cs typeface="ＭＳ Ｐゴシック" pitchFamily="-1" charset="-128"/>
              </a:rPr>
              <a:t>Kiriyama</a:t>
            </a:r>
            <a:r>
              <a:rPr lang="en-US" sz="1200" b="0" u="none" kern="1200" dirty="0" smtClean="0">
                <a:solidFill>
                  <a:schemeClr val="tx1"/>
                </a:solidFill>
                <a:latin typeface="+mn-lt"/>
                <a:ea typeface="ＭＳ Ｐゴシック" pitchFamily="-1" charset="-128"/>
                <a:cs typeface="ＭＳ Ｐゴシック" pitchFamily="-1" charset="-128"/>
              </a:rPr>
              <a:t> S, et al.</a:t>
            </a:r>
          </a:p>
          <a:p>
            <a:endParaRPr lang="en-US" sz="1200" b="0" u="sng" kern="1200" dirty="0" smtClean="0">
              <a:solidFill>
                <a:schemeClr val="tx1"/>
              </a:solidFill>
              <a:latin typeface="+mn-lt"/>
              <a:ea typeface="ＭＳ Ｐゴシック" pitchFamily="-1" charset="-128"/>
              <a:cs typeface="ＭＳ Ｐゴシック" pitchFamily="-1" charset="-128"/>
            </a:endParaRPr>
          </a:p>
          <a:p>
            <a:r>
              <a:rPr lang="en-US" sz="1200" kern="1200" dirty="0" smtClean="0">
                <a:solidFill>
                  <a:schemeClr val="tx1"/>
                </a:solidFill>
                <a:latin typeface="+mn-lt"/>
                <a:ea typeface="ＭＳ Ｐゴシック" pitchFamily="-1" charset="-128"/>
                <a:cs typeface="ＭＳ Ｐゴシック" pitchFamily="-1" charset="-128"/>
              </a:rPr>
              <a:t>We conducted a prospective study to evaluate the significance of simultaneous measurement of 3 currently used tumor markers in the evaluation of tumor progression and prognosis of patients with hepatocellular carcinoma (HCC).</a:t>
            </a:r>
          </a:p>
          <a:p>
            <a:r>
              <a:rPr lang="en-US" sz="1200" b="1" kern="1200" dirty="0" smtClean="0">
                <a:solidFill>
                  <a:schemeClr val="tx1"/>
                </a:solidFill>
                <a:latin typeface="+mn-lt"/>
                <a:ea typeface="ＭＳ Ｐゴシック" pitchFamily="-1" charset="-128"/>
                <a:cs typeface="ＭＳ Ｐゴシック" pitchFamily="-1" charset="-128"/>
              </a:rPr>
              <a:t>METHODS:</a:t>
            </a:r>
          </a:p>
          <a:p>
            <a:r>
              <a:rPr lang="en-US" sz="1200" b="0" kern="1200" dirty="0" smtClean="0">
                <a:solidFill>
                  <a:schemeClr val="tx1"/>
                </a:solidFill>
                <a:latin typeface="+mn-lt"/>
                <a:ea typeface="ＭＳ Ｐゴシック" pitchFamily="-1" charset="-128"/>
                <a:cs typeface="ＭＳ Ｐゴシック" pitchFamily="-1" charset="-128"/>
              </a:rPr>
              <a:t>Three tumor markers for HCC, alpha-fetoprotein (AFP), Lens </a:t>
            </a:r>
            <a:r>
              <a:rPr lang="en-US" sz="1200" b="0" kern="1200" dirty="0" err="1" smtClean="0">
                <a:solidFill>
                  <a:schemeClr val="tx1"/>
                </a:solidFill>
                <a:latin typeface="+mn-lt"/>
                <a:ea typeface="ＭＳ Ｐゴシック" pitchFamily="-1" charset="-128"/>
                <a:cs typeface="ＭＳ Ｐゴシック" pitchFamily="-1" charset="-128"/>
              </a:rPr>
              <a:t>culinaris</a:t>
            </a:r>
            <a:r>
              <a:rPr lang="en-US" sz="1200" b="0" kern="1200" dirty="0" smtClean="0">
                <a:solidFill>
                  <a:schemeClr val="tx1"/>
                </a:solidFill>
                <a:latin typeface="+mn-lt"/>
                <a:ea typeface="ＭＳ Ｐゴシック" pitchFamily="-1" charset="-128"/>
                <a:cs typeface="ＭＳ Ｐゴシック" pitchFamily="-1" charset="-128"/>
              </a:rPr>
              <a:t> agglutinin A-reactive fraction of AFP (AFP-L3), and des-gamma-</a:t>
            </a:r>
            <a:r>
              <a:rPr lang="en-US" sz="1200" b="0" kern="1200" dirty="0" err="1" smtClean="0">
                <a:solidFill>
                  <a:schemeClr val="tx1"/>
                </a:solidFill>
                <a:latin typeface="+mn-lt"/>
                <a:ea typeface="ＭＳ Ｐゴシック" pitchFamily="-1" charset="-128"/>
                <a:cs typeface="ＭＳ Ｐゴシック" pitchFamily="-1" charset="-128"/>
              </a:rPr>
              <a:t>carboxy</a:t>
            </a:r>
            <a:r>
              <a:rPr lang="en-US" sz="1200" b="0" kern="1200" dirty="0" smtClean="0">
                <a:solidFill>
                  <a:schemeClr val="tx1"/>
                </a:solidFill>
                <a:latin typeface="+mn-lt"/>
                <a:ea typeface="ＭＳ Ｐゴシック" pitchFamily="-1" charset="-128"/>
                <a:cs typeface="ＭＳ Ｐゴシック" pitchFamily="-1" charset="-128"/>
              </a:rPr>
              <a:t> </a:t>
            </a:r>
            <a:r>
              <a:rPr lang="en-US" sz="1200" b="0" kern="1200" dirty="0" err="1" smtClean="0">
                <a:solidFill>
                  <a:schemeClr val="tx1"/>
                </a:solidFill>
                <a:latin typeface="+mn-lt"/>
                <a:ea typeface="ＭＳ Ｐゴシック" pitchFamily="-1" charset="-128"/>
                <a:cs typeface="ＭＳ Ｐゴシック" pitchFamily="-1" charset="-128"/>
              </a:rPr>
              <a:t>prothrombin</a:t>
            </a:r>
            <a:r>
              <a:rPr lang="en-US" sz="1200" b="0" kern="1200" dirty="0" smtClean="0">
                <a:solidFill>
                  <a:schemeClr val="tx1"/>
                </a:solidFill>
                <a:latin typeface="+mn-lt"/>
                <a:ea typeface="ＭＳ Ｐゴシック" pitchFamily="-1" charset="-128"/>
                <a:cs typeface="ＭＳ Ｐゴシック" pitchFamily="-1" charset="-128"/>
              </a:rPr>
              <a:t> (DCP), were measured in the same serum samples obtained from 685 patients at the time of initial diagnosis of HCC. Positivity for AFP &gt;20 </a:t>
            </a:r>
            <a:r>
              <a:rPr lang="en-US" sz="1200" b="0" kern="1200" dirty="0" err="1" smtClean="0">
                <a:solidFill>
                  <a:schemeClr val="tx1"/>
                </a:solidFill>
                <a:latin typeface="+mn-lt"/>
                <a:ea typeface="ＭＳ Ｐゴシック" pitchFamily="-1" charset="-128"/>
                <a:cs typeface="ＭＳ Ｐゴシック" pitchFamily="-1" charset="-128"/>
              </a:rPr>
              <a:t>ng</a:t>
            </a:r>
            <a:r>
              <a:rPr lang="en-US" sz="1200" b="0" kern="1200" dirty="0" smtClean="0">
                <a:solidFill>
                  <a:schemeClr val="tx1"/>
                </a:solidFill>
                <a:latin typeface="+mn-lt"/>
                <a:ea typeface="ＭＳ Ｐゴシック" pitchFamily="-1" charset="-128"/>
                <a:cs typeface="ＭＳ Ｐゴシック" pitchFamily="-1" charset="-128"/>
              </a:rPr>
              <a:t>/</a:t>
            </a:r>
            <a:r>
              <a:rPr lang="en-US" sz="1200" b="0" kern="1200" dirty="0" err="1" smtClean="0">
                <a:solidFill>
                  <a:schemeClr val="tx1"/>
                </a:solidFill>
                <a:latin typeface="+mn-lt"/>
                <a:ea typeface="ＭＳ Ｐゴシック" pitchFamily="-1" charset="-128"/>
                <a:cs typeface="ＭＳ Ｐゴシック" pitchFamily="-1" charset="-128"/>
              </a:rPr>
              <a:t>dL</a:t>
            </a:r>
            <a:r>
              <a:rPr lang="en-US" sz="1200" b="0" kern="1200" dirty="0" smtClean="0">
                <a:solidFill>
                  <a:schemeClr val="tx1"/>
                </a:solidFill>
                <a:latin typeface="+mn-lt"/>
                <a:ea typeface="ＭＳ Ｐゴシック" pitchFamily="-1" charset="-128"/>
                <a:cs typeface="ＭＳ Ｐゴシック" pitchFamily="-1" charset="-128"/>
              </a:rPr>
              <a:t>, AFP-L3 &gt;10% of total AFP, and/or DCP &gt;40 </a:t>
            </a:r>
            <a:r>
              <a:rPr lang="en-US" sz="1200" b="0" kern="1200" dirty="0" err="1" smtClean="0">
                <a:solidFill>
                  <a:schemeClr val="tx1"/>
                </a:solidFill>
                <a:latin typeface="+mn-lt"/>
                <a:ea typeface="ＭＳ Ｐゴシック" pitchFamily="-1" charset="-128"/>
                <a:cs typeface="ＭＳ Ｐゴシック" pitchFamily="-1" charset="-128"/>
              </a:rPr>
              <a:t>mAU</a:t>
            </a:r>
            <a:r>
              <a:rPr lang="en-US" sz="1200" b="0" kern="1200" dirty="0" smtClean="0">
                <a:solidFill>
                  <a:schemeClr val="tx1"/>
                </a:solidFill>
                <a:latin typeface="+mn-lt"/>
                <a:ea typeface="ＭＳ Ｐゴシック" pitchFamily="-1" charset="-128"/>
                <a:cs typeface="ＭＳ Ｐゴシック" pitchFamily="-1" charset="-128"/>
              </a:rPr>
              <a:t>/mL was determined. In addition, tumor markers were measured after treatment of HCC.</a:t>
            </a:r>
          </a:p>
          <a:p>
            <a:r>
              <a:rPr lang="en-US" sz="1200" b="1" kern="1200" dirty="0" smtClean="0">
                <a:solidFill>
                  <a:schemeClr val="tx1"/>
                </a:solidFill>
                <a:latin typeface="+mn-lt"/>
                <a:ea typeface="ＭＳ Ｐゴシック" pitchFamily="-1" charset="-128"/>
                <a:cs typeface="ＭＳ Ｐゴシック" pitchFamily="-1" charset="-128"/>
              </a:rPr>
              <a:t>RESULTS:</a:t>
            </a:r>
          </a:p>
          <a:p>
            <a:r>
              <a:rPr lang="en-US" sz="1200" b="0" kern="1200" dirty="0" smtClean="0">
                <a:solidFill>
                  <a:schemeClr val="tx1"/>
                </a:solidFill>
                <a:latin typeface="+mn-lt"/>
                <a:ea typeface="ＭＳ Ｐゴシック" pitchFamily="-1" charset="-128"/>
                <a:cs typeface="ＭＳ Ｐゴシック" pitchFamily="-1" charset="-128"/>
              </a:rPr>
              <a:t>Of the 685 patients, 337 (55.8%) were positive for AFP, 206 (34.1%) were positive for AFP-L3, and 371 (54.2%) were positive for DCP. In a comparison of patients positive for only 1 tumor marker, patients positive for AFP-L3 alone had a greater number of tumors, whereas patients positive for DCP alone had larger tumors and a higher prevalence of portal vein invasion. When patients were compared according to the number of tumor markers present, the number of markers present clearly reflected the extent of HCC and patient outcomes. The number of markers present significantly decreased after treatment.</a:t>
            </a:r>
          </a:p>
          <a:p>
            <a:r>
              <a:rPr lang="en-US" sz="1200" b="1" kern="1200" dirty="0" smtClean="0">
                <a:solidFill>
                  <a:schemeClr val="tx1"/>
                </a:solidFill>
                <a:latin typeface="+mn-lt"/>
                <a:ea typeface="ＭＳ Ｐゴシック" pitchFamily="-1" charset="-128"/>
                <a:cs typeface="ＭＳ Ｐゴシック" pitchFamily="-1" charset="-128"/>
              </a:rPr>
              <a:t>CONCLUSIONS:</a:t>
            </a:r>
          </a:p>
          <a:p>
            <a:r>
              <a:rPr lang="en-US" sz="1200" b="0" kern="1200" dirty="0" smtClean="0">
                <a:solidFill>
                  <a:schemeClr val="tx1"/>
                </a:solidFill>
                <a:latin typeface="+mn-lt"/>
                <a:ea typeface="ＭＳ Ｐゴシック" pitchFamily="-1" charset="-128"/>
                <a:cs typeface="ＭＳ Ｐゴシック" pitchFamily="-1" charset="-128"/>
              </a:rPr>
              <a:t>Tumor markers AFP-L3 and DCP appear to represent different features of tumor progression in patients with HCC. The number of tumor markers present could be useful for the evaluation of tumor progression, prediction of patient outcome, and treatment efficacy.</a:t>
            </a:r>
            <a:endParaRPr lang="en-US" sz="1200" b="0" u="sng" kern="1200" dirty="0" smtClean="0">
              <a:solidFill>
                <a:schemeClr val="tx1"/>
              </a:solidFill>
              <a:latin typeface="+mn-lt"/>
              <a:ea typeface="ＭＳ Ｐゴシック" pitchFamily="-1" charset="-128"/>
              <a:cs typeface="ＭＳ Ｐゴシック" pitchFamily="-1" charset="-128"/>
            </a:endParaRPr>
          </a:p>
          <a:p>
            <a:endParaRPr lang="en-US" dirty="0" smtClean="0">
              <a:ea typeface="ＭＳ Ｐゴシック" panose="020B0600070205080204" pitchFamily="34" charset="-128"/>
            </a:endParaRPr>
          </a:p>
        </p:txBody>
      </p:sp>
    </p:spTree>
    <p:extLst>
      <p:ext uri="{BB962C8B-B14F-4D97-AF65-F5344CB8AC3E}">
        <p14:creationId xmlns:p14="http://schemas.microsoft.com/office/powerpoint/2010/main" xmlns="" val="3068344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www.wakodiagnostics.com</a:t>
            </a:r>
            <a:r>
              <a:rPr lang="en-US" dirty="0" smtClean="0"/>
              <a:t>/</a:t>
            </a:r>
            <a:r>
              <a:rPr lang="en-US" dirty="0" err="1" smtClean="0"/>
              <a:t>hccbiomarkers.html</a:t>
            </a:r>
            <a:endParaRPr lang="en-US" dirty="0"/>
          </a:p>
        </p:txBody>
      </p:sp>
      <p:sp>
        <p:nvSpPr>
          <p:cNvPr id="4" name="Slide Number Placeholder 3"/>
          <p:cNvSpPr>
            <a:spLocks noGrp="1"/>
          </p:cNvSpPr>
          <p:nvPr>
            <p:ph type="sldNum" sz="quarter" idx="10"/>
          </p:nvPr>
        </p:nvSpPr>
        <p:spPr/>
        <p:txBody>
          <a:bodyPr/>
          <a:lstStyle/>
          <a:p>
            <a:fld id="{BD528A7B-545B-420F-A9F0-36B4C160715F}" type="slidenum">
              <a:rPr lang="en-US" smtClean="0"/>
              <a:pPr/>
              <a:t>24</a:t>
            </a:fld>
            <a:endParaRPr lang="en-US"/>
          </a:p>
        </p:txBody>
      </p:sp>
    </p:spTree>
    <p:extLst>
      <p:ext uri="{BB962C8B-B14F-4D97-AF65-F5344CB8AC3E}">
        <p14:creationId xmlns:p14="http://schemas.microsoft.com/office/powerpoint/2010/main" xmlns="" val="23522476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9874"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r>
              <a:rPr lang="en-US" dirty="0" smtClean="0">
                <a:latin typeface="Arial" panose="020B0604020202020204" pitchFamily="34" charset="0"/>
                <a:ea typeface="ＭＳ Ｐゴシック" panose="020B0600070205080204" pitchFamily="34" charset="-128"/>
              </a:rPr>
              <a:t>Key point here is that L3% rises before the sharp rise typically seen with total AFP. This may be a </a:t>
            </a:r>
            <a:r>
              <a:rPr lang="en-US" dirty="0" err="1" smtClean="0">
                <a:latin typeface="Arial" panose="020B0604020202020204" pitchFamily="34" charset="0"/>
                <a:ea typeface="ＭＳ Ｐゴシック" panose="020B0600070205080204" pitchFamily="34" charset="-128"/>
              </a:rPr>
              <a:t>crutial</a:t>
            </a:r>
            <a:r>
              <a:rPr lang="en-US" dirty="0" smtClean="0">
                <a:latin typeface="Arial" panose="020B0604020202020204" pitchFamily="34" charset="0"/>
                <a:ea typeface="ＭＳ Ｐゴシック" panose="020B0600070205080204" pitchFamily="34" charset="-128"/>
              </a:rPr>
              <a:t> lead time for doctors.</a:t>
            </a:r>
          </a:p>
          <a:p>
            <a:r>
              <a:rPr lang="en-US" dirty="0" smtClean="0">
                <a:latin typeface="Arial" panose="020B0604020202020204" pitchFamily="34" charset="0"/>
                <a:ea typeface="ＭＳ Ｐゴシック" panose="020B0600070205080204" pitchFamily="34" charset="-128"/>
              </a:rPr>
              <a:t>Also give reason as to not using absolute concentration of L3 instead of L3%. L3 concentration mimics the pattern of total AFP as far as the increase trend over time.</a:t>
            </a:r>
          </a:p>
          <a:p>
            <a:endParaRPr lang="en-US" dirty="0" smtClean="0">
              <a:latin typeface="Arial" panose="020B0604020202020204" pitchFamily="34" charset="0"/>
              <a:ea typeface="ＭＳ Ｐゴシック" panose="020B0600070205080204" pitchFamily="34" charset="-128"/>
            </a:endParaRPr>
          </a:p>
          <a:p>
            <a:r>
              <a:rPr lang="en-US" sz="1200" i="1" kern="1200" dirty="0" smtClean="0">
                <a:solidFill>
                  <a:schemeClr val="tx1"/>
                </a:solidFill>
                <a:latin typeface="+mn-lt"/>
                <a:ea typeface="ＭＳ Ｐゴシック" pitchFamily="-1" charset="-128"/>
                <a:cs typeface="ＭＳ Ｐゴシック" pitchFamily="-1" charset="-128"/>
              </a:rPr>
              <a:t>The American Journal of Gastroenterology</a:t>
            </a:r>
            <a:r>
              <a:rPr lang="en-US" sz="1200" i="0" kern="1200" dirty="0" smtClean="0">
                <a:solidFill>
                  <a:schemeClr val="tx1"/>
                </a:solidFill>
                <a:latin typeface="+mn-lt"/>
                <a:ea typeface="ＭＳ Ｐゴシック" pitchFamily="-1" charset="-128"/>
                <a:cs typeface="ＭＳ Ｐゴシック" pitchFamily="-1" charset="-128"/>
              </a:rPr>
              <a:t> </a:t>
            </a:r>
            <a:r>
              <a:rPr lang="en-US" sz="1200" b="1" i="0" kern="1200" dirty="0" smtClean="0">
                <a:solidFill>
                  <a:schemeClr val="tx1"/>
                </a:solidFill>
                <a:latin typeface="+mn-lt"/>
                <a:ea typeface="ＭＳ Ｐゴシック" pitchFamily="-1" charset="-128"/>
                <a:cs typeface="ＭＳ Ｐゴシック" pitchFamily="-1" charset="-128"/>
              </a:rPr>
              <a:t>107</a:t>
            </a:r>
            <a:r>
              <a:rPr lang="en-US" sz="1200" b="0" i="0" kern="1200" dirty="0" smtClean="0">
                <a:solidFill>
                  <a:schemeClr val="tx1"/>
                </a:solidFill>
                <a:latin typeface="+mn-lt"/>
                <a:ea typeface="ＭＳ Ｐゴシック" pitchFamily="-1" charset="-128"/>
                <a:cs typeface="ＭＳ Ｐゴシック" pitchFamily="-1" charset="-128"/>
              </a:rPr>
              <a:t>, 64-74 (January 2012) | doi:10.1038/ajg.2011.312</a:t>
            </a:r>
          </a:p>
          <a:p>
            <a:r>
              <a:rPr lang="en-US" sz="1200" b="0" i="0" kern="1200" dirty="0" smtClean="0">
                <a:solidFill>
                  <a:schemeClr val="tx1"/>
                </a:solidFill>
                <a:latin typeface="+mn-lt"/>
                <a:ea typeface="ＭＳ Ｐゴシック" pitchFamily="-1" charset="-128"/>
                <a:cs typeface="ＭＳ Ｐゴシック" pitchFamily="-1" charset="-128"/>
              </a:rPr>
              <a:t>Frequency of Elevated Hepatocellular Carcinoma (HCC) Biomarkers in Patients With Advanced Hepatitis C</a:t>
            </a:r>
          </a:p>
          <a:p>
            <a:r>
              <a:rPr lang="en-US" sz="1200" b="0" i="0" kern="1200" dirty="0" smtClean="0">
                <a:solidFill>
                  <a:schemeClr val="tx1"/>
                </a:solidFill>
                <a:latin typeface="+mn-lt"/>
                <a:ea typeface="ＭＳ Ｐゴシック" pitchFamily="-1" charset="-128"/>
                <a:cs typeface="ＭＳ Ｐゴシック" pitchFamily="-1" charset="-128"/>
              </a:rPr>
              <a:t>Richard K Sterling, Elizabeth C Wright, Timothy R Morgan, Leonard B </a:t>
            </a:r>
            <a:r>
              <a:rPr lang="en-US" sz="1200" b="0" i="0" kern="1200" dirty="0" err="1" smtClean="0">
                <a:solidFill>
                  <a:schemeClr val="tx1"/>
                </a:solidFill>
                <a:latin typeface="+mn-lt"/>
                <a:ea typeface="ＭＳ Ｐゴシック" pitchFamily="-1" charset="-128"/>
                <a:cs typeface="ＭＳ Ｐゴシック" pitchFamily="-1" charset="-128"/>
              </a:rPr>
              <a:t>Seeff</a:t>
            </a:r>
            <a:r>
              <a:rPr lang="en-US" sz="1200" b="0" i="0" kern="1200" dirty="0" smtClean="0">
                <a:solidFill>
                  <a:schemeClr val="tx1"/>
                </a:solidFill>
                <a:latin typeface="+mn-lt"/>
                <a:ea typeface="ＭＳ Ｐゴシック" pitchFamily="-1" charset="-128"/>
                <a:cs typeface="ＭＳ Ｐゴシック" pitchFamily="-1" charset="-128"/>
              </a:rPr>
              <a:t>, John C </a:t>
            </a:r>
            <a:r>
              <a:rPr lang="en-US" sz="1200" b="0" i="0" kern="1200" dirty="0" err="1" smtClean="0">
                <a:solidFill>
                  <a:schemeClr val="tx1"/>
                </a:solidFill>
                <a:latin typeface="+mn-lt"/>
                <a:ea typeface="ＭＳ Ｐゴシック" pitchFamily="-1" charset="-128"/>
                <a:cs typeface="ＭＳ Ｐゴシック" pitchFamily="-1" charset="-128"/>
              </a:rPr>
              <a:t>Hoefs</a:t>
            </a:r>
            <a:r>
              <a:rPr lang="en-US" sz="1200" b="0" i="0" kern="1200" dirty="0" smtClean="0">
                <a:solidFill>
                  <a:schemeClr val="tx1"/>
                </a:solidFill>
                <a:latin typeface="+mn-lt"/>
                <a:ea typeface="ＭＳ Ｐゴシック" pitchFamily="-1" charset="-128"/>
                <a:cs typeface="ＭＳ Ｐゴシック" pitchFamily="-1" charset="-128"/>
              </a:rPr>
              <a:t>, Adrian M Di </a:t>
            </a:r>
            <a:r>
              <a:rPr lang="en-US" sz="1200" b="0" i="0" kern="1200" dirty="0" err="1" smtClean="0">
                <a:solidFill>
                  <a:schemeClr val="tx1"/>
                </a:solidFill>
                <a:latin typeface="+mn-lt"/>
                <a:ea typeface="ＭＳ Ｐゴシック" pitchFamily="-1" charset="-128"/>
                <a:cs typeface="ＭＳ Ｐゴシック" pitchFamily="-1" charset="-128"/>
              </a:rPr>
              <a:t>Bisceglie</a:t>
            </a:r>
            <a:r>
              <a:rPr lang="en-US" sz="1200" b="0" i="0" kern="1200" dirty="0" smtClean="0">
                <a:solidFill>
                  <a:schemeClr val="tx1"/>
                </a:solidFill>
                <a:latin typeface="+mn-lt"/>
                <a:ea typeface="ＭＳ Ｐゴシック" pitchFamily="-1" charset="-128"/>
                <a:cs typeface="ＭＳ Ｐゴシック" pitchFamily="-1" charset="-128"/>
              </a:rPr>
              <a:t>, Jules L </a:t>
            </a:r>
            <a:r>
              <a:rPr lang="en-US" sz="1200" b="0" i="0" kern="1200" dirty="0" err="1" smtClean="0">
                <a:solidFill>
                  <a:schemeClr val="tx1"/>
                </a:solidFill>
                <a:latin typeface="+mn-lt"/>
                <a:ea typeface="ＭＳ Ｐゴシック" pitchFamily="-1" charset="-128"/>
                <a:cs typeface="ＭＳ Ｐゴシック" pitchFamily="-1" charset="-128"/>
              </a:rPr>
              <a:t>Dienstag</a:t>
            </a:r>
            <a:r>
              <a:rPr lang="en-US" sz="1200" b="0" i="0" kern="1200" dirty="0" smtClean="0">
                <a:solidFill>
                  <a:schemeClr val="tx1"/>
                </a:solidFill>
                <a:latin typeface="+mn-lt"/>
                <a:ea typeface="ＭＳ Ｐゴシック" pitchFamily="-1" charset="-128"/>
                <a:cs typeface="ＭＳ Ｐゴシック" pitchFamily="-1" charset="-128"/>
              </a:rPr>
              <a:t>, Anna S </a:t>
            </a:r>
            <a:r>
              <a:rPr lang="en-US" sz="1200" b="0" i="0" kern="1200" dirty="0" err="1" smtClean="0">
                <a:solidFill>
                  <a:schemeClr val="tx1"/>
                </a:solidFill>
                <a:latin typeface="+mn-lt"/>
                <a:ea typeface="ＭＳ Ｐゴシック" pitchFamily="-1" charset="-128"/>
                <a:cs typeface="ＭＳ Ｐゴシック" pitchFamily="-1" charset="-128"/>
              </a:rPr>
              <a:t>Lok</a:t>
            </a:r>
            <a:r>
              <a:rPr lang="en-US" sz="1200" b="0" i="0" kern="1200" dirty="0" smtClean="0">
                <a:solidFill>
                  <a:schemeClr val="tx1"/>
                </a:solidFill>
                <a:latin typeface="+mn-lt"/>
                <a:ea typeface="ＭＳ Ｐゴシック" pitchFamily="-1" charset="-128"/>
                <a:cs typeface="ＭＳ Ｐゴシック" pitchFamily="-1" charset="-128"/>
              </a:rPr>
              <a:t> and and the HALT-C Trial Group10.</a:t>
            </a:r>
          </a:p>
          <a:p>
            <a:endParaRPr lang="en-US" sz="1200" b="0" i="0" kern="1200" dirty="0" smtClean="0">
              <a:solidFill>
                <a:schemeClr val="tx1"/>
              </a:solidFill>
              <a:latin typeface="+mn-lt"/>
              <a:ea typeface="ＭＳ Ｐゴシック" pitchFamily="-1" charset="-128"/>
              <a:cs typeface="ＭＳ Ｐゴシック" pitchFamily="-1" charset="-128"/>
            </a:endParaRPr>
          </a:p>
          <a:p>
            <a:r>
              <a:rPr lang="en-US" dirty="0" smtClean="0">
                <a:latin typeface="Arial" panose="020B0604020202020204" pitchFamily="34" charset="0"/>
                <a:ea typeface="ＭＳ Ｐゴシック" panose="020B0600070205080204" pitchFamily="34" charset="-128"/>
              </a:rPr>
              <a:t> Prospective studies of serum hepatocellular carcinoma (HCC) biomarkers in patients with advanced </a:t>
            </a:r>
          </a:p>
          <a:p>
            <a:r>
              <a:rPr lang="en-US" dirty="0" smtClean="0">
                <a:latin typeface="Arial" panose="020B0604020202020204" pitchFamily="34" charset="0"/>
                <a:ea typeface="ＭＳ Ｐゴシック" panose="020B0600070205080204" pitchFamily="34" charset="-128"/>
              </a:rPr>
              <a:t> hepatitis C are lacking. The aim of this study was to determine the frequencies and performance </a:t>
            </a:r>
          </a:p>
          <a:p>
            <a:r>
              <a:rPr lang="en-US" dirty="0" smtClean="0">
                <a:latin typeface="Arial" panose="020B0604020202020204" pitchFamily="34" charset="0"/>
                <a:ea typeface="ＭＳ Ｐゴシック" panose="020B0600070205080204" pitchFamily="34" charset="-128"/>
              </a:rPr>
              <a:t> of elevated   α  -fetoprotein (AFP), AFP-L3, and des-  </a:t>
            </a:r>
            <a:r>
              <a:rPr lang="en-US" dirty="0" err="1" smtClean="0">
                <a:latin typeface="Arial" panose="020B0604020202020204" pitchFamily="34" charset="0"/>
                <a:ea typeface="ＭＳ Ｐゴシック" panose="020B0600070205080204" pitchFamily="34" charset="-128"/>
              </a:rPr>
              <a:t>γ</a:t>
            </a:r>
            <a:r>
              <a:rPr lang="en-US" dirty="0" smtClean="0">
                <a:latin typeface="Arial" panose="020B0604020202020204" pitchFamily="34" charset="0"/>
                <a:ea typeface="ＭＳ Ｐゴシック" panose="020B0600070205080204" pitchFamily="34" charset="-128"/>
              </a:rPr>
              <a:t>  -</a:t>
            </a:r>
            <a:r>
              <a:rPr lang="en-US" dirty="0" err="1" smtClean="0">
                <a:latin typeface="Arial" panose="020B0604020202020204" pitchFamily="34" charset="0"/>
                <a:ea typeface="ＭＳ Ｐゴシック" panose="020B0600070205080204" pitchFamily="34" charset="-128"/>
              </a:rPr>
              <a:t>carboxy</a:t>
            </a:r>
            <a:r>
              <a:rPr lang="en-US" dirty="0" smtClean="0">
                <a:latin typeface="Arial" panose="020B0604020202020204" pitchFamily="34" charset="0"/>
                <a:ea typeface="ＭＳ Ｐゴシック" panose="020B0600070205080204" pitchFamily="34" charset="-128"/>
              </a:rPr>
              <a:t> </a:t>
            </a:r>
            <a:r>
              <a:rPr lang="en-US" dirty="0" err="1" smtClean="0">
                <a:latin typeface="Arial" panose="020B0604020202020204" pitchFamily="34" charset="0"/>
                <a:ea typeface="ＭＳ Ｐゴシック" panose="020B0600070205080204" pitchFamily="34" charset="-128"/>
              </a:rPr>
              <a:t>prothrombin</a:t>
            </a:r>
            <a:r>
              <a:rPr lang="en-US" dirty="0" smtClean="0">
                <a:latin typeface="Arial" panose="020B0604020202020204" pitchFamily="34" charset="0"/>
                <a:ea typeface="ＭＳ Ｐゴシック" panose="020B0600070205080204" pitchFamily="34" charset="-128"/>
              </a:rPr>
              <a:t> (DCP) levels as HCC </a:t>
            </a:r>
          </a:p>
          <a:p>
            <a:r>
              <a:rPr lang="en-US" dirty="0" smtClean="0">
                <a:latin typeface="Arial" panose="020B0604020202020204" pitchFamily="34" charset="0"/>
                <a:ea typeface="ＭＳ Ｐゴシック" panose="020B0600070205080204" pitchFamily="34" charset="-128"/>
              </a:rPr>
              <a:t> biomarkers in advanced hepatitis C.    METHODS:    Patients in the HALT-C Trial were tested every 3 months for 42 months. Screening ultrasound was </a:t>
            </a:r>
          </a:p>
          <a:p>
            <a:r>
              <a:rPr lang="en-US" dirty="0" smtClean="0">
                <a:latin typeface="Arial" panose="020B0604020202020204" pitchFamily="34" charset="0"/>
                <a:ea typeface="ＭＳ Ｐゴシック" panose="020B0600070205080204" pitchFamily="34" charset="-128"/>
              </a:rPr>
              <a:t> performed every 12 months. Levels of biomarkers were compared in patients in whom HCC did or did </a:t>
            </a:r>
          </a:p>
          <a:p>
            <a:r>
              <a:rPr lang="en-US" dirty="0" smtClean="0">
                <a:latin typeface="Arial" panose="020B0604020202020204" pitchFamily="34" charset="0"/>
                <a:ea typeface="ＭＳ Ｐゴシック" panose="020B0600070205080204" pitchFamily="34" charset="-128"/>
              </a:rPr>
              <a:t> not develop.    RESULTS:    In all, 855 patients were evaluated; HCC developed in 46. Among patients without HCC, 73.2  % had </a:t>
            </a:r>
          </a:p>
          <a:p>
            <a:r>
              <a:rPr lang="en-US" dirty="0" smtClean="0">
                <a:latin typeface="Arial" panose="020B0604020202020204" pitchFamily="34" charset="0"/>
                <a:ea typeface="ＭＳ Ｐゴシック" panose="020B0600070205080204" pitchFamily="34" charset="-128"/>
              </a:rPr>
              <a:t> AFP consistently     &lt;    20, 24.5  % had at least one AFP between 20 and 199, and 2.3  % had at least </a:t>
            </a:r>
          </a:p>
          <a:p>
            <a:r>
              <a:rPr lang="en-US" dirty="0" smtClean="0">
                <a:latin typeface="Arial" panose="020B0604020202020204" pitchFamily="34" charset="0"/>
                <a:ea typeface="ＭＳ Ｐゴシック" panose="020B0600070205080204" pitchFamily="34" charset="-128"/>
              </a:rPr>
              <a:t> one AFP value   ≥  200    </a:t>
            </a:r>
            <a:r>
              <a:rPr lang="en-US" dirty="0" err="1" smtClean="0">
                <a:latin typeface="Arial" panose="020B0604020202020204" pitchFamily="34" charset="0"/>
                <a:ea typeface="ＭＳ Ｐゴシック" panose="020B0600070205080204" pitchFamily="34" charset="-128"/>
              </a:rPr>
              <a:t>ng</a:t>
            </a:r>
            <a:r>
              <a:rPr lang="en-US" dirty="0" smtClean="0">
                <a:latin typeface="Arial" panose="020B0604020202020204" pitchFamily="34" charset="0"/>
                <a:ea typeface="ＭＳ Ｐゴシック" panose="020B0600070205080204" pitchFamily="34" charset="-128"/>
              </a:rPr>
              <a:t>  /  ml; 73.7  % had DCP consistently     &lt;    90, 11.6  % had at least one DCP between </a:t>
            </a:r>
          </a:p>
          <a:p>
            <a:r>
              <a:rPr lang="en-US" dirty="0" smtClean="0">
                <a:latin typeface="Arial" panose="020B0604020202020204" pitchFamily="34" charset="0"/>
                <a:ea typeface="ＭＳ Ｐゴシック" panose="020B0600070205080204" pitchFamily="34" charset="-128"/>
              </a:rPr>
              <a:t> 90 and 149, and 14.7  % had at least one DCP value   ≥  150    </a:t>
            </a:r>
            <a:r>
              <a:rPr lang="en-US" dirty="0" err="1" smtClean="0">
                <a:latin typeface="Arial" panose="020B0604020202020204" pitchFamily="34" charset="0"/>
                <a:ea typeface="ＭＳ Ｐゴシック" panose="020B0600070205080204" pitchFamily="34" charset="-128"/>
              </a:rPr>
              <a:t>mAU</a:t>
            </a:r>
            <a:r>
              <a:rPr lang="en-US" dirty="0" smtClean="0">
                <a:latin typeface="Arial" panose="020B0604020202020204" pitchFamily="34" charset="0"/>
                <a:ea typeface="ＭＳ Ｐゴシック" panose="020B0600070205080204" pitchFamily="34" charset="-128"/>
              </a:rPr>
              <a:t>  /  ml. AFP-L3   ≥  10  % was present at </a:t>
            </a:r>
          </a:p>
          <a:p>
            <a:r>
              <a:rPr lang="en-US" dirty="0" smtClean="0">
                <a:latin typeface="Arial" panose="020B0604020202020204" pitchFamily="34" charset="0"/>
                <a:ea typeface="ＭＳ Ｐゴシック" panose="020B0600070205080204" pitchFamily="34" charset="-128"/>
              </a:rPr>
              <a:t> least once in 9.0  % and in 17.1  % of those with AFP   ≥  20    </a:t>
            </a:r>
            <a:r>
              <a:rPr lang="en-US" dirty="0" err="1" smtClean="0">
                <a:latin typeface="Arial" panose="020B0604020202020204" pitchFamily="34" charset="0"/>
                <a:ea typeface="ＭＳ Ｐゴシック" panose="020B0600070205080204" pitchFamily="34" charset="-128"/>
              </a:rPr>
              <a:t>ng</a:t>
            </a:r>
            <a:r>
              <a:rPr lang="en-US" dirty="0" smtClean="0">
                <a:latin typeface="Arial" panose="020B0604020202020204" pitchFamily="34" charset="0"/>
                <a:ea typeface="ＭＳ Ｐゴシック" panose="020B0600070205080204" pitchFamily="34" charset="-128"/>
              </a:rPr>
              <a:t>  /  ml. Among all patients with elevated </a:t>
            </a:r>
          </a:p>
          <a:p>
            <a:r>
              <a:rPr lang="en-US" dirty="0" smtClean="0">
                <a:latin typeface="Arial" panose="020B0604020202020204" pitchFamily="34" charset="0"/>
                <a:ea typeface="ＭＳ Ｐゴシック" panose="020B0600070205080204" pitchFamily="34" charset="-128"/>
              </a:rPr>
              <a:t> biomarkers, a diagnosis of HCC was made in 0  –  31.6  % (depending on the biomarker and cutoff) during </a:t>
            </a:r>
          </a:p>
          <a:p>
            <a:r>
              <a:rPr lang="en-US" dirty="0" smtClean="0">
                <a:latin typeface="Arial" panose="020B0604020202020204" pitchFamily="34" charset="0"/>
                <a:ea typeface="ＭＳ Ｐゴシック" panose="020B0600070205080204" pitchFamily="34" charset="-128"/>
              </a:rPr>
              <a:t> the subsequent 24 months. AFP   ≥  200    </a:t>
            </a:r>
            <a:r>
              <a:rPr lang="en-US" dirty="0" err="1" smtClean="0">
                <a:latin typeface="Arial" panose="020B0604020202020204" pitchFamily="34" charset="0"/>
                <a:ea typeface="ＭＳ Ｐゴシック" panose="020B0600070205080204" pitchFamily="34" charset="-128"/>
              </a:rPr>
              <a:t>ng</a:t>
            </a:r>
            <a:r>
              <a:rPr lang="en-US" dirty="0" smtClean="0">
                <a:latin typeface="Arial" panose="020B0604020202020204" pitchFamily="34" charset="0"/>
                <a:ea typeface="ＭＳ Ｐゴシック" panose="020B0600070205080204" pitchFamily="34" charset="-128"/>
              </a:rPr>
              <a:t>  /  ml had the highest </a:t>
            </a:r>
            <a:r>
              <a:rPr lang="en-US" dirty="0" err="1" smtClean="0">
                <a:latin typeface="Arial" panose="020B0604020202020204" pitchFamily="34" charset="0"/>
                <a:ea typeface="ＭＳ Ｐゴシック" panose="020B0600070205080204" pitchFamily="34" charset="-128"/>
              </a:rPr>
              <a:t>specicity</a:t>
            </a:r>
            <a:r>
              <a:rPr lang="en-US" dirty="0" smtClean="0">
                <a:latin typeface="Arial" panose="020B0604020202020204" pitchFamily="34" charset="0"/>
                <a:ea typeface="ＭＳ Ｐゴシック" panose="020B0600070205080204" pitchFamily="34" charset="-128"/>
              </a:rPr>
              <a:t> (99  %  ), but sensitivity was </a:t>
            </a:r>
          </a:p>
          <a:p>
            <a:r>
              <a:rPr lang="en-US" dirty="0" smtClean="0">
                <a:latin typeface="Arial" panose="020B0604020202020204" pitchFamily="34" charset="0"/>
                <a:ea typeface="ＭＳ Ｐゴシック" panose="020B0600070205080204" pitchFamily="34" charset="-128"/>
              </a:rPr>
              <a:t>   ≤  20  %  . DCP   ≥  40    </a:t>
            </a:r>
            <a:r>
              <a:rPr lang="en-US" dirty="0" err="1" smtClean="0">
                <a:latin typeface="Arial" panose="020B0604020202020204" pitchFamily="34" charset="0"/>
                <a:ea typeface="ＭＳ Ｐゴシック" panose="020B0600070205080204" pitchFamily="34" charset="-128"/>
              </a:rPr>
              <a:t>mAU</a:t>
            </a:r>
            <a:r>
              <a:rPr lang="en-US" dirty="0" smtClean="0">
                <a:latin typeface="Arial" panose="020B0604020202020204" pitchFamily="34" charset="0"/>
                <a:ea typeface="ＭＳ Ｐゴシック" panose="020B0600070205080204" pitchFamily="34" charset="-128"/>
              </a:rPr>
              <a:t>  /  ml had the highest sensitivity (76  %  ), but </a:t>
            </a:r>
            <a:r>
              <a:rPr lang="en-US" dirty="0" err="1" smtClean="0">
                <a:latin typeface="Arial" panose="020B0604020202020204" pitchFamily="34" charset="0"/>
                <a:ea typeface="ＭＳ Ｐゴシック" panose="020B0600070205080204" pitchFamily="34" charset="-128"/>
              </a:rPr>
              <a:t>specicity</a:t>
            </a:r>
            <a:r>
              <a:rPr lang="en-US" dirty="0" smtClean="0">
                <a:latin typeface="Arial" panose="020B0604020202020204" pitchFamily="34" charset="0"/>
                <a:ea typeface="ＭＳ Ｐゴシック" panose="020B0600070205080204" pitchFamily="34" charset="-128"/>
              </a:rPr>
              <a:t> was   ≤  58  %  . </a:t>
            </a:r>
            <a:r>
              <a:rPr lang="en-US" dirty="0" err="1" smtClean="0">
                <a:latin typeface="Arial" panose="020B0604020202020204" pitchFamily="34" charset="0"/>
                <a:ea typeface="ＭＳ Ｐゴシック" panose="020B0600070205080204" pitchFamily="34" charset="-128"/>
              </a:rPr>
              <a:t>Independ</a:t>
            </a:r>
            <a:r>
              <a:rPr lang="en-US" dirty="0" smtClean="0">
                <a:latin typeface="Arial" panose="020B0604020202020204" pitchFamily="34" charset="0"/>
                <a:ea typeface="ＭＳ Ｐゴシック" panose="020B0600070205080204" pitchFamily="34" charset="-128"/>
              </a:rPr>
              <a:t>-</a:t>
            </a:r>
          </a:p>
          <a:p>
            <a:r>
              <a:rPr lang="en-US" dirty="0" smtClean="0">
                <a:latin typeface="Arial" panose="020B0604020202020204" pitchFamily="34" charset="0"/>
                <a:ea typeface="ＭＳ Ｐゴシック" panose="020B0600070205080204" pitchFamily="34" charset="-128"/>
              </a:rPr>
              <a:t> </a:t>
            </a:r>
            <a:r>
              <a:rPr lang="en-US" dirty="0" err="1" smtClean="0">
                <a:latin typeface="Arial" panose="020B0604020202020204" pitchFamily="34" charset="0"/>
                <a:ea typeface="ＭＳ Ｐゴシック" panose="020B0600070205080204" pitchFamily="34" charset="-128"/>
              </a:rPr>
              <a:t>ent</a:t>
            </a:r>
            <a:r>
              <a:rPr lang="en-US" dirty="0" smtClean="0">
                <a:latin typeface="Arial" panose="020B0604020202020204" pitchFamily="34" charset="0"/>
                <a:ea typeface="ＭＳ Ｐゴシック" panose="020B0600070205080204" pitchFamily="34" charset="-128"/>
              </a:rPr>
              <a:t> predictors of elevated AFP were gender (female), race (Black), more advanced disease, and HCC. </a:t>
            </a:r>
          </a:p>
          <a:p>
            <a:r>
              <a:rPr lang="en-US" dirty="0" smtClean="0">
                <a:latin typeface="Arial" panose="020B0604020202020204" pitchFamily="34" charset="0"/>
                <a:ea typeface="ＭＳ Ｐゴシック" panose="020B0600070205080204" pitchFamily="34" charset="-128"/>
              </a:rPr>
              <a:t> Elevated DCP was associated with more advanced disease and HCC.    CONCLUSIONS:    Mild  –  moderate elevations in total AFP and DCP but not in AFP-L3 occur frequently in patients </a:t>
            </a:r>
          </a:p>
          <a:p>
            <a:r>
              <a:rPr lang="en-US" dirty="0" smtClean="0">
                <a:latin typeface="Arial" panose="020B0604020202020204" pitchFamily="34" charset="0"/>
                <a:ea typeface="ＭＳ Ｐゴシック" panose="020B0600070205080204" pitchFamily="34" charset="-128"/>
              </a:rPr>
              <a:t> with chronic hepatitis C and advanced </a:t>
            </a:r>
            <a:r>
              <a:rPr lang="en-US" dirty="0" err="1" smtClean="0">
                <a:latin typeface="Arial" panose="020B0604020202020204" pitchFamily="34" charset="0"/>
                <a:ea typeface="ＭＳ Ｐゴシック" panose="020B0600070205080204" pitchFamily="34" charset="-128"/>
              </a:rPr>
              <a:t>brosis</a:t>
            </a:r>
            <a:r>
              <a:rPr lang="en-US" dirty="0" smtClean="0">
                <a:latin typeface="Arial" panose="020B0604020202020204" pitchFamily="34" charset="0"/>
                <a:ea typeface="ＭＳ Ｐゴシック" panose="020B0600070205080204" pitchFamily="34" charset="-128"/>
              </a:rPr>
              <a:t>, are related to factors other than HCC, and are poor </a:t>
            </a:r>
          </a:p>
          <a:p>
            <a:r>
              <a:rPr lang="en-US" dirty="0" smtClean="0">
                <a:latin typeface="Arial" panose="020B0604020202020204" pitchFamily="34" charset="0"/>
                <a:ea typeface="ＭＳ Ｐゴシック" panose="020B0600070205080204" pitchFamily="34" charset="-128"/>
              </a:rPr>
              <a:t> predictors of HCC. </a:t>
            </a:r>
          </a:p>
          <a:p>
            <a:endParaRPr 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xmlns="" val="33821354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1922"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r>
              <a:rPr lang="en-US" dirty="0" smtClean="0">
                <a:latin typeface="Arial" panose="020B0604020202020204" pitchFamily="34" charset="0"/>
                <a:ea typeface="ＭＳ Ｐゴシック" panose="020B0600070205080204" pitchFamily="34" charset="-128"/>
              </a:rPr>
              <a:t>Hagiwara S, </a:t>
            </a:r>
            <a:r>
              <a:rPr lang="en-US" dirty="0" err="1" smtClean="0">
                <a:latin typeface="Arial" panose="020B0604020202020204" pitchFamily="34" charset="0"/>
                <a:ea typeface="ＭＳ Ｐゴシック" panose="020B0600070205080204" pitchFamily="34" charset="-128"/>
              </a:rPr>
              <a:t>Kudo</a:t>
            </a:r>
            <a:r>
              <a:rPr lang="en-US" dirty="0" smtClean="0">
                <a:latin typeface="Arial" panose="020B0604020202020204" pitchFamily="34" charset="0"/>
                <a:ea typeface="ＭＳ Ｐゴシック" panose="020B0600070205080204" pitchFamily="34" charset="-128"/>
              </a:rPr>
              <a:t> M, </a:t>
            </a:r>
            <a:r>
              <a:rPr lang="en-US" dirty="0" err="1" smtClean="0">
                <a:latin typeface="Arial" panose="020B0604020202020204" pitchFamily="34" charset="0"/>
                <a:ea typeface="ＭＳ Ｐゴシック" panose="020B0600070205080204" pitchFamily="34" charset="-128"/>
              </a:rPr>
              <a:t>Kawakaki</a:t>
            </a:r>
            <a:r>
              <a:rPr lang="en-US" dirty="0" smtClean="0">
                <a:latin typeface="Arial" panose="020B0604020202020204" pitchFamily="34" charset="0"/>
                <a:ea typeface="ＭＳ Ｐゴシック" panose="020B0600070205080204" pitchFamily="34" charset="-128"/>
              </a:rPr>
              <a:t> T, et al. Prognostic</a:t>
            </a:r>
            <a:r>
              <a:rPr lang="en-US" baseline="0" dirty="0" smtClean="0">
                <a:latin typeface="Arial" panose="020B0604020202020204" pitchFamily="34" charset="0"/>
                <a:ea typeface="ＭＳ Ｐゴシック" panose="020B0600070205080204" pitchFamily="34" charset="-128"/>
              </a:rPr>
              <a:t> factors for portal venous invasion in patients with </a:t>
            </a:r>
            <a:r>
              <a:rPr lang="en-US" baseline="0" dirty="0" err="1" smtClean="0">
                <a:latin typeface="Arial" panose="020B0604020202020204" pitchFamily="34" charset="0"/>
                <a:ea typeface="ＭＳ Ｐゴシック" panose="020B0600070205080204" pitchFamily="34" charset="-128"/>
              </a:rPr>
              <a:t>hepatocellylar</a:t>
            </a:r>
            <a:r>
              <a:rPr lang="en-US" baseline="0" dirty="0" smtClean="0">
                <a:latin typeface="Arial" panose="020B0604020202020204" pitchFamily="34" charset="0"/>
                <a:ea typeface="ＭＳ Ｐゴシック" panose="020B0600070205080204" pitchFamily="34" charset="-128"/>
              </a:rPr>
              <a:t> carcinoma. J </a:t>
            </a:r>
            <a:r>
              <a:rPr lang="en-US" baseline="0" dirty="0" err="1" smtClean="0">
                <a:latin typeface="Arial" panose="020B0604020202020204" pitchFamily="34" charset="0"/>
                <a:ea typeface="ＭＳ Ｐゴシック" panose="020B0600070205080204" pitchFamily="34" charset="-128"/>
              </a:rPr>
              <a:t>Gastroenterol</a:t>
            </a:r>
            <a:r>
              <a:rPr lang="en-US" baseline="0" dirty="0" smtClean="0">
                <a:latin typeface="Arial" panose="020B0604020202020204" pitchFamily="34" charset="0"/>
                <a:ea typeface="ＭＳ Ｐゴシック" panose="020B0600070205080204" pitchFamily="34" charset="-128"/>
              </a:rPr>
              <a:t> 2006; 41:1214-1219.</a:t>
            </a:r>
          </a:p>
          <a:p>
            <a:endParaRPr lang="en-US" baseline="0" dirty="0" smtClean="0">
              <a:latin typeface="Arial" panose="020B0604020202020204" pitchFamily="34" charset="0"/>
              <a:ea typeface="ＭＳ Ｐゴシック" panose="020B0600070205080204" pitchFamily="34" charset="-128"/>
            </a:endParaRPr>
          </a:p>
          <a:p>
            <a:r>
              <a:rPr lang="en-US" baseline="0" dirty="0" smtClean="0">
                <a:latin typeface="Arial" panose="020B0604020202020204" pitchFamily="34" charset="0"/>
                <a:ea typeface="ＭＳ Ｐゴシック" panose="020B0600070205080204" pitchFamily="34" charset="-128"/>
              </a:rPr>
              <a:t>Results of stepwise multiple Cox regression analysis concerning development of portal venous invasion.</a:t>
            </a:r>
          </a:p>
          <a:p>
            <a:endParaRPr lang="en-US" baseline="0" dirty="0" smtClean="0">
              <a:latin typeface="Arial" panose="020B0604020202020204" pitchFamily="34" charset="0"/>
              <a:ea typeface="ＭＳ Ｐゴシック" panose="020B0600070205080204" pitchFamily="34" charset="-128"/>
            </a:endParaRPr>
          </a:p>
          <a:p>
            <a:r>
              <a:rPr lang="en-US" sz="1200" kern="1200" dirty="0" smtClean="0">
                <a:solidFill>
                  <a:schemeClr val="tx1"/>
                </a:solidFill>
                <a:latin typeface="+mn-lt"/>
                <a:ea typeface="ＭＳ Ｐゴシック" pitchFamily="-1" charset="-128"/>
                <a:cs typeface="ＭＳ Ｐゴシック" pitchFamily="-1" charset="-128"/>
              </a:rPr>
              <a:t>Background</a:t>
            </a:r>
          </a:p>
          <a:p>
            <a:r>
              <a:rPr lang="en-US" sz="1200" kern="1200" dirty="0" smtClean="0">
                <a:solidFill>
                  <a:schemeClr val="tx1"/>
                </a:solidFill>
                <a:latin typeface="+mn-lt"/>
                <a:ea typeface="ＭＳ Ｐゴシック" pitchFamily="-1" charset="-128"/>
                <a:cs typeface="ＭＳ Ｐゴシック" pitchFamily="-1" charset="-128"/>
              </a:rPr>
              <a:t>Factors involved in portal venous invasion (PVI) must be clarified to enable better determination of therapeutic strategies and outcomes in patients with hepatocellular carcinoma (HCC).</a:t>
            </a:r>
          </a:p>
          <a:p>
            <a:r>
              <a:rPr lang="en-US" sz="1200" kern="1200" dirty="0" smtClean="0">
                <a:solidFill>
                  <a:schemeClr val="tx1"/>
                </a:solidFill>
                <a:latin typeface="+mn-lt"/>
                <a:ea typeface="ＭＳ Ｐゴシック" pitchFamily="-1" charset="-128"/>
                <a:cs typeface="ＭＳ Ｐゴシック" pitchFamily="-1" charset="-128"/>
              </a:rPr>
              <a:t>Methods</a:t>
            </a:r>
          </a:p>
          <a:p>
            <a:r>
              <a:rPr lang="en-US" sz="1200" kern="1200" dirty="0" smtClean="0">
                <a:solidFill>
                  <a:schemeClr val="tx1"/>
                </a:solidFill>
                <a:latin typeface="+mn-lt"/>
                <a:ea typeface="ＭＳ Ｐゴシック" pitchFamily="-1" charset="-128"/>
                <a:cs typeface="ＭＳ Ｐゴシック" pitchFamily="-1" charset="-128"/>
              </a:rPr>
              <a:t>Of 365 patients with HCC who consulted our department between January 1999 and January 2003, 53 with PVI at the initial consultation were excluded, and the other 312 without PVI were included in this study. Of these patients, we compared liver function, tumor markers, and initial treatment between 287 patients without PVI during follow-up (until December 2004) and 25 patients who developed PVI, and investigated prognostic factors.</a:t>
            </a:r>
          </a:p>
          <a:p>
            <a:r>
              <a:rPr lang="en-US" sz="1200" kern="1200" dirty="0" smtClean="0">
                <a:solidFill>
                  <a:schemeClr val="tx1"/>
                </a:solidFill>
                <a:latin typeface="+mn-lt"/>
                <a:ea typeface="ＭＳ Ｐゴシック" pitchFamily="-1" charset="-128"/>
                <a:cs typeface="ＭＳ Ｐゴシック" pitchFamily="-1" charset="-128"/>
              </a:rPr>
              <a:t>Results</a:t>
            </a:r>
          </a:p>
          <a:p>
            <a:r>
              <a:rPr lang="en-US" sz="1200" kern="1200" dirty="0" smtClean="0">
                <a:solidFill>
                  <a:schemeClr val="tx1"/>
                </a:solidFill>
                <a:latin typeface="+mn-lt"/>
                <a:ea typeface="ＭＳ Ｐゴシック" pitchFamily="-1" charset="-128"/>
                <a:cs typeface="ＭＳ Ｐゴシック" pitchFamily="-1" charset="-128"/>
              </a:rPr>
              <a:t>Multivariate analysis using a COX regression model showed that a </a:t>
            </a:r>
            <a:r>
              <a:rPr lang="en-US" sz="1200" i="1" kern="1200" dirty="0" smtClean="0">
                <a:solidFill>
                  <a:schemeClr val="tx1"/>
                </a:solidFill>
                <a:latin typeface="+mn-lt"/>
                <a:ea typeface="ＭＳ Ｐゴシック" pitchFamily="-1" charset="-128"/>
                <a:cs typeface="ＭＳ Ｐゴシック" pitchFamily="-1" charset="-128"/>
              </a:rPr>
              <a:t>Lens </a:t>
            </a:r>
            <a:r>
              <a:rPr lang="en-US" sz="1200" i="1" kern="1200" dirty="0" err="1" smtClean="0">
                <a:solidFill>
                  <a:schemeClr val="tx1"/>
                </a:solidFill>
                <a:latin typeface="+mn-lt"/>
                <a:ea typeface="ＭＳ Ｐゴシック" pitchFamily="-1" charset="-128"/>
                <a:cs typeface="ＭＳ Ｐゴシック" pitchFamily="-1" charset="-128"/>
              </a:rPr>
              <a:t>culinaris</a:t>
            </a:r>
            <a:r>
              <a:rPr lang="en-US" sz="1200" i="0" kern="1200" dirty="0" smtClean="0">
                <a:solidFill>
                  <a:schemeClr val="tx1"/>
                </a:solidFill>
                <a:latin typeface="+mn-lt"/>
                <a:ea typeface="ＭＳ Ｐゴシック" pitchFamily="-1" charset="-128"/>
                <a:cs typeface="ＭＳ Ｐゴシック" pitchFamily="-1" charset="-128"/>
              </a:rPr>
              <a:t> A-reactive fraction of α-fetoprotein (AFP-L3) rate of 15% or more, a des-</a:t>
            </a:r>
            <a:r>
              <a:rPr lang="en-US" sz="1200" i="0" kern="1200" dirty="0" err="1" smtClean="0">
                <a:solidFill>
                  <a:schemeClr val="tx1"/>
                </a:solidFill>
                <a:latin typeface="+mn-lt"/>
                <a:ea typeface="ＭＳ Ｐゴシック" pitchFamily="-1" charset="-128"/>
                <a:cs typeface="ＭＳ Ｐゴシック" pitchFamily="-1" charset="-128"/>
              </a:rPr>
              <a:t>γ</a:t>
            </a:r>
            <a:r>
              <a:rPr lang="en-US" sz="1200" i="0" kern="1200" dirty="0" smtClean="0">
                <a:solidFill>
                  <a:schemeClr val="tx1"/>
                </a:solidFill>
                <a:latin typeface="+mn-lt"/>
                <a:ea typeface="ＭＳ Ｐゴシック" pitchFamily="-1" charset="-128"/>
                <a:cs typeface="ＭＳ Ｐゴシック" pitchFamily="-1" charset="-128"/>
              </a:rPr>
              <a:t>-</a:t>
            </a:r>
            <a:r>
              <a:rPr lang="en-US" sz="1200" i="0" kern="1200" dirty="0" err="1" smtClean="0">
                <a:solidFill>
                  <a:schemeClr val="tx1"/>
                </a:solidFill>
                <a:latin typeface="+mn-lt"/>
                <a:ea typeface="ＭＳ Ｐゴシック" pitchFamily="-1" charset="-128"/>
                <a:cs typeface="ＭＳ Ｐゴシック" pitchFamily="-1" charset="-128"/>
              </a:rPr>
              <a:t>carboxy</a:t>
            </a:r>
            <a:r>
              <a:rPr lang="en-US" sz="1200" i="0" kern="1200" dirty="0" smtClean="0">
                <a:solidFill>
                  <a:schemeClr val="tx1"/>
                </a:solidFill>
                <a:latin typeface="+mn-lt"/>
                <a:ea typeface="ＭＳ Ｐゴシック" pitchFamily="-1" charset="-128"/>
                <a:cs typeface="ＭＳ Ｐゴシック" pitchFamily="-1" charset="-128"/>
              </a:rPr>
              <a:t> </a:t>
            </a:r>
            <a:r>
              <a:rPr lang="en-US" sz="1200" i="0" kern="1200" dirty="0" err="1" smtClean="0">
                <a:solidFill>
                  <a:schemeClr val="tx1"/>
                </a:solidFill>
                <a:latin typeface="+mn-lt"/>
                <a:ea typeface="ＭＳ Ｐゴシック" pitchFamily="-1" charset="-128"/>
                <a:cs typeface="ＭＳ Ｐゴシック" pitchFamily="-1" charset="-128"/>
              </a:rPr>
              <a:t>prothrombin</a:t>
            </a:r>
            <a:r>
              <a:rPr lang="en-US" sz="1200" i="0" kern="1200" dirty="0" smtClean="0">
                <a:solidFill>
                  <a:schemeClr val="tx1"/>
                </a:solidFill>
                <a:latin typeface="+mn-lt"/>
                <a:ea typeface="ＭＳ Ｐゴシック" pitchFamily="-1" charset="-128"/>
                <a:cs typeface="ＭＳ Ｐゴシック" pitchFamily="-1" charset="-128"/>
              </a:rPr>
              <a:t> (DCP) level of 100 </a:t>
            </a:r>
            <a:r>
              <a:rPr lang="en-US" sz="1200" i="0" kern="1200" dirty="0" err="1" smtClean="0">
                <a:solidFill>
                  <a:schemeClr val="tx1"/>
                </a:solidFill>
                <a:latin typeface="+mn-lt"/>
                <a:ea typeface="ＭＳ Ｐゴシック" pitchFamily="-1" charset="-128"/>
                <a:cs typeface="ＭＳ Ｐゴシック" pitchFamily="-1" charset="-128"/>
              </a:rPr>
              <a:t>mAU</a:t>
            </a:r>
            <a:r>
              <a:rPr lang="en-US" sz="1200" i="0" kern="1200" dirty="0" smtClean="0">
                <a:solidFill>
                  <a:schemeClr val="tx1"/>
                </a:solidFill>
                <a:latin typeface="+mn-lt"/>
                <a:ea typeface="ＭＳ Ｐゴシック" pitchFamily="-1" charset="-128"/>
                <a:cs typeface="ＭＳ Ｐゴシック" pitchFamily="-1" charset="-128"/>
              </a:rPr>
              <a:t>/ml or more, multiple tumors, and a platelet count of 130 000/mm3 or more were correlated with PVI.</a:t>
            </a:r>
          </a:p>
          <a:p>
            <a:r>
              <a:rPr lang="en-US" sz="1200" i="0" kern="1200" dirty="0" smtClean="0">
                <a:solidFill>
                  <a:schemeClr val="tx1"/>
                </a:solidFill>
                <a:latin typeface="+mn-lt"/>
                <a:ea typeface="ＭＳ Ｐゴシック" pitchFamily="-1" charset="-128"/>
                <a:cs typeface="ＭＳ Ｐゴシック" pitchFamily="-1" charset="-128"/>
              </a:rPr>
              <a:t>Conclusions</a:t>
            </a:r>
          </a:p>
          <a:p>
            <a:r>
              <a:rPr lang="en-US" sz="1200" i="0" kern="1200" dirty="0" smtClean="0">
                <a:solidFill>
                  <a:schemeClr val="tx1"/>
                </a:solidFill>
                <a:latin typeface="+mn-lt"/>
                <a:ea typeface="ＭＳ Ｐゴシック" pitchFamily="-1" charset="-128"/>
                <a:cs typeface="ＭＳ Ｐゴシック" pitchFamily="-1" charset="-128"/>
              </a:rPr>
              <a:t>HCC frequently infiltrated the portal vein in patients with a high rate of AFP-L3, a high level of DCP, or multiple tumors. Furthermore, the incidence of PVI was significantly higher in patients with a platelet count of 130 000/mm3 or more.</a:t>
            </a:r>
            <a:endParaRPr 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xmlns="" val="4226124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3970"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r>
              <a:rPr lang="en-US" dirty="0" smtClean="0">
                <a:latin typeface="Arial" panose="020B0604020202020204" pitchFamily="34" charset="0"/>
                <a:ea typeface="ＭＳ Ｐゴシック" panose="020B0600070205080204" pitchFamily="34" charset="-128"/>
              </a:rPr>
              <a:t>The predictors of </a:t>
            </a:r>
            <a:r>
              <a:rPr lang="en-US" dirty="0" err="1" smtClean="0">
                <a:latin typeface="Arial" panose="020B0604020202020204" pitchFamily="34" charset="0"/>
                <a:ea typeface="ＭＳ Ｐゴシック" panose="020B0600070205080204" pitchFamily="34" charset="-128"/>
              </a:rPr>
              <a:t>microvascular</a:t>
            </a:r>
            <a:r>
              <a:rPr lang="en-US" dirty="0" smtClean="0">
                <a:latin typeface="Arial" panose="020B0604020202020204" pitchFamily="34" charset="0"/>
                <a:ea typeface="ＭＳ Ｐゴシック" panose="020B0600070205080204" pitchFamily="34" charset="-128"/>
              </a:rPr>
              <a:t> invasion in candidates for liver transplantation with hepatocellular carcinoma—with special reference to the serum levels of des-gamma-</a:t>
            </a:r>
            <a:r>
              <a:rPr lang="en-US" dirty="0" err="1" smtClean="0">
                <a:latin typeface="Arial" panose="020B0604020202020204" pitchFamily="34" charset="0"/>
                <a:ea typeface="ＭＳ Ｐゴシック" panose="020B0600070205080204" pitchFamily="34" charset="-128"/>
              </a:rPr>
              <a:t>carboxy</a:t>
            </a:r>
            <a:r>
              <a:rPr lang="en-US" dirty="0" smtClean="0">
                <a:latin typeface="Arial" panose="020B0604020202020204" pitchFamily="34" charset="0"/>
                <a:ea typeface="ＭＳ Ｐゴシック" panose="020B0600070205080204" pitchFamily="34" charset="-128"/>
              </a:rPr>
              <a:t> </a:t>
            </a:r>
            <a:r>
              <a:rPr lang="en-US" dirty="0" err="1" smtClean="0">
                <a:latin typeface="Arial" panose="020B0604020202020204" pitchFamily="34" charset="0"/>
                <a:ea typeface="ＭＳ Ｐゴシック" panose="020B0600070205080204" pitchFamily="34" charset="-128"/>
              </a:rPr>
              <a:t>prothrombin</a:t>
            </a:r>
            <a:r>
              <a:rPr lang="en-US" dirty="0" smtClean="0">
                <a:latin typeface="Arial" panose="020B0604020202020204" pitchFamily="34" charset="0"/>
                <a:ea typeface="ＭＳ Ｐゴシック" panose="020B0600070205080204" pitchFamily="34" charset="-128"/>
              </a:rPr>
              <a:t>†</a:t>
            </a:r>
          </a:p>
          <a:p>
            <a:r>
              <a:rPr lang="en-US" dirty="0" smtClean="0">
                <a:latin typeface="Arial" panose="020B0604020202020204" pitchFamily="34" charset="0"/>
                <a:ea typeface="ＭＳ Ｐゴシック" panose="020B0600070205080204" pitchFamily="34" charset="-128"/>
              </a:rPr>
              <a:t>Ken </a:t>
            </a:r>
            <a:r>
              <a:rPr lang="en-US" dirty="0" err="1" smtClean="0">
                <a:latin typeface="Arial" panose="020B0604020202020204" pitchFamily="34" charset="0"/>
                <a:ea typeface="ＭＳ Ｐゴシック" panose="020B0600070205080204" pitchFamily="34" charset="-128"/>
              </a:rPr>
              <a:t>Shirabe</a:t>
            </a:r>
            <a:r>
              <a:rPr lang="en-US" dirty="0" smtClean="0">
                <a:latin typeface="Arial" panose="020B0604020202020204" pitchFamily="34" charset="0"/>
                <a:ea typeface="ＭＳ Ｐゴシック" panose="020B0600070205080204" pitchFamily="34" charset="-128"/>
              </a:rPr>
              <a:t> MD, FACS1,*, Shinji </a:t>
            </a:r>
            <a:r>
              <a:rPr lang="en-US" dirty="0" err="1" smtClean="0">
                <a:latin typeface="Arial" panose="020B0604020202020204" pitchFamily="34" charset="0"/>
                <a:ea typeface="ＭＳ Ｐゴシック" panose="020B0600070205080204" pitchFamily="34" charset="-128"/>
              </a:rPr>
              <a:t>Itoh</a:t>
            </a:r>
            <a:r>
              <a:rPr lang="en-US" dirty="0" smtClean="0">
                <a:latin typeface="Arial" panose="020B0604020202020204" pitchFamily="34" charset="0"/>
                <a:ea typeface="ＭＳ Ｐゴシック" panose="020B0600070205080204" pitchFamily="34" charset="-128"/>
              </a:rPr>
              <a:t> MD1, </a:t>
            </a:r>
            <a:r>
              <a:rPr lang="en-US" dirty="0" err="1" smtClean="0">
                <a:latin typeface="Arial" panose="020B0604020202020204" pitchFamily="34" charset="0"/>
                <a:ea typeface="ＭＳ Ｐゴシック" panose="020B0600070205080204" pitchFamily="34" charset="-128"/>
              </a:rPr>
              <a:t>Tomoharu</a:t>
            </a:r>
            <a:r>
              <a:rPr lang="en-US" dirty="0" smtClean="0">
                <a:latin typeface="Arial" panose="020B0604020202020204" pitchFamily="34" charset="0"/>
                <a:ea typeface="ＭＳ Ｐゴシック" panose="020B0600070205080204" pitchFamily="34" charset="-128"/>
              </a:rPr>
              <a:t> </a:t>
            </a:r>
            <a:r>
              <a:rPr lang="en-US" dirty="0" err="1" smtClean="0">
                <a:latin typeface="Arial" panose="020B0604020202020204" pitchFamily="34" charset="0"/>
                <a:ea typeface="ＭＳ Ｐゴシック" panose="020B0600070205080204" pitchFamily="34" charset="-128"/>
              </a:rPr>
              <a:t>Yoshizumi</a:t>
            </a:r>
            <a:r>
              <a:rPr lang="en-US" dirty="0" smtClean="0">
                <a:latin typeface="Arial" panose="020B0604020202020204" pitchFamily="34" charset="0"/>
                <a:ea typeface="ＭＳ Ｐゴシック" panose="020B0600070205080204" pitchFamily="34" charset="-128"/>
              </a:rPr>
              <a:t> MD1, Yuji </a:t>
            </a:r>
            <a:r>
              <a:rPr lang="en-US" dirty="0" err="1" smtClean="0">
                <a:latin typeface="Arial" panose="020B0604020202020204" pitchFamily="34" charset="0"/>
                <a:ea typeface="ＭＳ Ｐゴシック" panose="020B0600070205080204" pitchFamily="34" charset="-128"/>
              </a:rPr>
              <a:t>Soejima</a:t>
            </a:r>
            <a:r>
              <a:rPr lang="en-US" dirty="0" smtClean="0">
                <a:latin typeface="Arial" panose="020B0604020202020204" pitchFamily="34" charset="0"/>
                <a:ea typeface="ＭＳ Ｐゴシック" panose="020B0600070205080204" pitchFamily="34" charset="-128"/>
              </a:rPr>
              <a:t> MD1, </a:t>
            </a:r>
            <a:r>
              <a:rPr lang="en-US" dirty="0" err="1" smtClean="0">
                <a:latin typeface="Arial" panose="020B0604020202020204" pitchFamily="34" charset="0"/>
                <a:ea typeface="ＭＳ Ｐゴシック" panose="020B0600070205080204" pitchFamily="34" charset="-128"/>
              </a:rPr>
              <a:t>Akinobu</a:t>
            </a:r>
            <a:r>
              <a:rPr lang="en-US" dirty="0" smtClean="0">
                <a:latin typeface="Arial" panose="020B0604020202020204" pitchFamily="34" charset="0"/>
                <a:ea typeface="ＭＳ Ｐゴシック" panose="020B0600070205080204" pitchFamily="34" charset="-128"/>
              </a:rPr>
              <a:t> </a:t>
            </a:r>
            <a:r>
              <a:rPr lang="en-US" dirty="0" err="1" smtClean="0">
                <a:latin typeface="Arial" panose="020B0604020202020204" pitchFamily="34" charset="0"/>
                <a:ea typeface="ＭＳ Ｐゴシック" panose="020B0600070205080204" pitchFamily="34" charset="-128"/>
              </a:rPr>
              <a:t>Taketomi</a:t>
            </a:r>
            <a:r>
              <a:rPr lang="en-US" dirty="0" smtClean="0">
                <a:latin typeface="Arial" panose="020B0604020202020204" pitchFamily="34" charset="0"/>
                <a:ea typeface="ＭＳ Ｐゴシック" panose="020B0600070205080204" pitchFamily="34" charset="-128"/>
              </a:rPr>
              <a:t> MD1, Shin-</a:t>
            </a:r>
            <a:r>
              <a:rPr lang="en-US" dirty="0" err="1" smtClean="0">
                <a:latin typeface="Arial" panose="020B0604020202020204" pitchFamily="34" charset="0"/>
                <a:ea typeface="ＭＳ Ｐゴシック" panose="020B0600070205080204" pitchFamily="34" charset="-128"/>
              </a:rPr>
              <a:t>ichi</a:t>
            </a:r>
            <a:r>
              <a:rPr lang="en-US" dirty="0" smtClean="0">
                <a:latin typeface="Arial" panose="020B0604020202020204" pitchFamily="34" charset="0"/>
                <a:ea typeface="ＭＳ Ｐゴシック" panose="020B0600070205080204" pitchFamily="34" charset="-128"/>
              </a:rPr>
              <a:t> </a:t>
            </a:r>
            <a:r>
              <a:rPr lang="en-US" dirty="0" err="1" smtClean="0">
                <a:latin typeface="Arial" panose="020B0604020202020204" pitchFamily="34" charset="0"/>
                <a:ea typeface="ＭＳ Ｐゴシック" panose="020B0600070205080204" pitchFamily="34" charset="-128"/>
              </a:rPr>
              <a:t>Aishima</a:t>
            </a:r>
            <a:r>
              <a:rPr lang="en-US" dirty="0" smtClean="0">
                <a:latin typeface="Arial" panose="020B0604020202020204" pitchFamily="34" charset="0"/>
                <a:ea typeface="ＭＳ Ｐゴシック" panose="020B0600070205080204" pitchFamily="34" charset="-128"/>
              </a:rPr>
              <a:t> MD2, Yoshihiko </a:t>
            </a:r>
            <a:r>
              <a:rPr lang="en-US" dirty="0" err="1" smtClean="0">
                <a:latin typeface="Arial" panose="020B0604020202020204" pitchFamily="34" charset="0"/>
                <a:ea typeface="ＭＳ Ｐゴシック" panose="020B0600070205080204" pitchFamily="34" charset="-128"/>
              </a:rPr>
              <a:t>Maehara</a:t>
            </a:r>
            <a:r>
              <a:rPr lang="en-US" dirty="0" smtClean="0">
                <a:latin typeface="Arial" panose="020B0604020202020204" pitchFamily="34" charset="0"/>
                <a:ea typeface="ＭＳ Ｐゴシック" panose="020B0600070205080204" pitchFamily="34" charset="-128"/>
              </a:rPr>
              <a:t> MD1</a:t>
            </a:r>
          </a:p>
          <a:p>
            <a:r>
              <a:rPr lang="en-US" dirty="0" smtClean="0">
                <a:latin typeface="Arial" panose="020B0604020202020204" pitchFamily="34" charset="0"/>
                <a:ea typeface="ＭＳ Ｐゴシック" panose="020B0600070205080204" pitchFamily="34" charset="-128"/>
              </a:rPr>
              <a:t>Journal of Surgical Oncology</a:t>
            </a:r>
          </a:p>
          <a:p>
            <a:r>
              <a:rPr lang="en-US" dirty="0" smtClean="0">
                <a:latin typeface="Arial" panose="020B0604020202020204" pitchFamily="34" charset="0"/>
                <a:ea typeface="ＭＳ Ｐゴシック" panose="020B0600070205080204" pitchFamily="34" charset="-128"/>
              </a:rPr>
              <a:t>Volume 95, Issue 3, pages 235–240, 1 March 2007</a:t>
            </a:r>
          </a:p>
          <a:p>
            <a:r>
              <a:rPr lang="en-US" dirty="0" smtClean="0">
                <a:latin typeface="Arial" panose="020B0604020202020204" pitchFamily="34" charset="0"/>
                <a:ea typeface="ＭＳ Ｐゴシック" panose="020B0600070205080204" pitchFamily="34" charset="-128"/>
              </a:rPr>
              <a:t>Article first published online: 23 FEB 2007</a:t>
            </a:r>
          </a:p>
          <a:p>
            <a:r>
              <a:rPr lang="en-US" dirty="0" smtClean="0">
                <a:latin typeface="Arial" panose="020B0604020202020204" pitchFamily="34" charset="0"/>
                <a:ea typeface="ＭＳ Ｐゴシック" panose="020B0600070205080204" pitchFamily="34" charset="-128"/>
              </a:rPr>
              <a:t>DOI: 10.1002/jso.20655</a:t>
            </a:r>
          </a:p>
          <a:p>
            <a:endParaRPr lang="en-US" dirty="0" smtClean="0">
              <a:latin typeface="Arial" panose="020B0604020202020204" pitchFamily="34" charset="0"/>
              <a:ea typeface="ＭＳ Ｐゴシック" panose="020B0600070205080204" pitchFamily="34" charset="-128"/>
            </a:endParaRPr>
          </a:p>
          <a:p>
            <a:r>
              <a:rPr lang="en-US" sz="1200" b="1" kern="1200" dirty="0" smtClean="0">
                <a:solidFill>
                  <a:schemeClr val="tx1"/>
                </a:solidFill>
                <a:latin typeface="+mn-lt"/>
                <a:ea typeface="ＭＳ Ｐゴシック" pitchFamily="-1" charset="-128"/>
                <a:cs typeface="ＭＳ Ｐゴシック" pitchFamily="-1" charset="-128"/>
              </a:rPr>
              <a:t>Abstract</a:t>
            </a:r>
          </a:p>
          <a:p>
            <a:r>
              <a:rPr lang="en-US" sz="1200" b="0" kern="1200" dirty="0" smtClean="0">
                <a:solidFill>
                  <a:schemeClr val="tx1"/>
                </a:solidFill>
                <a:latin typeface="+mn-lt"/>
                <a:ea typeface="ＭＳ Ｐゴシック" pitchFamily="-1" charset="-128"/>
                <a:cs typeface="ＭＳ Ｐゴシック" pitchFamily="-1" charset="-128"/>
              </a:rPr>
              <a:t>The </a:t>
            </a:r>
            <a:r>
              <a:rPr lang="en-US" sz="1200" b="0" kern="1200" dirty="0" err="1" smtClean="0">
                <a:solidFill>
                  <a:schemeClr val="tx1"/>
                </a:solidFill>
                <a:latin typeface="+mn-lt"/>
                <a:ea typeface="ＭＳ Ｐゴシック" pitchFamily="-1" charset="-128"/>
                <a:cs typeface="ＭＳ Ｐゴシック" pitchFamily="-1" charset="-128"/>
              </a:rPr>
              <a:t>microvascular</a:t>
            </a:r>
            <a:r>
              <a:rPr lang="en-US" sz="1200" b="0" kern="1200" dirty="0" smtClean="0">
                <a:solidFill>
                  <a:schemeClr val="tx1"/>
                </a:solidFill>
                <a:latin typeface="+mn-lt"/>
                <a:ea typeface="ＭＳ Ｐゴシック" pitchFamily="-1" charset="-128"/>
                <a:cs typeface="ＭＳ Ｐゴシック" pitchFamily="-1" charset="-128"/>
              </a:rPr>
              <a:t> invasion of cancer cells (mvi) is a good prognostic factor after </a:t>
            </a:r>
            <a:r>
              <a:rPr lang="en-US" sz="1200" b="0" kern="1200" dirty="0" err="1" smtClean="0">
                <a:solidFill>
                  <a:schemeClr val="tx1"/>
                </a:solidFill>
                <a:latin typeface="+mn-lt"/>
                <a:ea typeface="ＭＳ Ｐゴシック" pitchFamily="-1" charset="-128"/>
                <a:cs typeface="ＭＳ Ｐゴシック" pitchFamily="-1" charset="-128"/>
              </a:rPr>
              <a:t>orthotopic</a:t>
            </a:r>
            <a:r>
              <a:rPr lang="en-US" sz="1200" b="0" kern="1200" dirty="0" smtClean="0">
                <a:solidFill>
                  <a:schemeClr val="tx1"/>
                </a:solidFill>
                <a:latin typeface="+mn-lt"/>
                <a:ea typeface="ＭＳ Ｐゴシック" pitchFamily="-1" charset="-128"/>
                <a:cs typeface="ＭＳ Ｐゴシック" pitchFamily="-1" charset="-128"/>
              </a:rPr>
              <a:t> liver transplantation (OLT) for hepatocellular carcinoma (HCC). The aim of this study is to predict mvi in patients with HCC who were candidates for OLT. We studied 218 patients with HCC resections who had HCC without any </a:t>
            </a:r>
            <a:r>
              <a:rPr lang="en-US" sz="1200" b="0" kern="1200" dirty="0" err="1" smtClean="0">
                <a:solidFill>
                  <a:schemeClr val="tx1"/>
                </a:solidFill>
                <a:latin typeface="+mn-lt"/>
                <a:ea typeface="ＭＳ Ｐゴシック" pitchFamily="-1" charset="-128"/>
                <a:cs typeface="ＭＳ Ｐゴシック" pitchFamily="-1" charset="-128"/>
              </a:rPr>
              <a:t>extrahepatic</a:t>
            </a:r>
            <a:r>
              <a:rPr lang="en-US" sz="1200" b="0" kern="1200" dirty="0" smtClean="0">
                <a:solidFill>
                  <a:schemeClr val="tx1"/>
                </a:solidFill>
                <a:latin typeface="+mn-lt"/>
                <a:ea typeface="ＭＳ Ｐゴシック" pitchFamily="-1" charset="-128"/>
                <a:cs typeface="ＭＳ Ｐゴシック" pitchFamily="-1" charset="-128"/>
              </a:rPr>
              <a:t> metastases and vascular invasion detected during preoperative evaluation. We analyzed the </a:t>
            </a:r>
            <a:r>
              <a:rPr lang="en-US" sz="1200" b="0" kern="1200" dirty="0" err="1" smtClean="0">
                <a:solidFill>
                  <a:schemeClr val="tx1"/>
                </a:solidFill>
                <a:latin typeface="+mn-lt"/>
                <a:ea typeface="ＭＳ Ｐゴシック" pitchFamily="-1" charset="-128"/>
                <a:cs typeface="ＭＳ Ｐゴシック" pitchFamily="-1" charset="-128"/>
              </a:rPr>
              <a:t>clinico</a:t>
            </a:r>
            <a:r>
              <a:rPr lang="en-US" sz="1200" b="0" kern="1200" dirty="0" smtClean="0">
                <a:solidFill>
                  <a:schemeClr val="tx1"/>
                </a:solidFill>
                <a:latin typeface="+mn-lt"/>
                <a:ea typeface="ＭＳ Ｐゴシック" pitchFamily="-1" charset="-128"/>
                <a:cs typeface="ＭＳ Ｐゴシック" pitchFamily="-1" charset="-128"/>
              </a:rPr>
              <a:t>-pathological data of these patients to predict the mvi presence. The mvi prediction scoring system was made and the accuracy of this system was examined using independent </a:t>
            </a:r>
            <a:r>
              <a:rPr lang="en-US" sz="1200" b="0" kern="1200" dirty="0" err="1" smtClean="0">
                <a:solidFill>
                  <a:schemeClr val="tx1"/>
                </a:solidFill>
                <a:latin typeface="+mn-lt"/>
                <a:ea typeface="ＭＳ Ｐゴシック" pitchFamily="-1" charset="-128"/>
                <a:cs typeface="ＭＳ Ｐゴシック" pitchFamily="-1" charset="-128"/>
              </a:rPr>
              <a:t>clinico</a:t>
            </a:r>
            <a:r>
              <a:rPr lang="en-US" sz="1200" b="0" kern="1200" dirty="0" smtClean="0">
                <a:solidFill>
                  <a:schemeClr val="tx1"/>
                </a:solidFill>
                <a:latin typeface="+mn-lt"/>
                <a:ea typeface="ＭＳ Ｐゴシック" pitchFamily="-1" charset="-128"/>
                <a:cs typeface="ＭＳ Ｐゴシック" pitchFamily="-1" charset="-128"/>
              </a:rPr>
              <a:t>-pathologic factors. The size and histological grade of the tumor were significantly correlated with the mvi. The des-gamma-</a:t>
            </a:r>
            <a:r>
              <a:rPr lang="en-US" sz="1200" b="0" kern="1200" dirty="0" err="1" smtClean="0">
                <a:solidFill>
                  <a:schemeClr val="tx1"/>
                </a:solidFill>
                <a:latin typeface="+mn-lt"/>
                <a:ea typeface="ＭＳ Ｐゴシック" pitchFamily="-1" charset="-128"/>
                <a:cs typeface="ＭＳ Ｐゴシック" pitchFamily="-1" charset="-128"/>
              </a:rPr>
              <a:t>carboxy</a:t>
            </a:r>
            <a:r>
              <a:rPr lang="en-US" sz="1200" b="0" kern="1200" dirty="0" smtClean="0">
                <a:solidFill>
                  <a:schemeClr val="tx1"/>
                </a:solidFill>
                <a:latin typeface="+mn-lt"/>
                <a:ea typeface="ＭＳ Ｐゴシック" pitchFamily="-1" charset="-128"/>
                <a:cs typeface="ＭＳ Ｐゴシック" pitchFamily="-1" charset="-128"/>
              </a:rPr>
              <a:t> </a:t>
            </a:r>
            <a:r>
              <a:rPr lang="en-US" sz="1200" b="0" kern="1200" dirty="0" err="1" smtClean="0">
                <a:solidFill>
                  <a:schemeClr val="tx1"/>
                </a:solidFill>
                <a:latin typeface="+mn-lt"/>
                <a:ea typeface="ＭＳ Ｐゴシック" pitchFamily="-1" charset="-128"/>
                <a:cs typeface="ＭＳ Ｐゴシック" pitchFamily="-1" charset="-128"/>
              </a:rPr>
              <a:t>prothrombin</a:t>
            </a:r>
            <a:r>
              <a:rPr lang="en-US" sz="1200" b="0" kern="1200" dirty="0" smtClean="0">
                <a:solidFill>
                  <a:schemeClr val="tx1"/>
                </a:solidFill>
                <a:latin typeface="+mn-lt"/>
                <a:ea typeface="ＭＳ Ｐゴシック" pitchFamily="-1" charset="-128"/>
                <a:cs typeface="ＭＳ Ｐゴシック" pitchFamily="-1" charset="-128"/>
              </a:rPr>
              <a:t> (DCP) is a mvi predictor. The sensitivity of our mvi prediction system was 75% and the specificity was 85% in 32 patients who underwent living-donor liver transplantations for HCC. Our study shows that besides the tumor size and histological grade, a measurement of the serum DCP levels could be a good predictor for mvi. A tumor biopsy and a preoperative measurement of DCP could improve the selection of patients with HCC for OLT. Our scoring system for mvi provides us a precise prediction of the presence of mvi. J. Surg. </a:t>
            </a:r>
            <a:r>
              <a:rPr lang="en-US" sz="1200" b="0" kern="1200" dirty="0" err="1" smtClean="0">
                <a:solidFill>
                  <a:schemeClr val="tx1"/>
                </a:solidFill>
                <a:latin typeface="+mn-lt"/>
                <a:ea typeface="ＭＳ Ｐゴシック" pitchFamily="-1" charset="-128"/>
                <a:cs typeface="ＭＳ Ｐゴシック" pitchFamily="-1" charset="-128"/>
              </a:rPr>
              <a:t>Oncol</a:t>
            </a:r>
            <a:r>
              <a:rPr lang="en-US" sz="1200" b="0" kern="1200" dirty="0" smtClean="0">
                <a:solidFill>
                  <a:schemeClr val="tx1"/>
                </a:solidFill>
                <a:latin typeface="+mn-lt"/>
                <a:ea typeface="ＭＳ Ｐゴシック" pitchFamily="-1" charset="-128"/>
                <a:cs typeface="ＭＳ Ｐゴシック" pitchFamily="-1" charset="-128"/>
              </a:rPr>
              <a:t>. 2007;95:235–240. © 2007 Wiley-</a:t>
            </a:r>
            <a:r>
              <a:rPr lang="en-US" sz="1200" b="0" kern="1200" dirty="0" err="1" smtClean="0">
                <a:solidFill>
                  <a:schemeClr val="tx1"/>
                </a:solidFill>
                <a:latin typeface="+mn-lt"/>
                <a:ea typeface="ＭＳ Ｐゴシック" pitchFamily="-1" charset="-128"/>
                <a:cs typeface="ＭＳ Ｐゴシック" pitchFamily="-1" charset="-128"/>
              </a:rPr>
              <a:t>Liss</a:t>
            </a:r>
            <a:r>
              <a:rPr lang="en-US" sz="1200" b="0" kern="1200" dirty="0" smtClean="0">
                <a:solidFill>
                  <a:schemeClr val="tx1"/>
                </a:solidFill>
                <a:latin typeface="+mn-lt"/>
                <a:ea typeface="ＭＳ Ｐゴシック" pitchFamily="-1" charset="-128"/>
                <a:cs typeface="ＭＳ Ｐゴシック" pitchFamily="-1" charset="-128"/>
              </a:rPr>
              <a:t>, Inc.</a:t>
            </a:r>
            <a:endParaRPr 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xmlns="" val="6049463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ＭＳ Ｐゴシック" pitchFamily="-1" charset="-128"/>
                <a:cs typeface="ＭＳ Ｐゴシック" pitchFamily="-1" charset="-128"/>
              </a:rPr>
              <a:t>Incidence of portal venous invasion (PVI) in patients with hepatocellular carcinoma during follow-up.</a:t>
            </a:r>
          </a:p>
          <a:p>
            <a:endParaRPr lang="en-US" sz="1200" u="sng" kern="1200" dirty="0" smtClean="0">
              <a:solidFill>
                <a:schemeClr val="tx1"/>
              </a:solidFill>
              <a:latin typeface="+mn-lt"/>
              <a:ea typeface="ＭＳ Ｐゴシック" pitchFamily="-1" charset="-128"/>
              <a:cs typeface="ＭＳ Ｐゴシック" pitchFamily="-1" charset="-128"/>
            </a:endParaRPr>
          </a:p>
          <a:p>
            <a:r>
              <a:rPr lang="en-US" sz="1200" u="none" kern="1200" dirty="0" smtClean="0">
                <a:solidFill>
                  <a:schemeClr val="tx1"/>
                </a:solidFill>
                <a:latin typeface="+mn-lt"/>
                <a:ea typeface="ＭＳ Ｐゴシック" pitchFamily="-1" charset="-128"/>
                <a:cs typeface="ＭＳ Ｐゴシック" pitchFamily="-1" charset="-128"/>
              </a:rPr>
              <a:t>Cancer. 2001 Feb 1;91(3):561-9.</a:t>
            </a:r>
          </a:p>
          <a:p>
            <a:r>
              <a:rPr lang="en-US" sz="1200" u="none" kern="1200" dirty="0" smtClean="0">
                <a:solidFill>
                  <a:schemeClr val="tx1"/>
                </a:solidFill>
                <a:latin typeface="+mn-lt"/>
                <a:ea typeface="ＭＳ Ｐゴシック" pitchFamily="-1" charset="-128"/>
                <a:cs typeface="ＭＳ Ｐゴシック" pitchFamily="-1" charset="-128"/>
              </a:rPr>
              <a:t>Des-gamma-</a:t>
            </a:r>
            <a:r>
              <a:rPr lang="en-US" sz="1200" u="none" kern="1200" dirty="0" err="1" smtClean="0">
                <a:solidFill>
                  <a:schemeClr val="tx1"/>
                </a:solidFill>
                <a:latin typeface="+mn-lt"/>
                <a:ea typeface="ＭＳ Ｐゴシック" pitchFamily="-1" charset="-128"/>
                <a:cs typeface="ＭＳ Ｐゴシック" pitchFamily="-1" charset="-128"/>
              </a:rPr>
              <a:t>carboxy</a:t>
            </a:r>
            <a:r>
              <a:rPr lang="en-US" sz="1200" u="none" kern="1200" dirty="0" smtClean="0">
                <a:solidFill>
                  <a:schemeClr val="tx1"/>
                </a:solidFill>
                <a:latin typeface="+mn-lt"/>
                <a:ea typeface="ＭＳ Ｐゴシック" pitchFamily="-1" charset="-128"/>
                <a:cs typeface="ＭＳ Ｐゴシック" pitchFamily="-1" charset="-128"/>
              </a:rPr>
              <a:t> </a:t>
            </a:r>
            <a:r>
              <a:rPr lang="en-US" sz="1200" u="none" kern="1200" dirty="0" err="1" smtClean="0">
                <a:solidFill>
                  <a:schemeClr val="tx1"/>
                </a:solidFill>
                <a:latin typeface="+mn-lt"/>
                <a:ea typeface="ＭＳ Ｐゴシック" pitchFamily="-1" charset="-128"/>
                <a:cs typeface="ＭＳ Ｐゴシック" pitchFamily="-1" charset="-128"/>
              </a:rPr>
              <a:t>prothrombin</a:t>
            </a:r>
            <a:r>
              <a:rPr lang="en-US" sz="1200" u="none" kern="1200" dirty="0" smtClean="0">
                <a:solidFill>
                  <a:schemeClr val="tx1"/>
                </a:solidFill>
                <a:latin typeface="+mn-lt"/>
                <a:ea typeface="ＭＳ Ｐゴシック" pitchFamily="-1" charset="-128"/>
                <a:cs typeface="ＭＳ Ｐゴシック" pitchFamily="-1" charset="-128"/>
              </a:rPr>
              <a:t> as a useful predisposing factor for the development of portal venous invasion in patients with hepatocellular carcinoma: a prospective analysis of 227 patients.</a:t>
            </a:r>
          </a:p>
          <a:p>
            <a:r>
              <a:rPr lang="en-US" sz="1200" u="none" kern="1200" dirty="0" smtClean="0">
                <a:solidFill>
                  <a:schemeClr val="tx1"/>
                </a:solidFill>
                <a:latin typeface="+mn-lt"/>
                <a:ea typeface="ＭＳ Ｐゴシック" pitchFamily="-1" charset="-128"/>
                <a:cs typeface="ＭＳ Ｐゴシック" pitchFamily="-1" charset="-128"/>
              </a:rPr>
              <a:t>Koike Y, </a:t>
            </a:r>
            <a:r>
              <a:rPr lang="en-US" sz="1200" u="none" kern="1200" dirty="0" err="1" smtClean="0">
                <a:solidFill>
                  <a:schemeClr val="tx1"/>
                </a:solidFill>
                <a:latin typeface="+mn-lt"/>
                <a:ea typeface="ＭＳ Ｐゴシック" pitchFamily="-1" charset="-128"/>
                <a:cs typeface="ＭＳ Ｐゴシック" pitchFamily="-1" charset="-128"/>
              </a:rPr>
              <a:t>Shiratori</a:t>
            </a:r>
            <a:r>
              <a:rPr lang="en-US" sz="1200" u="none" kern="1200" dirty="0" smtClean="0">
                <a:solidFill>
                  <a:schemeClr val="tx1"/>
                </a:solidFill>
                <a:latin typeface="+mn-lt"/>
                <a:ea typeface="ＭＳ Ｐゴシック" pitchFamily="-1" charset="-128"/>
                <a:cs typeface="ＭＳ Ｐゴシック" pitchFamily="-1" charset="-128"/>
              </a:rPr>
              <a:t> Y, Sato S, Obi S, </a:t>
            </a:r>
            <a:r>
              <a:rPr lang="en-US" sz="1200" u="none" kern="1200" dirty="0" err="1" smtClean="0">
                <a:solidFill>
                  <a:schemeClr val="tx1"/>
                </a:solidFill>
                <a:latin typeface="+mn-lt"/>
                <a:ea typeface="ＭＳ Ｐゴシック" pitchFamily="-1" charset="-128"/>
                <a:cs typeface="ＭＳ Ｐゴシック" pitchFamily="-1" charset="-128"/>
              </a:rPr>
              <a:t>Teratani</a:t>
            </a:r>
            <a:r>
              <a:rPr lang="en-US" sz="1200" u="none" kern="1200" dirty="0" smtClean="0">
                <a:solidFill>
                  <a:schemeClr val="tx1"/>
                </a:solidFill>
                <a:latin typeface="+mn-lt"/>
                <a:ea typeface="ＭＳ Ｐゴシック" pitchFamily="-1" charset="-128"/>
                <a:cs typeface="ＭＳ Ｐゴシック" pitchFamily="-1" charset="-128"/>
              </a:rPr>
              <a:t> T, Imamura M, Yoshida H, </a:t>
            </a:r>
            <a:r>
              <a:rPr lang="en-US" sz="1200" u="none" kern="1200" dirty="0" err="1" smtClean="0">
                <a:solidFill>
                  <a:schemeClr val="tx1"/>
                </a:solidFill>
                <a:latin typeface="+mn-lt"/>
                <a:ea typeface="ＭＳ Ｐゴシック" pitchFamily="-1" charset="-128"/>
                <a:cs typeface="ＭＳ Ｐゴシック" pitchFamily="-1" charset="-128"/>
              </a:rPr>
              <a:t>Shiina</a:t>
            </a:r>
            <a:r>
              <a:rPr lang="en-US" sz="1200" u="none" kern="1200" dirty="0" smtClean="0">
                <a:solidFill>
                  <a:schemeClr val="tx1"/>
                </a:solidFill>
                <a:latin typeface="+mn-lt"/>
                <a:ea typeface="ＭＳ Ｐゴシック" pitchFamily="-1" charset="-128"/>
                <a:cs typeface="ＭＳ Ｐゴシック" pitchFamily="-1" charset="-128"/>
              </a:rPr>
              <a:t> S, </a:t>
            </a:r>
            <a:r>
              <a:rPr lang="en-US" sz="1200" u="none" kern="1200" dirty="0" err="1" smtClean="0">
                <a:solidFill>
                  <a:schemeClr val="tx1"/>
                </a:solidFill>
                <a:latin typeface="+mn-lt"/>
                <a:ea typeface="ＭＳ Ｐゴシック" pitchFamily="-1" charset="-128"/>
                <a:cs typeface="ＭＳ Ｐゴシック" pitchFamily="-1" charset="-128"/>
              </a:rPr>
              <a:t>Omata</a:t>
            </a:r>
            <a:r>
              <a:rPr lang="en-US" sz="1200" u="none" kern="1200" dirty="0" smtClean="0">
                <a:solidFill>
                  <a:schemeClr val="tx1"/>
                </a:solidFill>
                <a:latin typeface="+mn-lt"/>
                <a:ea typeface="ＭＳ Ｐゴシック" pitchFamily="-1" charset="-128"/>
                <a:cs typeface="ＭＳ Ｐゴシック" pitchFamily="-1" charset="-128"/>
              </a:rPr>
              <a:t> M.</a:t>
            </a:r>
          </a:p>
          <a:p>
            <a:endParaRPr lang="en-US" sz="1200" u="sng" kern="1200" dirty="0" smtClean="0">
              <a:solidFill>
                <a:schemeClr val="tx1"/>
              </a:solidFill>
              <a:latin typeface="+mn-lt"/>
              <a:ea typeface="ＭＳ Ｐゴシック" pitchFamily="-1" charset="-128"/>
              <a:cs typeface="ＭＳ Ｐゴシック" pitchFamily="-1" charset="-128"/>
            </a:endParaRPr>
          </a:p>
        </p:txBody>
      </p:sp>
      <p:sp>
        <p:nvSpPr>
          <p:cNvPr id="4" name="Slide Number Placeholder 3"/>
          <p:cNvSpPr>
            <a:spLocks noGrp="1"/>
          </p:cNvSpPr>
          <p:nvPr>
            <p:ph type="sldNum" sz="quarter" idx="10"/>
          </p:nvPr>
        </p:nvSpPr>
        <p:spPr/>
        <p:txBody>
          <a:bodyPr/>
          <a:lstStyle/>
          <a:p>
            <a:fld id="{BD528A7B-545B-420F-A9F0-36B4C160715F}" type="slidenum">
              <a:rPr lang="en-US" smtClean="0"/>
              <a:pPr/>
              <a:t>28</a:t>
            </a:fld>
            <a:endParaRPr lang="en-US"/>
          </a:p>
        </p:txBody>
      </p:sp>
    </p:spTree>
    <p:extLst>
      <p:ext uri="{BB962C8B-B14F-4D97-AF65-F5344CB8AC3E}">
        <p14:creationId xmlns:p14="http://schemas.microsoft.com/office/powerpoint/2010/main" xmlns="" val="8236434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b="0" u="none" kern="1200" dirty="0" smtClean="0">
                <a:solidFill>
                  <a:schemeClr val="tx1"/>
                </a:solidFill>
                <a:latin typeface="+mn-lt"/>
                <a:ea typeface="ＭＳ Ｐゴシック" pitchFamily="-1" charset="-128"/>
                <a:cs typeface="ＭＳ Ｐゴシック" pitchFamily="-1" charset="-128"/>
              </a:rPr>
              <a:t>Nihon </a:t>
            </a:r>
            <a:r>
              <a:rPr lang="en-US" sz="1200" b="0" u="none" kern="1200" dirty="0" err="1" smtClean="0">
                <a:solidFill>
                  <a:schemeClr val="tx1"/>
                </a:solidFill>
                <a:latin typeface="+mn-lt"/>
                <a:ea typeface="ＭＳ Ｐゴシック" pitchFamily="-1" charset="-128"/>
                <a:cs typeface="ＭＳ Ｐゴシック" pitchFamily="-1" charset="-128"/>
              </a:rPr>
              <a:t>Geka</a:t>
            </a:r>
            <a:r>
              <a:rPr lang="en-US" sz="1200" b="0" u="none" kern="1200" dirty="0" smtClean="0">
                <a:solidFill>
                  <a:schemeClr val="tx1"/>
                </a:solidFill>
                <a:latin typeface="+mn-lt"/>
                <a:ea typeface="ＭＳ Ｐゴシック" pitchFamily="-1" charset="-128"/>
                <a:cs typeface="ＭＳ Ｐゴシック" pitchFamily="-1" charset="-128"/>
              </a:rPr>
              <a:t> </a:t>
            </a:r>
            <a:r>
              <a:rPr lang="en-US" sz="1200" b="0" u="none" kern="1200" dirty="0" err="1" smtClean="0">
                <a:solidFill>
                  <a:schemeClr val="tx1"/>
                </a:solidFill>
                <a:latin typeface="+mn-lt"/>
                <a:ea typeface="ＭＳ Ｐゴシック" pitchFamily="-1" charset="-128"/>
                <a:cs typeface="ＭＳ Ｐゴシック" pitchFamily="-1" charset="-128"/>
              </a:rPr>
              <a:t>Gakkai</a:t>
            </a:r>
            <a:r>
              <a:rPr lang="en-US" sz="1200" b="0" u="none" kern="1200" dirty="0" smtClean="0">
                <a:solidFill>
                  <a:schemeClr val="tx1"/>
                </a:solidFill>
                <a:latin typeface="+mn-lt"/>
                <a:ea typeface="ＭＳ Ｐゴシック" pitchFamily="-1" charset="-128"/>
                <a:cs typeface="ＭＳ Ｐゴシック" pitchFamily="-1" charset="-128"/>
              </a:rPr>
              <a:t> </a:t>
            </a:r>
            <a:r>
              <a:rPr lang="en-US" sz="1200" b="0" u="none" kern="1200" dirty="0" err="1" smtClean="0">
                <a:solidFill>
                  <a:schemeClr val="tx1"/>
                </a:solidFill>
                <a:latin typeface="+mn-lt"/>
                <a:ea typeface="ＭＳ Ｐゴシック" pitchFamily="-1" charset="-128"/>
                <a:cs typeface="ＭＳ Ｐゴシック" pitchFamily="-1" charset="-128"/>
              </a:rPr>
              <a:t>Zasshi</a:t>
            </a:r>
            <a:r>
              <a:rPr lang="en-US" sz="1200" b="0" u="none" kern="1200" dirty="0" smtClean="0">
                <a:solidFill>
                  <a:schemeClr val="tx1"/>
                </a:solidFill>
                <a:latin typeface="+mn-lt"/>
                <a:ea typeface="ＭＳ Ｐゴシック" pitchFamily="-1" charset="-128"/>
                <a:cs typeface="ＭＳ Ｐゴシック" pitchFamily="-1" charset="-128"/>
              </a:rPr>
              <a:t>. 1990 May;91(5):588-93.</a:t>
            </a:r>
          </a:p>
          <a:p>
            <a:r>
              <a:rPr lang="en-US" sz="1200" b="0" u="none" kern="1200" dirty="0" smtClean="0">
                <a:solidFill>
                  <a:schemeClr val="tx1"/>
                </a:solidFill>
                <a:latin typeface="+mn-lt"/>
                <a:ea typeface="ＭＳ Ｐゴシック" pitchFamily="-1" charset="-128"/>
                <a:cs typeface="ＭＳ Ｐゴシック" pitchFamily="-1" charset="-128"/>
              </a:rPr>
              <a:t>[The clinical significance of PIVKA-II determination in patients with hepatocellular carcinoma: a comparative study with alpha-fetoprotein].</a:t>
            </a:r>
          </a:p>
          <a:p>
            <a:r>
              <a:rPr lang="en-US" sz="1200" b="0" u="none" kern="1200" dirty="0" smtClean="0">
                <a:solidFill>
                  <a:schemeClr val="tx1"/>
                </a:solidFill>
                <a:latin typeface="+mn-lt"/>
                <a:ea typeface="ＭＳ Ｐゴシック" pitchFamily="-1" charset="-128"/>
                <a:cs typeface="ＭＳ Ｐゴシック" pitchFamily="-1" charset="-128"/>
              </a:rPr>
              <a:t>[Article in Japanese]</a:t>
            </a:r>
          </a:p>
          <a:p>
            <a:r>
              <a:rPr lang="en-US" sz="1200" b="0" u="none" kern="1200" dirty="0" err="1" smtClean="0">
                <a:solidFill>
                  <a:schemeClr val="tx1"/>
                </a:solidFill>
                <a:latin typeface="+mn-lt"/>
                <a:ea typeface="ＭＳ Ｐゴシック" pitchFamily="-1" charset="-128"/>
                <a:cs typeface="ＭＳ Ｐゴシック" pitchFamily="-1" charset="-128"/>
              </a:rPr>
              <a:t>Sakon</a:t>
            </a:r>
            <a:r>
              <a:rPr lang="en-US" sz="1200" b="0" u="none" kern="1200" dirty="0" smtClean="0">
                <a:solidFill>
                  <a:schemeClr val="tx1"/>
                </a:solidFill>
                <a:latin typeface="+mn-lt"/>
                <a:ea typeface="ＭＳ Ｐゴシック" pitchFamily="-1" charset="-128"/>
                <a:cs typeface="ＭＳ Ｐゴシック" pitchFamily="-1" charset="-128"/>
              </a:rPr>
              <a:t> M, </a:t>
            </a:r>
            <a:r>
              <a:rPr lang="en-US" sz="1200" b="0" u="none" kern="1200" dirty="0" err="1" smtClean="0">
                <a:solidFill>
                  <a:schemeClr val="tx1"/>
                </a:solidFill>
                <a:latin typeface="+mn-lt"/>
                <a:ea typeface="ＭＳ Ｐゴシック" pitchFamily="-1" charset="-128"/>
                <a:cs typeface="ＭＳ Ｐゴシック" pitchFamily="-1" charset="-128"/>
              </a:rPr>
              <a:t>Monden</a:t>
            </a:r>
            <a:r>
              <a:rPr lang="en-US" sz="1200" b="0" u="none" kern="1200" dirty="0" smtClean="0">
                <a:solidFill>
                  <a:schemeClr val="tx1"/>
                </a:solidFill>
                <a:latin typeface="+mn-lt"/>
                <a:ea typeface="ＭＳ Ｐゴシック" pitchFamily="-1" charset="-128"/>
                <a:cs typeface="ＭＳ Ｐゴシック" pitchFamily="-1" charset="-128"/>
              </a:rPr>
              <a:t> M, </a:t>
            </a:r>
            <a:r>
              <a:rPr lang="en-US" sz="1200" b="0" u="none" kern="1200" dirty="0" err="1" smtClean="0">
                <a:solidFill>
                  <a:schemeClr val="tx1"/>
                </a:solidFill>
                <a:latin typeface="+mn-lt"/>
                <a:ea typeface="ＭＳ Ｐゴシック" pitchFamily="-1" charset="-128"/>
                <a:cs typeface="ＭＳ Ｐゴシック" pitchFamily="-1" charset="-128"/>
              </a:rPr>
              <a:t>Goto</a:t>
            </a:r>
            <a:r>
              <a:rPr lang="en-US" sz="1200" b="0" u="none" kern="1200" dirty="0" smtClean="0">
                <a:solidFill>
                  <a:schemeClr val="tx1"/>
                </a:solidFill>
                <a:latin typeface="+mn-lt"/>
                <a:ea typeface="ＭＳ Ｐゴシック" pitchFamily="-1" charset="-128"/>
                <a:cs typeface="ＭＳ Ｐゴシック" pitchFamily="-1" charset="-128"/>
              </a:rPr>
              <a:t> M, Kanai T, </a:t>
            </a:r>
            <a:r>
              <a:rPr lang="en-US" sz="1200" b="0" u="none" kern="1200" dirty="0" err="1" smtClean="0">
                <a:solidFill>
                  <a:schemeClr val="tx1"/>
                </a:solidFill>
                <a:latin typeface="+mn-lt"/>
                <a:ea typeface="ＭＳ Ｐゴシック" pitchFamily="-1" charset="-128"/>
                <a:cs typeface="ＭＳ Ｐゴシック" pitchFamily="-1" charset="-128"/>
              </a:rPr>
              <a:t>Umeshita</a:t>
            </a:r>
            <a:r>
              <a:rPr lang="en-US" sz="1200" b="0" u="none" kern="1200" dirty="0" smtClean="0">
                <a:solidFill>
                  <a:schemeClr val="tx1"/>
                </a:solidFill>
                <a:latin typeface="+mn-lt"/>
                <a:ea typeface="ＭＳ Ｐゴシック" pitchFamily="-1" charset="-128"/>
                <a:cs typeface="ＭＳ Ｐゴシック" pitchFamily="-1" charset="-128"/>
              </a:rPr>
              <a:t> K, Endo W, Mori T.</a:t>
            </a:r>
          </a:p>
          <a:p>
            <a:endParaRPr lang="en-US" sz="1200" b="0" u="sng" kern="1200" dirty="0" smtClean="0">
              <a:solidFill>
                <a:schemeClr val="tx1"/>
              </a:solidFill>
              <a:latin typeface="+mn-lt"/>
              <a:ea typeface="ＭＳ Ｐゴシック" pitchFamily="-1" charset="-128"/>
              <a:cs typeface="ＭＳ Ｐゴシック" pitchFamily="-1" charset="-128"/>
            </a:endParaRPr>
          </a:p>
          <a:p>
            <a:r>
              <a:rPr lang="en-US" sz="1200" kern="1200" dirty="0" smtClean="0">
                <a:solidFill>
                  <a:schemeClr val="tx1"/>
                </a:solidFill>
                <a:latin typeface="+mn-lt"/>
                <a:ea typeface="ＭＳ Ｐゴシック" pitchFamily="-1" charset="-128"/>
                <a:cs typeface="ＭＳ Ｐゴシック" pitchFamily="-1" charset="-128"/>
              </a:rPr>
              <a:t>The changes in the plasma level of PIVKA-II (Protein Induced by Vitamin K Absence or Antagonist-II) following the treatment or progress of the disease was studied in 60 patients with hepatocellular carcinoma. The positivity rate determined by the changes in PIVKA-II was 58.4 percent (35/60 cases) and was about the same as those reported so far, all of which were obtained by a single determination of PIVKA-II. Plasma PIVKA-II was elevated in 61.9 percent (13/21 cases) of alpha-fetoprotein negative patients and it was almost identical with the overall positivity rate. In parallel with serum alpha-fetoprotein, the plasma level of PIVKA-II was decreased after the surgery or </a:t>
            </a:r>
            <a:r>
              <a:rPr lang="en-US" sz="1200" kern="1200" dirty="0" err="1" smtClean="0">
                <a:solidFill>
                  <a:schemeClr val="tx1"/>
                </a:solidFill>
                <a:latin typeface="+mn-lt"/>
                <a:ea typeface="ＭＳ Ｐゴシック" pitchFamily="-1" charset="-128"/>
                <a:cs typeface="ＭＳ Ｐゴシック" pitchFamily="-1" charset="-128"/>
              </a:rPr>
              <a:t>transcatheter</a:t>
            </a:r>
            <a:r>
              <a:rPr lang="en-US" sz="1200" kern="1200" dirty="0" smtClean="0">
                <a:solidFill>
                  <a:schemeClr val="tx1"/>
                </a:solidFill>
                <a:latin typeface="+mn-lt"/>
                <a:ea typeface="ＭＳ Ｐゴシック" pitchFamily="-1" charset="-128"/>
                <a:cs typeface="ＭＳ Ｐゴシック" pitchFamily="-1" charset="-128"/>
              </a:rPr>
              <a:t> arterial embolization and was increased when the recurrence or progress of the disease was observed. Furthermore, the nonspecific elevation of PIVKA-II due to the associated liver cirrhosis or chronic hepatitis was infrequent compared with that of alpha-fetoprotein. In 18 cases positive with both PIVKA-II and alpha-fetoprotein, a close correlation (R = 0.91) was observed between the changes of these markers during the progress or treatment of the disease. Thus, it was suggested that determination of PIVKA-II in blood might be useful not only in the diagnosis but in monitoring the progress or the effectiveness of treatments in hepatocellular carcinoma.</a:t>
            </a:r>
            <a:endParaRPr lang="en-US" dirty="0"/>
          </a:p>
        </p:txBody>
      </p:sp>
      <p:sp>
        <p:nvSpPr>
          <p:cNvPr id="4" name="Slide Number Placeholder 3"/>
          <p:cNvSpPr>
            <a:spLocks noGrp="1"/>
          </p:cNvSpPr>
          <p:nvPr>
            <p:ph type="sldNum" sz="quarter" idx="10"/>
          </p:nvPr>
        </p:nvSpPr>
        <p:spPr/>
        <p:txBody>
          <a:bodyPr/>
          <a:lstStyle/>
          <a:p>
            <a:fld id="{BD528A7B-545B-420F-A9F0-36B4C160715F}" type="slidenum">
              <a:rPr lang="en-US" smtClean="0"/>
              <a:pPr/>
              <a:t>29</a:t>
            </a:fld>
            <a:endParaRPr lang="en-US"/>
          </a:p>
        </p:txBody>
      </p:sp>
    </p:spTree>
    <p:extLst>
      <p:ext uri="{BB962C8B-B14F-4D97-AF65-F5344CB8AC3E}">
        <p14:creationId xmlns:p14="http://schemas.microsoft.com/office/powerpoint/2010/main" xmlns="" val="7347371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ＭＳ Ｐゴシック" pitchFamily="-1" charset="-128"/>
                <a:cs typeface="ＭＳ Ｐゴシック" pitchFamily="-1" charset="-128"/>
              </a:rPr>
              <a:t>Gish RG. Early Detection of Hepatocellular Carcinoma Through Surveillance Using Biomarkers. Gastroenterology and </a:t>
            </a:r>
            <a:r>
              <a:rPr lang="en-US" sz="1200" kern="1200" dirty="0" err="1" smtClean="0">
                <a:solidFill>
                  <a:schemeClr val="tx1"/>
                </a:solidFill>
                <a:latin typeface="+mn-lt"/>
                <a:ea typeface="ＭＳ Ｐゴシック" pitchFamily="-1" charset="-128"/>
                <a:cs typeface="ＭＳ Ｐゴシック" pitchFamily="-1" charset="-128"/>
              </a:rPr>
              <a:t>Hepatology</a:t>
            </a:r>
            <a:r>
              <a:rPr lang="en-US" sz="1200" kern="1200" dirty="0" smtClean="0">
                <a:solidFill>
                  <a:schemeClr val="tx1"/>
                </a:solidFill>
                <a:latin typeface="+mn-lt"/>
                <a:ea typeface="ＭＳ Ｐゴシック" pitchFamily="-1" charset="-128"/>
                <a:cs typeface="ＭＳ Ｐゴシック" pitchFamily="-1" charset="-128"/>
              </a:rPr>
              <a:t>, 2014. Volume 10, Issue 2; 121-123.</a:t>
            </a:r>
          </a:p>
          <a:p>
            <a:r>
              <a:rPr lang="en-US" sz="1200" kern="1200" dirty="0" smtClean="0">
                <a:solidFill>
                  <a:schemeClr val="tx1"/>
                </a:solidFill>
                <a:latin typeface="+mn-lt"/>
                <a:ea typeface="ＭＳ Ｐゴシック" pitchFamily="-1" charset="-128"/>
                <a:cs typeface="ＭＳ Ｐゴシック" pitchFamily="-1" charset="-128"/>
              </a:rPr>
              <a:t>http://</a:t>
            </a:r>
            <a:r>
              <a:rPr lang="en-US" sz="1200" kern="1200" dirty="0" err="1" smtClean="0">
                <a:solidFill>
                  <a:schemeClr val="tx1"/>
                </a:solidFill>
                <a:latin typeface="+mn-lt"/>
                <a:ea typeface="ＭＳ Ｐゴシック" pitchFamily="-1" charset="-128"/>
                <a:cs typeface="ＭＳ Ｐゴシック" pitchFamily="-1" charset="-128"/>
              </a:rPr>
              <a:t>www.gastroenterologyandhepatology.net</a:t>
            </a:r>
            <a:r>
              <a:rPr lang="en-US" sz="1200" kern="1200" dirty="0" smtClean="0">
                <a:solidFill>
                  <a:schemeClr val="tx1"/>
                </a:solidFill>
                <a:latin typeface="+mn-lt"/>
                <a:ea typeface="ＭＳ Ｐゴシック" pitchFamily="-1" charset="-128"/>
                <a:cs typeface="ＭＳ Ｐゴシック" pitchFamily="-1" charset="-128"/>
              </a:rPr>
              <a:t>/</a:t>
            </a:r>
            <a:r>
              <a:rPr lang="en-US" sz="1200" kern="1200" dirty="0" err="1" smtClean="0">
                <a:solidFill>
                  <a:schemeClr val="tx1"/>
                </a:solidFill>
                <a:latin typeface="+mn-lt"/>
                <a:ea typeface="ＭＳ Ｐゴシック" pitchFamily="-1" charset="-128"/>
                <a:cs typeface="ＭＳ Ｐゴシック" pitchFamily="-1" charset="-128"/>
              </a:rPr>
              <a:t>index.php</a:t>
            </a:r>
            <a:r>
              <a:rPr lang="en-US" sz="1200" kern="1200" dirty="0" smtClean="0">
                <a:solidFill>
                  <a:schemeClr val="tx1"/>
                </a:solidFill>
                <a:latin typeface="+mn-lt"/>
                <a:ea typeface="ＭＳ Ｐゴシック" pitchFamily="-1" charset="-128"/>
                <a:cs typeface="ＭＳ Ｐゴシック" pitchFamily="-1" charset="-128"/>
              </a:rPr>
              <a:t>/archives/february-2014/early-detection-of-hepatocellular-carcinoma-through-surveillance-using-biomarkers/.</a:t>
            </a:r>
          </a:p>
        </p:txBody>
      </p:sp>
      <p:sp>
        <p:nvSpPr>
          <p:cNvPr id="4" name="Slide Number Placeholder 3"/>
          <p:cNvSpPr>
            <a:spLocks noGrp="1"/>
          </p:cNvSpPr>
          <p:nvPr>
            <p:ph type="sldNum" sz="quarter" idx="10"/>
          </p:nvPr>
        </p:nvSpPr>
        <p:spPr/>
        <p:txBody>
          <a:bodyPr/>
          <a:lstStyle/>
          <a:p>
            <a:fld id="{BD528A7B-545B-420F-A9F0-36B4C160715F}" type="slidenum">
              <a:rPr lang="en-US" smtClean="0"/>
              <a:pPr/>
              <a:t>30</a:t>
            </a:fld>
            <a:endParaRPr lang="en-US"/>
          </a:p>
        </p:txBody>
      </p:sp>
    </p:spTree>
    <p:extLst>
      <p:ext uri="{BB962C8B-B14F-4D97-AF65-F5344CB8AC3E}">
        <p14:creationId xmlns:p14="http://schemas.microsoft.com/office/powerpoint/2010/main" xmlns="" val="15303577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137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39700" lvl="1" indent="0" defTabSz="455613">
              <a:spcAft>
                <a:spcPts val="500"/>
              </a:spcAft>
              <a:buFontTx/>
              <a:buNone/>
            </a:pPr>
            <a:r>
              <a:rPr lang="en-US" sz="1200" b="1" u="sng" dirty="0" smtClean="0">
                <a:latin typeface="+mn-lt"/>
                <a:ea typeface="ＭＳ Ｐゴシック" panose="020B0600070205080204" pitchFamily="34" charset="-128"/>
              </a:rPr>
              <a:t>LR4:</a:t>
            </a:r>
            <a:r>
              <a:rPr lang="en-US" sz="1200" b="1" u="sng" baseline="0" dirty="0" smtClean="0">
                <a:latin typeface="+mn-lt"/>
                <a:ea typeface="ＭＳ Ｐゴシック" panose="020B0600070205080204" pitchFamily="34" charset="-128"/>
              </a:rPr>
              <a:t> Probably HCC</a:t>
            </a:r>
            <a:endParaRPr lang="en-US" sz="1200" baseline="0" dirty="0" smtClean="0">
              <a:latin typeface="+mn-lt"/>
              <a:ea typeface="ＭＳ Ｐゴシック" panose="020B0600070205080204" pitchFamily="34" charset="-128"/>
            </a:endParaRPr>
          </a:p>
          <a:p>
            <a:pPr marL="139700" lvl="1" indent="0" defTabSz="455613">
              <a:spcAft>
                <a:spcPts val="500"/>
              </a:spcAft>
              <a:buFontTx/>
              <a:buNone/>
            </a:pPr>
            <a:r>
              <a:rPr lang="en-US" sz="1000" b="1" dirty="0" smtClean="0">
                <a:latin typeface="Helvetica" panose="020B0604020202020204" pitchFamily="34" charset="0"/>
                <a:ea typeface="ＭＳ Ｐゴシック" panose="020B0600070205080204" pitchFamily="34" charset="-128"/>
              </a:rPr>
              <a:t>Concept: </a:t>
            </a:r>
            <a:r>
              <a:rPr lang="en-US" sz="1000" dirty="0" smtClean="0">
                <a:latin typeface="Helvetica" panose="020B0604020202020204" pitchFamily="34" charset="0"/>
                <a:ea typeface="ＭＳ Ｐゴシック" panose="020B0600070205080204" pitchFamily="34" charset="-128"/>
              </a:rPr>
              <a:t>High</a:t>
            </a:r>
            <a:r>
              <a:rPr lang="en-US" sz="1000" baseline="0" dirty="0" smtClean="0">
                <a:latin typeface="Helvetica" panose="020B0604020202020204" pitchFamily="34" charset="0"/>
                <a:ea typeface="ＭＳ Ｐゴシック" panose="020B0600070205080204" pitchFamily="34" charset="-128"/>
              </a:rPr>
              <a:t> probability observation is HCC but there is not 100% certainty.</a:t>
            </a:r>
          </a:p>
          <a:p>
            <a:pPr marL="139700" lvl="1" indent="0" defTabSz="455613">
              <a:spcAft>
                <a:spcPts val="500"/>
              </a:spcAft>
              <a:buFontTx/>
              <a:buNone/>
            </a:pPr>
            <a:r>
              <a:rPr lang="en-US" sz="1000" b="1" baseline="0" dirty="0" smtClean="0">
                <a:latin typeface="Helvetica" panose="020B0604020202020204" pitchFamily="34" charset="0"/>
                <a:ea typeface="ＭＳ Ｐゴシック" panose="020B0600070205080204" pitchFamily="34" charset="-128"/>
              </a:rPr>
              <a:t>Definition: </a:t>
            </a:r>
            <a:r>
              <a:rPr lang="en-US" sz="1000" baseline="0" dirty="0" smtClean="0">
                <a:latin typeface="Helvetica" panose="020B0604020202020204" pitchFamily="34" charset="0"/>
                <a:ea typeface="ＭＳ Ｐゴシック" panose="020B0600070205080204" pitchFamily="34" charset="-128"/>
              </a:rPr>
              <a:t>Observation with imaging features suggestive but not diagnostic of HCC.</a:t>
            </a:r>
          </a:p>
          <a:p>
            <a:pPr marL="139700" lvl="1" indent="0" defTabSz="455613">
              <a:spcAft>
                <a:spcPts val="500"/>
              </a:spcAft>
              <a:buFontTx/>
              <a:buNone/>
            </a:pPr>
            <a:r>
              <a:rPr lang="en-US" sz="1000" b="1" baseline="0" dirty="0" smtClean="0">
                <a:latin typeface="Helvetica" panose="020B0604020202020204" pitchFamily="34" charset="0"/>
                <a:ea typeface="ＭＳ Ｐゴシック" panose="020B0600070205080204" pitchFamily="34" charset="-128"/>
              </a:rPr>
              <a:t>Criteria: </a:t>
            </a:r>
            <a:r>
              <a:rPr lang="en-US" sz="1000" baseline="0" dirty="0" smtClean="0">
                <a:latin typeface="Helvetica" panose="020B0604020202020204" pitchFamily="34" charset="0"/>
                <a:ea typeface="ＭＳ Ｐゴシック" panose="020B0600070205080204" pitchFamily="34" charset="-128"/>
              </a:rPr>
              <a:t>Not definite benign entity, not probable benign entity, not non-HCC malignancy, and as follows:</a:t>
            </a:r>
          </a:p>
          <a:p>
            <a:pPr marL="139700" lvl="1" indent="0" defTabSz="455613">
              <a:spcAft>
                <a:spcPts val="500"/>
              </a:spcAft>
              <a:buFontTx/>
              <a:buNone/>
            </a:pPr>
            <a:r>
              <a:rPr lang="en-US" sz="1000" b="1" baseline="0" dirty="0" smtClean="0">
                <a:latin typeface="Helvetica" panose="020B0604020202020204" pitchFamily="34" charset="0"/>
                <a:ea typeface="ＭＳ Ｐゴシック" panose="020B0600070205080204" pitchFamily="34" charset="-128"/>
              </a:rPr>
              <a:t>LR 4A (&lt;20mm mass)</a:t>
            </a:r>
          </a:p>
          <a:p>
            <a:pPr marL="311150" lvl="1" indent="-171450" defTabSz="455613">
              <a:spcAft>
                <a:spcPts val="500"/>
              </a:spcAft>
              <a:buFont typeface="Arial"/>
              <a:buChar char="•"/>
            </a:pPr>
            <a:r>
              <a:rPr lang="en-US" sz="1000" baseline="0" dirty="0" smtClean="0">
                <a:latin typeface="Helvetica" panose="020B0604020202020204" pitchFamily="34" charset="0"/>
                <a:ea typeface="ＭＳ Ｐゴシック" panose="020B0600070205080204" pitchFamily="34" charset="-128"/>
              </a:rPr>
              <a:t>Mass with arterial phase hypo- or </a:t>
            </a:r>
            <a:r>
              <a:rPr lang="en-US" sz="1000" baseline="0" dirty="0" err="1" smtClean="0">
                <a:latin typeface="Helvetica" panose="020B0604020202020204" pitchFamily="34" charset="0"/>
                <a:ea typeface="ＭＳ Ｐゴシック" panose="020B0600070205080204" pitchFamily="34" charset="-128"/>
              </a:rPr>
              <a:t>iso</a:t>
            </a:r>
            <a:r>
              <a:rPr lang="en-US" sz="1000" baseline="0" dirty="0" smtClean="0">
                <a:latin typeface="Helvetica" panose="020B0604020202020204" pitchFamily="34" charset="0"/>
                <a:ea typeface="ＭＳ Ｐゴシック" panose="020B0600070205080204" pitchFamily="34" charset="-128"/>
              </a:rPr>
              <a:t>- enhancement</a:t>
            </a:r>
          </a:p>
          <a:p>
            <a:pPr marL="768350" lvl="2" indent="-171450" defTabSz="455613">
              <a:spcAft>
                <a:spcPts val="500"/>
              </a:spcAft>
              <a:buFont typeface="Arial"/>
              <a:buChar char="•"/>
            </a:pPr>
            <a:r>
              <a:rPr lang="en-US" sz="1000" dirty="0" smtClean="0">
                <a:latin typeface="Helvetica" panose="020B0604020202020204" pitchFamily="34" charset="0"/>
                <a:ea typeface="ＭＳ Ｐゴシック" panose="020B0600070205080204" pitchFamily="34" charset="-128"/>
              </a:rPr>
              <a:t>≥ 2 of the following:</a:t>
            </a:r>
            <a:r>
              <a:rPr lang="en-US" sz="1000" baseline="0" dirty="0" smtClean="0">
                <a:latin typeface="Helvetica" panose="020B0604020202020204" pitchFamily="34" charset="0"/>
                <a:ea typeface="ＭＳ Ｐゴシック" panose="020B0600070205080204" pitchFamily="34" charset="-128"/>
              </a:rPr>
              <a:t> “washout”, “capsule”, threshold growth</a:t>
            </a:r>
          </a:p>
          <a:p>
            <a:pPr marL="311150" lvl="1" indent="-171450" defTabSz="455613">
              <a:spcAft>
                <a:spcPts val="500"/>
              </a:spcAft>
              <a:buFont typeface="Arial"/>
              <a:buChar char="•"/>
            </a:pPr>
            <a:r>
              <a:rPr lang="en-US" sz="1000" baseline="0" dirty="0" smtClean="0">
                <a:latin typeface="Helvetica" panose="020B0604020202020204" pitchFamily="34" charset="0"/>
                <a:ea typeface="ＭＳ Ｐゴシック" panose="020B0600070205080204" pitchFamily="34" charset="-128"/>
              </a:rPr>
              <a:t>Mass with arterial phase hyper-enhancement</a:t>
            </a:r>
          </a:p>
          <a:p>
            <a:pPr marL="768350" lvl="2" indent="-171450" defTabSz="455613">
              <a:spcAft>
                <a:spcPts val="500"/>
              </a:spcAft>
              <a:buFont typeface="Arial"/>
              <a:buChar char="•"/>
            </a:pPr>
            <a:r>
              <a:rPr lang="en-US" sz="1000" baseline="0" dirty="0" smtClean="0">
                <a:latin typeface="Helvetica" panose="020B0604020202020204" pitchFamily="34" charset="0"/>
                <a:ea typeface="ＭＳ Ｐゴシック" panose="020B0600070205080204" pitchFamily="34" charset="-128"/>
              </a:rPr>
              <a:t>&lt;10mm mass with </a:t>
            </a:r>
            <a:r>
              <a:rPr lang="en-US" sz="1000" dirty="0" smtClean="0">
                <a:latin typeface="Helvetica" panose="020B0604020202020204" pitchFamily="34" charset="0"/>
                <a:ea typeface="ＭＳ Ｐゴシック" panose="020B0600070205080204" pitchFamily="34" charset="-128"/>
              </a:rPr>
              <a:t>≥ 1 of following:</a:t>
            </a:r>
            <a:r>
              <a:rPr lang="en-US" sz="1000" baseline="0" dirty="0" smtClean="0">
                <a:latin typeface="Helvetica" panose="020B0604020202020204" pitchFamily="34" charset="0"/>
                <a:ea typeface="ＭＳ Ｐゴシック" panose="020B0600070205080204" pitchFamily="34" charset="-128"/>
              </a:rPr>
              <a:t> “washout”, “capsule”, threshold growth OR</a:t>
            </a:r>
          </a:p>
          <a:p>
            <a:pPr marL="768350" lvl="2" indent="-171450" defTabSz="455613">
              <a:spcAft>
                <a:spcPts val="500"/>
              </a:spcAft>
              <a:buFont typeface="Arial"/>
              <a:buChar char="•"/>
            </a:pPr>
            <a:r>
              <a:rPr lang="en-US" sz="1000" baseline="0" dirty="0" smtClean="0">
                <a:latin typeface="Helvetica" panose="020B0604020202020204" pitchFamily="34" charset="0"/>
                <a:ea typeface="ＭＳ Ｐゴシック" panose="020B0600070205080204" pitchFamily="34" charset="-128"/>
              </a:rPr>
              <a:t>10-19mm mass with only 1 of following: “washout”, “capsule”, threshold growth</a:t>
            </a:r>
            <a:endParaRPr lang="en-US" sz="1000" dirty="0" smtClean="0">
              <a:latin typeface="Helvetica" panose="020B0604020202020204" pitchFamily="34" charset="0"/>
              <a:ea typeface="ＭＳ Ｐゴシック" panose="020B0600070205080204" pitchFamily="34" charset="-128"/>
            </a:endParaRPr>
          </a:p>
        </p:txBody>
      </p:sp>
      <p:sp>
        <p:nvSpPr>
          <p:cNvPr id="10137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4D464E1-7669-41BA-B464-7A0A294D3E9C}" type="slidenum">
              <a:rPr lang="en-US" sz="1200">
                <a:solidFill>
                  <a:srgbClr val="000000"/>
                </a:solidFill>
                <a:latin typeface="Calibri" panose="020F0502020204030204" pitchFamily="34" charset="0"/>
              </a:rPr>
              <a:pPr eaLnBrk="1" hangingPunct="1"/>
              <a:t>33</a:t>
            </a:fld>
            <a:endParaRPr 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xmlns="" val="15919743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342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39700" lvl="1" indent="0" defTabSz="455613">
              <a:spcAft>
                <a:spcPts val="500"/>
              </a:spcAft>
              <a:buFontTx/>
              <a:buNone/>
            </a:pPr>
            <a:r>
              <a:rPr lang="en-US" sz="1000" b="1" u="sng" dirty="0" smtClean="0">
                <a:latin typeface="Helvetica" panose="020B0604020202020204" pitchFamily="34" charset="0"/>
                <a:ea typeface="ＭＳ Ｐゴシック" panose="020B0600070205080204" pitchFamily="34" charset="-128"/>
              </a:rPr>
              <a:t>LR5: Definitely</a:t>
            </a:r>
            <a:r>
              <a:rPr lang="en-US" sz="1000" b="1" u="sng" baseline="0" dirty="0" smtClean="0">
                <a:latin typeface="Helvetica" panose="020B0604020202020204" pitchFamily="34" charset="0"/>
                <a:ea typeface="ＭＳ Ｐゴシック" panose="020B0600070205080204" pitchFamily="34" charset="-128"/>
              </a:rPr>
              <a:t> HCC</a:t>
            </a:r>
          </a:p>
          <a:p>
            <a:pPr marL="139700" lvl="1" indent="0" defTabSz="455613">
              <a:spcAft>
                <a:spcPts val="500"/>
              </a:spcAft>
              <a:buFontTx/>
              <a:buNone/>
            </a:pPr>
            <a:r>
              <a:rPr lang="en-US" sz="1000" b="1" baseline="0" dirty="0" smtClean="0">
                <a:latin typeface="Helvetica" panose="020B0604020202020204" pitchFamily="34" charset="0"/>
                <a:ea typeface="ＭＳ Ｐゴシック" panose="020B0600070205080204" pitchFamily="34" charset="-128"/>
              </a:rPr>
              <a:t>Concept: </a:t>
            </a:r>
            <a:r>
              <a:rPr lang="en-US" sz="1000" baseline="0" dirty="0" smtClean="0">
                <a:latin typeface="Helvetica" panose="020B0604020202020204" pitchFamily="34" charset="0"/>
                <a:ea typeface="ＭＳ Ｐゴシック" panose="020B0600070205080204" pitchFamily="34" charset="-128"/>
              </a:rPr>
              <a:t>100% certainty observation is HCC. LR5 is essentially equivalent to OPTN 5.</a:t>
            </a:r>
          </a:p>
          <a:p>
            <a:pPr marL="139700" lvl="1" indent="0" defTabSz="455613">
              <a:spcAft>
                <a:spcPts val="500"/>
              </a:spcAft>
              <a:buFontTx/>
              <a:buNone/>
            </a:pPr>
            <a:r>
              <a:rPr lang="en-US" sz="1000" b="1" baseline="0" dirty="0" smtClean="0">
                <a:latin typeface="Helvetica" panose="020B0604020202020204" pitchFamily="34" charset="0"/>
                <a:ea typeface="ＭＳ Ｐゴシック" panose="020B0600070205080204" pitchFamily="34" charset="-128"/>
              </a:rPr>
              <a:t>Definition: </a:t>
            </a:r>
            <a:r>
              <a:rPr lang="en-US" sz="1000" baseline="0" dirty="0" smtClean="0">
                <a:latin typeface="Helvetica" panose="020B0604020202020204" pitchFamily="34" charset="0"/>
                <a:ea typeface="ＭＳ Ｐゴシック" panose="020B0600070205080204" pitchFamily="34" charset="-128"/>
              </a:rPr>
              <a:t>Observation with imaging features diagnostic of HCC or proven to be HCC at histology.</a:t>
            </a:r>
          </a:p>
          <a:p>
            <a:pPr marL="139700" lvl="1" indent="0" defTabSz="455613">
              <a:spcAft>
                <a:spcPts val="500"/>
              </a:spcAft>
              <a:buFontTx/>
              <a:buNone/>
            </a:pPr>
            <a:r>
              <a:rPr lang="en-US" sz="1000" b="1" baseline="0" dirty="0" smtClean="0">
                <a:latin typeface="Helvetica" panose="020B0604020202020204" pitchFamily="34" charset="0"/>
                <a:ea typeface="ＭＳ Ｐゴシック" panose="020B0600070205080204" pitchFamily="34" charset="-128"/>
              </a:rPr>
              <a:t>Criteria: </a:t>
            </a:r>
            <a:r>
              <a:rPr lang="en-US" sz="1000" baseline="0" dirty="0" smtClean="0">
                <a:latin typeface="Helvetica" panose="020B0604020202020204" pitchFamily="34" charset="0"/>
                <a:ea typeface="ＭＳ Ｐゴシック" panose="020B0600070205080204" pitchFamily="34" charset="-128"/>
              </a:rPr>
              <a:t>Not definite benign entity, not probably benign entity, not non-HCC malignancy, and as follows:</a:t>
            </a:r>
          </a:p>
          <a:p>
            <a:pPr marL="139700" lvl="1" indent="0" defTabSz="455613">
              <a:spcAft>
                <a:spcPts val="500"/>
              </a:spcAft>
              <a:buFontTx/>
              <a:buNone/>
            </a:pPr>
            <a:r>
              <a:rPr lang="en-US" sz="1000" b="1" baseline="0" dirty="0" smtClean="0">
                <a:latin typeface="Helvetica" panose="020B0604020202020204" pitchFamily="34" charset="0"/>
                <a:ea typeface="ＭＳ Ｐゴシック" panose="020B0600070205080204" pitchFamily="34" charset="-128"/>
              </a:rPr>
              <a:t>LR 5A (10-19mm mass)</a:t>
            </a:r>
          </a:p>
          <a:p>
            <a:pPr marL="311150" lvl="1" indent="-171450" defTabSz="455613">
              <a:spcAft>
                <a:spcPts val="500"/>
              </a:spcAft>
              <a:buFont typeface="Arial"/>
              <a:buChar char="•"/>
            </a:pPr>
            <a:r>
              <a:rPr lang="en-US" sz="1000" baseline="0" dirty="0" smtClean="0">
                <a:latin typeface="Helvetica" panose="020B0604020202020204" pitchFamily="34" charset="0"/>
                <a:ea typeface="ＭＳ Ｐゴシック" panose="020B0600070205080204" pitchFamily="34" charset="-128"/>
              </a:rPr>
              <a:t>Mass with arterial phase hyper-enhancement</a:t>
            </a:r>
          </a:p>
          <a:p>
            <a:pPr marL="768350" lvl="2" indent="-171450" defTabSz="455613">
              <a:spcAft>
                <a:spcPts val="500"/>
              </a:spcAft>
              <a:buFont typeface="Arial"/>
              <a:buChar char="•"/>
            </a:pPr>
            <a:r>
              <a:rPr lang="en-US" sz="1000" baseline="0" dirty="0" smtClean="0">
                <a:latin typeface="Helvetica" panose="020B0604020202020204" pitchFamily="34" charset="0"/>
                <a:ea typeface="ＭＳ Ｐゴシック" panose="020B0600070205080204" pitchFamily="34" charset="-128"/>
              </a:rPr>
              <a:t>10-19mm mass with </a:t>
            </a:r>
            <a:r>
              <a:rPr lang="en-US" sz="1000" dirty="0" smtClean="0">
                <a:latin typeface="Helvetica" panose="020B0604020202020204" pitchFamily="34" charset="0"/>
                <a:ea typeface="ＭＳ Ｐゴシック" panose="020B0600070205080204" pitchFamily="34" charset="-128"/>
              </a:rPr>
              <a:t>≥ 2 of following: “washout”, “capsule”, threshold growth</a:t>
            </a:r>
          </a:p>
          <a:p>
            <a:pPr defTabSz="455613"/>
            <a:endParaRPr lang="en-US" dirty="0" smtClean="0">
              <a:ea typeface="ＭＳ Ｐゴシック" panose="020B0600070205080204" pitchFamily="34" charset="-128"/>
            </a:endParaRPr>
          </a:p>
        </p:txBody>
      </p:sp>
      <p:sp>
        <p:nvSpPr>
          <p:cNvPr id="10342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9FA62EE-5861-4D87-B000-E0555807301F}" type="slidenum">
              <a:rPr lang="en-US" sz="1200">
                <a:solidFill>
                  <a:srgbClr val="000000"/>
                </a:solidFill>
                <a:latin typeface="Calibri" panose="020F0502020204030204" pitchFamily="34" charset="0"/>
              </a:rPr>
              <a:pPr eaLnBrk="1" hangingPunct="1"/>
              <a:t>34</a:t>
            </a:fld>
            <a:endParaRPr 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xmlns="" val="1962562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ＭＳ Ｐゴシック" pitchFamily="-1" charset="-128"/>
                <a:cs typeface="ＭＳ Ｐゴシック" pitchFamily="-1" charset="-128"/>
              </a:rPr>
              <a:t>Summary of Mortality from Cancer According to Body-Mass Index for U.S. Men in the Cancer Prevention Study II, 1982 through 1998.</a:t>
            </a:r>
          </a:p>
          <a:p>
            <a:endParaRPr lang="en-US" sz="1200" kern="1200" dirty="0" smtClean="0">
              <a:solidFill>
                <a:schemeClr val="tx1"/>
              </a:solidFill>
              <a:latin typeface="+mn-lt"/>
              <a:ea typeface="ＭＳ Ｐゴシック" pitchFamily="-1" charset="-128"/>
              <a:cs typeface="ＭＳ Ｐゴシック" pitchFamily="-1" charset="-128"/>
            </a:endParaRPr>
          </a:p>
          <a:p>
            <a:r>
              <a:rPr lang="en-US" sz="1200" kern="1200" dirty="0" smtClean="0">
                <a:solidFill>
                  <a:schemeClr val="tx1"/>
                </a:solidFill>
                <a:latin typeface="+mn-lt"/>
                <a:ea typeface="ＭＳ Ｐゴシック" pitchFamily="-1" charset="-128"/>
                <a:cs typeface="ＭＳ Ｐゴシック" pitchFamily="-1" charset="-128"/>
              </a:rPr>
              <a:t>Overweight, Obesity, and Mortality from Cancer in a Prospectively Studied Cohort of U.S. Adults</a:t>
            </a:r>
          </a:p>
          <a:p>
            <a:r>
              <a:rPr lang="en-US" sz="1200" kern="1200" dirty="0" smtClean="0">
                <a:solidFill>
                  <a:schemeClr val="tx1"/>
                </a:solidFill>
                <a:latin typeface="+mn-lt"/>
                <a:ea typeface="ＭＳ Ｐゴシック" pitchFamily="-1" charset="-128"/>
                <a:cs typeface="ＭＳ Ｐゴシック" pitchFamily="-1" charset="-128"/>
              </a:rPr>
              <a:t>Eugenia E. </a:t>
            </a:r>
            <a:r>
              <a:rPr lang="en-US" sz="1200" kern="1200" dirty="0" err="1" smtClean="0">
                <a:solidFill>
                  <a:schemeClr val="tx1"/>
                </a:solidFill>
                <a:latin typeface="+mn-lt"/>
                <a:ea typeface="ＭＳ Ｐゴシック" pitchFamily="-1" charset="-128"/>
                <a:cs typeface="ＭＳ Ｐゴシック" pitchFamily="-1" charset="-128"/>
              </a:rPr>
              <a:t>Calle</a:t>
            </a:r>
            <a:r>
              <a:rPr lang="en-US" sz="1200" kern="1200" dirty="0" smtClean="0">
                <a:solidFill>
                  <a:schemeClr val="tx1"/>
                </a:solidFill>
                <a:latin typeface="+mn-lt"/>
                <a:ea typeface="ＭＳ Ｐゴシック" pitchFamily="-1" charset="-128"/>
                <a:cs typeface="ＭＳ Ｐゴシック" pitchFamily="-1" charset="-128"/>
              </a:rPr>
              <a:t>, Ph.D., Carmen Rodriguez, M.D., M.P.H., Kimberly Walker-Thurmond, B.A., and Michael J. </a:t>
            </a:r>
            <a:r>
              <a:rPr lang="en-US" sz="1200" kern="1200" dirty="0" err="1" smtClean="0">
                <a:solidFill>
                  <a:schemeClr val="tx1"/>
                </a:solidFill>
                <a:latin typeface="+mn-lt"/>
                <a:ea typeface="ＭＳ Ｐゴシック" pitchFamily="-1" charset="-128"/>
                <a:cs typeface="ＭＳ Ｐゴシック" pitchFamily="-1" charset="-128"/>
              </a:rPr>
              <a:t>Thun</a:t>
            </a:r>
            <a:r>
              <a:rPr lang="en-US" sz="1200" kern="1200" dirty="0" smtClean="0">
                <a:solidFill>
                  <a:schemeClr val="tx1"/>
                </a:solidFill>
                <a:latin typeface="+mn-lt"/>
                <a:ea typeface="ＭＳ Ｐゴシック" pitchFamily="-1" charset="-128"/>
                <a:cs typeface="ＭＳ Ｐゴシック" pitchFamily="-1" charset="-128"/>
              </a:rPr>
              <a:t>, M.D.</a:t>
            </a:r>
          </a:p>
          <a:p>
            <a:r>
              <a:rPr lang="en-US" sz="1200" kern="1200" dirty="0" smtClean="0">
                <a:solidFill>
                  <a:schemeClr val="tx1"/>
                </a:solidFill>
                <a:latin typeface="+mn-lt"/>
                <a:ea typeface="ＭＳ Ｐゴシック" pitchFamily="-1" charset="-128"/>
                <a:cs typeface="ＭＳ Ｐゴシック" pitchFamily="-1" charset="-128"/>
              </a:rPr>
              <a:t>N </a:t>
            </a:r>
            <a:r>
              <a:rPr lang="en-US" sz="1200" kern="1200" dirty="0" err="1" smtClean="0">
                <a:solidFill>
                  <a:schemeClr val="tx1"/>
                </a:solidFill>
                <a:latin typeface="+mn-lt"/>
                <a:ea typeface="ＭＳ Ｐゴシック" pitchFamily="-1" charset="-128"/>
                <a:cs typeface="ＭＳ Ｐゴシック" pitchFamily="-1" charset="-128"/>
              </a:rPr>
              <a:t>Engl</a:t>
            </a:r>
            <a:r>
              <a:rPr lang="en-US" sz="1200" kern="1200" dirty="0" smtClean="0">
                <a:solidFill>
                  <a:schemeClr val="tx1"/>
                </a:solidFill>
                <a:latin typeface="+mn-lt"/>
                <a:ea typeface="ＭＳ Ｐゴシック" pitchFamily="-1" charset="-128"/>
                <a:cs typeface="ＭＳ Ｐゴシック" pitchFamily="-1" charset="-128"/>
              </a:rPr>
              <a:t> J Med 2003; 348:1625-1638</a:t>
            </a:r>
          </a:p>
          <a:p>
            <a:r>
              <a:rPr lang="ro-RO" dirty="0" smtClean="0"/>
              <a:t>April 24, 2003DOI: 10.1056/NEJMoa021423</a:t>
            </a:r>
          </a:p>
          <a:p>
            <a:endParaRPr lang="en-US" dirty="0"/>
          </a:p>
        </p:txBody>
      </p:sp>
      <p:sp>
        <p:nvSpPr>
          <p:cNvPr id="4" name="Slide Number Placeholder 3"/>
          <p:cNvSpPr>
            <a:spLocks noGrp="1"/>
          </p:cNvSpPr>
          <p:nvPr>
            <p:ph type="sldNum" sz="quarter" idx="10"/>
          </p:nvPr>
        </p:nvSpPr>
        <p:spPr/>
        <p:txBody>
          <a:bodyPr/>
          <a:lstStyle/>
          <a:p>
            <a:fld id="{BD528A7B-545B-420F-A9F0-36B4C160715F}" type="slidenum">
              <a:rPr lang="en-US" smtClean="0"/>
              <a:pPr/>
              <a:t>6</a:t>
            </a:fld>
            <a:endParaRPr lang="en-US"/>
          </a:p>
        </p:txBody>
      </p:sp>
    </p:spTree>
    <p:extLst>
      <p:ext uri="{BB962C8B-B14F-4D97-AF65-F5344CB8AC3E}">
        <p14:creationId xmlns:p14="http://schemas.microsoft.com/office/powerpoint/2010/main" xmlns="" val="1535031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547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87338" lvl="1" indent="-147638" defTabSz="455613">
              <a:spcAft>
                <a:spcPts val="500"/>
              </a:spcAft>
              <a:buFontTx/>
              <a:buChar char="•"/>
            </a:pPr>
            <a:endParaRPr lang="en-US" sz="1000" smtClean="0">
              <a:latin typeface="Helvetica" panose="020B0604020202020204" pitchFamily="34" charset="0"/>
              <a:ea typeface="ＭＳ Ｐゴシック" panose="020B0600070205080204" pitchFamily="34" charset="-128"/>
            </a:endParaRPr>
          </a:p>
          <a:p>
            <a:pPr defTabSz="455613"/>
            <a:endParaRPr lang="en-US" smtClean="0">
              <a:ea typeface="ＭＳ Ｐゴシック" panose="020B0600070205080204" pitchFamily="34" charset="-128"/>
            </a:endParaRPr>
          </a:p>
        </p:txBody>
      </p:sp>
      <p:sp>
        <p:nvSpPr>
          <p:cNvPr id="10547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BC5A1014-2E13-4133-9B32-7EFD680187D7}" type="slidenum">
              <a:rPr lang="en-US" sz="1200">
                <a:solidFill>
                  <a:srgbClr val="000000"/>
                </a:solidFill>
                <a:latin typeface="Calibri" panose="020F0502020204030204" pitchFamily="34" charset="0"/>
              </a:rPr>
              <a:pPr eaLnBrk="1" hangingPunct="1"/>
              <a:t>35</a:t>
            </a:fld>
            <a:endParaRPr 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xmlns="" val="31130078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3666"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err="1" smtClean="0">
                <a:solidFill>
                  <a:schemeClr val="tx1"/>
                </a:solidFill>
                <a:latin typeface="+mn-lt"/>
                <a:ea typeface="ＭＳ Ｐゴシック" pitchFamily="-1" charset="-128"/>
                <a:cs typeface="ＭＳ Ｐゴシック" pitchFamily="-1" charset="-128"/>
              </a:rPr>
              <a:t>Llovet</a:t>
            </a:r>
            <a:r>
              <a:rPr lang="en-US" sz="1200" kern="1200" dirty="0" smtClean="0">
                <a:solidFill>
                  <a:schemeClr val="tx1"/>
                </a:solidFill>
                <a:latin typeface="+mn-lt"/>
                <a:ea typeface="ＭＳ Ｐゴシック" pitchFamily="-1" charset="-128"/>
                <a:cs typeface="ＭＳ Ｐゴシック" pitchFamily="-1" charset="-128"/>
              </a:rPr>
              <a:t> JM, </a:t>
            </a:r>
            <a:r>
              <a:rPr lang="en-US" sz="1200" kern="1200" dirty="0" err="1" smtClean="0">
                <a:solidFill>
                  <a:schemeClr val="tx1"/>
                </a:solidFill>
                <a:latin typeface="+mn-lt"/>
                <a:ea typeface="ＭＳ Ｐゴシック" pitchFamily="-1" charset="-128"/>
                <a:cs typeface="ＭＳ Ｐゴシック" pitchFamily="-1" charset="-128"/>
              </a:rPr>
              <a:t>DiBisceglie</a:t>
            </a:r>
            <a:r>
              <a:rPr lang="en-US" sz="1200" kern="1200" dirty="0" smtClean="0">
                <a:solidFill>
                  <a:schemeClr val="tx1"/>
                </a:solidFill>
                <a:latin typeface="+mn-lt"/>
                <a:ea typeface="ＭＳ Ｐゴシック" pitchFamily="-1" charset="-128"/>
                <a:cs typeface="ＭＳ Ｐゴシック" pitchFamily="-1" charset="-128"/>
              </a:rPr>
              <a:t> AM, </a:t>
            </a:r>
            <a:r>
              <a:rPr lang="en-US" sz="1200" kern="1200" dirty="0" err="1" smtClean="0">
                <a:solidFill>
                  <a:schemeClr val="tx1"/>
                </a:solidFill>
                <a:latin typeface="+mn-lt"/>
                <a:ea typeface="ＭＳ Ｐゴシック" pitchFamily="-1" charset="-128"/>
                <a:cs typeface="ＭＳ Ｐゴシック" pitchFamily="-1" charset="-128"/>
              </a:rPr>
              <a:t>Bruix</a:t>
            </a:r>
            <a:r>
              <a:rPr lang="en-US" sz="1200" kern="1200" dirty="0" smtClean="0">
                <a:solidFill>
                  <a:schemeClr val="tx1"/>
                </a:solidFill>
                <a:latin typeface="+mn-lt"/>
                <a:ea typeface="ＭＳ Ｐゴシック" pitchFamily="-1" charset="-128"/>
                <a:cs typeface="ＭＳ Ｐゴシック" pitchFamily="-1" charset="-128"/>
              </a:rPr>
              <a:t> J, et al. Design and endpoints of clinical trials in hepatocellular carcinoma. </a:t>
            </a:r>
            <a:r>
              <a:rPr lang="en-US" sz="1200" i="1" kern="1200" dirty="0" smtClean="0">
                <a:solidFill>
                  <a:schemeClr val="tx1"/>
                </a:solidFill>
                <a:latin typeface="+mn-lt"/>
                <a:ea typeface="ＭＳ Ｐゴシック" pitchFamily="-1" charset="-128"/>
                <a:cs typeface="ＭＳ Ｐゴシック" pitchFamily="-1" charset="-128"/>
              </a:rPr>
              <a:t>J </a:t>
            </a:r>
            <a:r>
              <a:rPr lang="en-US" sz="1200" i="1" kern="1200" dirty="0" err="1" smtClean="0">
                <a:solidFill>
                  <a:schemeClr val="tx1"/>
                </a:solidFill>
                <a:latin typeface="+mn-lt"/>
                <a:ea typeface="ＭＳ Ｐゴシック" pitchFamily="-1" charset="-128"/>
                <a:cs typeface="ＭＳ Ｐゴシック" pitchFamily="-1" charset="-128"/>
              </a:rPr>
              <a:t>Natl</a:t>
            </a:r>
            <a:r>
              <a:rPr lang="en-US" sz="1200" i="1" kern="1200" dirty="0" smtClean="0">
                <a:solidFill>
                  <a:schemeClr val="tx1"/>
                </a:solidFill>
                <a:latin typeface="+mn-lt"/>
                <a:ea typeface="ＭＳ Ｐゴシック" pitchFamily="-1" charset="-128"/>
                <a:cs typeface="ＭＳ Ｐゴシック" pitchFamily="-1" charset="-128"/>
              </a:rPr>
              <a:t> Cancer Inst</a:t>
            </a:r>
            <a:r>
              <a:rPr lang="en-US" sz="1200" i="0" kern="1200" dirty="0" smtClean="0">
                <a:solidFill>
                  <a:schemeClr val="tx1"/>
                </a:solidFill>
                <a:latin typeface="+mn-lt"/>
                <a:ea typeface="ＭＳ Ｐゴシック" pitchFamily="-1" charset="-128"/>
                <a:cs typeface="ＭＳ Ｐゴシック" pitchFamily="-1" charset="-128"/>
              </a:rPr>
              <a:t>. 2008;100(10):698-711.</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dirty="0" smtClean="0">
              <a:ea typeface="ヒラギノ角ゴ Pro W3" charset="-128"/>
            </a:endParaRPr>
          </a:p>
          <a:p>
            <a:r>
              <a:rPr lang="en-US" sz="1200" b="0" i="0" u="none" strike="noStrike" kern="1200" baseline="0" dirty="0" smtClean="0">
                <a:solidFill>
                  <a:schemeClr val="tx1"/>
                </a:solidFill>
                <a:latin typeface="+mn-lt"/>
                <a:ea typeface="ＭＳ Ｐゴシック" pitchFamily="-1" charset="-128"/>
                <a:cs typeface="ＭＳ Ｐゴシック" pitchFamily="-1" charset="-128"/>
              </a:rPr>
              <a:t>The BCLC staging system for HCC. M, metastasis classification; N, node classification; PS, performance status; RFA, radiofrequency ablation; TACE, </a:t>
            </a:r>
            <a:r>
              <a:rPr lang="en-US" sz="1200" b="0" i="0" u="none" strike="noStrike" kern="1200" baseline="0" dirty="0" err="1" smtClean="0">
                <a:solidFill>
                  <a:schemeClr val="tx1"/>
                </a:solidFill>
                <a:latin typeface="+mn-lt"/>
                <a:ea typeface="ＭＳ Ｐゴシック" pitchFamily="-1" charset="-128"/>
                <a:cs typeface="ＭＳ Ｐゴシック" pitchFamily="-1" charset="-128"/>
              </a:rPr>
              <a:t>transarterial</a:t>
            </a:r>
            <a:r>
              <a:rPr lang="en-US" sz="1200" b="0" i="0" u="none" strike="noStrike" kern="1200" baseline="0" dirty="0" smtClean="0">
                <a:solidFill>
                  <a:schemeClr val="tx1"/>
                </a:solidFill>
                <a:latin typeface="+mn-lt"/>
                <a:ea typeface="ＭＳ Ｐゴシック" pitchFamily="-1" charset="-128"/>
                <a:cs typeface="ＭＳ Ｐゴシック" pitchFamily="-1" charset="-128"/>
              </a:rPr>
              <a:t> chemoembolization.</a:t>
            </a:r>
          </a:p>
          <a:p>
            <a:endParaRPr lang="en-US" sz="1200" kern="1200" dirty="0" smtClean="0">
              <a:solidFill>
                <a:schemeClr val="tx1"/>
              </a:solidFill>
              <a:latin typeface="+mn-lt"/>
              <a:ea typeface="ＭＳ Ｐゴシック" pitchFamily="-1" charset="-128"/>
              <a:cs typeface="ＭＳ Ｐゴシック" pitchFamily="-1" charset="-128"/>
            </a:endParaRPr>
          </a:p>
          <a:p>
            <a:r>
              <a:rPr lang="en-US" sz="1200" kern="1200" dirty="0" smtClean="0">
                <a:solidFill>
                  <a:schemeClr val="tx1"/>
                </a:solidFill>
                <a:latin typeface="+mn-lt"/>
                <a:ea typeface="ＭＳ Ｐゴシック" pitchFamily="-1" charset="-128"/>
                <a:cs typeface="ＭＳ Ｐゴシック" pitchFamily="-1" charset="-128"/>
              </a:rPr>
              <a:t>Barcelona Clinic Liver Cancer (BCLC) staging classification and treatment schedule. Patients with very early hepatocellular carcinoma (HCC) (stage 0) are optimal candidates for resection. Patients with early HCC (stage A) are candidates for radical therapy (resection, liver transplantation [LT], or local ablation via percutaneous ethanol injection [PEI] or radiofrequency [RF] ablation). Patients with intermediate HCC (stage B) benefit from </a:t>
            </a:r>
            <a:r>
              <a:rPr lang="en-US" sz="1200" kern="1200" dirty="0" err="1" smtClean="0">
                <a:solidFill>
                  <a:schemeClr val="tx1"/>
                </a:solidFill>
                <a:latin typeface="+mn-lt"/>
                <a:ea typeface="ＭＳ Ｐゴシック" pitchFamily="-1" charset="-128"/>
                <a:cs typeface="ＭＳ Ｐゴシック" pitchFamily="-1" charset="-128"/>
              </a:rPr>
              <a:t>transarterial</a:t>
            </a:r>
            <a:r>
              <a:rPr lang="en-US" sz="1200" kern="1200" dirty="0" smtClean="0">
                <a:solidFill>
                  <a:schemeClr val="tx1"/>
                </a:solidFill>
                <a:latin typeface="+mn-lt"/>
                <a:ea typeface="ＭＳ Ｐゴシック" pitchFamily="-1" charset="-128"/>
                <a:cs typeface="ＭＳ Ｐゴシック" pitchFamily="-1" charset="-128"/>
              </a:rPr>
              <a:t> chemoembolization (TACE). Patients with advanced HCC, defined as presence of macroscopic vascular invasion, </a:t>
            </a:r>
            <a:r>
              <a:rPr lang="en-US" sz="1200" kern="1200" dirty="0" err="1" smtClean="0">
                <a:solidFill>
                  <a:schemeClr val="tx1"/>
                </a:solidFill>
                <a:latin typeface="+mn-lt"/>
                <a:ea typeface="ＭＳ Ｐゴシック" pitchFamily="-1" charset="-128"/>
                <a:cs typeface="ＭＳ Ｐゴシック" pitchFamily="-1" charset="-128"/>
              </a:rPr>
              <a:t>extrahepatic</a:t>
            </a:r>
            <a:r>
              <a:rPr lang="en-US" sz="1200" kern="1200" dirty="0" smtClean="0">
                <a:solidFill>
                  <a:schemeClr val="tx1"/>
                </a:solidFill>
                <a:latin typeface="+mn-lt"/>
                <a:ea typeface="ＭＳ Ｐゴシック" pitchFamily="-1" charset="-128"/>
                <a:cs typeface="ＭＳ Ｐゴシック" pitchFamily="-1" charset="-128"/>
              </a:rPr>
              <a:t> spread, or cancer-related symptoms (Eastern Cooperative Oncology Group performance status 1 or 2) (stage C), benefit from </a:t>
            </a:r>
            <a:r>
              <a:rPr lang="en-US" sz="1200" kern="1200" dirty="0" err="1" smtClean="0">
                <a:solidFill>
                  <a:schemeClr val="tx1"/>
                </a:solidFill>
                <a:latin typeface="+mn-lt"/>
                <a:ea typeface="ＭＳ Ｐゴシック" pitchFamily="-1" charset="-128"/>
                <a:cs typeface="ＭＳ Ｐゴシック" pitchFamily="-1" charset="-128"/>
              </a:rPr>
              <a:t>sorafenib</a:t>
            </a:r>
            <a:r>
              <a:rPr lang="en-US" sz="1200" kern="1200" dirty="0" smtClean="0">
                <a:solidFill>
                  <a:schemeClr val="tx1"/>
                </a:solidFill>
                <a:latin typeface="+mn-lt"/>
                <a:ea typeface="ＭＳ Ｐゴシック" pitchFamily="-1" charset="-128"/>
                <a:cs typeface="ＭＳ Ｐゴシック" pitchFamily="-1" charset="-128"/>
              </a:rPr>
              <a:t>. Patients with end-stage disease (stage D) will receive symptomatic treatment. Treatment strategy will transition from one stage to another on treatment failure or contraindications for the procedures. Modified from </a:t>
            </a:r>
            <a:r>
              <a:rPr lang="en-US" sz="1200" kern="1200" dirty="0" err="1" smtClean="0">
                <a:solidFill>
                  <a:schemeClr val="tx1"/>
                </a:solidFill>
                <a:latin typeface="+mn-lt"/>
                <a:ea typeface="ＭＳ Ｐゴシック" pitchFamily="-1" charset="-128"/>
                <a:cs typeface="ＭＳ Ｐゴシック" pitchFamily="-1" charset="-128"/>
              </a:rPr>
              <a:t>Llovet</a:t>
            </a:r>
            <a:r>
              <a:rPr lang="en-US" sz="1200" kern="1200" dirty="0" smtClean="0">
                <a:solidFill>
                  <a:schemeClr val="tx1"/>
                </a:solidFill>
                <a:latin typeface="+mn-lt"/>
                <a:ea typeface="ＭＳ Ｐゴシック" pitchFamily="-1" charset="-128"/>
                <a:cs typeface="ＭＳ Ｐゴシック" pitchFamily="-1" charset="-128"/>
              </a:rPr>
              <a:t> et al. (4).</a:t>
            </a:r>
            <a:endParaRPr 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xmlns="" val="40280252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4" tIns="45712" rIns="91424" bIns="45712" anchor="b"/>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19AD0F62-57C5-49DF-B2F5-E3B2A7994C5F}" type="slidenum">
              <a:rPr lang="en-GB" sz="1200"/>
              <a:pPr algn="r" eaLnBrk="1" hangingPunct="1"/>
              <a:t>38</a:t>
            </a:fld>
            <a:endParaRPr lang="en-GB" sz="1200"/>
          </a:p>
        </p:txBody>
      </p:sp>
      <p:sp>
        <p:nvSpPr>
          <p:cNvPr id="1157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5715"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altLang="ja-JP" sz="1200" dirty="0" err="1" smtClean="0">
                <a:solidFill>
                  <a:srgbClr val="FFFFFF"/>
                </a:solidFill>
                <a:ea typeface="ヒラギノ角ゴ Pro W3" charset="-128"/>
              </a:rPr>
              <a:t>Llovet</a:t>
            </a:r>
            <a:r>
              <a:rPr lang="en-US" altLang="ja-JP" sz="1200" dirty="0" smtClean="0">
                <a:solidFill>
                  <a:srgbClr val="FFFFFF"/>
                </a:solidFill>
                <a:ea typeface="ヒラギノ角ゴ Pro W3" charset="-128"/>
              </a:rPr>
              <a:t> JM et al. </a:t>
            </a:r>
            <a:r>
              <a:rPr lang="en-US" altLang="ja-JP" sz="1200" i="1" dirty="0" smtClean="0">
                <a:solidFill>
                  <a:srgbClr val="FFFFFF"/>
                </a:solidFill>
                <a:ea typeface="ヒラギノ角ゴ Pro W3" charset="-128"/>
              </a:rPr>
              <a:t>J </a:t>
            </a:r>
            <a:r>
              <a:rPr lang="en-US" altLang="ja-JP" sz="1200" i="1" dirty="0" err="1" smtClean="0">
                <a:solidFill>
                  <a:srgbClr val="FFFFFF"/>
                </a:solidFill>
                <a:ea typeface="ヒラギノ角ゴ Pro W3" charset="-128"/>
              </a:rPr>
              <a:t>Natl</a:t>
            </a:r>
            <a:r>
              <a:rPr lang="en-US" altLang="ja-JP" sz="1200" i="1" dirty="0" smtClean="0">
                <a:solidFill>
                  <a:srgbClr val="FFFFFF"/>
                </a:solidFill>
                <a:ea typeface="ヒラギノ角ゴ Pro W3" charset="-128"/>
              </a:rPr>
              <a:t> Cancer Inst</a:t>
            </a:r>
            <a:r>
              <a:rPr lang="en-US" altLang="ja-JP" sz="1200" dirty="0" smtClean="0">
                <a:solidFill>
                  <a:srgbClr val="FFFFFF"/>
                </a:solidFill>
                <a:ea typeface="ヒラギノ角ゴ Pro W3" charset="-128"/>
              </a:rPr>
              <a:t>. 2008;100:698-711</a:t>
            </a:r>
            <a:endParaRPr lang="en-US" sz="1200" dirty="0" smtClean="0">
              <a:solidFill>
                <a:srgbClr val="FFFFFF"/>
              </a:solidFill>
            </a:endParaRPr>
          </a:p>
          <a:p>
            <a:pPr eaLnBrk="1" hangingPunct="1"/>
            <a:endParaRPr lang="it-IT" i="1"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xmlns="" val="16631004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6BB77E68-4CE6-4F52-A15B-74E84EED54DB}" type="slidenum">
              <a:rPr lang="en-US" sz="1200"/>
              <a:pPr algn="r" eaLnBrk="1" hangingPunct="1"/>
              <a:t>39</a:t>
            </a:fld>
            <a:endParaRPr lang="en-US" sz="1200"/>
          </a:p>
        </p:txBody>
      </p:sp>
      <p:sp>
        <p:nvSpPr>
          <p:cNvPr id="118786" name="Rectangle 7"/>
          <p:cNvSpPr txBox="1">
            <a:spLocks noGrp="1" noChangeArrowheads="1"/>
          </p:cNvSpPr>
          <p:nvPr/>
        </p:nvSpPr>
        <p:spPr bwMode="auto">
          <a:xfrm>
            <a:off x="3887788" y="8685213"/>
            <a:ext cx="2970212" cy="458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6493" tIns="43247" rIns="86493" bIns="43247" anchor="b"/>
          <a:lstStyle>
            <a:lvl1pPr defTabSz="865188"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865188"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865188"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865188"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865188"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865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865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865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865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0042A506-9B95-4292-A682-D36C2C42DDE2}" type="slidenum">
              <a:rPr lang="en-US" sz="1100">
                <a:latin typeface="Times New Roman" panose="02020603050405020304" pitchFamily="18" charset="0"/>
              </a:rPr>
              <a:pPr algn="r"/>
              <a:t>39</a:t>
            </a:fld>
            <a:endParaRPr lang="en-US" sz="1100">
              <a:latin typeface="Times New Roman" panose="02020603050405020304" pitchFamily="18" charset="0"/>
            </a:endParaRPr>
          </a:p>
        </p:txBody>
      </p:sp>
      <p:sp>
        <p:nvSpPr>
          <p:cNvPr id="118787" name="Rectangle 2"/>
          <p:cNvSpPr>
            <a:spLocks noGrp="1" noRot="1" noChangeAspect="1" noChangeArrowheads="1" noTextEdit="1"/>
          </p:cNvSpPr>
          <p:nvPr>
            <p:ph type="sldImg"/>
          </p:nvPr>
        </p:nvSpPr>
        <p:spPr bwMode="auto">
          <a:xfrm>
            <a:off x="1147763" y="687388"/>
            <a:ext cx="4565650" cy="3424237"/>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8788" name="Rectangle 3"/>
          <p:cNvSpPr>
            <a:spLocks noGrp="1" noChangeArrowheads="1"/>
          </p:cNvSpPr>
          <p:nvPr>
            <p:ph type="body" idx="1"/>
          </p:nvPr>
        </p:nvSpPr>
        <p:spPr bwMode="auto">
          <a:xfrm>
            <a:off x="914400" y="4344988"/>
            <a:ext cx="5029200" cy="4113212"/>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6493" tIns="43247" rIns="86493" bIns="43247" numCol="1" anchor="t" anchorCtr="0" compatLnSpc="1">
            <a:prstTxWarp prst="textNoShape">
              <a:avLst/>
            </a:prstTxWarp>
            <a:normAutofit lnSpcReduction="10000"/>
          </a:bodyPr>
          <a:lstStyle/>
          <a:p>
            <a:r>
              <a:rPr lang="de-DE" sz="1200" b="0" u="none" kern="1200" dirty="0" err="1" smtClean="0">
                <a:solidFill>
                  <a:schemeClr val="tx1"/>
                </a:solidFill>
                <a:latin typeface="+mn-lt"/>
                <a:ea typeface="ＭＳ Ｐゴシック" pitchFamily="-1" charset="-128"/>
                <a:cs typeface="ＭＳ Ｐゴシック" pitchFamily="-1" charset="-128"/>
              </a:rPr>
              <a:t>Clin</a:t>
            </a:r>
            <a:r>
              <a:rPr lang="de-DE" sz="1200" b="0" u="none" kern="1200" dirty="0" smtClean="0">
                <a:solidFill>
                  <a:schemeClr val="tx1"/>
                </a:solidFill>
                <a:latin typeface="+mn-lt"/>
                <a:ea typeface="ＭＳ Ｐゴシック" pitchFamily="-1" charset="-128"/>
                <a:cs typeface="ＭＳ Ｐゴシック" pitchFamily="-1" charset="-128"/>
              </a:rPr>
              <a:t> </a:t>
            </a:r>
            <a:r>
              <a:rPr lang="de-DE" sz="1200" b="0" u="none" kern="1200" dirty="0" err="1" smtClean="0">
                <a:solidFill>
                  <a:schemeClr val="tx1"/>
                </a:solidFill>
                <a:latin typeface="+mn-lt"/>
                <a:ea typeface="ＭＳ Ｐゴシック" pitchFamily="-1" charset="-128"/>
                <a:cs typeface="ＭＳ Ｐゴシック" pitchFamily="-1" charset="-128"/>
              </a:rPr>
              <a:t>Cancer</a:t>
            </a:r>
            <a:r>
              <a:rPr lang="de-DE" sz="1200" b="0" u="none" kern="1200" dirty="0" smtClean="0">
                <a:solidFill>
                  <a:schemeClr val="tx1"/>
                </a:solidFill>
                <a:latin typeface="+mn-lt"/>
                <a:ea typeface="ＭＳ Ｐゴシック" pitchFamily="-1" charset="-128"/>
                <a:cs typeface="ＭＳ Ｐゴシック" pitchFamily="-1" charset="-128"/>
              </a:rPr>
              <a:t> Res. 2010 Jan 15;16(2):390-7. </a:t>
            </a:r>
            <a:r>
              <a:rPr lang="de-DE" sz="1200" b="0" u="none" kern="1200" dirty="0" err="1" smtClean="0">
                <a:solidFill>
                  <a:schemeClr val="tx1"/>
                </a:solidFill>
                <a:latin typeface="+mn-lt"/>
                <a:ea typeface="ＭＳ Ｐゴシック" pitchFamily="-1" charset="-128"/>
                <a:cs typeface="ＭＳ Ｐゴシック" pitchFamily="-1" charset="-128"/>
              </a:rPr>
              <a:t>doi</a:t>
            </a:r>
            <a:r>
              <a:rPr lang="de-DE" sz="1200" b="0" u="none" kern="1200" dirty="0" smtClean="0">
                <a:solidFill>
                  <a:schemeClr val="tx1"/>
                </a:solidFill>
                <a:latin typeface="+mn-lt"/>
                <a:ea typeface="ＭＳ Ｐゴシック" pitchFamily="-1" charset="-128"/>
                <a:cs typeface="ＭＳ Ｐゴシック" pitchFamily="-1" charset="-128"/>
              </a:rPr>
              <a:t>: 10.1158/1078-0432.CCR-09-2084. </a:t>
            </a:r>
            <a:r>
              <a:rPr lang="de-DE" sz="1200" b="0" u="none" kern="1200" dirty="0" err="1" smtClean="0">
                <a:solidFill>
                  <a:schemeClr val="tx1"/>
                </a:solidFill>
                <a:latin typeface="+mn-lt"/>
                <a:ea typeface="ＭＳ Ｐゴシック" pitchFamily="-1" charset="-128"/>
                <a:cs typeface="ＭＳ Ｐゴシック" pitchFamily="-1" charset="-128"/>
              </a:rPr>
              <a:t>Epub</a:t>
            </a:r>
            <a:r>
              <a:rPr lang="de-DE" sz="1200" b="0" u="none" kern="1200" dirty="0" smtClean="0">
                <a:solidFill>
                  <a:schemeClr val="tx1"/>
                </a:solidFill>
                <a:latin typeface="+mn-lt"/>
                <a:ea typeface="ＭＳ Ｐゴシック" pitchFamily="-1" charset="-128"/>
                <a:cs typeface="ＭＳ Ｐゴシック" pitchFamily="-1" charset="-128"/>
              </a:rPr>
              <a:t> 2010 Jan 12.</a:t>
            </a:r>
          </a:p>
          <a:p>
            <a:r>
              <a:rPr lang="de-DE" sz="1200" b="0" u="none" kern="1200" dirty="0" smtClean="0">
                <a:solidFill>
                  <a:schemeClr val="tx1"/>
                </a:solidFill>
                <a:latin typeface="+mn-lt"/>
                <a:ea typeface="ＭＳ Ｐゴシック" pitchFamily="-1" charset="-128"/>
                <a:cs typeface="ＭＳ Ｐゴシック" pitchFamily="-1" charset="-128"/>
              </a:rPr>
              <a:t>Development </a:t>
            </a:r>
            <a:r>
              <a:rPr lang="de-DE" sz="1200" b="0" u="none" kern="1200" dirty="0" err="1" smtClean="0">
                <a:solidFill>
                  <a:schemeClr val="tx1"/>
                </a:solidFill>
                <a:latin typeface="+mn-lt"/>
                <a:ea typeface="ＭＳ Ｐゴシック" pitchFamily="-1" charset="-128"/>
                <a:cs typeface="ＭＳ Ｐゴシック" pitchFamily="-1" charset="-128"/>
              </a:rPr>
              <a:t>of</a:t>
            </a:r>
            <a:r>
              <a:rPr lang="de-DE" sz="1200" b="0" u="none" kern="1200" dirty="0" smtClean="0">
                <a:solidFill>
                  <a:schemeClr val="tx1"/>
                </a:solidFill>
                <a:latin typeface="+mn-lt"/>
                <a:ea typeface="ＭＳ Ｐゴシック" pitchFamily="-1" charset="-128"/>
                <a:cs typeface="ＭＳ Ｐゴシック" pitchFamily="-1" charset="-128"/>
              </a:rPr>
              <a:t> </a:t>
            </a:r>
            <a:r>
              <a:rPr lang="de-DE" sz="1200" b="0" u="none" kern="1200" dirty="0" err="1" smtClean="0">
                <a:solidFill>
                  <a:schemeClr val="tx1"/>
                </a:solidFill>
                <a:latin typeface="+mn-lt"/>
                <a:ea typeface="ＭＳ Ｐゴシック" pitchFamily="-1" charset="-128"/>
                <a:cs typeface="ＭＳ Ｐゴシック" pitchFamily="-1" charset="-128"/>
              </a:rPr>
              <a:t>molecularly</a:t>
            </a:r>
            <a:r>
              <a:rPr lang="de-DE" sz="1200" b="0" u="none" kern="1200" dirty="0" smtClean="0">
                <a:solidFill>
                  <a:schemeClr val="tx1"/>
                </a:solidFill>
                <a:latin typeface="+mn-lt"/>
                <a:ea typeface="ＭＳ Ｐゴシック" pitchFamily="-1" charset="-128"/>
                <a:cs typeface="ＭＳ Ｐゴシック" pitchFamily="-1" charset="-128"/>
              </a:rPr>
              <a:t> </a:t>
            </a:r>
            <a:r>
              <a:rPr lang="de-DE" sz="1200" b="0" u="none" kern="1200" dirty="0" err="1" smtClean="0">
                <a:solidFill>
                  <a:schemeClr val="tx1"/>
                </a:solidFill>
                <a:latin typeface="+mn-lt"/>
                <a:ea typeface="ＭＳ Ｐゴシック" pitchFamily="-1" charset="-128"/>
                <a:cs typeface="ＭＳ Ｐゴシック" pitchFamily="-1" charset="-128"/>
              </a:rPr>
              <a:t>targeted</a:t>
            </a:r>
            <a:r>
              <a:rPr lang="de-DE" sz="1200" b="0" u="none" kern="1200" dirty="0" smtClean="0">
                <a:solidFill>
                  <a:schemeClr val="tx1"/>
                </a:solidFill>
                <a:latin typeface="+mn-lt"/>
                <a:ea typeface="ＭＳ Ｐゴシック" pitchFamily="-1" charset="-128"/>
                <a:cs typeface="ＭＳ Ｐゴシック" pitchFamily="-1" charset="-128"/>
              </a:rPr>
              <a:t> </a:t>
            </a:r>
            <a:r>
              <a:rPr lang="de-DE" sz="1200" b="0" u="none" kern="1200" dirty="0" err="1" smtClean="0">
                <a:solidFill>
                  <a:schemeClr val="tx1"/>
                </a:solidFill>
                <a:latin typeface="+mn-lt"/>
                <a:ea typeface="ＭＳ Ｐゴシック" pitchFamily="-1" charset="-128"/>
                <a:cs typeface="ＭＳ Ｐゴシック" pitchFamily="-1" charset="-128"/>
              </a:rPr>
              <a:t>therapies</a:t>
            </a:r>
            <a:r>
              <a:rPr lang="de-DE" sz="1200" b="0" u="none" kern="1200" dirty="0" smtClean="0">
                <a:solidFill>
                  <a:schemeClr val="tx1"/>
                </a:solidFill>
                <a:latin typeface="+mn-lt"/>
                <a:ea typeface="ＭＳ Ｐゴシック" pitchFamily="-1" charset="-128"/>
                <a:cs typeface="ＭＳ Ｐゴシック" pitchFamily="-1" charset="-128"/>
              </a:rPr>
              <a:t> in </a:t>
            </a:r>
            <a:r>
              <a:rPr lang="de-DE" sz="1200" b="0" u="none" kern="1200" dirty="0" err="1" smtClean="0">
                <a:solidFill>
                  <a:schemeClr val="tx1"/>
                </a:solidFill>
                <a:latin typeface="+mn-lt"/>
                <a:ea typeface="ＭＳ Ｐゴシック" pitchFamily="-1" charset="-128"/>
                <a:cs typeface="ＭＳ Ｐゴシック" pitchFamily="-1" charset="-128"/>
              </a:rPr>
              <a:t>hepatocellular</a:t>
            </a:r>
            <a:r>
              <a:rPr lang="de-DE" sz="1200" b="0" u="none" kern="1200" dirty="0" smtClean="0">
                <a:solidFill>
                  <a:schemeClr val="tx1"/>
                </a:solidFill>
                <a:latin typeface="+mn-lt"/>
                <a:ea typeface="ＭＳ Ｐゴシック" pitchFamily="-1" charset="-128"/>
                <a:cs typeface="ＭＳ Ｐゴシック" pitchFamily="-1" charset="-128"/>
              </a:rPr>
              <a:t> </a:t>
            </a:r>
            <a:r>
              <a:rPr lang="de-DE" sz="1200" b="0" u="none" kern="1200" dirty="0" err="1" smtClean="0">
                <a:solidFill>
                  <a:schemeClr val="tx1"/>
                </a:solidFill>
                <a:latin typeface="+mn-lt"/>
                <a:ea typeface="ＭＳ Ｐゴシック" pitchFamily="-1" charset="-128"/>
                <a:cs typeface="ＭＳ Ｐゴシック" pitchFamily="-1" charset="-128"/>
              </a:rPr>
              <a:t>carcinoma</a:t>
            </a:r>
            <a:r>
              <a:rPr lang="de-DE" sz="1200" b="0" u="none" kern="1200" dirty="0" smtClean="0">
                <a:solidFill>
                  <a:schemeClr val="tx1"/>
                </a:solidFill>
                <a:latin typeface="+mn-lt"/>
                <a:ea typeface="ＭＳ Ｐゴシック" pitchFamily="-1" charset="-128"/>
                <a:cs typeface="ＭＳ Ｐゴシック" pitchFamily="-1" charset="-128"/>
              </a:rPr>
              <a:t>: </a:t>
            </a:r>
            <a:r>
              <a:rPr lang="de-DE" sz="1200" b="0" u="none" kern="1200" dirty="0" err="1" smtClean="0">
                <a:solidFill>
                  <a:schemeClr val="tx1"/>
                </a:solidFill>
                <a:latin typeface="+mn-lt"/>
                <a:ea typeface="ＭＳ Ｐゴシック" pitchFamily="-1" charset="-128"/>
                <a:cs typeface="ＭＳ Ｐゴシック" pitchFamily="-1" charset="-128"/>
              </a:rPr>
              <a:t>where</a:t>
            </a:r>
            <a:r>
              <a:rPr lang="de-DE" sz="1200" b="0" u="none" kern="1200" dirty="0" smtClean="0">
                <a:solidFill>
                  <a:schemeClr val="tx1"/>
                </a:solidFill>
                <a:latin typeface="+mn-lt"/>
                <a:ea typeface="ＭＳ Ｐゴシック" pitchFamily="-1" charset="-128"/>
                <a:cs typeface="ＭＳ Ｐゴシック" pitchFamily="-1" charset="-128"/>
              </a:rPr>
              <a:t> do </a:t>
            </a:r>
            <a:r>
              <a:rPr lang="de-DE" sz="1200" b="0" u="none" kern="1200" dirty="0" err="1" smtClean="0">
                <a:solidFill>
                  <a:schemeClr val="tx1"/>
                </a:solidFill>
                <a:latin typeface="+mn-lt"/>
                <a:ea typeface="ＭＳ Ｐゴシック" pitchFamily="-1" charset="-128"/>
                <a:cs typeface="ＭＳ Ｐゴシック" pitchFamily="-1" charset="-128"/>
              </a:rPr>
              <a:t>we</a:t>
            </a:r>
            <a:r>
              <a:rPr lang="de-DE" sz="1200" b="0" u="none" kern="1200" dirty="0" smtClean="0">
                <a:solidFill>
                  <a:schemeClr val="tx1"/>
                </a:solidFill>
                <a:latin typeface="+mn-lt"/>
                <a:ea typeface="ＭＳ Ｐゴシック" pitchFamily="-1" charset="-128"/>
                <a:cs typeface="ＭＳ Ｐゴシック" pitchFamily="-1" charset="-128"/>
              </a:rPr>
              <a:t> </a:t>
            </a:r>
            <a:r>
              <a:rPr lang="de-DE" sz="1200" b="0" u="none" kern="1200" dirty="0" err="1" smtClean="0">
                <a:solidFill>
                  <a:schemeClr val="tx1"/>
                </a:solidFill>
                <a:latin typeface="+mn-lt"/>
                <a:ea typeface="ＭＳ Ｐゴシック" pitchFamily="-1" charset="-128"/>
                <a:cs typeface="ＭＳ Ｐゴシック" pitchFamily="-1" charset="-128"/>
              </a:rPr>
              <a:t>go</a:t>
            </a:r>
            <a:r>
              <a:rPr lang="de-DE" sz="1200" b="0" u="none" kern="1200" dirty="0" smtClean="0">
                <a:solidFill>
                  <a:schemeClr val="tx1"/>
                </a:solidFill>
                <a:latin typeface="+mn-lt"/>
                <a:ea typeface="ＭＳ Ｐゴシック" pitchFamily="-1" charset="-128"/>
                <a:cs typeface="ＭＳ Ｐゴシック" pitchFamily="-1" charset="-128"/>
              </a:rPr>
              <a:t> </a:t>
            </a:r>
            <a:r>
              <a:rPr lang="de-DE" sz="1200" b="0" u="none" kern="1200" dirty="0" err="1" smtClean="0">
                <a:solidFill>
                  <a:schemeClr val="tx1"/>
                </a:solidFill>
                <a:latin typeface="+mn-lt"/>
                <a:ea typeface="ＭＳ Ｐゴシック" pitchFamily="-1" charset="-128"/>
                <a:cs typeface="ＭＳ Ｐゴシック" pitchFamily="-1" charset="-128"/>
              </a:rPr>
              <a:t>now</a:t>
            </a:r>
            <a:r>
              <a:rPr lang="de-DE" sz="1200" b="0" u="none" kern="1200" dirty="0" smtClean="0">
                <a:solidFill>
                  <a:schemeClr val="tx1"/>
                </a:solidFill>
                <a:latin typeface="+mn-lt"/>
                <a:ea typeface="ＭＳ Ｐゴシック" pitchFamily="-1" charset="-128"/>
                <a:cs typeface="ＭＳ Ｐゴシック" pitchFamily="-1" charset="-128"/>
              </a:rPr>
              <a:t>?</a:t>
            </a:r>
          </a:p>
          <a:p>
            <a:r>
              <a:rPr lang="de-DE" sz="1200" b="0" u="none" kern="1200" dirty="0" smtClean="0">
                <a:solidFill>
                  <a:schemeClr val="tx1"/>
                </a:solidFill>
                <a:latin typeface="+mn-lt"/>
                <a:ea typeface="ＭＳ Ｐゴシック" pitchFamily="-1" charset="-128"/>
                <a:cs typeface="ＭＳ Ｐゴシック" pitchFamily="-1" charset="-128"/>
              </a:rPr>
              <a:t>Finn RS.</a:t>
            </a:r>
          </a:p>
          <a:p>
            <a:endParaRPr lang="de-DE" sz="1200" b="0" u="sng" kern="1200" dirty="0" smtClean="0">
              <a:solidFill>
                <a:schemeClr val="tx1"/>
              </a:solidFill>
              <a:latin typeface="+mn-lt"/>
              <a:ea typeface="ＭＳ Ｐゴシック" pitchFamily="-1" charset="-128"/>
              <a:cs typeface="ＭＳ Ｐゴシック" pitchFamily="-1" charset="-128"/>
            </a:endParaRPr>
          </a:p>
          <a:p>
            <a:r>
              <a:rPr lang="en-US" sz="1200" kern="1200" dirty="0" smtClean="0">
                <a:solidFill>
                  <a:schemeClr val="tx1"/>
                </a:solidFill>
                <a:latin typeface="+mn-lt"/>
                <a:ea typeface="ＭＳ Ｐゴシック" pitchFamily="-1" charset="-128"/>
                <a:cs typeface="ＭＳ Ｐゴシック" pitchFamily="-1" charset="-128"/>
              </a:rPr>
              <a:t>Hepatocellular carcinoma (HCC), once considered an orphan disease in the West, has become a global health concern. It is the third leading cause of cancer death worldwide, and its incidence continues to increase. Historically, the development of new systemic agents for advanced HCC has been lacking despite no clear benefit with traditional cytotoxic therapies. Although two randomized studies with </a:t>
            </a:r>
            <a:r>
              <a:rPr lang="en-US" sz="1200" kern="1200" dirty="0" err="1" smtClean="0">
                <a:solidFill>
                  <a:schemeClr val="tx1"/>
                </a:solidFill>
                <a:latin typeface="+mn-lt"/>
                <a:ea typeface="ＭＳ Ｐゴシック" pitchFamily="-1" charset="-128"/>
                <a:cs typeface="ＭＳ Ｐゴシック" pitchFamily="-1" charset="-128"/>
              </a:rPr>
              <a:t>sorafenib</a:t>
            </a:r>
            <a:r>
              <a:rPr lang="en-US" sz="1200" kern="1200" dirty="0" smtClean="0">
                <a:solidFill>
                  <a:schemeClr val="tx1"/>
                </a:solidFill>
                <a:latin typeface="+mn-lt"/>
                <a:ea typeface="ＭＳ Ｐゴシック" pitchFamily="-1" charset="-128"/>
                <a:cs typeface="ＭＳ Ｐゴシック" pitchFamily="-1" charset="-128"/>
              </a:rPr>
              <a:t> for the treatment of HCC patients have recently been completed, survival benefits have been modest and highlight the unmet medical need among patients with HCC. Given the clear need, clinical development of novel systemic agents in HCC has begun in earnest. These clinical studies are founded on a growing body of basic and translational science that has identified several potential molecular targets in HCC. The successful development of such targeted agents in the future will be linked to our ability to appropriately select patients for treatment based on their clinical stage (including extent of liver disease and extent of tumor) and on potential predictive markers of response. Here, we review these data in the context of rational drug development in HCC in the front-line setting and in previously treated patients.</a:t>
            </a:r>
            <a:endParaRPr lang="en-US" dirty="0" smtClean="0">
              <a:ea typeface="ＭＳ Ｐゴシック" panose="020B0600070205080204" pitchFamily="34" charset="-128"/>
            </a:endParaRPr>
          </a:p>
        </p:txBody>
      </p:sp>
    </p:spTree>
    <p:extLst>
      <p:ext uri="{BB962C8B-B14F-4D97-AF65-F5344CB8AC3E}">
        <p14:creationId xmlns:p14="http://schemas.microsoft.com/office/powerpoint/2010/main" xmlns="" val="28594970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Rot="1" noChangeAspect="1" noChangeArrowheads="1" noTextEdit="1"/>
          </p:cNvSpPr>
          <p:nvPr>
            <p:ph type="sldImg"/>
          </p:nvPr>
        </p:nvSpPr>
        <p:spPr bwMode="auto">
          <a:xfrm>
            <a:off x="1146175" y="685800"/>
            <a:ext cx="4567238" cy="3427413"/>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0834" name="Rectangle 3"/>
          <p:cNvSpPr>
            <a:spLocks noGrp="1" noChangeArrowheads="1"/>
          </p:cNvSpPr>
          <p:nvPr>
            <p:ph type="body" idx="1"/>
          </p:nvPr>
        </p:nvSpPr>
        <p:spPr bwMode="auto">
          <a:xfrm>
            <a:off x="636588" y="4275138"/>
            <a:ext cx="5027612" cy="41148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0" dirty="0" err="1" smtClean="0">
                <a:latin typeface="Arial" panose="020B0604020202020204" pitchFamily="34" charset="0"/>
                <a:ea typeface="ＭＳ Ｐゴシック" panose="020B0600070205080204" pitchFamily="34" charset="-128"/>
              </a:rPr>
              <a:t>Clin</a:t>
            </a:r>
            <a:r>
              <a:rPr lang="en-US" b="0" dirty="0" smtClean="0">
                <a:latin typeface="Arial" panose="020B0604020202020204" pitchFamily="34" charset="0"/>
                <a:ea typeface="ＭＳ Ｐゴシック" panose="020B0600070205080204" pitchFamily="34" charset="-128"/>
              </a:rPr>
              <a:t> </a:t>
            </a:r>
            <a:r>
              <a:rPr lang="en-US" b="0" dirty="0" err="1" smtClean="0">
                <a:latin typeface="Arial" panose="020B0604020202020204" pitchFamily="34" charset="0"/>
                <a:ea typeface="ＭＳ Ｐゴシック" panose="020B0600070205080204" pitchFamily="34" charset="-128"/>
              </a:rPr>
              <a:t>Gastroenterol</a:t>
            </a:r>
            <a:r>
              <a:rPr lang="en-US" b="0" dirty="0" smtClean="0">
                <a:latin typeface="Arial" panose="020B0604020202020204" pitchFamily="34" charset="0"/>
                <a:ea typeface="ＭＳ Ｐゴシック" panose="020B0600070205080204" pitchFamily="34" charset="-128"/>
              </a:rPr>
              <a:t> </a:t>
            </a:r>
            <a:r>
              <a:rPr lang="en-US" b="0" dirty="0" err="1" smtClean="0">
                <a:latin typeface="Arial" panose="020B0604020202020204" pitchFamily="34" charset="0"/>
                <a:ea typeface="ＭＳ Ｐゴシック" panose="020B0600070205080204" pitchFamily="34" charset="-128"/>
              </a:rPr>
              <a:t>Hepatol</a:t>
            </a:r>
            <a:r>
              <a:rPr lang="en-US" b="0" dirty="0" smtClean="0">
                <a:latin typeface="Arial" panose="020B0604020202020204" pitchFamily="34" charset="0"/>
                <a:ea typeface="ＭＳ Ｐゴシック" panose="020B0600070205080204" pitchFamily="34" charset="-128"/>
              </a:rPr>
              <a:t>. 2012 Apr;10(4):354-62. </a:t>
            </a:r>
            <a:r>
              <a:rPr lang="en-US" b="0" dirty="0" err="1" smtClean="0">
                <a:latin typeface="Arial" panose="020B0604020202020204" pitchFamily="34" charset="0"/>
                <a:ea typeface="ＭＳ Ｐゴシック" panose="020B0600070205080204" pitchFamily="34" charset="-128"/>
              </a:rPr>
              <a:t>doi</a:t>
            </a:r>
            <a:r>
              <a:rPr lang="en-US" b="0" dirty="0" smtClean="0">
                <a:latin typeface="Arial" panose="020B0604020202020204" pitchFamily="34" charset="0"/>
                <a:ea typeface="ＭＳ Ｐゴシック" panose="020B0600070205080204" pitchFamily="34" charset="-128"/>
              </a:rPr>
              <a:t>: 10.1016/j.cgh.2011.11.008. </a:t>
            </a:r>
            <a:r>
              <a:rPr lang="en-US" b="0" dirty="0" err="1" smtClean="0">
                <a:latin typeface="Arial" panose="020B0604020202020204" pitchFamily="34" charset="0"/>
                <a:ea typeface="ＭＳ Ｐゴシック" panose="020B0600070205080204" pitchFamily="34" charset="-128"/>
              </a:rPr>
              <a:t>Epub</a:t>
            </a:r>
            <a:r>
              <a:rPr lang="en-US" b="0" dirty="0" smtClean="0">
                <a:latin typeface="Arial" panose="020B0604020202020204" pitchFamily="34" charset="0"/>
                <a:ea typeface="ＭＳ Ｐゴシック" panose="020B0600070205080204" pitchFamily="34" charset="-128"/>
              </a:rPr>
              <a:t> 2011 Nov 12.</a:t>
            </a:r>
          </a:p>
          <a:p>
            <a:r>
              <a:rPr lang="en-US" b="0" dirty="0" smtClean="0">
                <a:latin typeface="Arial" panose="020B0604020202020204" pitchFamily="34" charset="0"/>
                <a:ea typeface="ＭＳ Ｐゴシック" panose="020B0600070205080204" pitchFamily="34" charset="-128"/>
              </a:rPr>
              <a:t>Multidisciplinary management of hepatocellular carcinoma.</a:t>
            </a:r>
          </a:p>
          <a:p>
            <a:r>
              <a:rPr lang="en-US" b="0" dirty="0" smtClean="0">
                <a:latin typeface="Arial" panose="020B0604020202020204" pitchFamily="34" charset="0"/>
                <a:ea typeface="ＭＳ Ｐゴシック" panose="020B0600070205080204" pitchFamily="34" charset="-128"/>
              </a:rPr>
              <a:t>Guy J, Kelley RK, Roberts J, </a:t>
            </a:r>
            <a:r>
              <a:rPr lang="en-US" b="0" dirty="0" err="1" smtClean="0">
                <a:latin typeface="Arial" panose="020B0604020202020204" pitchFamily="34" charset="0"/>
                <a:ea typeface="ＭＳ Ｐゴシック" panose="020B0600070205080204" pitchFamily="34" charset="-128"/>
              </a:rPr>
              <a:t>Kerlan</a:t>
            </a:r>
            <a:r>
              <a:rPr lang="en-US" b="0" dirty="0" smtClean="0">
                <a:latin typeface="Arial" panose="020B0604020202020204" pitchFamily="34" charset="0"/>
                <a:ea typeface="ＭＳ Ｐゴシック" panose="020B0600070205080204" pitchFamily="34" charset="-128"/>
              </a:rPr>
              <a:t> R, Yao F, </a:t>
            </a:r>
            <a:r>
              <a:rPr lang="en-US" b="0" dirty="0" err="1" smtClean="0">
                <a:latin typeface="Arial" panose="020B0604020202020204" pitchFamily="34" charset="0"/>
                <a:ea typeface="ＭＳ Ｐゴシック" panose="020B0600070205080204" pitchFamily="34" charset="-128"/>
              </a:rPr>
              <a:t>Terrault</a:t>
            </a:r>
            <a:r>
              <a:rPr lang="en-US" b="0" dirty="0" smtClean="0">
                <a:latin typeface="Arial" panose="020B0604020202020204" pitchFamily="34" charset="0"/>
                <a:ea typeface="ＭＳ Ｐゴシック" panose="020B0600070205080204" pitchFamily="34" charset="-128"/>
              </a:rPr>
              <a:t> N.</a:t>
            </a:r>
          </a:p>
          <a:p>
            <a:endParaRPr lang="en-US" b="1"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xmlns="" val="12307935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0" u="none" kern="1200" dirty="0" err="1" smtClean="0">
                <a:solidFill>
                  <a:schemeClr val="tx1"/>
                </a:solidFill>
                <a:latin typeface="+mn-lt"/>
                <a:ea typeface="ＭＳ Ｐゴシック" pitchFamily="-1" charset="-128"/>
                <a:cs typeface="ＭＳ Ｐゴシック" pitchFamily="-1" charset="-128"/>
              </a:rPr>
              <a:t>Hepatology</a:t>
            </a:r>
            <a:r>
              <a:rPr lang="en-US" sz="1200" b="0" u="none" kern="1200" dirty="0" smtClean="0">
                <a:solidFill>
                  <a:schemeClr val="tx1"/>
                </a:solidFill>
                <a:latin typeface="+mn-lt"/>
                <a:ea typeface="ＭＳ Ｐゴシック" pitchFamily="-1" charset="-128"/>
                <a:cs typeface="ＭＳ Ｐゴシック" pitchFamily="-1" charset="-128"/>
              </a:rPr>
              <a:t>. 1999 Dec;30(6):1434-40.</a:t>
            </a:r>
          </a:p>
          <a:p>
            <a:r>
              <a:rPr lang="en-US" sz="1200" b="0" u="none" kern="1200" dirty="0" smtClean="0">
                <a:solidFill>
                  <a:schemeClr val="tx1"/>
                </a:solidFill>
                <a:latin typeface="+mn-lt"/>
                <a:ea typeface="ＭＳ Ｐゴシック" pitchFamily="-1" charset="-128"/>
                <a:cs typeface="ＭＳ Ｐゴシック" pitchFamily="-1" charset="-128"/>
              </a:rPr>
              <a:t>Intention-to-treat analysis of surgical treatment for early hepatocellular carcinoma: resection versus transplantation.</a:t>
            </a:r>
          </a:p>
          <a:p>
            <a:r>
              <a:rPr lang="en-US" sz="1200" b="0" u="none" kern="1200" dirty="0" err="1" smtClean="0">
                <a:solidFill>
                  <a:schemeClr val="tx1"/>
                </a:solidFill>
                <a:latin typeface="+mn-lt"/>
                <a:ea typeface="ＭＳ Ｐゴシック" pitchFamily="-1" charset="-128"/>
                <a:cs typeface="ＭＳ Ｐゴシック" pitchFamily="-1" charset="-128"/>
              </a:rPr>
              <a:t>Llovet</a:t>
            </a:r>
            <a:r>
              <a:rPr lang="en-US" sz="1200" b="0" u="none" kern="1200" dirty="0" smtClean="0">
                <a:solidFill>
                  <a:schemeClr val="tx1"/>
                </a:solidFill>
                <a:latin typeface="+mn-lt"/>
                <a:ea typeface="ＭＳ Ｐゴシック" pitchFamily="-1" charset="-128"/>
                <a:cs typeface="ＭＳ Ｐゴシック" pitchFamily="-1" charset="-128"/>
              </a:rPr>
              <a:t> JM, </a:t>
            </a:r>
            <a:r>
              <a:rPr lang="en-US" sz="1200" b="0" u="none" kern="1200" dirty="0" err="1" smtClean="0">
                <a:solidFill>
                  <a:schemeClr val="tx1"/>
                </a:solidFill>
                <a:latin typeface="+mn-lt"/>
                <a:ea typeface="ＭＳ Ｐゴシック" pitchFamily="-1" charset="-128"/>
                <a:cs typeface="ＭＳ Ｐゴシック" pitchFamily="-1" charset="-128"/>
              </a:rPr>
              <a:t>Fuster</a:t>
            </a:r>
            <a:r>
              <a:rPr lang="en-US" sz="1200" b="0" u="none" kern="1200" dirty="0" smtClean="0">
                <a:solidFill>
                  <a:schemeClr val="tx1"/>
                </a:solidFill>
                <a:latin typeface="+mn-lt"/>
                <a:ea typeface="ＭＳ Ｐゴシック" pitchFamily="-1" charset="-128"/>
                <a:cs typeface="ＭＳ Ｐゴシック" pitchFamily="-1" charset="-128"/>
              </a:rPr>
              <a:t> J, </a:t>
            </a:r>
            <a:r>
              <a:rPr lang="en-US" sz="1200" b="0" u="none" kern="1200" dirty="0" err="1" smtClean="0">
                <a:solidFill>
                  <a:schemeClr val="tx1"/>
                </a:solidFill>
                <a:latin typeface="+mn-lt"/>
                <a:ea typeface="ＭＳ Ｐゴシック" pitchFamily="-1" charset="-128"/>
                <a:cs typeface="ＭＳ Ｐゴシック" pitchFamily="-1" charset="-128"/>
              </a:rPr>
              <a:t>Bruix</a:t>
            </a:r>
            <a:r>
              <a:rPr lang="en-US" sz="1200" b="0" u="none" kern="1200" dirty="0" smtClean="0">
                <a:solidFill>
                  <a:schemeClr val="tx1"/>
                </a:solidFill>
                <a:latin typeface="+mn-lt"/>
                <a:ea typeface="ＭＳ Ｐゴシック" pitchFamily="-1" charset="-128"/>
                <a:cs typeface="ＭＳ Ｐゴシック" pitchFamily="-1" charset="-128"/>
              </a:rPr>
              <a:t> J.</a:t>
            </a:r>
          </a:p>
          <a:p>
            <a:endParaRPr lang="en-US" sz="1200" b="0" u="sng" kern="1200" dirty="0" smtClean="0">
              <a:solidFill>
                <a:schemeClr val="tx1"/>
              </a:solidFill>
              <a:latin typeface="+mn-lt"/>
              <a:ea typeface="ＭＳ Ｐゴシック" pitchFamily="-1" charset="-128"/>
              <a:cs typeface="ＭＳ Ｐゴシック" pitchFamily="-1" charset="-128"/>
            </a:endParaRPr>
          </a:p>
          <a:p>
            <a:r>
              <a:rPr lang="en-US" sz="1200" kern="1200" dirty="0" smtClean="0">
                <a:solidFill>
                  <a:schemeClr val="tx1"/>
                </a:solidFill>
                <a:latin typeface="+mn-lt"/>
                <a:ea typeface="ＭＳ Ｐゴシック" pitchFamily="-1" charset="-128"/>
                <a:cs typeface="ＭＳ Ｐゴシック" pitchFamily="-1" charset="-128"/>
              </a:rPr>
              <a:t>Liver transplantation is proposed as the best therapy for early hepatocellular carcinoma in cirrhotic patients. However, the confrontation with the results obtained by surgical resection has never been done on an intention-to-treat basis. Between 1989 and 1997, 164 out of 1,265 patients with hepatocellular carcinoma were evaluated for surgery. Seventy-seven (48 men, mean 61 years of age, 74 Child-Pugh class A, size 33 +/- 18 mm) were resected (first line option) and 87 (65 men, mean 55 years of age, 50 Child-Pugh class B/C, size 24 +/- 14 mm) were selected for transplantation. The 1-, 3-, and 5-year "intention-to-treat" survival was 85%, 62%, and 51% for resection and 84%, 69%, and 69% for transplantation (8 drop-outs on waiting list). Bilirubin and clinically relevant portal hypertension were independent survival predictors after resection. Thereby, the 5-year survival of the best candidates (absence of clinically relevant portal hypertension, n = 35) was 74%, whereas it was 25% for the worst candidates (portal hypertension and bilirubin &gt;/=1 mg/</a:t>
            </a:r>
            <a:r>
              <a:rPr lang="en-US" sz="1200" kern="1200" dirty="0" err="1" smtClean="0">
                <a:solidFill>
                  <a:schemeClr val="tx1"/>
                </a:solidFill>
                <a:latin typeface="+mn-lt"/>
                <a:ea typeface="ＭＳ Ｐゴシック" pitchFamily="-1" charset="-128"/>
                <a:cs typeface="ＭＳ Ｐゴシック" pitchFamily="-1" charset="-128"/>
              </a:rPr>
              <a:t>dL</a:t>
            </a:r>
            <a:r>
              <a:rPr lang="en-US" sz="1200" kern="1200" dirty="0" smtClean="0">
                <a:solidFill>
                  <a:schemeClr val="tx1"/>
                </a:solidFill>
                <a:latin typeface="+mn-lt"/>
                <a:ea typeface="ＭＳ Ｐゴシック" pitchFamily="-1" charset="-128"/>
                <a:cs typeface="ＭＳ Ｐゴシック" pitchFamily="-1" charset="-128"/>
              </a:rPr>
              <a:t>, n = 27) (P &lt;.00001). The variable "drop-out on waiting list" was the sole survival predictor after transplantation. The 2-year survival rate of patients evaluated for transplantation was 84% in the 1989 to 1995 period (mean waiting time, 62 days; no drop-outs) and 54% during 1996 to 1997 (mean waiting time, 162 days; 8 drop-outs)(P &lt;.003). This outcome was significantly lower than that of the best candidates for resection (P =.002). In conclusion, a proper selection of candidates for resection promotes better results than transplantation, in which the results are significantly hampered by the growing incidence of drop-outs because of the increasing waiting time.</a:t>
            </a:r>
            <a:endParaRPr lang="en-US" dirty="0"/>
          </a:p>
        </p:txBody>
      </p:sp>
      <p:sp>
        <p:nvSpPr>
          <p:cNvPr id="4" name="Slide Number Placeholder 3"/>
          <p:cNvSpPr>
            <a:spLocks noGrp="1"/>
          </p:cNvSpPr>
          <p:nvPr>
            <p:ph type="sldNum" sz="quarter" idx="10"/>
          </p:nvPr>
        </p:nvSpPr>
        <p:spPr/>
        <p:txBody>
          <a:bodyPr/>
          <a:lstStyle/>
          <a:p>
            <a:fld id="{BD528A7B-545B-420F-A9F0-36B4C160715F}" type="slidenum">
              <a:rPr lang="en-US" smtClean="0"/>
              <a:pPr/>
              <a:t>42</a:t>
            </a:fld>
            <a:endParaRPr lang="en-US"/>
          </a:p>
        </p:txBody>
      </p:sp>
    </p:spTree>
    <p:extLst>
      <p:ext uri="{BB962C8B-B14F-4D97-AF65-F5344CB8AC3E}">
        <p14:creationId xmlns:p14="http://schemas.microsoft.com/office/powerpoint/2010/main" xmlns="" val="36747799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32098"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r>
              <a:rPr lang="ro-RO" sz="1200" b="0" u="none" kern="1200" dirty="0" smtClean="0">
                <a:solidFill>
                  <a:schemeClr val="tx1"/>
                </a:solidFill>
                <a:latin typeface="+mn-lt"/>
                <a:ea typeface="ＭＳ Ｐゴシック" pitchFamily="-1" charset="-128"/>
                <a:cs typeface="ＭＳ Ｐゴシック" pitchFamily="-1" charset="-128"/>
              </a:rPr>
              <a:t>Ups J Med Sci. 2013 Mar;118(1):16-22. doi: 10.3109/03009734.2012.729104. Epub 2012 Nov 20.</a:t>
            </a:r>
          </a:p>
          <a:p>
            <a:r>
              <a:rPr lang="ro-RO" sz="1200" b="0" u="none" kern="1200" dirty="0" smtClean="0">
                <a:solidFill>
                  <a:schemeClr val="tx1"/>
                </a:solidFill>
                <a:latin typeface="+mn-lt"/>
                <a:ea typeface="ＭＳ Ｐゴシック" pitchFamily="-1" charset="-128"/>
                <a:cs typeface="ＭＳ Ｐゴシック" pitchFamily="-1" charset="-128"/>
              </a:rPr>
              <a:t>Tumor response evaluation criteria for HCC (hepatocellular carcinoma) treated using TACE (transcatheter arterial chemoembolization): RECIST (response evaluation criteria in solid tumors) version 1.1 and mRECIST (modified RECIST): JIVROSG-0602.</a:t>
            </a:r>
          </a:p>
          <a:p>
            <a:r>
              <a:rPr lang="ro-RO" sz="1200" b="0" u="none" kern="1200" dirty="0" smtClean="0">
                <a:solidFill>
                  <a:schemeClr val="tx1"/>
                </a:solidFill>
                <a:latin typeface="+mn-lt"/>
                <a:ea typeface="ＭＳ Ｐゴシック" pitchFamily="-1" charset="-128"/>
                <a:cs typeface="ＭＳ Ｐゴシック" pitchFamily="-1" charset="-128"/>
              </a:rPr>
              <a:t>Sato Y, Watanabe H, Sone M, Onaya H, Sakamoto N, Osuga K, Takahashi M, Arai Y; Japan Interventional Radiology in Oncology Study Group-JIVROSG.</a:t>
            </a:r>
            <a:endParaRPr lang="ro-RO" sz="1200" b="1" u="sng" kern="1200" dirty="0" smtClean="0">
              <a:solidFill>
                <a:schemeClr val="tx1"/>
              </a:solidFill>
              <a:latin typeface="+mn-lt"/>
              <a:ea typeface="ＭＳ Ｐゴシック" pitchFamily="-1" charset="-128"/>
              <a:cs typeface="ＭＳ Ｐゴシック" pitchFamily="-1" charset="-128"/>
            </a:endParaRPr>
          </a:p>
          <a:p>
            <a:endParaRPr lang="ro-RO" sz="1200" b="0" u="none" kern="1200" dirty="0" smtClean="0">
              <a:solidFill>
                <a:schemeClr val="tx1"/>
              </a:solidFill>
              <a:latin typeface="+mn-lt"/>
              <a:ea typeface="ＭＳ Ｐゴシック" pitchFamily="-1" charset="-128"/>
              <a:cs typeface="ＭＳ Ｐゴシック" pitchFamily="-1" charset="-128"/>
            </a:endParaRPr>
          </a:p>
          <a:p>
            <a:r>
              <a:rPr lang="ro-RO" sz="1200" b="0" u="none" kern="1200" dirty="0" smtClean="0">
                <a:solidFill>
                  <a:schemeClr val="tx1"/>
                </a:solidFill>
                <a:latin typeface="+mn-lt"/>
                <a:ea typeface="ＭＳ Ｐゴシック" pitchFamily="-1" charset="-128"/>
                <a:cs typeface="ＭＳ Ｐゴシック" pitchFamily="-1" charset="-128"/>
              </a:rPr>
              <a:t>Abstract</a:t>
            </a:r>
          </a:p>
          <a:p>
            <a:r>
              <a:rPr lang="ro-RO" sz="1200" b="0" u="none" kern="1200" dirty="0" smtClean="0">
                <a:solidFill>
                  <a:schemeClr val="tx1"/>
                </a:solidFill>
                <a:latin typeface="+mn-lt"/>
                <a:ea typeface="ＭＳ Ｐゴシック" pitchFamily="-1" charset="-128"/>
                <a:cs typeface="ＭＳ Ｐゴシック" pitchFamily="-1" charset="-128"/>
              </a:rPr>
              <a:t>BACKGROUND:</a:t>
            </a:r>
          </a:p>
          <a:p>
            <a:r>
              <a:rPr lang="ro-RO" sz="1200" b="0" u="none" kern="1200" dirty="0" smtClean="0">
                <a:solidFill>
                  <a:schemeClr val="tx1"/>
                </a:solidFill>
                <a:latin typeface="+mn-lt"/>
                <a:ea typeface="ＭＳ Ｐゴシック" pitchFamily="-1" charset="-128"/>
                <a:cs typeface="ＭＳ Ｐゴシック" pitchFamily="-1" charset="-128"/>
              </a:rPr>
              <a:t>Two standard sets of criteria are used to evaluate the tumor response of hepatocellular carcinoma (HCC): RECIST (Response Evaluation Criteria in Solid Tumors) and modified RECIST (mRECIST). The purpose was to compare two tumor response evaluation criteria, RECIST version 1.1 and mRECIST, for HCC treated using transcatheter arterial chemoembolization (TACE).</a:t>
            </a:r>
          </a:p>
          <a:p>
            <a:r>
              <a:rPr lang="ro-RO" sz="1200" b="0" u="none" kern="1200" dirty="0" smtClean="0">
                <a:solidFill>
                  <a:schemeClr val="tx1"/>
                </a:solidFill>
                <a:latin typeface="+mn-lt"/>
                <a:ea typeface="ＭＳ Ｐゴシック" pitchFamily="-1" charset="-128"/>
                <a:cs typeface="ＭＳ Ｐゴシック" pitchFamily="-1" charset="-128"/>
              </a:rPr>
              <a:t>METHODS:</a:t>
            </a:r>
          </a:p>
          <a:p>
            <a:r>
              <a:rPr lang="ro-RO" sz="1200" b="0" u="none" kern="1200" dirty="0" smtClean="0">
                <a:solidFill>
                  <a:schemeClr val="tx1"/>
                </a:solidFill>
                <a:latin typeface="+mn-lt"/>
                <a:ea typeface="ＭＳ Ｐゴシック" pitchFamily="-1" charset="-128"/>
                <a:cs typeface="ＭＳ Ｐゴシック" pitchFamily="-1" charset="-128"/>
              </a:rPr>
              <a:t>The radiological findings of patients who underwent TACE for HCCs in a multicenter clinical trial were examined. Sixty-five lesions in 21 patients treated with TACE without mixing iodized-oil were evaluated. The tumor size was evaluated by measuring the entire lesion, including the necrotic part, using RECIST version 1.1, whereas only the contrast-enhanced part observed during the arterial phase was measured using mRECIST. Five radiologists independently measured each lesion twice. To evaluate the inter-criteria reproducibility, the complete response (CR) rate, the response rate, the kappa statistics, and the proportion of agreement (PA) for response categories were calculated. The same analyses were conducted for inter- and intra-observer reproducibility.</a:t>
            </a:r>
          </a:p>
          <a:p>
            <a:r>
              <a:rPr lang="ro-RO" sz="1200" b="0" u="none" kern="1200" dirty="0" smtClean="0">
                <a:solidFill>
                  <a:schemeClr val="tx1"/>
                </a:solidFill>
                <a:latin typeface="+mn-lt"/>
                <a:ea typeface="ＭＳ Ｐゴシック" pitchFamily="-1" charset="-128"/>
                <a:cs typeface="ＭＳ Ｐゴシック" pitchFamily="-1" charset="-128"/>
              </a:rPr>
              <a:t>RESULTS:</a:t>
            </a:r>
          </a:p>
          <a:p>
            <a:r>
              <a:rPr lang="ro-RO" sz="1200" b="0" u="none" kern="1200" dirty="0" smtClean="0">
                <a:solidFill>
                  <a:schemeClr val="tx1"/>
                </a:solidFill>
                <a:latin typeface="+mn-lt"/>
                <a:ea typeface="ＭＳ Ｐゴシック" pitchFamily="-1" charset="-128"/>
                <a:cs typeface="ＭＳ Ｐゴシック" pitchFamily="-1" charset="-128"/>
              </a:rPr>
              <a:t>In the inter-criteria reproducibility study, the CR rate and the response rate obtained using mRECIST (56.9% and 79.7%) were higher than those obtained using RECIST version 1.1 (9.2% and 43.1%). In the inter- and intra-observer reproducibility study, mRECIST exhibited an 'almost perfect agreement', while RECIST version 1.1 exhibited a 'substantial agreement'.</a:t>
            </a:r>
          </a:p>
          <a:p>
            <a:r>
              <a:rPr lang="ro-RO" sz="1200" b="0" u="none" kern="1200" dirty="0" smtClean="0">
                <a:solidFill>
                  <a:schemeClr val="tx1"/>
                </a:solidFill>
                <a:latin typeface="+mn-lt"/>
                <a:ea typeface="ＭＳ Ｐゴシック" pitchFamily="-1" charset="-128"/>
                <a:cs typeface="ＭＳ Ｐゴシック" pitchFamily="-1" charset="-128"/>
              </a:rPr>
              <a:t>CONCLUSIONS:</a:t>
            </a:r>
          </a:p>
          <a:p>
            <a:r>
              <a:rPr lang="ro-RO" sz="1200" b="0" u="none" kern="1200" dirty="0" smtClean="0">
                <a:solidFill>
                  <a:schemeClr val="tx1"/>
                </a:solidFill>
                <a:latin typeface="+mn-lt"/>
                <a:ea typeface="ＭＳ Ｐゴシック" pitchFamily="-1" charset="-128"/>
                <a:cs typeface="ＭＳ Ｐゴシック" pitchFamily="-1" charset="-128"/>
              </a:rPr>
              <a:t>Considerable differences in the CR rate and the response rate were observed. From the viewpoint of the high inter- and intra-observer reproducibility, mRECIST may be more suitable for tumor response criteria in clinical trials of TACE for HCC</a:t>
            </a:r>
            <a:endParaRPr lang="en-US" b="0" u="none"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xmlns="" val="20719546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708C6B7-09D5-4C69-A225-D2AE47CDFF02}" type="slidenum">
              <a:rPr lang="en-US" sz="1200">
                <a:cs typeface="Arial" panose="020B0604020202020204" pitchFamily="34" charset="0"/>
              </a:rPr>
              <a:pPr eaLnBrk="1" hangingPunct="1"/>
              <a:t>44</a:t>
            </a:fld>
            <a:endParaRPr lang="en-US" sz="1200">
              <a:cs typeface="Arial" panose="020B0604020202020204" pitchFamily="34" charset="0"/>
            </a:endParaRPr>
          </a:p>
        </p:txBody>
      </p:sp>
      <p:sp>
        <p:nvSpPr>
          <p:cNvPr id="179202"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79203"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pPr eaLnBrk="1" hangingPunct="1"/>
            <a:r>
              <a:rPr lang="en-US" dirty="0" smtClean="0">
                <a:latin typeface="Arial" panose="020B0604020202020204" pitchFamily="34" charset="0"/>
                <a:ea typeface="ＭＳ Ｐゴシック" panose="020B0600070205080204" pitchFamily="34" charset="-128"/>
              </a:rPr>
              <a:t>Recent publications of large series, notable from the </a:t>
            </a:r>
            <a:r>
              <a:rPr lang="en-US" dirty="0" err="1" smtClean="0">
                <a:latin typeface="Arial" panose="020B0604020202020204" pitchFamily="34" charset="0"/>
                <a:ea typeface="ＭＳ Ｐゴシック" panose="020B0600070205080204" pitchFamily="34" charset="-128"/>
              </a:rPr>
              <a:t>Lencioni</a:t>
            </a:r>
            <a:r>
              <a:rPr lang="en-US" dirty="0" smtClean="0">
                <a:latin typeface="Arial" panose="020B0604020202020204" pitchFamily="34" charset="0"/>
                <a:ea typeface="ＭＳ Ｐゴシック" panose="020B0600070205080204" pitchFamily="34" charset="-128"/>
              </a:rPr>
              <a:t> group with favorable 5 year survival after RFA close to 50%, reaching 60% with single lesions with good hepatic reserve. Two other series published in March, one Korean and one Japanese, with over 1000 cases each of RFA reporting similar 5 year survival rates.</a:t>
            </a:r>
          </a:p>
          <a:p>
            <a:pPr eaLnBrk="1" hangingPunct="1"/>
            <a:endParaRPr lang="en-US" dirty="0" smtClean="0">
              <a:latin typeface="Arial" panose="020B0604020202020204" pitchFamily="34" charset="0"/>
              <a:ea typeface="ＭＳ Ｐゴシック" panose="020B0600070205080204" pitchFamily="34" charset="-128"/>
            </a:endParaRPr>
          </a:p>
          <a:p>
            <a:r>
              <a:rPr lang="en-US" sz="1200" b="0" u="none" kern="1200" dirty="0" smtClean="0">
                <a:solidFill>
                  <a:schemeClr val="tx1"/>
                </a:solidFill>
                <a:latin typeface="+mn-lt"/>
                <a:ea typeface="ＭＳ Ｐゴシック" pitchFamily="-1" charset="-128"/>
                <a:cs typeface="ＭＳ Ｐゴシック" pitchFamily="-1" charset="-128"/>
              </a:rPr>
              <a:t>Early-Stage Hepatocellular Carcinoma in Patients with Cirrhosis: Long-term Results of Percutaneous Image-guided Radiofrequency Ablation</a:t>
            </a:r>
          </a:p>
          <a:p>
            <a:r>
              <a:rPr lang="en-US" sz="1200" b="0" u="none" kern="1200" dirty="0" smtClean="0">
                <a:solidFill>
                  <a:schemeClr val="tx1"/>
                </a:solidFill>
                <a:latin typeface="+mn-lt"/>
                <a:ea typeface="ＭＳ Ｐゴシック" pitchFamily="-1" charset="-128"/>
                <a:cs typeface="ＭＳ Ｐゴシック" pitchFamily="-1" charset="-128"/>
              </a:rPr>
              <a:t>Riccardo </a:t>
            </a:r>
            <a:r>
              <a:rPr lang="en-US" sz="1200" b="0" u="none" kern="1200" dirty="0" err="1" smtClean="0">
                <a:solidFill>
                  <a:schemeClr val="tx1"/>
                </a:solidFill>
                <a:latin typeface="+mn-lt"/>
                <a:ea typeface="ＭＳ Ｐゴシック" pitchFamily="-1" charset="-128"/>
                <a:cs typeface="ＭＳ Ｐゴシック" pitchFamily="-1" charset="-128"/>
              </a:rPr>
              <a:t>Lencioni</a:t>
            </a:r>
            <a:r>
              <a:rPr lang="en-US" sz="1200" b="0" u="none" kern="1200" dirty="0" smtClean="0">
                <a:solidFill>
                  <a:schemeClr val="tx1"/>
                </a:solidFill>
                <a:latin typeface="+mn-lt"/>
                <a:ea typeface="ＭＳ Ｐゴシック" pitchFamily="-1" charset="-128"/>
                <a:cs typeface="ＭＳ Ｐゴシック" pitchFamily="-1" charset="-128"/>
              </a:rPr>
              <a:t>, MD, , Dania </a:t>
            </a:r>
            <a:r>
              <a:rPr lang="en-US" sz="1200" b="0" u="none" kern="1200" dirty="0" err="1" smtClean="0">
                <a:solidFill>
                  <a:schemeClr val="tx1"/>
                </a:solidFill>
                <a:latin typeface="+mn-lt"/>
                <a:ea typeface="ＭＳ Ｐゴシック" pitchFamily="-1" charset="-128"/>
                <a:cs typeface="ＭＳ Ｐゴシック" pitchFamily="-1" charset="-128"/>
              </a:rPr>
              <a:t>Cioni</a:t>
            </a:r>
            <a:r>
              <a:rPr lang="en-US" sz="1200" b="0" u="none" kern="1200" dirty="0" smtClean="0">
                <a:solidFill>
                  <a:schemeClr val="tx1"/>
                </a:solidFill>
                <a:latin typeface="+mn-lt"/>
                <a:ea typeface="ＭＳ Ｐゴシック" pitchFamily="-1" charset="-128"/>
                <a:cs typeface="ＭＳ Ｐゴシック" pitchFamily="-1" charset="-128"/>
              </a:rPr>
              <a:t>, MD, , Laura </a:t>
            </a:r>
            <a:r>
              <a:rPr lang="en-US" sz="1200" b="0" u="none" kern="1200" dirty="0" err="1" smtClean="0">
                <a:solidFill>
                  <a:schemeClr val="tx1"/>
                </a:solidFill>
                <a:latin typeface="+mn-lt"/>
                <a:ea typeface="ＭＳ Ｐゴシック" pitchFamily="-1" charset="-128"/>
                <a:cs typeface="ＭＳ Ｐゴシック" pitchFamily="-1" charset="-128"/>
              </a:rPr>
              <a:t>Crocetti</a:t>
            </a:r>
            <a:r>
              <a:rPr lang="en-US" sz="1200" b="0" u="none" kern="1200" dirty="0" smtClean="0">
                <a:solidFill>
                  <a:schemeClr val="tx1"/>
                </a:solidFill>
                <a:latin typeface="+mn-lt"/>
                <a:ea typeface="ＭＳ Ｐゴシック" pitchFamily="-1" charset="-128"/>
                <a:cs typeface="ＭＳ Ｐゴシック" pitchFamily="-1" charset="-128"/>
              </a:rPr>
              <a:t>, MD, , Chiara </a:t>
            </a:r>
            <a:r>
              <a:rPr lang="en-US" sz="1200" b="0" u="none" kern="1200" dirty="0" err="1" smtClean="0">
                <a:solidFill>
                  <a:schemeClr val="tx1"/>
                </a:solidFill>
                <a:latin typeface="+mn-lt"/>
                <a:ea typeface="ＭＳ Ｐゴシック" pitchFamily="-1" charset="-128"/>
                <a:cs typeface="ＭＳ Ｐゴシック" pitchFamily="-1" charset="-128"/>
              </a:rPr>
              <a:t>Franchini</a:t>
            </a:r>
            <a:r>
              <a:rPr lang="en-US" sz="1200" b="0" u="none" kern="1200" dirty="0" smtClean="0">
                <a:solidFill>
                  <a:schemeClr val="tx1"/>
                </a:solidFill>
                <a:latin typeface="+mn-lt"/>
                <a:ea typeface="ＭＳ Ｐゴシック" pitchFamily="-1" charset="-128"/>
                <a:cs typeface="ＭＳ Ｐゴシック" pitchFamily="-1" charset="-128"/>
              </a:rPr>
              <a:t>, MD, , </a:t>
            </a:r>
            <a:r>
              <a:rPr lang="en-US" sz="1200" b="0" u="none" kern="1200" dirty="0" err="1" smtClean="0">
                <a:solidFill>
                  <a:schemeClr val="tx1"/>
                </a:solidFill>
                <a:latin typeface="+mn-lt"/>
                <a:ea typeface="ＭＳ Ｐゴシック" pitchFamily="-1" charset="-128"/>
                <a:cs typeface="ＭＳ Ｐゴシック" pitchFamily="-1" charset="-128"/>
              </a:rPr>
              <a:t>Clotilde</a:t>
            </a:r>
            <a:r>
              <a:rPr lang="en-US" sz="1200" b="0" u="none" kern="1200" dirty="0" smtClean="0">
                <a:solidFill>
                  <a:schemeClr val="tx1"/>
                </a:solidFill>
                <a:latin typeface="+mn-lt"/>
                <a:ea typeface="ＭＳ Ｐゴシック" pitchFamily="-1" charset="-128"/>
                <a:cs typeface="ＭＳ Ｐゴシック" pitchFamily="-1" charset="-128"/>
              </a:rPr>
              <a:t> Della </a:t>
            </a:r>
            <a:r>
              <a:rPr lang="en-US" sz="1200" b="0" u="none" kern="1200" dirty="0" err="1" smtClean="0">
                <a:solidFill>
                  <a:schemeClr val="tx1"/>
                </a:solidFill>
                <a:latin typeface="+mn-lt"/>
                <a:ea typeface="ＭＳ Ｐゴシック" pitchFamily="-1" charset="-128"/>
                <a:cs typeface="ＭＳ Ｐゴシック" pitchFamily="-1" charset="-128"/>
              </a:rPr>
              <a:t>Pina</a:t>
            </a:r>
            <a:r>
              <a:rPr lang="en-US" sz="1200" b="0" u="none" kern="1200" dirty="0" smtClean="0">
                <a:solidFill>
                  <a:schemeClr val="tx1"/>
                </a:solidFill>
                <a:latin typeface="+mn-lt"/>
                <a:ea typeface="ＭＳ Ｐゴシック" pitchFamily="-1" charset="-128"/>
                <a:cs typeface="ＭＳ Ｐゴシック" pitchFamily="-1" charset="-128"/>
              </a:rPr>
              <a:t>, MD, , Jacopo </a:t>
            </a:r>
            <a:r>
              <a:rPr lang="en-US" sz="1200" b="0" u="none" kern="1200" dirty="0" err="1" smtClean="0">
                <a:solidFill>
                  <a:schemeClr val="tx1"/>
                </a:solidFill>
                <a:latin typeface="+mn-lt"/>
                <a:ea typeface="ＭＳ Ｐゴシック" pitchFamily="-1" charset="-128"/>
                <a:cs typeface="ＭＳ Ｐゴシック" pitchFamily="-1" charset="-128"/>
              </a:rPr>
              <a:t>Lera</a:t>
            </a:r>
            <a:r>
              <a:rPr lang="en-US" sz="1200" b="0" u="none" kern="1200" dirty="0" smtClean="0">
                <a:solidFill>
                  <a:schemeClr val="tx1"/>
                </a:solidFill>
                <a:latin typeface="+mn-lt"/>
                <a:ea typeface="ＭＳ Ｐゴシック" pitchFamily="-1" charset="-128"/>
                <a:cs typeface="ＭＳ Ｐゴシック" pitchFamily="-1" charset="-128"/>
              </a:rPr>
              <a:t>, MD, and , Carlo </a:t>
            </a:r>
            <a:r>
              <a:rPr lang="en-US" sz="1200" b="0" u="none" kern="1200" dirty="0" err="1" smtClean="0">
                <a:solidFill>
                  <a:schemeClr val="tx1"/>
                </a:solidFill>
                <a:latin typeface="+mn-lt"/>
                <a:ea typeface="ＭＳ Ｐゴシック" pitchFamily="-1" charset="-128"/>
                <a:cs typeface="ＭＳ Ｐゴシック" pitchFamily="-1" charset="-128"/>
              </a:rPr>
              <a:t>Bartolozzi</a:t>
            </a:r>
            <a:r>
              <a:rPr lang="en-US" sz="1200" b="0" u="none" kern="1200" dirty="0" smtClean="0">
                <a:solidFill>
                  <a:schemeClr val="tx1"/>
                </a:solidFill>
                <a:latin typeface="+mn-lt"/>
                <a:ea typeface="ＭＳ Ｐゴシック" pitchFamily="-1" charset="-128"/>
                <a:cs typeface="ＭＳ Ｐゴシック" pitchFamily="-1" charset="-128"/>
              </a:rPr>
              <a:t>, MD</a:t>
            </a:r>
          </a:p>
          <a:p>
            <a:r>
              <a:rPr lang="en-US" sz="1200" b="0" u="none" kern="1200" dirty="0" smtClean="0">
                <a:solidFill>
                  <a:schemeClr val="tx1"/>
                </a:solidFill>
                <a:latin typeface="+mn-lt"/>
                <a:ea typeface="ＭＳ Ｐゴシック" pitchFamily="-1" charset="-128"/>
                <a:cs typeface="ＭＳ Ｐゴシック" pitchFamily="-1" charset="-128"/>
              </a:rPr>
              <a:t>Radiology; March 2005</a:t>
            </a:r>
          </a:p>
          <a:p>
            <a:r>
              <a:rPr lang="en-US" sz="1200" b="0" u="none" kern="1200" dirty="0" smtClean="0">
                <a:solidFill>
                  <a:schemeClr val="tx1"/>
                </a:solidFill>
                <a:latin typeface="+mn-lt"/>
                <a:ea typeface="ＭＳ Ｐゴシック" pitchFamily="-1" charset="-128"/>
                <a:cs typeface="ＭＳ Ｐゴシック" pitchFamily="-1" charset="-128"/>
              </a:rPr>
              <a:t>Volume 234, Issue 3</a:t>
            </a:r>
          </a:p>
          <a:p>
            <a:endParaRPr lang="en-US" sz="1200" b="1" u="sng" kern="1200" dirty="0" smtClean="0">
              <a:solidFill>
                <a:schemeClr val="tx1"/>
              </a:solidFill>
              <a:latin typeface="+mn-lt"/>
              <a:ea typeface="ＭＳ Ｐゴシック" pitchFamily="-1" charset="-128"/>
              <a:cs typeface="ＭＳ Ｐゴシック" pitchFamily="-1" charset="-128"/>
            </a:endParaRPr>
          </a:p>
          <a:p>
            <a:r>
              <a:rPr lang="en-US" sz="1200" b="0" i="0" u="none" strike="noStrike" kern="1200" baseline="0" dirty="0" smtClean="0">
                <a:solidFill>
                  <a:schemeClr val="tx1"/>
                </a:solidFill>
                <a:latin typeface="+mn-lt"/>
                <a:ea typeface="ＭＳ Ｐゴシック" pitchFamily="-1" charset="-128"/>
                <a:cs typeface="ＭＳ Ｐゴシック" pitchFamily="-1" charset="-128"/>
              </a:rPr>
              <a:t>Percutaneous Radiofrequency Ablation for</a:t>
            </a:r>
          </a:p>
          <a:p>
            <a:r>
              <a:rPr lang="en-US" sz="1200" b="0" i="0" u="none" strike="noStrike" kern="1200" baseline="0" dirty="0" smtClean="0">
                <a:solidFill>
                  <a:schemeClr val="tx1"/>
                </a:solidFill>
                <a:latin typeface="+mn-lt"/>
                <a:ea typeface="ＭＳ Ｐゴシック" pitchFamily="-1" charset="-128"/>
                <a:cs typeface="ＭＳ Ｐゴシック" pitchFamily="-1" charset="-128"/>
              </a:rPr>
              <a:t>Hepatocellular Carcinoma</a:t>
            </a:r>
          </a:p>
          <a:p>
            <a:r>
              <a:rPr lang="en-US" sz="1200" b="0" i="0" u="none" strike="noStrike" kern="1200" baseline="0" dirty="0" smtClean="0">
                <a:solidFill>
                  <a:schemeClr val="tx1"/>
                </a:solidFill>
                <a:latin typeface="+mn-lt"/>
                <a:ea typeface="ＭＳ Ｐゴシック" pitchFamily="-1" charset="-128"/>
                <a:cs typeface="ＭＳ Ｐゴシック" pitchFamily="-1" charset="-128"/>
              </a:rPr>
              <a:t>An Analysis of 1000 Cases</a:t>
            </a:r>
          </a:p>
          <a:p>
            <a:r>
              <a:rPr lang="en-US" sz="1200" b="0" i="0" u="none" strike="noStrike" kern="1200" baseline="0" dirty="0" err="1" smtClean="0">
                <a:solidFill>
                  <a:schemeClr val="tx1"/>
                </a:solidFill>
                <a:latin typeface="+mn-lt"/>
                <a:ea typeface="ＭＳ Ｐゴシック" pitchFamily="-1" charset="-128"/>
                <a:cs typeface="ＭＳ Ｐゴシック" pitchFamily="-1" charset="-128"/>
              </a:rPr>
              <a:t>Ryosuke</a:t>
            </a:r>
            <a:r>
              <a:rPr lang="en-US" sz="1200" b="0" i="0" u="none" strike="noStrike" kern="1200" baseline="0" dirty="0" smtClean="0">
                <a:solidFill>
                  <a:schemeClr val="tx1"/>
                </a:solidFill>
                <a:latin typeface="+mn-lt"/>
                <a:ea typeface="ＭＳ Ｐゴシック" pitchFamily="-1" charset="-128"/>
                <a:cs typeface="ＭＳ Ｐゴシック" pitchFamily="-1" charset="-128"/>
              </a:rPr>
              <a:t> </a:t>
            </a:r>
            <a:r>
              <a:rPr lang="en-US" sz="1200" b="0" i="0" u="none" strike="noStrike" kern="1200" baseline="0" dirty="0" err="1" smtClean="0">
                <a:solidFill>
                  <a:schemeClr val="tx1"/>
                </a:solidFill>
                <a:latin typeface="+mn-lt"/>
                <a:ea typeface="ＭＳ Ｐゴシック" pitchFamily="-1" charset="-128"/>
                <a:cs typeface="ＭＳ Ｐゴシック" pitchFamily="-1" charset="-128"/>
              </a:rPr>
              <a:t>Tateishi</a:t>
            </a:r>
            <a:r>
              <a:rPr lang="en-US" sz="1200" b="0" i="0" u="none" strike="noStrike" kern="1200" baseline="0" dirty="0" smtClean="0">
                <a:solidFill>
                  <a:schemeClr val="tx1"/>
                </a:solidFill>
                <a:latin typeface="+mn-lt"/>
                <a:ea typeface="ＭＳ Ｐゴシック" pitchFamily="-1" charset="-128"/>
                <a:cs typeface="ＭＳ Ｐゴシック" pitchFamily="-1" charset="-128"/>
              </a:rPr>
              <a:t>, M.D.</a:t>
            </a:r>
          </a:p>
          <a:p>
            <a:r>
              <a:rPr lang="en-US" sz="1200" b="0" i="0" u="none" strike="noStrike" kern="1200" baseline="0" dirty="0" err="1" smtClean="0">
                <a:solidFill>
                  <a:schemeClr val="tx1"/>
                </a:solidFill>
                <a:latin typeface="+mn-lt"/>
                <a:ea typeface="ＭＳ Ｐゴシック" pitchFamily="-1" charset="-128"/>
                <a:cs typeface="ＭＳ Ｐゴシック" pitchFamily="-1" charset="-128"/>
              </a:rPr>
              <a:t>Shuichiro</a:t>
            </a:r>
            <a:r>
              <a:rPr lang="en-US" sz="1200" b="0" i="0" u="none" strike="noStrike" kern="1200" baseline="0" dirty="0" smtClean="0">
                <a:solidFill>
                  <a:schemeClr val="tx1"/>
                </a:solidFill>
                <a:latin typeface="+mn-lt"/>
                <a:ea typeface="ＭＳ Ｐゴシック" pitchFamily="-1" charset="-128"/>
                <a:cs typeface="ＭＳ Ｐゴシック" pitchFamily="-1" charset="-128"/>
              </a:rPr>
              <a:t> </a:t>
            </a:r>
            <a:r>
              <a:rPr lang="en-US" sz="1200" b="0" i="0" u="none" strike="noStrike" kern="1200" baseline="0" dirty="0" err="1" smtClean="0">
                <a:solidFill>
                  <a:schemeClr val="tx1"/>
                </a:solidFill>
                <a:latin typeface="+mn-lt"/>
                <a:ea typeface="ＭＳ Ｐゴシック" pitchFamily="-1" charset="-128"/>
                <a:cs typeface="ＭＳ Ｐゴシック" pitchFamily="-1" charset="-128"/>
              </a:rPr>
              <a:t>Shiina</a:t>
            </a:r>
            <a:r>
              <a:rPr lang="en-US" sz="1200" b="0" i="0" u="none" strike="noStrike" kern="1200" baseline="0" dirty="0" smtClean="0">
                <a:solidFill>
                  <a:schemeClr val="tx1"/>
                </a:solidFill>
                <a:latin typeface="+mn-lt"/>
                <a:ea typeface="ＭＳ Ｐゴシック" pitchFamily="-1" charset="-128"/>
                <a:cs typeface="ＭＳ Ｐゴシック" pitchFamily="-1" charset="-128"/>
              </a:rPr>
              <a:t>, M.D.</a:t>
            </a:r>
          </a:p>
          <a:p>
            <a:r>
              <a:rPr lang="en-US" sz="1200" b="0" i="0" u="none" strike="noStrike" kern="1200" baseline="0" dirty="0" smtClean="0">
                <a:solidFill>
                  <a:schemeClr val="tx1"/>
                </a:solidFill>
                <a:latin typeface="+mn-lt"/>
                <a:ea typeface="ＭＳ Ｐゴシック" pitchFamily="-1" charset="-128"/>
                <a:cs typeface="ＭＳ Ｐゴシック" pitchFamily="-1" charset="-128"/>
              </a:rPr>
              <a:t>Takuma </a:t>
            </a:r>
            <a:r>
              <a:rPr lang="en-US" sz="1200" b="0" i="0" u="none" strike="noStrike" kern="1200" baseline="0" dirty="0" err="1" smtClean="0">
                <a:solidFill>
                  <a:schemeClr val="tx1"/>
                </a:solidFill>
                <a:latin typeface="+mn-lt"/>
                <a:ea typeface="ＭＳ Ｐゴシック" pitchFamily="-1" charset="-128"/>
                <a:cs typeface="ＭＳ Ｐゴシック" pitchFamily="-1" charset="-128"/>
              </a:rPr>
              <a:t>Teratani</a:t>
            </a:r>
            <a:r>
              <a:rPr lang="en-US" sz="1200" b="0" i="0" u="none" strike="noStrike" kern="1200" baseline="0" dirty="0" smtClean="0">
                <a:solidFill>
                  <a:schemeClr val="tx1"/>
                </a:solidFill>
                <a:latin typeface="+mn-lt"/>
                <a:ea typeface="ＭＳ Ｐゴシック" pitchFamily="-1" charset="-128"/>
                <a:cs typeface="ＭＳ Ｐゴシック" pitchFamily="-1" charset="-128"/>
              </a:rPr>
              <a:t>, M.D.</a:t>
            </a:r>
          </a:p>
          <a:p>
            <a:r>
              <a:rPr lang="en-US" sz="1200" b="0" i="0" u="none" strike="noStrike" kern="1200" baseline="0" dirty="0" err="1" smtClean="0">
                <a:solidFill>
                  <a:schemeClr val="tx1"/>
                </a:solidFill>
                <a:latin typeface="+mn-lt"/>
                <a:ea typeface="ＭＳ Ｐゴシック" pitchFamily="-1" charset="-128"/>
                <a:cs typeface="ＭＳ Ｐゴシック" pitchFamily="-1" charset="-128"/>
              </a:rPr>
              <a:t>Shuntaro</a:t>
            </a:r>
            <a:r>
              <a:rPr lang="en-US" sz="1200" b="0" i="0" u="none" strike="noStrike" kern="1200" baseline="0" dirty="0" smtClean="0">
                <a:solidFill>
                  <a:schemeClr val="tx1"/>
                </a:solidFill>
                <a:latin typeface="+mn-lt"/>
                <a:ea typeface="ＭＳ Ｐゴシック" pitchFamily="-1" charset="-128"/>
                <a:cs typeface="ＭＳ Ｐゴシック" pitchFamily="-1" charset="-128"/>
              </a:rPr>
              <a:t> Obi, M.D.</a:t>
            </a:r>
          </a:p>
          <a:p>
            <a:r>
              <a:rPr lang="en-US" sz="1200" b="0" i="0" u="none" strike="noStrike" kern="1200" baseline="0" dirty="0" err="1" smtClean="0">
                <a:solidFill>
                  <a:schemeClr val="tx1"/>
                </a:solidFill>
                <a:latin typeface="+mn-lt"/>
                <a:ea typeface="ＭＳ Ｐゴシック" pitchFamily="-1" charset="-128"/>
                <a:cs typeface="ＭＳ Ｐゴシック" pitchFamily="-1" charset="-128"/>
              </a:rPr>
              <a:t>Shinpei</a:t>
            </a:r>
            <a:r>
              <a:rPr lang="en-US" sz="1200" b="0" i="0" u="none" strike="noStrike" kern="1200" baseline="0" dirty="0" smtClean="0">
                <a:solidFill>
                  <a:schemeClr val="tx1"/>
                </a:solidFill>
                <a:latin typeface="+mn-lt"/>
                <a:ea typeface="ＭＳ Ｐゴシック" pitchFamily="-1" charset="-128"/>
                <a:cs typeface="ＭＳ Ｐゴシック" pitchFamily="-1" charset="-128"/>
              </a:rPr>
              <a:t> Sato, M.D.</a:t>
            </a:r>
          </a:p>
          <a:p>
            <a:r>
              <a:rPr lang="en-US" sz="1200" b="0" i="0" u="none" strike="noStrike" kern="1200" baseline="0" dirty="0" smtClean="0">
                <a:solidFill>
                  <a:schemeClr val="tx1"/>
                </a:solidFill>
                <a:latin typeface="+mn-lt"/>
                <a:ea typeface="ＭＳ Ｐゴシック" pitchFamily="-1" charset="-128"/>
                <a:cs typeface="ＭＳ Ｐゴシック" pitchFamily="-1" charset="-128"/>
              </a:rPr>
              <a:t>Yukihiro Koike, M.D., Ph.D.</a:t>
            </a:r>
          </a:p>
          <a:p>
            <a:r>
              <a:rPr lang="en-US" sz="1200" b="0" i="0" u="none" strike="noStrike" kern="1200" baseline="0" dirty="0" smtClean="0">
                <a:solidFill>
                  <a:schemeClr val="tx1"/>
                </a:solidFill>
                <a:latin typeface="+mn-lt"/>
                <a:ea typeface="ＭＳ Ｐゴシック" pitchFamily="-1" charset="-128"/>
                <a:cs typeface="ＭＳ Ｐゴシック" pitchFamily="-1" charset="-128"/>
              </a:rPr>
              <a:t>Tomonori </a:t>
            </a:r>
            <a:r>
              <a:rPr lang="en-US" sz="1200" b="0" i="0" u="none" strike="noStrike" kern="1200" baseline="0" dirty="0" err="1" smtClean="0">
                <a:solidFill>
                  <a:schemeClr val="tx1"/>
                </a:solidFill>
                <a:latin typeface="+mn-lt"/>
                <a:ea typeface="ＭＳ Ｐゴシック" pitchFamily="-1" charset="-128"/>
                <a:cs typeface="ＭＳ Ｐゴシック" pitchFamily="-1" charset="-128"/>
              </a:rPr>
              <a:t>Fujishima</a:t>
            </a:r>
            <a:r>
              <a:rPr lang="en-US" sz="1200" b="0" i="0" u="none" strike="noStrike" kern="1200" baseline="0" dirty="0" smtClean="0">
                <a:solidFill>
                  <a:schemeClr val="tx1"/>
                </a:solidFill>
                <a:latin typeface="+mn-lt"/>
                <a:ea typeface="ＭＳ Ｐゴシック" pitchFamily="-1" charset="-128"/>
                <a:cs typeface="ＭＳ Ｐゴシック" pitchFamily="-1" charset="-128"/>
              </a:rPr>
              <a:t>, M.D.</a:t>
            </a:r>
          </a:p>
          <a:p>
            <a:r>
              <a:rPr lang="en-US" sz="1200" b="0" i="0" u="none" strike="noStrike" kern="1200" baseline="0" dirty="0" smtClean="0">
                <a:solidFill>
                  <a:schemeClr val="tx1"/>
                </a:solidFill>
                <a:latin typeface="+mn-lt"/>
                <a:ea typeface="ＭＳ Ｐゴシック" pitchFamily="-1" charset="-128"/>
                <a:cs typeface="ＭＳ Ｐゴシック" pitchFamily="-1" charset="-128"/>
              </a:rPr>
              <a:t>Haruhiko Yoshida, M.D., Ph.D.</a:t>
            </a:r>
          </a:p>
          <a:p>
            <a:r>
              <a:rPr lang="en-US" sz="1200" b="0" i="0" u="none" strike="noStrike" kern="1200" baseline="0" dirty="0" smtClean="0">
                <a:solidFill>
                  <a:schemeClr val="tx1"/>
                </a:solidFill>
                <a:latin typeface="+mn-lt"/>
                <a:ea typeface="ＭＳ Ｐゴシック" pitchFamily="-1" charset="-128"/>
                <a:cs typeface="ＭＳ Ｐゴシック" pitchFamily="-1" charset="-128"/>
              </a:rPr>
              <a:t>Takao </a:t>
            </a:r>
            <a:r>
              <a:rPr lang="en-US" sz="1200" b="0" i="0" u="none" strike="noStrike" kern="1200" baseline="0" dirty="0" err="1" smtClean="0">
                <a:solidFill>
                  <a:schemeClr val="tx1"/>
                </a:solidFill>
                <a:latin typeface="+mn-lt"/>
                <a:ea typeface="ＭＳ Ｐゴシック" pitchFamily="-1" charset="-128"/>
                <a:cs typeface="ＭＳ Ｐゴシック" pitchFamily="-1" charset="-128"/>
              </a:rPr>
              <a:t>Kawabe</a:t>
            </a:r>
            <a:r>
              <a:rPr lang="en-US" sz="1200" b="0" i="0" u="none" strike="noStrike" kern="1200" baseline="0" dirty="0" smtClean="0">
                <a:solidFill>
                  <a:schemeClr val="tx1"/>
                </a:solidFill>
                <a:latin typeface="+mn-lt"/>
                <a:ea typeface="ＭＳ Ｐゴシック" pitchFamily="-1" charset="-128"/>
                <a:cs typeface="ＭＳ Ｐゴシック" pitchFamily="-1" charset="-128"/>
              </a:rPr>
              <a:t>, M.D., Ph.D.</a:t>
            </a:r>
          </a:p>
          <a:p>
            <a:r>
              <a:rPr lang="en-US" sz="1200" b="0" i="0" u="none" strike="noStrike" kern="1200" baseline="0" dirty="0" smtClean="0">
                <a:solidFill>
                  <a:schemeClr val="tx1"/>
                </a:solidFill>
                <a:latin typeface="+mn-lt"/>
                <a:ea typeface="ＭＳ Ｐゴシック" pitchFamily="-1" charset="-128"/>
                <a:cs typeface="ＭＳ Ｐゴシック" pitchFamily="-1" charset="-128"/>
              </a:rPr>
              <a:t>Masao </a:t>
            </a:r>
            <a:r>
              <a:rPr lang="en-US" sz="1200" b="0" i="0" u="none" strike="noStrike" kern="1200" baseline="0" dirty="0" err="1" smtClean="0">
                <a:solidFill>
                  <a:schemeClr val="tx1"/>
                </a:solidFill>
                <a:latin typeface="+mn-lt"/>
                <a:ea typeface="ＭＳ Ｐゴシック" pitchFamily="-1" charset="-128"/>
                <a:cs typeface="ＭＳ Ｐゴシック" pitchFamily="-1" charset="-128"/>
              </a:rPr>
              <a:t>Omata</a:t>
            </a:r>
            <a:r>
              <a:rPr lang="en-US" sz="1200" b="0" i="0" u="none" strike="noStrike" kern="1200" baseline="0" dirty="0" smtClean="0">
                <a:solidFill>
                  <a:schemeClr val="tx1"/>
                </a:solidFill>
                <a:latin typeface="+mn-lt"/>
                <a:ea typeface="ＭＳ Ｐゴシック" pitchFamily="-1" charset="-128"/>
                <a:cs typeface="ＭＳ Ｐゴシック" pitchFamily="-1" charset="-128"/>
              </a:rPr>
              <a:t>, M.D., Ph.D.</a:t>
            </a:r>
          </a:p>
          <a:p>
            <a:r>
              <a:rPr lang="en-US" sz="1200" b="0" i="0" u="none" strike="noStrike" kern="1200" baseline="0" dirty="0" smtClean="0">
                <a:solidFill>
                  <a:schemeClr val="tx1"/>
                </a:solidFill>
                <a:latin typeface="+mn-lt"/>
                <a:ea typeface="ＭＳ Ｐゴシック" pitchFamily="-1" charset="-128"/>
                <a:cs typeface="ＭＳ Ｐゴシック" pitchFamily="-1" charset="-128"/>
              </a:rPr>
              <a:t>CANCER March 15, 2005 / Volume 103 / Number 6</a:t>
            </a:r>
          </a:p>
        </p:txBody>
      </p:sp>
    </p:spTree>
    <p:extLst>
      <p:ext uri="{BB962C8B-B14F-4D97-AF65-F5344CB8AC3E}">
        <p14:creationId xmlns:p14="http://schemas.microsoft.com/office/powerpoint/2010/main" xmlns="" val="40015358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CBF8C2F-4139-4491-B8D7-1D635865C71F}" type="slidenum">
              <a:rPr lang="en-US" sz="1200">
                <a:cs typeface="Arial" panose="020B0604020202020204" pitchFamily="34" charset="0"/>
              </a:rPr>
              <a:pPr eaLnBrk="1" hangingPunct="1"/>
              <a:t>45</a:t>
            </a:fld>
            <a:endParaRPr lang="en-US" sz="1200">
              <a:cs typeface="Arial" panose="020B0604020202020204" pitchFamily="34" charset="0"/>
            </a:endParaRPr>
          </a:p>
        </p:txBody>
      </p:sp>
      <p:sp>
        <p:nvSpPr>
          <p:cNvPr id="181250"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81251"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pPr eaLnBrk="1" hangingPunct="1"/>
            <a:r>
              <a:rPr lang="en-US" dirty="0" smtClean="0">
                <a:latin typeface="Arial" panose="020B0604020202020204" pitchFamily="34" charset="0"/>
                <a:ea typeface="ＭＳ Ｐゴシック" panose="020B0600070205080204" pitchFamily="34" charset="-128"/>
              </a:rPr>
              <a:t>There has been strong interest in RFA versus surgical resection for small HCC lesions. Report from Clinical Gastroenterology in March in a case series comparing surgical resection Childs A patient versus a group where patients had refused surgery undergoing RFA.  The data suggested that RFA was as effective for single small HCC lesions with good hepatic reserve, although having a higher rate of local recurrences but having comparable overall and disease free survival at 3 years. RFA group had decreased </a:t>
            </a:r>
            <a:r>
              <a:rPr lang="en-US" dirty="0" err="1" smtClean="0">
                <a:latin typeface="Arial" panose="020B0604020202020204" pitchFamily="34" charset="0"/>
                <a:ea typeface="ＭＳ Ｐゴシック" panose="020B0600070205080204" pitchFamily="34" charset="-128"/>
              </a:rPr>
              <a:t>peri</a:t>
            </a:r>
            <a:r>
              <a:rPr lang="en-US" dirty="0" smtClean="0">
                <a:latin typeface="Arial" panose="020B0604020202020204" pitchFamily="34" charset="0"/>
                <a:ea typeface="ＭＳ Ｐゴシック" panose="020B0600070205080204" pitchFamily="34" charset="-128"/>
              </a:rPr>
              <a:t>-procedural mortality and morbidity. However, surgical resection has been shown in earlier papers to be superior than RFA, although the RFA groups typically had limited follow-up.</a:t>
            </a:r>
          </a:p>
          <a:p>
            <a:pPr eaLnBrk="1" hangingPunct="1"/>
            <a:endParaRPr lang="en-US" dirty="0" smtClean="0">
              <a:latin typeface="Arial" panose="020B0604020202020204" pitchFamily="34" charset="0"/>
              <a:ea typeface="ＭＳ Ｐゴシック" panose="020B0600070205080204" pitchFamily="34" charset="-128"/>
            </a:endParaRPr>
          </a:p>
          <a:p>
            <a:r>
              <a:rPr lang="en-US" sz="1200" b="0" u="none" kern="1200" dirty="0" smtClean="0">
                <a:solidFill>
                  <a:schemeClr val="tx1"/>
                </a:solidFill>
                <a:latin typeface="+mn-lt"/>
                <a:ea typeface="ＭＳ Ｐゴシック" pitchFamily="-1" charset="-128"/>
                <a:cs typeface="ＭＳ Ｐゴシック" pitchFamily="-1" charset="-128"/>
              </a:rPr>
              <a:t>J </a:t>
            </a:r>
            <a:r>
              <a:rPr lang="en-US" sz="1200" b="0" u="none" kern="1200" dirty="0" err="1" smtClean="0">
                <a:solidFill>
                  <a:schemeClr val="tx1"/>
                </a:solidFill>
                <a:latin typeface="+mn-lt"/>
                <a:ea typeface="ＭＳ Ｐゴシック" pitchFamily="-1" charset="-128"/>
                <a:cs typeface="ＭＳ Ｐゴシック" pitchFamily="-1" charset="-128"/>
              </a:rPr>
              <a:t>Clin</a:t>
            </a:r>
            <a:r>
              <a:rPr lang="en-US" sz="1200" b="0" u="none" kern="1200" dirty="0" smtClean="0">
                <a:solidFill>
                  <a:schemeClr val="tx1"/>
                </a:solidFill>
                <a:latin typeface="+mn-lt"/>
                <a:ea typeface="ＭＳ Ｐゴシック" pitchFamily="-1" charset="-128"/>
                <a:cs typeface="ＭＳ Ｐゴシック" pitchFamily="-1" charset="-128"/>
              </a:rPr>
              <a:t> </a:t>
            </a:r>
            <a:r>
              <a:rPr lang="en-US" sz="1200" b="0" u="none" kern="1200" dirty="0" err="1" smtClean="0">
                <a:solidFill>
                  <a:schemeClr val="tx1"/>
                </a:solidFill>
                <a:latin typeface="+mn-lt"/>
                <a:ea typeface="ＭＳ Ｐゴシック" pitchFamily="-1" charset="-128"/>
                <a:cs typeface="ＭＳ Ｐゴシック" pitchFamily="-1" charset="-128"/>
              </a:rPr>
              <a:t>Gastroenterol</a:t>
            </a:r>
            <a:r>
              <a:rPr lang="en-US" sz="1200" b="0" u="none" kern="1200" dirty="0" smtClean="0">
                <a:solidFill>
                  <a:schemeClr val="tx1"/>
                </a:solidFill>
                <a:latin typeface="+mn-lt"/>
                <a:ea typeface="ＭＳ Ｐゴシック" pitchFamily="-1" charset="-128"/>
                <a:cs typeface="ＭＳ Ｐゴシック" pitchFamily="-1" charset="-128"/>
              </a:rPr>
              <a:t>. 2005 Mar;39(3):247-52.</a:t>
            </a:r>
          </a:p>
          <a:p>
            <a:r>
              <a:rPr lang="en-US" sz="1200" b="0" u="none" kern="1200" dirty="0" smtClean="0">
                <a:solidFill>
                  <a:schemeClr val="tx1"/>
                </a:solidFill>
                <a:latin typeface="+mn-lt"/>
                <a:ea typeface="ＭＳ Ｐゴシック" pitchFamily="-1" charset="-128"/>
                <a:cs typeface="ＭＳ Ｐゴシック" pitchFamily="-1" charset="-128"/>
              </a:rPr>
              <a:t>Comparing the outcomes of radiofrequency ablation and surgery in patients with a single small hepatocellular carcinoma and well-preserved hepatic function.</a:t>
            </a:r>
          </a:p>
          <a:p>
            <a:r>
              <a:rPr lang="en-US" sz="1200" b="0" u="none" kern="1200" dirty="0" smtClean="0">
                <a:solidFill>
                  <a:schemeClr val="tx1"/>
                </a:solidFill>
                <a:latin typeface="+mn-lt"/>
                <a:ea typeface="ＭＳ Ｐゴシック" pitchFamily="-1" charset="-128"/>
                <a:cs typeface="ＭＳ Ｐゴシック" pitchFamily="-1" charset="-128"/>
              </a:rPr>
              <a:t>Hong SN, Lee SY, Choi MS, Lee JH, </a:t>
            </a:r>
            <a:r>
              <a:rPr lang="en-US" sz="1200" b="0" u="none" kern="1200" dirty="0" err="1" smtClean="0">
                <a:solidFill>
                  <a:schemeClr val="tx1"/>
                </a:solidFill>
                <a:latin typeface="+mn-lt"/>
                <a:ea typeface="ＭＳ Ｐゴシック" pitchFamily="-1" charset="-128"/>
                <a:cs typeface="ＭＳ Ｐゴシック" pitchFamily="-1" charset="-128"/>
              </a:rPr>
              <a:t>Koh</a:t>
            </a:r>
            <a:r>
              <a:rPr lang="en-US" sz="1200" b="0" u="none" kern="1200" dirty="0" smtClean="0">
                <a:solidFill>
                  <a:schemeClr val="tx1"/>
                </a:solidFill>
                <a:latin typeface="+mn-lt"/>
                <a:ea typeface="ＭＳ Ｐゴシック" pitchFamily="-1" charset="-128"/>
                <a:cs typeface="ＭＳ Ｐゴシック" pitchFamily="-1" charset="-128"/>
              </a:rPr>
              <a:t> KC, Paik SW, </a:t>
            </a:r>
            <a:r>
              <a:rPr lang="en-US" sz="1200" b="0" u="none" kern="1200" dirty="0" err="1" smtClean="0">
                <a:solidFill>
                  <a:schemeClr val="tx1"/>
                </a:solidFill>
                <a:latin typeface="+mn-lt"/>
                <a:ea typeface="ＭＳ Ｐゴシック" pitchFamily="-1" charset="-128"/>
                <a:cs typeface="ＭＳ Ｐゴシック" pitchFamily="-1" charset="-128"/>
              </a:rPr>
              <a:t>Yoo</a:t>
            </a:r>
            <a:r>
              <a:rPr lang="en-US" sz="1200" b="0" u="none" kern="1200" dirty="0" smtClean="0">
                <a:solidFill>
                  <a:schemeClr val="tx1"/>
                </a:solidFill>
                <a:latin typeface="+mn-lt"/>
                <a:ea typeface="ＭＳ Ｐゴシック" pitchFamily="-1" charset="-128"/>
                <a:cs typeface="ＭＳ Ｐゴシック" pitchFamily="-1" charset="-128"/>
              </a:rPr>
              <a:t> BC, Rhee JC, Choi D, Lim HK, Lee KW, </a:t>
            </a:r>
            <a:r>
              <a:rPr lang="en-US" sz="1200" b="0" u="none" kern="1200" dirty="0" err="1" smtClean="0">
                <a:solidFill>
                  <a:schemeClr val="tx1"/>
                </a:solidFill>
                <a:latin typeface="+mn-lt"/>
                <a:ea typeface="ＭＳ Ｐゴシック" pitchFamily="-1" charset="-128"/>
                <a:cs typeface="ＭＳ Ｐゴシック" pitchFamily="-1" charset="-128"/>
              </a:rPr>
              <a:t>Joh</a:t>
            </a:r>
            <a:r>
              <a:rPr lang="en-US" sz="1200" b="0" u="none" kern="1200" dirty="0" smtClean="0">
                <a:solidFill>
                  <a:schemeClr val="tx1"/>
                </a:solidFill>
                <a:latin typeface="+mn-lt"/>
                <a:ea typeface="ＭＳ Ｐゴシック" pitchFamily="-1" charset="-128"/>
                <a:cs typeface="ＭＳ Ｐゴシック" pitchFamily="-1" charset="-128"/>
              </a:rPr>
              <a:t> JW.</a:t>
            </a:r>
          </a:p>
          <a:p>
            <a:endParaRPr lang="nl-NL" sz="1200" b="0" u="sng" kern="1200" dirty="0" smtClean="0">
              <a:solidFill>
                <a:schemeClr val="tx1"/>
              </a:solidFill>
              <a:latin typeface="+mn-lt"/>
              <a:ea typeface="ＭＳ Ｐゴシック" pitchFamily="-1" charset="-128"/>
              <a:cs typeface="ＭＳ Ｐゴシック" pitchFamily="-1" charset="-128"/>
            </a:endParaRPr>
          </a:p>
          <a:p>
            <a:r>
              <a:rPr lang="en-US" sz="1200" kern="1200" dirty="0" smtClean="0">
                <a:solidFill>
                  <a:schemeClr val="tx1"/>
                </a:solidFill>
                <a:latin typeface="+mn-lt"/>
                <a:ea typeface="ＭＳ Ｐゴシック" pitchFamily="-1" charset="-128"/>
                <a:cs typeface="ＭＳ Ｐゴシック" pitchFamily="-1" charset="-128"/>
              </a:rPr>
              <a:t>To compare the efficacy of radiofrequency ablation (RFA) and surgical resection in a group of patients with a Child-Pugh score of 5 and a single HCC less than 4 cm in diameter.</a:t>
            </a:r>
          </a:p>
          <a:p>
            <a:r>
              <a:rPr lang="en-US" sz="1200" b="1" kern="1200" dirty="0" smtClean="0">
                <a:solidFill>
                  <a:schemeClr val="tx1"/>
                </a:solidFill>
                <a:latin typeface="+mn-lt"/>
                <a:ea typeface="ＭＳ Ｐゴシック" pitchFamily="-1" charset="-128"/>
                <a:cs typeface="ＭＳ Ｐゴシック" pitchFamily="-1" charset="-128"/>
              </a:rPr>
              <a:t>BACKGROUND:</a:t>
            </a:r>
          </a:p>
          <a:p>
            <a:r>
              <a:rPr lang="en-US" sz="1200" b="0" kern="1200" dirty="0" smtClean="0">
                <a:solidFill>
                  <a:schemeClr val="tx1"/>
                </a:solidFill>
                <a:latin typeface="+mn-lt"/>
                <a:ea typeface="ＭＳ Ｐゴシック" pitchFamily="-1" charset="-128"/>
                <a:cs typeface="ＭＳ Ｐゴシック" pitchFamily="-1" charset="-128"/>
              </a:rPr>
              <a:t>Radiofrequency ablation (RFA) has become a popular method for treatment of hepatocellular carcinoma (HCC) and has been applied as an alternative primary therapy to surgical resection.</a:t>
            </a:r>
          </a:p>
          <a:p>
            <a:r>
              <a:rPr lang="en-US" sz="1200" b="1" kern="1200" dirty="0" smtClean="0">
                <a:solidFill>
                  <a:schemeClr val="tx1"/>
                </a:solidFill>
                <a:latin typeface="+mn-lt"/>
                <a:ea typeface="ＭＳ Ｐゴシック" pitchFamily="-1" charset="-128"/>
                <a:cs typeface="ＭＳ Ｐゴシック" pitchFamily="-1" charset="-128"/>
              </a:rPr>
              <a:t>STUDY:</a:t>
            </a:r>
          </a:p>
          <a:p>
            <a:r>
              <a:rPr lang="en-US" sz="1200" b="0" kern="1200" dirty="0" smtClean="0">
                <a:solidFill>
                  <a:schemeClr val="tx1"/>
                </a:solidFill>
                <a:latin typeface="+mn-lt"/>
                <a:ea typeface="ＭＳ Ｐゴシック" pitchFamily="-1" charset="-128"/>
                <a:cs typeface="ＭＳ Ｐゴシック" pitchFamily="-1" charset="-128"/>
              </a:rPr>
              <a:t>We compared outcomes for 148 patients treated with RFA (n = 55) and those treated surgically (n = 93).</a:t>
            </a:r>
          </a:p>
          <a:p>
            <a:r>
              <a:rPr lang="en-US" sz="1200" b="1" kern="1200" dirty="0" smtClean="0">
                <a:solidFill>
                  <a:schemeClr val="tx1"/>
                </a:solidFill>
                <a:latin typeface="+mn-lt"/>
                <a:ea typeface="ＭＳ Ｐゴシック" pitchFamily="-1" charset="-128"/>
                <a:cs typeface="ＭＳ Ｐゴシック" pitchFamily="-1" charset="-128"/>
              </a:rPr>
              <a:t>RESULTS:</a:t>
            </a:r>
          </a:p>
          <a:p>
            <a:r>
              <a:rPr lang="en-US" sz="1200" b="0" kern="1200" dirty="0" smtClean="0">
                <a:solidFill>
                  <a:schemeClr val="tx1"/>
                </a:solidFill>
                <a:latin typeface="+mn-lt"/>
                <a:ea typeface="ＭＳ Ｐゴシック" pitchFamily="-1" charset="-128"/>
                <a:cs typeface="ＭＳ Ｐゴシック" pitchFamily="-1" charset="-128"/>
              </a:rPr>
              <a:t>The rate of local recurrence among patients in the RFA group was significantly higher than in the surgery group (P = 0.005), while the incidence of remote recurrence was similar between the two groups (P = 0.30). The cumulative 1- and 3-year overall survival rates (P = 0.24) and the cumulative 1- and 3-year recurrence-free survival rates (P = 0.54) were not significantly different between the two groups.</a:t>
            </a:r>
          </a:p>
          <a:p>
            <a:r>
              <a:rPr lang="en-US" sz="1200" b="1" kern="1200" dirty="0" smtClean="0">
                <a:solidFill>
                  <a:schemeClr val="tx1"/>
                </a:solidFill>
                <a:latin typeface="+mn-lt"/>
                <a:ea typeface="ＭＳ Ｐゴシック" pitchFamily="-1" charset="-128"/>
                <a:cs typeface="ＭＳ Ｐゴシック" pitchFamily="-1" charset="-128"/>
              </a:rPr>
              <a:t>CONCLUSIONS:</a:t>
            </a:r>
          </a:p>
          <a:p>
            <a:r>
              <a:rPr lang="en-US" sz="1200" b="0" kern="1200" dirty="0" smtClean="0">
                <a:solidFill>
                  <a:schemeClr val="tx1"/>
                </a:solidFill>
                <a:latin typeface="+mn-lt"/>
                <a:ea typeface="ＭＳ Ｐゴシック" pitchFamily="-1" charset="-128"/>
                <a:cs typeface="ＭＳ Ｐゴシック" pitchFamily="-1" charset="-128"/>
              </a:rPr>
              <a:t>Despite a higher rate of local recurrence, RFA was found to be as effective as surgical resection for the treatment of single small HCC in patients with well-preserved liver function, in terms of the incidence of remote recurrence and the patients' likelihood of achieving overall and/or recurrence-free survival.</a:t>
            </a:r>
            <a:endParaRPr 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xmlns="" val="24170923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3721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Arial" panose="020B0604020202020204" pitchFamily="34" charset="0"/>
                <a:ea typeface="ＭＳ Ｐゴシック" panose="020B0600070205080204" pitchFamily="34" charset="-128"/>
              </a:rPr>
              <a:t>Multiple studies with anti tumor effect, no survival </a:t>
            </a:r>
            <a:r>
              <a:rPr lang="en-US" dirty="0" err="1" smtClean="0">
                <a:latin typeface="Arial" panose="020B0604020202020204" pitchFamily="34" charset="0"/>
                <a:ea typeface="ＭＳ Ｐゴシック" panose="020B0600070205080204" pitchFamily="34" charset="-128"/>
              </a:rPr>
              <a:t>benifit</a:t>
            </a:r>
            <a:endParaRPr lang="en-US" dirty="0" smtClean="0">
              <a:latin typeface="Arial" panose="020B0604020202020204" pitchFamily="34" charset="0"/>
              <a:ea typeface="ＭＳ Ｐゴシック" panose="020B0600070205080204" pitchFamily="34" charset="-128"/>
            </a:endParaRPr>
          </a:p>
          <a:p>
            <a:endParaRPr lang="en-US" dirty="0" smtClean="0">
              <a:latin typeface="Arial" panose="020B0604020202020204" pitchFamily="34" charset="0"/>
              <a:ea typeface="ＭＳ Ｐゴシック" panose="020B0600070205080204" pitchFamily="34" charset="-128"/>
            </a:endParaRPr>
          </a:p>
          <a:p>
            <a:r>
              <a:rPr lang="en-US" sz="1200" kern="1200" dirty="0" smtClean="0">
                <a:solidFill>
                  <a:schemeClr val="tx1"/>
                </a:solidFill>
                <a:latin typeface="+mn-lt"/>
                <a:ea typeface="ＭＳ Ｐゴシック" pitchFamily="-1" charset="-128"/>
                <a:cs typeface="ＭＳ Ｐゴシック" pitchFamily="-1" charset="-128"/>
              </a:rPr>
              <a:t>Chemoembolization of </a:t>
            </a:r>
            <a:r>
              <a:rPr lang="en-US" sz="1200" kern="1200" dirty="0" err="1" smtClean="0">
                <a:solidFill>
                  <a:schemeClr val="tx1"/>
                </a:solidFill>
                <a:latin typeface="+mn-lt"/>
                <a:ea typeface="ＭＳ Ｐゴシック" pitchFamily="-1" charset="-128"/>
                <a:cs typeface="ＭＳ Ｐゴシック" pitchFamily="-1" charset="-128"/>
              </a:rPr>
              <a:t>Unresectable</a:t>
            </a:r>
            <a:r>
              <a:rPr lang="en-US" sz="1200" kern="1200" dirty="0" smtClean="0">
                <a:solidFill>
                  <a:schemeClr val="tx1"/>
                </a:solidFill>
                <a:latin typeface="+mn-lt"/>
                <a:ea typeface="ＭＳ Ｐゴシック" pitchFamily="-1" charset="-128"/>
                <a:cs typeface="ＭＳ Ｐゴシック" pitchFamily="-1" charset="-128"/>
              </a:rPr>
              <a:t> Hepatocellular Carcinoma: A Review</a:t>
            </a:r>
          </a:p>
          <a:p>
            <a:r>
              <a:rPr lang="en-US" sz="1200" kern="1200" dirty="0" smtClean="0">
                <a:solidFill>
                  <a:schemeClr val="tx1"/>
                </a:solidFill>
                <a:latin typeface="+mn-lt"/>
                <a:ea typeface="ＭＳ Ｐゴシック" pitchFamily="-1" charset="-128"/>
                <a:cs typeface="ＭＳ Ｐゴシック" pitchFamily="-1" charset="-128"/>
              </a:rPr>
              <a:t>Douglas E. Ramsey, AB, Jean-Francois H. </a:t>
            </a:r>
            <a:r>
              <a:rPr lang="en-US" sz="1200" kern="1200" dirty="0" err="1" smtClean="0">
                <a:solidFill>
                  <a:schemeClr val="tx1"/>
                </a:solidFill>
                <a:latin typeface="+mn-lt"/>
                <a:ea typeface="ＭＳ Ｐゴシック" pitchFamily="-1" charset="-128"/>
                <a:cs typeface="ＭＳ Ｐゴシック" pitchFamily="-1" charset="-128"/>
              </a:rPr>
              <a:t>Geschwind</a:t>
            </a:r>
            <a:r>
              <a:rPr lang="en-US" sz="1200" kern="1200" dirty="0" smtClean="0">
                <a:solidFill>
                  <a:schemeClr val="tx1"/>
                </a:solidFill>
                <a:latin typeface="+mn-lt"/>
                <a:ea typeface="ＭＳ Ｐゴシック" pitchFamily="-1" charset="-128"/>
                <a:cs typeface="ＭＳ Ｐゴシック" pitchFamily="-1" charset="-128"/>
              </a:rPr>
              <a:t>, MD</a:t>
            </a:r>
            <a:endParaRPr lang="en-US" sz="1200" kern="1200" dirty="0" smtClean="0">
              <a:solidFill>
                <a:schemeClr val="tx1"/>
              </a:solidFill>
              <a:latin typeface="+mn-lt"/>
              <a:ea typeface="ＭＳ Ｐゴシック" pitchFamily="-1" charset="-128"/>
              <a:cs typeface="ＭＳ Ｐゴシック" pitchFamily="-1" charset="-128"/>
              <a:hlinkClick r:id="rId3"/>
            </a:endParaRPr>
          </a:p>
          <a:p>
            <a:r>
              <a:rPr lang="en-US" sz="1200" kern="1200" dirty="0" err="1" smtClean="0">
                <a:solidFill>
                  <a:schemeClr val="tx1"/>
                </a:solidFill>
                <a:latin typeface="+mn-lt"/>
                <a:ea typeface="ＭＳ Ｐゴシック" pitchFamily="-1" charset="-128"/>
                <a:cs typeface="ＭＳ Ｐゴシック" pitchFamily="-1" charset="-128"/>
              </a:rPr>
              <a:t>Appl</a:t>
            </a:r>
            <a:r>
              <a:rPr lang="en-US" sz="1200" kern="1200" dirty="0" smtClean="0">
                <a:solidFill>
                  <a:schemeClr val="tx1"/>
                </a:solidFill>
                <a:latin typeface="+mn-lt"/>
                <a:ea typeface="ＭＳ Ｐゴシック" pitchFamily="-1" charset="-128"/>
                <a:cs typeface="ＭＳ Ｐゴシック" pitchFamily="-1" charset="-128"/>
              </a:rPr>
              <a:t> </a:t>
            </a:r>
            <a:r>
              <a:rPr lang="en-US" sz="1200" kern="1200" dirty="0" err="1" smtClean="0">
                <a:solidFill>
                  <a:schemeClr val="tx1"/>
                </a:solidFill>
                <a:latin typeface="+mn-lt"/>
                <a:ea typeface="ＭＳ Ｐゴシック" pitchFamily="-1" charset="-128"/>
                <a:cs typeface="ＭＳ Ｐゴシック" pitchFamily="-1" charset="-128"/>
              </a:rPr>
              <a:t>Radiol</a:t>
            </a:r>
            <a:r>
              <a:rPr lang="en-US" sz="1200" kern="1200" dirty="0" smtClean="0">
                <a:solidFill>
                  <a:schemeClr val="tx1"/>
                </a:solidFill>
                <a:latin typeface="+mn-lt"/>
                <a:ea typeface="ＭＳ Ｐゴシック" pitchFamily="-1" charset="-128"/>
                <a:cs typeface="ＭＳ Ｐゴシック" pitchFamily="-1" charset="-128"/>
              </a:rPr>
              <a:t>. 2004;33(3).</a:t>
            </a:r>
          </a:p>
          <a:p>
            <a:r>
              <a:rPr lang="en-US" sz="1200" kern="1200" dirty="0" smtClean="0">
                <a:solidFill>
                  <a:schemeClr val="tx1"/>
                </a:solidFill>
                <a:latin typeface="+mn-lt"/>
                <a:ea typeface="ＭＳ Ｐゴシック" pitchFamily="-1" charset="-128"/>
                <a:cs typeface="ＭＳ Ｐゴシック" pitchFamily="-1" charset="-128"/>
              </a:rPr>
              <a:t>http://</a:t>
            </a:r>
            <a:r>
              <a:rPr lang="en-US" sz="1200" kern="1200" dirty="0" err="1" smtClean="0">
                <a:solidFill>
                  <a:schemeClr val="tx1"/>
                </a:solidFill>
                <a:latin typeface="+mn-lt"/>
                <a:ea typeface="ＭＳ Ｐゴシック" pitchFamily="-1" charset="-128"/>
                <a:cs typeface="ＭＳ Ｐゴシック" pitchFamily="-1" charset="-128"/>
              </a:rPr>
              <a:t>www.medscape.com</a:t>
            </a:r>
            <a:r>
              <a:rPr lang="en-US" sz="1200" kern="1200" dirty="0" smtClean="0">
                <a:solidFill>
                  <a:schemeClr val="tx1"/>
                </a:solidFill>
                <a:latin typeface="+mn-lt"/>
                <a:ea typeface="ＭＳ Ｐゴシック" pitchFamily="-1" charset="-128"/>
                <a:cs typeface="ＭＳ Ｐゴシック" pitchFamily="-1" charset="-128"/>
              </a:rPr>
              <a:t>/</a:t>
            </a:r>
            <a:r>
              <a:rPr lang="en-US" sz="1200" kern="1200" dirty="0" err="1" smtClean="0">
                <a:solidFill>
                  <a:schemeClr val="tx1"/>
                </a:solidFill>
                <a:latin typeface="+mn-lt"/>
                <a:ea typeface="ＭＳ Ｐゴシック" pitchFamily="-1" charset="-128"/>
                <a:cs typeface="ＭＳ Ｐゴシック" pitchFamily="-1" charset="-128"/>
              </a:rPr>
              <a:t>viewarticle</a:t>
            </a:r>
            <a:r>
              <a:rPr lang="en-US" sz="1200" kern="1200" dirty="0" smtClean="0">
                <a:solidFill>
                  <a:schemeClr val="tx1"/>
                </a:solidFill>
                <a:latin typeface="+mn-lt"/>
                <a:ea typeface="ＭＳ Ｐゴシック" pitchFamily="-1" charset="-128"/>
                <a:cs typeface="ＭＳ Ｐゴシック" pitchFamily="-1" charset="-128"/>
              </a:rPr>
              <a:t>/474054_3. </a:t>
            </a:r>
          </a:p>
          <a:p>
            <a:endParaRPr lang="en-US" sz="1200" kern="1200" dirty="0" smtClean="0">
              <a:solidFill>
                <a:schemeClr val="tx1"/>
              </a:solidFill>
              <a:latin typeface="+mn-lt"/>
              <a:ea typeface="ＭＳ Ｐゴシック" pitchFamily="-1" charset="-128"/>
              <a:cs typeface="ＭＳ Ｐゴシック" pitchFamily="-1" charset="-128"/>
            </a:endParaRPr>
          </a:p>
          <a:p>
            <a:r>
              <a:rPr lang="en-US" sz="1200" kern="1200" dirty="0" smtClean="0">
                <a:solidFill>
                  <a:schemeClr val="tx1"/>
                </a:solidFill>
                <a:latin typeface="+mn-lt"/>
                <a:ea typeface="ＭＳ Ｐゴシック" pitchFamily="-1" charset="-128"/>
                <a:cs typeface="ＭＳ Ｐゴシック" pitchFamily="-1" charset="-128"/>
              </a:rPr>
              <a:t>Image adapted from/can be found at:</a:t>
            </a:r>
            <a:r>
              <a:rPr lang="en-US" sz="1200" kern="1200" baseline="0" dirty="0" smtClean="0">
                <a:solidFill>
                  <a:schemeClr val="tx1"/>
                </a:solidFill>
                <a:latin typeface="+mn-lt"/>
                <a:ea typeface="ＭＳ Ｐゴシック" pitchFamily="-1" charset="-128"/>
                <a:cs typeface="ＭＳ Ｐゴシック" pitchFamily="-1" charset="-128"/>
              </a:rPr>
              <a:t> http://</a:t>
            </a:r>
            <a:r>
              <a:rPr lang="en-US" sz="1200" kern="1200" baseline="0" dirty="0" err="1" smtClean="0">
                <a:solidFill>
                  <a:schemeClr val="tx1"/>
                </a:solidFill>
                <a:latin typeface="+mn-lt"/>
                <a:ea typeface="ＭＳ Ｐゴシック" pitchFamily="-1" charset="-128"/>
                <a:cs typeface="ＭＳ Ｐゴシック" pitchFamily="-1" charset="-128"/>
              </a:rPr>
              <a:t>www.uphs.upenn.edu</a:t>
            </a:r>
            <a:r>
              <a:rPr lang="en-US" sz="1200" kern="1200" baseline="0" dirty="0" smtClean="0">
                <a:solidFill>
                  <a:schemeClr val="tx1"/>
                </a:solidFill>
                <a:latin typeface="+mn-lt"/>
                <a:ea typeface="ＭＳ Ｐゴシック" pitchFamily="-1" charset="-128"/>
                <a:cs typeface="ＭＳ Ｐゴシック" pitchFamily="-1" charset="-128"/>
              </a:rPr>
              <a:t>/radiology/patient/services/</a:t>
            </a:r>
            <a:r>
              <a:rPr lang="en-US" sz="1200" kern="1200" baseline="0" dirty="0" err="1" smtClean="0">
                <a:solidFill>
                  <a:schemeClr val="tx1"/>
                </a:solidFill>
                <a:latin typeface="+mn-lt"/>
                <a:ea typeface="ＭＳ Ｐゴシック" pitchFamily="-1" charset="-128"/>
                <a:cs typeface="ＭＳ Ｐゴシック" pitchFamily="-1" charset="-128"/>
              </a:rPr>
              <a:t>ir</a:t>
            </a:r>
            <a:r>
              <a:rPr lang="en-US" sz="1200" kern="1200" baseline="0" dirty="0" smtClean="0">
                <a:solidFill>
                  <a:schemeClr val="tx1"/>
                </a:solidFill>
                <a:latin typeface="+mn-lt"/>
                <a:ea typeface="ＭＳ Ｐゴシック" pitchFamily="-1" charset="-128"/>
                <a:cs typeface="ＭＳ Ｐゴシック" pitchFamily="-1" charset="-128"/>
              </a:rPr>
              <a:t>/info/</a:t>
            </a:r>
            <a:r>
              <a:rPr lang="en-US" sz="1200" kern="1200" baseline="0" dirty="0" err="1" smtClean="0">
                <a:solidFill>
                  <a:schemeClr val="tx1"/>
                </a:solidFill>
                <a:latin typeface="+mn-lt"/>
                <a:ea typeface="ＭＳ Ｐゴシック" pitchFamily="-1" charset="-128"/>
                <a:cs typeface="ＭＳ Ｐゴシック" pitchFamily="-1" charset="-128"/>
              </a:rPr>
              <a:t>chemo.html</a:t>
            </a:r>
            <a:endParaRPr lang="en-US" dirty="0" smtClean="0">
              <a:latin typeface="Arial" panose="020B0604020202020204" pitchFamily="34" charset="0"/>
              <a:ea typeface="ＭＳ Ｐゴシック" panose="020B0600070205080204" pitchFamily="34" charset="-128"/>
            </a:endParaRPr>
          </a:p>
        </p:txBody>
      </p:sp>
      <p:sp>
        <p:nvSpPr>
          <p:cNvPr id="13721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defTabSz="914400" eaLnBrk="1" hangingPunct="1"/>
            <a:fld id="{5B5AFF20-C60D-404B-8262-095223814F56}" type="slidenum">
              <a:rPr lang="en-US" sz="1200"/>
              <a:pPr algn="r" defTabSz="914400" eaLnBrk="1" hangingPunct="1"/>
              <a:t>46</a:t>
            </a:fld>
            <a:endParaRPr lang="en-US" sz="1200"/>
          </a:p>
        </p:txBody>
      </p:sp>
    </p:spTree>
    <p:extLst>
      <p:ext uri="{BB962C8B-B14F-4D97-AF65-F5344CB8AC3E}">
        <p14:creationId xmlns:p14="http://schemas.microsoft.com/office/powerpoint/2010/main" xmlns="" val="2500688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nl-NL" sz="1200" b="0" u="sng" kern="1200" dirty="0" smtClean="0">
                <a:solidFill>
                  <a:schemeClr val="tx1"/>
                </a:solidFill>
                <a:latin typeface="+mn-lt"/>
                <a:ea typeface="ＭＳ Ｐゴシック" pitchFamily="-1" charset="-128"/>
                <a:cs typeface="ＭＳ Ｐゴシック" pitchFamily="-1" charset="-128"/>
              </a:rPr>
              <a:t>Am J </a:t>
            </a:r>
            <a:r>
              <a:rPr lang="nl-NL" sz="1200" b="0" u="sng" kern="1200" dirty="0" err="1" smtClean="0">
                <a:solidFill>
                  <a:schemeClr val="tx1"/>
                </a:solidFill>
                <a:latin typeface="+mn-lt"/>
                <a:ea typeface="ＭＳ Ｐゴシック" pitchFamily="-1" charset="-128"/>
                <a:cs typeface="ＭＳ Ｐゴシック" pitchFamily="-1" charset="-128"/>
              </a:rPr>
              <a:t>Gastroenterol</a:t>
            </a:r>
            <a:r>
              <a:rPr lang="nl-NL" sz="1200" b="0" u="sng" kern="1200" dirty="0" smtClean="0">
                <a:solidFill>
                  <a:schemeClr val="tx1"/>
                </a:solidFill>
                <a:latin typeface="+mn-lt"/>
                <a:ea typeface="ＭＳ Ｐゴシック" pitchFamily="-1" charset="-128"/>
                <a:cs typeface="ＭＳ Ｐゴシック" pitchFamily="-1" charset="-128"/>
              </a:rPr>
              <a:t>. 2013 Aug;108(8):1314-21. </a:t>
            </a:r>
            <a:r>
              <a:rPr lang="nl-NL" sz="1200" b="0" u="sng" kern="1200" dirty="0" err="1" smtClean="0">
                <a:solidFill>
                  <a:schemeClr val="tx1"/>
                </a:solidFill>
                <a:latin typeface="+mn-lt"/>
                <a:ea typeface="ＭＳ Ｐゴシック" pitchFamily="-1" charset="-128"/>
                <a:cs typeface="ＭＳ Ｐゴシック" pitchFamily="-1" charset="-128"/>
              </a:rPr>
              <a:t>doi</a:t>
            </a:r>
            <a:r>
              <a:rPr lang="nl-NL" sz="1200" b="0" u="sng" kern="1200" dirty="0" smtClean="0">
                <a:solidFill>
                  <a:schemeClr val="tx1"/>
                </a:solidFill>
                <a:latin typeface="+mn-lt"/>
                <a:ea typeface="ＭＳ Ｐゴシック" pitchFamily="-1" charset="-128"/>
                <a:cs typeface="ＭＳ Ｐゴシック" pitchFamily="-1" charset="-128"/>
              </a:rPr>
              <a:t>: 10.1038/ajg.2013.160. </a:t>
            </a:r>
            <a:r>
              <a:rPr lang="nl-NL" sz="1200" b="0" u="sng" kern="1200" dirty="0" err="1" smtClean="0">
                <a:solidFill>
                  <a:schemeClr val="tx1"/>
                </a:solidFill>
                <a:latin typeface="+mn-lt"/>
                <a:ea typeface="ＭＳ Ｐゴシック" pitchFamily="-1" charset="-128"/>
                <a:cs typeface="ＭＳ Ｐゴシック" pitchFamily="-1" charset="-128"/>
              </a:rPr>
              <a:t>Epub</a:t>
            </a:r>
            <a:r>
              <a:rPr lang="nl-NL" sz="1200" b="0" u="sng" kern="1200" dirty="0" smtClean="0">
                <a:solidFill>
                  <a:schemeClr val="tx1"/>
                </a:solidFill>
                <a:latin typeface="+mn-lt"/>
                <a:ea typeface="ＭＳ Ｐゴシック" pitchFamily="-1" charset="-128"/>
                <a:cs typeface="ＭＳ Ｐゴシック" pitchFamily="-1" charset="-128"/>
              </a:rPr>
              <a:t> 2013 Jun 11.</a:t>
            </a:r>
          </a:p>
          <a:p>
            <a:r>
              <a:rPr lang="nl-NL" sz="1200" b="0" u="sng" kern="1200" dirty="0" err="1" smtClean="0">
                <a:solidFill>
                  <a:schemeClr val="tx1"/>
                </a:solidFill>
                <a:latin typeface="+mn-lt"/>
                <a:ea typeface="ＭＳ Ｐゴシック" pitchFamily="-1" charset="-128"/>
                <a:cs typeface="ＭＳ Ｐゴシック" pitchFamily="-1" charset="-128"/>
              </a:rPr>
              <a:t>Population-attributable</a:t>
            </a:r>
            <a:r>
              <a:rPr lang="nl-NL" sz="1200" b="0" u="sng" kern="1200" dirty="0" smtClean="0">
                <a:solidFill>
                  <a:schemeClr val="tx1"/>
                </a:solidFill>
                <a:latin typeface="+mn-lt"/>
                <a:ea typeface="ＭＳ Ｐゴシック" pitchFamily="-1" charset="-128"/>
                <a:cs typeface="ＭＳ Ｐゴシック" pitchFamily="-1" charset="-128"/>
              </a:rPr>
              <a:t> </a:t>
            </a:r>
            <a:r>
              <a:rPr lang="nl-NL" sz="1200" b="0" u="sng" kern="1200" dirty="0" err="1" smtClean="0">
                <a:solidFill>
                  <a:schemeClr val="tx1"/>
                </a:solidFill>
                <a:latin typeface="+mn-lt"/>
                <a:ea typeface="ＭＳ Ｐゴシック" pitchFamily="-1" charset="-128"/>
                <a:cs typeface="ＭＳ Ｐゴシック" pitchFamily="-1" charset="-128"/>
              </a:rPr>
              <a:t>fractions</a:t>
            </a:r>
            <a:r>
              <a:rPr lang="nl-NL" sz="1200" b="0" u="sng" kern="1200" dirty="0" smtClean="0">
                <a:solidFill>
                  <a:schemeClr val="tx1"/>
                </a:solidFill>
                <a:latin typeface="+mn-lt"/>
                <a:ea typeface="ＭＳ Ｐゴシック" pitchFamily="-1" charset="-128"/>
                <a:cs typeface="ＭＳ Ｐゴシック" pitchFamily="-1" charset="-128"/>
              </a:rPr>
              <a:t> of risk factors </a:t>
            </a:r>
            <a:r>
              <a:rPr lang="nl-NL" sz="1200" b="0" u="sng" kern="1200" dirty="0" err="1" smtClean="0">
                <a:solidFill>
                  <a:schemeClr val="tx1"/>
                </a:solidFill>
                <a:latin typeface="+mn-lt"/>
                <a:ea typeface="ＭＳ Ｐゴシック" pitchFamily="-1" charset="-128"/>
                <a:cs typeface="ＭＳ Ｐゴシック" pitchFamily="-1" charset="-128"/>
              </a:rPr>
              <a:t>for</a:t>
            </a:r>
            <a:r>
              <a:rPr lang="nl-NL" sz="1200" b="0" u="sng" kern="1200" dirty="0" smtClean="0">
                <a:solidFill>
                  <a:schemeClr val="tx1"/>
                </a:solidFill>
                <a:latin typeface="+mn-lt"/>
                <a:ea typeface="ＭＳ Ｐゴシック" pitchFamily="-1" charset="-128"/>
                <a:cs typeface="ＭＳ Ｐゴシック" pitchFamily="-1" charset="-128"/>
              </a:rPr>
              <a:t> </a:t>
            </a:r>
            <a:r>
              <a:rPr lang="nl-NL" sz="1200" b="0" u="sng" kern="1200" dirty="0" err="1" smtClean="0">
                <a:solidFill>
                  <a:schemeClr val="tx1"/>
                </a:solidFill>
                <a:latin typeface="+mn-lt"/>
                <a:ea typeface="ＭＳ Ｐゴシック" pitchFamily="-1" charset="-128"/>
                <a:cs typeface="ＭＳ Ｐゴシック" pitchFamily="-1" charset="-128"/>
              </a:rPr>
              <a:t>hepatocellular</a:t>
            </a:r>
            <a:r>
              <a:rPr lang="nl-NL" sz="1200" b="0" u="sng" kern="1200" dirty="0" smtClean="0">
                <a:solidFill>
                  <a:schemeClr val="tx1"/>
                </a:solidFill>
                <a:latin typeface="+mn-lt"/>
                <a:ea typeface="ＭＳ Ｐゴシック" pitchFamily="-1" charset="-128"/>
                <a:cs typeface="ＭＳ Ｐゴシック" pitchFamily="-1" charset="-128"/>
              </a:rPr>
              <a:t> carcinoma in the United </a:t>
            </a:r>
            <a:r>
              <a:rPr lang="nl-NL" sz="1200" b="0" u="sng" kern="1200" dirty="0" err="1" smtClean="0">
                <a:solidFill>
                  <a:schemeClr val="tx1"/>
                </a:solidFill>
                <a:latin typeface="+mn-lt"/>
                <a:ea typeface="ＭＳ Ｐゴシック" pitchFamily="-1" charset="-128"/>
                <a:cs typeface="ＭＳ Ｐゴシック" pitchFamily="-1" charset="-128"/>
              </a:rPr>
              <a:t>States</a:t>
            </a:r>
            <a:r>
              <a:rPr lang="nl-NL" sz="1200" b="0" u="sng" kern="1200" dirty="0" smtClean="0">
                <a:solidFill>
                  <a:schemeClr val="tx1"/>
                </a:solidFill>
                <a:latin typeface="+mn-lt"/>
                <a:ea typeface="ＭＳ Ｐゴシック" pitchFamily="-1" charset="-128"/>
                <a:cs typeface="ＭＳ Ｐゴシック" pitchFamily="-1" charset="-128"/>
              </a:rPr>
              <a:t>.</a:t>
            </a:r>
          </a:p>
          <a:p>
            <a:r>
              <a:rPr lang="nl-NL" sz="1200" b="0" u="sng" kern="1200" dirty="0" err="1" smtClean="0">
                <a:solidFill>
                  <a:schemeClr val="tx1"/>
                </a:solidFill>
                <a:latin typeface="+mn-lt"/>
                <a:ea typeface="ＭＳ Ｐゴシック" pitchFamily="-1" charset="-128"/>
                <a:cs typeface="ＭＳ Ｐゴシック" pitchFamily="-1" charset="-128"/>
              </a:rPr>
              <a:t>Welzel</a:t>
            </a:r>
            <a:r>
              <a:rPr lang="nl-NL" sz="1200" b="0" u="sng" kern="1200" dirty="0" smtClean="0">
                <a:solidFill>
                  <a:schemeClr val="tx1"/>
                </a:solidFill>
                <a:latin typeface="+mn-lt"/>
                <a:ea typeface="ＭＳ Ｐゴシック" pitchFamily="-1" charset="-128"/>
                <a:cs typeface="ＭＳ Ｐゴシック" pitchFamily="-1" charset="-128"/>
              </a:rPr>
              <a:t> TM, </a:t>
            </a:r>
            <a:r>
              <a:rPr lang="nl-NL" sz="1200" b="0" u="sng" kern="1200" dirty="0" err="1" smtClean="0">
                <a:solidFill>
                  <a:schemeClr val="tx1"/>
                </a:solidFill>
                <a:latin typeface="+mn-lt"/>
                <a:ea typeface="ＭＳ Ｐゴシック" pitchFamily="-1" charset="-128"/>
                <a:cs typeface="ＭＳ Ｐゴシック" pitchFamily="-1" charset="-128"/>
              </a:rPr>
              <a:t>Graubard</a:t>
            </a:r>
            <a:r>
              <a:rPr lang="nl-NL" sz="1200" b="0" u="sng" kern="1200" dirty="0" smtClean="0">
                <a:solidFill>
                  <a:schemeClr val="tx1"/>
                </a:solidFill>
                <a:latin typeface="+mn-lt"/>
                <a:ea typeface="ＭＳ Ｐゴシック" pitchFamily="-1" charset="-128"/>
                <a:cs typeface="ＭＳ Ｐゴシック" pitchFamily="-1" charset="-128"/>
              </a:rPr>
              <a:t> BI, </a:t>
            </a:r>
            <a:r>
              <a:rPr lang="nl-NL" sz="1200" b="0" u="sng" kern="1200" dirty="0" err="1" smtClean="0">
                <a:solidFill>
                  <a:schemeClr val="tx1"/>
                </a:solidFill>
                <a:latin typeface="+mn-lt"/>
                <a:ea typeface="ＭＳ Ｐゴシック" pitchFamily="-1" charset="-128"/>
                <a:cs typeface="ＭＳ Ｐゴシック" pitchFamily="-1" charset="-128"/>
              </a:rPr>
              <a:t>Quraishi</a:t>
            </a:r>
            <a:r>
              <a:rPr lang="nl-NL" sz="1200" b="0" u="sng" kern="1200" dirty="0" smtClean="0">
                <a:solidFill>
                  <a:schemeClr val="tx1"/>
                </a:solidFill>
                <a:latin typeface="+mn-lt"/>
                <a:ea typeface="ＭＳ Ｐゴシック" pitchFamily="-1" charset="-128"/>
                <a:cs typeface="ＭＳ Ｐゴシック" pitchFamily="-1" charset="-128"/>
              </a:rPr>
              <a:t> S, </a:t>
            </a:r>
            <a:r>
              <a:rPr lang="nl-NL" sz="1200" b="0" u="sng" kern="1200" dirty="0" err="1" smtClean="0">
                <a:solidFill>
                  <a:schemeClr val="tx1"/>
                </a:solidFill>
                <a:latin typeface="+mn-lt"/>
                <a:ea typeface="ＭＳ Ｐゴシック" pitchFamily="-1" charset="-128"/>
                <a:cs typeface="ＭＳ Ｐゴシック" pitchFamily="-1" charset="-128"/>
              </a:rPr>
              <a:t>Zeuzem</a:t>
            </a:r>
            <a:r>
              <a:rPr lang="nl-NL" sz="1200" b="0" u="sng" kern="1200" dirty="0" smtClean="0">
                <a:solidFill>
                  <a:schemeClr val="tx1"/>
                </a:solidFill>
                <a:latin typeface="+mn-lt"/>
                <a:ea typeface="ＭＳ Ｐゴシック" pitchFamily="-1" charset="-128"/>
                <a:cs typeface="ＭＳ Ｐゴシック" pitchFamily="-1" charset="-128"/>
              </a:rPr>
              <a:t> S, </a:t>
            </a:r>
            <a:r>
              <a:rPr lang="nl-NL" sz="1200" b="0" u="sng" kern="1200" dirty="0" err="1" smtClean="0">
                <a:solidFill>
                  <a:schemeClr val="tx1"/>
                </a:solidFill>
                <a:latin typeface="+mn-lt"/>
                <a:ea typeface="ＭＳ Ｐゴシック" pitchFamily="-1" charset="-128"/>
                <a:cs typeface="ＭＳ Ｐゴシック" pitchFamily="-1" charset="-128"/>
              </a:rPr>
              <a:t>Davila</a:t>
            </a:r>
            <a:r>
              <a:rPr lang="nl-NL" sz="1200" b="0" u="sng" kern="1200" dirty="0" smtClean="0">
                <a:solidFill>
                  <a:schemeClr val="tx1"/>
                </a:solidFill>
                <a:latin typeface="+mn-lt"/>
                <a:ea typeface="ＭＳ Ｐゴシック" pitchFamily="-1" charset="-128"/>
                <a:cs typeface="ＭＳ Ｐゴシック" pitchFamily="-1" charset="-128"/>
              </a:rPr>
              <a:t> JA, El-</a:t>
            </a:r>
            <a:r>
              <a:rPr lang="nl-NL" sz="1200" b="0" u="sng" kern="1200" dirty="0" err="1" smtClean="0">
                <a:solidFill>
                  <a:schemeClr val="tx1"/>
                </a:solidFill>
                <a:latin typeface="+mn-lt"/>
                <a:ea typeface="ＭＳ Ｐゴシック" pitchFamily="-1" charset="-128"/>
                <a:cs typeface="ＭＳ Ｐゴシック" pitchFamily="-1" charset="-128"/>
              </a:rPr>
              <a:t>Serag</a:t>
            </a:r>
            <a:r>
              <a:rPr lang="nl-NL" sz="1200" b="0" u="sng" kern="1200" dirty="0" smtClean="0">
                <a:solidFill>
                  <a:schemeClr val="tx1"/>
                </a:solidFill>
                <a:latin typeface="+mn-lt"/>
                <a:ea typeface="ＭＳ Ｐゴシック" pitchFamily="-1" charset="-128"/>
                <a:cs typeface="ＭＳ Ｐゴシック" pitchFamily="-1" charset="-128"/>
              </a:rPr>
              <a:t> HB, </a:t>
            </a:r>
            <a:r>
              <a:rPr lang="nl-NL" sz="1200" b="0" u="sng" kern="1200" dirty="0" err="1" smtClean="0">
                <a:solidFill>
                  <a:schemeClr val="tx1"/>
                </a:solidFill>
                <a:latin typeface="+mn-lt"/>
                <a:ea typeface="ＭＳ Ｐゴシック" pitchFamily="-1" charset="-128"/>
                <a:cs typeface="ＭＳ Ｐゴシック" pitchFamily="-1" charset="-128"/>
              </a:rPr>
              <a:t>McGlynn</a:t>
            </a:r>
            <a:r>
              <a:rPr lang="nl-NL" sz="1200" b="0" u="sng" kern="1200" dirty="0" smtClean="0">
                <a:solidFill>
                  <a:schemeClr val="tx1"/>
                </a:solidFill>
                <a:latin typeface="+mn-lt"/>
                <a:ea typeface="ＭＳ Ｐゴシック" pitchFamily="-1" charset="-128"/>
                <a:cs typeface="ＭＳ Ｐゴシック" pitchFamily="-1" charset="-128"/>
              </a:rPr>
              <a:t> KA.</a:t>
            </a:r>
          </a:p>
          <a:p>
            <a:endParaRPr lang="nl-NL" sz="1200" b="0" u="sng" kern="1200" dirty="0" smtClean="0">
              <a:solidFill>
                <a:schemeClr val="tx1"/>
              </a:solidFill>
              <a:latin typeface="+mn-lt"/>
              <a:ea typeface="ＭＳ Ｐゴシック" pitchFamily="-1" charset="-128"/>
              <a:cs typeface="ＭＳ Ｐゴシック" pitchFamily="-1" charset="-128"/>
            </a:endParaRPr>
          </a:p>
          <a:p>
            <a:r>
              <a:rPr lang="en-US" sz="1200" kern="1200" dirty="0" smtClean="0">
                <a:solidFill>
                  <a:schemeClr val="tx1"/>
                </a:solidFill>
                <a:latin typeface="+mn-lt"/>
                <a:ea typeface="ＭＳ Ｐゴシック" pitchFamily="-1" charset="-128"/>
                <a:cs typeface="ＭＳ Ｐゴシック" pitchFamily="-1" charset="-128"/>
              </a:rPr>
              <a:t>Risk factors for hepatocellular carcinoma (HCC) include hepatitis B and C viruses (HBV, HCV), excessive alcohol consumption, rare genetic disorders and diabetes/obesity. The population attributable fractions (PAF) of these factors, however, have not been investigated in population-based studies in the United States.</a:t>
            </a:r>
          </a:p>
          <a:p>
            <a:r>
              <a:rPr lang="en-US" sz="1200" b="1" kern="1200" dirty="0" smtClean="0">
                <a:solidFill>
                  <a:schemeClr val="tx1"/>
                </a:solidFill>
                <a:latin typeface="+mn-lt"/>
                <a:ea typeface="ＭＳ Ｐゴシック" pitchFamily="-1" charset="-128"/>
                <a:cs typeface="ＭＳ Ｐゴシック" pitchFamily="-1" charset="-128"/>
              </a:rPr>
              <a:t>METHODS:</a:t>
            </a:r>
          </a:p>
          <a:p>
            <a:r>
              <a:rPr lang="en-US" sz="1200" b="0" kern="1200" dirty="0" smtClean="0">
                <a:solidFill>
                  <a:schemeClr val="tx1"/>
                </a:solidFill>
                <a:latin typeface="+mn-lt"/>
                <a:ea typeface="ＭＳ Ｐゴシック" pitchFamily="-1" charset="-128"/>
                <a:cs typeface="ＭＳ Ｐゴシック" pitchFamily="-1" charset="-128"/>
              </a:rPr>
              <a:t>Persons ≥68 years diagnosed with HCC (n=6,991) between 1994 and 2007 were identified in the SEER-Medicare database. A 5% random sample (n=255,702) of persons residing in SEER locations were selected for comparison. For each risk factor, odds ratios (ORs), 95% confidence intervals (95% CI) and PAFs were calculated.</a:t>
            </a:r>
          </a:p>
          <a:p>
            <a:r>
              <a:rPr lang="en-US" sz="1200" b="1" kern="1200" dirty="0" smtClean="0">
                <a:solidFill>
                  <a:schemeClr val="tx1"/>
                </a:solidFill>
                <a:latin typeface="+mn-lt"/>
                <a:ea typeface="ＭＳ Ｐゴシック" pitchFamily="-1" charset="-128"/>
                <a:cs typeface="ＭＳ Ｐゴシック" pitchFamily="-1" charset="-128"/>
              </a:rPr>
              <a:t>RESULTS:</a:t>
            </a:r>
          </a:p>
          <a:p>
            <a:r>
              <a:rPr lang="en-US" sz="1200" b="0" kern="1200" dirty="0" smtClean="0">
                <a:solidFill>
                  <a:schemeClr val="tx1"/>
                </a:solidFill>
                <a:latin typeface="+mn-lt"/>
                <a:ea typeface="ＭＳ Ｐゴシック" pitchFamily="-1" charset="-128"/>
                <a:cs typeface="ＭＳ Ｐゴシック" pitchFamily="-1" charset="-128"/>
              </a:rPr>
              <a:t>As anticipated, the risk of HCC was increased in relationship to each factor: HCV (OR 39.89, 95% CI: 36.29-43.84), HBV (OR 11.17, 95% CI: 9.18-13.59), alcohol-related disorders (OR 4.06, 95% CI: 3.82-4.32), rare metabolic disorders (OR 3.45, 95% CI: 2.97-4.02), and diabetes and/or obesity (OR 2.47, 95% CI: 2.34-2.61). The PAF of all factors combined was 64.5% (males 65.6%; females 62.2%). The PAF was highest among Asians (70.1%) and lowest among black persons (52.4%). Among individual factors, diabetes/obesity had the greatest PAF (36.6%), followed by alcohol-related disorders (23.5%), HCV (22.4%), HBV (6.3%) and rare genetic disorders (3.2%). While diabetes/obesity had the greatest PAF among both males (36.4%) and females (36.7%), alcohol-related disorders had the second greatest PAF among males (27.8%) and HCV the second greatest among females (28.1%). Diabetes/obesity had the greatest PAF among whites (38.9%) and Hispanics (38.1%), while HCV had the greatest PAF among Asians (35.4%) and blacks (34.9%). The second greatest PAF was alcohol-related disorders in whites (25.6%), Hispanics (30.1%) and blacks (and 18.5%) and HBV in Asians (28.5%).</a:t>
            </a:r>
          </a:p>
          <a:p>
            <a:r>
              <a:rPr lang="en-US" sz="1200" b="1" kern="1200" dirty="0" smtClean="0">
                <a:solidFill>
                  <a:schemeClr val="tx1"/>
                </a:solidFill>
                <a:latin typeface="+mn-lt"/>
                <a:ea typeface="ＭＳ Ｐゴシック" pitchFamily="-1" charset="-128"/>
                <a:cs typeface="ＭＳ Ｐゴシック" pitchFamily="-1" charset="-128"/>
              </a:rPr>
              <a:t>CONCLUSIONS:</a:t>
            </a:r>
          </a:p>
          <a:p>
            <a:r>
              <a:rPr lang="en-US" sz="1200" b="0" kern="1200" dirty="0" smtClean="0">
                <a:solidFill>
                  <a:schemeClr val="tx1"/>
                </a:solidFill>
                <a:latin typeface="+mn-lt"/>
                <a:ea typeface="ＭＳ Ｐゴシック" pitchFamily="-1" charset="-128"/>
                <a:cs typeface="ＭＳ Ｐゴシック" pitchFamily="-1" charset="-128"/>
              </a:rPr>
              <a:t>The dominant risk factors for HCC in the United States among persons ≥68 years differ by sex and race/ethnicity. Overall, eliminating diabetes/obesity could reduce the incidence of HCC more than the elimination of any other factor.</a:t>
            </a:r>
            <a:endParaRPr lang="en-US" dirty="0"/>
          </a:p>
        </p:txBody>
      </p:sp>
      <p:sp>
        <p:nvSpPr>
          <p:cNvPr id="4" name="Slide Number Placeholder 3"/>
          <p:cNvSpPr>
            <a:spLocks noGrp="1"/>
          </p:cNvSpPr>
          <p:nvPr>
            <p:ph type="sldNum" sz="quarter" idx="10"/>
          </p:nvPr>
        </p:nvSpPr>
        <p:spPr/>
        <p:txBody>
          <a:bodyPr/>
          <a:lstStyle/>
          <a:p>
            <a:fld id="{BD528A7B-545B-420F-A9F0-36B4C160715F}" type="slidenum">
              <a:rPr lang="en-US" smtClean="0"/>
              <a:pPr/>
              <a:t>7</a:t>
            </a:fld>
            <a:endParaRPr lang="en-US"/>
          </a:p>
        </p:txBody>
      </p:sp>
    </p:spTree>
    <p:extLst>
      <p:ext uri="{BB962C8B-B14F-4D97-AF65-F5344CB8AC3E}">
        <p14:creationId xmlns:p14="http://schemas.microsoft.com/office/powerpoint/2010/main" xmlns="" val="36925869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A6EB7E9C-290E-4F3C-B00C-4700F44666BF}" type="slidenum">
              <a:rPr lang="en-US" sz="1200" b="1">
                <a:solidFill>
                  <a:srgbClr val="FFFFFF"/>
                </a:solidFill>
                <a:cs typeface="Times New Roman" panose="02020603050405020304" pitchFamily="18" charset="0"/>
              </a:rPr>
              <a:pPr algn="r" eaLnBrk="1" hangingPunct="1"/>
              <a:t>47</a:t>
            </a:fld>
            <a:endParaRPr lang="en-US" sz="1200" b="1">
              <a:solidFill>
                <a:srgbClr val="FFFFFF"/>
              </a:solidFill>
              <a:cs typeface="Times New Roman" panose="02020603050405020304" pitchFamily="18" charset="0"/>
            </a:endParaRPr>
          </a:p>
        </p:txBody>
      </p:sp>
      <p:sp>
        <p:nvSpPr>
          <p:cNvPr id="1392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39267" name="Rectangle 3"/>
          <p:cNvSpPr>
            <a:spLocks noGrp="1" noChangeArrowheads="1"/>
          </p:cNvSpPr>
          <p:nvPr>
            <p:ph type="body" idx="1"/>
          </p:nvPr>
        </p:nvSpPr>
        <p:spPr bwMode="auto">
          <a:xfrm>
            <a:off x="914400" y="4343400"/>
            <a:ext cx="5029200" cy="41148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Arial" panose="020B0604020202020204" pitchFamily="34" charset="0"/>
                <a:ea typeface="ＭＳ Ｐゴシック" panose="020B0600070205080204" pitchFamily="34" charset="-128"/>
              </a:rPr>
              <a:t>Until the publication of studies by Lo and colleagues and </a:t>
            </a:r>
            <a:r>
              <a:rPr lang="en-US" dirty="0" err="1" smtClean="0">
                <a:latin typeface="Arial" panose="020B0604020202020204" pitchFamily="34" charset="0"/>
                <a:ea typeface="ＭＳ Ｐゴシック" panose="020B0600070205080204" pitchFamily="34" charset="-128"/>
              </a:rPr>
              <a:t>Llovet</a:t>
            </a:r>
            <a:r>
              <a:rPr lang="en-US" dirty="0" smtClean="0">
                <a:latin typeface="Arial" panose="020B0604020202020204" pitchFamily="34" charset="0"/>
                <a:ea typeface="ＭＳ Ｐゴシック" panose="020B0600070205080204" pitchFamily="34" charset="-128"/>
              </a:rPr>
              <a:t> and colleagues, it was difficult to assert whether chemoembolization significantly improves survival in patients with HCC. </a:t>
            </a:r>
          </a:p>
          <a:p>
            <a:r>
              <a:rPr lang="en-US" dirty="0" smtClean="0">
                <a:latin typeface="Arial" panose="020B0604020202020204" pitchFamily="34" charset="0"/>
                <a:ea typeface="ＭＳ Ｐゴシック" panose="020B0600070205080204" pitchFamily="34" charset="-128"/>
              </a:rPr>
              <a:t> </a:t>
            </a:r>
            <a:endParaRPr lang="en-US" u="none" dirty="0" smtClean="0">
              <a:latin typeface="Arial" panose="020B0604020202020204" pitchFamily="34" charset="0"/>
              <a:ea typeface="ＭＳ Ｐゴシック" panose="020B0600070205080204" pitchFamily="34" charset="-128"/>
            </a:endParaRPr>
          </a:p>
          <a:p>
            <a:r>
              <a:rPr lang="en-US" sz="1200" b="0" u="none" kern="1200" dirty="0" err="1" smtClean="0">
                <a:solidFill>
                  <a:schemeClr val="tx1"/>
                </a:solidFill>
                <a:latin typeface="+mn-lt"/>
                <a:ea typeface="ＭＳ Ｐゴシック" pitchFamily="-1" charset="-128"/>
                <a:cs typeface="ＭＳ Ｐゴシック" pitchFamily="-1" charset="-128"/>
              </a:rPr>
              <a:t>Hepatology</a:t>
            </a:r>
            <a:r>
              <a:rPr lang="en-US" sz="1200" b="0" u="none" kern="1200" dirty="0" smtClean="0">
                <a:solidFill>
                  <a:schemeClr val="tx1"/>
                </a:solidFill>
                <a:latin typeface="+mn-lt"/>
                <a:ea typeface="ＭＳ Ｐゴシック" pitchFamily="-1" charset="-128"/>
                <a:cs typeface="ＭＳ Ｐゴシック" pitchFamily="-1" charset="-128"/>
              </a:rPr>
              <a:t>. 2002 May;35(5):1164-71.</a:t>
            </a:r>
          </a:p>
          <a:p>
            <a:r>
              <a:rPr lang="en-US" sz="1200" b="0" u="none" kern="1200" dirty="0" smtClean="0">
                <a:solidFill>
                  <a:schemeClr val="tx1"/>
                </a:solidFill>
                <a:latin typeface="+mn-lt"/>
                <a:ea typeface="ＭＳ Ｐゴシック" pitchFamily="-1" charset="-128"/>
                <a:cs typeface="ＭＳ Ｐゴシック" pitchFamily="-1" charset="-128"/>
              </a:rPr>
              <a:t>Randomized controlled trial of </a:t>
            </a:r>
            <a:r>
              <a:rPr lang="en-US" sz="1200" b="0" u="none" kern="1200" dirty="0" err="1" smtClean="0">
                <a:solidFill>
                  <a:schemeClr val="tx1"/>
                </a:solidFill>
                <a:latin typeface="+mn-lt"/>
                <a:ea typeface="ＭＳ Ｐゴシック" pitchFamily="-1" charset="-128"/>
                <a:cs typeface="ＭＳ Ｐゴシック" pitchFamily="-1" charset="-128"/>
              </a:rPr>
              <a:t>transarterial</a:t>
            </a:r>
            <a:r>
              <a:rPr lang="en-US" sz="1200" b="0" u="none" kern="1200" dirty="0" smtClean="0">
                <a:solidFill>
                  <a:schemeClr val="tx1"/>
                </a:solidFill>
                <a:latin typeface="+mn-lt"/>
                <a:ea typeface="ＭＳ Ｐゴシック" pitchFamily="-1" charset="-128"/>
                <a:cs typeface="ＭＳ Ｐゴシック" pitchFamily="-1" charset="-128"/>
              </a:rPr>
              <a:t> </a:t>
            </a:r>
            <a:r>
              <a:rPr lang="en-US" sz="1200" b="0" u="none" kern="1200" dirty="0" err="1" smtClean="0">
                <a:solidFill>
                  <a:schemeClr val="tx1"/>
                </a:solidFill>
                <a:latin typeface="+mn-lt"/>
                <a:ea typeface="ＭＳ Ｐゴシック" pitchFamily="-1" charset="-128"/>
                <a:cs typeface="ＭＳ Ｐゴシック" pitchFamily="-1" charset="-128"/>
              </a:rPr>
              <a:t>lipiodol</a:t>
            </a:r>
            <a:r>
              <a:rPr lang="en-US" sz="1200" b="0" u="none" kern="1200" dirty="0" smtClean="0">
                <a:solidFill>
                  <a:schemeClr val="tx1"/>
                </a:solidFill>
                <a:latin typeface="+mn-lt"/>
                <a:ea typeface="ＭＳ Ｐゴシック" pitchFamily="-1" charset="-128"/>
                <a:cs typeface="ＭＳ Ｐゴシック" pitchFamily="-1" charset="-128"/>
              </a:rPr>
              <a:t> chemoembolization for </a:t>
            </a:r>
            <a:r>
              <a:rPr lang="en-US" sz="1200" b="0" u="none" kern="1200" dirty="0" err="1" smtClean="0">
                <a:solidFill>
                  <a:schemeClr val="tx1"/>
                </a:solidFill>
                <a:latin typeface="+mn-lt"/>
                <a:ea typeface="ＭＳ Ｐゴシック" pitchFamily="-1" charset="-128"/>
                <a:cs typeface="ＭＳ Ｐゴシック" pitchFamily="-1" charset="-128"/>
              </a:rPr>
              <a:t>unresectable</a:t>
            </a:r>
            <a:r>
              <a:rPr lang="en-US" sz="1200" b="0" u="none" kern="1200" dirty="0" smtClean="0">
                <a:solidFill>
                  <a:schemeClr val="tx1"/>
                </a:solidFill>
                <a:latin typeface="+mn-lt"/>
                <a:ea typeface="ＭＳ Ｐゴシック" pitchFamily="-1" charset="-128"/>
                <a:cs typeface="ＭＳ Ｐゴシック" pitchFamily="-1" charset="-128"/>
              </a:rPr>
              <a:t> hepatocellular carcinoma.</a:t>
            </a:r>
          </a:p>
          <a:p>
            <a:r>
              <a:rPr lang="en-US" sz="1200" b="0" u="none" kern="1200" dirty="0" smtClean="0">
                <a:solidFill>
                  <a:schemeClr val="tx1"/>
                </a:solidFill>
                <a:latin typeface="+mn-lt"/>
                <a:ea typeface="ＭＳ Ｐゴシック" pitchFamily="-1" charset="-128"/>
                <a:cs typeface="ＭＳ Ｐゴシック" pitchFamily="-1" charset="-128"/>
              </a:rPr>
              <a:t>Lo CM, </a:t>
            </a:r>
            <a:r>
              <a:rPr lang="en-US" sz="1200" b="0" u="none" kern="1200" dirty="0" err="1" smtClean="0">
                <a:solidFill>
                  <a:schemeClr val="tx1"/>
                </a:solidFill>
                <a:latin typeface="+mn-lt"/>
                <a:ea typeface="ＭＳ Ｐゴシック" pitchFamily="-1" charset="-128"/>
                <a:cs typeface="ＭＳ Ｐゴシック" pitchFamily="-1" charset="-128"/>
              </a:rPr>
              <a:t>Ngan</a:t>
            </a:r>
            <a:r>
              <a:rPr lang="en-US" sz="1200" b="0" u="none" kern="1200" dirty="0" smtClean="0">
                <a:solidFill>
                  <a:schemeClr val="tx1"/>
                </a:solidFill>
                <a:latin typeface="+mn-lt"/>
                <a:ea typeface="ＭＳ Ｐゴシック" pitchFamily="-1" charset="-128"/>
                <a:cs typeface="ＭＳ Ｐゴシック" pitchFamily="-1" charset="-128"/>
              </a:rPr>
              <a:t> H, </a:t>
            </a:r>
            <a:r>
              <a:rPr lang="en-US" sz="1200" b="0" u="none" kern="1200" dirty="0" err="1" smtClean="0">
                <a:solidFill>
                  <a:schemeClr val="tx1"/>
                </a:solidFill>
                <a:latin typeface="+mn-lt"/>
                <a:ea typeface="ＭＳ Ｐゴシック" pitchFamily="-1" charset="-128"/>
                <a:cs typeface="ＭＳ Ｐゴシック" pitchFamily="-1" charset="-128"/>
              </a:rPr>
              <a:t>Tso</a:t>
            </a:r>
            <a:r>
              <a:rPr lang="en-US" sz="1200" b="0" u="none" kern="1200" dirty="0" smtClean="0">
                <a:solidFill>
                  <a:schemeClr val="tx1"/>
                </a:solidFill>
                <a:latin typeface="+mn-lt"/>
                <a:ea typeface="ＭＳ Ｐゴシック" pitchFamily="-1" charset="-128"/>
                <a:cs typeface="ＭＳ Ｐゴシック" pitchFamily="-1" charset="-128"/>
              </a:rPr>
              <a:t> WK, Liu CL, Lam CM, Poon RT, Fan ST, Wong J.</a:t>
            </a:r>
          </a:p>
          <a:p>
            <a:endParaRPr lang="en-US" sz="1200" b="0" u="sng" kern="1200" dirty="0" smtClean="0">
              <a:solidFill>
                <a:schemeClr val="tx1"/>
              </a:solidFill>
              <a:latin typeface="+mn-lt"/>
              <a:ea typeface="ＭＳ Ｐゴシック" pitchFamily="-1" charset="-128"/>
              <a:cs typeface="ＭＳ Ｐゴシック" pitchFamily="-1" charset="-128"/>
            </a:endParaRPr>
          </a:p>
          <a:p>
            <a:pPr eaLnBrk="1" hangingPunct="1"/>
            <a:r>
              <a:rPr lang="en-US" i="0" dirty="0" smtClean="0">
                <a:latin typeface="Arial" panose="020B0604020202020204" pitchFamily="34" charset="0"/>
                <a:ea typeface="ＭＳ Ｐゴシック" panose="020B0600070205080204" pitchFamily="34" charset="-128"/>
              </a:rPr>
              <a:t>Lancet. 2002 May 18;359(9319):1734-9.</a:t>
            </a:r>
          </a:p>
          <a:p>
            <a:pPr eaLnBrk="1" hangingPunct="1"/>
            <a:r>
              <a:rPr lang="en-US" i="0" dirty="0" smtClean="0">
                <a:latin typeface="Arial" panose="020B0604020202020204" pitchFamily="34" charset="0"/>
                <a:ea typeface="ＭＳ Ｐゴシック" panose="020B0600070205080204" pitchFamily="34" charset="-128"/>
              </a:rPr>
              <a:t>Arterial </a:t>
            </a:r>
            <a:r>
              <a:rPr lang="en-US" i="0" dirty="0" err="1" smtClean="0">
                <a:latin typeface="Arial" panose="020B0604020202020204" pitchFamily="34" charset="0"/>
                <a:ea typeface="ＭＳ Ｐゴシック" panose="020B0600070205080204" pitchFamily="34" charset="-128"/>
              </a:rPr>
              <a:t>embolisation</a:t>
            </a:r>
            <a:r>
              <a:rPr lang="en-US" i="0" dirty="0" smtClean="0">
                <a:latin typeface="Arial" panose="020B0604020202020204" pitchFamily="34" charset="0"/>
                <a:ea typeface="ＭＳ Ｐゴシック" panose="020B0600070205080204" pitchFamily="34" charset="-128"/>
              </a:rPr>
              <a:t> or </a:t>
            </a:r>
            <a:r>
              <a:rPr lang="en-US" i="0" dirty="0" err="1" smtClean="0">
                <a:latin typeface="Arial" panose="020B0604020202020204" pitchFamily="34" charset="0"/>
                <a:ea typeface="ＭＳ Ｐゴシック" panose="020B0600070205080204" pitchFamily="34" charset="-128"/>
              </a:rPr>
              <a:t>chemoembolisation</a:t>
            </a:r>
            <a:r>
              <a:rPr lang="en-US" i="0" dirty="0" smtClean="0">
                <a:latin typeface="Arial" panose="020B0604020202020204" pitchFamily="34" charset="0"/>
                <a:ea typeface="ＭＳ Ｐゴシック" panose="020B0600070205080204" pitchFamily="34" charset="-128"/>
              </a:rPr>
              <a:t> versus symptomatic treatment in patients with </a:t>
            </a:r>
            <a:r>
              <a:rPr lang="en-US" i="0" dirty="0" err="1" smtClean="0">
                <a:latin typeface="Arial" panose="020B0604020202020204" pitchFamily="34" charset="0"/>
                <a:ea typeface="ＭＳ Ｐゴシック" panose="020B0600070205080204" pitchFamily="34" charset="-128"/>
              </a:rPr>
              <a:t>unresectable</a:t>
            </a:r>
            <a:r>
              <a:rPr lang="en-US" i="0" dirty="0" smtClean="0">
                <a:latin typeface="Arial" panose="020B0604020202020204" pitchFamily="34" charset="0"/>
                <a:ea typeface="ＭＳ Ｐゴシック" panose="020B0600070205080204" pitchFamily="34" charset="-128"/>
              </a:rPr>
              <a:t> hepatocellular carcinoma: a </a:t>
            </a:r>
            <a:r>
              <a:rPr lang="en-US" i="0" dirty="0" err="1" smtClean="0">
                <a:latin typeface="Arial" panose="020B0604020202020204" pitchFamily="34" charset="0"/>
                <a:ea typeface="ＭＳ Ｐゴシック" panose="020B0600070205080204" pitchFamily="34" charset="-128"/>
              </a:rPr>
              <a:t>randomised</a:t>
            </a:r>
            <a:r>
              <a:rPr lang="en-US" i="0" dirty="0" smtClean="0">
                <a:latin typeface="Arial" panose="020B0604020202020204" pitchFamily="34" charset="0"/>
                <a:ea typeface="ＭＳ Ｐゴシック" panose="020B0600070205080204" pitchFamily="34" charset="-128"/>
              </a:rPr>
              <a:t> controlled trial.</a:t>
            </a:r>
          </a:p>
          <a:p>
            <a:pPr eaLnBrk="1" hangingPunct="1"/>
            <a:r>
              <a:rPr lang="en-US" i="0" dirty="0" err="1" smtClean="0">
                <a:latin typeface="Arial" panose="020B0604020202020204" pitchFamily="34" charset="0"/>
                <a:ea typeface="ＭＳ Ｐゴシック" panose="020B0600070205080204" pitchFamily="34" charset="-128"/>
              </a:rPr>
              <a:t>Llovet</a:t>
            </a:r>
            <a:r>
              <a:rPr lang="en-US" i="0" dirty="0" smtClean="0">
                <a:latin typeface="Arial" panose="020B0604020202020204" pitchFamily="34" charset="0"/>
                <a:ea typeface="ＭＳ Ｐゴシック" panose="020B0600070205080204" pitchFamily="34" charset="-128"/>
              </a:rPr>
              <a:t> JM, Real MI, </a:t>
            </a:r>
            <a:r>
              <a:rPr lang="en-US" i="0" dirty="0" err="1" smtClean="0">
                <a:latin typeface="Arial" panose="020B0604020202020204" pitchFamily="34" charset="0"/>
                <a:ea typeface="ＭＳ Ｐゴシック" panose="020B0600070205080204" pitchFamily="34" charset="-128"/>
              </a:rPr>
              <a:t>Montaña</a:t>
            </a:r>
            <a:r>
              <a:rPr lang="en-US" i="0" dirty="0" smtClean="0">
                <a:latin typeface="Arial" panose="020B0604020202020204" pitchFamily="34" charset="0"/>
                <a:ea typeface="ＭＳ Ｐゴシック" panose="020B0600070205080204" pitchFamily="34" charset="-128"/>
              </a:rPr>
              <a:t> X, </a:t>
            </a:r>
            <a:r>
              <a:rPr lang="en-US" i="0" dirty="0" err="1" smtClean="0">
                <a:latin typeface="Arial" panose="020B0604020202020204" pitchFamily="34" charset="0"/>
                <a:ea typeface="ＭＳ Ｐゴシック" panose="020B0600070205080204" pitchFamily="34" charset="-128"/>
              </a:rPr>
              <a:t>Planas</a:t>
            </a:r>
            <a:r>
              <a:rPr lang="en-US" i="0" dirty="0" smtClean="0">
                <a:latin typeface="Arial" panose="020B0604020202020204" pitchFamily="34" charset="0"/>
                <a:ea typeface="ＭＳ Ｐゴシック" panose="020B0600070205080204" pitchFamily="34" charset="-128"/>
              </a:rPr>
              <a:t> R, </a:t>
            </a:r>
            <a:r>
              <a:rPr lang="en-US" i="0" dirty="0" err="1" smtClean="0">
                <a:latin typeface="Arial" panose="020B0604020202020204" pitchFamily="34" charset="0"/>
                <a:ea typeface="ＭＳ Ｐゴシック" panose="020B0600070205080204" pitchFamily="34" charset="-128"/>
              </a:rPr>
              <a:t>Coll</a:t>
            </a:r>
            <a:r>
              <a:rPr lang="en-US" i="0" dirty="0" smtClean="0">
                <a:latin typeface="Arial" panose="020B0604020202020204" pitchFamily="34" charset="0"/>
                <a:ea typeface="ＭＳ Ｐゴシック" panose="020B0600070205080204" pitchFamily="34" charset="-128"/>
              </a:rPr>
              <a:t> S, Aponte J, </a:t>
            </a:r>
            <a:r>
              <a:rPr lang="en-US" i="0" dirty="0" err="1" smtClean="0">
                <a:latin typeface="Arial" panose="020B0604020202020204" pitchFamily="34" charset="0"/>
                <a:ea typeface="ＭＳ Ｐゴシック" panose="020B0600070205080204" pitchFamily="34" charset="-128"/>
              </a:rPr>
              <a:t>Ayuso</a:t>
            </a:r>
            <a:r>
              <a:rPr lang="en-US" i="0" dirty="0" smtClean="0">
                <a:latin typeface="Arial" panose="020B0604020202020204" pitchFamily="34" charset="0"/>
                <a:ea typeface="ＭＳ Ｐゴシック" panose="020B0600070205080204" pitchFamily="34" charset="-128"/>
              </a:rPr>
              <a:t> C, </a:t>
            </a:r>
            <a:r>
              <a:rPr lang="en-US" i="0" dirty="0" err="1" smtClean="0">
                <a:latin typeface="Arial" panose="020B0604020202020204" pitchFamily="34" charset="0"/>
                <a:ea typeface="ＭＳ Ｐゴシック" panose="020B0600070205080204" pitchFamily="34" charset="-128"/>
              </a:rPr>
              <a:t>Sala</a:t>
            </a:r>
            <a:r>
              <a:rPr lang="en-US" i="0" dirty="0" smtClean="0">
                <a:latin typeface="Arial" panose="020B0604020202020204" pitchFamily="34" charset="0"/>
                <a:ea typeface="ＭＳ Ｐゴシック" panose="020B0600070205080204" pitchFamily="34" charset="-128"/>
              </a:rPr>
              <a:t> M, </a:t>
            </a:r>
            <a:r>
              <a:rPr lang="en-US" i="0" dirty="0" err="1" smtClean="0">
                <a:latin typeface="Arial" panose="020B0604020202020204" pitchFamily="34" charset="0"/>
                <a:ea typeface="ＭＳ Ｐゴシック" panose="020B0600070205080204" pitchFamily="34" charset="-128"/>
              </a:rPr>
              <a:t>Muchart</a:t>
            </a:r>
            <a:r>
              <a:rPr lang="en-US" i="0" dirty="0" smtClean="0">
                <a:latin typeface="Arial" panose="020B0604020202020204" pitchFamily="34" charset="0"/>
                <a:ea typeface="ＭＳ Ｐゴシック" panose="020B0600070205080204" pitchFamily="34" charset="-128"/>
              </a:rPr>
              <a:t> J, </a:t>
            </a:r>
            <a:r>
              <a:rPr lang="en-US" i="0" dirty="0" err="1" smtClean="0">
                <a:latin typeface="Arial" panose="020B0604020202020204" pitchFamily="34" charset="0"/>
                <a:ea typeface="ＭＳ Ｐゴシック" panose="020B0600070205080204" pitchFamily="34" charset="-128"/>
              </a:rPr>
              <a:t>Solà</a:t>
            </a:r>
            <a:r>
              <a:rPr lang="en-US" i="0" dirty="0" smtClean="0">
                <a:latin typeface="Arial" panose="020B0604020202020204" pitchFamily="34" charset="0"/>
                <a:ea typeface="ＭＳ Ｐゴシック" panose="020B0600070205080204" pitchFamily="34" charset="-128"/>
              </a:rPr>
              <a:t> R, </a:t>
            </a:r>
            <a:r>
              <a:rPr lang="en-US" i="0" dirty="0" err="1" smtClean="0">
                <a:latin typeface="Arial" panose="020B0604020202020204" pitchFamily="34" charset="0"/>
                <a:ea typeface="ＭＳ Ｐゴシック" panose="020B0600070205080204" pitchFamily="34" charset="-128"/>
              </a:rPr>
              <a:t>Rodés</a:t>
            </a:r>
            <a:r>
              <a:rPr lang="en-US" i="0" dirty="0" smtClean="0">
                <a:latin typeface="Arial" panose="020B0604020202020204" pitchFamily="34" charset="0"/>
                <a:ea typeface="ＭＳ Ｐゴシック" panose="020B0600070205080204" pitchFamily="34" charset="-128"/>
              </a:rPr>
              <a:t> J, </a:t>
            </a:r>
            <a:r>
              <a:rPr lang="en-US" i="0" dirty="0" err="1" smtClean="0">
                <a:latin typeface="Arial" panose="020B0604020202020204" pitchFamily="34" charset="0"/>
                <a:ea typeface="ＭＳ Ｐゴシック" panose="020B0600070205080204" pitchFamily="34" charset="-128"/>
              </a:rPr>
              <a:t>Bruix</a:t>
            </a:r>
            <a:r>
              <a:rPr lang="en-US" i="0" dirty="0" smtClean="0">
                <a:latin typeface="Arial" panose="020B0604020202020204" pitchFamily="34" charset="0"/>
                <a:ea typeface="ＭＳ Ｐゴシック" panose="020B0600070205080204" pitchFamily="34" charset="-128"/>
              </a:rPr>
              <a:t> J; Barcelona Liver Cancer Group.</a:t>
            </a:r>
          </a:p>
          <a:p>
            <a:pPr eaLnBrk="1" hangingPunct="1"/>
            <a:endParaRPr lang="en-US" i="1"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xmlns="" val="7685652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C7B66862-024D-4704-8DFA-1978CDEA4540}" type="slidenum">
              <a:rPr lang="en-US" sz="1200" b="1">
                <a:solidFill>
                  <a:srgbClr val="FFFFFF"/>
                </a:solidFill>
                <a:cs typeface="Times New Roman" panose="02020603050405020304" pitchFamily="18" charset="0"/>
              </a:rPr>
              <a:pPr algn="r" eaLnBrk="1" hangingPunct="1"/>
              <a:t>48</a:t>
            </a:fld>
            <a:endParaRPr lang="en-US" sz="1200" b="1">
              <a:solidFill>
                <a:srgbClr val="FFFFFF"/>
              </a:solidFill>
              <a:cs typeface="Times New Roman" panose="02020603050405020304" pitchFamily="18" charset="0"/>
            </a:endParaRPr>
          </a:p>
        </p:txBody>
      </p:sp>
      <p:sp>
        <p:nvSpPr>
          <p:cNvPr id="1433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43363" name="Rectangle 3"/>
          <p:cNvSpPr>
            <a:spLocks noGrp="1" noChangeArrowheads="1"/>
          </p:cNvSpPr>
          <p:nvPr>
            <p:ph type="body" idx="1"/>
          </p:nvPr>
        </p:nvSpPr>
        <p:spPr bwMode="auto">
          <a:xfrm>
            <a:off x="914400" y="4343400"/>
            <a:ext cx="5029200" cy="41148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Arial" panose="020B0604020202020204" pitchFamily="34" charset="0"/>
                <a:ea typeface="ＭＳ Ｐゴシック" panose="020B0600070205080204" pitchFamily="34" charset="-128"/>
              </a:rPr>
              <a:t>Chemoembolization can also be used at earlier stages of disease presentation. This important case-controlled study showed that when patients were treated at an early stage with chemoembolization, survival was almost identical to that following surgical resection. Surgical resection was better than chemoembolization only in those patients who presented with tumors smaller than 2 cm (probably because they were not yet arterialized) and with no evidence of underlying liver dysfunction.</a:t>
            </a:r>
          </a:p>
          <a:p>
            <a:pPr eaLnBrk="1" hangingPunct="1"/>
            <a:endParaRPr lang="en-US" i="1" dirty="0" smtClean="0">
              <a:latin typeface="Arial" panose="020B0604020202020204" pitchFamily="34" charset="0"/>
              <a:ea typeface="ＭＳ Ｐゴシック" panose="020B0600070205080204" pitchFamily="34" charset="-128"/>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US" sz="1200" dirty="0" smtClean="0">
                <a:solidFill>
                  <a:srgbClr val="FFFFFF"/>
                </a:solidFill>
                <a:cs typeface="Times New Roman" panose="02020603050405020304" pitchFamily="18" charset="0"/>
                <a:sym typeface="Wingdings" panose="05000000000000000000" pitchFamily="2" charset="2"/>
              </a:rPr>
              <a:t>Lee HS, et al. J </a:t>
            </a:r>
            <a:r>
              <a:rPr lang="en-US" sz="1200" dirty="0" err="1" smtClean="0">
                <a:solidFill>
                  <a:srgbClr val="FFFFFF"/>
                </a:solidFill>
                <a:cs typeface="Times New Roman" panose="02020603050405020304" pitchFamily="18" charset="0"/>
                <a:sym typeface="Wingdings" panose="05000000000000000000" pitchFamily="2" charset="2"/>
              </a:rPr>
              <a:t>Clin</a:t>
            </a:r>
            <a:r>
              <a:rPr lang="en-US" sz="1200" dirty="0" smtClean="0">
                <a:solidFill>
                  <a:srgbClr val="FFFFFF"/>
                </a:solidFill>
                <a:cs typeface="Times New Roman" panose="02020603050405020304" pitchFamily="18" charset="0"/>
                <a:sym typeface="Wingdings" panose="05000000000000000000" pitchFamily="2" charset="2"/>
              </a:rPr>
              <a:t> </a:t>
            </a:r>
            <a:r>
              <a:rPr lang="en-US" sz="1200" dirty="0" err="1" smtClean="0">
                <a:solidFill>
                  <a:srgbClr val="FFFFFF"/>
                </a:solidFill>
                <a:cs typeface="Times New Roman" panose="02020603050405020304" pitchFamily="18" charset="0"/>
                <a:sym typeface="Wingdings" panose="05000000000000000000" pitchFamily="2" charset="2"/>
              </a:rPr>
              <a:t>Oncol</a:t>
            </a:r>
            <a:r>
              <a:rPr lang="en-US" sz="1200" dirty="0" smtClean="0">
                <a:solidFill>
                  <a:srgbClr val="FFFFFF"/>
                </a:solidFill>
                <a:cs typeface="Times New Roman" panose="02020603050405020304" pitchFamily="18" charset="0"/>
                <a:sym typeface="Wingdings" panose="05000000000000000000" pitchFamily="2" charset="2"/>
              </a:rPr>
              <a:t>. 2002;20:4459-4465.</a:t>
            </a:r>
          </a:p>
          <a:p>
            <a:pPr eaLnBrk="1" hangingPunct="1"/>
            <a:endParaRPr lang="en-US" i="1"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xmlns="" val="11797806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721E1579-FA21-465C-B1C5-388A04DAC55C}" type="slidenum">
              <a:rPr lang="en-US" sz="1200" b="1">
                <a:solidFill>
                  <a:srgbClr val="FFFFFF"/>
                </a:solidFill>
                <a:cs typeface="Times New Roman" panose="02020603050405020304" pitchFamily="18" charset="0"/>
              </a:rPr>
              <a:pPr algn="r" eaLnBrk="1" hangingPunct="1"/>
              <a:t>49</a:t>
            </a:fld>
            <a:endParaRPr lang="en-US" sz="1200" b="1">
              <a:solidFill>
                <a:srgbClr val="FFFFFF"/>
              </a:solidFill>
              <a:cs typeface="Times New Roman" panose="02020603050405020304" pitchFamily="18" charset="0"/>
            </a:endParaRPr>
          </a:p>
        </p:txBody>
      </p:sp>
      <p:sp>
        <p:nvSpPr>
          <p:cNvPr id="1474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47459" name="Rectangle 3"/>
          <p:cNvSpPr>
            <a:spLocks noGrp="1" noChangeArrowheads="1"/>
          </p:cNvSpPr>
          <p:nvPr>
            <p:ph type="body" idx="1"/>
          </p:nvPr>
        </p:nvSpPr>
        <p:spPr bwMode="auto">
          <a:xfrm>
            <a:off x="914400" y="4343400"/>
            <a:ext cx="5029200" cy="41148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Arial" panose="020B0604020202020204" pitchFamily="34" charset="0"/>
                <a:ea typeface="ＭＳ Ｐゴシック" panose="020B0600070205080204" pitchFamily="34" charset="-128"/>
              </a:rPr>
              <a:t>A favorable response to chemoembolization facilitates a better outcome following transplantation. This approach is similar to the use of chemotherapy before surgical resection in patients with colorectal cancer metastasis.</a:t>
            </a:r>
          </a:p>
          <a:p>
            <a:endParaRPr lang="en-US" dirty="0" smtClean="0">
              <a:latin typeface="Arial" panose="020B0604020202020204" pitchFamily="34" charset="0"/>
              <a:ea typeface="ＭＳ Ｐゴシック" panose="020B0600070205080204" pitchFamily="34" charset="-128"/>
            </a:endParaRPr>
          </a:p>
          <a:p>
            <a:r>
              <a:rPr lang="en-US" sz="1200" b="0" i="0" u="none" strike="noStrike" kern="1200" baseline="0" dirty="0" smtClean="0">
                <a:solidFill>
                  <a:schemeClr val="tx1"/>
                </a:solidFill>
                <a:latin typeface="+mn-lt"/>
                <a:ea typeface="ＭＳ Ｐゴシック" pitchFamily="-1" charset="-128"/>
                <a:cs typeface="ＭＳ Ｐゴシック" pitchFamily="-1" charset="-128"/>
              </a:rPr>
              <a:t>Survival of 96 patients enrolled in the TACE protocol.</a:t>
            </a:r>
          </a:p>
          <a:p>
            <a:r>
              <a:rPr lang="en-US" sz="1200" b="0" i="0" u="none" strike="noStrike" kern="1200" baseline="0" dirty="0" smtClean="0">
                <a:solidFill>
                  <a:schemeClr val="tx1"/>
                </a:solidFill>
                <a:latin typeface="+mn-lt"/>
                <a:ea typeface="ＭＳ Ｐゴシック" pitchFamily="-1" charset="-128"/>
                <a:cs typeface="ＭＳ Ｐゴシック" pitchFamily="-1" charset="-128"/>
              </a:rPr>
              <a:t>The difference in 5-year survival between </a:t>
            </a:r>
            <a:r>
              <a:rPr lang="en-US" sz="1200" b="0" i="0" u="none" strike="noStrike" kern="1200" baseline="0" dirty="0" err="1" smtClean="0">
                <a:solidFill>
                  <a:schemeClr val="tx1"/>
                </a:solidFill>
                <a:latin typeface="+mn-lt"/>
                <a:ea typeface="ＭＳ Ｐゴシック" pitchFamily="-1" charset="-128"/>
                <a:cs typeface="ＭＳ Ｐゴシック" pitchFamily="-1" charset="-128"/>
              </a:rPr>
              <a:t>downstaged</a:t>
            </a:r>
            <a:endParaRPr lang="en-US" sz="1200" b="0" i="0" u="none" strike="noStrike" kern="1200" baseline="0" dirty="0" smtClean="0">
              <a:solidFill>
                <a:schemeClr val="tx1"/>
              </a:solidFill>
              <a:latin typeface="+mn-lt"/>
              <a:ea typeface="ＭＳ Ｐゴシック" pitchFamily="-1" charset="-128"/>
              <a:cs typeface="ＭＳ Ｐゴシック" pitchFamily="-1" charset="-128"/>
            </a:endParaRPr>
          </a:p>
          <a:p>
            <a:r>
              <a:rPr lang="en-US" sz="1200" b="0" i="0" u="none" strike="noStrike" kern="1200" baseline="0" dirty="0" smtClean="0">
                <a:solidFill>
                  <a:schemeClr val="tx1"/>
                </a:solidFill>
                <a:latin typeface="+mn-lt"/>
                <a:ea typeface="ＭＳ Ｐゴシック" pitchFamily="-1" charset="-128"/>
                <a:cs typeface="ＭＳ Ｐゴシック" pitchFamily="-1" charset="-128"/>
              </a:rPr>
              <a:t>(transplanted) patients and patients not responding to TACE</a:t>
            </a:r>
          </a:p>
          <a:p>
            <a:r>
              <a:rPr lang="en-US" sz="1200" b="0" i="0" u="none" strike="noStrike" kern="1200" baseline="0" dirty="0" smtClean="0">
                <a:solidFill>
                  <a:schemeClr val="tx1"/>
                </a:solidFill>
                <a:latin typeface="+mn-lt"/>
                <a:ea typeface="ＭＳ Ｐゴシック" pitchFamily="-1" charset="-128"/>
                <a:cs typeface="ＭＳ Ｐゴシック" pitchFamily="-1" charset="-128"/>
              </a:rPr>
              <a:t>is highly significant (P &lt; 0.0001). (Survival is calculated from</a:t>
            </a:r>
          </a:p>
          <a:p>
            <a:r>
              <a:rPr lang="en-US" sz="1200" b="0" i="0" u="none" strike="noStrike" kern="1200" baseline="0" dirty="0" smtClean="0">
                <a:solidFill>
                  <a:schemeClr val="tx1"/>
                </a:solidFill>
                <a:latin typeface="+mn-lt"/>
                <a:ea typeface="ＭＳ Ｐゴシック" pitchFamily="-1" charset="-128"/>
                <a:cs typeface="ＭＳ Ｐゴシック" pitchFamily="-1" charset="-128"/>
              </a:rPr>
              <a:t>the beginning of TACE treatment.) Solid line denotes all patients</a:t>
            </a:r>
          </a:p>
          <a:p>
            <a:r>
              <a:rPr lang="en-US" sz="1200" b="0" i="0" u="none" strike="noStrike" kern="1200" baseline="0" dirty="0" smtClean="0">
                <a:solidFill>
                  <a:schemeClr val="tx1"/>
                </a:solidFill>
                <a:latin typeface="+mn-lt"/>
                <a:ea typeface="ＭＳ Ｐゴシック" pitchFamily="-1" charset="-128"/>
                <a:cs typeface="ＭＳ Ｐゴシック" pitchFamily="-1" charset="-128"/>
              </a:rPr>
              <a:t>included in the analysis. Dotted line denotes patients</a:t>
            </a:r>
          </a:p>
          <a:p>
            <a:r>
              <a:rPr lang="en-US" sz="1200" b="0" i="0" u="none" strike="noStrike" kern="1200" baseline="0" dirty="0" smtClean="0">
                <a:solidFill>
                  <a:schemeClr val="tx1"/>
                </a:solidFill>
                <a:latin typeface="+mn-lt"/>
                <a:ea typeface="ＭＳ Ｐゴシック" pitchFamily="-1" charset="-128"/>
                <a:cs typeface="ＭＳ Ｐゴシック" pitchFamily="-1" charset="-128"/>
              </a:rPr>
              <a:t>not responding to TACE. Dashed line denotes transplanted patients.</a:t>
            </a:r>
          </a:p>
          <a:p>
            <a:r>
              <a:rPr lang="en-US" sz="1200" b="0" i="0" u="none" strike="noStrike" kern="1200" baseline="0" dirty="0" smtClean="0">
                <a:solidFill>
                  <a:schemeClr val="tx1"/>
                </a:solidFill>
                <a:latin typeface="+mn-lt"/>
                <a:ea typeface="ＭＳ Ｐゴシック" pitchFamily="-1" charset="-128"/>
                <a:cs typeface="ＭＳ Ｐゴシック" pitchFamily="-1" charset="-128"/>
              </a:rPr>
              <a:t>Cross denotes censored.</a:t>
            </a:r>
            <a:endParaRPr lang="en-US" dirty="0" smtClean="0">
              <a:latin typeface="Arial" panose="020B0604020202020204" pitchFamily="34" charset="0"/>
              <a:ea typeface="ＭＳ Ｐゴシック" panose="020B0600070205080204" pitchFamily="34" charset="-128"/>
            </a:endParaRPr>
          </a:p>
          <a:p>
            <a:pPr eaLnBrk="1" hangingPunct="1"/>
            <a:endParaRPr lang="en-US" i="1"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xmlns="" val="38925108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DFCF2810-DB8C-47DA-A1A8-781A2E03F960}" type="slidenum">
              <a:rPr lang="en-US" sz="1200" b="1">
                <a:solidFill>
                  <a:srgbClr val="FFFFFF"/>
                </a:solidFill>
                <a:cs typeface="Times New Roman" panose="02020603050405020304" pitchFamily="18" charset="0"/>
              </a:rPr>
              <a:pPr algn="r" eaLnBrk="1" hangingPunct="1"/>
              <a:t>50</a:t>
            </a:fld>
            <a:endParaRPr lang="en-US" sz="1200" b="1">
              <a:solidFill>
                <a:srgbClr val="FFFFFF"/>
              </a:solidFill>
              <a:cs typeface="Times New Roman" panose="02020603050405020304" pitchFamily="18" charset="0"/>
            </a:endParaRPr>
          </a:p>
        </p:txBody>
      </p:sp>
      <p:sp>
        <p:nvSpPr>
          <p:cNvPr id="1495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49507" name="Rectangle 3"/>
          <p:cNvSpPr>
            <a:spLocks noGrp="1" noChangeArrowheads="1"/>
          </p:cNvSpPr>
          <p:nvPr>
            <p:ph type="body" idx="1"/>
          </p:nvPr>
        </p:nvSpPr>
        <p:spPr bwMode="auto">
          <a:xfrm>
            <a:off x="914400" y="4343400"/>
            <a:ext cx="5029200" cy="41148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err="1" smtClean="0">
                <a:solidFill>
                  <a:schemeClr val="tx1"/>
                </a:solidFill>
                <a:latin typeface="+mn-lt"/>
                <a:ea typeface="ＭＳ Ｐゴシック" pitchFamily="-1" charset="-128"/>
                <a:cs typeface="ＭＳ Ｐゴシック" pitchFamily="-1" charset="-128"/>
              </a:rPr>
              <a:t>Posttransplant</a:t>
            </a:r>
            <a:r>
              <a:rPr lang="en-US" sz="1200" b="0" i="0" u="none" strike="noStrike" kern="1200" baseline="0" dirty="0" smtClean="0">
                <a:solidFill>
                  <a:schemeClr val="tx1"/>
                </a:solidFill>
                <a:latin typeface="+mn-lt"/>
                <a:ea typeface="ＭＳ Ｐゴシック" pitchFamily="-1" charset="-128"/>
                <a:cs typeface="ＭＳ Ｐゴシック" pitchFamily="-1" charset="-128"/>
              </a:rPr>
              <a:t> freedom from recurrence. TACE</a:t>
            </a:r>
          </a:p>
          <a:p>
            <a:r>
              <a:rPr lang="en-US" sz="1200" b="0" i="0" u="none" strike="noStrike" kern="1200" baseline="0" dirty="0" smtClean="0">
                <a:solidFill>
                  <a:schemeClr val="tx1"/>
                </a:solidFill>
                <a:latin typeface="+mn-lt"/>
                <a:ea typeface="ＭＳ Ｐゴシック" pitchFamily="-1" charset="-128"/>
                <a:cs typeface="ＭＳ Ｐゴシック" pitchFamily="-1" charset="-128"/>
              </a:rPr>
              <a:t>without progression (denoted by solid line) during waiting</a:t>
            </a:r>
          </a:p>
          <a:p>
            <a:r>
              <a:rPr lang="en-US" sz="1200" b="0" i="0" u="none" strike="noStrike" kern="1200" baseline="0" dirty="0" smtClean="0">
                <a:solidFill>
                  <a:schemeClr val="tx1"/>
                </a:solidFill>
                <a:latin typeface="+mn-lt"/>
                <a:ea typeface="ＭＳ Ｐゴシック" pitchFamily="-1" charset="-128"/>
                <a:cs typeface="ＭＳ Ｐゴシック" pitchFamily="-1" charset="-128"/>
              </a:rPr>
              <a:t>time vs. TACE with progression (denoted by dashed line) during</a:t>
            </a:r>
          </a:p>
          <a:p>
            <a:r>
              <a:rPr lang="en-US" sz="1200" b="0" i="0" u="none" strike="noStrike" kern="1200" baseline="0" dirty="0" smtClean="0">
                <a:solidFill>
                  <a:schemeClr val="tx1"/>
                </a:solidFill>
                <a:latin typeface="+mn-lt"/>
                <a:ea typeface="ＭＳ Ｐゴシック" pitchFamily="-1" charset="-128"/>
                <a:cs typeface="ＭＳ Ｐゴシック" pitchFamily="-1" charset="-128"/>
              </a:rPr>
              <a:t>waiting time. Cross denotes censored.</a:t>
            </a:r>
            <a:endParaRPr 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xmlns="" val="21204197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5360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err="1" smtClean="0">
                <a:latin typeface="Arial" panose="020B0604020202020204" pitchFamily="34" charset="0"/>
                <a:ea typeface="ＭＳ Ｐゴシック" panose="020B0600070205080204" pitchFamily="34" charset="-128"/>
              </a:rPr>
              <a:t>Radioembolization</a:t>
            </a:r>
            <a:r>
              <a:rPr lang="en-US" dirty="0" smtClean="0">
                <a:latin typeface="Arial" panose="020B0604020202020204" pitchFamily="34" charset="0"/>
                <a:ea typeface="ＭＳ Ｐゴシック" panose="020B0600070205080204" pitchFamily="34" charset="-128"/>
              </a:rPr>
              <a:t> is similar to chemoembolization except that it delivers yttrium-90 instead of chemotherapy. </a:t>
            </a:r>
          </a:p>
          <a:p>
            <a:endParaRPr lang="en-US" dirty="0" smtClean="0">
              <a:latin typeface="Arial" panose="020B0604020202020204" pitchFamily="34" charset="0"/>
              <a:ea typeface="ＭＳ Ｐゴシック" panose="020B0600070205080204" pitchFamily="34" charset="-128"/>
            </a:endParaRPr>
          </a:p>
          <a:p>
            <a:r>
              <a:rPr lang="en-US" dirty="0" smtClean="0">
                <a:latin typeface="Arial" panose="020B0604020202020204" pitchFamily="34" charset="0"/>
                <a:ea typeface="ＭＳ Ｐゴシック" panose="020B0600070205080204" pitchFamily="34" charset="-128"/>
              </a:rPr>
              <a:t>The advantage of yttrium‑90 is not only the size of the spheres (20‑30 microns), which suggests a deeper penetration of the tumor in the microenvironment, but also the physical half‑life of 64 hours and the minimal 2.5-mm penetration through tissue. This means that patients do not need to be isolated and can go home the same day. </a:t>
            </a:r>
          </a:p>
          <a:p>
            <a:r>
              <a:rPr lang="en-US" dirty="0" smtClean="0">
                <a:latin typeface="Arial" panose="020B0604020202020204" pitchFamily="34" charset="0"/>
                <a:ea typeface="ＭＳ Ｐゴシック" panose="020B0600070205080204" pitchFamily="34" charset="-128"/>
              </a:rPr>
              <a:t> </a:t>
            </a:r>
          </a:p>
          <a:p>
            <a:endParaRPr lang="en-US" dirty="0" smtClean="0">
              <a:latin typeface="Arial" panose="020B0604020202020204" pitchFamily="34" charset="0"/>
              <a:ea typeface="ＭＳ Ｐゴシック" panose="020B0600070205080204" pitchFamily="34" charset="-128"/>
            </a:endParaRPr>
          </a:p>
          <a:p>
            <a:r>
              <a:rPr lang="en-US" sz="1200" b="0" kern="1200" dirty="0" smtClean="0">
                <a:solidFill>
                  <a:schemeClr val="tx1"/>
                </a:solidFill>
                <a:latin typeface="+mn-lt"/>
                <a:ea typeface="ＭＳ Ｐゴシック" pitchFamily="-1" charset="-128"/>
                <a:cs typeface="ＭＳ Ｐゴシック" pitchFamily="-1" charset="-128"/>
              </a:rPr>
              <a:t>Biomed Imaging </a:t>
            </a:r>
            <a:r>
              <a:rPr lang="en-US" sz="1200" b="0" kern="1200" dirty="0" err="1" smtClean="0">
                <a:solidFill>
                  <a:schemeClr val="tx1"/>
                </a:solidFill>
                <a:latin typeface="+mn-lt"/>
                <a:ea typeface="ＭＳ Ｐゴシック" pitchFamily="-1" charset="-128"/>
                <a:cs typeface="ＭＳ Ｐゴシック" pitchFamily="-1" charset="-128"/>
              </a:rPr>
              <a:t>Interv</a:t>
            </a:r>
            <a:r>
              <a:rPr lang="en-US" sz="1200" b="0" kern="1200" dirty="0" smtClean="0">
                <a:solidFill>
                  <a:schemeClr val="tx1"/>
                </a:solidFill>
                <a:latin typeface="+mn-lt"/>
                <a:ea typeface="ＭＳ Ｐゴシック" pitchFamily="-1" charset="-128"/>
                <a:cs typeface="ＭＳ Ｐゴシック" pitchFamily="-1" charset="-128"/>
              </a:rPr>
              <a:t> J 2006; 2(3):e43</a:t>
            </a:r>
          </a:p>
          <a:p>
            <a:r>
              <a:rPr lang="fi-FI" sz="1200" b="0" kern="1200" dirty="0" err="1" smtClean="0">
                <a:solidFill>
                  <a:schemeClr val="tx1"/>
                </a:solidFill>
                <a:latin typeface="+mn-lt"/>
                <a:ea typeface="ＭＳ Ｐゴシック" pitchFamily="-1" charset="-128"/>
                <a:cs typeface="ＭＳ Ｐゴシック" pitchFamily="-1" charset="-128"/>
              </a:rPr>
              <a:t>doi</a:t>
            </a:r>
            <a:r>
              <a:rPr lang="fi-FI" sz="1200" b="0" kern="1200" dirty="0" smtClean="0">
                <a:solidFill>
                  <a:schemeClr val="tx1"/>
                </a:solidFill>
                <a:latin typeface="+mn-lt"/>
                <a:ea typeface="ＭＳ Ｐゴシック" pitchFamily="-1" charset="-128"/>
                <a:cs typeface="ＭＳ Ｐゴシック" pitchFamily="-1" charset="-128"/>
              </a:rPr>
              <a:t>: 10.2349/biij.2.3.e43</a:t>
            </a:r>
          </a:p>
          <a:p>
            <a:r>
              <a:rPr lang="fi-FI" sz="1200" b="0" kern="1200" dirty="0" smtClean="0">
                <a:solidFill>
                  <a:schemeClr val="tx1"/>
                </a:solidFill>
                <a:latin typeface="+mn-lt"/>
                <a:ea typeface="ＭＳ Ｐゴシック" pitchFamily="-1" charset="-128"/>
                <a:cs typeface="ＭＳ Ｐゴシック" pitchFamily="-1" charset="-128"/>
              </a:rPr>
              <a:t>© 2006 </a:t>
            </a:r>
            <a:r>
              <a:rPr lang="fi-FI" sz="1200" b="0" kern="1200" dirty="0" err="1" smtClean="0">
                <a:solidFill>
                  <a:schemeClr val="tx1"/>
                </a:solidFill>
                <a:latin typeface="+mn-lt"/>
                <a:ea typeface="ＭＳ Ｐゴシック" pitchFamily="-1" charset="-128"/>
                <a:cs typeface="ＭＳ Ｐゴシック" pitchFamily="-1" charset="-128"/>
              </a:rPr>
              <a:t>Biomedical</a:t>
            </a:r>
            <a:r>
              <a:rPr lang="fi-FI" sz="1200" b="0" kern="1200" dirty="0" smtClean="0">
                <a:solidFill>
                  <a:schemeClr val="tx1"/>
                </a:solidFill>
                <a:latin typeface="+mn-lt"/>
                <a:ea typeface="ＭＳ Ｐゴシック" pitchFamily="-1" charset="-128"/>
                <a:cs typeface="ＭＳ Ｐゴシック" pitchFamily="-1" charset="-128"/>
              </a:rPr>
              <a:t> </a:t>
            </a:r>
            <a:r>
              <a:rPr lang="fi-FI" sz="1200" b="0" kern="1200" dirty="0" err="1" smtClean="0">
                <a:solidFill>
                  <a:schemeClr val="tx1"/>
                </a:solidFill>
                <a:latin typeface="+mn-lt"/>
                <a:ea typeface="ＭＳ Ｐゴシック" pitchFamily="-1" charset="-128"/>
                <a:cs typeface="ＭＳ Ｐゴシック" pitchFamily="-1" charset="-128"/>
              </a:rPr>
              <a:t>Imaging</a:t>
            </a:r>
            <a:r>
              <a:rPr lang="fi-FI" sz="1200" b="0" kern="1200" dirty="0" smtClean="0">
                <a:solidFill>
                  <a:schemeClr val="tx1"/>
                </a:solidFill>
                <a:latin typeface="+mn-lt"/>
                <a:ea typeface="ＭＳ Ｐゴシック" pitchFamily="-1" charset="-128"/>
                <a:cs typeface="ＭＳ Ｐゴシック" pitchFamily="-1" charset="-128"/>
              </a:rPr>
              <a:t> and Intervention Journal</a:t>
            </a:r>
            <a:endParaRPr lang="fi-FI" sz="1200" b="0" kern="1200" dirty="0" smtClean="0">
              <a:solidFill>
                <a:schemeClr val="tx1"/>
              </a:solidFill>
              <a:latin typeface="+mn-lt"/>
              <a:ea typeface="ＭＳ Ｐゴシック" pitchFamily="-1" charset="-128"/>
              <a:cs typeface="ＭＳ Ｐゴシック" pitchFamily="-1" charset="-128"/>
              <a:hlinkClick r:id="rId3"/>
            </a:endParaRPr>
          </a:p>
          <a:p>
            <a:r>
              <a:rPr lang="fi-FI" sz="1200" b="0" kern="1200" dirty="0" smtClean="0">
                <a:solidFill>
                  <a:schemeClr val="tx1"/>
                </a:solidFill>
                <a:latin typeface="+mn-lt"/>
                <a:ea typeface="ＭＳ Ｐゴシック" pitchFamily="-1" charset="-128"/>
                <a:cs typeface="ＭＳ Ｐゴシック" pitchFamily="-1" charset="-128"/>
              </a:rPr>
              <a:t>REVIEW ARTICLE</a:t>
            </a:r>
          </a:p>
          <a:p>
            <a:r>
              <a:rPr lang="fi-FI" sz="1200" b="0" kern="1200" dirty="0" err="1" smtClean="0">
                <a:solidFill>
                  <a:schemeClr val="tx1"/>
                </a:solidFill>
                <a:latin typeface="+mn-lt"/>
                <a:ea typeface="ＭＳ Ｐゴシック" pitchFamily="-1" charset="-128"/>
                <a:cs typeface="ＭＳ Ｐゴシック" pitchFamily="-1" charset="-128"/>
              </a:rPr>
              <a:t>Trans-arterial</a:t>
            </a:r>
            <a:r>
              <a:rPr lang="fi-FI" sz="1200" b="0" kern="1200" dirty="0" smtClean="0">
                <a:solidFill>
                  <a:schemeClr val="tx1"/>
                </a:solidFill>
                <a:latin typeface="+mn-lt"/>
                <a:ea typeface="ＭＳ Ｐゴシック" pitchFamily="-1" charset="-128"/>
                <a:cs typeface="ＭＳ Ｐゴシック" pitchFamily="-1" charset="-128"/>
              </a:rPr>
              <a:t> </a:t>
            </a:r>
            <a:r>
              <a:rPr lang="fi-FI" sz="1200" b="0" kern="1200" dirty="0" err="1" smtClean="0">
                <a:solidFill>
                  <a:schemeClr val="tx1"/>
                </a:solidFill>
                <a:latin typeface="+mn-lt"/>
                <a:ea typeface="ＭＳ Ｐゴシック" pitchFamily="-1" charset="-128"/>
                <a:cs typeface="ＭＳ Ｐゴシック" pitchFamily="-1" charset="-128"/>
              </a:rPr>
              <a:t>hepatic</a:t>
            </a:r>
            <a:r>
              <a:rPr lang="fi-FI" sz="1200" b="0" kern="1200" dirty="0" smtClean="0">
                <a:solidFill>
                  <a:schemeClr val="tx1"/>
                </a:solidFill>
                <a:latin typeface="+mn-lt"/>
                <a:ea typeface="ＭＳ Ｐゴシック" pitchFamily="-1" charset="-128"/>
                <a:cs typeface="ＭＳ Ｐゴシック" pitchFamily="-1" charset="-128"/>
              </a:rPr>
              <a:t> </a:t>
            </a:r>
            <a:r>
              <a:rPr lang="fi-FI" sz="1200" b="0" kern="1200" dirty="0" err="1" smtClean="0">
                <a:solidFill>
                  <a:schemeClr val="tx1"/>
                </a:solidFill>
                <a:latin typeface="+mn-lt"/>
                <a:ea typeface="ＭＳ Ｐゴシック" pitchFamily="-1" charset="-128"/>
                <a:cs typeface="ＭＳ Ｐゴシック" pitchFamily="-1" charset="-128"/>
              </a:rPr>
              <a:t>radioembolisation</a:t>
            </a:r>
            <a:r>
              <a:rPr lang="fi-FI" sz="1200" b="0" kern="1200" dirty="0" smtClean="0">
                <a:solidFill>
                  <a:schemeClr val="tx1"/>
                </a:solidFill>
                <a:latin typeface="+mn-lt"/>
                <a:ea typeface="ＭＳ Ｐゴシック" pitchFamily="-1" charset="-128"/>
                <a:cs typeface="ＭＳ Ｐゴシック" pitchFamily="-1" charset="-128"/>
              </a:rPr>
              <a:t> of yttrium-90 </a:t>
            </a:r>
            <a:r>
              <a:rPr lang="fi-FI" sz="1200" b="0" kern="1200" dirty="0" err="1" smtClean="0">
                <a:solidFill>
                  <a:schemeClr val="tx1"/>
                </a:solidFill>
                <a:latin typeface="+mn-lt"/>
                <a:ea typeface="ＭＳ Ｐゴシック" pitchFamily="-1" charset="-128"/>
                <a:cs typeface="ＭＳ Ｐゴシック" pitchFamily="-1" charset="-128"/>
              </a:rPr>
              <a:t>microspheres</a:t>
            </a:r>
            <a:endParaRPr lang="fi-FI" sz="1200" b="0" kern="1200" dirty="0" smtClean="0">
              <a:solidFill>
                <a:schemeClr val="tx1"/>
              </a:solidFill>
              <a:latin typeface="+mn-lt"/>
              <a:ea typeface="ＭＳ Ｐゴシック" pitchFamily="-1" charset="-128"/>
              <a:cs typeface="ＭＳ Ｐゴシック" pitchFamily="-1" charset="-128"/>
            </a:endParaRPr>
          </a:p>
          <a:p>
            <a:r>
              <a:rPr lang="fi-FI" sz="1200" b="0" kern="1200" dirty="0" smtClean="0">
                <a:solidFill>
                  <a:schemeClr val="tx1"/>
                </a:solidFill>
                <a:latin typeface="+mn-lt"/>
                <a:ea typeface="ＭＳ Ｐゴシック" pitchFamily="-1" charset="-128"/>
                <a:cs typeface="ＭＳ Ｐゴシック" pitchFamily="-1" charset="-128"/>
              </a:rPr>
              <a:t>R Murthy</a:t>
            </a:r>
            <a:r>
              <a:rPr lang="fi-FI" sz="1200" b="0" kern="1200" baseline="30000" dirty="0" smtClean="0">
                <a:solidFill>
                  <a:schemeClr val="tx1"/>
                </a:solidFill>
                <a:latin typeface="+mn-lt"/>
                <a:ea typeface="ＭＳ Ｐゴシック" pitchFamily="-1" charset="-128"/>
                <a:cs typeface="ＭＳ Ｐゴシック" pitchFamily="-1" charset="-128"/>
              </a:rPr>
              <a:t>1,*</a:t>
            </a:r>
            <a:r>
              <a:rPr lang="fi-FI" sz="1200" b="0" kern="1200" baseline="0" dirty="0" smtClean="0">
                <a:solidFill>
                  <a:schemeClr val="tx1"/>
                </a:solidFill>
                <a:latin typeface="+mn-lt"/>
                <a:ea typeface="ＭＳ Ｐゴシック" pitchFamily="-1" charset="-128"/>
                <a:cs typeface="ＭＳ Ｐゴシック" pitchFamily="-1" charset="-128"/>
              </a:rPr>
              <a:t>, MD, FACP, A Habbu</a:t>
            </a:r>
            <a:r>
              <a:rPr lang="fi-FI" sz="1200" b="0" kern="1200" baseline="30000" dirty="0" smtClean="0">
                <a:solidFill>
                  <a:schemeClr val="tx1"/>
                </a:solidFill>
                <a:latin typeface="+mn-lt"/>
                <a:ea typeface="ＭＳ Ｐゴシック" pitchFamily="-1" charset="-128"/>
                <a:cs typeface="ＭＳ Ｐゴシック" pitchFamily="-1" charset="-128"/>
              </a:rPr>
              <a:t>1</a:t>
            </a:r>
            <a:r>
              <a:rPr lang="fi-FI" sz="1200" b="0" kern="1200" baseline="0" dirty="0" smtClean="0">
                <a:solidFill>
                  <a:schemeClr val="tx1"/>
                </a:solidFill>
                <a:latin typeface="+mn-lt"/>
                <a:ea typeface="ＭＳ Ｐゴシック" pitchFamily="-1" charset="-128"/>
                <a:cs typeface="ＭＳ Ｐゴシック" pitchFamily="-1" charset="-128"/>
              </a:rPr>
              <a:t>, MD, R Salem</a:t>
            </a:r>
            <a:r>
              <a:rPr lang="fi-FI" sz="1200" b="0" kern="1200" baseline="30000" dirty="0" smtClean="0">
                <a:solidFill>
                  <a:schemeClr val="tx1"/>
                </a:solidFill>
                <a:latin typeface="+mn-lt"/>
                <a:ea typeface="ＭＳ Ｐゴシック" pitchFamily="-1" charset="-128"/>
                <a:cs typeface="ＭＳ Ｐゴシック" pitchFamily="-1" charset="-128"/>
              </a:rPr>
              <a:t>2</a:t>
            </a:r>
            <a:r>
              <a:rPr lang="fi-FI" sz="1200" b="0" kern="1200" baseline="0" dirty="0" smtClean="0">
                <a:solidFill>
                  <a:schemeClr val="tx1"/>
                </a:solidFill>
                <a:latin typeface="+mn-lt"/>
                <a:ea typeface="ＭＳ Ｐゴシック" pitchFamily="-1" charset="-128"/>
                <a:cs typeface="ＭＳ Ｐゴシック" pitchFamily="-1" charset="-128"/>
              </a:rPr>
              <a:t>, MD, MBA, FSIR	</a:t>
            </a:r>
          </a:p>
        </p:txBody>
      </p:sp>
      <p:sp>
        <p:nvSpPr>
          <p:cNvPr id="15360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3F42D1E2-307B-4AEB-81BA-F287152EE877}" type="slidenum">
              <a:rPr lang="en-GB" sz="1200"/>
              <a:pPr algn="r" eaLnBrk="1" hangingPunct="1"/>
              <a:t>51</a:t>
            </a:fld>
            <a:endParaRPr lang="en-GB" sz="1200"/>
          </a:p>
        </p:txBody>
      </p:sp>
    </p:spTree>
    <p:extLst>
      <p:ext uri="{BB962C8B-B14F-4D97-AF65-F5344CB8AC3E}">
        <p14:creationId xmlns:p14="http://schemas.microsoft.com/office/powerpoint/2010/main" xmlns="" val="42381744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3E36B65F-31B0-4060-AE4B-3CB0FA6DF019}" type="slidenum">
              <a:rPr lang="en-US" sz="1200" b="1">
                <a:solidFill>
                  <a:srgbClr val="FFFFFF"/>
                </a:solidFill>
                <a:cs typeface="Times New Roman" panose="02020603050405020304" pitchFamily="18" charset="0"/>
              </a:rPr>
              <a:pPr algn="r" eaLnBrk="1" hangingPunct="1"/>
              <a:t>52</a:t>
            </a:fld>
            <a:endParaRPr lang="en-US" sz="1200" b="1">
              <a:solidFill>
                <a:srgbClr val="FFFFFF"/>
              </a:solidFill>
              <a:cs typeface="Times New Roman" panose="02020603050405020304" pitchFamily="18" charset="0"/>
            </a:endParaRPr>
          </a:p>
        </p:txBody>
      </p:sp>
      <p:sp>
        <p:nvSpPr>
          <p:cNvPr id="1556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55651" name="Rectangle 3"/>
          <p:cNvSpPr>
            <a:spLocks noGrp="1" noChangeArrowheads="1"/>
          </p:cNvSpPr>
          <p:nvPr>
            <p:ph type="body" idx="1"/>
          </p:nvPr>
        </p:nvSpPr>
        <p:spPr bwMode="auto">
          <a:xfrm>
            <a:off x="914400" y="4343400"/>
            <a:ext cx="5029200" cy="41148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Arial" panose="020B0604020202020204" pitchFamily="34" charset="0"/>
                <a:ea typeface="ＭＳ Ｐゴシック" panose="020B0600070205080204" pitchFamily="34" charset="-128"/>
              </a:rPr>
              <a:t>An important study from </a:t>
            </a:r>
            <a:r>
              <a:rPr lang="en-US" dirty="0" err="1" smtClean="0">
                <a:latin typeface="Arial" panose="020B0604020202020204" pitchFamily="34" charset="0"/>
                <a:ea typeface="ＭＳ Ｐゴシック" panose="020B0600070205080204" pitchFamily="34" charset="-128"/>
              </a:rPr>
              <a:t>Kulik</a:t>
            </a:r>
            <a:r>
              <a:rPr lang="en-US" dirty="0" smtClean="0">
                <a:latin typeface="Arial" panose="020B0604020202020204" pitchFamily="34" charset="0"/>
                <a:ea typeface="ＭＳ Ｐゴシック" panose="020B0600070205080204" pitchFamily="34" charset="-128"/>
              </a:rPr>
              <a:t> and colleagues looked at the effect of </a:t>
            </a:r>
            <a:r>
              <a:rPr lang="en-US" dirty="0" err="1" smtClean="0">
                <a:latin typeface="Arial" panose="020B0604020202020204" pitchFamily="34" charset="0"/>
                <a:ea typeface="ＭＳ Ｐゴシック" panose="020B0600070205080204" pitchFamily="34" charset="-128"/>
              </a:rPr>
              <a:t>radioembolization</a:t>
            </a:r>
            <a:r>
              <a:rPr lang="en-US" dirty="0" smtClean="0">
                <a:latin typeface="Arial" panose="020B0604020202020204" pitchFamily="34" charset="0"/>
                <a:ea typeface="ＭＳ Ｐゴシック" panose="020B0600070205080204" pitchFamily="34" charset="-128"/>
              </a:rPr>
              <a:t> with yttrium-90 in patients both with and without portal vein thrombosis. The investigators reported similar data as seen with chemoembolization: Patients without portal vein thrombosis lived for approximately 1.5 years whereas those patients who had some thrombosis in the portal vein lived for approximately 1 year. </a:t>
            </a:r>
          </a:p>
          <a:p>
            <a:pPr eaLnBrk="1" hangingPunct="1"/>
            <a:endParaRPr lang="en-US" i="1" dirty="0" smtClean="0">
              <a:latin typeface="Arial" panose="020B0604020202020204" pitchFamily="34" charset="0"/>
              <a:ea typeface="ＭＳ Ｐゴシック" panose="020B0600070205080204" pitchFamily="34" charset="-128"/>
            </a:endParaRPr>
          </a:p>
          <a:p>
            <a:pPr eaLnBrk="1" hangingPunct="1"/>
            <a:r>
              <a:rPr lang="en-US" i="0" dirty="0" err="1" smtClean="0">
                <a:latin typeface="Arial" panose="020B0604020202020204" pitchFamily="34" charset="0"/>
                <a:ea typeface="ＭＳ Ｐゴシック" panose="020B0600070205080204" pitchFamily="34" charset="-128"/>
              </a:rPr>
              <a:t>Hepatology</a:t>
            </a:r>
            <a:r>
              <a:rPr lang="en-US" i="0" dirty="0" smtClean="0">
                <a:latin typeface="Arial" panose="020B0604020202020204" pitchFamily="34" charset="0"/>
                <a:ea typeface="ＭＳ Ｐゴシック" panose="020B0600070205080204" pitchFamily="34" charset="-128"/>
              </a:rPr>
              <a:t>. 2008 Jan;47(1):71-81.</a:t>
            </a:r>
          </a:p>
          <a:p>
            <a:pPr eaLnBrk="1" hangingPunct="1"/>
            <a:r>
              <a:rPr lang="en-US" i="0" dirty="0" smtClean="0">
                <a:latin typeface="Arial" panose="020B0604020202020204" pitchFamily="34" charset="0"/>
                <a:ea typeface="ＭＳ Ｐゴシック" panose="020B0600070205080204" pitchFamily="34" charset="-128"/>
              </a:rPr>
              <a:t>Safety and efficacy of 90Y radiotherapy for hepatocellular carcinoma with and without portal vein thrombosis.</a:t>
            </a:r>
          </a:p>
          <a:p>
            <a:pPr eaLnBrk="1" hangingPunct="1"/>
            <a:r>
              <a:rPr lang="en-US" i="0" dirty="0" err="1" smtClean="0">
                <a:latin typeface="Arial" panose="020B0604020202020204" pitchFamily="34" charset="0"/>
                <a:ea typeface="ＭＳ Ｐゴシック" panose="020B0600070205080204" pitchFamily="34" charset="-128"/>
              </a:rPr>
              <a:t>Kulik</a:t>
            </a:r>
            <a:r>
              <a:rPr lang="en-US" i="0" dirty="0" smtClean="0">
                <a:latin typeface="Arial" panose="020B0604020202020204" pitchFamily="34" charset="0"/>
                <a:ea typeface="ＭＳ Ｐゴシック" panose="020B0600070205080204" pitchFamily="34" charset="-128"/>
              </a:rPr>
              <a:t> LM, Carr BI, </a:t>
            </a:r>
            <a:r>
              <a:rPr lang="en-US" i="0" dirty="0" err="1" smtClean="0">
                <a:latin typeface="Arial" panose="020B0604020202020204" pitchFamily="34" charset="0"/>
                <a:ea typeface="ＭＳ Ｐゴシック" panose="020B0600070205080204" pitchFamily="34" charset="-128"/>
              </a:rPr>
              <a:t>Mulcahy</a:t>
            </a:r>
            <a:r>
              <a:rPr lang="en-US" i="0" dirty="0" smtClean="0">
                <a:latin typeface="Arial" panose="020B0604020202020204" pitchFamily="34" charset="0"/>
                <a:ea typeface="ＭＳ Ｐゴシック" panose="020B0600070205080204" pitchFamily="34" charset="-128"/>
              </a:rPr>
              <a:t> MF, Lewandowski RJ, </a:t>
            </a:r>
            <a:r>
              <a:rPr lang="en-US" i="0" dirty="0" err="1" smtClean="0">
                <a:latin typeface="Arial" panose="020B0604020202020204" pitchFamily="34" charset="0"/>
                <a:ea typeface="ＭＳ Ｐゴシック" panose="020B0600070205080204" pitchFamily="34" charset="-128"/>
              </a:rPr>
              <a:t>Atassi</a:t>
            </a:r>
            <a:r>
              <a:rPr lang="en-US" i="0" dirty="0" smtClean="0">
                <a:latin typeface="Arial" panose="020B0604020202020204" pitchFamily="34" charset="0"/>
                <a:ea typeface="ＭＳ Ｐゴシック" panose="020B0600070205080204" pitchFamily="34" charset="-128"/>
              </a:rPr>
              <a:t> B, </a:t>
            </a:r>
            <a:r>
              <a:rPr lang="en-US" i="0" dirty="0" err="1" smtClean="0">
                <a:latin typeface="Arial" panose="020B0604020202020204" pitchFamily="34" charset="0"/>
                <a:ea typeface="ＭＳ Ｐゴシック" panose="020B0600070205080204" pitchFamily="34" charset="-128"/>
              </a:rPr>
              <a:t>Ryu</a:t>
            </a:r>
            <a:r>
              <a:rPr lang="en-US" i="0" dirty="0" smtClean="0">
                <a:latin typeface="Arial" panose="020B0604020202020204" pitchFamily="34" charset="0"/>
                <a:ea typeface="ＭＳ Ｐゴシック" panose="020B0600070205080204" pitchFamily="34" charset="-128"/>
              </a:rPr>
              <a:t> RK, Sato KT, Benson A 3rd, </a:t>
            </a:r>
            <a:r>
              <a:rPr lang="en-US" i="0" dirty="0" err="1" smtClean="0">
                <a:latin typeface="Arial" panose="020B0604020202020204" pitchFamily="34" charset="0"/>
                <a:ea typeface="ＭＳ Ｐゴシック" panose="020B0600070205080204" pitchFamily="34" charset="-128"/>
              </a:rPr>
              <a:t>Nemcek</a:t>
            </a:r>
            <a:r>
              <a:rPr lang="en-US" i="0" dirty="0" smtClean="0">
                <a:latin typeface="Arial" panose="020B0604020202020204" pitchFamily="34" charset="0"/>
                <a:ea typeface="ＭＳ Ｐゴシック" panose="020B0600070205080204" pitchFamily="34" charset="-128"/>
              </a:rPr>
              <a:t> AA </a:t>
            </a:r>
            <a:r>
              <a:rPr lang="en-US" i="0" dirty="0" err="1" smtClean="0">
                <a:latin typeface="Arial" panose="020B0604020202020204" pitchFamily="34" charset="0"/>
                <a:ea typeface="ＭＳ Ｐゴシック" panose="020B0600070205080204" pitchFamily="34" charset="-128"/>
              </a:rPr>
              <a:t>Jr</a:t>
            </a:r>
            <a:r>
              <a:rPr lang="en-US" i="0" dirty="0" smtClean="0">
                <a:latin typeface="Arial" panose="020B0604020202020204" pitchFamily="34" charset="0"/>
                <a:ea typeface="ＭＳ Ｐゴシック" panose="020B0600070205080204" pitchFamily="34" charset="-128"/>
              </a:rPr>
              <a:t>, Gates VL, </a:t>
            </a:r>
            <a:r>
              <a:rPr lang="en-US" i="0" dirty="0" err="1" smtClean="0">
                <a:latin typeface="Arial" panose="020B0604020202020204" pitchFamily="34" charset="0"/>
                <a:ea typeface="ＭＳ Ｐゴシック" panose="020B0600070205080204" pitchFamily="34" charset="-128"/>
              </a:rPr>
              <a:t>Abecassis</a:t>
            </a:r>
            <a:r>
              <a:rPr lang="en-US" i="0" dirty="0" smtClean="0">
                <a:latin typeface="Arial" panose="020B0604020202020204" pitchFamily="34" charset="0"/>
                <a:ea typeface="ＭＳ Ｐゴシック" panose="020B0600070205080204" pitchFamily="34" charset="-128"/>
              </a:rPr>
              <a:t> M, </a:t>
            </a:r>
            <a:r>
              <a:rPr lang="en-US" i="0" dirty="0" err="1" smtClean="0">
                <a:latin typeface="Arial" panose="020B0604020202020204" pitchFamily="34" charset="0"/>
                <a:ea typeface="ＭＳ Ｐゴシック" panose="020B0600070205080204" pitchFamily="34" charset="-128"/>
              </a:rPr>
              <a:t>Omary</a:t>
            </a:r>
            <a:r>
              <a:rPr lang="en-US" i="0" dirty="0" smtClean="0">
                <a:latin typeface="Arial" panose="020B0604020202020204" pitchFamily="34" charset="0"/>
                <a:ea typeface="ＭＳ Ｐゴシック" panose="020B0600070205080204" pitchFamily="34" charset="-128"/>
              </a:rPr>
              <a:t> RA, Salem R.</a:t>
            </a:r>
          </a:p>
          <a:p>
            <a:pPr eaLnBrk="1" hangingPunct="1"/>
            <a:endParaRPr lang="en-US" i="1"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xmlns="" val="26740094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5872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Arial" panose="020B0604020202020204" pitchFamily="34" charset="0"/>
                <a:ea typeface="ＭＳ Ｐゴシック" panose="020B0600070205080204" pitchFamily="34" charset="-128"/>
              </a:rPr>
              <a:t>Varela:  2 tumor abscess</a:t>
            </a:r>
            <a:r>
              <a:rPr lang="en-US" altLang="en-US" dirty="0" smtClean="0">
                <a:latin typeface="Arial" panose="020B0604020202020204" pitchFamily="34" charset="0"/>
                <a:ea typeface="ＭＳ Ｐゴシック" panose="020B0600070205080204" pitchFamily="34" charset="-128"/>
              </a:rPr>
              <a:t>’</a:t>
            </a:r>
            <a:endParaRPr lang="en-US" dirty="0" smtClean="0">
              <a:latin typeface="Arial" panose="020B0604020202020204" pitchFamily="34" charset="0"/>
              <a:ea typeface="ＭＳ Ｐゴシック" panose="020B0600070205080204" pitchFamily="34" charset="-128"/>
            </a:endParaRPr>
          </a:p>
          <a:p>
            <a:pPr eaLnBrk="1" hangingPunct="1">
              <a:spcBef>
                <a:spcPct val="0"/>
              </a:spcBef>
            </a:pPr>
            <a:r>
              <a:rPr lang="en-US" dirty="0" smtClean="0">
                <a:latin typeface="Arial" panose="020B0604020202020204" pitchFamily="34" charset="0"/>
                <a:ea typeface="ＭＳ Ｐゴシック" panose="020B0600070205080204" pitchFamily="34" charset="-128"/>
              </a:rPr>
              <a:t>Poon: 10cm </a:t>
            </a:r>
            <a:r>
              <a:rPr lang="en-US" dirty="0" err="1" smtClean="0">
                <a:latin typeface="Arial" panose="020B0604020202020204" pitchFamily="34" charset="0"/>
                <a:ea typeface="ＭＳ Ｐゴシック" panose="020B0600070205080204" pitchFamily="34" charset="-128"/>
              </a:rPr>
              <a:t>subcapsular</a:t>
            </a:r>
            <a:r>
              <a:rPr lang="en-US" dirty="0" smtClean="0">
                <a:latin typeface="Arial" panose="020B0604020202020204" pitchFamily="34" charset="0"/>
                <a:ea typeface="ＭＳ Ｐゴシック" panose="020B0600070205080204" pitchFamily="34" charset="-128"/>
              </a:rPr>
              <a:t> tumor rupture; 22cm tumor treated and patient died of liver failure; caution should be used in tumors larger than 15cm</a:t>
            </a:r>
          </a:p>
          <a:p>
            <a:pPr eaLnBrk="1" hangingPunct="1">
              <a:spcBef>
                <a:spcPct val="0"/>
              </a:spcBef>
            </a:pPr>
            <a:r>
              <a:rPr lang="en-US" dirty="0" err="1" smtClean="0">
                <a:latin typeface="Arial" panose="020B0604020202020204" pitchFamily="34" charset="0"/>
                <a:ea typeface="ＭＳ Ｐゴシック" panose="020B0600070205080204" pitchFamily="34" charset="-128"/>
              </a:rPr>
              <a:t>Malagari</a:t>
            </a:r>
            <a:r>
              <a:rPr lang="en-US" dirty="0" smtClean="0">
                <a:latin typeface="Arial" panose="020B0604020202020204" pitchFamily="34" charset="0"/>
                <a:ea typeface="ＭＳ Ｐゴシック" panose="020B0600070205080204" pitchFamily="34" charset="-128"/>
              </a:rPr>
              <a:t>: 1 pleural effusion; 1 </a:t>
            </a:r>
            <a:r>
              <a:rPr lang="en-US" dirty="0" err="1" smtClean="0">
                <a:latin typeface="Arial" panose="020B0604020202020204" pitchFamily="34" charset="0"/>
                <a:ea typeface="ＭＳ Ｐゴシック" panose="020B0600070205080204" pitchFamily="34" charset="-128"/>
              </a:rPr>
              <a:t>colecystitis</a:t>
            </a:r>
            <a:r>
              <a:rPr lang="en-US" dirty="0" smtClean="0">
                <a:latin typeface="Arial" panose="020B0604020202020204" pitchFamily="34" charset="0"/>
                <a:ea typeface="ＭＳ Ｐゴシック" panose="020B0600070205080204" pitchFamily="34" charset="-128"/>
              </a:rPr>
              <a:t>; 1 tumor abscess. Percentages less than those presented in TACE literature (15-27%).</a:t>
            </a:r>
          </a:p>
          <a:p>
            <a:pPr eaLnBrk="1" hangingPunct="1">
              <a:spcBef>
                <a:spcPct val="0"/>
              </a:spcBef>
            </a:pPr>
            <a:endParaRPr lang="en-US" dirty="0" smtClean="0">
              <a:latin typeface="Arial" panose="020B0604020202020204" pitchFamily="34" charset="0"/>
              <a:ea typeface="ＭＳ Ｐゴシック" panose="020B0600070205080204" pitchFamily="34" charset="-128"/>
            </a:endParaRPr>
          </a:p>
          <a:p>
            <a:pPr eaLnBrk="1" hangingPunct="1">
              <a:spcBef>
                <a:spcPct val="0"/>
              </a:spcBef>
            </a:pPr>
            <a:r>
              <a:rPr lang="en-US" dirty="0" smtClean="0">
                <a:latin typeface="Arial" panose="020B0604020202020204" pitchFamily="34" charset="0"/>
                <a:ea typeface="ＭＳ Ｐゴシック" panose="020B0600070205080204" pitchFamily="34" charset="-128"/>
              </a:rPr>
              <a:t>From slide deck: Interventional</a:t>
            </a:r>
            <a:r>
              <a:rPr lang="en-US" baseline="0" dirty="0" smtClean="0">
                <a:latin typeface="Arial" panose="020B0604020202020204" pitchFamily="34" charset="0"/>
                <a:ea typeface="ＭＳ Ｐゴシック" panose="020B0600070205080204" pitchFamily="34" charset="-128"/>
              </a:rPr>
              <a:t> Radiology and Liver Disease. February 12</a:t>
            </a:r>
            <a:r>
              <a:rPr lang="en-US" baseline="30000" dirty="0" smtClean="0">
                <a:latin typeface="Arial" panose="020B0604020202020204" pitchFamily="34" charset="0"/>
                <a:ea typeface="ＭＳ Ｐゴシック" panose="020B0600070205080204" pitchFamily="34" charset="-128"/>
              </a:rPr>
              <a:t>th</a:t>
            </a:r>
            <a:r>
              <a:rPr lang="en-US" baseline="0" dirty="0" smtClean="0">
                <a:latin typeface="Arial" panose="020B0604020202020204" pitchFamily="34" charset="0"/>
                <a:ea typeface="ＭＳ Ｐゴシック" panose="020B0600070205080204" pitchFamily="34" charset="-128"/>
              </a:rPr>
              <a:t>, 2013. Dr. David </a:t>
            </a:r>
            <a:r>
              <a:rPr lang="en-US" baseline="0" dirty="0" err="1" smtClean="0">
                <a:latin typeface="Arial" panose="020B0604020202020204" pitchFamily="34" charset="0"/>
                <a:ea typeface="ＭＳ Ｐゴシック" panose="020B0600070205080204" pitchFamily="34" charset="-128"/>
              </a:rPr>
              <a:t>Brophy</a:t>
            </a:r>
            <a:r>
              <a:rPr lang="en-US" baseline="0" dirty="0" smtClean="0">
                <a:latin typeface="Arial" panose="020B0604020202020204" pitchFamily="34" charset="0"/>
                <a:ea typeface="ＭＳ Ｐゴシック" panose="020B0600070205080204" pitchFamily="34" charset="-128"/>
              </a:rPr>
              <a:t>, Consultant Radiologist, Department of Radiology, St. Vincent’s University Hospital. http://</a:t>
            </a:r>
            <a:r>
              <a:rPr lang="en-US" baseline="0" dirty="0" err="1" smtClean="0">
                <a:latin typeface="Arial" panose="020B0604020202020204" pitchFamily="34" charset="0"/>
                <a:ea typeface="ＭＳ Ｐゴシック" panose="020B0600070205080204" pitchFamily="34" charset="-128"/>
              </a:rPr>
              <a:t>www.stvincents.ie</a:t>
            </a:r>
            <a:r>
              <a:rPr lang="en-US" baseline="0" dirty="0" smtClean="0">
                <a:latin typeface="Arial" panose="020B0604020202020204" pitchFamily="34" charset="0"/>
                <a:ea typeface="ＭＳ Ｐゴシック" panose="020B0600070205080204" pitchFamily="34" charset="-128"/>
              </a:rPr>
              <a:t>/dynamic/File/CCHLT%20IR%20and%20Liver%20Disease%20DB%2012-2-2013%20PDF.pdf</a:t>
            </a:r>
            <a:endParaRPr lang="en-US" dirty="0" smtClean="0">
              <a:latin typeface="Arial" panose="020B0604020202020204" pitchFamily="34" charset="0"/>
              <a:ea typeface="ＭＳ Ｐゴシック" panose="020B0600070205080204" pitchFamily="34" charset="-128"/>
            </a:endParaRPr>
          </a:p>
        </p:txBody>
      </p:sp>
      <p:sp>
        <p:nvSpPr>
          <p:cNvPr id="158723" name="Footer Placeholder 3"/>
          <p:cNvSpPr txBox="1">
            <a:spLocks noGrp="1"/>
          </p:cNvSpPr>
          <p:nvPr/>
        </p:nvSpPr>
        <p:spPr bwMode="auto">
          <a:xfrm>
            <a:off x="0"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1" hangingPunct="1"/>
            <a:r>
              <a:rPr lang="en-GB" sz="1200">
                <a:latin typeface="Calibri" panose="020F0502020204030204" pitchFamily="34" charset="0"/>
              </a:rPr>
              <a:t>Slide</a:t>
            </a:r>
          </a:p>
        </p:txBody>
      </p:sp>
      <p:sp>
        <p:nvSpPr>
          <p:cNvPr id="158724" name="Slide Number Placeholder 4"/>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defTabSz="914400" eaLnBrk="1" hangingPunct="1"/>
            <a:fld id="{E793226A-4413-4ADB-AD8D-3AA44D9245D6}" type="slidenum">
              <a:rPr lang="en-GB" sz="1200">
                <a:latin typeface="Calibri" panose="020F0502020204030204" pitchFamily="34" charset="0"/>
              </a:rPr>
              <a:pPr algn="r" defTabSz="914400" eaLnBrk="1" hangingPunct="1"/>
              <a:t>53</a:t>
            </a:fld>
            <a:endParaRPr lang="en-GB" sz="1200">
              <a:latin typeface="Calibri" panose="020F0502020204030204" pitchFamily="34" charset="0"/>
            </a:endParaRPr>
          </a:p>
        </p:txBody>
      </p:sp>
    </p:spTree>
    <p:extLst>
      <p:ext uri="{BB962C8B-B14F-4D97-AF65-F5344CB8AC3E}">
        <p14:creationId xmlns:p14="http://schemas.microsoft.com/office/powerpoint/2010/main" xmlns="" val="15205205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6077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200" kern="1200" dirty="0" smtClean="0">
                <a:solidFill>
                  <a:schemeClr val="tx1"/>
                </a:solidFill>
                <a:latin typeface="+mn-lt"/>
                <a:ea typeface="ＭＳ Ｐゴシック" pitchFamily="-1" charset="-128"/>
                <a:cs typeface="ＭＳ Ｐゴシック" pitchFamily="-1" charset="-128"/>
              </a:rPr>
              <a:t>DC Bead® is not currently cleared by the FDA for sale or distribution in the USA.</a:t>
            </a:r>
          </a:p>
          <a:p>
            <a:pPr eaLnBrk="1" hangingPunct="1">
              <a:spcBef>
                <a:spcPct val="0"/>
              </a:spcBef>
            </a:pPr>
            <a:endParaRPr lang="en-US" dirty="0" smtClean="0">
              <a:latin typeface="Arial" panose="020B0604020202020204" pitchFamily="34" charset="0"/>
              <a:ea typeface="ＭＳ Ｐゴシック" panose="020B0600070205080204" pitchFamily="34" charset="-128"/>
            </a:endParaRPr>
          </a:p>
          <a:p>
            <a:pPr eaLnBrk="1" hangingPunct="1">
              <a:spcBef>
                <a:spcPct val="0"/>
              </a:spcBef>
            </a:pPr>
            <a:r>
              <a:rPr lang="en-US" dirty="0" smtClean="0">
                <a:latin typeface="Arial" panose="020B0604020202020204" pitchFamily="34" charset="0"/>
                <a:ea typeface="ＭＳ Ｐゴシック" panose="020B0600070205080204" pitchFamily="34" charset="-128"/>
              </a:rPr>
              <a:t>From slide deck: Interventional</a:t>
            </a:r>
            <a:r>
              <a:rPr lang="en-US" baseline="0" dirty="0" smtClean="0">
                <a:latin typeface="Arial" panose="020B0604020202020204" pitchFamily="34" charset="0"/>
                <a:ea typeface="ＭＳ Ｐゴシック" panose="020B0600070205080204" pitchFamily="34" charset="-128"/>
              </a:rPr>
              <a:t> Radiology and Liver Disease. February 12</a:t>
            </a:r>
            <a:r>
              <a:rPr lang="en-US" baseline="30000" dirty="0" smtClean="0">
                <a:latin typeface="Arial" panose="020B0604020202020204" pitchFamily="34" charset="0"/>
                <a:ea typeface="ＭＳ Ｐゴシック" panose="020B0600070205080204" pitchFamily="34" charset="-128"/>
              </a:rPr>
              <a:t>th</a:t>
            </a:r>
            <a:r>
              <a:rPr lang="en-US" baseline="0" dirty="0" smtClean="0">
                <a:latin typeface="Arial" panose="020B0604020202020204" pitchFamily="34" charset="0"/>
                <a:ea typeface="ＭＳ Ｐゴシック" panose="020B0600070205080204" pitchFamily="34" charset="-128"/>
              </a:rPr>
              <a:t>, 2013. Dr. David </a:t>
            </a:r>
            <a:r>
              <a:rPr lang="en-US" baseline="0" dirty="0" err="1" smtClean="0">
                <a:latin typeface="Arial" panose="020B0604020202020204" pitchFamily="34" charset="0"/>
                <a:ea typeface="ＭＳ Ｐゴシック" panose="020B0600070205080204" pitchFamily="34" charset="-128"/>
              </a:rPr>
              <a:t>Brophy</a:t>
            </a:r>
            <a:r>
              <a:rPr lang="en-US" baseline="0" dirty="0" smtClean="0">
                <a:latin typeface="Arial" panose="020B0604020202020204" pitchFamily="34" charset="0"/>
                <a:ea typeface="ＭＳ Ｐゴシック" panose="020B0600070205080204" pitchFamily="34" charset="-128"/>
              </a:rPr>
              <a:t>, Consultant Radiologist, Department of Radiology, St. Vincent’s University Hospital. http://</a:t>
            </a:r>
            <a:r>
              <a:rPr lang="en-US" baseline="0" dirty="0" err="1" smtClean="0">
                <a:latin typeface="Arial" panose="020B0604020202020204" pitchFamily="34" charset="0"/>
                <a:ea typeface="ＭＳ Ｐゴシック" panose="020B0600070205080204" pitchFamily="34" charset="-128"/>
              </a:rPr>
              <a:t>www.stvincents.ie</a:t>
            </a:r>
            <a:r>
              <a:rPr lang="en-US" baseline="0" dirty="0" smtClean="0">
                <a:latin typeface="Arial" panose="020B0604020202020204" pitchFamily="34" charset="0"/>
                <a:ea typeface="ＭＳ Ｐゴシック" panose="020B0600070205080204" pitchFamily="34" charset="-128"/>
              </a:rPr>
              <a:t>/dynamic/File/CCHLT%20IR%20and%20Liver%20Disease%20DB%2012-2-2013%20PDF.pdf</a:t>
            </a:r>
            <a:endParaRPr lang="en-US" dirty="0" smtClean="0">
              <a:latin typeface="Arial" panose="020B0604020202020204" pitchFamily="34" charset="0"/>
              <a:ea typeface="ＭＳ Ｐゴシック" panose="020B0600070205080204" pitchFamily="34" charset="-128"/>
            </a:endParaRPr>
          </a:p>
          <a:p>
            <a:pPr eaLnBrk="1" hangingPunct="1">
              <a:spcBef>
                <a:spcPct val="0"/>
              </a:spcBef>
            </a:pPr>
            <a:endParaRPr lang="en-US" dirty="0" smtClean="0">
              <a:latin typeface="Arial" panose="020B0604020202020204" pitchFamily="34" charset="0"/>
              <a:ea typeface="ＭＳ Ｐゴシック" panose="020B0600070205080204" pitchFamily="34" charset="-128"/>
            </a:endParaRPr>
          </a:p>
        </p:txBody>
      </p:sp>
      <p:sp>
        <p:nvSpPr>
          <p:cNvPr id="160771" name="Footer Placeholder 3"/>
          <p:cNvSpPr txBox="1">
            <a:spLocks noGrp="1"/>
          </p:cNvSpPr>
          <p:nvPr/>
        </p:nvSpPr>
        <p:spPr bwMode="auto">
          <a:xfrm>
            <a:off x="0"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1" hangingPunct="1"/>
            <a:r>
              <a:rPr lang="en-GB" sz="1200">
                <a:latin typeface="Calibri" panose="020F0502020204030204" pitchFamily="34" charset="0"/>
              </a:rPr>
              <a:t>Slide</a:t>
            </a:r>
          </a:p>
        </p:txBody>
      </p:sp>
      <p:sp>
        <p:nvSpPr>
          <p:cNvPr id="160772" name="Slide Number Placeholder 4"/>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defTabSz="914400" eaLnBrk="1" hangingPunct="1"/>
            <a:fld id="{EBCABD81-A45A-4858-BB06-5A92A9546708}" type="slidenum">
              <a:rPr lang="en-GB" sz="1200">
                <a:latin typeface="Calibri" panose="020F0502020204030204" pitchFamily="34" charset="0"/>
              </a:rPr>
              <a:pPr algn="r" defTabSz="914400" eaLnBrk="1" hangingPunct="1"/>
              <a:t>54</a:t>
            </a:fld>
            <a:endParaRPr lang="en-GB" sz="1200">
              <a:latin typeface="Calibri" panose="020F0502020204030204" pitchFamily="34" charset="0"/>
            </a:endParaRPr>
          </a:p>
        </p:txBody>
      </p:sp>
    </p:spTree>
    <p:extLst>
      <p:ext uri="{BB962C8B-B14F-4D97-AF65-F5344CB8AC3E}">
        <p14:creationId xmlns:p14="http://schemas.microsoft.com/office/powerpoint/2010/main" xmlns="" val="38876125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69986"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r>
              <a:rPr lang="en-US" dirty="0" smtClean="0">
                <a:latin typeface="Arial" panose="020B0604020202020204" pitchFamily="34" charset="0"/>
                <a:ea typeface="ＭＳ Ｐゴシック" panose="020B0600070205080204" pitchFamily="34" charset="-128"/>
              </a:rPr>
              <a:t>The early experience with transplant for HCC was </a:t>
            </a:r>
            <a:r>
              <a:rPr lang="en-US" dirty="0" err="1" smtClean="0">
                <a:latin typeface="Arial" panose="020B0604020202020204" pitchFamily="34" charset="0"/>
                <a:ea typeface="ＭＳ Ｐゴシック" panose="020B0600070205080204" pitchFamily="34" charset="-128"/>
              </a:rPr>
              <a:t>dimsal</a:t>
            </a:r>
            <a:r>
              <a:rPr lang="en-US" dirty="0" smtClean="0">
                <a:latin typeface="Arial" panose="020B0604020202020204" pitchFamily="34" charset="0"/>
                <a:ea typeface="ＭＳ Ｐゴシック" panose="020B0600070205080204" pitchFamily="34" charset="-128"/>
              </a:rPr>
              <a:t> with high recurrence rates and overall poor survival (5 </a:t>
            </a:r>
            <a:r>
              <a:rPr lang="en-US" dirty="0" err="1" smtClean="0">
                <a:latin typeface="Arial" panose="020B0604020202020204" pitchFamily="34" charset="0"/>
                <a:ea typeface="ＭＳ Ｐゴシック" panose="020B0600070205080204" pitchFamily="34" charset="-128"/>
              </a:rPr>
              <a:t>yr</a:t>
            </a:r>
            <a:r>
              <a:rPr lang="en-US" dirty="0" smtClean="0">
                <a:latin typeface="Arial" panose="020B0604020202020204" pitchFamily="34" charset="0"/>
                <a:ea typeface="ＭＳ Ｐゴシック" panose="020B0600070205080204" pitchFamily="34" charset="-128"/>
              </a:rPr>
              <a:t> of 25%). Transplant for HCC BECAME A CONTAINDICATION UNTIL A Landmark paper by </a:t>
            </a:r>
            <a:r>
              <a:rPr lang="en-US" dirty="0" err="1" smtClean="0">
                <a:latin typeface="Arial" panose="020B0604020202020204" pitchFamily="34" charset="0"/>
                <a:ea typeface="ＭＳ Ｐゴシック" panose="020B0600070205080204" pitchFamily="34" charset="-128"/>
              </a:rPr>
              <a:t>mazzoferro</a:t>
            </a:r>
            <a:r>
              <a:rPr lang="en-US" dirty="0" smtClean="0">
                <a:latin typeface="Arial" panose="020B0604020202020204" pitchFamily="34" charset="0"/>
                <a:ea typeface="ＭＳ Ｐゴシック" panose="020B0600070205080204" pitchFamily="34" charset="-128"/>
              </a:rPr>
              <a:t> in 1996 (48 </a:t>
            </a:r>
            <a:r>
              <a:rPr lang="en-US" dirty="0" err="1" smtClean="0">
                <a:latin typeface="Arial" panose="020B0604020202020204" pitchFamily="34" charset="0"/>
                <a:ea typeface="ＭＳ Ｐゴシック" panose="020B0600070205080204" pitchFamily="34" charset="-128"/>
              </a:rPr>
              <a:t>pts</a:t>
            </a:r>
            <a:r>
              <a:rPr lang="en-US" dirty="0" smtClean="0">
                <a:latin typeface="Arial" panose="020B0604020202020204" pitchFamily="34" charset="0"/>
                <a:ea typeface="ＭＳ Ｐゴシック" panose="020B0600070205080204" pitchFamily="34" charset="-128"/>
              </a:rPr>
              <a:t>) demonstrated that when </a:t>
            </a:r>
            <a:r>
              <a:rPr lang="en-US" dirty="0" err="1" smtClean="0">
                <a:latin typeface="Arial" panose="020B0604020202020204" pitchFamily="34" charset="0"/>
                <a:ea typeface="ＭＳ Ｐゴシック" panose="020B0600070205080204" pitchFamily="34" charset="-128"/>
              </a:rPr>
              <a:t>pts</a:t>
            </a:r>
            <a:r>
              <a:rPr lang="en-US" dirty="0" smtClean="0">
                <a:latin typeface="Arial" panose="020B0604020202020204" pitchFamily="34" charset="0"/>
                <a:ea typeface="ＭＳ Ｐゴシック" panose="020B0600070205080204" pitchFamily="34" charset="-128"/>
              </a:rPr>
              <a:t> are properly selected, they have an outcome similar to </a:t>
            </a:r>
            <a:r>
              <a:rPr lang="en-US" dirty="0" err="1" smtClean="0">
                <a:latin typeface="Arial" panose="020B0604020202020204" pitchFamily="34" charset="0"/>
                <a:ea typeface="ＭＳ Ｐゴシック" panose="020B0600070205080204" pitchFamily="34" charset="-128"/>
              </a:rPr>
              <a:t>pt</a:t>
            </a:r>
            <a:r>
              <a:rPr lang="en-US" dirty="0" smtClean="0">
                <a:latin typeface="Arial" panose="020B0604020202020204" pitchFamily="34" charset="0"/>
                <a:ea typeface="ＭＳ Ｐゴシック" panose="020B0600070205080204" pitchFamily="34" charset="-128"/>
              </a:rPr>
              <a:t> transplanted w/o </a:t>
            </a:r>
            <a:r>
              <a:rPr lang="en-US" dirty="0" err="1" smtClean="0">
                <a:latin typeface="Arial" panose="020B0604020202020204" pitchFamily="34" charset="0"/>
                <a:ea typeface="ＭＳ Ｐゴシック" panose="020B0600070205080204" pitchFamily="34" charset="-128"/>
              </a:rPr>
              <a:t>hcc</a:t>
            </a:r>
            <a:r>
              <a:rPr lang="en-US" dirty="0" smtClean="0">
                <a:latin typeface="Arial" panose="020B0604020202020204" pitchFamily="34" charset="0"/>
                <a:ea typeface="ＭＳ Ｐゴシック" panose="020B0600070205080204" pitchFamily="34" charset="-128"/>
              </a:rPr>
              <a:t>. These criteria are known as the Milan criteria.</a:t>
            </a:r>
          </a:p>
          <a:p>
            <a:endParaRPr lang="en-US" dirty="0" smtClean="0">
              <a:latin typeface="Arial" panose="020B0604020202020204" pitchFamily="34" charset="0"/>
              <a:ea typeface="ＭＳ Ｐゴシック" panose="020B0600070205080204" pitchFamily="34" charset="-128"/>
            </a:endParaRPr>
          </a:p>
          <a:p>
            <a:r>
              <a:rPr lang="en-US" sz="1200" b="0" i="0" u="none" kern="1200" dirty="0" smtClean="0">
                <a:solidFill>
                  <a:schemeClr val="tx1"/>
                </a:solidFill>
                <a:latin typeface="+mn-lt"/>
                <a:ea typeface="ＭＳ Ｐゴシック" pitchFamily="-1" charset="-128"/>
                <a:cs typeface="ＭＳ Ｐゴシック" pitchFamily="-1" charset="-128"/>
              </a:rPr>
              <a:t>MEDLINE Full Record</a:t>
            </a:r>
          </a:p>
          <a:p>
            <a:r>
              <a:rPr lang="da-DK" sz="1200" b="0" i="0" u="none" kern="1200" dirty="0" smtClean="0">
                <a:solidFill>
                  <a:schemeClr val="tx1"/>
                </a:solidFill>
                <a:latin typeface="+mn-lt"/>
                <a:ea typeface="ＭＳ Ｐゴシック" pitchFamily="-1" charset="-128"/>
                <a:cs typeface="ＭＳ Ｐゴシック" pitchFamily="-1" charset="-128"/>
              </a:rPr>
              <a:t>N </a:t>
            </a:r>
            <a:r>
              <a:rPr lang="da-DK" sz="1200" b="0" i="0" u="none" kern="1200" dirty="0" err="1" smtClean="0">
                <a:solidFill>
                  <a:schemeClr val="tx1"/>
                </a:solidFill>
                <a:latin typeface="+mn-lt"/>
                <a:ea typeface="ＭＳ Ｐゴシック" pitchFamily="-1" charset="-128"/>
                <a:cs typeface="ＭＳ Ｐゴシック" pitchFamily="-1" charset="-128"/>
              </a:rPr>
              <a:t>Engl</a:t>
            </a:r>
            <a:r>
              <a:rPr lang="da-DK" sz="1200" b="0" i="0" u="none" kern="1200" dirty="0" smtClean="0">
                <a:solidFill>
                  <a:schemeClr val="tx1"/>
                </a:solidFill>
                <a:latin typeface="+mn-lt"/>
                <a:ea typeface="ＭＳ Ｐゴシック" pitchFamily="-1" charset="-128"/>
                <a:cs typeface="ＭＳ Ｐゴシック" pitchFamily="-1" charset="-128"/>
              </a:rPr>
              <a:t> J Med 1996; 334:693-9.</a:t>
            </a:r>
          </a:p>
          <a:p>
            <a:r>
              <a:rPr lang="da-DK" sz="1200" b="0" i="0" u="none" kern="1200" dirty="0" smtClean="0">
                <a:solidFill>
                  <a:schemeClr val="tx1"/>
                </a:solidFill>
                <a:latin typeface="+mn-lt"/>
                <a:ea typeface="ＭＳ Ｐゴシック" pitchFamily="-1" charset="-128"/>
                <a:cs typeface="ＭＳ Ｐゴシック" pitchFamily="-1" charset="-128"/>
              </a:rPr>
              <a:t>Liver transplantation for the </a:t>
            </a:r>
            <a:r>
              <a:rPr lang="da-DK" sz="1200" b="0" i="0" u="none" kern="1200" dirty="0" err="1" smtClean="0">
                <a:solidFill>
                  <a:schemeClr val="tx1"/>
                </a:solidFill>
                <a:latin typeface="+mn-lt"/>
                <a:ea typeface="ＭＳ Ｐゴシック" pitchFamily="-1" charset="-128"/>
                <a:cs typeface="ＭＳ Ｐゴシック" pitchFamily="-1" charset="-128"/>
              </a:rPr>
              <a:t>treatment</a:t>
            </a:r>
            <a:r>
              <a:rPr lang="da-DK" sz="1200" b="0" i="0" u="none" kern="1200" dirty="0" smtClean="0">
                <a:solidFill>
                  <a:schemeClr val="tx1"/>
                </a:solidFill>
                <a:latin typeface="+mn-lt"/>
                <a:ea typeface="ＭＳ Ｐゴシック" pitchFamily="-1" charset="-128"/>
                <a:cs typeface="ＭＳ Ｐゴシック" pitchFamily="-1" charset="-128"/>
              </a:rPr>
              <a:t> of small </a:t>
            </a:r>
            <a:r>
              <a:rPr lang="da-DK" sz="1200" b="0" i="0" u="none" kern="1200" dirty="0" err="1" smtClean="0">
                <a:solidFill>
                  <a:schemeClr val="tx1"/>
                </a:solidFill>
                <a:latin typeface="+mn-lt"/>
                <a:ea typeface="ＭＳ Ｐゴシック" pitchFamily="-1" charset="-128"/>
                <a:cs typeface="ＭＳ Ｐゴシック" pitchFamily="-1" charset="-128"/>
              </a:rPr>
              <a:t>hepatocellular</a:t>
            </a:r>
            <a:r>
              <a:rPr lang="da-DK" sz="1200" b="0" i="0" u="none" kern="1200" dirty="0" smtClean="0">
                <a:solidFill>
                  <a:schemeClr val="tx1"/>
                </a:solidFill>
                <a:latin typeface="+mn-lt"/>
                <a:ea typeface="ＭＳ Ｐゴシック" pitchFamily="-1" charset="-128"/>
                <a:cs typeface="ＭＳ Ｐゴシック" pitchFamily="-1" charset="-128"/>
              </a:rPr>
              <a:t> </a:t>
            </a:r>
            <a:r>
              <a:rPr lang="da-DK" sz="1200" b="0" i="0" u="none" kern="1200" dirty="0" err="1" smtClean="0">
                <a:solidFill>
                  <a:schemeClr val="tx1"/>
                </a:solidFill>
                <a:latin typeface="+mn-lt"/>
                <a:ea typeface="ＭＳ Ｐゴシック" pitchFamily="-1" charset="-128"/>
                <a:cs typeface="ＭＳ Ｐゴシック" pitchFamily="-1" charset="-128"/>
              </a:rPr>
              <a:t>carcinomas</a:t>
            </a:r>
            <a:r>
              <a:rPr lang="da-DK" sz="1200" b="0" i="0" u="none" kern="1200" dirty="0" smtClean="0">
                <a:solidFill>
                  <a:schemeClr val="tx1"/>
                </a:solidFill>
                <a:latin typeface="+mn-lt"/>
                <a:ea typeface="ＭＳ Ｐゴシック" pitchFamily="-1" charset="-128"/>
                <a:cs typeface="ＭＳ Ｐゴシック" pitchFamily="-1" charset="-128"/>
              </a:rPr>
              <a:t> in patients with </a:t>
            </a:r>
            <a:r>
              <a:rPr lang="da-DK" sz="1200" b="0" i="0" u="none" kern="1200" dirty="0" err="1" smtClean="0">
                <a:solidFill>
                  <a:schemeClr val="tx1"/>
                </a:solidFill>
                <a:latin typeface="+mn-lt"/>
                <a:ea typeface="ＭＳ Ｐゴシック" pitchFamily="-1" charset="-128"/>
                <a:cs typeface="ＭＳ Ｐゴシック" pitchFamily="-1" charset="-128"/>
              </a:rPr>
              <a:t>cirrhosis</a:t>
            </a:r>
            <a:r>
              <a:rPr lang="da-DK" sz="1200" b="0" i="0" u="none" kern="1200" dirty="0" smtClean="0">
                <a:solidFill>
                  <a:schemeClr val="tx1"/>
                </a:solidFill>
                <a:latin typeface="+mn-lt"/>
                <a:ea typeface="ＭＳ Ｐゴシック" pitchFamily="-1" charset="-128"/>
                <a:cs typeface="ＭＳ Ｐゴシック" pitchFamily="-1" charset="-128"/>
              </a:rPr>
              <a:t>.</a:t>
            </a:r>
          </a:p>
          <a:p>
            <a:r>
              <a:rPr lang="da-DK" sz="1200" b="0" i="0" u="none" kern="1200" dirty="0" err="1" smtClean="0">
                <a:solidFill>
                  <a:schemeClr val="tx1"/>
                </a:solidFill>
                <a:latin typeface="+mn-lt"/>
                <a:ea typeface="ＭＳ Ｐゴシック" pitchFamily="-1" charset="-128"/>
                <a:cs typeface="ＭＳ Ｐゴシック" pitchFamily="-1" charset="-128"/>
              </a:rPr>
              <a:t>Mazzaferro</a:t>
            </a:r>
            <a:r>
              <a:rPr lang="da-DK" sz="1200" b="0" i="0" u="none" kern="1200" dirty="0" smtClean="0">
                <a:solidFill>
                  <a:schemeClr val="tx1"/>
                </a:solidFill>
                <a:latin typeface="+mn-lt"/>
                <a:ea typeface="ＭＳ Ｐゴシック" pitchFamily="-1" charset="-128"/>
                <a:cs typeface="ＭＳ Ｐゴシック" pitchFamily="-1" charset="-128"/>
              </a:rPr>
              <a:t> V, </a:t>
            </a:r>
            <a:r>
              <a:rPr lang="da-DK" sz="1200" b="0" i="0" u="none" kern="1200" dirty="0" err="1" smtClean="0">
                <a:solidFill>
                  <a:schemeClr val="tx1"/>
                </a:solidFill>
                <a:latin typeface="+mn-lt"/>
                <a:ea typeface="ＭＳ Ｐゴシック" pitchFamily="-1" charset="-128"/>
                <a:cs typeface="ＭＳ Ｐゴシック" pitchFamily="-1" charset="-128"/>
              </a:rPr>
              <a:t>Regalia</a:t>
            </a:r>
            <a:r>
              <a:rPr lang="da-DK" sz="1200" b="0" i="0" u="none" kern="1200" dirty="0" smtClean="0">
                <a:solidFill>
                  <a:schemeClr val="tx1"/>
                </a:solidFill>
                <a:latin typeface="+mn-lt"/>
                <a:ea typeface="ＭＳ Ｐゴシック" pitchFamily="-1" charset="-128"/>
                <a:cs typeface="ＭＳ Ｐゴシック" pitchFamily="-1" charset="-128"/>
              </a:rPr>
              <a:t> E, </a:t>
            </a:r>
            <a:r>
              <a:rPr lang="da-DK" sz="1200" b="0" i="0" u="none" kern="1200" dirty="0" err="1" smtClean="0">
                <a:solidFill>
                  <a:schemeClr val="tx1"/>
                </a:solidFill>
                <a:latin typeface="+mn-lt"/>
                <a:ea typeface="ＭＳ Ｐゴシック" pitchFamily="-1" charset="-128"/>
                <a:cs typeface="ＭＳ Ｐゴシック" pitchFamily="-1" charset="-128"/>
              </a:rPr>
              <a:t>Doci</a:t>
            </a:r>
            <a:r>
              <a:rPr lang="da-DK" sz="1200" b="0" i="0" u="none" kern="1200" dirty="0" smtClean="0">
                <a:solidFill>
                  <a:schemeClr val="tx1"/>
                </a:solidFill>
                <a:latin typeface="+mn-lt"/>
                <a:ea typeface="ＭＳ Ｐゴシック" pitchFamily="-1" charset="-128"/>
                <a:cs typeface="ＭＳ Ｐゴシック" pitchFamily="-1" charset="-128"/>
              </a:rPr>
              <a:t> R, </a:t>
            </a:r>
            <a:r>
              <a:rPr lang="da-DK" sz="1200" b="0" i="0" u="none" kern="1200" dirty="0" err="1" smtClean="0">
                <a:solidFill>
                  <a:schemeClr val="tx1"/>
                </a:solidFill>
                <a:latin typeface="+mn-lt"/>
                <a:ea typeface="ＭＳ Ｐゴシック" pitchFamily="-1" charset="-128"/>
                <a:cs typeface="ＭＳ Ｐゴシック" pitchFamily="-1" charset="-128"/>
              </a:rPr>
              <a:t>Andreola</a:t>
            </a:r>
            <a:r>
              <a:rPr lang="da-DK" sz="1200" b="0" i="0" u="none" kern="1200" dirty="0" smtClean="0">
                <a:solidFill>
                  <a:schemeClr val="tx1"/>
                </a:solidFill>
                <a:latin typeface="+mn-lt"/>
                <a:ea typeface="ＭＳ Ｐゴシック" pitchFamily="-1" charset="-128"/>
                <a:cs typeface="ＭＳ Ｐゴシック" pitchFamily="-1" charset="-128"/>
              </a:rPr>
              <a:t> S, </a:t>
            </a:r>
            <a:r>
              <a:rPr lang="da-DK" sz="1200" b="0" i="0" u="none" kern="1200" dirty="0" err="1" smtClean="0">
                <a:solidFill>
                  <a:schemeClr val="tx1"/>
                </a:solidFill>
                <a:latin typeface="+mn-lt"/>
                <a:ea typeface="ＭＳ Ｐゴシック" pitchFamily="-1" charset="-128"/>
                <a:cs typeface="ＭＳ Ｐゴシック" pitchFamily="-1" charset="-128"/>
              </a:rPr>
              <a:t>Pulvirenti</a:t>
            </a:r>
            <a:r>
              <a:rPr lang="da-DK" sz="1200" b="0" i="0" u="none" kern="1200" dirty="0" smtClean="0">
                <a:solidFill>
                  <a:schemeClr val="tx1"/>
                </a:solidFill>
                <a:latin typeface="+mn-lt"/>
                <a:ea typeface="ＭＳ Ｐゴシック" pitchFamily="-1" charset="-128"/>
                <a:cs typeface="ＭＳ Ｐゴシック" pitchFamily="-1" charset="-128"/>
              </a:rPr>
              <a:t> A, </a:t>
            </a:r>
            <a:r>
              <a:rPr lang="da-DK" sz="1200" b="0" i="0" u="none" kern="1200" dirty="0" err="1" smtClean="0">
                <a:solidFill>
                  <a:schemeClr val="tx1"/>
                </a:solidFill>
                <a:latin typeface="+mn-lt"/>
                <a:ea typeface="ＭＳ Ｐゴシック" pitchFamily="-1" charset="-128"/>
                <a:cs typeface="ＭＳ Ｐゴシック" pitchFamily="-1" charset="-128"/>
              </a:rPr>
              <a:t>Bozzetti</a:t>
            </a:r>
            <a:r>
              <a:rPr lang="da-DK" sz="1200" b="0" i="0" u="none" kern="1200" dirty="0" smtClean="0">
                <a:solidFill>
                  <a:schemeClr val="tx1"/>
                </a:solidFill>
                <a:latin typeface="+mn-lt"/>
                <a:ea typeface="ＭＳ Ｐゴシック" pitchFamily="-1" charset="-128"/>
                <a:cs typeface="ＭＳ Ｐゴシック" pitchFamily="-1" charset="-128"/>
              </a:rPr>
              <a:t> F, </a:t>
            </a:r>
            <a:r>
              <a:rPr lang="da-DK" sz="1200" b="0" i="0" u="none" kern="1200" dirty="0" err="1" smtClean="0">
                <a:solidFill>
                  <a:schemeClr val="tx1"/>
                </a:solidFill>
                <a:latin typeface="+mn-lt"/>
                <a:ea typeface="ＭＳ Ｐゴシック" pitchFamily="-1" charset="-128"/>
                <a:cs typeface="ＭＳ Ｐゴシック" pitchFamily="-1" charset="-128"/>
              </a:rPr>
              <a:t>Montalto</a:t>
            </a:r>
            <a:r>
              <a:rPr lang="da-DK" sz="1200" b="0" i="0" u="none" kern="1200" dirty="0" smtClean="0">
                <a:solidFill>
                  <a:schemeClr val="tx1"/>
                </a:solidFill>
                <a:latin typeface="+mn-lt"/>
                <a:ea typeface="ＭＳ Ｐゴシック" pitchFamily="-1" charset="-128"/>
                <a:cs typeface="ＭＳ Ｐゴシック" pitchFamily="-1" charset="-128"/>
              </a:rPr>
              <a:t> F, </a:t>
            </a:r>
            <a:r>
              <a:rPr lang="da-DK" sz="1200" b="0" i="0" u="none" kern="1200" dirty="0" err="1" smtClean="0">
                <a:solidFill>
                  <a:schemeClr val="tx1"/>
                </a:solidFill>
                <a:latin typeface="+mn-lt"/>
                <a:ea typeface="ＭＳ Ｐゴシック" pitchFamily="-1" charset="-128"/>
                <a:cs typeface="ＭＳ Ｐゴシック" pitchFamily="-1" charset="-128"/>
              </a:rPr>
              <a:t>Ammatuna</a:t>
            </a:r>
            <a:r>
              <a:rPr lang="da-DK" sz="1200" b="0" i="0" u="none" kern="1200" dirty="0" smtClean="0">
                <a:solidFill>
                  <a:schemeClr val="tx1"/>
                </a:solidFill>
                <a:latin typeface="+mn-lt"/>
                <a:ea typeface="ＭＳ Ｐゴシック" pitchFamily="-1" charset="-128"/>
                <a:cs typeface="ＭＳ Ｐゴシック" pitchFamily="-1" charset="-128"/>
              </a:rPr>
              <a:t> M, </a:t>
            </a:r>
            <a:r>
              <a:rPr lang="da-DK" sz="1200" b="0" i="0" u="none" kern="1200" dirty="0" err="1" smtClean="0">
                <a:solidFill>
                  <a:schemeClr val="tx1"/>
                </a:solidFill>
                <a:latin typeface="+mn-lt"/>
                <a:ea typeface="ＭＳ Ｐゴシック" pitchFamily="-1" charset="-128"/>
                <a:cs typeface="ＭＳ Ｐゴシック" pitchFamily="-1" charset="-128"/>
              </a:rPr>
              <a:t>Morabito</a:t>
            </a:r>
            <a:r>
              <a:rPr lang="da-DK" sz="1200" b="0" i="0" u="none" kern="1200" dirty="0" smtClean="0">
                <a:solidFill>
                  <a:schemeClr val="tx1"/>
                </a:solidFill>
                <a:latin typeface="+mn-lt"/>
                <a:ea typeface="ＭＳ Ｐゴシック" pitchFamily="-1" charset="-128"/>
                <a:cs typeface="ＭＳ Ｐゴシック" pitchFamily="-1" charset="-128"/>
              </a:rPr>
              <a:t> A, </a:t>
            </a:r>
            <a:r>
              <a:rPr lang="da-DK" sz="1200" b="0" i="0" u="none" kern="1200" dirty="0" err="1" smtClean="0">
                <a:solidFill>
                  <a:schemeClr val="tx1"/>
                </a:solidFill>
                <a:latin typeface="+mn-lt"/>
                <a:ea typeface="ＭＳ Ｐゴシック" pitchFamily="-1" charset="-128"/>
                <a:cs typeface="ＭＳ Ｐゴシック" pitchFamily="-1" charset="-128"/>
              </a:rPr>
              <a:t>Gennari</a:t>
            </a:r>
            <a:r>
              <a:rPr lang="da-DK" sz="1200" b="0" i="0" u="none" kern="1200" dirty="0" smtClean="0">
                <a:solidFill>
                  <a:schemeClr val="tx1"/>
                </a:solidFill>
                <a:latin typeface="+mn-lt"/>
                <a:ea typeface="ＭＳ Ｐゴシック" pitchFamily="-1" charset="-128"/>
                <a:cs typeface="ＭＳ Ｐゴシック" pitchFamily="-1" charset="-128"/>
              </a:rPr>
              <a:t> L</a:t>
            </a:r>
          </a:p>
          <a:p>
            <a:endParaRPr lang="en-US" dirty="0" smtClean="0">
              <a:latin typeface="Arial" panose="020B0604020202020204" pitchFamily="34" charset="0"/>
              <a:ea typeface="ＭＳ Ｐゴシック" panose="020B0600070205080204" pitchFamily="34" charset="-128"/>
            </a:endParaRPr>
          </a:p>
          <a:p>
            <a:r>
              <a:rPr lang="en-US" sz="1200" b="1" kern="1200" dirty="0" smtClean="0">
                <a:solidFill>
                  <a:schemeClr val="tx1"/>
                </a:solidFill>
                <a:latin typeface="+mn-lt"/>
                <a:ea typeface="ＭＳ Ｐゴシック" pitchFamily="-1" charset="-128"/>
                <a:cs typeface="ＭＳ Ｐゴシック" pitchFamily="-1" charset="-128"/>
              </a:rPr>
              <a:t>BACKGROUND</a:t>
            </a:r>
          </a:p>
          <a:p>
            <a:r>
              <a:rPr lang="en-US" sz="1200" b="0" kern="1200" dirty="0" smtClean="0">
                <a:solidFill>
                  <a:schemeClr val="tx1"/>
                </a:solidFill>
                <a:latin typeface="+mn-lt"/>
                <a:ea typeface="ＭＳ Ｐゴシック" pitchFamily="-1" charset="-128"/>
                <a:cs typeface="ＭＳ Ｐゴシック" pitchFamily="-1" charset="-128"/>
              </a:rPr>
              <a:t>The role of </a:t>
            </a:r>
            <a:r>
              <a:rPr lang="en-US" sz="1200" b="0" kern="1200" dirty="0" err="1" smtClean="0">
                <a:solidFill>
                  <a:schemeClr val="tx1"/>
                </a:solidFill>
                <a:latin typeface="+mn-lt"/>
                <a:ea typeface="ＭＳ Ｐゴシック" pitchFamily="-1" charset="-128"/>
                <a:cs typeface="ＭＳ Ｐゴシック" pitchFamily="-1" charset="-128"/>
              </a:rPr>
              <a:t>orthotopic</a:t>
            </a:r>
            <a:r>
              <a:rPr lang="en-US" sz="1200" b="0" kern="1200" dirty="0" smtClean="0">
                <a:solidFill>
                  <a:schemeClr val="tx1"/>
                </a:solidFill>
                <a:latin typeface="+mn-lt"/>
                <a:ea typeface="ＭＳ Ｐゴシック" pitchFamily="-1" charset="-128"/>
                <a:cs typeface="ＭＳ Ｐゴシック" pitchFamily="-1" charset="-128"/>
              </a:rPr>
              <a:t> liver transplantation in the treatment of patients with cirrhosis and hepatocellular carcinoma is controversial, and determining which patients are likely to have a good outcome after liver transplantation is difficult.</a:t>
            </a:r>
          </a:p>
          <a:p>
            <a:r>
              <a:rPr lang="en-US" sz="1200" b="1" kern="1200" dirty="0" smtClean="0">
                <a:solidFill>
                  <a:schemeClr val="tx1"/>
                </a:solidFill>
                <a:latin typeface="+mn-lt"/>
                <a:ea typeface="ＭＳ Ｐゴシック" pitchFamily="-1" charset="-128"/>
                <a:cs typeface="ＭＳ Ｐゴシック" pitchFamily="-1" charset="-128"/>
              </a:rPr>
              <a:t>METHODS</a:t>
            </a:r>
          </a:p>
          <a:p>
            <a:r>
              <a:rPr lang="en-US" sz="1200" b="0" kern="1200" dirty="0" smtClean="0">
                <a:solidFill>
                  <a:schemeClr val="tx1"/>
                </a:solidFill>
                <a:latin typeface="+mn-lt"/>
                <a:ea typeface="ＭＳ Ｐゴシック" pitchFamily="-1" charset="-128"/>
                <a:cs typeface="ＭＳ Ｐゴシック" pitchFamily="-1" charset="-128"/>
              </a:rPr>
              <a:t>We studied 48 patients with cirrhosis who had small, </a:t>
            </a:r>
            <a:r>
              <a:rPr lang="en-US" sz="1200" b="0" kern="1200" dirty="0" err="1" smtClean="0">
                <a:solidFill>
                  <a:schemeClr val="tx1"/>
                </a:solidFill>
                <a:latin typeface="+mn-lt"/>
                <a:ea typeface="ＭＳ Ｐゴシック" pitchFamily="-1" charset="-128"/>
                <a:cs typeface="ＭＳ Ｐゴシック" pitchFamily="-1" charset="-128"/>
              </a:rPr>
              <a:t>unresectable</a:t>
            </a:r>
            <a:r>
              <a:rPr lang="en-US" sz="1200" b="0" kern="1200" dirty="0" smtClean="0">
                <a:solidFill>
                  <a:schemeClr val="tx1"/>
                </a:solidFill>
                <a:latin typeface="+mn-lt"/>
                <a:ea typeface="ＭＳ Ｐゴシック" pitchFamily="-1" charset="-128"/>
                <a:cs typeface="ＭＳ Ｐゴシック" pitchFamily="-1" charset="-128"/>
              </a:rPr>
              <a:t> hepatocellular carcinomas and who underwent liver transplantation. In 94 percent of the patients, the cirrhosis was related to infection with hepatitis B virus, hepatitis C virus, or both. The presence of tumor was confirmed by biopsy or serum alpha-fetoprotein assay. The criteria for eligibility for transplantation were the presence of a tumor 5 cm or less in diameter in patients with single hepatocellular carcinomas and no more than three tumor nodules, each 3 cm or less in diameter, in patients with multiple tumors. Twenty-eight patients with sufficient hepatic function underwent treatment for the tumor, mainly chemoembolization, before transplantation. After liver transplantation, the patients were followed prospectively for a median of 26 months (range, 9 to 54). No anticancer treatment was given after transplantation.</a:t>
            </a:r>
          </a:p>
          <a:p>
            <a:r>
              <a:rPr lang="en-US" sz="1200" b="1" kern="1200" dirty="0" smtClean="0">
                <a:solidFill>
                  <a:schemeClr val="tx1"/>
                </a:solidFill>
                <a:latin typeface="+mn-lt"/>
                <a:ea typeface="ＭＳ Ｐゴシック" pitchFamily="-1" charset="-128"/>
                <a:cs typeface="ＭＳ Ｐゴシック" pitchFamily="-1" charset="-128"/>
              </a:rPr>
              <a:t>RESULTS</a:t>
            </a:r>
          </a:p>
          <a:p>
            <a:r>
              <a:rPr lang="en-US" sz="1200" b="0" kern="1200" dirty="0" smtClean="0">
                <a:solidFill>
                  <a:schemeClr val="tx1"/>
                </a:solidFill>
                <a:latin typeface="+mn-lt"/>
                <a:ea typeface="ＭＳ Ｐゴシック" pitchFamily="-1" charset="-128"/>
                <a:cs typeface="ＭＳ Ｐゴシック" pitchFamily="-1" charset="-128"/>
              </a:rPr>
              <a:t>The overall mortality rate was 17 percent. After four years, the actuarial survival rate was 75 percent and the rate of recurrence-free survival was 83 percent. Hepatocellular carcinoma recurred in four patients (8 percent). The overall and recurrence-free survival rates at four years among the 35 patients (73 percent of the total) who met the predetermined criteria for the selection of small hepatocellular carcinomas at pathological review of the explanted liver were 85 percent and 92 percent, respectively, whereas the rates in the 13 patients (27 percent) whose tumors exceeded these limits were 50 percent and 59 percent, respectively (P = 0.01 for overall survival; P = 0.002 for recurrence-free survival). In this group of 48 patients with early-stage tumors, tumor–node–metastasis status, the number of tumors, the serum alpha-fetoprotein concentration, treatment received before transplantation, and 10 other variables were not significantly correlated with survival.</a:t>
            </a:r>
          </a:p>
          <a:p>
            <a:r>
              <a:rPr lang="en-US" sz="1200" b="1" kern="1200" dirty="0" smtClean="0">
                <a:solidFill>
                  <a:schemeClr val="tx1"/>
                </a:solidFill>
                <a:latin typeface="+mn-lt"/>
                <a:ea typeface="ＭＳ Ｐゴシック" pitchFamily="-1" charset="-128"/>
                <a:cs typeface="ＭＳ Ｐゴシック" pitchFamily="-1" charset="-128"/>
              </a:rPr>
              <a:t>CONCLUSIONS</a:t>
            </a:r>
          </a:p>
          <a:p>
            <a:r>
              <a:rPr lang="en-US" sz="1200" b="0" kern="1200" dirty="0" smtClean="0">
                <a:solidFill>
                  <a:schemeClr val="tx1"/>
                </a:solidFill>
                <a:latin typeface="+mn-lt"/>
                <a:ea typeface="ＭＳ Ｐゴシック" pitchFamily="-1" charset="-128"/>
                <a:cs typeface="ＭＳ Ｐゴシック" pitchFamily="-1" charset="-128"/>
              </a:rPr>
              <a:t>Liver transplantation is an effective treatment for small, </a:t>
            </a:r>
            <a:r>
              <a:rPr lang="en-US" sz="1200" b="0" kern="1200" dirty="0" err="1" smtClean="0">
                <a:solidFill>
                  <a:schemeClr val="tx1"/>
                </a:solidFill>
                <a:latin typeface="+mn-lt"/>
                <a:ea typeface="ＭＳ Ｐゴシック" pitchFamily="-1" charset="-128"/>
                <a:cs typeface="ＭＳ Ｐゴシック" pitchFamily="-1" charset="-128"/>
              </a:rPr>
              <a:t>unresectable</a:t>
            </a:r>
            <a:r>
              <a:rPr lang="en-US" sz="1200" b="0" kern="1200" dirty="0" smtClean="0">
                <a:solidFill>
                  <a:schemeClr val="tx1"/>
                </a:solidFill>
                <a:latin typeface="+mn-lt"/>
                <a:ea typeface="ＭＳ Ｐゴシック" pitchFamily="-1" charset="-128"/>
                <a:cs typeface="ＭＳ Ｐゴシック" pitchFamily="-1" charset="-128"/>
              </a:rPr>
              <a:t> hepatocellular carcinomas in patients with cirrhosis.</a:t>
            </a:r>
            <a:endParaRPr 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xmlns="" val="18512556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b="0" i="0" u="none" strike="noStrike" kern="1200" baseline="0" dirty="0" smtClean="0">
                <a:solidFill>
                  <a:schemeClr val="tx1"/>
                </a:solidFill>
                <a:latin typeface="+mn-lt"/>
                <a:ea typeface="ＭＳ Ｐゴシック" pitchFamily="-1" charset="-128"/>
                <a:cs typeface="ＭＳ Ｐゴシック" pitchFamily="-1" charset="-128"/>
              </a:rPr>
              <a:t>Kaplan–Meier Analysis of Overall Survival</a:t>
            </a:r>
          </a:p>
          <a:p>
            <a:r>
              <a:rPr lang="en-US" sz="1200" b="0" i="0" u="none" strike="noStrike" kern="1200" baseline="0" dirty="0" smtClean="0">
                <a:solidFill>
                  <a:schemeClr val="tx1"/>
                </a:solidFill>
                <a:latin typeface="+mn-lt"/>
                <a:ea typeface="ＭＳ Ｐゴシック" pitchFamily="-1" charset="-128"/>
                <a:cs typeface="ＭＳ Ｐゴシック" pitchFamily="-1" charset="-128"/>
              </a:rPr>
              <a:t>Among 602 patients (of whom 299 received </a:t>
            </a:r>
            <a:r>
              <a:rPr lang="en-US" sz="1200" b="0" i="0" u="none" strike="noStrike" kern="1200" baseline="0" dirty="0" err="1" smtClean="0">
                <a:solidFill>
                  <a:schemeClr val="tx1"/>
                </a:solidFill>
                <a:latin typeface="+mn-lt"/>
                <a:ea typeface="ＭＳ Ｐゴシック" pitchFamily="-1" charset="-128"/>
                <a:cs typeface="ＭＳ Ｐゴシック" pitchFamily="-1" charset="-128"/>
              </a:rPr>
              <a:t>sorafenib</a:t>
            </a:r>
            <a:endParaRPr lang="en-US" sz="1200" b="0" i="0" u="none" strike="noStrike" kern="1200" baseline="0" dirty="0" smtClean="0">
              <a:solidFill>
                <a:schemeClr val="tx1"/>
              </a:solidFill>
              <a:latin typeface="+mn-lt"/>
              <a:ea typeface="ＭＳ Ｐゴシック" pitchFamily="-1" charset="-128"/>
              <a:cs typeface="ＭＳ Ｐゴシック" pitchFamily="-1" charset="-128"/>
            </a:endParaRPr>
          </a:p>
          <a:p>
            <a:r>
              <a:rPr lang="en-US" sz="1200" b="0" i="0" u="none" strike="noStrike" kern="1200" baseline="0" dirty="0" smtClean="0">
                <a:solidFill>
                  <a:schemeClr val="tx1"/>
                </a:solidFill>
                <a:latin typeface="+mn-lt"/>
                <a:ea typeface="ＭＳ Ｐゴシック" pitchFamily="-1" charset="-128"/>
                <a:cs typeface="ＭＳ Ｐゴシック" pitchFamily="-1" charset="-128"/>
              </a:rPr>
              <a:t>and 303 received placebo), the median overall survival</a:t>
            </a:r>
          </a:p>
          <a:p>
            <a:r>
              <a:rPr lang="en-US" sz="1200" b="0" i="0" u="none" strike="noStrike" kern="1200" baseline="0" dirty="0" smtClean="0">
                <a:solidFill>
                  <a:schemeClr val="tx1"/>
                </a:solidFill>
                <a:latin typeface="+mn-lt"/>
                <a:ea typeface="ＭＳ Ｐゴシック" pitchFamily="-1" charset="-128"/>
                <a:cs typeface="ＭＳ Ｐゴシック" pitchFamily="-1" charset="-128"/>
              </a:rPr>
              <a:t>was 10.7 months in the </a:t>
            </a:r>
            <a:r>
              <a:rPr lang="en-US" sz="1200" b="0" i="0" u="none" strike="noStrike" kern="1200" baseline="0" dirty="0" err="1" smtClean="0">
                <a:solidFill>
                  <a:schemeClr val="tx1"/>
                </a:solidFill>
                <a:latin typeface="+mn-lt"/>
                <a:ea typeface="ＭＳ Ｐゴシック" pitchFamily="-1" charset="-128"/>
                <a:cs typeface="ＭＳ Ｐゴシック" pitchFamily="-1" charset="-128"/>
              </a:rPr>
              <a:t>sorafenib</a:t>
            </a:r>
            <a:r>
              <a:rPr lang="en-US" sz="1200" b="0" i="0" u="none" strike="noStrike" kern="1200" baseline="0" dirty="0" smtClean="0">
                <a:solidFill>
                  <a:schemeClr val="tx1"/>
                </a:solidFill>
                <a:latin typeface="+mn-lt"/>
                <a:ea typeface="ＭＳ Ｐゴシック" pitchFamily="-1" charset="-128"/>
                <a:cs typeface="ＭＳ Ｐゴシック" pitchFamily="-1" charset="-128"/>
              </a:rPr>
              <a:t> group, as compared</a:t>
            </a:r>
          </a:p>
          <a:p>
            <a:r>
              <a:rPr lang="en-US" sz="1200" b="0" i="0" u="none" strike="noStrike" kern="1200" baseline="0" dirty="0" smtClean="0">
                <a:solidFill>
                  <a:schemeClr val="tx1"/>
                </a:solidFill>
                <a:latin typeface="+mn-lt"/>
                <a:ea typeface="ＭＳ Ｐゴシック" pitchFamily="-1" charset="-128"/>
                <a:cs typeface="ＭＳ Ｐゴシック" pitchFamily="-1" charset="-128"/>
              </a:rPr>
              <a:t>with 7.9 months in the placebo group (hazard ratio for</a:t>
            </a:r>
          </a:p>
          <a:p>
            <a:r>
              <a:rPr lang="en-US" sz="1200" b="0" i="0" u="none" strike="noStrike" kern="1200" baseline="0" dirty="0" smtClean="0">
                <a:solidFill>
                  <a:schemeClr val="tx1"/>
                </a:solidFill>
                <a:latin typeface="+mn-lt"/>
                <a:ea typeface="ＭＳ Ｐゴシック" pitchFamily="-1" charset="-128"/>
                <a:cs typeface="ＭＳ Ｐゴシック" pitchFamily="-1" charset="-128"/>
              </a:rPr>
              <a:t>death in the </a:t>
            </a:r>
            <a:r>
              <a:rPr lang="en-US" sz="1200" b="0" i="0" u="none" strike="noStrike" kern="1200" baseline="0" dirty="0" err="1" smtClean="0">
                <a:solidFill>
                  <a:schemeClr val="tx1"/>
                </a:solidFill>
                <a:latin typeface="+mn-lt"/>
                <a:ea typeface="ＭＳ Ｐゴシック" pitchFamily="-1" charset="-128"/>
                <a:cs typeface="ＭＳ Ｐゴシック" pitchFamily="-1" charset="-128"/>
              </a:rPr>
              <a:t>sorafenib</a:t>
            </a:r>
            <a:r>
              <a:rPr lang="en-US" sz="1200" b="0" i="0" u="none" strike="noStrike" kern="1200" baseline="0" dirty="0" smtClean="0">
                <a:solidFill>
                  <a:schemeClr val="tx1"/>
                </a:solidFill>
                <a:latin typeface="+mn-lt"/>
                <a:ea typeface="ＭＳ Ｐゴシック" pitchFamily="-1" charset="-128"/>
                <a:cs typeface="ＭＳ Ｐゴシック" pitchFamily="-1" charset="-128"/>
              </a:rPr>
              <a:t> group, 0.69; 95% CI, 0.55 to 0.87)</a:t>
            </a:r>
          </a:p>
          <a:p>
            <a:endParaRPr lang="en-US" sz="1200" b="0" i="0" u="none" strike="noStrike" kern="1200" baseline="0" dirty="0" smtClean="0">
              <a:solidFill>
                <a:schemeClr val="tx1"/>
              </a:solidFill>
              <a:latin typeface="+mn-lt"/>
              <a:ea typeface="ＭＳ Ｐゴシック" pitchFamily="-1" charset="-128"/>
              <a:cs typeface="ＭＳ Ｐゴシック" pitchFamily="-1" charset="-128"/>
            </a:endParaRPr>
          </a:p>
          <a:p>
            <a:r>
              <a:rPr lang="en-US" sz="1200" b="0" i="0" u="none" strike="noStrike" kern="1200" baseline="0" dirty="0" smtClean="0">
                <a:solidFill>
                  <a:schemeClr val="tx1"/>
                </a:solidFill>
                <a:latin typeface="+mn-lt"/>
                <a:ea typeface="ＭＳ Ｐゴシック" pitchFamily="-1" charset="-128"/>
                <a:cs typeface="ＭＳ Ｐゴシック" pitchFamily="-1" charset="-128"/>
              </a:rPr>
              <a:t>In this multicenter, phase 3, double-blind, placebo-controlled trial, we randomly assigned</a:t>
            </a:r>
          </a:p>
          <a:p>
            <a:r>
              <a:rPr lang="en-US" sz="1200" b="0" i="0" u="none" strike="noStrike" kern="1200" baseline="0" dirty="0" smtClean="0">
                <a:solidFill>
                  <a:schemeClr val="tx1"/>
                </a:solidFill>
                <a:latin typeface="+mn-lt"/>
                <a:ea typeface="ＭＳ Ｐゴシック" pitchFamily="-1" charset="-128"/>
                <a:cs typeface="ＭＳ Ｐゴシック" pitchFamily="-1" charset="-128"/>
              </a:rPr>
              <a:t>602 patients with advanced hepatocellular carcinoma who had not received</a:t>
            </a:r>
          </a:p>
          <a:p>
            <a:r>
              <a:rPr lang="en-US" sz="1200" b="0" i="0" u="none" strike="noStrike" kern="1200" baseline="0" dirty="0" smtClean="0">
                <a:solidFill>
                  <a:schemeClr val="tx1"/>
                </a:solidFill>
                <a:latin typeface="+mn-lt"/>
                <a:ea typeface="ＭＳ Ｐゴシック" pitchFamily="-1" charset="-128"/>
                <a:cs typeface="ＭＳ Ｐゴシック" pitchFamily="-1" charset="-128"/>
              </a:rPr>
              <a:t>previous systemic treatment to receive either </a:t>
            </a:r>
            <a:r>
              <a:rPr lang="en-US" sz="1200" b="0" i="0" u="none" strike="noStrike" kern="1200" baseline="0" dirty="0" err="1" smtClean="0">
                <a:solidFill>
                  <a:schemeClr val="tx1"/>
                </a:solidFill>
                <a:latin typeface="+mn-lt"/>
                <a:ea typeface="ＭＳ Ｐゴシック" pitchFamily="-1" charset="-128"/>
                <a:cs typeface="ＭＳ Ｐゴシック" pitchFamily="-1" charset="-128"/>
              </a:rPr>
              <a:t>sorafenib</a:t>
            </a:r>
            <a:r>
              <a:rPr lang="en-US" sz="1200" b="0" i="0" u="none" strike="noStrike" kern="1200" baseline="0" dirty="0" smtClean="0">
                <a:solidFill>
                  <a:schemeClr val="tx1"/>
                </a:solidFill>
                <a:latin typeface="+mn-lt"/>
                <a:ea typeface="ＭＳ Ｐゴシック" pitchFamily="-1" charset="-128"/>
                <a:cs typeface="ＭＳ Ｐゴシック" pitchFamily="-1" charset="-128"/>
              </a:rPr>
              <a:t> (at a dose of 400 mg twice</a:t>
            </a:r>
          </a:p>
          <a:p>
            <a:r>
              <a:rPr lang="en-US" sz="1200" b="0" i="0" u="none" strike="noStrike" kern="1200" baseline="0" dirty="0" smtClean="0">
                <a:solidFill>
                  <a:schemeClr val="tx1"/>
                </a:solidFill>
                <a:latin typeface="+mn-lt"/>
                <a:ea typeface="ＭＳ Ｐゴシック" pitchFamily="-1" charset="-128"/>
                <a:cs typeface="ＭＳ Ｐゴシック" pitchFamily="-1" charset="-128"/>
              </a:rPr>
              <a:t>daily) or placebo. Primary outcomes were overall survival and the time to symptomatic</a:t>
            </a:r>
          </a:p>
          <a:p>
            <a:r>
              <a:rPr lang="en-US" sz="1200" b="0" i="0" u="none" strike="noStrike" kern="1200" baseline="0" dirty="0" smtClean="0">
                <a:solidFill>
                  <a:schemeClr val="tx1"/>
                </a:solidFill>
                <a:latin typeface="+mn-lt"/>
                <a:ea typeface="ＭＳ Ｐゴシック" pitchFamily="-1" charset="-128"/>
                <a:cs typeface="ＭＳ Ｐゴシック" pitchFamily="-1" charset="-128"/>
              </a:rPr>
              <a:t>progression. Secondary outcomes included the time to radiologic progression</a:t>
            </a:r>
          </a:p>
          <a:p>
            <a:r>
              <a:rPr lang="en-US" sz="1200" b="0" i="0" u="none" strike="noStrike" kern="1200" baseline="0" dirty="0" smtClean="0">
                <a:solidFill>
                  <a:schemeClr val="tx1"/>
                </a:solidFill>
                <a:latin typeface="+mn-lt"/>
                <a:ea typeface="ＭＳ Ｐゴシック" pitchFamily="-1" charset="-128"/>
                <a:cs typeface="ＭＳ Ｐゴシック" pitchFamily="-1" charset="-128"/>
              </a:rPr>
              <a:t>and safety.</a:t>
            </a:r>
          </a:p>
          <a:p>
            <a:endParaRPr lang="en-US" sz="1200" b="0" i="0" u="none" strike="noStrike" kern="1200" baseline="0" dirty="0" smtClean="0">
              <a:solidFill>
                <a:schemeClr val="tx1"/>
              </a:solidFill>
              <a:latin typeface="+mn-lt"/>
              <a:ea typeface="ＭＳ Ｐゴシック" pitchFamily="-1" charset="-128"/>
              <a:cs typeface="ＭＳ Ｐゴシック" pitchFamily="-1" charset="-128"/>
            </a:endParaRPr>
          </a:p>
          <a:p>
            <a:r>
              <a:rPr lang="en-US" sz="1200" b="0" i="0" u="none" strike="noStrike" kern="1200" baseline="0" dirty="0" smtClean="0">
                <a:solidFill>
                  <a:schemeClr val="tx1"/>
                </a:solidFill>
                <a:latin typeface="+mn-lt"/>
                <a:ea typeface="ＭＳ Ｐゴシック" pitchFamily="-1" charset="-128"/>
                <a:cs typeface="ＭＳ Ｐゴシック" pitchFamily="-1" charset="-128"/>
              </a:rPr>
              <a:t>At the second planned interim analysis, 321 deaths had occurred, and the study was</a:t>
            </a:r>
          </a:p>
          <a:p>
            <a:r>
              <a:rPr lang="en-US" sz="1200" b="0" i="0" u="none" strike="noStrike" kern="1200" baseline="0" dirty="0" smtClean="0">
                <a:solidFill>
                  <a:schemeClr val="tx1"/>
                </a:solidFill>
                <a:latin typeface="+mn-lt"/>
                <a:ea typeface="ＭＳ Ｐゴシック" pitchFamily="-1" charset="-128"/>
                <a:cs typeface="ＭＳ Ｐゴシック" pitchFamily="-1" charset="-128"/>
              </a:rPr>
              <a:t>stopped. Median overall survival was 10.7 months in the </a:t>
            </a:r>
            <a:r>
              <a:rPr lang="en-US" sz="1200" b="0" i="0" u="none" strike="noStrike" kern="1200" baseline="0" dirty="0" err="1" smtClean="0">
                <a:solidFill>
                  <a:schemeClr val="tx1"/>
                </a:solidFill>
                <a:latin typeface="+mn-lt"/>
                <a:ea typeface="ＭＳ Ｐゴシック" pitchFamily="-1" charset="-128"/>
                <a:cs typeface="ＭＳ Ｐゴシック" pitchFamily="-1" charset="-128"/>
              </a:rPr>
              <a:t>sorafenib</a:t>
            </a:r>
            <a:r>
              <a:rPr lang="en-US" sz="1200" b="0" i="0" u="none" strike="noStrike" kern="1200" baseline="0" dirty="0" smtClean="0">
                <a:solidFill>
                  <a:schemeClr val="tx1"/>
                </a:solidFill>
                <a:latin typeface="+mn-lt"/>
                <a:ea typeface="ＭＳ Ｐゴシック" pitchFamily="-1" charset="-128"/>
                <a:cs typeface="ＭＳ Ｐゴシック" pitchFamily="-1" charset="-128"/>
              </a:rPr>
              <a:t> group and 7.9</a:t>
            </a:r>
          </a:p>
          <a:p>
            <a:r>
              <a:rPr lang="en-US" sz="1200" b="0" i="0" u="none" strike="noStrike" kern="1200" baseline="0" dirty="0" smtClean="0">
                <a:solidFill>
                  <a:schemeClr val="tx1"/>
                </a:solidFill>
                <a:latin typeface="+mn-lt"/>
                <a:ea typeface="ＭＳ Ｐゴシック" pitchFamily="-1" charset="-128"/>
                <a:cs typeface="ＭＳ Ｐゴシック" pitchFamily="-1" charset="-128"/>
              </a:rPr>
              <a:t>months in the placebo group (hazard ratio in the </a:t>
            </a:r>
            <a:r>
              <a:rPr lang="en-US" sz="1200" b="0" i="0" u="none" strike="noStrike" kern="1200" baseline="0" dirty="0" err="1" smtClean="0">
                <a:solidFill>
                  <a:schemeClr val="tx1"/>
                </a:solidFill>
                <a:latin typeface="+mn-lt"/>
                <a:ea typeface="ＭＳ Ｐゴシック" pitchFamily="-1" charset="-128"/>
                <a:cs typeface="ＭＳ Ｐゴシック" pitchFamily="-1" charset="-128"/>
              </a:rPr>
              <a:t>sorafenib</a:t>
            </a:r>
            <a:r>
              <a:rPr lang="en-US" sz="1200" b="0" i="0" u="none" strike="noStrike" kern="1200" baseline="0" dirty="0" smtClean="0">
                <a:solidFill>
                  <a:schemeClr val="tx1"/>
                </a:solidFill>
                <a:latin typeface="+mn-lt"/>
                <a:ea typeface="ＭＳ Ｐゴシック" pitchFamily="-1" charset="-128"/>
                <a:cs typeface="ＭＳ Ｐゴシック" pitchFamily="-1" charset="-128"/>
              </a:rPr>
              <a:t> group, 0.69; 95% confidence</a:t>
            </a:r>
          </a:p>
          <a:p>
            <a:r>
              <a:rPr lang="en-US" sz="1200" b="0" i="0" u="none" strike="noStrike" kern="1200" baseline="0" dirty="0" smtClean="0">
                <a:solidFill>
                  <a:schemeClr val="tx1"/>
                </a:solidFill>
                <a:latin typeface="+mn-lt"/>
                <a:ea typeface="ＭＳ Ｐゴシック" pitchFamily="-1" charset="-128"/>
                <a:cs typeface="ＭＳ Ｐゴシック" pitchFamily="-1" charset="-128"/>
              </a:rPr>
              <a:t>interval, 0.55 to 0.87; P&lt;0.001). There was no significant difference between the</a:t>
            </a:r>
          </a:p>
          <a:p>
            <a:r>
              <a:rPr lang="en-US" sz="1200" b="0" i="0" u="none" strike="noStrike" kern="1200" baseline="0" dirty="0" smtClean="0">
                <a:solidFill>
                  <a:schemeClr val="tx1"/>
                </a:solidFill>
                <a:latin typeface="+mn-lt"/>
                <a:ea typeface="ＭＳ Ｐゴシック" pitchFamily="-1" charset="-128"/>
                <a:cs typeface="ＭＳ Ｐゴシック" pitchFamily="-1" charset="-128"/>
              </a:rPr>
              <a:t>two groups in the median time to symptomatic progression (4.1 months vs. 4.9 months,</a:t>
            </a:r>
          </a:p>
          <a:p>
            <a:r>
              <a:rPr lang="en-US" sz="1200" b="0" i="0" u="none" strike="noStrike" kern="1200" baseline="0" dirty="0" smtClean="0">
                <a:solidFill>
                  <a:schemeClr val="tx1"/>
                </a:solidFill>
                <a:latin typeface="+mn-lt"/>
                <a:ea typeface="ＭＳ Ｐゴシック" pitchFamily="-1" charset="-128"/>
                <a:cs typeface="ＭＳ Ｐゴシック" pitchFamily="-1" charset="-128"/>
              </a:rPr>
              <a:t>respectively, P = 0.77). The median time to radiologic progression was 5.5 months</a:t>
            </a:r>
          </a:p>
          <a:p>
            <a:r>
              <a:rPr lang="en-US" sz="1200" b="0" i="0" u="none" strike="noStrike" kern="1200" baseline="0" dirty="0" smtClean="0">
                <a:solidFill>
                  <a:schemeClr val="tx1"/>
                </a:solidFill>
                <a:latin typeface="+mn-lt"/>
                <a:ea typeface="ＭＳ Ｐゴシック" pitchFamily="-1" charset="-128"/>
                <a:cs typeface="ＭＳ Ｐゴシック" pitchFamily="-1" charset="-128"/>
              </a:rPr>
              <a:t>in the </a:t>
            </a:r>
            <a:r>
              <a:rPr lang="en-US" sz="1200" b="0" i="0" u="none" strike="noStrike" kern="1200" baseline="0" dirty="0" err="1" smtClean="0">
                <a:solidFill>
                  <a:schemeClr val="tx1"/>
                </a:solidFill>
                <a:latin typeface="+mn-lt"/>
                <a:ea typeface="ＭＳ Ｐゴシック" pitchFamily="-1" charset="-128"/>
                <a:cs typeface="ＭＳ Ｐゴシック" pitchFamily="-1" charset="-128"/>
              </a:rPr>
              <a:t>sorafenib</a:t>
            </a:r>
            <a:r>
              <a:rPr lang="en-US" sz="1200" b="0" i="0" u="none" strike="noStrike" kern="1200" baseline="0" dirty="0" smtClean="0">
                <a:solidFill>
                  <a:schemeClr val="tx1"/>
                </a:solidFill>
                <a:latin typeface="+mn-lt"/>
                <a:ea typeface="ＭＳ Ｐゴシック" pitchFamily="-1" charset="-128"/>
                <a:cs typeface="ＭＳ Ｐゴシック" pitchFamily="-1" charset="-128"/>
              </a:rPr>
              <a:t> group and 2.8 months in the placebo group (P&lt;0.001). Seven patients</a:t>
            </a:r>
          </a:p>
          <a:p>
            <a:r>
              <a:rPr lang="en-US" sz="1200" b="0" i="0" u="none" strike="noStrike" kern="1200" baseline="0" dirty="0" smtClean="0">
                <a:solidFill>
                  <a:schemeClr val="tx1"/>
                </a:solidFill>
                <a:latin typeface="+mn-lt"/>
                <a:ea typeface="ＭＳ Ｐゴシック" pitchFamily="-1" charset="-128"/>
                <a:cs typeface="ＭＳ Ｐゴシック" pitchFamily="-1" charset="-128"/>
              </a:rPr>
              <a:t>in the </a:t>
            </a:r>
            <a:r>
              <a:rPr lang="en-US" sz="1200" b="0" i="0" u="none" strike="noStrike" kern="1200" baseline="0" dirty="0" err="1" smtClean="0">
                <a:solidFill>
                  <a:schemeClr val="tx1"/>
                </a:solidFill>
                <a:latin typeface="+mn-lt"/>
                <a:ea typeface="ＭＳ Ｐゴシック" pitchFamily="-1" charset="-128"/>
                <a:cs typeface="ＭＳ Ｐゴシック" pitchFamily="-1" charset="-128"/>
              </a:rPr>
              <a:t>sorafenib</a:t>
            </a:r>
            <a:r>
              <a:rPr lang="en-US" sz="1200" b="0" i="0" u="none" strike="noStrike" kern="1200" baseline="0" dirty="0" smtClean="0">
                <a:solidFill>
                  <a:schemeClr val="tx1"/>
                </a:solidFill>
                <a:latin typeface="+mn-lt"/>
                <a:ea typeface="ＭＳ Ｐゴシック" pitchFamily="-1" charset="-128"/>
                <a:cs typeface="ＭＳ Ｐゴシック" pitchFamily="-1" charset="-128"/>
              </a:rPr>
              <a:t> group (2%) and two patients in the placebo group (1%) had a partial</a:t>
            </a:r>
          </a:p>
          <a:p>
            <a:r>
              <a:rPr lang="en-US" sz="1200" b="0" i="0" u="none" strike="noStrike" kern="1200" baseline="0" dirty="0" smtClean="0">
                <a:solidFill>
                  <a:schemeClr val="tx1"/>
                </a:solidFill>
                <a:latin typeface="+mn-lt"/>
                <a:ea typeface="ＭＳ Ｐゴシック" pitchFamily="-1" charset="-128"/>
                <a:cs typeface="ＭＳ Ｐゴシック" pitchFamily="-1" charset="-128"/>
              </a:rPr>
              <a:t>response; no patients had a complete response. Diarrhea, weight loss, hand–foot</a:t>
            </a:r>
          </a:p>
          <a:p>
            <a:r>
              <a:rPr lang="en-US" sz="1200" b="0" i="0" u="none" strike="noStrike" kern="1200" baseline="0" dirty="0" smtClean="0">
                <a:solidFill>
                  <a:schemeClr val="tx1"/>
                </a:solidFill>
                <a:latin typeface="+mn-lt"/>
                <a:ea typeface="ＭＳ Ｐゴシック" pitchFamily="-1" charset="-128"/>
                <a:cs typeface="ＭＳ Ｐゴシック" pitchFamily="-1" charset="-128"/>
              </a:rPr>
              <a:t>skin reaction, and hypophosphatemia were more frequent in the </a:t>
            </a:r>
            <a:r>
              <a:rPr lang="en-US" sz="1200" b="0" i="0" u="none" strike="noStrike" kern="1200" baseline="0" dirty="0" err="1" smtClean="0">
                <a:solidFill>
                  <a:schemeClr val="tx1"/>
                </a:solidFill>
                <a:latin typeface="+mn-lt"/>
                <a:ea typeface="ＭＳ Ｐゴシック" pitchFamily="-1" charset="-128"/>
                <a:cs typeface="ＭＳ Ｐゴシック" pitchFamily="-1" charset="-128"/>
              </a:rPr>
              <a:t>sorafenib</a:t>
            </a:r>
            <a:r>
              <a:rPr lang="en-US" sz="1200" b="0" i="0" u="none" strike="noStrike" kern="1200" baseline="0" dirty="0" smtClean="0">
                <a:solidFill>
                  <a:schemeClr val="tx1"/>
                </a:solidFill>
                <a:latin typeface="+mn-lt"/>
                <a:ea typeface="ＭＳ Ｐゴシック" pitchFamily="-1" charset="-128"/>
                <a:cs typeface="ＭＳ Ｐゴシック" pitchFamily="-1" charset="-128"/>
              </a:rPr>
              <a:t> group.</a:t>
            </a:r>
          </a:p>
          <a:p>
            <a:endParaRPr lang="en-US" sz="1200" b="0" i="0" u="none" strike="noStrike" kern="1200" baseline="0" dirty="0" smtClean="0">
              <a:solidFill>
                <a:schemeClr val="tx1"/>
              </a:solidFill>
              <a:latin typeface="+mn-lt"/>
              <a:ea typeface="ＭＳ Ｐゴシック" pitchFamily="-1" charset="-128"/>
              <a:cs typeface="ＭＳ Ｐゴシック" pitchFamily="-1" charset="-128"/>
            </a:endParaRPr>
          </a:p>
          <a:p>
            <a:r>
              <a:rPr lang="en-US" sz="1200" b="0" i="0" u="none" strike="noStrike" kern="1200" baseline="0" dirty="0" smtClean="0">
                <a:solidFill>
                  <a:schemeClr val="tx1"/>
                </a:solidFill>
                <a:latin typeface="+mn-lt"/>
                <a:ea typeface="ＭＳ Ｐゴシック" pitchFamily="-1" charset="-128"/>
                <a:cs typeface="ＭＳ Ｐゴシック" pitchFamily="-1" charset="-128"/>
              </a:rPr>
              <a:t>In patients with advanced hepatocellular carcinoma, median survival and the time</a:t>
            </a:r>
          </a:p>
          <a:p>
            <a:r>
              <a:rPr lang="en-US" sz="1200" b="0" i="0" u="none" strike="noStrike" kern="1200" baseline="0" dirty="0" smtClean="0">
                <a:solidFill>
                  <a:schemeClr val="tx1"/>
                </a:solidFill>
                <a:latin typeface="+mn-lt"/>
                <a:ea typeface="ＭＳ Ｐゴシック" pitchFamily="-1" charset="-128"/>
                <a:cs typeface="ＭＳ Ｐゴシック" pitchFamily="-1" charset="-128"/>
              </a:rPr>
              <a:t>to radiologic progression were nearly 3 months longer for patients treated with</a:t>
            </a:r>
          </a:p>
          <a:p>
            <a:r>
              <a:rPr lang="en-US" sz="1200" b="0" i="0" u="none" strike="noStrike" kern="1200" baseline="0" dirty="0" err="1" smtClean="0">
                <a:solidFill>
                  <a:schemeClr val="tx1"/>
                </a:solidFill>
                <a:latin typeface="+mn-lt"/>
                <a:ea typeface="ＭＳ Ｐゴシック" pitchFamily="-1" charset="-128"/>
                <a:cs typeface="ＭＳ Ｐゴシック" pitchFamily="-1" charset="-128"/>
              </a:rPr>
              <a:t>sorafenib</a:t>
            </a:r>
            <a:r>
              <a:rPr lang="en-US" sz="1200" b="0" i="0" u="none" strike="noStrike" kern="1200" baseline="0" dirty="0" smtClean="0">
                <a:solidFill>
                  <a:schemeClr val="tx1"/>
                </a:solidFill>
                <a:latin typeface="+mn-lt"/>
                <a:ea typeface="ＭＳ Ｐゴシック" pitchFamily="-1" charset="-128"/>
                <a:cs typeface="ＭＳ Ｐゴシック" pitchFamily="-1" charset="-128"/>
              </a:rPr>
              <a:t> than for those given placebo.</a:t>
            </a:r>
          </a:p>
          <a:p>
            <a:endParaRPr lang="en-US" sz="1200" b="0" i="0" u="none" strike="noStrike" kern="1200" baseline="0" dirty="0" smtClean="0">
              <a:solidFill>
                <a:schemeClr val="tx1"/>
              </a:solidFill>
              <a:latin typeface="+mn-lt"/>
              <a:ea typeface="ＭＳ Ｐゴシック" pitchFamily="-1" charset="-128"/>
              <a:cs typeface="ＭＳ Ｐゴシック" pitchFamily="-1" charset="-128"/>
            </a:endParaRPr>
          </a:p>
          <a:p>
            <a:r>
              <a:rPr lang="ro-RO" sz="1200" u="sng" kern="1200" dirty="0" smtClean="0">
                <a:solidFill>
                  <a:schemeClr val="tx1"/>
                </a:solidFill>
                <a:latin typeface="+mn-lt"/>
                <a:ea typeface="ＭＳ Ｐゴシック" pitchFamily="-1" charset="-128"/>
                <a:cs typeface="ＭＳ Ｐゴシック" pitchFamily="-1" charset="-128"/>
              </a:rPr>
              <a:t>N Engl J Med. 2008 Jul 24;359(4):378-90. doi: 10.1056/NEJMoa0708857.</a:t>
            </a:r>
          </a:p>
          <a:p>
            <a:r>
              <a:rPr lang="ro-RO" sz="1200" b="1" u="sng" kern="1200" dirty="0" smtClean="0">
                <a:solidFill>
                  <a:schemeClr val="tx1"/>
                </a:solidFill>
                <a:latin typeface="+mn-lt"/>
                <a:ea typeface="ＭＳ Ｐゴシック" pitchFamily="-1" charset="-128"/>
                <a:cs typeface="ＭＳ Ｐゴシック" pitchFamily="-1" charset="-128"/>
              </a:rPr>
              <a:t>Sorafenib in advanced hepatocellular carcinoma.</a:t>
            </a:r>
          </a:p>
          <a:p>
            <a:r>
              <a:rPr lang="ro-RO" sz="1200" b="0" u="sng" kern="1200" dirty="0" smtClean="0">
                <a:solidFill>
                  <a:schemeClr val="tx1"/>
                </a:solidFill>
                <a:latin typeface="+mn-lt"/>
                <a:ea typeface="ＭＳ Ｐゴシック" pitchFamily="-1" charset="-128"/>
                <a:cs typeface="ＭＳ Ｐゴシック" pitchFamily="-1" charset="-128"/>
                <a:hlinkClick r:id="rId3"/>
              </a:rPr>
              <a:t>Llovet JM, </a:t>
            </a:r>
            <a:r>
              <a:rPr lang="ro-RO" sz="1200" b="0" u="sng" kern="1200" dirty="0" smtClean="0">
                <a:solidFill>
                  <a:schemeClr val="tx1"/>
                </a:solidFill>
                <a:latin typeface="+mn-lt"/>
                <a:ea typeface="ＭＳ Ｐゴシック" pitchFamily="-1" charset="-128"/>
                <a:cs typeface="ＭＳ Ｐゴシック" pitchFamily="-1" charset="-128"/>
                <a:hlinkClick r:id="rId4"/>
              </a:rPr>
              <a:t>Ricci S, </a:t>
            </a:r>
            <a:r>
              <a:rPr lang="ro-RO" sz="1200" b="0" u="sng" kern="1200" dirty="0" smtClean="0">
                <a:solidFill>
                  <a:schemeClr val="tx1"/>
                </a:solidFill>
                <a:latin typeface="+mn-lt"/>
                <a:ea typeface="ＭＳ Ｐゴシック" pitchFamily="-1" charset="-128"/>
                <a:cs typeface="ＭＳ Ｐゴシック" pitchFamily="-1" charset="-128"/>
                <a:hlinkClick r:id="rId5"/>
              </a:rPr>
              <a:t>Mazzaferro V,</a:t>
            </a:r>
            <a:r>
              <a:rPr lang="ro-RO" sz="1200" b="0" u="sng" kern="1200" dirty="0" smtClean="0">
                <a:solidFill>
                  <a:schemeClr val="tx1"/>
                </a:solidFill>
                <a:latin typeface="+mn-lt"/>
                <a:ea typeface="ＭＳ Ｐゴシック" pitchFamily="-1" charset="-128"/>
                <a:cs typeface="ＭＳ Ｐゴシック" pitchFamily="-1" charset="-128"/>
              </a:rPr>
              <a:t> et</a:t>
            </a:r>
            <a:r>
              <a:rPr lang="ro-RO" sz="1200" b="0" u="sng" kern="1200" baseline="0" dirty="0" smtClean="0">
                <a:solidFill>
                  <a:schemeClr val="tx1"/>
                </a:solidFill>
                <a:latin typeface="+mn-lt"/>
                <a:ea typeface="ＭＳ Ｐゴシック" pitchFamily="-1" charset="-128"/>
                <a:cs typeface="ＭＳ Ｐゴシック" pitchFamily="-1" charset="-128"/>
              </a:rPr>
              <a:t> al.</a:t>
            </a:r>
            <a:endParaRPr lang="en-US" dirty="0"/>
          </a:p>
        </p:txBody>
      </p:sp>
      <p:sp>
        <p:nvSpPr>
          <p:cNvPr id="4" name="Slide Number Placeholder 3"/>
          <p:cNvSpPr>
            <a:spLocks noGrp="1"/>
          </p:cNvSpPr>
          <p:nvPr>
            <p:ph type="sldNum" sz="quarter" idx="10"/>
          </p:nvPr>
        </p:nvSpPr>
        <p:spPr/>
        <p:txBody>
          <a:bodyPr/>
          <a:lstStyle/>
          <a:p>
            <a:fld id="{BD528A7B-545B-420F-A9F0-36B4C160715F}" type="slidenum">
              <a:rPr lang="en-US" smtClean="0"/>
              <a:pPr/>
              <a:t>56</a:t>
            </a:fld>
            <a:endParaRPr lang="en-US"/>
          </a:p>
        </p:txBody>
      </p:sp>
    </p:spTree>
    <p:extLst>
      <p:ext uri="{BB962C8B-B14F-4D97-AF65-F5344CB8AC3E}">
        <p14:creationId xmlns:p14="http://schemas.microsoft.com/office/powerpoint/2010/main" xmlns="" val="2635763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b="0" i="0" u="none" strike="noStrike" kern="1200" baseline="0" dirty="0" smtClean="0">
                <a:solidFill>
                  <a:schemeClr val="tx1"/>
                </a:solidFill>
                <a:latin typeface="+mn-lt"/>
                <a:ea typeface="ＭＳ Ｐゴシック" pitchFamily="-1" charset="-128"/>
                <a:cs typeface="ＭＳ Ｐゴシック" pitchFamily="-1" charset="-128"/>
              </a:rPr>
              <a:t>Pathogenesis of human hepatocellular carcinoma (HCC). Chronic hepatitis B and C and associated liver cirrhosis represent</a:t>
            </a:r>
          </a:p>
          <a:p>
            <a:r>
              <a:rPr lang="en-US" sz="1200" b="0" i="0" u="none" strike="noStrike" kern="1200" baseline="0" dirty="0" smtClean="0">
                <a:solidFill>
                  <a:schemeClr val="tx1"/>
                </a:solidFill>
                <a:latin typeface="+mn-lt"/>
                <a:ea typeface="ＭＳ Ｐゴシック" pitchFamily="-1" charset="-128"/>
                <a:cs typeface="ＭＳ Ｐゴシック" pitchFamily="-1" charset="-128"/>
              </a:rPr>
              <a:t>major risk factors for HCC development, being implicated in more than 70% of HCC cases worldwide. Additional etiological factors,</a:t>
            </a:r>
          </a:p>
          <a:p>
            <a:r>
              <a:rPr lang="en-US" sz="1200" b="0" i="0" u="none" strike="noStrike" kern="1200" baseline="0" dirty="0" smtClean="0">
                <a:solidFill>
                  <a:schemeClr val="tx1"/>
                </a:solidFill>
                <a:latin typeface="+mn-lt"/>
                <a:ea typeface="ＭＳ Ｐゴシック" pitchFamily="-1" charset="-128"/>
                <a:cs typeface="ＭＳ Ｐゴシック" pitchFamily="-1" charset="-128"/>
              </a:rPr>
              <a:t>which often represent co-factors of an underlying HBV- or HCV-related chronic liver disease, include toxins and drugs (e.g., alcohol,</a:t>
            </a:r>
          </a:p>
          <a:p>
            <a:r>
              <a:rPr lang="en-US" sz="1200" b="0" i="0" u="none" strike="noStrike" kern="1200" baseline="0" dirty="0" err="1" smtClean="0">
                <a:solidFill>
                  <a:schemeClr val="tx1"/>
                </a:solidFill>
                <a:latin typeface="+mn-lt"/>
                <a:ea typeface="ＭＳ Ｐゴシック" pitchFamily="-1" charset="-128"/>
                <a:cs typeface="ＭＳ Ｐゴシック" pitchFamily="-1" charset="-128"/>
              </a:rPr>
              <a:t>aflatoxins</a:t>
            </a:r>
            <a:r>
              <a:rPr lang="en-US" sz="1200" b="0" i="0" u="none" strike="noStrike" kern="1200" baseline="0" dirty="0" smtClean="0">
                <a:solidFill>
                  <a:schemeClr val="tx1"/>
                </a:solidFill>
                <a:latin typeface="+mn-lt"/>
                <a:ea typeface="ＭＳ Ｐゴシック" pitchFamily="-1" charset="-128"/>
                <a:cs typeface="ＭＳ Ｐゴシック" pitchFamily="-1" charset="-128"/>
              </a:rPr>
              <a:t>, </a:t>
            </a:r>
            <a:r>
              <a:rPr lang="en-US" sz="1200" b="0" i="0" u="none" strike="noStrike" kern="1200" baseline="0" dirty="0" err="1" smtClean="0">
                <a:solidFill>
                  <a:schemeClr val="tx1"/>
                </a:solidFill>
                <a:latin typeface="+mn-lt"/>
                <a:ea typeface="ＭＳ Ｐゴシック" pitchFamily="-1" charset="-128"/>
                <a:cs typeface="ＭＳ Ｐゴシック" pitchFamily="-1" charset="-128"/>
              </a:rPr>
              <a:t>microcystin</a:t>
            </a:r>
            <a:r>
              <a:rPr lang="en-US" sz="1200" b="0" i="0" u="none" strike="noStrike" kern="1200" baseline="0" dirty="0" smtClean="0">
                <a:solidFill>
                  <a:schemeClr val="tx1"/>
                </a:solidFill>
                <a:latin typeface="+mn-lt"/>
                <a:ea typeface="ＭＳ Ｐゴシック" pitchFamily="-1" charset="-128"/>
                <a:cs typeface="ＭＳ Ｐゴシック" pitchFamily="-1" charset="-128"/>
              </a:rPr>
              <a:t>, anabolic steroids), metabolic liver diseases (e.g., hereditary hemochromatosis, </a:t>
            </a:r>
            <a:r>
              <a:rPr lang="en-US" sz="1200" b="1" i="0" u="none" strike="noStrike" kern="1200" baseline="0" dirty="0" smtClean="0">
                <a:solidFill>
                  <a:schemeClr val="tx1"/>
                </a:solidFill>
                <a:latin typeface="+mn-lt"/>
                <a:ea typeface="ＭＳ Ｐゴシック" pitchFamily="-1" charset="-128"/>
                <a:cs typeface="ＭＳ Ｐゴシック" pitchFamily="-1" charset="-128"/>
              </a:rPr>
              <a:t>a</a:t>
            </a:r>
            <a:r>
              <a:rPr lang="en-US" sz="1200" b="0" i="0" u="none" strike="noStrike" kern="1200" baseline="0" dirty="0" smtClean="0">
                <a:solidFill>
                  <a:schemeClr val="tx1"/>
                </a:solidFill>
                <a:latin typeface="+mn-lt"/>
                <a:ea typeface="ＭＳ Ｐゴシック" pitchFamily="-1" charset="-128"/>
                <a:cs typeface="ＭＳ Ｐゴシック" pitchFamily="-1" charset="-128"/>
              </a:rPr>
              <a:t>1-antitrypsin deficiency),</a:t>
            </a:r>
          </a:p>
          <a:p>
            <a:r>
              <a:rPr lang="en-US" sz="1200" b="0" i="0" u="none" strike="noStrike" kern="1200" baseline="0" dirty="0" err="1" smtClean="0">
                <a:solidFill>
                  <a:schemeClr val="tx1"/>
                </a:solidFill>
                <a:latin typeface="+mn-lt"/>
                <a:ea typeface="ＭＳ Ｐゴシック" pitchFamily="-1" charset="-128"/>
                <a:cs typeface="ＭＳ Ｐゴシック" pitchFamily="-1" charset="-128"/>
              </a:rPr>
              <a:t>steatosis</a:t>
            </a:r>
            <a:r>
              <a:rPr lang="en-US" sz="1200" b="0" i="0" u="none" strike="noStrike" kern="1200" baseline="0" dirty="0" smtClean="0">
                <a:solidFill>
                  <a:schemeClr val="tx1"/>
                </a:solidFill>
                <a:latin typeface="+mn-lt"/>
                <a:ea typeface="ＭＳ Ｐゴシック" pitchFamily="-1" charset="-128"/>
                <a:cs typeface="ＭＳ Ｐゴシック" pitchFamily="-1" charset="-128"/>
              </a:rPr>
              <a:t>, non-alcoholic fatty liver diseases and diabetes. </a:t>
            </a:r>
            <a:r>
              <a:rPr lang="en-US" sz="1200" b="0" i="0" u="none" strike="noStrike" kern="1200" baseline="0" dirty="0" err="1" smtClean="0">
                <a:solidFill>
                  <a:schemeClr val="tx1"/>
                </a:solidFill>
                <a:latin typeface="+mn-lt"/>
                <a:ea typeface="ＭＳ Ｐゴシック" pitchFamily="-1" charset="-128"/>
                <a:cs typeface="ＭＳ Ｐゴシック" pitchFamily="-1" charset="-128"/>
              </a:rPr>
              <a:t>Hepatocarcinogenesis</a:t>
            </a:r>
            <a:r>
              <a:rPr lang="en-US" sz="1200" b="0" i="0" u="none" strike="noStrike" kern="1200" baseline="0" dirty="0" smtClean="0">
                <a:solidFill>
                  <a:schemeClr val="tx1"/>
                </a:solidFill>
                <a:latin typeface="+mn-lt"/>
                <a:ea typeface="ＭＳ Ｐゴシック" pitchFamily="-1" charset="-128"/>
                <a:cs typeface="ＭＳ Ｐゴシック" pitchFamily="-1" charset="-128"/>
              </a:rPr>
              <a:t> is a multistep process that may last for decades and</a:t>
            </a:r>
          </a:p>
          <a:p>
            <a:r>
              <a:rPr lang="en-US" sz="1200" b="0" i="0" u="none" strike="noStrike" kern="1200" baseline="0" dirty="0" smtClean="0">
                <a:solidFill>
                  <a:schemeClr val="tx1"/>
                </a:solidFill>
                <a:latin typeface="+mn-lt"/>
                <a:ea typeface="ＭＳ Ｐゴシック" pitchFamily="-1" charset="-128"/>
                <a:cs typeface="ＭＳ Ｐゴシック" pitchFamily="-1" charset="-128"/>
              </a:rPr>
              <a:t>involves the progressive accumulation of different genetic alterations ultimately leading to malignant transformation. Regardless of the</a:t>
            </a:r>
          </a:p>
          <a:p>
            <a:r>
              <a:rPr lang="en-US" sz="1200" b="0" i="0" u="none" strike="noStrike" kern="1200" baseline="0" dirty="0" smtClean="0">
                <a:solidFill>
                  <a:schemeClr val="tx1"/>
                </a:solidFill>
                <a:latin typeface="+mn-lt"/>
                <a:ea typeface="ＭＳ Ｐゴシック" pitchFamily="-1" charset="-128"/>
                <a:cs typeface="ＭＳ Ｐゴシック" pitchFamily="-1" charset="-128"/>
              </a:rPr>
              <a:t>etiological agent, malignant transformation of hepatocytes is believed to occur through a pathway of increased liver cell turnover,</a:t>
            </a:r>
          </a:p>
          <a:p>
            <a:r>
              <a:rPr lang="en-US" sz="1200" b="0" i="0" u="none" strike="noStrike" kern="1200" baseline="0" dirty="0" smtClean="0">
                <a:solidFill>
                  <a:schemeClr val="tx1"/>
                </a:solidFill>
                <a:latin typeface="+mn-lt"/>
                <a:ea typeface="ＭＳ Ｐゴシック" pitchFamily="-1" charset="-128"/>
                <a:cs typeface="ＭＳ Ｐゴシック" pitchFamily="-1" charset="-128"/>
              </a:rPr>
              <a:t>induced by chronic liver injury and regeneration, in a context of inflammation and oxidative DNA damage. Dysplastic nodules and</a:t>
            </a:r>
          </a:p>
          <a:p>
            <a:r>
              <a:rPr lang="en-US" sz="1200" b="0" i="0" u="none" strike="noStrike" kern="1200" baseline="0" dirty="0" err="1" smtClean="0">
                <a:solidFill>
                  <a:schemeClr val="tx1"/>
                </a:solidFill>
                <a:latin typeface="+mn-lt"/>
                <a:ea typeface="ＭＳ Ｐゴシック" pitchFamily="-1" charset="-128"/>
                <a:cs typeface="ＭＳ Ｐゴシック" pitchFamily="-1" charset="-128"/>
              </a:rPr>
              <a:t>macroregenerative</a:t>
            </a:r>
            <a:r>
              <a:rPr lang="en-US" sz="1200" b="0" i="0" u="none" strike="noStrike" kern="1200" baseline="0" dirty="0" smtClean="0">
                <a:solidFill>
                  <a:schemeClr val="tx1"/>
                </a:solidFill>
                <a:latin typeface="+mn-lt"/>
                <a:ea typeface="ＭＳ Ｐゴシック" pitchFamily="-1" charset="-128"/>
                <a:cs typeface="ＭＳ Ｐゴシック" pitchFamily="-1" charset="-128"/>
              </a:rPr>
              <a:t> nodules are considered as pre-neoplastic lesions. The detailed analysis of HCC development in experimental</a:t>
            </a:r>
          </a:p>
          <a:p>
            <a:r>
              <a:rPr lang="en-US" sz="1200" b="0" i="0" u="none" strike="noStrike" kern="1200" baseline="0" dirty="0" smtClean="0">
                <a:solidFill>
                  <a:schemeClr val="tx1"/>
                </a:solidFill>
                <a:latin typeface="+mn-lt"/>
                <a:ea typeface="ＭＳ Ｐゴシック" pitchFamily="-1" charset="-128"/>
                <a:cs typeface="ＭＳ Ｐゴシック" pitchFamily="-1" charset="-128"/>
              </a:rPr>
              <a:t>animals and the comparison of the results with HCC in humans has identified a variety of genomic and molecular alterations in fully</a:t>
            </a:r>
          </a:p>
          <a:p>
            <a:r>
              <a:rPr lang="en-US" sz="1200" b="0" i="0" u="none" strike="noStrike" kern="1200" baseline="0" dirty="0" smtClean="0">
                <a:solidFill>
                  <a:schemeClr val="tx1"/>
                </a:solidFill>
                <a:latin typeface="+mn-lt"/>
                <a:ea typeface="ＭＳ Ｐゴシック" pitchFamily="-1" charset="-128"/>
                <a:cs typeface="ＭＳ Ｐゴシック" pitchFamily="-1" charset="-128"/>
              </a:rPr>
              <a:t>developed HCC and to a lesser extent in morphologically defined pre-neoplastic precursor lesions. At least four pathways that regulate</a:t>
            </a:r>
          </a:p>
          <a:p>
            <a:r>
              <a:rPr lang="en-US" sz="1200" b="0" i="0" u="none" strike="noStrike" kern="1200" baseline="0" dirty="0" smtClean="0">
                <a:solidFill>
                  <a:schemeClr val="tx1"/>
                </a:solidFill>
                <a:latin typeface="+mn-lt"/>
                <a:ea typeface="ＭＳ Ｐゴシック" pitchFamily="-1" charset="-128"/>
                <a:cs typeface="ＭＳ Ｐゴシック" pitchFamily="-1" charset="-128"/>
              </a:rPr>
              <a:t>either cell proliferation or cell death (i.e., the </a:t>
            </a:r>
            <a:r>
              <a:rPr lang="en-US" sz="1200" b="0" i="0" u="none" strike="noStrike" kern="1200" baseline="0" dirty="0" err="1" smtClean="0">
                <a:solidFill>
                  <a:schemeClr val="tx1"/>
                </a:solidFill>
                <a:latin typeface="+mn-lt"/>
                <a:ea typeface="ＭＳ Ｐゴシック" pitchFamily="-1" charset="-128"/>
                <a:cs typeface="ＭＳ Ｐゴシック" pitchFamily="-1" charset="-128"/>
              </a:rPr>
              <a:t>phospho</a:t>
            </a:r>
            <a:r>
              <a:rPr lang="en-US" sz="1200" b="0" i="0" u="none" strike="noStrike" kern="1200" baseline="0" dirty="0" smtClean="0">
                <a:solidFill>
                  <a:schemeClr val="tx1"/>
                </a:solidFill>
                <a:latin typeface="+mn-lt"/>
                <a:ea typeface="ＭＳ Ｐゴシック" pitchFamily="-1" charset="-128"/>
                <a:cs typeface="ＭＳ Ｐゴシック" pitchFamily="-1" charset="-128"/>
              </a:rPr>
              <a:t>-retinoblastoma (</a:t>
            </a:r>
            <a:r>
              <a:rPr lang="en-US" sz="1200" b="0" i="0" u="none" strike="noStrike" kern="1200" baseline="0" dirty="0" err="1" smtClean="0">
                <a:solidFill>
                  <a:schemeClr val="tx1"/>
                </a:solidFill>
                <a:latin typeface="+mn-lt"/>
                <a:ea typeface="ＭＳ Ｐゴシック" pitchFamily="-1" charset="-128"/>
                <a:cs typeface="ＭＳ Ｐゴシック" pitchFamily="-1" charset="-128"/>
              </a:rPr>
              <a:t>pRb</a:t>
            </a:r>
            <a:r>
              <a:rPr lang="en-US" sz="1200" b="0" i="0" u="none" strike="noStrike" kern="1200" baseline="0" dirty="0" smtClean="0">
                <a:solidFill>
                  <a:schemeClr val="tx1"/>
                </a:solidFill>
                <a:latin typeface="+mn-lt"/>
                <a:ea typeface="ＭＳ Ｐゴシック" pitchFamily="-1" charset="-128"/>
                <a:cs typeface="ＭＳ Ｐゴシック" pitchFamily="-1" charset="-128"/>
              </a:rPr>
              <a:t>), p53, transforming growth factor-</a:t>
            </a:r>
            <a:r>
              <a:rPr lang="en-US" sz="1200" b="1" i="0" u="none" strike="noStrike" kern="1200" baseline="0" dirty="0" smtClean="0">
                <a:solidFill>
                  <a:schemeClr val="tx1"/>
                </a:solidFill>
                <a:latin typeface="+mn-lt"/>
                <a:ea typeface="ＭＳ Ｐゴシック" pitchFamily="-1" charset="-128"/>
                <a:cs typeface="ＭＳ Ｐゴシック" pitchFamily="-1" charset="-128"/>
              </a:rPr>
              <a:t>b </a:t>
            </a:r>
            <a:r>
              <a:rPr lang="en-US" sz="1200" b="0" i="0" u="none" strike="noStrike" kern="1200" baseline="0" dirty="0" smtClean="0">
                <a:solidFill>
                  <a:schemeClr val="tx1"/>
                </a:solidFill>
                <a:latin typeface="+mn-lt"/>
                <a:ea typeface="ＭＳ Ｐゴシック" pitchFamily="-1" charset="-128"/>
                <a:cs typeface="ＭＳ Ｐゴシック" pitchFamily="-1" charset="-128"/>
              </a:rPr>
              <a:t>(TGF-</a:t>
            </a:r>
            <a:r>
              <a:rPr lang="en-US" sz="1200" b="1" i="0" u="none" strike="noStrike" kern="1200" baseline="0" dirty="0" smtClean="0">
                <a:solidFill>
                  <a:schemeClr val="tx1"/>
                </a:solidFill>
                <a:latin typeface="+mn-lt"/>
                <a:ea typeface="ＭＳ Ｐゴシック" pitchFamily="-1" charset="-128"/>
                <a:cs typeface="ＭＳ Ｐゴシック" pitchFamily="-1" charset="-128"/>
              </a:rPr>
              <a:t>b</a:t>
            </a:r>
            <a:r>
              <a:rPr lang="en-US" sz="1200" b="0" i="0" u="none" strike="noStrike" kern="1200" baseline="0" dirty="0" smtClean="0">
                <a:solidFill>
                  <a:schemeClr val="tx1"/>
                </a:solidFill>
                <a:latin typeface="+mn-lt"/>
                <a:ea typeface="ＭＳ Ｐゴシック" pitchFamily="-1" charset="-128"/>
                <a:cs typeface="ＭＳ Ｐゴシック" pitchFamily="-1" charset="-128"/>
              </a:rPr>
              <a:t>) a </a:t>
            </a:r>
            <a:r>
              <a:rPr lang="en-US" sz="1200" b="0" i="0" u="none" strike="noStrike" kern="1200" baseline="0" dirty="0" err="1" smtClean="0">
                <a:solidFill>
                  <a:schemeClr val="tx1"/>
                </a:solidFill>
                <a:latin typeface="+mn-lt"/>
                <a:ea typeface="ＭＳ Ｐゴシック" pitchFamily="-1" charset="-128"/>
                <a:cs typeface="ＭＳ Ｐゴシック" pitchFamily="-1" charset="-128"/>
              </a:rPr>
              <a:t>nd</a:t>
            </a:r>
            <a:endParaRPr lang="en-US" sz="1200" b="0" i="0" u="none" strike="noStrike" kern="1200" baseline="0" dirty="0" smtClean="0">
              <a:solidFill>
                <a:schemeClr val="tx1"/>
              </a:solidFill>
              <a:latin typeface="+mn-lt"/>
              <a:ea typeface="ＭＳ Ｐゴシック" pitchFamily="-1" charset="-128"/>
              <a:cs typeface="ＭＳ Ｐゴシック" pitchFamily="-1" charset="-128"/>
            </a:endParaRPr>
          </a:p>
          <a:p>
            <a:r>
              <a:rPr lang="en-US" sz="1200" b="1" i="0" u="none" strike="noStrike" kern="1200" baseline="0" dirty="0" smtClean="0">
                <a:solidFill>
                  <a:schemeClr val="tx1"/>
                </a:solidFill>
                <a:latin typeface="+mn-lt"/>
                <a:ea typeface="ＭＳ Ｐゴシック" pitchFamily="-1" charset="-128"/>
                <a:cs typeface="ＭＳ Ｐゴシック" pitchFamily="-1" charset="-128"/>
              </a:rPr>
              <a:t>b</a:t>
            </a:r>
            <a:r>
              <a:rPr lang="en-US" sz="1200" b="0" i="0" u="none" strike="noStrike" kern="1200" baseline="0" dirty="0" smtClean="0">
                <a:solidFill>
                  <a:schemeClr val="tx1"/>
                </a:solidFill>
                <a:latin typeface="+mn-lt"/>
                <a:ea typeface="ＭＳ Ｐゴシック" pitchFamily="-1" charset="-128"/>
                <a:cs typeface="ＭＳ Ｐゴシック" pitchFamily="-1" charset="-128"/>
              </a:rPr>
              <a:t>-catenin pathways) are affected in HCCs.</a:t>
            </a:r>
          </a:p>
          <a:p>
            <a:endParaRPr lang="en-US" sz="1200" b="0" i="0" u="none" strike="noStrike" kern="1200" baseline="0" dirty="0" smtClean="0">
              <a:solidFill>
                <a:schemeClr val="tx1"/>
              </a:solidFill>
              <a:latin typeface="+mn-lt"/>
              <a:ea typeface="ＭＳ Ｐゴシック" pitchFamily="-1" charset="-128"/>
              <a:cs typeface="ＭＳ Ｐゴシック" pitchFamily="-1" charset="-128"/>
            </a:endParaRPr>
          </a:p>
          <a:p>
            <a:r>
              <a:rPr lang="en-US" sz="1200" b="0" i="0" u="none" strike="noStrike" kern="1200" baseline="0" dirty="0" smtClean="0">
                <a:solidFill>
                  <a:schemeClr val="tx1"/>
                </a:solidFill>
                <a:latin typeface="+mn-lt"/>
                <a:ea typeface="ＭＳ Ｐゴシック" pitchFamily="-1" charset="-128"/>
                <a:cs typeface="ＭＳ Ｐゴシック" pitchFamily="-1" charset="-128"/>
              </a:rPr>
              <a:t>Viral hepatitis and liver cancer: the case of hepatitis C</a:t>
            </a:r>
          </a:p>
          <a:p>
            <a:r>
              <a:rPr lang="en-US" sz="1200" b="0" i="0" u="none" strike="noStrike" kern="1200" baseline="0" dirty="0" smtClean="0">
                <a:solidFill>
                  <a:schemeClr val="tx1"/>
                </a:solidFill>
                <a:latin typeface="+mn-lt"/>
                <a:ea typeface="ＭＳ Ｐゴシック" pitchFamily="-1" charset="-128"/>
                <a:cs typeface="ＭＳ Ｐゴシック" pitchFamily="-1" charset="-128"/>
              </a:rPr>
              <a:t>M </a:t>
            </a:r>
            <a:r>
              <a:rPr lang="en-US" sz="1200" b="0" i="0" u="none" strike="noStrike" kern="1200" baseline="0" dirty="0" err="1" smtClean="0">
                <a:solidFill>
                  <a:schemeClr val="tx1"/>
                </a:solidFill>
                <a:latin typeface="+mn-lt"/>
                <a:ea typeface="ＭＳ Ｐゴシック" pitchFamily="-1" charset="-128"/>
                <a:cs typeface="ＭＳ Ｐゴシック" pitchFamily="-1" charset="-128"/>
              </a:rPr>
              <a:t>Levrero</a:t>
            </a:r>
            <a:endParaRPr lang="en-US" sz="1200" b="0" i="0" u="none" strike="noStrike" kern="1200" baseline="0" dirty="0" smtClean="0">
              <a:solidFill>
                <a:schemeClr val="tx1"/>
              </a:solidFill>
              <a:latin typeface="+mn-lt"/>
              <a:ea typeface="ＭＳ Ｐゴシック" pitchFamily="-1" charset="-128"/>
              <a:cs typeface="ＭＳ Ｐゴシック" pitchFamily="-1" charset="-128"/>
            </a:endParaRPr>
          </a:p>
          <a:p>
            <a:r>
              <a:rPr lang="nb-NO" sz="1200" b="0" i="0" u="none" strike="noStrike" kern="1200" baseline="0" dirty="0" err="1" smtClean="0">
                <a:solidFill>
                  <a:schemeClr val="tx1"/>
                </a:solidFill>
                <a:latin typeface="+mn-lt"/>
                <a:ea typeface="ＭＳ Ｐゴシック" pitchFamily="-1" charset="-128"/>
                <a:cs typeface="ＭＳ Ｐゴシック" pitchFamily="-1" charset="-128"/>
              </a:rPr>
              <a:t>Oncogene</a:t>
            </a:r>
            <a:r>
              <a:rPr lang="nb-NO" sz="1200" b="0" i="0" u="none" strike="noStrike" kern="1200" baseline="0" dirty="0" smtClean="0">
                <a:solidFill>
                  <a:schemeClr val="tx1"/>
                </a:solidFill>
                <a:latin typeface="+mn-lt"/>
                <a:ea typeface="ＭＳ Ｐゴシック" pitchFamily="-1" charset="-128"/>
                <a:cs typeface="ＭＳ Ｐゴシック" pitchFamily="-1" charset="-128"/>
              </a:rPr>
              <a:t> (2006) 25, 3834–3847</a:t>
            </a:r>
            <a:endParaRPr lang="en-US" sz="1200" b="0" i="0" u="none" strike="noStrike" kern="1200" baseline="0" dirty="0" smtClean="0">
              <a:solidFill>
                <a:schemeClr val="tx1"/>
              </a:solidFill>
              <a:latin typeface="+mn-lt"/>
              <a:ea typeface="ＭＳ Ｐゴシック" pitchFamily="-1" charset="-128"/>
              <a:cs typeface="ＭＳ Ｐゴシック" pitchFamily="-1" charset="-128"/>
            </a:endParaRPr>
          </a:p>
          <a:p>
            <a:endParaRPr lang="en-US" dirty="0"/>
          </a:p>
        </p:txBody>
      </p:sp>
      <p:sp>
        <p:nvSpPr>
          <p:cNvPr id="4" name="Slide Number Placeholder 3"/>
          <p:cNvSpPr>
            <a:spLocks noGrp="1"/>
          </p:cNvSpPr>
          <p:nvPr>
            <p:ph type="sldNum" sz="quarter" idx="10"/>
          </p:nvPr>
        </p:nvSpPr>
        <p:spPr/>
        <p:txBody>
          <a:bodyPr/>
          <a:lstStyle/>
          <a:p>
            <a:fld id="{BD528A7B-545B-420F-A9F0-36B4C160715F}" type="slidenum">
              <a:rPr lang="en-US" smtClean="0"/>
              <a:pPr/>
              <a:t>8</a:t>
            </a:fld>
            <a:endParaRPr lang="en-US"/>
          </a:p>
        </p:txBody>
      </p:sp>
    </p:spTree>
    <p:extLst>
      <p:ext uri="{BB962C8B-B14F-4D97-AF65-F5344CB8AC3E}">
        <p14:creationId xmlns:p14="http://schemas.microsoft.com/office/powerpoint/2010/main" xmlns="" val="36864471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251D944-014B-4534-9995-DDAA0491123C}" type="slidenum">
              <a:rPr lang="en-US">
                <a:solidFill>
                  <a:prstClr val="black"/>
                </a:solidFill>
              </a:rPr>
              <a:pPr/>
              <a:t>57</a:t>
            </a:fld>
            <a:endParaRPr lang="en-US">
              <a:solidFill>
                <a:prstClr val="black"/>
              </a:solidFill>
            </a:endParaRPr>
          </a:p>
        </p:txBody>
      </p:sp>
      <p:sp>
        <p:nvSpPr>
          <p:cNvPr id="68610" name="Rectangle 2"/>
          <p:cNvSpPr>
            <a:spLocks noGrp="1" noRot="1" noChangeAspect="1" noChangeArrowheads="1" noTextEdit="1"/>
          </p:cNvSpPr>
          <p:nvPr>
            <p:ph type="sldImg"/>
          </p:nvPr>
        </p:nvSpPr>
        <p:spPr>
          <a:xfrm>
            <a:off x="1147763" y="685800"/>
            <a:ext cx="4572000" cy="3429000"/>
          </a:xfrm>
          <a:ln/>
        </p:spPr>
      </p:sp>
      <p:sp>
        <p:nvSpPr>
          <p:cNvPr id="68611" name="Rectangle 3"/>
          <p:cNvSpPr>
            <a:spLocks noGrp="1" noChangeArrowheads="1"/>
          </p:cNvSpPr>
          <p:nvPr>
            <p:ph type="body" idx="1"/>
          </p:nvPr>
        </p:nvSpPr>
        <p:spPr>
          <a:xfrm>
            <a:off x="696913" y="4268788"/>
            <a:ext cx="5616575" cy="765175"/>
          </a:xfrm>
        </p:spPr>
        <p:txBody>
          <a:bodyPr/>
          <a:lstStyle/>
          <a:p>
            <a:r>
              <a:rPr lang="en-US" b="1"/>
              <a:t>Phase 3 SHARP: Toxicity</a:t>
            </a:r>
            <a:endParaRPr lang="en-US"/>
          </a:p>
          <a:p>
            <a:r>
              <a:rPr lang="en-US"/>
              <a:t>The most frequent grade 3/4 events for sorafenib versus placebo were diarrhea (8% vs 2%, respectively) and hand-foot skin reaction (8% vs &lt;1%, respectively)</a:t>
            </a:r>
          </a:p>
          <a:p>
            <a:endParaRPr lang="en-US"/>
          </a:p>
        </p:txBody>
      </p:sp>
      <p:sp>
        <p:nvSpPr>
          <p:cNvPr id="68612" name="Text Box 4"/>
          <p:cNvSpPr txBox="1">
            <a:spLocks noChangeArrowheads="1"/>
          </p:cNvSpPr>
          <p:nvPr/>
        </p:nvSpPr>
        <p:spPr bwMode="auto">
          <a:xfrm>
            <a:off x="611188" y="8329613"/>
            <a:ext cx="5929312" cy="673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9050" algn="ctr">
                <a:solidFill>
                  <a:srgbClr val="FF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p>
            <a:pPr>
              <a:spcAft>
                <a:spcPct val="25000"/>
              </a:spcAft>
            </a:pPr>
            <a:r>
              <a:rPr lang="en-US" sz="900" b="1">
                <a:solidFill>
                  <a:prstClr val="black"/>
                </a:solidFill>
              </a:rPr>
              <a:t>Reference</a:t>
            </a:r>
          </a:p>
          <a:p>
            <a:r>
              <a:rPr lang="it-IT" sz="900">
                <a:solidFill>
                  <a:prstClr val="black"/>
                </a:solidFill>
              </a:rPr>
              <a:t>Llovet J, Ricci S, Mazzaferro V, et al. </a:t>
            </a:r>
            <a:r>
              <a:rPr lang="en-US" sz="900">
                <a:solidFill>
                  <a:prstClr val="black"/>
                </a:solidFill>
              </a:rPr>
              <a:t>Randomized phase III trial of sorafenib versus placebo in patients with advanced hepatocellular carcinoma (HCC). Presented at: American Society of Clinical Oncology Annual Meeting; June 1-5, 2007; Chicago, IL. Abstract LBA1. </a:t>
            </a:r>
          </a:p>
        </p:txBody>
      </p:sp>
    </p:spTree>
    <p:extLst>
      <p:ext uri="{BB962C8B-B14F-4D97-AF65-F5344CB8AC3E}">
        <p14:creationId xmlns:p14="http://schemas.microsoft.com/office/powerpoint/2010/main" xmlns="" val="377571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3643D6A7-0BEA-464C-829E-0354B39D191E}" type="slidenum">
              <a:rPr lang="en-US" sz="1200"/>
              <a:pPr algn="r" eaLnBrk="1" hangingPunct="1"/>
              <a:t>58</a:t>
            </a:fld>
            <a:endParaRPr lang="en-US" sz="1200"/>
          </a:p>
        </p:txBody>
      </p:sp>
      <p:sp>
        <p:nvSpPr>
          <p:cNvPr id="193538" name="Rectangle 7"/>
          <p:cNvSpPr txBox="1">
            <a:spLocks noGrp="1" noChangeArrowheads="1"/>
          </p:cNvSpPr>
          <p:nvPr/>
        </p:nvSpPr>
        <p:spPr bwMode="auto">
          <a:xfrm>
            <a:off x="3887788" y="8685213"/>
            <a:ext cx="2970212" cy="458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6493" tIns="43247" rIns="86493" bIns="43247" anchor="b"/>
          <a:lstStyle>
            <a:lvl1pPr defTabSz="865188"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865188"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865188"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865188"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865188"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865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865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865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865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639C1EA5-4E00-4DD1-B237-02A89C17882C}" type="slidenum">
              <a:rPr lang="en-US" sz="1100">
                <a:latin typeface="Times New Roman" panose="02020603050405020304" pitchFamily="18" charset="0"/>
              </a:rPr>
              <a:pPr algn="r"/>
              <a:t>58</a:t>
            </a:fld>
            <a:endParaRPr lang="en-US" sz="1100">
              <a:latin typeface="Times New Roman" panose="02020603050405020304" pitchFamily="18" charset="0"/>
            </a:endParaRPr>
          </a:p>
        </p:txBody>
      </p:sp>
      <p:sp>
        <p:nvSpPr>
          <p:cNvPr id="193539" name="Rectangle 2"/>
          <p:cNvSpPr>
            <a:spLocks noGrp="1" noRot="1" noChangeAspect="1" noChangeArrowheads="1" noTextEdit="1"/>
          </p:cNvSpPr>
          <p:nvPr>
            <p:ph type="sldImg"/>
          </p:nvPr>
        </p:nvSpPr>
        <p:spPr bwMode="auto">
          <a:xfrm>
            <a:off x="1144588" y="685800"/>
            <a:ext cx="4570412" cy="3427413"/>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93540" name="Rectangle 3"/>
          <p:cNvSpPr>
            <a:spLocks noGrp="1" noChangeArrowheads="1"/>
          </p:cNvSpPr>
          <p:nvPr>
            <p:ph type="body" idx="1"/>
          </p:nvPr>
        </p:nvSpPr>
        <p:spPr bwMode="auto">
          <a:xfrm>
            <a:off x="684213" y="4344988"/>
            <a:ext cx="5489575" cy="4113212"/>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8949" tIns="44475" rIns="88949" bIns="44475" numCol="1" anchor="t" anchorCtr="0" compatLnSpc="1">
            <a:prstTxWarp prst="textNoShape">
              <a:avLst/>
            </a:prstTxWarp>
            <a:normAutofit fontScale="92500" lnSpcReduction="10000"/>
          </a:bodyPr>
          <a:lstStyle/>
          <a:p>
            <a:r>
              <a:rPr lang="en-US" sz="1200" b="0" u="none" kern="1200" dirty="0" err="1" smtClean="0">
                <a:solidFill>
                  <a:schemeClr val="tx1"/>
                </a:solidFill>
                <a:latin typeface="+mn-lt"/>
                <a:ea typeface="ＭＳ Ｐゴシック" pitchFamily="-1" charset="-128"/>
                <a:cs typeface="ＭＳ Ｐゴシック" pitchFamily="-1" charset="-128"/>
              </a:rPr>
              <a:t>Clin</a:t>
            </a:r>
            <a:r>
              <a:rPr lang="en-US" sz="1200" b="0" u="none" kern="1200" dirty="0" smtClean="0">
                <a:solidFill>
                  <a:schemeClr val="tx1"/>
                </a:solidFill>
                <a:latin typeface="+mn-lt"/>
                <a:ea typeface="ＭＳ Ｐゴシック" pitchFamily="-1" charset="-128"/>
                <a:cs typeface="ＭＳ Ｐゴシック" pitchFamily="-1" charset="-128"/>
              </a:rPr>
              <a:t> Cancer Res. 2010 Jan 15;16(2):390-7. </a:t>
            </a:r>
            <a:r>
              <a:rPr lang="en-US" sz="1200" b="0" u="none" kern="1200" dirty="0" err="1" smtClean="0">
                <a:solidFill>
                  <a:schemeClr val="tx1"/>
                </a:solidFill>
                <a:latin typeface="+mn-lt"/>
                <a:ea typeface="ＭＳ Ｐゴシック" pitchFamily="-1" charset="-128"/>
                <a:cs typeface="ＭＳ Ｐゴシック" pitchFamily="-1" charset="-128"/>
              </a:rPr>
              <a:t>doi</a:t>
            </a:r>
            <a:r>
              <a:rPr lang="en-US" sz="1200" b="0" u="none" kern="1200" dirty="0" smtClean="0">
                <a:solidFill>
                  <a:schemeClr val="tx1"/>
                </a:solidFill>
                <a:latin typeface="+mn-lt"/>
                <a:ea typeface="ＭＳ Ｐゴシック" pitchFamily="-1" charset="-128"/>
                <a:cs typeface="ＭＳ Ｐゴシック" pitchFamily="-1" charset="-128"/>
              </a:rPr>
              <a:t>: 10.1158/1078-0432.CCR-09-2084. </a:t>
            </a:r>
            <a:r>
              <a:rPr lang="en-US" sz="1200" b="0" u="none" kern="1200" dirty="0" err="1" smtClean="0">
                <a:solidFill>
                  <a:schemeClr val="tx1"/>
                </a:solidFill>
                <a:latin typeface="+mn-lt"/>
                <a:ea typeface="ＭＳ Ｐゴシック" pitchFamily="-1" charset="-128"/>
                <a:cs typeface="ＭＳ Ｐゴシック" pitchFamily="-1" charset="-128"/>
              </a:rPr>
              <a:t>Epub</a:t>
            </a:r>
            <a:r>
              <a:rPr lang="en-US" sz="1200" b="0" u="none" kern="1200" dirty="0" smtClean="0">
                <a:solidFill>
                  <a:schemeClr val="tx1"/>
                </a:solidFill>
                <a:latin typeface="+mn-lt"/>
                <a:ea typeface="ＭＳ Ｐゴシック" pitchFamily="-1" charset="-128"/>
                <a:cs typeface="ＭＳ Ｐゴシック" pitchFamily="-1" charset="-128"/>
              </a:rPr>
              <a:t> 2010 Jan 12.</a:t>
            </a:r>
          </a:p>
          <a:p>
            <a:r>
              <a:rPr lang="en-US" sz="1200" b="0" u="none" kern="1200" dirty="0" smtClean="0">
                <a:solidFill>
                  <a:schemeClr val="tx1"/>
                </a:solidFill>
                <a:latin typeface="+mn-lt"/>
                <a:ea typeface="ＭＳ Ｐゴシック" pitchFamily="-1" charset="-128"/>
                <a:cs typeface="ＭＳ Ｐゴシック" pitchFamily="-1" charset="-128"/>
              </a:rPr>
              <a:t>Development of molecularly targeted therapies in hepatocellular carcinoma: where do we go now?</a:t>
            </a:r>
          </a:p>
          <a:p>
            <a:r>
              <a:rPr lang="en-US" sz="1200" b="0" u="none" kern="1200" dirty="0" smtClean="0">
                <a:solidFill>
                  <a:schemeClr val="tx1"/>
                </a:solidFill>
                <a:latin typeface="+mn-lt"/>
                <a:ea typeface="ＭＳ Ｐゴシック" pitchFamily="-1" charset="-128"/>
                <a:cs typeface="ＭＳ Ｐゴシック" pitchFamily="-1" charset="-128"/>
              </a:rPr>
              <a:t>Finn RS.</a:t>
            </a:r>
          </a:p>
          <a:p>
            <a:endParaRPr lang="en-US" sz="1200" b="0" u="none" kern="1200" dirty="0" smtClean="0">
              <a:solidFill>
                <a:schemeClr val="tx1"/>
              </a:solidFill>
              <a:latin typeface="+mn-lt"/>
              <a:ea typeface="ＭＳ Ｐゴシック" pitchFamily="-1" charset="-128"/>
              <a:cs typeface="ＭＳ Ｐゴシック" pitchFamily="-1" charset="-128"/>
            </a:endParaRPr>
          </a:p>
          <a:p>
            <a:r>
              <a:rPr lang="en-US" sz="1200" b="0" u="none" kern="1200" dirty="0" smtClean="0">
                <a:solidFill>
                  <a:schemeClr val="tx1"/>
                </a:solidFill>
                <a:latin typeface="+mn-lt"/>
                <a:ea typeface="ＭＳ Ｐゴシック" pitchFamily="-1" charset="-128"/>
                <a:cs typeface="ＭＳ Ｐゴシック" pitchFamily="-1" charset="-128"/>
              </a:rPr>
              <a:t>Design and Endpoints of Clinical Trials in Hepatocellular Carcinoma</a:t>
            </a:r>
          </a:p>
          <a:p>
            <a:r>
              <a:rPr lang="en-US" sz="1200" b="0" u="none" kern="1200" dirty="0" err="1" smtClean="0">
                <a:solidFill>
                  <a:schemeClr val="tx1"/>
                </a:solidFill>
                <a:latin typeface="+mn-lt"/>
                <a:ea typeface="ＭＳ Ｐゴシック" pitchFamily="-1" charset="-128"/>
                <a:cs typeface="ＭＳ Ｐゴシック" pitchFamily="-1" charset="-128"/>
              </a:rPr>
              <a:t>Josep</a:t>
            </a:r>
            <a:r>
              <a:rPr lang="en-US" sz="1200" b="0" u="none" kern="1200" dirty="0" smtClean="0">
                <a:solidFill>
                  <a:schemeClr val="tx1"/>
                </a:solidFill>
                <a:latin typeface="+mn-lt"/>
                <a:ea typeface="ＭＳ Ｐゴシック" pitchFamily="-1" charset="-128"/>
                <a:cs typeface="ＭＳ Ｐゴシック" pitchFamily="-1" charset="-128"/>
              </a:rPr>
              <a:t> M. </a:t>
            </a:r>
            <a:r>
              <a:rPr lang="en-US" sz="1200" b="0" u="none" kern="1200" dirty="0" err="1" smtClean="0">
                <a:solidFill>
                  <a:schemeClr val="tx1"/>
                </a:solidFill>
                <a:latin typeface="+mn-lt"/>
                <a:ea typeface="ＭＳ Ｐゴシック" pitchFamily="-1" charset="-128"/>
                <a:cs typeface="ＭＳ Ｐゴシック" pitchFamily="-1" charset="-128"/>
              </a:rPr>
              <a:t>Llovet</a:t>
            </a:r>
            <a:r>
              <a:rPr lang="en-US" sz="1200" b="0" u="none" kern="1200" dirty="0" smtClean="0">
                <a:solidFill>
                  <a:schemeClr val="tx1"/>
                </a:solidFill>
                <a:latin typeface="+mn-lt"/>
                <a:ea typeface="ＭＳ Ｐゴシック" pitchFamily="-1" charset="-128"/>
                <a:cs typeface="ＭＳ Ｐゴシック" pitchFamily="-1" charset="-128"/>
              </a:rPr>
              <a:t>, Adrian M. Di </a:t>
            </a:r>
            <a:r>
              <a:rPr lang="en-US" sz="1200" b="0" u="none" kern="1200" dirty="0" err="1" smtClean="0">
                <a:solidFill>
                  <a:schemeClr val="tx1"/>
                </a:solidFill>
                <a:latin typeface="+mn-lt"/>
                <a:ea typeface="ＭＳ Ｐゴシック" pitchFamily="-1" charset="-128"/>
                <a:cs typeface="ＭＳ Ｐゴシック" pitchFamily="-1" charset="-128"/>
              </a:rPr>
              <a:t>Bisceglie</a:t>
            </a:r>
            <a:r>
              <a:rPr lang="en-US" sz="1200" b="0" u="none" kern="1200" dirty="0" smtClean="0">
                <a:solidFill>
                  <a:schemeClr val="tx1"/>
                </a:solidFill>
                <a:latin typeface="+mn-lt"/>
                <a:ea typeface="ＭＳ Ｐゴシック" pitchFamily="-1" charset="-128"/>
                <a:cs typeface="ＭＳ Ｐゴシック" pitchFamily="-1" charset="-128"/>
              </a:rPr>
              <a:t>, </a:t>
            </a:r>
            <a:r>
              <a:rPr lang="en-US" sz="1200" b="0" u="none" kern="1200" dirty="0" err="1" smtClean="0">
                <a:solidFill>
                  <a:schemeClr val="tx1"/>
                </a:solidFill>
                <a:latin typeface="+mn-lt"/>
                <a:ea typeface="ＭＳ Ｐゴシック" pitchFamily="-1" charset="-128"/>
                <a:cs typeface="ＭＳ Ｐゴシック" pitchFamily="-1" charset="-128"/>
              </a:rPr>
              <a:t>Jordi</a:t>
            </a:r>
            <a:r>
              <a:rPr lang="en-US" sz="1200" b="0" u="none" kern="1200" dirty="0" smtClean="0">
                <a:solidFill>
                  <a:schemeClr val="tx1"/>
                </a:solidFill>
                <a:latin typeface="+mn-lt"/>
                <a:ea typeface="ＭＳ Ｐゴシック" pitchFamily="-1" charset="-128"/>
                <a:cs typeface="ＭＳ Ｐゴシック" pitchFamily="-1" charset="-128"/>
              </a:rPr>
              <a:t> </a:t>
            </a:r>
            <a:r>
              <a:rPr lang="en-US" sz="1200" b="0" u="none" kern="1200" dirty="0" err="1" smtClean="0">
                <a:solidFill>
                  <a:schemeClr val="tx1"/>
                </a:solidFill>
                <a:latin typeface="+mn-lt"/>
                <a:ea typeface="ＭＳ Ｐゴシック" pitchFamily="-1" charset="-128"/>
                <a:cs typeface="ＭＳ Ｐゴシック" pitchFamily="-1" charset="-128"/>
              </a:rPr>
              <a:t>Bruix</a:t>
            </a:r>
            <a:r>
              <a:rPr lang="en-US" sz="1200" b="0" u="none" kern="1200" dirty="0" smtClean="0">
                <a:solidFill>
                  <a:schemeClr val="tx1"/>
                </a:solidFill>
                <a:latin typeface="+mn-lt"/>
                <a:ea typeface="ＭＳ Ｐゴシック" pitchFamily="-1" charset="-128"/>
                <a:cs typeface="ＭＳ Ｐゴシック" pitchFamily="-1" charset="-128"/>
              </a:rPr>
              <a:t>, Barnett S. Kramer, Riccardo </a:t>
            </a:r>
            <a:r>
              <a:rPr lang="en-US" sz="1200" b="0" u="none" kern="1200" dirty="0" err="1" smtClean="0">
                <a:solidFill>
                  <a:schemeClr val="tx1"/>
                </a:solidFill>
                <a:latin typeface="+mn-lt"/>
                <a:ea typeface="ＭＳ Ｐゴシック" pitchFamily="-1" charset="-128"/>
                <a:cs typeface="ＭＳ Ｐゴシック" pitchFamily="-1" charset="-128"/>
              </a:rPr>
              <a:t>Lencioni</a:t>
            </a:r>
            <a:r>
              <a:rPr lang="en-US" sz="1200" b="0" u="none" kern="1200" dirty="0" smtClean="0">
                <a:solidFill>
                  <a:schemeClr val="tx1"/>
                </a:solidFill>
                <a:latin typeface="+mn-lt"/>
                <a:ea typeface="ＭＳ Ｐゴシック" pitchFamily="-1" charset="-128"/>
                <a:cs typeface="ＭＳ Ｐゴシック" pitchFamily="-1" charset="-128"/>
              </a:rPr>
              <a:t>, Andrew X. Zhu, Morris Sherman, Myron Schwartz, Michael </a:t>
            </a:r>
            <a:r>
              <a:rPr lang="en-US" sz="1200" b="0" u="none" kern="1200" dirty="0" err="1" smtClean="0">
                <a:solidFill>
                  <a:schemeClr val="tx1"/>
                </a:solidFill>
                <a:latin typeface="+mn-lt"/>
                <a:ea typeface="ＭＳ Ｐゴシック" pitchFamily="-1" charset="-128"/>
                <a:cs typeface="ＭＳ Ｐゴシック" pitchFamily="-1" charset="-128"/>
              </a:rPr>
              <a:t>Lotze</a:t>
            </a:r>
            <a:r>
              <a:rPr lang="en-US" sz="1200" b="0" u="none" kern="1200" dirty="0" smtClean="0">
                <a:solidFill>
                  <a:schemeClr val="tx1"/>
                </a:solidFill>
                <a:latin typeface="+mn-lt"/>
                <a:ea typeface="ＭＳ Ｐゴシック" pitchFamily="-1" charset="-128"/>
                <a:cs typeface="ＭＳ Ｐゴシック" pitchFamily="-1" charset="-128"/>
              </a:rPr>
              <a:t>, </a:t>
            </a:r>
            <a:r>
              <a:rPr lang="en-US" sz="1200" b="0" u="none" kern="1200" dirty="0" err="1" smtClean="0">
                <a:solidFill>
                  <a:schemeClr val="tx1"/>
                </a:solidFill>
                <a:latin typeface="+mn-lt"/>
                <a:ea typeface="ＭＳ Ｐゴシック" pitchFamily="-1" charset="-128"/>
                <a:cs typeface="ＭＳ Ｐゴシック" pitchFamily="-1" charset="-128"/>
              </a:rPr>
              <a:t>Jayant</a:t>
            </a:r>
            <a:r>
              <a:rPr lang="en-US" sz="1200" b="0" u="none" kern="1200" dirty="0" smtClean="0">
                <a:solidFill>
                  <a:schemeClr val="tx1"/>
                </a:solidFill>
                <a:latin typeface="+mn-lt"/>
                <a:ea typeface="ＭＳ Ｐゴシック" pitchFamily="-1" charset="-128"/>
                <a:cs typeface="ＭＳ Ｐゴシック" pitchFamily="-1" charset="-128"/>
              </a:rPr>
              <a:t> </a:t>
            </a:r>
            <a:r>
              <a:rPr lang="en-US" sz="1200" b="0" u="none" kern="1200" dirty="0" err="1" smtClean="0">
                <a:solidFill>
                  <a:schemeClr val="tx1"/>
                </a:solidFill>
                <a:latin typeface="+mn-lt"/>
                <a:ea typeface="ＭＳ Ｐゴシック" pitchFamily="-1" charset="-128"/>
                <a:cs typeface="ＭＳ Ｐゴシック" pitchFamily="-1" charset="-128"/>
              </a:rPr>
              <a:t>Talwalkar</a:t>
            </a:r>
            <a:r>
              <a:rPr lang="en-US" sz="1200" b="0" u="none" kern="1200" dirty="0" smtClean="0">
                <a:solidFill>
                  <a:schemeClr val="tx1"/>
                </a:solidFill>
                <a:latin typeface="+mn-lt"/>
                <a:ea typeface="ＭＳ Ｐゴシック" pitchFamily="-1" charset="-128"/>
                <a:cs typeface="ＭＳ Ｐゴシック" pitchFamily="-1" charset="-128"/>
              </a:rPr>
              <a:t>, Gregory J. Gores, for the Panel of Experts in HCC-Design Clinical Trials</a:t>
            </a:r>
          </a:p>
          <a:p>
            <a:r>
              <a:rPr lang="en-US" sz="1200" b="0" u="none" kern="1200" dirty="0" smtClean="0">
                <a:solidFill>
                  <a:schemeClr val="tx1"/>
                </a:solidFill>
                <a:latin typeface="+mn-lt"/>
                <a:ea typeface="ＭＳ Ｐゴシック" pitchFamily="-1" charset="-128"/>
                <a:cs typeface="ＭＳ Ｐゴシック" pitchFamily="-1" charset="-128"/>
              </a:rPr>
              <a:t>JNCI J </a:t>
            </a:r>
            <a:r>
              <a:rPr lang="en-US" sz="1200" b="0" u="none" kern="1200" dirty="0" err="1" smtClean="0">
                <a:solidFill>
                  <a:schemeClr val="tx1"/>
                </a:solidFill>
                <a:latin typeface="+mn-lt"/>
                <a:ea typeface="ＭＳ Ｐゴシック" pitchFamily="-1" charset="-128"/>
                <a:cs typeface="ＭＳ Ｐゴシック" pitchFamily="-1" charset="-128"/>
              </a:rPr>
              <a:t>Natl</a:t>
            </a:r>
            <a:r>
              <a:rPr lang="en-US" sz="1200" b="0" u="none" kern="1200" dirty="0" smtClean="0">
                <a:solidFill>
                  <a:schemeClr val="tx1"/>
                </a:solidFill>
                <a:latin typeface="+mn-lt"/>
                <a:ea typeface="ＭＳ Ｐゴシック" pitchFamily="-1" charset="-128"/>
                <a:cs typeface="ＭＳ Ｐゴシック" pitchFamily="-1" charset="-128"/>
              </a:rPr>
              <a:t> Cancer </a:t>
            </a:r>
            <a:r>
              <a:rPr lang="en-US" sz="1200" b="0" u="none" kern="1200" dirty="0" err="1" smtClean="0">
                <a:solidFill>
                  <a:schemeClr val="tx1"/>
                </a:solidFill>
                <a:latin typeface="+mn-lt"/>
                <a:ea typeface="ＭＳ Ｐゴシック" pitchFamily="-1" charset="-128"/>
                <a:cs typeface="ＭＳ Ｐゴシック" pitchFamily="-1" charset="-128"/>
              </a:rPr>
              <a:t>Inst</a:t>
            </a:r>
            <a:r>
              <a:rPr lang="en-US" sz="1200" b="0" u="none" kern="1200" dirty="0" smtClean="0">
                <a:solidFill>
                  <a:schemeClr val="tx1"/>
                </a:solidFill>
                <a:latin typeface="+mn-lt"/>
                <a:ea typeface="ＭＳ Ｐゴシック" pitchFamily="-1" charset="-128"/>
                <a:cs typeface="ＭＳ Ｐゴシック" pitchFamily="-1" charset="-128"/>
              </a:rPr>
              <a:t> (2008) 100 (10): 698-711.</a:t>
            </a:r>
          </a:p>
          <a:p>
            <a:r>
              <a:rPr lang="en-US" sz="1200" b="0" u="none" kern="1200" dirty="0" err="1" smtClean="0">
                <a:solidFill>
                  <a:schemeClr val="tx1"/>
                </a:solidFill>
                <a:latin typeface="+mn-lt"/>
                <a:ea typeface="ＭＳ Ｐゴシック" pitchFamily="-1" charset="-128"/>
                <a:cs typeface="ＭＳ Ｐゴシック" pitchFamily="-1" charset="-128"/>
              </a:rPr>
              <a:t>doi</a:t>
            </a:r>
            <a:r>
              <a:rPr lang="en-US" sz="1200" b="0" u="none" kern="1200" dirty="0" smtClean="0">
                <a:solidFill>
                  <a:schemeClr val="tx1"/>
                </a:solidFill>
                <a:latin typeface="+mn-lt"/>
                <a:ea typeface="ＭＳ Ｐゴシック" pitchFamily="-1" charset="-128"/>
                <a:cs typeface="ＭＳ Ｐゴシック" pitchFamily="-1" charset="-128"/>
              </a:rPr>
              <a:t>: 10.1093/</a:t>
            </a:r>
            <a:r>
              <a:rPr lang="en-US" sz="1200" b="0" u="none" kern="1200" dirty="0" err="1" smtClean="0">
                <a:solidFill>
                  <a:schemeClr val="tx1"/>
                </a:solidFill>
                <a:latin typeface="+mn-lt"/>
                <a:ea typeface="ＭＳ Ｐゴシック" pitchFamily="-1" charset="-128"/>
                <a:cs typeface="ＭＳ Ｐゴシック" pitchFamily="-1" charset="-128"/>
              </a:rPr>
              <a:t>jnci</a:t>
            </a:r>
            <a:r>
              <a:rPr lang="en-US" sz="1200" b="0" u="none" kern="1200" dirty="0" smtClean="0">
                <a:solidFill>
                  <a:schemeClr val="tx1"/>
                </a:solidFill>
                <a:latin typeface="+mn-lt"/>
                <a:ea typeface="ＭＳ Ｐゴシック" pitchFamily="-1" charset="-128"/>
                <a:cs typeface="ＭＳ Ｐゴシック" pitchFamily="-1" charset="-128"/>
              </a:rPr>
              <a:t>/djn134</a:t>
            </a:r>
          </a:p>
          <a:p>
            <a:r>
              <a:rPr lang="en-US" sz="1200" b="0" u="none" kern="1200" dirty="0" smtClean="0">
                <a:solidFill>
                  <a:schemeClr val="tx1"/>
                </a:solidFill>
                <a:latin typeface="+mn-lt"/>
                <a:ea typeface="ＭＳ Ｐゴシック" pitchFamily="-1" charset="-128"/>
                <a:cs typeface="ＭＳ Ｐゴシック" pitchFamily="-1" charset="-128"/>
              </a:rPr>
              <a:t>First published online: May 13, 2008</a:t>
            </a:r>
          </a:p>
          <a:p>
            <a:endParaRPr lang="en-US" sz="1200" b="0" u="none" kern="1200" dirty="0" smtClean="0">
              <a:solidFill>
                <a:schemeClr val="tx1"/>
              </a:solidFill>
              <a:latin typeface="+mn-lt"/>
              <a:ea typeface="ＭＳ Ｐゴシック" pitchFamily="-1" charset="-128"/>
              <a:cs typeface="ＭＳ Ｐゴシック" pitchFamily="-1" charset="-128"/>
            </a:endParaRPr>
          </a:p>
          <a:p>
            <a:r>
              <a:rPr lang="en-US" sz="1200" b="0" u="none" kern="1200" dirty="0" smtClean="0">
                <a:solidFill>
                  <a:schemeClr val="tx1"/>
                </a:solidFill>
                <a:latin typeface="+mn-lt"/>
                <a:ea typeface="ＭＳ Ｐゴシック" pitchFamily="-1" charset="-128"/>
                <a:cs typeface="ＭＳ Ｐゴシック" pitchFamily="-1" charset="-128"/>
              </a:rPr>
              <a:t>Health-Related Quality of Life in Patients With Hepatocellular Carcinoma: A Systematic Review</a:t>
            </a:r>
          </a:p>
          <a:p>
            <a:r>
              <a:rPr lang="en-US" sz="1200" b="0" u="none" kern="1200" dirty="0" smtClean="0">
                <a:solidFill>
                  <a:schemeClr val="tx1"/>
                </a:solidFill>
                <a:latin typeface="+mn-lt"/>
                <a:ea typeface="ＭＳ Ｐゴシック" pitchFamily="-1" charset="-128"/>
                <a:cs typeface="ＭＳ Ｐゴシック" pitchFamily="-1" charset="-128"/>
              </a:rPr>
              <a:t>Sheng–Yu Fan, Christine </a:t>
            </a:r>
            <a:r>
              <a:rPr lang="en-US" sz="1200" b="0" u="none" kern="1200" dirty="0" err="1" smtClean="0">
                <a:solidFill>
                  <a:schemeClr val="tx1"/>
                </a:solidFill>
                <a:latin typeface="+mn-lt"/>
                <a:ea typeface="ＭＳ Ｐゴシック" pitchFamily="-1" charset="-128"/>
                <a:cs typeface="ＭＳ Ｐゴシック" pitchFamily="-1" charset="-128"/>
              </a:rPr>
              <a:t>Eiser</a:t>
            </a:r>
            <a:r>
              <a:rPr lang="en-US" sz="1200" b="0" u="none" kern="1200" dirty="0" smtClean="0">
                <a:solidFill>
                  <a:schemeClr val="tx1"/>
                </a:solidFill>
                <a:latin typeface="+mn-lt"/>
                <a:ea typeface="ＭＳ Ｐゴシック" pitchFamily="-1" charset="-128"/>
                <a:cs typeface="ＭＳ Ｐゴシック" pitchFamily="-1" charset="-128"/>
              </a:rPr>
              <a:t>, Ming–</a:t>
            </a:r>
            <a:r>
              <a:rPr lang="en-US" sz="1200" b="0" u="none" kern="1200" dirty="0" err="1" smtClean="0">
                <a:solidFill>
                  <a:schemeClr val="tx1"/>
                </a:solidFill>
                <a:latin typeface="+mn-lt"/>
                <a:ea typeface="ＭＳ Ｐゴシック" pitchFamily="-1" charset="-128"/>
                <a:cs typeface="ＭＳ Ｐゴシック" pitchFamily="-1" charset="-128"/>
              </a:rPr>
              <a:t>Chih</a:t>
            </a:r>
            <a:r>
              <a:rPr lang="en-US" sz="1200" b="0" u="none" kern="1200" dirty="0" smtClean="0">
                <a:solidFill>
                  <a:schemeClr val="tx1"/>
                </a:solidFill>
                <a:latin typeface="+mn-lt"/>
                <a:ea typeface="ＭＳ Ｐゴシック" pitchFamily="-1" charset="-128"/>
                <a:cs typeface="ＭＳ Ｐゴシック" pitchFamily="-1" charset="-128"/>
              </a:rPr>
              <a:t> Ho</a:t>
            </a:r>
          </a:p>
          <a:p>
            <a:r>
              <a:rPr lang="en-US" sz="1200" b="0" u="none" kern="1200" dirty="0" smtClean="0">
                <a:solidFill>
                  <a:schemeClr val="tx1"/>
                </a:solidFill>
                <a:latin typeface="+mn-lt"/>
                <a:ea typeface="ＭＳ Ｐゴシック" pitchFamily="-1" charset="-128"/>
                <a:cs typeface="ＭＳ Ｐゴシック" pitchFamily="-1" charset="-128"/>
              </a:rPr>
              <a:t>published online 22 March 2010.</a:t>
            </a:r>
          </a:p>
          <a:p>
            <a:r>
              <a:rPr lang="en-US" sz="1200" b="0" u="none" kern="1200" dirty="0" smtClean="0">
                <a:solidFill>
                  <a:schemeClr val="tx1"/>
                </a:solidFill>
                <a:latin typeface="+mn-lt"/>
                <a:ea typeface="ＭＳ Ｐゴシック" pitchFamily="-1" charset="-128"/>
                <a:cs typeface="ＭＳ Ｐゴシック" pitchFamily="-1" charset="-128"/>
              </a:rPr>
              <a:t>Clinical Gastroenterology and </a:t>
            </a:r>
            <a:r>
              <a:rPr lang="en-US" sz="1200" b="0" u="none" kern="1200" dirty="0" err="1" smtClean="0">
                <a:solidFill>
                  <a:schemeClr val="tx1"/>
                </a:solidFill>
                <a:latin typeface="+mn-lt"/>
                <a:ea typeface="ＭＳ Ｐゴシック" pitchFamily="-1" charset="-128"/>
                <a:cs typeface="ＭＳ Ｐゴシック" pitchFamily="-1" charset="-128"/>
              </a:rPr>
              <a:t>Hepatology</a:t>
            </a:r>
            <a:endParaRPr lang="en-US" sz="1200" b="0" u="none" kern="1200" dirty="0" smtClean="0">
              <a:solidFill>
                <a:schemeClr val="tx1"/>
              </a:solidFill>
              <a:latin typeface="+mn-lt"/>
              <a:ea typeface="ＭＳ Ｐゴシック" pitchFamily="-1" charset="-128"/>
              <a:cs typeface="ＭＳ Ｐゴシック" pitchFamily="-1" charset="-128"/>
            </a:endParaRPr>
          </a:p>
          <a:p>
            <a:r>
              <a:rPr lang="en-US" sz="1200" b="0" u="none" kern="1200" dirty="0" smtClean="0">
                <a:solidFill>
                  <a:schemeClr val="tx1"/>
                </a:solidFill>
                <a:latin typeface="+mn-lt"/>
                <a:ea typeface="ＭＳ Ｐゴシック" pitchFamily="-1" charset="-128"/>
                <a:cs typeface="ＭＳ Ｐゴシック" pitchFamily="-1" charset="-128"/>
              </a:rPr>
              <a:t>Volume 8, Issue 7 , Pages 559-564.e10, July 2010</a:t>
            </a:r>
          </a:p>
          <a:p>
            <a:endParaRPr lang="en-US" sz="1200" b="0" u="sng" kern="1200" dirty="0" smtClean="0">
              <a:solidFill>
                <a:schemeClr val="tx1"/>
              </a:solidFill>
              <a:latin typeface="+mn-lt"/>
              <a:ea typeface="ＭＳ Ｐゴシック" pitchFamily="-1" charset="-128"/>
              <a:cs typeface="ＭＳ Ｐゴシック" pitchFamily="-1" charset="-128"/>
            </a:endParaRPr>
          </a:p>
        </p:txBody>
      </p:sp>
    </p:spTree>
    <p:extLst>
      <p:ext uri="{BB962C8B-B14F-4D97-AF65-F5344CB8AC3E}">
        <p14:creationId xmlns:p14="http://schemas.microsoft.com/office/powerpoint/2010/main" xmlns="" val="21783172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AA12E480-40E5-4F37-8707-673F5B1BC8B1}" type="slidenum">
              <a:rPr lang="en-US" sz="1200">
                <a:solidFill>
                  <a:srgbClr val="000000"/>
                </a:solidFill>
              </a:rPr>
              <a:pPr algn="r" eaLnBrk="1" hangingPunct="1"/>
              <a:t>59</a:t>
            </a:fld>
            <a:endParaRPr lang="en-US" sz="1200">
              <a:solidFill>
                <a:srgbClr val="000000"/>
              </a:solidFill>
            </a:endParaRPr>
          </a:p>
        </p:txBody>
      </p:sp>
      <p:sp>
        <p:nvSpPr>
          <p:cNvPr id="195586" name="Rectangle 7"/>
          <p:cNvSpPr txBox="1">
            <a:spLocks noGrp="1" noChangeArrowheads="1"/>
          </p:cNvSpPr>
          <p:nvPr/>
        </p:nvSpPr>
        <p:spPr bwMode="auto">
          <a:xfrm>
            <a:off x="3887788" y="8685213"/>
            <a:ext cx="2970212" cy="458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6493" tIns="43247" rIns="86493" bIns="43247" anchor="b"/>
          <a:lstStyle>
            <a:lvl1pPr defTabSz="865188"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865188"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865188"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865188"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865188"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865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865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865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865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0C6F68E4-E0F8-4743-852C-A7DAFCA3CEBA}" type="slidenum">
              <a:rPr lang="en-US" sz="1100">
                <a:solidFill>
                  <a:srgbClr val="000000"/>
                </a:solidFill>
                <a:latin typeface="Times New Roman" panose="02020603050405020304" pitchFamily="18" charset="0"/>
              </a:rPr>
              <a:pPr algn="r"/>
              <a:t>59</a:t>
            </a:fld>
            <a:endParaRPr lang="en-US" sz="1100">
              <a:solidFill>
                <a:srgbClr val="000000"/>
              </a:solidFill>
              <a:latin typeface="Times New Roman" panose="02020603050405020304" pitchFamily="18" charset="0"/>
            </a:endParaRPr>
          </a:p>
        </p:txBody>
      </p:sp>
      <p:sp>
        <p:nvSpPr>
          <p:cNvPr id="195587" name="Rectangle 2"/>
          <p:cNvSpPr>
            <a:spLocks noGrp="1" noRot="1" noChangeAspect="1" noChangeArrowheads="1" noTextEdit="1"/>
          </p:cNvSpPr>
          <p:nvPr>
            <p:ph type="sldImg"/>
          </p:nvPr>
        </p:nvSpPr>
        <p:spPr bwMode="auto">
          <a:xfrm>
            <a:off x="1144588" y="685800"/>
            <a:ext cx="4570412" cy="3427413"/>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95588" name="Rectangle 3"/>
          <p:cNvSpPr>
            <a:spLocks noGrp="1" noChangeArrowheads="1"/>
          </p:cNvSpPr>
          <p:nvPr>
            <p:ph type="body" idx="1"/>
          </p:nvPr>
        </p:nvSpPr>
        <p:spPr bwMode="auto">
          <a:xfrm>
            <a:off x="684213" y="4344988"/>
            <a:ext cx="5489575" cy="4113212"/>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8949" tIns="44475" rIns="88949" bIns="44475" numCol="1" anchor="t" anchorCtr="0" compatLnSpc="1">
            <a:prstTxWarp prst="textNoShape">
              <a:avLst/>
            </a:prstTxWarp>
          </a:bodyPr>
          <a:lstStyle/>
          <a:p>
            <a:pPr eaLnBrk="1" hangingPunct="1"/>
            <a:endParaRPr lang="en-US" dirty="0" smtClean="0">
              <a:ea typeface="ＭＳ Ｐゴシック" panose="020B0600070205080204" pitchFamily="34" charset="-128"/>
            </a:endParaRPr>
          </a:p>
        </p:txBody>
      </p:sp>
    </p:spTree>
    <p:extLst>
      <p:ext uri="{BB962C8B-B14F-4D97-AF65-F5344CB8AC3E}">
        <p14:creationId xmlns:p14="http://schemas.microsoft.com/office/powerpoint/2010/main" xmlns="" val="171484900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70A2D8CD-941F-49D6-80BC-D4C911F249B9}" type="slidenum">
              <a:rPr lang="en-US" sz="1200">
                <a:solidFill>
                  <a:srgbClr val="000000"/>
                </a:solidFill>
              </a:rPr>
              <a:pPr algn="r" eaLnBrk="1" hangingPunct="1"/>
              <a:t>60</a:t>
            </a:fld>
            <a:endParaRPr lang="en-US" sz="1200">
              <a:solidFill>
                <a:srgbClr val="000000"/>
              </a:solidFill>
            </a:endParaRPr>
          </a:p>
        </p:txBody>
      </p:sp>
      <p:sp>
        <p:nvSpPr>
          <p:cNvPr id="206850" name="Rectangle 7"/>
          <p:cNvSpPr txBox="1">
            <a:spLocks noGrp="1" noChangeArrowheads="1"/>
          </p:cNvSpPr>
          <p:nvPr/>
        </p:nvSpPr>
        <p:spPr bwMode="auto">
          <a:xfrm>
            <a:off x="3887788" y="8685213"/>
            <a:ext cx="2970212" cy="458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6493" tIns="43247" rIns="86493" bIns="43247" anchor="b"/>
          <a:lstStyle>
            <a:lvl1pPr defTabSz="865188"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865188"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865188"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865188"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865188"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865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865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865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865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083C6325-5C0E-407D-90BC-EDCAB92241AB}" type="slidenum">
              <a:rPr lang="en-US" sz="1100">
                <a:solidFill>
                  <a:srgbClr val="000000"/>
                </a:solidFill>
                <a:latin typeface="Times New Roman" panose="02020603050405020304" pitchFamily="18" charset="0"/>
              </a:rPr>
              <a:pPr algn="r"/>
              <a:t>60</a:t>
            </a:fld>
            <a:endParaRPr lang="en-US" sz="1100">
              <a:solidFill>
                <a:srgbClr val="000000"/>
              </a:solidFill>
              <a:latin typeface="Times New Roman" panose="02020603050405020304" pitchFamily="18" charset="0"/>
            </a:endParaRPr>
          </a:p>
        </p:txBody>
      </p:sp>
      <p:sp>
        <p:nvSpPr>
          <p:cNvPr id="206851" name="Rectangle 2"/>
          <p:cNvSpPr>
            <a:spLocks noGrp="1" noRot="1" noChangeAspect="1" noChangeArrowheads="1" noTextEdit="1"/>
          </p:cNvSpPr>
          <p:nvPr>
            <p:ph type="sldImg"/>
          </p:nvPr>
        </p:nvSpPr>
        <p:spPr bwMode="auto">
          <a:xfrm>
            <a:off x="1144588" y="685800"/>
            <a:ext cx="4570412" cy="3427413"/>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06852" name="Rectangle 3"/>
          <p:cNvSpPr>
            <a:spLocks noGrp="1" noChangeArrowheads="1"/>
          </p:cNvSpPr>
          <p:nvPr>
            <p:ph type="body" idx="1"/>
          </p:nvPr>
        </p:nvSpPr>
        <p:spPr bwMode="auto">
          <a:xfrm>
            <a:off x="684213" y="4344988"/>
            <a:ext cx="5489575" cy="4113212"/>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8949" tIns="44475" rIns="88949" bIns="44475" numCol="1" anchor="t" anchorCtr="0" compatLnSpc="1">
            <a:prstTxWarp prst="textNoShape">
              <a:avLst/>
            </a:prstTxWarp>
          </a:bodyPr>
          <a:lstStyle/>
          <a:p>
            <a:pPr>
              <a:spcBef>
                <a:spcPct val="0"/>
              </a:spcBef>
            </a:pPr>
            <a:endParaRPr lang="en-US" dirty="0" smtClean="0">
              <a:ea typeface="ＭＳ Ｐゴシック" panose="020B0600070205080204" pitchFamily="34" charset="-128"/>
            </a:endParaRPr>
          </a:p>
        </p:txBody>
      </p:sp>
    </p:spTree>
    <p:extLst>
      <p:ext uri="{BB962C8B-B14F-4D97-AF65-F5344CB8AC3E}">
        <p14:creationId xmlns:p14="http://schemas.microsoft.com/office/powerpoint/2010/main" xmlns="" val="1193003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ＭＳ Ｐゴシック" pitchFamily="-1" charset="-128"/>
                <a:cs typeface="ＭＳ Ｐゴシック" pitchFamily="-1" charset="-128"/>
              </a:rPr>
              <a:t>Relevant pathways in hepatocellular carcinoma (HCC) biology. Asterisks indicate potential targets (see main text for details). ADAM: a </a:t>
            </a:r>
            <a:r>
              <a:rPr lang="en-US" sz="1200" kern="1200" dirty="0" err="1" smtClean="0">
                <a:solidFill>
                  <a:schemeClr val="tx1"/>
                </a:solidFill>
                <a:latin typeface="+mn-lt"/>
                <a:ea typeface="ＭＳ Ｐゴシック" pitchFamily="-1" charset="-128"/>
                <a:cs typeface="ＭＳ Ｐゴシック" pitchFamily="-1" charset="-128"/>
              </a:rPr>
              <a:t>disintegrin</a:t>
            </a:r>
            <a:r>
              <a:rPr lang="en-US" sz="1200" kern="1200" dirty="0" smtClean="0">
                <a:solidFill>
                  <a:schemeClr val="tx1"/>
                </a:solidFill>
                <a:latin typeface="+mn-lt"/>
                <a:ea typeface="ＭＳ Ｐゴシック" pitchFamily="-1" charset="-128"/>
                <a:cs typeface="ＭＳ Ｐゴシック" pitchFamily="-1" charset="-128"/>
              </a:rPr>
              <a:t> and metalloproteinase; APC: adenomatous Polyposis Coli; COX2: cyclooxygenase 2; EC: endothelial cell; ECM: extracellular matrix; ERK: extracellular signal-regulated kinase; FAK: focal adhesion kinase; GF: growth factor; GSK3: glycogen synthase kinase 3-beta; HIF-1: hypoxia-inducible factor 1-alpha; IGF-II: insulin-like growth factor II; IGF-IR: insulin-like growth factor I receptor; ILK: integrin-linked kinase; MEK: mitogen-activated protein kinase kinase (extracellular signal-regulated kinase kinase); </a:t>
            </a:r>
            <a:r>
              <a:rPr lang="en-US" sz="1200" kern="1200" dirty="0" err="1" smtClean="0">
                <a:solidFill>
                  <a:schemeClr val="tx1"/>
                </a:solidFill>
                <a:latin typeface="+mn-lt"/>
                <a:ea typeface="ＭＳ Ｐゴシック" pitchFamily="-1" charset="-128"/>
                <a:cs typeface="ＭＳ Ｐゴシック" pitchFamily="-1" charset="-128"/>
              </a:rPr>
              <a:t>mTOR</a:t>
            </a:r>
            <a:r>
              <a:rPr lang="en-US" sz="1200" kern="1200" dirty="0" smtClean="0">
                <a:solidFill>
                  <a:schemeClr val="tx1"/>
                </a:solidFill>
                <a:latin typeface="+mn-lt"/>
                <a:ea typeface="ＭＳ Ｐゴシック" pitchFamily="-1" charset="-128"/>
                <a:cs typeface="ＭＳ Ｐゴシック" pitchFamily="-1" charset="-128"/>
              </a:rPr>
              <a:t>: mammalian target of </a:t>
            </a:r>
            <a:r>
              <a:rPr lang="en-US" sz="1200" kern="1200" dirty="0" err="1" smtClean="0">
                <a:solidFill>
                  <a:schemeClr val="tx1"/>
                </a:solidFill>
                <a:latin typeface="+mn-lt"/>
                <a:ea typeface="ＭＳ Ｐゴシック" pitchFamily="-1" charset="-128"/>
                <a:cs typeface="ＭＳ Ｐゴシック" pitchFamily="-1" charset="-128"/>
              </a:rPr>
              <a:t>rapamycin</a:t>
            </a:r>
            <a:r>
              <a:rPr lang="en-US" sz="1200" kern="1200" dirty="0" smtClean="0">
                <a:solidFill>
                  <a:schemeClr val="tx1"/>
                </a:solidFill>
                <a:latin typeface="+mn-lt"/>
                <a:ea typeface="ＭＳ Ｐゴシック" pitchFamily="-1" charset="-128"/>
                <a:cs typeface="ＭＳ Ｐゴシック" pitchFamily="-1" charset="-128"/>
              </a:rPr>
              <a:t>; NF-B: nuclear factor-kappa B; ODC: ornithine decarboxylase; PGs: prostaglandins; PI3K: phosphatidylinositol 3-kinase; </a:t>
            </a:r>
            <a:r>
              <a:rPr lang="en-US" sz="1200" kern="1200" dirty="0" err="1" smtClean="0">
                <a:solidFill>
                  <a:schemeClr val="tx1"/>
                </a:solidFill>
                <a:latin typeface="+mn-lt"/>
                <a:ea typeface="ＭＳ Ｐゴシック" pitchFamily="-1" charset="-128"/>
                <a:cs typeface="ＭＳ Ｐゴシック" pitchFamily="-1" charset="-128"/>
              </a:rPr>
              <a:t>pRb</a:t>
            </a:r>
            <a:r>
              <a:rPr lang="en-US" sz="1200" kern="1200" dirty="0" smtClean="0">
                <a:solidFill>
                  <a:schemeClr val="tx1"/>
                </a:solidFill>
                <a:latin typeface="+mn-lt"/>
                <a:ea typeface="ＭＳ Ｐゴシック" pitchFamily="-1" charset="-128"/>
                <a:cs typeface="ＭＳ Ｐゴシック" pitchFamily="-1" charset="-128"/>
              </a:rPr>
              <a:t>: </a:t>
            </a:r>
            <a:r>
              <a:rPr lang="en-US" sz="1200" kern="1200" dirty="0" err="1" smtClean="0">
                <a:solidFill>
                  <a:schemeClr val="tx1"/>
                </a:solidFill>
                <a:latin typeface="+mn-lt"/>
                <a:ea typeface="ＭＳ Ｐゴシック" pitchFamily="-1" charset="-128"/>
                <a:cs typeface="ＭＳ Ｐゴシック" pitchFamily="-1" charset="-128"/>
              </a:rPr>
              <a:t>phospho</a:t>
            </a:r>
            <a:r>
              <a:rPr lang="en-US" sz="1200" kern="1200" dirty="0" smtClean="0">
                <a:solidFill>
                  <a:schemeClr val="tx1"/>
                </a:solidFill>
                <a:latin typeface="+mn-lt"/>
                <a:ea typeface="ＭＳ Ｐゴシック" pitchFamily="-1" charset="-128"/>
                <a:cs typeface="ＭＳ Ｐゴシック" pitchFamily="-1" charset="-128"/>
              </a:rPr>
              <a:t>-retinoblastoma (</a:t>
            </a:r>
            <a:r>
              <a:rPr lang="en-US" sz="1200" kern="1200" dirty="0" err="1" smtClean="0">
                <a:solidFill>
                  <a:schemeClr val="tx1"/>
                </a:solidFill>
                <a:latin typeface="+mn-lt"/>
                <a:ea typeface="ＭＳ Ｐゴシック" pitchFamily="-1" charset="-128"/>
                <a:cs typeface="ＭＳ Ｐゴシック" pitchFamily="-1" charset="-128"/>
              </a:rPr>
              <a:t>Rb</a:t>
            </a:r>
            <a:r>
              <a:rPr lang="en-US" sz="1200" kern="1200" dirty="0" smtClean="0">
                <a:solidFill>
                  <a:schemeClr val="tx1"/>
                </a:solidFill>
                <a:latin typeface="+mn-lt"/>
                <a:ea typeface="ＭＳ Ｐゴシック" pitchFamily="-1" charset="-128"/>
                <a:cs typeface="ＭＳ Ｐゴシック" pitchFamily="-1" charset="-128"/>
              </a:rPr>
              <a:t>); PTEN: phosphatase and </a:t>
            </a:r>
            <a:r>
              <a:rPr lang="en-US" sz="1200" kern="1200" dirty="0" err="1" smtClean="0">
                <a:solidFill>
                  <a:schemeClr val="tx1"/>
                </a:solidFill>
                <a:latin typeface="+mn-lt"/>
                <a:ea typeface="ＭＳ Ｐゴシック" pitchFamily="-1" charset="-128"/>
                <a:cs typeface="ＭＳ Ｐゴシック" pitchFamily="-1" charset="-128"/>
              </a:rPr>
              <a:t>tensin</a:t>
            </a:r>
            <a:r>
              <a:rPr lang="en-US" sz="1200" kern="1200" dirty="0" smtClean="0">
                <a:solidFill>
                  <a:schemeClr val="tx1"/>
                </a:solidFill>
                <a:latin typeface="+mn-lt"/>
                <a:ea typeface="ＭＳ Ｐゴシック" pitchFamily="-1" charset="-128"/>
                <a:cs typeface="ＭＳ Ｐゴシック" pitchFamily="-1" charset="-128"/>
              </a:rPr>
              <a:t> homolog; ROS: reactive oxygen species; RTK: receptor tyrosine kinase; STAT: signal transducer and activator of transcription; TERT: telomerase reverse transcriptase; TGF-: transforming growth factor-beta; VEGF: vascular endothelial growth factor. Up arrow and down arrow indicate enhanced or reduced gene expression in HCC as compared to normal liver.</a:t>
            </a:r>
          </a:p>
          <a:p>
            <a:endParaRPr lang="en-US" sz="1200" kern="1200" dirty="0" smtClean="0">
              <a:solidFill>
                <a:schemeClr val="tx1"/>
              </a:solidFill>
              <a:latin typeface="+mn-lt"/>
              <a:ea typeface="ＭＳ Ｐゴシック" pitchFamily="-1" charset="-128"/>
              <a:cs typeface="ＭＳ Ｐゴシック" pitchFamily="-1" charset="-128"/>
            </a:endParaRPr>
          </a:p>
          <a:p>
            <a:r>
              <a:rPr lang="hr-HR" sz="1200" i="1" kern="1200" dirty="0" smtClean="0">
                <a:solidFill>
                  <a:schemeClr val="tx1"/>
                </a:solidFill>
                <a:latin typeface="+mn-lt"/>
                <a:ea typeface="ＭＳ Ｐゴシック" pitchFamily="-1" charset="-128"/>
                <a:cs typeface="ＭＳ Ｐゴシック" pitchFamily="-1" charset="-128"/>
              </a:rPr>
              <a:t>Oncogene</a:t>
            </a:r>
            <a:r>
              <a:rPr lang="hr-HR" sz="1200" i="0" kern="1200" dirty="0" smtClean="0">
                <a:solidFill>
                  <a:schemeClr val="tx1"/>
                </a:solidFill>
                <a:latin typeface="+mn-lt"/>
                <a:ea typeface="ＭＳ Ｐゴシック" pitchFamily="-1" charset="-128"/>
                <a:cs typeface="ＭＳ Ｐゴシック" pitchFamily="-1" charset="-128"/>
              </a:rPr>
              <a:t> (2006) </a:t>
            </a:r>
            <a:r>
              <a:rPr lang="hr-HR" sz="1200" b="1" i="0" kern="1200" dirty="0" smtClean="0">
                <a:solidFill>
                  <a:schemeClr val="tx1"/>
                </a:solidFill>
                <a:latin typeface="+mn-lt"/>
                <a:ea typeface="ＭＳ Ｐゴシック" pitchFamily="-1" charset="-128"/>
                <a:cs typeface="ＭＳ Ｐゴシック" pitchFamily="-1" charset="-128"/>
              </a:rPr>
              <a:t>25,</a:t>
            </a:r>
            <a:r>
              <a:rPr lang="hr-HR" sz="1200" b="0" i="0" kern="1200" dirty="0" smtClean="0">
                <a:solidFill>
                  <a:schemeClr val="tx1"/>
                </a:solidFill>
                <a:latin typeface="+mn-lt"/>
                <a:ea typeface="ＭＳ Ｐゴシック" pitchFamily="-1" charset="-128"/>
                <a:cs typeface="ＭＳ Ｐゴシック" pitchFamily="-1" charset="-128"/>
              </a:rPr>
              <a:t> 3866–3884. doi:10.1038/sj.onc.1209550</a:t>
            </a:r>
          </a:p>
          <a:p>
            <a:r>
              <a:rPr lang="en-US" sz="1200" b="0" i="0" kern="1200" dirty="0" smtClean="0">
                <a:solidFill>
                  <a:schemeClr val="tx1"/>
                </a:solidFill>
                <a:latin typeface="+mn-lt"/>
                <a:ea typeface="ＭＳ Ｐゴシック" pitchFamily="-1" charset="-128"/>
                <a:cs typeface="ＭＳ Ｐゴシック" pitchFamily="-1" charset="-128"/>
              </a:rPr>
              <a:t>New therapies for hepatocellular carcinoma</a:t>
            </a:r>
          </a:p>
          <a:p>
            <a:r>
              <a:rPr lang="en-US" sz="1200" b="0" i="0" kern="1200" dirty="0" smtClean="0">
                <a:solidFill>
                  <a:schemeClr val="tx1"/>
                </a:solidFill>
                <a:latin typeface="+mn-lt"/>
                <a:ea typeface="ＭＳ Ｐゴシック" pitchFamily="-1" charset="-128"/>
                <a:cs typeface="ＭＳ Ｐゴシック" pitchFamily="-1" charset="-128"/>
              </a:rPr>
              <a:t>M A Avila</a:t>
            </a:r>
            <a:r>
              <a:rPr lang="en-US" sz="1200" b="0" i="0" u="sng" kern="1200" dirty="0" smtClean="0">
                <a:solidFill>
                  <a:schemeClr val="tx1"/>
                </a:solidFill>
                <a:latin typeface="+mn-lt"/>
                <a:ea typeface="ＭＳ Ｐゴシック" pitchFamily="-1" charset="-128"/>
                <a:cs typeface="ＭＳ Ｐゴシック" pitchFamily="-1" charset="-128"/>
              </a:rPr>
              <a:t>, C </a:t>
            </a:r>
            <a:r>
              <a:rPr lang="en-US" sz="1200" b="0" i="0" u="sng" kern="1200" dirty="0" err="1" smtClean="0">
                <a:solidFill>
                  <a:schemeClr val="tx1"/>
                </a:solidFill>
                <a:latin typeface="+mn-lt"/>
                <a:ea typeface="ＭＳ Ｐゴシック" pitchFamily="-1" charset="-128"/>
                <a:cs typeface="ＭＳ Ｐゴシック" pitchFamily="-1" charset="-128"/>
              </a:rPr>
              <a:t>Berasain</a:t>
            </a:r>
            <a:r>
              <a:rPr lang="en-US" sz="1200" b="0" i="0" u="sng" kern="1200" dirty="0" smtClean="0">
                <a:solidFill>
                  <a:schemeClr val="tx1"/>
                </a:solidFill>
                <a:latin typeface="+mn-lt"/>
                <a:ea typeface="ＭＳ Ｐゴシック" pitchFamily="-1" charset="-128"/>
                <a:cs typeface="ＭＳ Ｐゴシック" pitchFamily="-1" charset="-128"/>
              </a:rPr>
              <a:t>, B </a:t>
            </a:r>
            <a:r>
              <a:rPr lang="en-US" sz="1200" b="0" i="0" u="sng" kern="1200" dirty="0" err="1" smtClean="0">
                <a:solidFill>
                  <a:schemeClr val="tx1"/>
                </a:solidFill>
                <a:latin typeface="+mn-lt"/>
                <a:ea typeface="ＭＳ Ｐゴシック" pitchFamily="-1" charset="-128"/>
                <a:cs typeface="ＭＳ Ｐゴシック" pitchFamily="-1" charset="-128"/>
              </a:rPr>
              <a:t>Sangro</a:t>
            </a:r>
            <a:r>
              <a:rPr lang="en-US" sz="1200" b="0" i="0" u="sng" kern="1200" baseline="0" dirty="0" smtClean="0">
                <a:solidFill>
                  <a:schemeClr val="tx1"/>
                </a:solidFill>
                <a:latin typeface="+mn-lt"/>
                <a:ea typeface="ＭＳ Ｐゴシック" pitchFamily="-1" charset="-128"/>
                <a:cs typeface="ＭＳ Ｐゴシック" pitchFamily="-1" charset="-128"/>
              </a:rPr>
              <a:t> and J </a:t>
            </a:r>
            <a:r>
              <a:rPr lang="en-US" sz="1200" b="0" i="0" u="sng" kern="1200" baseline="0" dirty="0" err="1" smtClean="0">
                <a:solidFill>
                  <a:schemeClr val="tx1"/>
                </a:solidFill>
                <a:latin typeface="+mn-lt"/>
                <a:ea typeface="ＭＳ Ｐゴシック" pitchFamily="-1" charset="-128"/>
                <a:cs typeface="ＭＳ Ｐゴシック" pitchFamily="-1" charset="-128"/>
              </a:rPr>
              <a:t>Prieto</a:t>
            </a:r>
            <a:endParaRPr lang="en-US" dirty="0"/>
          </a:p>
        </p:txBody>
      </p:sp>
      <p:sp>
        <p:nvSpPr>
          <p:cNvPr id="4" name="Slide Number Placeholder 3"/>
          <p:cNvSpPr>
            <a:spLocks noGrp="1"/>
          </p:cNvSpPr>
          <p:nvPr>
            <p:ph type="sldNum" sz="quarter" idx="10"/>
          </p:nvPr>
        </p:nvSpPr>
        <p:spPr/>
        <p:txBody>
          <a:bodyPr/>
          <a:lstStyle/>
          <a:p>
            <a:fld id="{BD528A7B-545B-420F-A9F0-36B4C160715F}" type="slidenum">
              <a:rPr lang="en-US" smtClean="0"/>
              <a:pPr/>
              <a:t>9</a:t>
            </a:fld>
            <a:endParaRPr lang="en-US"/>
          </a:p>
        </p:txBody>
      </p:sp>
    </p:spTree>
    <p:extLst>
      <p:ext uri="{BB962C8B-B14F-4D97-AF65-F5344CB8AC3E}">
        <p14:creationId xmlns:p14="http://schemas.microsoft.com/office/powerpoint/2010/main" xmlns="" val="234263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bwMode="auto">
          <a:xfrm>
            <a:off x="-1695450" y="68263"/>
            <a:ext cx="10248900" cy="7688262"/>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6082" name="Rectangle 3"/>
          <p:cNvSpPr>
            <a:spLocks noGrp="1" noChangeArrowheads="1"/>
          </p:cNvSpPr>
          <p:nvPr>
            <p:ph type="body" idx="1"/>
          </p:nvPr>
        </p:nvSpPr>
        <p:spPr bwMode="auto">
          <a:xfrm>
            <a:off x="228600" y="7843838"/>
            <a:ext cx="6400800" cy="51117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25000" lnSpcReduction="20000"/>
          </a:bodyPr>
          <a:lstStyle/>
          <a:p>
            <a:r>
              <a:rPr lang="en-US" sz="1200" b="0" i="0" u="none" strike="noStrike" kern="1200" baseline="0" dirty="0" smtClean="0">
                <a:solidFill>
                  <a:schemeClr val="tx1"/>
                </a:solidFill>
                <a:latin typeface="+mn-lt"/>
                <a:ea typeface="ＭＳ Ｐゴシック" pitchFamily="-1" charset="-128"/>
                <a:cs typeface="ＭＳ Ｐゴシック" pitchFamily="-1" charset="-128"/>
              </a:rPr>
              <a:t>Hierarchical clustering analysis.</a:t>
            </a:r>
          </a:p>
          <a:p>
            <a:r>
              <a:rPr lang="en-US" sz="1200" b="0" i="0" u="none" strike="noStrike" kern="1200" baseline="0" dirty="0" smtClean="0">
                <a:solidFill>
                  <a:schemeClr val="tx1"/>
                </a:solidFill>
                <a:latin typeface="+mn-lt"/>
                <a:ea typeface="ＭＳ Ｐゴシック" pitchFamily="-1" charset="-128"/>
                <a:cs typeface="ＭＳ Ｐゴシック" pitchFamily="-1" charset="-128"/>
              </a:rPr>
              <a:t>Hierarchical clustering</a:t>
            </a:r>
          </a:p>
          <a:p>
            <a:r>
              <a:rPr lang="en-US" sz="1200" b="0" i="0" u="none" strike="noStrike" kern="1200" baseline="0" dirty="0" smtClean="0">
                <a:solidFill>
                  <a:schemeClr val="tx1"/>
                </a:solidFill>
                <a:latin typeface="+mn-lt"/>
                <a:ea typeface="ＭＳ Ｐゴシック" pitchFamily="-1" charset="-128"/>
                <a:cs typeface="ＭＳ Ｐゴシック" pitchFamily="-1" charset="-128"/>
              </a:rPr>
              <a:t>of 91 HCC tumors only. Genes</a:t>
            </a:r>
          </a:p>
          <a:p>
            <a:r>
              <a:rPr lang="en-US" sz="1200" b="0" i="0" u="none" strike="noStrike" kern="1200" baseline="0" dirty="0" smtClean="0">
                <a:solidFill>
                  <a:schemeClr val="tx1"/>
                </a:solidFill>
                <a:latin typeface="+mn-lt"/>
                <a:ea typeface="ＭＳ Ｐゴシック" pitchFamily="-1" charset="-128"/>
                <a:cs typeface="ＭＳ Ｐゴシック" pitchFamily="-1" charset="-128"/>
              </a:rPr>
              <a:t>with an expression ratio that had at</a:t>
            </a:r>
          </a:p>
          <a:p>
            <a:r>
              <a:rPr lang="en-US" sz="1200" b="0" i="0" u="none" strike="noStrike" kern="1200" baseline="0" dirty="0" smtClean="0">
                <a:solidFill>
                  <a:schemeClr val="tx1"/>
                </a:solidFill>
                <a:latin typeface="+mn-lt"/>
                <a:ea typeface="ＭＳ Ｐゴシック" pitchFamily="-1" charset="-128"/>
                <a:cs typeface="ＭＳ Ｐゴシック" pitchFamily="-1" charset="-128"/>
              </a:rPr>
              <a:t>least a twofold difference relative to</a:t>
            </a:r>
          </a:p>
          <a:p>
            <a:r>
              <a:rPr lang="en-US" sz="1200" b="0" i="0" u="none" strike="noStrike" kern="1200" baseline="0" dirty="0" smtClean="0">
                <a:solidFill>
                  <a:schemeClr val="tx1"/>
                </a:solidFill>
                <a:latin typeface="+mn-lt"/>
                <a:ea typeface="ＭＳ Ｐゴシック" pitchFamily="-1" charset="-128"/>
                <a:cs typeface="ＭＳ Ｐゴシック" pitchFamily="-1" charset="-128"/>
              </a:rPr>
              <a:t>reference in at least 9 tissues were</a:t>
            </a:r>
          </a:p>
          <a:p>
            <a:r>
              <a:rPr lang="en-US" sz="1200" b="0" i="0" u="none" strike="noStrike" kern="1200" baseline="0" dirty="0" smtClean="0">
                <a:solidFill>
                  <a:schemeClr val="tx1"/>
                </a:solidFill>
                <a:latin typeface="+mn-lt"/>
                <a:ea typeface="ＭＳ Ｐゴシック" pitchFamily="-1" charset="-128"/>
                <a:cs typeface="ＭＳ Ｐゴシック" pitchFamily="-1" charset="-128"/>
              </a:rPr>
              <a:t>selected for hierarchical analysis</a:t>
            </a:r>
          </a:p>
          <a:p>
            <a:r>
              <a:rPr lang="en-US" sz="1200" b="0" i="0" u="none" strike="noStrike" kern="1200" baseline="0" dirty="0" smtClean="0">
                <a:solidFill>
                  <a:schemeClr val="tx1"/>
                </a:solidFill>
                <a:latin typeface="+mn-lt"/>
                <a:ea typeface="ＭＳ Ｐゴシック" pitchFamily="-1" charset="-128"/>
                <a:cs typeface="ＭＳ Ｐゴシック" pitchFamily="-1" charset="-128"/>
              </a:rPr>
              <a:t>(4,187 gene features). The data are</a:t>
            </a:r>
          </a:p>
          <a:p>
            <a:r>
              <a:rPr lang="en-US" sz="1200" b="0" i="0" u="none" strike="noStrike" kern="1200" baseline="0" dirty="0" smtClean="0">
                <a:solidFill>
                  <a:schemeClr val="tx1"/>
                </a:solidFill>
                <a:latin typeface="+mn-lt"/>
                <a:ea typeface="ＭＳ Ｐゴシック" pitchFamily="-1" charset="-128"/>
                <a:cs typeface="ＭＳ Ｐゴシック" pitchFamily="-1" charset="-128"/>
              </a:rPr>
              <a:t>presented in matrix format in which</a:t>
            </a:r>
          </a:p>
          <a:p>
            <a:r>
              <a:rPr lang="en-US" sz="1200" b="0" i="0" u="none" strike="noStrike" kern="1200" baseline="0" dirty="0" smtClean="0">
                <a:solidFill>
                  <a:schemeClr val="tx1"/>
                </a:solidFill>
                <a:latin typeface="+mn-lt"/>
                <a:ea typeface="ＭＳ Ｐゴシック" pitchFamily="-1" charset="-128"/>
                <a:cs typeface="ＭＳ Ｐゴシック" pitchFamily="-1" charset="-128"/>
              </a:rPr>
              <a:t>rows represent the individual gene</a:t>
            </a:r>
          </a:p>
          <a:p>
            <a:r>
              <a:rPr lang="en-US" sz="1200" b="0" i="0" u="none" strike="noStrike" kern="1200" baseline="0" dirty="0" smtClean="0">
                <a:solidFill>
                  <a:schemeClr val="tx1"/>
                </a:solidFill>
                <a:latin typeface="+mn-lt"/>
                <a:ea typeface="ＭＳ Ｐゴシック" pitchFamily="-1" charset="-128"/>
                <a:cs typeface="ＭＳ Ｐゴシック" pitchFamily="-1" charset="-128"/>
              </a:rPr>
              <a:t>and columns represent each tissue.</a:t>
            </a:r>
          </a:p>
          <a:p>
            <a:r>
              <a:rPr lang="en-US" sz="1200" b="0" i="0" u="none" strike="noStrike" kern="1200" baseline="0" dirty="0" smtClean="0">
                <a:solidFill>
                  <a:schemeClr val="tx1"/>
                </a:solidFill>
                <a:latin typeface="+mn-lt"/>
                <a:ea typeface="ＭＳ Ｐゴシック" pitchFamily="-1" charset="-128"/>
                <a:cs typeface="ＭＳ Ｐゴシック" pitchFamily="-1" charset="-128"/>
              </a:rPr>
              <a:t>Each cell in the matrix represents</a:t>
            </a:r>
          </a:p>
          <a:p>
            <a:r>
              <a:rPr lang="en-US" sz="1200" b="0" i="0" u="none" strike="noStrike" kern="1200" baseline="0" dirty="0" smtClean="0">
                <a:solidFill>
                  <a:schemeClr val="tx1"/>
                </a:solidFill>
                <a:latin typeface="+mn-lt"/>
                <a:ea typeface="ＭＳ Ｐゴシック" pitchFamily="-1" charset="-128"/>
                <a:cs typeface="ＭＳ Ｐゴシック" pitchFamily="-1" charset="-128"/>
              </a:rPr>
              <a:t>the expression level of a gene feature</a:t>
            </a:r>
          </a:p>
          <a:p>
            <a:r>
              <a:rPr lang="en-US" sz="1200" b="0" i="0" u="none" strike="noStrike" kern="1200" baseline="0" dirty="0" smtClean="0">
                <a:solidFill>
                  <a:schemeClr val="tx1"/>
                </a:solidFill>
                <a:latin typeface="+mn-lt"/>
                <a:ea typeface="ＭＳ Ｐゴシック" pitchFamily="-1" charset="-128"/>
                <a:cs typeface="ＭＳ Ｐゴシック" pitchFamily="-1" charset="-128"/>
              </a:rPr>
              <a:t>in an individual tissue. The red</a:t>
            </a:r>
          </a:p>
          <a:p>
            <a:r>
              <a:rPr lang="en-US" sz="1200" b="0" i="0" u="none" strike="noStrike" kern="1200" baseline="0" dirty="0" smtClean="0">
                <a:solidFill>
                  <a:schemeClr val="tx1"/>
                </a:solidFill>
                <a:latin typeface="+mn-lt"/>
                <a:ea typeface="ＭＳ Ｐゴシック" pitchFamily="-1" charset="-128"/>
                <a:cs typeface="ＭＳ Ｐゴシック" pitchFamily="-1" charset="-128"/>
              </a:rPr>
              <a:t>and green color in cells reflect high</a:t>
            </a:r>
          </a:p>
          <a:p>
            <a:r>
              <a:rPr lang="en-US" sz="1200" b="0" i="0" u="none" strike="noStrike" kern="1200" baseline="0" dirty="0" smtClean="0">
                <a:solidFill>
                  <a:schemeClr val="tx1"/>
                </a:solidFill>
                <a:latin typeface="+mn-lt"/>
                <a:ea typeface="ＭＳ Ｐゴシック" pitchFamily="-1" charset="-128"/>
                <a:cs typeface="ＭＳ Ｐゴシック" pitchFamily="-1" charset="-128"/>
              </a:rPr>
              <a:t>and low expression levels, respectively,</a:t>
            </a:r>
          </a:p>
          <a:p>
            <a:r>
              <a:rPr lang="en-US" sz="1200" b="0" i="0" u="none" strike="noStrike" kern="1200" baseline="0" dirty="0" smtClean="0">
                <a:solidFill>
                  <a:schemeClr val="tx1"/>
                </a:solidFill>
                <a:latin typeface="+mn-lt"/>
                <a:ea typeface="ＭＳ Ｐゴシック" pitchFamily="-1" charset="-128"/>
                <a:cs typeface="ＭＳ Ｐゴシック" pitchFamily="-1" charset="-128"/>
              </a:rPr>
              <a:t>as indicated in the scale bar</a:t>
            </a:r>
          </a:p>
          <a:p>
            <a:r>
              <a:rPr lang="en-US" sz="1200" b="0" i="0" u="none" strike="noStrike" kern="1200" baseline="0" dirty="0" smtClean="0">
                <a:solidFill>
                  <a:schemeClr val="tx1"/>
                </a:solidFill>
                <a:latin typeface="+mn-lt"/>
                <a:ea typeface="ＭＳ Ｐゴシック" pitchFamily="-1" charset="-128"/>
                <a:cs typeface="ＭＳ Ｐゴシック" pitchFamily="-1" charset="-128"/>
              </a:rPr>
              <a:t>(log2 transformed scale).</a:t>
            </a:r>
          </a:p>
          <a:p>
            <a:endParaRPr lang="en-US" sz="1200" b="0" i="0" u="none" strike="noStrike" kern="1200" baseline="0" dirty="0" smtClean="0">
              <a:solidFill>
                <a:schemeClr val="tx1"/>
              </a:solidFill>
              <a:latin typeface="+mn-lt"/>
              <a:ea typeface="ＭＳ Ｐゴシック" pitchFamily="-1" charset="-128"/>
              <a:cs typeface="ＭＳ Ｐゴシック" pitchFamily="-1" charset="-128"/>
            </a:endParaRPr>
          </a:p>
          <a:p>
            <a:r>
              <a:rPr lang="en-US" sz="1200" b="0" i="0" u="none" strike="noStrike" kern="1200" baseline="0" dirty="0" smtClean="0">
                <a:solidFill>
                  <a:schemeClr val="tx1"/>
                </a:solidFill>
                <a:latin typeface="+mn-lt"/>
                <a:ea typeface="ＭＳ Ｐゴシック" pitchFamily="-1" charset="-128"/>
                <a:cs typeface="ＭＳ Ｐゴシック" pitchFamily="-1" charset="-128"/>
              </a:rPr>
              <a:t>Classification and Prediction of Survival in Hepatocellular Carcinoma by Gene Expression Profiling</a:t>
            </a:r>
          </a:p>
          <a:p>
            <a:r>
              <a:rPr lang="en-US" sz="1200" b="0" i="0" u="none" strike="noStrike" kern="1200" baseline="0" dirty="0" err="1" smtClean="0">
                <a:solidFill>
                  <a:schemeClr val="tx1"/>
                </a:solidFill>
                <a:latin typeface="+mn-lt"/>
                <a:ea typeface="ＭＳ Ｐゴシック" pitchFamily="-1" charset="-128"/>
                <a:cs typeface="ＭＳ Ｐゴシック" pitchFamily="-1" charset="-128"/>
              </a:rPr>
              <a:t>Ju-Seog</a:t>
            </a:r>
            <a:r>
              <a:rPr lang="en-US" sz="1200" b="0" i="0" u="none" strike="noStrike" kern="1200" baseline="0" dirty="0" smtClean="0">
                <a:solidFill>
                  <a:schemeClr val="tx1"/>
                </a:solidFill>
                <a:latin typeface="+mn-lt"/>
                <a:ea typeface="ＭＳ Ｐゴシック" pitchFamily="-1" charset="-128"/>
                <a:cs typeface="ＭＳ Ｐゴシック" pitchFamily="-1" charset="-128"/>
              </a:rPr>
              <a:t> Lee,1 In-Sun Chu,1 </a:t>
            </a:r>
            <a:r>
              <a:rPr lang="en-US" sz="1200" b="0" i="0" u="none" strike="noStrike" kern="1200" baseline="0" dirty="0" err="1" smtClean="0">
                <a:solidFill>
                  <a:schemeClr val="tx1"/>
                </a:solidFill>
                <a:latin typeface="+mn-lt"/>
                <a:ea typeface="ＭＳ Ｐゴシック" pitchFamily="-1" charset="-128"/>
                <a:cs typeface="ＭＳ Ｐゴシック" pitchFamily="-1" charset="-128"/>
              </a:rPr>
              <a:t>Jeonghoon</a:t>
            </a:r>
            <a:r>
              <a:rPr lang="en-US" sz="1200" b="0" i="0" u="none" strike="noStrike" kern="1200" baseline="0" dirty="0" smtClean="0">
                <a:solidFill>
                  <a:schemeClr val="tx1"/>
                </a:solidFill>
                <a:latin typeface="+mn-lt"/>
                <a:ea typeface="ＭＳ Ｐゴシック" pitchFamily="-1" charset="-128"/>
                <a:cs typeface="ＭＳ Ｐゴシック" pitchFamily="-1" charset="-128"/>
              </a:rPr>
              <a:t> Heo,1 Diego F. Calvisi,1 </a:t>
            </a:r>
            <a:r>
              <a:rPr lang="en-US" sz="1200" b="0" i="0" u="none" strike="noStrike" kern="1200" baseline="0" dirty="0" err="1" smtClean="0">
                <a:solidFill>
                  <a:schemeClr val="tx1"/>
                </a:solidFill>
                <a:latin typeface="+mn-lt"/>
                <a:ea typeface="ＭＳ Ｐゴシック" pitchFamily="-1" charset="-128"/>
                <a:cs typeface="ＭＳ Ｐゴシック" pitchFamily="-1" charset="-128"/>
              </a:rPr>
              <a:t>Zongtang</a:t>
            </a:r>
            <a:r>
              <a:rPr lang="en-US" sz="1200" b="0" i="0" u="none" strike="noStrike" kern="1200" baseline="0" dirty="0" smtClean="0">
                <a:solidFill>
                  <a:schemeClr val="tx1"/>
                </a:solidFill>
                <a:latin typeface="+mn-lt"/>
                <a:ea typeface="ＭＳ Ｐゴシック" pitchFamily="-1" charset="-128"/>
                <a:cs typeface="ＭＳ Ｐゴシック" pitchFamily="-1" charset="-128"/>
              </a:rPr>
              <a:t> Sun,2 Tania Roskams,3 Anne Durnez,3 Anthony J. Demetris,4 and </a:t>
            </a:r>
            <a:r>
              <a:rPr lang="en-US" sz="1200" b="0" i="0" u="none" strike="noStrike" kern="1200" baseline="0" dirty="0" err="1" smtClean="0">
                <a:solidFill>
                  <a:schemeClr val="tx1"/>
                </a:solidFill>
                <a:latin typeface="+mn-lt"/>
                <a:ea typeface="ＭＳ Ｐゴシック" pitchFamily="-1" charset="-128"/>
                <a:cs typeface="ＭＳ Ｐゴシック" pitchFamily="-1" charset="-128"/>
              </a:rPr>
              <a:t>Snorri</a:t>
            </a:r>
            <a:r>
              <a:rPr lang="en-US" sz="1200" b="0" i="0" u="none" strike="noStrike" kern="1200" baseline="0" dirty="0" smtClean="0">
                <a:solidFill>
                  <a:schemeClr val="tx1"/>
                </a:solidFill>
                <a:latin typeface="+mn-lt"/>
                <a:ea typeface="ＭＳ Ｐゴシック" pitchFamily="-1" charset="-128"/>
                <a:cs typeface="ＭＳ Ｐゴシック" pitchFamily="-1" charset="-128"/>
              </a:rPr>
              <a:t> S. Thorgeirsson1</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b="0" dirty="0" err="1" smtClean="0">
                <a:solidFill>
                  <a:schemeClr val="folHlink"/>
                </a:solidFill>
              </a:rPr>
              <a:t>Hepatology</a:t>
            </a:r>
            <a:r>
              <a:rPr lang="en-US" sz="1200" b="0" dirty="0" smtClean="0">
                <a:solidFill>
                  <a:schemeClr val="folHlink"/>
                </a:solidFill>
              </a:rPr>
              <a:t> 40:667, 2004</a:t>
            </a:r>
            <a:endParaRPr lang="en-US" sz="1400" b="0" dirty="0" smtClean="0">
              <a:solidFill>
                <a:schemeClr val="folHlink"/>
              </a:solidFill>
            </a:endParaRPr>
          </a:p>
          <a:p>
            <a:endParaRPr 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xmlns="" val="2375080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bwMode="auto">
          <a:xfrm>
            <a:off x="-1695450" y="68263"/>
            <a:ext cx="10248900" cy="7688262"/>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8130" name="Rectangle 3"/>
          <p:cNvSpPr>
            <a:spLocks noGrp="1" noChangeArrowheads="1"/>
          </p:cNvSpPr>
          <p:nvPr>
            <p:ph type="body" idx="1"/>
          </p:nvPr>
        </p:nvSpPr>
        <p:spPr bwMode="auto">
          <a:xfrm>
            <a:off x="228600" y="7843838"/>
            <a:ext cx="6400800" cy="51117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32500" lnSpcReduction="20000"/>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 charset="-128"/>
                <a:cs typeface="ＭＳ Ｐゴシック" pitchFamily="-1" charset="-128"/>
              </a:rPr>
              <a:t>Kaplan-Meier plots of overall survival of individuals with the HB and HC subtypes of HCC from hierarchical clustering analysis of integrated gene expression data. </a:t>
            </a:r>
            <a:r>
              <a:rPr lang="en-US" sz="1200" i="1" kern="1200" dirty="0" smtClean="0">
                <a:solidFill>
                  <a:schemeClr val="tx1"/>
                </a:solidFill>
                <a:latin typeface="+mn-lt"/>
                <a:ea typeface="ＭＳ Ｐゴシック" pitchFamily="-1" charset="-128"/>
                <a:cs typeface="ＭＳ Ｐゴシック" pitchFamily="-1" charset="-128"/>
              </a:rPr>
              <a:t>P</a:t>
            </a:r>
            <a:r>
              <a:rPr lang="en-US" sz="1200" i="0" kern="1200" dirty="0" smtClean="0">
                <a:solidFill>
                  <a:schemeClr val="tx1"/>
                </a:solidFill>
                <a:latin typeface="+mn-lt"/>
                <a:ea typeface="ＭＳ Ｐゴシック" pitchFamily="-1" charset="-128"/>
                <a:cs typeface="ＭＳ Ｐゴシック" pitchFamily="-1" charset="-128"/>
              </a:rPr>
              <a:t> = 0.001, log-rank test. +, censored data.	</a:t>
            </a:r>
          </a:p>
          <a:p>
            <a:endParaRPr lang="en-US" dirty="0" smtClean="0">
              <a:latin typeface="Arial" panose="020B0604020202020204" pitchFamily="34" charset="0"/>
              <a:ea typeface="ＭＳ Ｐゴシック" panose="020B0600070205080204" pitchFamily="34" charset="-128"/>
            </a:endParaRPr>
          </a:p>
          <a:p>
            <a:r>
              <a:rPr lang="en-US" sz="1200" b="0" i="0" kern="1200" dirty="0" smtClean="0">
                <a:solidFill>
                  <a:schemeClr val="tx1"/>
                </a:solidFill>
                <a:latin typeface="+mn-lt"/>
                <a:ea typeface="ＭＳ Ｐゴシック" pitchFamily="-1" charset="-128"/>
                <a:cs typeface="ＭＳ Ｐゴシック" pitchFamily="-1" charset="-128"/>
              </a:rPr>
              <a:t>Nature Medicine - 12, 410 - 416 (2006) </a:t>
            </a:r>
          </a:p>
          <a:p>
            <a:r>
              <a:rPr lang="en-US" sz="1200" b="0" i="0" kern="1200" dirty="0" smtClean="0">
                <a:solidFill>
                  <a:schemeClr val="tx1"/>
                </a:solidFill>
                <a:latin typeface="+mn-lt"/>
                <a:ea typeface="ＭＳ Ｐゴシック" pitchFamily="-1" charset="-128"/>
                <a:cs typeface="ＭＳ Ｐゴシック" pitchFamily="-1" charset="-128"/>
              </a:rPr>
              <a:t>Published online: 12 March 2006; | doi:10.1038/nm1377</a:t>
            </a:r>
          </a:p>
          <a:p>
            <a:r>
              <a:rPr lang="en-US" sz="1200" b="0" i="0" kern="1200" dirty="0" smtClean="0">
                <a:solidFill>
                  <a:schemeClr val="tx1"/>
                </a:solidFill>
                <a:latin typeface="+mn-lt"/>
                <a:ea typeface="ＭＳ Ｐゴシック" pitchFamily="-1" charset="-128"/>
                <a:cs typeface="ＭＳ Ｐゴシック" pitchFamily="-1" charset="-128"/>
              </a:rPr>
              <a:t>A novel prognostic subtype of human hepatocellular carcinoma derived from hepatic progenitor cells</a:t>
            </a:r>
          </a:p>
          <a:p>
            <a:r>
              <a:rPr lang="en-US" sz="1200" b="0" i="0" kern="1200" dirty="0" err="1" smtClean="0">
                <a:solidFill>
                  <a:schemeClr val="tx1"/>
                </a:solidFill>
                <a:latin typeface="+mn-lt"/>
                <a:ea typeface="ＭＳ Ｐゴシック" pitchFamily="-1" charset="-128"/>
                <a:cs typeface="ＭＳ Ｐゴシック" pitchFamily="-1" charset="-128"/>
              </a:rPr>
              <a:t>Ju-Seog</a:t>
            </a:r>
            <a:r>
              <a:rPr lang="en-US" sz="1200" b="0" i="0" kern="1200" dirty="0" smtClean="0">
                <a:solidFill>
                  <a:schemeClr val="tx1"/>
                </a:solidFill>
                <a:latin typeface="+mn-lt"/>
                <a:ea typeface="ＭＳ Ｐゴシック" pitchFamily="-1" charset="-128"/>
                <a:cs typeface="ＭＳ Ｐゴシック" pitchFamily="-1" charset="-128"/>
              </a:rPr>
              <a:t> Lee</a:t>
            </a:r>
            <a:r>
              <a:rPr lang="en-US" sz="1200" b="0" i="0" kern="1200" baseline="30000" dirty="0" smtClean="0">
                <a:solidFill>
                  <a:schemeClr val="tx1"/>
                </a:solidFill>
                <a:latin typeface="+mn-lt"/>
                <a:ea typeface="ＭＳ Ｐゴシック" pitchFamily="-1" charset="-128"/>
                <a:cs typeface="ＭＳ Ｐゴシック" pitchFamily="-1" charset="-128"/>
              </a:rPr>
              <a:t>1</a:t>
            </a:r>
            <a:r>
              <a:rPr lang="en-US" sz="1200" b="0" i="0" kern="1200" baseline="0" dirty="0" smtClean="0">
                <a:solidFill>
                  <a:schemeClr val="tx1"/>
                </a:solidFill>
                <a:latin typeface="+mn-lt"/>
                <a:ea typeface="ＭＳ Ｐゴシック" pitchFamily="-1" charset="-128"/>
                <a:cs typeface="ＭＳ Ｐゴシック" pitchFamily="-1" charset="-128"/>
              </a:rPr>
              <a:t>, </a:t>
            </a:r>
            <a:r>
              <a:rPr lang="en-US" sz="1200" b="0" i="0" kern="1200" baseline="0" dirty="0" err="1" smtClean="0">
                <a:solidFill>
                  <a:schemeClr val="tx1"/>
                </a:solidFill>
                <a:latin typeface="+mn-lt"/>
                <a:ea typeface="ＭＳ Ｐゴシック" pitchFamily="-1" charset="-128"/>
                <a:cs typeface="ＭＳ Ｐゴシック" pitchFamily="-1" charset="-128"/>
              </a:rPr>
              <a:t>Jeonghoon</a:t>
            </a:r>
            <a:r>
              <a:rPr lang="en-US" sz="1200" b="0" i="0" kern="1200" baseline="0" dirty="0" smtClean="0">
                <a:solidFill>
                  <a:schemeClr val="tx1"/>
                </a:solidFill>
                <a:latin typeface="+mn-lt"/>
                <a:ea typeface="ＭＳ Ｐゴシック" pitchFamily="-1" charset="-128"/>
                <a:cs typeface="ＭＳ Ｐゴシック" pitchFamily="-1" charset="-128"/>
              </a:rPr>
              <a:t> Heo</a:t>
            </a:r>
            <a:r>
              <a:rPr lang="en-US" sz="1200" b="0" i="0" kern="1200" baseline="30000" dirty="0" smtClean="0">
                <a:solidFill>
                  <a:schemeClr val="tx1"/>
                </a:solidFill>
                <a:latin typeface="+mn-lt"/>
                <a:ea typeface="ＭＳ Ｐゴシック" pitchFamily="-1" charset="-128"/>
                <a:cs typeface="ＭＳ Ｐゴシック" pitchFamily="-1" charset="-128"/>
              </a:rPr>
              <a:t>1</a:t>
            </a:r>
            <a:r>
              <a:rPr lang="en-US" sz="1200" b="0" i="0" kern="1200" baseline="0" dirty="0" smtClean="0">
                <a:solidFill>
                  <a:schemeClr val="tx1"/>
                </a:solidFill>
                <a:latin typeface="+mn-lt"/>
                <a:ea typeface="ＭＳ Ｐゴシック" pitchFamily="-1" charset="-128"/>
                <a:cs typeface="ＭＳ Ｐゴシック" pitchFamily="-1" charset="-128"/>
              </a:rPr>
              <a:t>, Louis Libbrecht</a:t>
            </a:r>
            <a:r>
              <a:rPr lang="en-US" sz="1200" b="0" i="0" kern="1200" baseline="30000" dirty="0" smtClean="0">
                <a:solidFill>
                  <a:schemeClr val="tx1"/>
                </a:solidFill>
                <a:latin typeface="+mn-lt"/>
                <a:ea typeface="ＭＳ Ｐゴシック" pitchFamily="-1" charset="-128"/>
                <a:cs typeface="ＭＳ Ｐゴシック" pitchFamily="-1" charset="-128"/>
              </a:rPr>
              <a:t>2</a:t>
            </a:r>
            <a:r>
              <a:rPr lang="en-US" sz="1200" b="0" i="0" kern="1200" baseline="0" dirty="0" smtClean="0">
                <a:solidFill>
                  <a:schemeClr val="tx1"/>
                </a:solidFill>
                <a:latin typeface="+mn-lt"/>
                <a:ea typeface="ＭＳ Ｐゴシック" pitchFamily="-1" charset="-128"/>
                <a:cs typeface="ＭＳ Ｐゴシック" pitchFamily="-1" charset="-128"/>
              </a:rPr>
              <a:t>, In-Sun Chu</a:t>
            </a:r>
            <a:r>
              <a:rPr lang="en-US" sz="1200" b="0" i="0" kern="1200" baseline="30000" dirty="0" smtClean="0">
                <a:solidFill>
                  <a:schemeClr val="tx1"/>
                </a:solidFill>
                <a:latin typeface="+mn-lt"/>
                <a:ea typeface="ＭＳ Ｐゴシック" pitchFamily="-1" charset="-128"/>
                <a:cs typeface="ＭＳ Ｐゴシック" pitchFamily="-1" charset="-128"/>
              </a:rPr>
              <a:t>3</a:t>
            </a:r>
            <a:r>
              <a:rPr lang="en-US" sz="1200" b="0" i="0" kern="1200" baseline="0" dirty="0" smtClean="0">
                <a:solidFill>
                  <a:schemeClr val="tx1"/>
                </a:solidFill>
                <a:latin typeface="+mn-lt"/>
                <a:ea typeface="ＭＳ Ｐゴシック" pitchFamily="-1" charset="-128"/>
                <a:cs typeface="ＭＳ Ｐゴシック" pitchFamily="-1" charset="-128"/>
              </a:rPr>
              <a:t>, Pal Kaposi-Novak</a:t>
            </a:r>
            <a:r>
              <a:rPr lang="en-US" sz="1200" b="0" i="0" kern="1200" baseline="30000" dirty="0" smtClean="0">
                <a:solidFill>
                  <a:schemeClr val="tx1"/>
                </a:solidFill>
                <a:latin typeface="+mn-lt"/>
                <a:ea typeface="ＭＳ Ｐゴシック" pitchFamily="-1" charset="-128"/>
                <a:cs typeface="ＭＳ Ｐゴシック" pitchFamily="-1" charset="-128"/>
              </a:rPr>
              <a:t>1</a:t>
            </a:r>
            <a:r>
              <a:rPr lang="en-US" sz="1200" b="0" i="0" kern="1200" baseline="0" dirty="0" smtClean="0">
                <a:solidFill>
                  <a:schemeClr val="tx1"/>
                </a:solidFill>
                <a:latin typeface="+mn-lt"/>
                <a:ea typeface="ＭＳ Ｐゴシック" pitchFamily="-1" charset="-128"/>
                <a:cs typeface="ＭＳ Ｐゴシック" pitchFamily="-1" charset="-128"/>
              </a:rPr>
              <a:t>, Diego F Calvisi</a:t>
            </a:r>
            <a:r>
              <a:rPr lang="en-US" sz="1200" b="0" i="0" kern="1200" baseline="30000" dirty="0" smtClean="0">
                <a:solidFill>
                  <a:schemeClr val="tx1"/>
                </a:solidFill>
                <a:latin typeface="+mn-lt"/>
                <a:ea typeface="ＭＳ Ｐゴシック" pitchFamily="-1" charset="-128"/>
                <a:cs typeface="ＭＳ Ｐゴシック" pitchFamily="-1" charset="-128"/>
              </a:rPr>
              <a:t>1</a:t>
            </a:r>
            <a:r>
              <a:rPr lang="en-US" sz="1200" b="0" i="0" kern="1200" baseline="0" dirty="0" smtClean="0">
                <a:solidFill>
                  <a:schemeClr val="tx1"/>
                </a:solidFill>
                <a:latin typeface="+mn-lt"/>
                <a:ea typeface="ＭＳ Ｐゴシック" pitchFamily="-1" charset="-128"/>
                <a:cs typeface="ＭＳ Ｐゴシック" pitchFamily="-1" charset="-128"/>
              </a:rPr>
              <a:t>, </a:t>
            </a:r>
            <a:r>
              <a:rPr lang="en-US" sz="1200" b="0" i="0" kern="1200" baseline="0" dirty="0" err="1" smtClean="0">
                <a:solidFill>
                  <a:schemeClr val="tx1"/>
                </a:solidFill>
                <a:latin typeface="+mn-lt"/>
                <a:ea typeface="ＭＳ Ｐゴシック" pitchFamily="-1" charset="-128"/>
                <a:cs typeface="ＭＳ Ｐゴシック" pitchFamily="-1" charset="-128"/>
              </a:rPr>
              <a:t>Arsen</a:t>
            </a:r>
            <a:r>
              <a:rPr lang="en-US" sz="1200" b="0" i="0" kern="1200" baseline="0" dirty="0" smtClean="0">
                <a:solidFill>
                  <a:schemeClr val="tx1"/>
                </a:solidFill>
                <a:latin typeface="+mn-lt"/>
                <a:ea typeface="ＭＳ Ｐゴシック" pitchFamily="-1" charset="-128"/>
                <a:cs typeface="ＭＳ Ｐゴシック" pitchFamily="-1" charset="-128"/>
              </a:rPr>
              <a:t> Mikaelyan</a:t>
            </a:r>
            <a:r>
              <a:rPr lang="en-US" sz="1200" b="0" i="0" kern="1200" baseline="30000" dirty="0" smtClean="0">
                <a:solidFill>
                  <a:schemeClr val="tx1"/>
                </a:solidFill>
                <a:latin typeface="+mn-lt"/>
                <a:ea typeface="ＭＳ Ｐゴシック" pitchFamily="-1" charset="-128"/>
                <a:cs typeface="ＭＳ Ｐゴシック" pitchFamily="-1" charset="-128"/>
              </a:rPr>
              <a:t>1</a:t>
            </a:r>
            <a:r>
              <a:rPr lang="en-US" sz="1200" b="0" i="0" kern="1200" baseline="0" dirty="0" smtClean="0">
                <a:solidFill>
                  <a:schemeClr val="tx1"/>
                </a:solidFill>
                <a:latin typeface="+mn-lt"/>
                <a:ea typeface="ＭＳ Ｐゴシック" pitchFamily="-1" charset="-128"/>
                <a:cs typeface="ＭＳ Ｐゴシック" pitchFamily="-1" charset="-128"/>
              </a:rPr>
              <a:t>, Lewis R Roberts</a:t>
            </a:r>
            <a:r>
              <a:rPr lang="en-US" sz="1200" b="0" i="0" kern="1200" baseline="30000" dirty="0" smtClean="0">
                <a:solidFill>
                  <a:schemeClr val="tx1"/>
                </a:solidFill>
                <a:latin typeface="+mn-lt"/>
                <a:ea typeface="ＭＳ Ｐゴシック" pitchFamily="-1" charset="-128"/>
                <a:cs typeface="ＭＳ Ｐゴシック" pitchFamily="-1" charset="-128"/>
              </a:rPr>
              <a:t>4</a:t>
            </a:r>
            <a:r>
              <a:rPr lang="en-US" sz="1200" b="0" i="0" kern="1200" baseline="0" dirty="0" smtClean="0">
                <a:solidFill>
                  <a:schemeClr val="tx1"/>
                </a:solidFill>
                <a:latin typeface="+mn-lt"/>
                <a:ea typeface="ＭＳ Ｐゴシック" pitchFamily="-1" charset="-128"/>
                <a:cs typeface="ＭＳ Ｐゴシック" pitchFamily="-1" charset="-128"/>
              </a:rPr>
              <a:t>, Anthony J Demetris</a:t>
            </a:r>
            <a:r>
              <a:rPr lang="en-US" sz="1200" b="0" i="0" kern="1200" baseline="30000" dirty="0" smtClean="0">
                <a:solidFill>
                  <a:schemeClr val="tx1"/>
                </a:solidFill>
                <a:latin typeface="+mn-lt"/>
                <a:ea typeface="ＭＳ Ｐゴシック" pitchFamily="-1" charset="-128"/>
                <a:cs typeface="ＭＳ Ｐゴシック" pitchFamily="-1" charset="-128"/>
              </a:rPr>
              <a:t>5</a:t>
            </a:r>
            <a:r>
              <a:rPr lang="en-US" sz="1200" b="0" i="0" kern="1200" baseline="0" dirty="0" smtClean="0">
                <a:solidFill>
                  <a:schemeClr val="tx1"/>
                </a:solidFill>
                <a:latin typeface="+mn-lt"/>
                <a:ea typeface="ＭＳ Ｐゴシック" pitchFamily="-1" charset="-128"/>
                <a:cs typeface="ＭＳ Ｐゴシック" pitchFamily="-1" charset="-128"/>
              </a:rPr>
              <a:t>, </a:t>
            </a:r>
            <a:r>
              <a:rPr lang="en-US" sz="1200" b="0" i="0" kern="1200" baseline="0" dirty="0" err="1" smtClean="0">
                <a:solidFill>
                  <a:schemeClr val="tx1"/>
                </a:solidFill>
                <a:latin typeface="+mn-lt"/>
                <a:ea typeface="ＭＳ Ｐゴシック" pitchFamily="-1" charset="-128"/>
                <a:cs typeface="ＭＳ Ｐゴシック" pitchFamily="-1" charset="-128"/>
              </a:rPr>
              <a:t>Zongtang</a:t>
            </a:r>
            <a:r>
              <a:rPr lang="en-US" sz="1200" b="0" i="0" kern="1200" baseline="0" dirty="0" smtClean="0">
                <a:solidFill>
                  <a:schemeClr val="tx1"/>
                </a:solidFill>
                <a:latin typeface="+mn-lt"/>
                <a:ea typeface="ＭＳ Ｐゴシック" pitchFamily="-1" charset="-128"/>
                <a:cs typeface="ＭＳ Ｐゴシック" pitchFamily="-1" charset="-128"/>
              </a:rPr>
              <a:t> Sun</a:t>
            </a:r>
            <a:r>
              <a:rPr lang="en-US" sz="1200" b="0" i="0" kern="1200" baseline="30000" dirty="0" smtClean="0">
                <a:solidFill>
                  <a:schemeClr val="tx1"/>
                </a:solidFill>
                <a:latin typeface="+mn-lt"/>
                <a:ea typeface="ＭＳ Ｐゴシック" pitchFamily="-1" charset="-128"/>
                <a:cs typeface="ＭＳ Ｐゴシック" pitchFamily="-1" charset="-128"/>
              </a:rPr>
              <a:t>6</a:t>
            </a:r>
            <a:r>
              <a:rPr lang="en-US" sz="1200" b="0" i="0" kern="1200" baseline="0" dirty="0" smtClean="0">
                <a:solidFill>
                  <a:schemeClr val="tx1"/>
                </a:solidFill>
                <a:latin typeface="+mn-lt"/>
                <a:ea typeface="ＭＳ Ｐゴシック" pitchFamily="-1" charset="-128"/>
                <a:cs typeface="ＭＳ Ｐゴシック" pitchFamily="-1" charset="-128"/>
              </a:rPr>
              <a:t>, </a:t>
            </a:r>
            <a:r>
              <a:rPr lang="en-US" sz="1200" b="0" i="0" kern="1200" baseline="0" dirty="0" err="1" smtClean="0">
                <a:solidFill>
                  <a:schemeClr val="tx1"/>
                </a:solidFill>
                <a:latin typeface="+mn-lt"/>
                <a:ea typeface="ＭＳ Ｐゴシック" pitchFamily="-1" charset="-128"/>
                <a:cs typeface="ＭＳ Ｐゴシック" pitchFamily="-1" charset="-128"/>
              </a:rPr>
              <a:t>Frederik</a:t>
            </a:r>
            <a:r>
              <a:rPr lang="en-US" sz="1200" b="0" i="0" kern="1200" baseline="0" dirty="0" smtClean="0">
                <a:solidFill>
                  <a:schemeClr val="tx1"/>
                </a:solidFill>
                <a:latin typeface="+mn-lt"/>
                <a:ea typeface="ＭＳ Ｐゴシック" pitchFamily="-1" charset="-128"/>
                <a:cs typeface="ＭＳ Ｐゴシック" pitchFamily="-1" charset="-128"/>
              </a:rPr>
              <a:t> Nevens</a:t>
            </a:r>
            <a:r>
              <a:rPr lang="en-US" sz="1200" b="0" i="0" kern="1200" baseline="30000" dirty="0" smtClean="0">
                <a:solidFill>
                  <a:schemeClr val="tx1"/>
                </a:solidFill>
                <a:latin typeface="+mn-lt"/>
                <a:ea typeface="ＭＳ Ｐゴシック" pitchFamily="-1" charset="-128"/>
                <a:cs typeface="ＭＳ Ｐゴシック" pitchFamily="-1" charset="-128"/>
              </a:rPr>
              <a:t>2</a:t>
            </a:r>
            <a:r>
              <a:rPr lang="en-US" sz="1200" b="0" i="0" kern="1200" baseline="0" dirty="0" smtClean="0">
                <a:solidFill>
                  <a:schemeClr val="tx1"/>
                </a:solidFill>
                <a:latin typeface="+mn-lt"/>
                <a:ea typeface="ＭＳ Ｐゴシック" pitchFamily="-1" charset="-128"/>
                <a:cs typeface="ＭＳ Ｐゴシック" pitchFamily="-1" charset="-128"/>
              </a:rPr>
              <a:t>, Tania Roskams</a:t>
            </a:r>
            <a:r>
              <a:rPr lang="en-US" sz="1200" b="0" i="0" kern="1200" baseline="30000" dirty="0" smtClean="0">
                <a:solidFill>
                  <a:schemeClr val="tx1"/>
                </a:solidFill>
                <a:latin typeface="+mn-lt"/>
                <a:ea typeface="ＭＳ Ｐゴシック" pitchFamily="-1" charset="-128"/>
                <a:cs typeface="ＭＳ Ｐゴシック" pitchFamily="-1" charset="-128"/>
              </a:rPr>
              <a:t>2</a:t>
            </a:r>
            <a:r>
              <a:rPr lang="en-US" sz="1200" b="0" i="0" kern="1200" baseline="0" dirty="0" smtClean="0">
                <a:solidFill>
                  <a:schemeClr val="tx1"/>
                </a:solidFill>
                <a:latin typeface="+mn-lt"/>
                <a:ea typeface="ＭＳ Ｐゴシック" pitchFamily="-1" charset="-128"/>
                <a:cs typeface="ＭＳ Ｐゴシック" pitchFamily="-1" charset="-128"/>
              </a:rPr>
              <a:t> &amp; </a:t>
            </a:r>
            <a:r>
              <a:rPr lang="en-US" sz="1200" b="0" i="0" kern="1200" baseline="0" dirty="0" err="1" smtClean="0">
                <a:solidFill>
                  <a:schemeClr val="tx1"/>
                </a:solidFill>
                <a:latin typeface="+mn-lt"/>
                <a:ea typeface="ＭＳ Ｐゴシック" pitchFamily="-1" charset="-128"/>
                <a:cs typeface="ＭＳ Ｐゴシック" pitchFamily="-1" charset="-128"/>
              </a:rPr>
              <a:t>Snorri</a:t>
            </a:r>
            <a:r>
              <a:rPr lang="en-US" sz="1200" b="0" i="0" kern="1200" baseline="0" dirty="0" smtClean="0">
                <a:solidFill>
                  <a:schemeClr val="tx1"/>
                </a:solidFill>
                <a:latin typeface="+mn-lt"/>
                <a:ea typeface="ＭＳ Ｐゴシック" pitchFamily="-1" charset="-128"/>
                <a:cs typeface="ＭＳ Ｐゴシック" pitchFamily="-1" charset="-128"/>
              </a:rPr>
              <a:t> S Thorgeirsson</a:t>
            </a:r>
            <a:r>
              <a:rPr lang="en-US" sz="1200" b="0" i="0" kern="1200" baseline="30000" dirty="0" smtClean="0">
                <a:solidFill>
                  <a:schemeClr val="tx1"/>
                </a:solidFill>
                <a:latin typeface="+mn-lt"/>
                <a:ea typeface="ＭＳ Ｐゴシック" pitchFamily="-1" charset="-128"/>
                <a:cs typeface="ＭＳ Ｐゴシック" pitchFamily="-1" charset="-128"/>
              </a:rPr>
              <a:t>1	</a:t>
            </a:r>
          </a:p>
          <a:p>
            <a:endParaRPr 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xmlns="" val="2702368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ChangeArrowheads="1" noTextEdit="1"/>
          </p:cNvSpPr>
          <p:nvPr>
            <p:ph type="sldImg"/>
          </p:nvPr>
        </p:nvSpPr>
        <p:spPr bwMode="auto">
          <a:xfrm>
            <a:off x="-1695450" y="68263"/>
            <a:ext cx="10248900" cy="7688262"/>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0178" name="Rectangle 3"/>
          <p:cNvSpPr>
            <a:spLocks noGrp="1" noChangeArrowheads="1"/>
          </p:cNvSpPr>
          <p:nvPr>
            <p:ph type="body" idx="1"/>
          </p:nvPr>
        </p:nvSpPr>
        <p:spPr bwMode="auto">
          <a:xfrm>
            <a:off x="228600" y="7843838"/>
            <a:ext cx="6400800" cy="51117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47500" lnSpcReduction="20000"/>
          </a:bodyPr>
          <a:lstStyle/>
          <a:p>
            <a:r>
              <a:rPr lang="en-US" sz="1200" kern="1200" dirty="0" smtClean="0">
                <a:solidFill>
                  <a:schemeClr val="tx1"/>
                </a:solidFill>
                <a:latin typeface="+mn-lt"/>
                <a:ea typeface="ＭＳ Ｐゴシック" pitchFamily="-1" charset="-128"/>
                <a:cs typeface="ＭＳ Ｐゴシック" pitchFamily="-1" charset="-128"/>
              </a:rPr>
              <a:t>Molecular Targeted Therapies in Hepatocellular Carcinoma</a:t>
            </a:r>
          </a:p>
          <a:p>
            <a:r>
              <a:rPr lang="en-US" sz="1200" kern="1200" dirty="0" err="1" smtClean="0">
                <a:solidFill>
                  <a:schemeClr val="tx1"/>
                </a:solidFill>
                <a:latin typeface="+mn-lt"/>
                <a:ea typeface="ＭＳ Ｐゴシック" pitchFamily="-1" charset="-128"/>
                <a:cs typeface="ＭＳ Ｐゴシック" pitchFamily="-1" charset="-128"/>
              </a:rPr>
              <a:t>Josep</a:t>
            </a:r>
            <a:r>
              <a:rPr lang="en-US" sz="1200" kern="1200" dirty="0" smtClean="0">
                <a:solidFill>
                  <a:schemeClr val="tx1"/>
                </a:solidFill>
                <a:latin typeface="+mn-lt"/>
                <a:ea typeface="ＭＳ Ｐゴシック" pitchFamily="-1" charset="-128"/>
                <a:cs typeface="ＭＳ Ｐゴシック" pitchFamily="-1" charset="-128"/>
              </a:rPr>
              <a:t> M. </a:t>
            </a:r>
            <a:r>
              <a:rPr lang="en-US" sz="1200" kern="1200" dirty="0" err="1" smtClean="0">
                <a:solidFill>
                  <a:schemeClr val="tx1"/>
                </a:solidFill>
                <a:latin typeface="+mn-lt"/>
                <a:ea typeface="ＭＳ Ｐゴシック" pitchFamily="-1" charset="-128"/>
                <a:cs typeface="ＭＳ Ｐゴシック" pitchFamily="-1" charset="-128"/>
              </a:rPr>
              <a:t>Llovet</a:t>
            </a:r>
            <a:r>
              <a:rPr lang="en-US" sz="1200" kern="1200" dirty="0" smtClean="0">
                <a:solidFill>
                  <a:schemeClr val="tx1"/>
                </a:solidFill>
                <a:latin typeface="+mn-lt"/>
                <a:ea typeface="ＭＳ Ｐゴシック" pitchFamily="-1" charset="-128"/>
                <a:cs typeface="ＭＳ Ｐゴシック" pitchFamily="-1" charset="-128"/>
              </a:rPr>
              <a:t>, M.D. and </a:t>
            </a:r>
            <a:r>
              <a:rPr lang="en-US" sz="1200" kern="1200" dirty="0" err="1" smtClean="0">
                <a:solidFill>
                  <a:schemeClr val="tx1"/>
                </a:solidFill>
                <a:latin typeface="+mn-lt"/>
                <a:ea typeface="ＭＳ Ｐゴシック" pitchFamily="-1" charset="-128"/>
                <a:cs typeface="ＭＳ Ｐゴシック" pitchFamily="-1" charset="-128"/>
              </a:rPr>
              <a:t>Jordi</a:t>
            </a:r>
            <a:r>
              <a:rPr lang="en-US" sz="1200" kern="1200" dirty="0" smtClean="0">
                <a:solidFill>
                  <a:schemeClr val="tx1"/>
                </a:solidFill>
                <a:latin typeface="+mn-lt"/>
                <a:ea typeface="ＭＳ Ｐゴシック" pitchFamily="-1" charset="-128"/>
                <a:cs typeface="ＭＳ Ｐゴシック" pitchFamily="-1" charset="-128"/>
              </a:rPr>
              <a:t> </a:t>
            </a:r>
            <a:r>
              <a:rPr lang="en-US" sz="1200" kern="1200" dirty="0" err="1" smtClean="0">
                <a:solidFill>
                  <a:schemeClr val="tx1"/>
                </a:solidFill>
                <a:latin typeface="+mn-lt"/>
                <a:ea typeface="ＭＳ Ｐゴシック" pitchFamily="-1" charset="-128"/>
                <a:cs typeface="ＭＳ Ｐゴシック" pitchFamily="-1" charset="-128"/>
              </a:rPr>
              <a:t>Bruix</a:t>
            </a:r>
            <a:r>
              <a:rPr lang="en-US" sz="1200" kern="1200" dirty="0" smtClean="0">
                <a:solidFill>
                  <a:schemeClr val="tx1"/>
                </a:solidFill>
                <a:latin typeface="+mn-lt"/>
                <a:ea typeface="ＭＳ Ｐゴシック" pitchFamily="-1" charset="-128"/>
                <a:cs typeface="ＭＳ Ｐゴシック" pitchFamily="-1" charset="-128"/>
              </a:rPr>
              <a:t>, M.D.</a:t>
            </a:r>
          </a:p>
          <a:p>
            <a:r>
              <a:rPr lang="en-US" sz="1200" kern="1200" dirty="0" smtClean="0">
                <a:solidFill>
                  <a:schemeClr val="tx1"/>
                </a:solidFill>
                <a:latin typeface="+mn-lt"/>
                <a:ea typeface="ＭＳ Ｐゴシック" pitchFamily="-1" charset="-128"/>
                <a:cs typeface="ＭＳ Ｐゴシック" pitchFamily="-1" charset="-128"/>
              </a:rPr>
              <a:t>Molecular Targeted</a:t>
            </a:r>
            <a:r>
              <a:rPr lang="en-US" sz="1200" kern="1200" baseline="0" dirty="0" smtClean="0">
                <a:solidFill>
                  <a:schemeClr val="tx1"/>
                </a:solidFill>
                <a:latin typeface="+mn-lt"/>
                <a:ea typeface="ＭＳ Ｐゴシック" pitchFamily="-1" charset="-128"/>
                <a:cs typeface="ＭＳ Ｐゴシック" pitchFamily="-1" charset="-128"/>
              </a:rPr>
              <a:t> Therapies in Hepatocellular Carcinoma</a:t>
            </a:r>
          </a:p>
          <a:p>
            <a:r>
              <a:rPr lang="en-US" sz="1200" kern="1200" baseline="0" dirty="0" err="1" smtClean="0">
                <a:solidFill>
                  <a:schemeClr val="tx1"/>
                </a:solidFill>
                <a:latin typeface="+mn-lt"/>
                <a:ea typeface="ＭＳ Ｐゴシック" pitchFamily="-1" charset="-128"/>
                <a:cs typeface="ＭＳ Ｐゴシック" pitchFamily="-1" charset="-128"/>
              </a:rPr>
              <a:t>Hepatology</a:t>
            </a:r>
            <a:r>
              <a:rPr lang="en-US" sz="1200" kern="1200" baseline="0" dirty="0" smtClean="0">
                <a:solidFill>
                  <a:schemeClr val="tx1"/>
                </a:solidFill>
                <a:latin typeface="+mn-lt"/>
                <a:ea typeface="ＭＳ Ｐゴシック" pitchFamily="-1" charset="-128"/>
                <a:cs typeface="ＭＳ Ｐゴシック" pitchFamily="-1" charset="-128"/>
              </a:rPr>
              <a:t>. 2008 October; 48(4): 1312-1327.</a:t>
            </a:r>
            <a:endParaRPr 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xmlns="" val="1786936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981200"/>
            <a:ext cx="7162800" cy="1676400"/>
          </a:xfrm>
        </p:spPr>
        <p:txBody>
          <a:bodyPr/>
          <a:lstStyle>
            <a:lvl1pPr algn="ctr">
              <a:defRPr sz="3800">
                <a:solidFill>
                  <a:srgbClr val="E99619"/>
                </a:solidFill>
                <a:effectLst>
                  <a:outerShdw blurRad="50800" dist="12700" dir="2700000">
                    <a:srgbClr val="000000">
                      <a:alpha val="75000"/>
                    </a:srgbClr>
                  </a:outerShdw>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90600" y="3657600"/>
            <a:ext cx="7162800" cy="1219200"/>
          </a:xfrm>
        </p:spPr>
        <p:txBody>
          <a:bodyPr>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xmlns="" val="4115664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614801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noChangeArrowheads="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EA6A2C0E-A492-4ADD-BB23-82E9D0DDE4A2}" type="datetimeFigureOut">
              <a:rPr lang="en-US"/>
              <a:pPr/>
              <a:t>8/23/2014</a:t>
            </a:fld>
            <a:endParaRPr lang="en-US"/>
          </a:p>
        </p:txBody>
      </p:sp>
      <p:sp>
        <p:nvSpPr>
          <p:cNvPr id="7" name="Footer Placeholder 6"/>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8" name="Slide Number Placeholder 7"/>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554B37C6-699F-40B6-B955-64D6470DACA0}" type="slidenum">
              <a:rPr lang="en-US"/>
              <a:pPr/>
              <a:t>‹#›</a:t>
            </a:fld>
            <a:endParaRPr lang="en-US"/>
          </a:p>
        </p:txBody>
      </p:sp>
    </p:spTree>
    <p:extLst>
      <p:ext uri="{BB962C8B-B14F-4D97-AF65-F5344CB8AC3E}">
        <p14:creationId xmlns:p14="http://schemas.microsoft.com/office/powerpoint/2010/main" xmlns="" val="3389248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noChangeArrowheads="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3E1688ED-BF4A-497F-ABC7-9F26BF743252}" type="datetimeFigureOut">
              <a:rPr lang="en-US"/>
              <a:pPr/>
              <a:t>8/23/2014</a:t>
            </a:fld>
            <a:endParaRPr lang="en-US"/>
          </a:p>
        </p:txBody>
      </p:sp>
      <p:sp>
        <p:nvSpPr>
          <p:cNvPr id="7" name="Footer Placeholder 6"/>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8" name="Slide Number Placeholder 7"/>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B5FA7964-DBF5-4CA2-9A92-253820375AE5}" type="slidenum">
              <a:rPr lang="en-US"/>
              <a:pPr/>
              <a:t>‹#›</a:t>
            </a:fld>
            <a:endParaRPr lang="en-US"/>
          </a:p>
        </p:txBody>
      </p:sp>
    </p:spTree>
    <p:extLst>
      <p:ext uri="{BB962C8B-B14F-4D97-AF65-F5344CB8AC3E}">
        <p14:creationId xmlns:p14="http://schemas.microsoft.com/office/powerpoint/2010/main" xmlns="" val="4088129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011983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Empty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067678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9420287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530523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lvl1pPr>
              <a:defRPr>
                <a:solidFill>
                  <a:srgbClr val="E99619"/>
                </a:solidFill>
                <a:effectLst>
                  <a:outerShdw blurRad="50800" dist="12700" dir="2700000">
                    <a:srgbClr val="000000">
                      <a:alpha val="75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Font typeface="Courier New"/>
              <a:buChar char="o"/>
              <a:defRPr strike="noStrike">
                <a:solidFill>
                  <a:srgbClr val="FFFFFF"/>
                </a:solidFill>
              </a:defRPr>
            </a:lvl1pPr>
            <a:lvl2pPr>
              <a:defRPr strike="noStrike">
                <a:solidFill>
                  <a:srgbClr val="FFFFFF"/>
                </a:solidFill>
              </a:defRPr>
            </a:lvl2pPr>
            <a:lvl3pPr>
              <a:defRPr strike="noStrike">
                <a:solidFill>
                  <a:srgbClr val="FFFFFF"/>
                </a:solidFill>
              </a:defRPr>
            </a:lvl3pPr>
            <a:lvl4pPr>
              <a:defRPr strike="noStrike">
                <a:solidFill>
                  <a:srgbClr val="FFFFFF"/>
                </a:solidFill>
              </a:defRPr>
            </a:lvl4pPr>
            <a:lvl5pPr>
              <a:defRPr strike="noStrike">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71047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buFont typeface="Courier New"/>
              <a:buChar char="o"/>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Font typeface="Courier New"/>
              <a:buChar char="o"/>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4210394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buFont typeface="Courier New"/>
              <a:buChar char="o"/>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buFont typeface="Courier New"/>
              <a:buChar char="o"/>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132128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2599300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926657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801688"/>
            <a:ext cx="8467725" cy="110331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381000" y="1981200"/>
            <a:ext cx="8458200" cy="4378325"/>
          </a:xfrm>
        </p:spPr>
        <p:txBody>
          <a:bodyPr/>
          <a:lstStyle/>
          <a:p>
            <a:pPr lvl="0"/>
            <a:endParaRPr lang="en-US" noProof="0"/>
          </a:p>
        </p:txBody>
      </p:sp>
    </p:spTree>
    <p:extLst>
      <p:ext uri="{BB962C8B-B14F-4D97-AF65-F5344CB8AC3E}">
        <p14:creationId xmlns:p14="http://schemas.microsoft.com/office/powerpoint/2010/main" xmlns="" val="4216896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801688"/>
            <a:ext cx="8467725" cy="11033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981200"/>
            <a:ext cx="4152900" cy="4378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981200"/>
            <a:ext cx="4152900" cy="4378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803102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2"/>
          <p:cNvSpPr>
            <a:spLocks noGrp="1" noChangeArrowheads="1"/>
          </p:cNvSpPr>
          <p:nvPr>
            <p:ph type="dt" sz="half" idx="10"/>
          </p:nvPr>
        </p:nvSpPr>
        <p:spPr>
          <a:xfrm>
            <a:off x="457200" y="625157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4222D666-C78B-46A0-939E-0A89973B592E}" type="datetimeFigureOut">
              <a:rPr lang="en-US"/>
              <a:pPr/>
              <a:t>8/23/2014</a:t>
            </a:fld>
            <a:endParaRPr lang="en-US"/>
          </a:p>
        </p:txBody>
      </p:sp>
      <p:sp>
        <p:nvSpPr>
          <p:cNvPr id="5" name="Rectangle 3"/>
          <p:cNvSpPr>
            <a:spLocks noGrp="1" noChangeArrowheads="1"/>
          </p:cNvSpPr>
          <p:nvPr>
            <p:ph type="sldNum" sz="quarter" idx="11"/>
          </p:nvPr>
        </p:nvSpPr>
        <p:spPr>
          <a:xfrm>
            <a:off x="6553200" y="6248400"/>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A9A996D7-BFE5-4029-849B-1709339630DE}" type="slidenum">
              <a:rPr lang="en-US"/>
              <a:pPr/>
              <a:t>‹#›</a:t>
            </a:fld>
            <a:endParaRPr lang="en-US"/>
          </a:p>
        </p:txBody>
      </p:sp>
      <p:sp>
        <p:nvSpPr>
          <p:cNvPr id="6" name="Rectangle 14"/>
          <p:cNvSpPr>
            <a:spLocks noGrp="1" noChangeArrowheads="1"/>
          </p:cNvSpPr>
          <p:nvPr>
            <p:ph type="ftr" sz="quarter" idx="12"/>
          </p:nvPr>
        </p:nvSpPr>
        <p:spPr>
          <a:xfrm>
            <a:off x="3124200" y="6248400"/>
            <a:ext cx="2895600" cy="476250"/>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Tree>
    <p:extLst>
      <p:ext uri="{BB962C8B-B14F-4D97-AF65-F5344CB8AC3E}">
        <p14:creationId xmlns:p14="http://schemas.microsoft.com/office/powerpoint/2010/main" xmlns="" val="339632354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01" r:id="rId1"/>
    <p:sldLayoutId id="2147483789" r:id="rId2"/>
    <p:sldLayoutId id="2147483790" r:id="rId3"/>
    <p:sldLayoutId id="2147483791" r:id="rId4"/>
    <p:sldLayoutId id="2147483792" r:id="rId5"/>
    <p:sldLayoutId id="2147483793" r:id="rId6"/>
    <p:sldLayoutId id="2147483794" r:id="rId7"/>
    <p:sldLayoutId id="2147483795" r:id="rId8"/>
    <p:sldLayoutId id="2147483802" r:id="rId9"/>
    <p:sldLayoutId id="2147483796" r:id="rId10"/>
    <p:sldLayoutId id="2147483804" r:id="rId11"/>
    <p:sldLayoutId id="2147483805" r:id="rId12"/>
    <p:sldLayoutId id="2147483797" r:id="rId13"/>
    <p:sldLayoutId id="2147483798" r:id="rId14"/>
    <p:sldLayoutId id="2147483799" r:id="rId15"/>
    <p:sldLayoutId id="2147483800" r:id="rId16"/>
  </p:sldLayoutIdLst>
  <p:txStyles>
    <p:titleStyle>
      <a:lvl1pPr algn="ctr" defTabSz="457200" rtl="0" eaLnBrk="0" fontAlgn="base" hangingPunct="0">
        <a:spcBef>
          <a:spcPct val="0"/>
        </a:spcBef>
        <a:spcAft>
          <a:spcPct val="0"/>
        </a:spcAft>
        <a:defRPr sz="3800" b="1" kern="1200">
          <a:solidFill>
            <a:srgbClr val="E99619"/>
          </a:solidFill>
          <a:effectLst>
            <a:outerShdw blurRad="50800" dist="12700" dir="2700000">
              <a:srgbClr val="000000">
                <a:alpha val="75000"/>
              </a:srgbClr>
            </a:outerShdw>
          </a:effectLst>
          <a:latin typeface="Arial"/>
          <a:ea typeface="ＭＳ Ｐゴシック" pitchFamily="-1" charset="-128"/>
          <a:cs typeface="Arial"/>
        </a:defRPr>
      </a:lvl1pPr>
      <a:lvl2pPr algn="ctr" defTabSz="457200" rtl="0" eaLnBrk="0" fontAlgn="base" hangingPunct="0">
        <a:spcBef>
          <a:spcPct val="0"/>
        </a:spcBef>
        <a:spcAft>
          <a:spcPct val="0"/>
        </a:spcAft>
        <a:defRPr sz="3800" b="1">
          <a:solidFill>
            <a:srgbClr val="E99619"/>
          </a:solidFill>
          <a:latin typeface="Arial" pitchFamily="-1" charset="0"/>
          <a:ea typeface="ＭＳ Ｐゴシック" pitchFamily="-1" charset="-128"/>
        </a:defRPr>
      </a:lvl2pPr>
      <a:lvl3pPr algn="ctr" defTabSz="457200" rtl="0" eaLnBrk="0" fontAlgn="base" hangingPunct="0">
        <a:spcBef>
          <a:spcPct val="0"/>
        </a:spcBef>
        <a:spcAft>
          <a:spcPct val="0"/>
        </a:spcAft>
        <a:defRPr sz="3800" b="1">
          <a:solidFill>
            <a:srgbClr val="E99619"/>
          </a:solidFill>
          <a:latin typeface="Arial" pitchFamily="-1" charset="0"/>
          <a:ea typeface="ＭＳ Ｐゴシック" pitchFamily="-1" charset="-128"/>
        </a:defRPr>
      </a:lvl3pPr>
      <a:lvl4pPr algn="ctr" defTabSz="457200" rtl="0" eaLnBrk="0" fontAlgn="base" hangingPunct="0">
        <a:spcBef>
          <a:spcPct val="0"/>
        </a:spcBef>
        <a:spcAft>
          <a:spcPct val="0"/>
        </a:spcAft>
        <a:defRPr sz="3800" b="1">
          <a:solidFill>
            <a:srgbClr val="E99619"/>
          </a:solidFill>
          <a:latin typeface="Arial" pitchFamily="-1" charset="0"/>
          <a:ea typeface="ＭＳ Ｐゴシック" pitchFamily="-1" charset="-128"/>
        </a:defRPr>
      </a:lvl4pPr>
      <a:lvl5pPr algn="ctr" defTabSz="457200" rtl="0" eaLnBrk="0" fontAlgn="base" hangingPunct="0">
        <a:spcBef>
          <a:spcPct val="0"/>
        </a:spcBef>
        <a:spcAft>
          <a:spcPct val="0"/>
        </a:spcAft>
        <a:defRPr sz="3800" b="1">
          <a:solidFill>
            <a:srgbClr val="E99619"/>
          </a:solidFill>
          <a:latin typeface="Arial" pitchFamily="-1" charset="0"/>
          <a:ea typeface="ＭＳ Ｐゴシック" pitchFamily="-1" charset="-128"/>
        </a:defRPr>
      </a:lvl5pPr>
      <a:lvl6pPr marL="457200" algn="ctr" defTabSz="457200" rtl="0" fontAlgn="base">
        <a:spcBef>
          <a:spcPct val="0"/>
        </a:spcBef>
        <a:spcAft>
          <a:spcPct val="0"/>
        </a:spcAft>
        <a:defRPr sz="4000" b="1">
          <a:solidFill>
            <a:srgbClr val="1A2769"/>
          </a:solidFill>
          <a:latin typeface="Arial" pitchFamily="-1" charset="0"/>
          <a:ea typeface="ＭＳ Ｐゴシック" pitchFamily="-1" charset="-128"/>
        </a:defRPr>
      </a:lvl6pPr>
      <a:lvl7pPr marL="914400" algn="ctr" defTabSz="457200" rtl="0" fontAlgn="base">
        <a:spcBef>
          <a:spcPct val="0"/>
        </a:spcBef>
        <a:spcAft>
          <a:spcPct val="0"/>
        </a:spcAft>
        <a:defRPr sz="4000" b="1">
          <a:solidFill>
            <a:srgbClr val="1A2769"/>
          </a:solidFill>
          <a:latin typeface="Arial" pitchFamily="-1" charset="0"/>
          <a:ea typeface="ＭＳ Ｐゴシック" pitchFamily="-1" charset="-128"/>
        </a:defRPr>
      </a:lvl7pPr>
      <a:lvl8pPr marL="1371600" algn="ctr" defTabSz="457200" rtl="0" fontAlgn="base">
        <a:spcBef>
          <a:spcPct val="0"/>
        </a:spcBef>
        <a:spcAft>
          <a:spcPct val="0"/>
        </a:spcAft>
        <a:defRPr sz="4000" b="1">
          <a:solidFill>
            <a:srgbClr val="1A2769"/>
          </a:solidFill>
          <a:latin typeface="Arial" pitchFamily="-1" charset="0"/>
          <a:ea typeface="ＭＳ Ｐゴシック" pitchFamily="-1" charset="-128"/>
        </a:defRPr>
      </a:lvl8pPr>
      <a:lvl9pPr marL="1828800" algn="ctr" defTabSz="457200" rtl="0" fontAlgn="base">
        <a:spcBef>
          <a:spcPct val="0"/>
        </a:spcBef>
        <a:spcAft>
          <a:spcPct val="0"/>
        </a:spcAft>
        <a:defRPr sz="4000" b="1">
          <a:solidFill>
            <a:srgbClr val="1A2769"/>
          </a:solidFill>
          <a:latin typeface="Arial" pitchFamily="-1" charset="0"/>
          <a:ea typeface="ＭＳ Ｐゴシック" pitchFamily="-1" charset="-128"/>
        </a:defRPr>
      </a:lvl9pPr>
    </p:titleStyle>
    <p:bodyStyle>
      <a:lvl1pPr marL="342900" indent="-342900" algn="l" defTabSz="457200" rtl="0" eaLnBrk="0" fontAlgn="base" hangingPunct="0">
        <a:spcBef>
          <a:spcPct val="20000"/>
        </a:spcBef>
        <a:spcAft>
          <a:spcPct val="0"/>
        </a:spcAft>
        <a:buFont typeface="Courier New" panose="02070309020205020404" pitchFamily="49" charset="0"/>
        <a:buChar char="o"/>
        <a:defRPr sz="3200" kern="1200">
          <a:solidFill>
            <a:schemeClr val="bg1"/>
          </a:solidFill>
          <a:latin typeface="Arial"/>
          <a:ea typeface="ＭＳ Ｐゴシック" pitchFamily="-1" charset="-128"/>
          <a:cs typeface="Arial"/>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bg1"/>
          </a:solidFill>
          <a:latin typeface="Arial"/>
          <a:ea typeface="ＭＳ Ｐゴシック" pitchFamily="-1" charset="-128"/>
          <a:cs typeface="Arial"/>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bg1"/>
          </a:solidFill>
          <a:latin typeface="Arial"/>
          <a:ea typeface="ＭＳ Ｐゴシック" pitchFamily="-1" charset="-128"/>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bg1"/>
          </a:solidFill>
          <a:latin typeface="Arial"/>
          <a:ea typeface="ＭＳ Ｐゴシック" pitchFamily="-1" charset="-128"/>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bg1"/>
          </a:solidFill>
          <a:latin typeface="Arial"/>
          <a:ea typeface="ＭＳ Ｐゴシック" pitchFamily="-1"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vmlDrawing" Target="../drawings/vmlDrawing3.vml"/><Relationship Id="rId5" Type="http://schemas.openxmlformats.org/officeDocument/2006/relationships/oleObject" Target="../embeddings/Microsoft_Office_Excel_97-2003_Worksheet1.xls"/><Relationship Id="rId4"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hyperlink" Target="http://en.wikipedia.org/wiki/File:JohannesBrahms.jpg" TargetMode="External"/><Relationship Id="rId7" Type="http://schemas.openxmlformats.org/officeDocument/2006/relationships/hyperlink" Target="http://en.wikipedia.org/wiki/File:%C3%89dith_Piaf.jp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hyperlink" Target="http://en.wikipedia.org/wiki/File:Ray_Charles_(cropped).jpg" TargetMode="External"/><Relationship Id="rId4" Type="http://schemas.openxmlformats.org/officeDocument/2006/relationships/image" Target="../media/image1.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HCC</a:t>
            </a:r>
            <a:endParaRPr lang="en-US" dirty="0"/>
          </a:p>
        </p:txBody>
      </p:sp>
      <p:sp>
        <p:nvSpPr>
          <p:cNvPr id="3" name="Subtitle 2"/>
          <p:cNvSpPr>
            <a:spLocks noGrp="1"/>
          </p:cNvSpPr>
          <p:nvPr>
            <p:ph type="subTitle" idx="1"/>
          </p:nvPr>
        </p:nvSpPr>
        <p:spPr/>
        <p:txBody>
          <a:bodyPr>
            <a:noAutofit/>
          </a:bodyPr>
          <a:lstStyle/>
          <a:p>
            <a:r>
              <a:rPr lang="en-US" dirty="0" smtClean="0"/>
              <a:t>Transcaucasus Meeting 2014</a:t>
            </a:r>
          </a:p>
          <a:p>
            <a:endParaRPr lang="en-US" dirty="0"/>
          </a:p>
          <a:p>
            <a:r>
              <a:rPr lang="en-US" dirty="0" smtClean="0"/>
              <a:t>Robert G Gish MD</a:t>
            </a:r>
          </a:p>
          <a:p>
            <a:r>
              <a:rPr lang="en-US" dirty="0" smtClean="0"/>
              <a:t>Stanford University</a:t>
            </a:r>
          </a:p>
          <a:p>
            <a:r>
              <a:rPr lang="en-US" dirty="0" smtClean="0"/>
              <a:t>Palo Alto CA USA</a:t>
            </a:r>
            <a:endParaRPr lang="en-US" dirty="0"/>
          </a:p>
        </p:txBody>
      </p:sp>
    </p:spTree>
    <p:extLst>
      <p:ext uri="{BB962C8B-B14F-4D97-AF65-F5344CB8AC3E}">
        <p14:creationId xmlns:p14="http://schemas.microsoft.com/office/powerpoint/2010/main" xmlns="" val="12764913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7" name="Group 2"/>
          <p:cNvGrpSpPr>
            <a:grpSpLocks/>
          </p:cNvGrpSpPr>
          <p:nvPr/>
        </p:nvGrpSpPr>
        <p:grpSpPr bwMode="auto">
          <a:xfrm>
            <a:off x="2324100" y="1819890"/>
            <a:ext cx="3444875" cy="3373437"/>
            <a:chOff x="1464" y="1080"/>
            <a:chExt cx="2170" cy="2066"/>
          </a:xfrm>
        </p:grpSpPr>
        <p:grpSp>
          <p:nvGrpSpPr>
            <p:cNvPr id="45067" name="Group 3"/>
            <p:cNvGrpSpPr>
              <a:grpSpLocks/>
            </p:cNvGrpSpPr>
            <p:nvPr/>
          </p:nvGrpSpPr>
          <p:grpSpPr bwMode="auto">
            <a:xfrm>
              <a:off x="1556" y="1470"/>
              <a:ext cx="52" cy="67"/>
              <a:chOff x="1729" y="1061"/>
              <a:chExt cx="67" cy="67"/>
            </a:xfrm>
          </p:grpSpPr>
          <p:sp>
            <p:nvSpPr>
              <p:cNvPr id="45105" name="Line 4"/>
              <p:cNvSpPr>
                <a:spLocks noChangeShapeType="1"/>
              </p:cNvSpPr>
              <p:nvPr/>
            </p:nvSpPr>
            <p:spPr bwMode="auto">
              <a:xfrm rot="-5400000">
                <a:off x="1763" y="1061"/>
                <a:ext cx="0" cy="67"/>
              </a:xfrm>
              <a:prstGeom prst="line">
                <a:avLst/>
              </a:prstGeom>
              <a:noFill/>
              <a:ln w="25400">
                <a:solidFill>
                  <a:schemeClr val="accent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5106" name="Line 5"/>
              <p:cNvSpPr>
                <a:spLocks noChangeShapeType="1"/>
              </p:cNvSpPr>
              <p:nvPr/>
            </p:nvSpPr>
            <p:spPr bwMode="auto">
              <a:xfrm>
                <a:off x="1762" y="1061"/>
                <a:ext cx="0" cy="67"/>
              </a:xfrm>
              <a:prstGeom prst="line">
                <a:avLst/>
              </a:prstGeom>
              <a:noFill/>
              <a:ln w="25400">
                <a:solidFill>
                  <a:schemeClr val="accent1"/>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45068" name="Line 6"/>
            <p:cNvSpPr>
              <a:spLocks noChangeShapeType="1"/>
            </p:cNvSpPr>
            <p:nvPr/>
          </p:nvSpPr>
          <p:spPr bwMode="auto">
            <a:xfrm>
              <a:off x="1693" y="1621"/>
              <a:ext cx="0" cy="67"/>
            </a:xfrm>
            <a:prstGeom prst="line">
              <a:avLst/>
            </a:prstGeom>
            <a:noFill/>
            <a:ln w="25400">
              <a:solidFill>
                <a:schemeClr val="accent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5069" name="Freeform 7"/>
            <p:cNvSpPr>
              <a:spLocks/>
            </p:cNvSpPr>
            <p:nvPr/>
          </p:nvSpPr>
          <p:spPr bwMode="auto">
            <a:xfrm>
              <a:off x="1468" y="1094"/>
              <a:ext cx="1914" cy="2052"/>
            </a:xfrm>
            <a:custGeom>
              <a:avLst/>
              <a:gdLst>
                <a:gd name="T0" fmla="*/ 0 w 2475"/>
                <a:gd name="T1" fmla="*/ 0 h 2052"/>
                <a:gd name="T2" fmla="*/ 0 w 2475"/>
                <a:gd name="T3" fmla="*/ 111 h 2052"/>
                <a:gd name="T4" fmla="*/ 2 w 2475"/>
                <a:gd name="T5" fmla="*/ 111 h 2052"/>
                <a:gd name="T6" fmla="*/ 2 w 2475"/>
                <a:gd name="T7" fmla="*/ 122 h 2052"/>
                <a:gd name="T8" fmla="*/ 4 w 2475"/>
                <a:gd name="T9" fmla="*/ 125 h 2052"/>
                <a:gd name="T10" fmla="*/ 7 w 2475"/>
                <a:gd name="T11" fmla="*/ 243 h 2052"/>
                <a:gd name="T12" fmla="*/ 9 w 2475"/>
                <a:gd name="T13" fmla="*/ 309 h 2052"/>
                <a:gd name="T14" fmla="*/ 9 w 2475"/>
                <a:gd name="T15" fmla="*/ 309 h 2052"/>
                <a:gd name="T16" fmla="*/ 9 w 2475"/>
                <a:gd name="T17" fmla="*/ 469 h 2052"/>
                <a:gd name="T18" fmla="*/ 13 w 2475"/>
                <a:gd name="T19" fmla="*/ 469 h 2052"/>
                <a:gd name="T20" fmla="*/ 13 w 2475"/>
                <a:gd name="T21" fmla="*/ 517 h 2052"/>
                <a:gd name="T22" fmla="*/ 17 w 2475"/>
                <a:gd name="T23" fmla="*/ 517 h 2052"/>
                <a:gd name="T24" fmla="*/ 17 w 2475"/>
                <a:gd name="T25" fmla="*/ 567 h 2052"/>
                <a:gd name="T26" fmla="*/ 19 w 2475"/>
                <a:gd name="T27" fmla="*/ 567 h 2052"/>
                <a:gd name="T28" fmla="*/ 19 w 2475"/>
                <a:gd name="T29" fmla="*/ 622 h 2052"/>
                <a:gd name="T30" fmla="*/ 22 w 2475"/>
                <a:gd name="T31" fmla="*/ 622 h 2052"/>
                <a:gd name="T32" fmla="*/ 22 w 2475"/>
                <a:gd name="T33" fmla="*/ 731 h 2052"/>
                <a:gd name="T34" fmla="*/ 23 w 2475"/>
                <a:gd name="T35" fmla="*/ 731 h 2052"/>
                <a:gd name="T36" fmla="*/ 23 w 2475"/>
                <a:gd name="T37" fmla="*/ 830 h 2052"/>
                <a:gd name="T38" fmla="*/ 29 w 2475"/>
                <a:gd name="T39" fmla="*/ 830 h 2052"/>
                <a:gd name="T40" fmla="*/ 29 w 2475"/>
                <a:gd name="T41" fmla="*/ 887 h 2052"/>
                <a:gd name="T42" fmla="*/ 31 w 2475"/>
                <a:gd name="T43" fmla="*/ 887 h 2052"/>
                <a:gd name="T44" fmla="*/ 31 w 2475"/>
                <a:gd name="T45" fmla="*/ 937 h 2052"/>
                <a:gd name="T46" fmla="*/ 32 w 2475"/>
                <a:gd name="T47" fmla="*/ 937 h 2052"/>
                <a:gd name="T48" fmla="*/ 32 w 2475"/>
                <a:gd name="T49" fmla="*/ 1012 h 2052"/>
                <a:gd name="T50" fmla="*/ 33 w 2475"/>
                <a:gd name="T51" fmla="*/ 1012 h 2052"/>
                <a:gd name="T52" fmla="*/ 33 w 2475"/>
                <a:gd name="T53" fmla="*/ 1133 h 2052"/>
                <a:gd name="T54" fmla="*/ 42 w 2475"/>
                <a:gd name="T55" fmla="*/ 1133 h 2052"/>
                <a:gd name="T56" fmla="*/ 42 w 2475"/>
                <a:gd name="T57" fmla="*/ 1199 h 2052"/>
                <a:gd name="T58" fmla="*/ 45 w 2475"/>
                <a:gd name="T59" fmla="*/ 1199 h 2052"/>
                <a:gd name="T60" fmla="*/ 45 w 2475"/>
                <a:gd name="T61" fmla="*/ 1247 h 2052"/>
                <a:gd name="T62" fmla="*/ 52 w 2475"/>
                <a:gd name="T63" fmla="*/ 1247 h 2052"/>
                <a:gd name="T64" fmla="*/ 52 w 2475"/>
                <a:gd name="T65" fmla="*/ 1305 h 2052"/>
                <a:gd name="T66" fmla="*/ 66 w 2475"/>
                <a:gd name="T67" fmla="*/ 1305 h 2052"/>
                <a:gd name="T68" fmla="*/ 66 w 2475"/>
                <a:gd name="T69" fmla="*/ 1361 h 2052"/>
                <a:gd name="T70" fmla="*/ 68 w 2475"/>
                <a:gd name="T71" fmla="*/ 1361 h 2052"/>
                <a:gd name="T72" fmla="*/ 68 w 2475"/>
                <a:gd name="T73" fmla="*/ 1415 h 2052"/>
                <a:gd name="T74" fmla="*/ 97 w 2475"/>
                <a:gd name="T75" fmla="*/ 1415 h 2052"/>
                <a:gd name="T76" fmla="*/ 97 w 2475"/>
                <a:gd name="T77" fmla="*/ 1470 h 2052"/>
                <a:gd name="T78" fmla="*/ 113 w 2475"/>
                <a:gd name="T79" fmla="*/ 1470 h 2052"/>
                <a:gd name="T80" fmla="*/ 113 w 2475"/>
                <a:gd name="T81" fmla="*/ 1523 h 2052"/>
                <a:gd name="T82" fmla="*/ 121 w 2475"/>
                <a:gd name="T83" fmla="*/ 1523 h 2052"/>
                <a:gd name="T84" fmla="*/ 121 w 2475"/>
                <a:gd name="T85" fmla="*/ 1580 h 2052"/>
                <a:gd name="T86" fmla="*/ 205 w 2475"/>
                <a:gd name="T87" fmla="*/ 1580 h 2052"/>
                <a:gd name="T88" fmla="*/ 205 w 2475"/>
                <a:gd name="T89" fmla="*/ 1738 h 2052"/>
                <a:gd name="T90" fmla="*/ 286 w 2475"/>
                <a:gd name="T91" fmla="*/ 1738 h 2052"/>
                <a:gd name="T92" fmla="*/ 286 w 2475"/>
                <a:gd name="T93" fmla="*/ 1906 h 2052"/>
                <a:gd name="T94" fmla="*/ 529 w 2475"/>
                <a:gd name="T95" fmla="*/ 1906 h 2052"/>
                <a:gd name="T96" fmla="*/ 529 w 2475"/>
                <a:gd name="T97" fmla="*/ 2052 h 205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75"/>
                <a:gd name="T148" fmla="*/ 0 h 2052"/>
                <a:gd name="T149" fmla="*/ 2475 w 2475"/>
                <a:gd name="T150" fmla="*/ 2052 h 205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75" h="2052">
                  <a:moveTo>
                    <a:pt x="0" y="0"/>
                  </a:moveTo>
                  <a:lnTo>
                    <a:pt x="0" y="111"/>
                  </a:lnTo>
                  <a:lnTo>
                    <a:pt x="12" y="111"/>
                  </a:lnTo>
                  <a:lnTo>
                    <a:pt x="12" y="122"/>
                  </a:lnTo>
                  <a:lnTo>
                    <a:pt x="17" y="125"/>
                  </a:lnTo>
                  <a:lnTo>
                    <a:pt x="32" y="243"/>
                  </a:lnTo>
                  <a:lnTo>
                    <a:pt x="39" y="309"/>
                  </a:lnTo>
                  <a:lnTo>
                    <a:pt x="44" y="309"/>
                  </a:lnTo>
                  <a:lnTo>
                    <a:pt x="44" y="469"/>
                  </a:lnTo>
                  <a:lnTo>
                    <a:pt x="61" y="469"/>
                  </a:lnTo>
                  <a:lnTo>
                    <a:pt x="61" y="517"/>
                  </a:lnTo>
                  <a:lnTo>
                    <a:pt x="80" y="517"/>
                  </a:lnTo>
                  <a:lnTo>
                    <a:pt x="80" y="567"/>
                  </a:lnTo>
                  <a:lnTo>
                    <a:pt x="90" y="567"/>
                  </a:lnTo>
                  <a:lnTo>
                    <a:pt x="90" y="622"/>
                  </a:lnTo>
                  <a:lnTo>
                    <a:pt x="98" y="622"/>
                  </a:lnTo>
                  <a:lnTo>
                    <a:pt x="98" y="731"/>
                  </a:lnTo>
                  <a:lnTo>
                    <a:pt x="108" y="731"/>
                  </a:lnTo>
                  <a:lnTo>
                    <a:pt x="108" y="830"/>
                  </a:lnTo>
                  <a:lnTo>
                    <a:pt x="137" y="830"/>
                  </a:lnTo>
                  <a:lnTo>
                    <a:pt x="137" y="887"/>
                  </a:lnTo>
                  <a:lnTo>
                    <a:pt x="144" y="887"/>
                  </a:lnTo>
                  <a:lnTo>
                    <a:pt x="144" y="937"/>
                  </a:lnTo>
                  <a:lnTo>
                    <a:pt x="149" y="937"/>
                  </a:lnTo>
                  <a:lnTo>
                    <a:pt x="149" y="1012"/>
                  </a:lnTo>
                  <a:lnTo>
                    <a:pt x="157" y="1012"/>
                  </a:lnTo>
                  <a:lnTo>
                    <a:pt x="157" y="1133"/>
                  </a:lnTo>
                  <a:lnTo>
                    <a:pt x="194" y="1133"/>
                  </a:lnTo>
                  <a:lnTo>
                    <a:pt x="194" y="1199"/>
                  </a:lnTo>
                  <a:lnTo>
                    <a:pt x="209" y="1199"/>
                  </a:lnTo>
                  <a:lnTo>
                    <a:pt x="209" y="1247"/>
                  </a:lnTo>
                  <a:lnTo>
                    <a:pt x="243" y="1247"/>
                  </a:lnTo>
                  <a:lnTo>
                    <a:pt x="243" y="1305"/>
                  </a:lnTo>
                  <a:lnTo>
                    <a:pt x="307" y="1305"/>
                  </a:lnTo>
                  <a:lnTo>
                    <a:pt x="307" y="1361"/>
                  </a:lnTo>
                  <a:lnTo>
                    <a:pt x="321" y="1361"/>
                  </a:lnTo>
                  <a:lnTo>
                    <a:pt x="321" y="1415"/>
                  </a:lnTo>
                  <a:lnTo>
                    <a:pt x="451" y="1415"/>
                  </a:lnTo>
                  <a:lnTo>
                    <a:pt x="451" y="1470"/>
                  </a:lnTo>
                  <a:lnTo>
                    <a:pt x="528" y="1470"/>
                  </a:lnTo>
                  <a:lnTo>
                    <a:pt x="528" y="1523"/>
                  </a:lnTo>
                  <a:lnTo>
                    <a:pt x="566" y="1523"/>
                  </a:lnTo>
                  <a:lnTo>
                    <a:pt x="566" y="1580"/>
                  </a:lnTo>
                  <a:lnTo>
                    <a:pt x="959" y="1580"/>
                  </a:lnTo>
                  <a:lnTo>
                    <a:pt x="959" y="1738"/>
                  </a:lnTo>
                  <a:lnTo>
                    <a:pt x="1340" y="1738"/>
                  </a:lnTo>
                  <a:lnTo>
                    <a:pt x="1340" y="1906"/>
                  </a:lnTo>
                  <a:lnTo>
                    <a:pt x="2473" y="1906"/>
                  </a:lnTo>
                  <a:lnTo>
                    <a:pt x="2475" y="2052"/>
                  </a:lnTo>
                </a:path>
              </a:pathLst>
            </a:custGeom>
            <a:noFill/>
            <a:ln w="57150" cap="rnd" cmpd="sng">
              <a:solidFill>
                <a:srgbClr val="FF66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45070" name="Freeform 8"/>
            <p:cNvSpPr>
              <a:spLocks/>
            </p:cNvSpPr>
            <p:nvPr/>
          </p:nvSpPr>
          <p:spPr bwMode="auto">
            <a:xfrm>
              <a:off x="1464" y="1080"/>
              <a:ext cx="2170" cy="1503"/>
            </a:xfrm>
            <a:custGeom>
              <a:avLst/>
              <a:gdLst>
                <a:gd name="T0" fmla="*/ 0 w 2807"/>
                <a:gd name="T1" fmla="*/ 0 h 1503"/>
                <a:gd name="T2" fmla="*/ 0 w 2807"/>
                <a:gd name="T3" fmla="*/ 125 h 1503"/>
                <a:gd name="T4" fmla="*/ 8 w 2807"/>
                <a:gd name="T5" fmla="*/ 125 h 1503"/>
                <a:gd name="T6" fmla="*/ 8 w 2807"/>
                <a:gd name="T7" fmla="*/ 219 h 1503"/>
                <a:gd name="T8" fmla="*/ 20 w 2807"/>
                <a:gd name="T9" fmla="*/ 219 h 1503"/>
                <a:gd name="T10" fmla="*/ 20 w 2807"/>
                <a:gd name="T11" fmla="*/ 305 h 1503"/>
                <a:gd name="T12" fmla="*/ 29 w 2807"/>
                <a:gd name="T13" fmla="*/ 305 h 1503"/>
                <a:gd name="T14" fmla="*/ 29 w 2807"/>
                <a:gd name="T15" fmla="*/ 397 h 1503"/>
                <a:gd name="T16" fmla="*/ 33 w 2807"/>
                <a:gd name="T17" fmla="*/ 397 h 1503"/>
                <a:gd name="T18" fmla="*/ 33 w 2807"/>
                <a:gd name="T19" fmla="*/ 440 h 1503"/>
                <a:gd name="T20" fmla="*/ 43 w 2807"/>
                <a:gd name="T21" fmla="*/ 440 h 1503"/>
                <a:gd name="T22" fmla="*/ 43 w 2807"/>
                <a:gd name="T23" fmla="*/ 486 h 1503"/>
                <a:gd name="T24" fmla="*/ 53 w 2807"/>
                <a:gd name="T25" fmla="*/ 486 h 1503"/>
                <a:gd name="T26" fmla="*/ 53 w 2807"/>
                <a:gd name="T27" fmla="*/ 569 h 1503"/>
                <a:gd name="T28" fmla="*/ 87 w 2807"/>
                <a:gd name="T29" fmla="*/ 569 h 1503"/>
                <a:gd name="T30" fmla="*/ 87 w 2807"/>
                <a:gd name="T31" fmla="*/ 621 h 1503"/>
                <a:gd name="T32" fmla="*/ 109 w 2807"/>
                <a:gd name="T33" fmla="*/ 621 h 1503"/>
                <a:gd name="T34" fmla="*/ 109 w 2807"/>
                <a:gd name="T35" fmla="*/ 672 h 1503"/>
                <a:gd name="T36" fmla="*/ 120 w 2807"/>
                <a:gd name="T37" fmla="*/ 672 h 1503"/>
                <a:gd name="T38" fmla="*/ 120 w 2807"/>
                <a:gd name="T39" fmla="*/ 725 h 1503"/>
                <a:gd name="T40" fmla="*/ 154 w 2807"/>
                <a:gd name="T41" fmla="*/ 722 h 1503"/>
                <a:gd name="T42" fmla="*/ 154 w 2807"/>
                <a:gd name="T43" fmla="*/ 799 h 1503"/>
                <a:gd name="T44" fmla="*/ 205 w 2807"/>
                <a:gd name="T45" fmla="*/ 799 h 1503"/>
                <a:gd name="T46" fmla="*/ 205 w 2807"/>
                <a:gd name="T47" fmla="*/ 933 h 1503"/>
                <a:gd name="T48" fmla="*/ 496 w 2807"/>
                <a:gd name="T49" fmla="*/ 933 h 1503"/>
                <a:gd name="T50" fmla="*/ 496 w 2807"/>
                <a:gd name="T51" fmla="*/ 1503 h 1503"/>
                <a:gd name="T52" fmla="*/ 599 w 2807"/>
                <a:gd name="T53" fmla="*/ 1503 h 150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07"/>
                <a:gd name="T82" fmla="*/ 0 h 1503"/>
                <a:gd name="T83" fmla="*/ 2807 w 2807"/>
                <a:gd name="T84" fmla="*/ 1503 h 150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07" h="1503">
                  <a:moveTo>
                    <a:pt x="0" y="0"/>
                  </a:moveTo>
                  <a:lnTo>
                    <a:pt x="0" y="125"/>
                  </a:lnTo>
                  <a:lnTo>
                    <a:pt x="37" y="125"/>
                  </a:lnTo>
                  <a:lnTo>
                    <a:pt x="37" y="219"/>
                  </a:lnTo>
                  <a:lnTo>
                    <a:pt x="93" y="219"/>
                  </a:lnTo>
                  <a:lnTo>
                    <a:pt x="93" y="305"/>
                  </a:lnTo>
                  <a:lnTo>
                    <a:pt x="137" y="305"/>
                  </a:lnTo>
                  <a:lnTo>
                    <a:pt x="137" y="397"/>
                  </a:lnTo>
                  <a:lnTo>
                    <a:pt x="155" y="397"/>
                  </a:lnTo>
                  <a:lnTo>
                    <a:pt x="155" y="440"/>
                  </a:lnTo>
                  <a:lnTo>
                    <a:pt x="206" y="440"/>
                  </a:lnTo>
                  <a:lnTo>
                    <a:pt x="206" y="486"/>
                  </a:lnTo>
                  <a:lnTo>
                    <a:pt x="248" y="486"/>
                  </a:lnTo>
                  <a:lnTo>
                    <a:pt x="248" y="569"/>
                  </a:lnTo>
                  <a:lnTo>
                    <a:pt x="409" y="569"/>
                  </a:lnTo>
                  <a:lnTo>
                    <a:pt x="409" y="621"/>
                  </a:lnTo>
                  <a:lnTo>
                    <a:pt x="510" y="621"/>
                  </a:lnTo>
                  <a:lnTo>
                    <a:pt x="510" y="672"/>
                  </a:lnTo>
                  <a:lnTo>
                    <a:pt x="562" y="672"/>
                  </a:lnTo>
                  <a:lnTo>
                    <a:pt x="563" y="725"/>
                  </a:lnTo>
                  <a:lnTo>
                    <a:pt x="722" y="722"/>
                  </a:lnTo>
                  <a:lnTo>
                    <a:pt x="722" y="799"/>
                  </a:lnTo>
                  <a:lnTo>
                    <a:pt x="960" y="799"/>
                  </a:lnTo>
                  <a:lnTo>
                    <a:pt x="960" y="933"/>
                  </a:lnTo>
                  <a:lnTo>
                    <a:pt x="2324" y="933"/>
                  </a:lnTo>
                  <a:lnTo>
                    <a:pt x="2324" y="1503"/>
                  </a:lnTo>
                  <a:lnTo>
                    <a:pt x="2807" y="1503"/>
                  </a:lnTo>
                </a:path>
              </a:pathLst>
            </a:custGeom>
            <a:noFill/>
            <a:ln w="57150" cap="rnd" cmpd="sng">
              <a:solidFill>
                <a:srgbClr val="FFFF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45071" name="Line 9"/>
            <p:cNvSpPr>
              <a:spLocks noChangeShapeType="1"/>
            </p:cNvSpPr>
            <p:nvPr/>
          </p:nvSpPr>
          <p:spPr bwMode="auto">
            <a:xfrm>
              <a:off x="1723" y="1621"/>
              <a:ext cx="0" cy="67"/>
            </a:xfrm>
            <a:prstGeom prst="line">
              <a:avLst/>
            </a:prstGeom>
            <a:noFill/>
            <a:ln w="25400">
              <a:solidFill>
                <a:schemeClr val="accent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5072" name="Line 10"/>
            <p:cNvSpPr>
              <a:spLocks noChangeShapeType="1"/>
            </p:cNvSpPr>
            <p:nvPr/>
          </p:nvSpPr>
          <p:spPr bwMode="auto">
            <a:xfrm>
              <a:off x="1752" y="1621"/>
              <a:ext cx="0" cy="67"/>
            </a:xfrm>
            <a:prstGeom prst="line">
              <a:avLst/>
            </a:prstGeom>
            <a:noFill/>
            <a:ln w="25400">
              <a:solidFill>
                <a:schemeClr val="accent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5073" name="Line 11"/>
            <p:cNvSpPr>
              <a:spLocks noChangeShapeType="1"/>
            </p:cNvSpPr>
            <p:nvPr/>
          </p:nvSpPr>
          <p:spPr bwMode="auto">
            <a:xfrm>
              <a:off x="1770" y="1621"/>
              <a:ext cx="0" cy="67"/>
            </a:xfrm>
            <a:prstGeom prst="line">
              <a:avLst/>
            </a:prstGeom>
            <a:noFill/>
            <a:ln w="25400">
              <a:solidFill>
                <a:schemeClr val="accent1"/>
              </a:solidFill>
              <a:round/>
              <a:headEnd/>
              <a:tailEnd/>
            </a:ln>
            <a:extLst>
              <a:ext uri="{909E8E84-426E-40dd-AFC4-6F175D3DCCD1}">
                <a14:hiddenFill xmlns="" xmlns:a14="http://schemas.microsoft.com/office/drawing/2010/main">
                  <a:noFill/>
                </a14:hiddenFill>
              </a:ext>
            </a:extLst>
          </p:spPr>
          <p:txBody>
            <a:bodyPr/>
            <a:lstStyle/>
            <a:p>
              <a:endParaRPr lang="en-US"/>
            </a:p>
          </p:txBody>
        </p:sp>
        <p:grpSp>
          <p:nvGrpSpPr>
            <p:cNvPr id="45074" name="Group 12"/>
            <p:cNvGrpSpPr>
              <a:grpSpLocks/>
            </p:cNvGrpSpPr>
            <p:nvPr/>
          </p:nvGrpSpPr>
          <p:grpSpPr bwMode="auto">
            <a:xfrm>
              <a:off x="1852" y="1715"/>
              <a:ext cx="52" cy="67"/>
              <a:chOff x="1729" y="1061"/>
              <a:chExt cx="67" cy="67"/>
            </a:xfrm>
          </p:grpSpPr>
          <p:sp>
            <p:nvSpPr>
              <p:cNvPr id="45103" name="Line 13"/>
              <p:cNvSpPr>
                <a:spLocks noChangeShapeType="1"/>
              </p:cNvSpPr>
              <p:nvPr/>
            </p:nvSpPr>
            <p:spPr bwMode="auto">
              <a:xfrm rot="-5400000">
                <a:off x="1763" y="1061"/>
                <a:ext cx="0" cy="67"/>
              </a:xfrm>
              <a:prstGeom prst="line">
                <a:avLst/>
              </a:prstGeom>
              <a:noFill/>
              <a:ln w="25400">
                <a:solidFill>
                  <a:schemeClr val="accent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5104" name="Line 14"/>
              <p:cNvSpPr>
                <a:spLocks noChangeShapeType="1"/>
              </p:cNvSpPr>
              <p:nvPr/>
            </p:nvSpPr>
            <p:spPr bwMode="auto">
              <a:xfrm>
                <a:off x="1762" y="1061"/>
                <a:ext cx="0" cy="67"/>
              </a:xfrm>
              <a:prstGeom prst="line">
                <a:avLst/>
              </a:prstGeom>
              <a:noFill/>
              <a:ln w="25400">
                <a:solidFill>
                  <a:schemeClr val="accent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45075" name="Group 15"/>
            <p:cNvGrpSpPr>
              <a:grpSpLocks/>
            </p:cNvGrpSpPr>
            <p:nvPr/>
          </p:nvGrpSpPr>
          <p:grpSpPr bwMode="auto">
            <a:xfrm>
              <a:off x="1994" y="1771"/>
              <a:ext cx="52" cy="67"/>
              <a:chOff x="1729" y="1061"/>
              <a:chExt cx="67" cy="67"/>
            </a:xfrm>
          </p:grpSpPr>
          <p:sp>
            <p:nvSpPr>
              <p:cNvPr id="45101" name="Line 16"/>
              <p:cNvSpPr>
                <a:spLocks noChangeShapeType="1"/>
              </p:cNvSpPr>
              <p:nvPr/>
            </p:nvSpPr>
            <p:spPr bwMode="auto">
              <a:xfrm rot="-5400000">
                <a:off x="1763" y="1061"/>
                <a:ext cx="0" cy="67"/>
              </a:xfrm>
              <a:prstGeom prst="line">
                <a:avLst/>
              </a:prstGeom>
              <a:noFill/>
              <a:ln w="25400">
                <a:solidFill>
                  <a:schemeClr val="accent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5102" name="Line 17"/>
              <p:cNvSpPr>
                <a:spLocks noChangeShapeType="1"/>
              </p:cNvSpPr>
              <p:nvPr/>
            </p:nvSpPr>
            <p:spPr bwMode="auto">
              <a:xfrm>
                <a:off x="1762" y="1061"/>
                <a:ext cx="0" cy="67"/>
              </a:xfrm>
              <a:prstGeom prst="line">
                <a:avLst/>
              </a:prstGeom>
              <a:noFill/>
              <a:ln w="25400">
                <a:solidFill>
                  <a:schemeClr val="accent1"/>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45076" name="Line 18"/>
            <p:cNvSpPr>
              <a:spLocks noChangeShapeType="1"/>
            </p:cNvSpPr>
            <p:nvPr/>
          </p:nvSpPr>
          <p:spPr bwMode="auto">
            <a:xfrm>
              <a:off x="1942" y="1771"/>
              <a:ext cx="0" cy="67"/>
            </a:xfrm>
            <a:prstGeom prst="line">
              <a:avLst/>
            </a:prstGeom>
            <a:noFill/>
            <a:ln w="25400">
              <a:solidFill>
                <a:schemeClr val="accent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5077" name="Line 19"/>
            <p:cNvSpPr>
              <a:spLocks noChangeShapeType="1"/>
            </p:cNvSpPr>
            <p:nvPr/>
          </p:nvSpPr>
          <p:spPr bwMode="auto">
            <a:xfrm>
              <a:off x="2076" y="1839"/>
              <a:ext cx="0" cy="67"/>
            </a:xfrm>
            <a:prstGeom prst="line">
              <a:avLst/>
            </a:prstGeom>
            <a:noFill/>
            <a:ln w="25400">
              <a:solidFill>
                <a:schemeClr val="accent1"/>
              </a:solidFill>
              <a:round/>
              <a:headEnd/>
              <a:tailEnd/>
            </a:ln>
            <a:extLst>
              <a:ext uri="{909E8E84-426E-40dd-AFC4-6F175D3DCCD1}">
                <a14:hiddenFill xmlns="" xmlns:a14="http://schemas.microsoft.com/office/drawing/2010/main">
                  <a:noFill/>
                </a14:hiddenFill>
              </a:ext>
            </a:extLst>
          </p:spPr>
          <p:txBody>
            <a:bodyPr/>
            <a:lstStyle/>
            <a:p>
              <a:endParaRPr lang="en-US"/>
            </a:p>
          </p:txBody>
        </p:sp>
        <p:grpSp>
          <p:nvGrpSpPr>
            <p:cNvPr id="45078" name="Group 20"/>
            <p:cNvGrpSpPr>
              <a:grpSpLocks/>
            </p:cNvGrpSpPr>
            <p:nvPr/>
          </p:nvGrpSpPr>
          <p:grpSpPr bwMode="auto">
            <a:xfrm>
              <a:off x="1994" y="1843"/>
              <a:ext cx="52" cy="67"/>
              <a:chOff x="1729" y="1061"/>
              <a:chExt cx="67" cy="67"/>
            </a:xfrm>
          </p:grpSpPr>
          <p:sp>
            <p:nvSpPr>
              <p:cNvPr id="45099" name="Line 21"/>
              <p:cNvSpPr>
                <a:spLocks noChangeShapeType="1"/>
              </p:cNvSpPr>
              <p:nvPr/>
            </p:nvSpPr>
            <p:spPr bwMode="auto">
              <a:xfrm rot="-5400000">
                <a:off x="1763" y="1061"/>
                <a:ext cx="0" cy="67"/>
              </a:xfrm>
              <a:prstGeom prst="line">
                <a:avLst/>
              </a:prstGeom>
              <a:noFill/>
              <a:ln w="25400">
                <a:solidFill>
                  <a:schemeClr val="accent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5100" name="Line 22"/>
              <p:cNvSpPr>
                <a:spLocks noChangeShapeType="1"/>
              </p:cNvSpPr>
              <p:nvPr/>
            </p:nvSpPr>
            <p:spPr bwMode="auto">
              <a:xfrm>
                <a:off x="1762" y="1061"/>
                <a:ext cx="0" cy="67"/>
              </a:xfrm>
              <a:prstGeom prst="line">
                <a:avLst/>
              </a:prstGeom>
              <a:noFill/>
              <a:ln w="25400">
                <a:solidFill>
                  <a:schemeClr val="accent1"/>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45079" name="Line 23"/>
            <p:cNvSpPr>
              <a:spLocks noChangeShapeType="1"/>
            </p:cNvSpPr>
            <p:nvPr/>
          </p:nvSpPr>
          <p:spPr bwMode="auto">
            <a:xfrm>
              <a:off x="2060" y="1838"/>
              <a:ext cx="0" cy="67"/>
            </a:xfrm>
            <a:prstGeom prst="line">
              <a:avLst/>
            </a:prstGeom>
            <a:noFill/>
            <a:ln w="25400">
              <a:solidFill>
                <a:schemeClr val="accent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5080" name="Line 24"/>
            <p:cNvSpPr>
              <a:spLocks noChangeShapeType="1"/>
            </p:cNvSpPr>
            <p:nvPr/>
          </p:nvSpPr>
          <p:spPr bwMode="auto">
            <a:xfrm>
              <a:off x="2091" y="1839"/>
              <a:ext cx="0" cy="67"/>
            </a:xfrm>
            <a:prstGeom prst="line">
              <a:avLst/>
            </a:prstGeom>
            <a:noFill/>
            <a:ln w="25400">
              <a:solidFill>
                <a:schemeClr val="accent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5081" name="Line 25"/>
            <p:cNvSpPr>
              <a:spLocks noChangeShapeType="1"/>
            </p:cNvSpPr>
            <p:nvPr/>
          </p:nvSpPr>
          <p:spPr bwMode="auto">
            <a:xfrm>
              <a:off x="2108" y="1839"/>
              <a:ext cx="0" cy="67"/>
            </a:xfrm>
            <a:prstGeom prst="line">
              <a:avLst/>
            </a:prstGeom>
            <a:noFill/>
            <a:ln w="25400">
              <a:solidFill>
                <a:schemeClr val="accent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5082" name="Line 26"/>
            <p:cNvSpPr>
              <a:spLocks noChangeShapeType="1"/>
            </p:cNvSpPr>
            <p:nvPr/>
          </p:nvSpPr>
          <p:spPr bwMode="auto">
            <a:xfrm>
              <a:off x="2123" y="1839"/>
              <a:ext cx="0" cy="67"/>
            </a:xfrm>
            <a:prstGeom prst="line">
              <a:avLst/>
            </a:prstGeom>
            <a:noFill/>
            <a:ln w="25400">
              <a:solidFill>
                <a:schemeClr val="accent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5083" name="Line 27"/>
            <p:cNvSpPr>
              <a:spLocks noChangeShapeType="1"/>
            </p:cNvSpPr>
            <p:nvPr/>
          </p:nvSpPr>
          <p:spPr bwMode="auto">
            <a:xfrm>
              <a:off x="2182" y="1839"/>
              <a:ext cx="0" cy="67"/>
            </a:xfrm>
            <a:prstGeom prst="line">
              <a:avLst/>
            </a:prstGeom>
            <a:noFill/>
            <a:ln w="25400">
              <a:solidFill>
                <a:schemeClr val="accent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5084" name="Line 28"/>
            <p:cNvSpPr>
              <a:spLocks noChangeShapeType="1"/>
            </p:cNvSpPr>
            <p:nvPr/>
          </p:nvSpPr>
          <p:spPr bwMode="auto">
            <a:xfrm>
              <a:off x="2138" y="1839"/>
              <a:ext cx="0" cy="67"/>
            </a:xfrm>
            <a:prstGeom prst="line">
              <a:avLst/>
            </a:prstGeom>
            <a:noFill/>
            <a:ln w="25400">
              <a:solidFill>
                <a:schemeClr val="accent1"/>
              </a:solidFill>
              <a:round/>
              <a:headEnd/>
              <a:tailEnd/>
            </a:ln>
            <a:extLst>
              <a:ext uri="{909E8E84-426E-40dd-AFC4-6F175D3DCCD1}">
                <a14:hiddenFill xmlns="" xmlns:a14="http://schemas.microsoft.com/office/drawing/2010/main">
                  <a:noFill/>
                </a14:hiddenFill>
              </a:ext>
            </a:extLst>
          </p:spPr>
          <p:txBody>
            <a:bodyPr/>
            <a:lstStyle/>
            <a:p>
              <a:endParaRPr lang="en-US"/>
            </a:p>
          </p:txBody>
        </p:sp>
        <p:grpSp>
          <p:nvGrpSpPr>
            <p:cNvPr id="45085" name="Group 29"/>
            <p:cNvGrpSpPr>
              <a:grpSpLocks/>
            </p:cNvGrpSpPr>
            <p:nvPr/>
          </p:nvGrpSpPr>
          <p:grpSpPr bwMode="auto">
            <a:xfrm>
              <a:off x="1596" y="2189"/>
              <a:ext cx="52" cy="67"/>
              <a:chOff x="1729" y="1061"/>
              <a:chExt cx="67" cy="67"/>
            </a:xfrm>
          </p:grpSpPr>
          <p:sp>
            <p:nvSpPr>
              <p:cNvPr id="45097" name="Line 30"/>
              <p:cNvSpPr>
                <a:spLocks noChangeShapeType="1"/>
              </p:cNvSpPr>
              <p:nvPr/>
            </p:nvSpPr>
            <p:spPr bwMode="auto">
              <a:xfrm rot="-5400000">
                <a:off x="1763" y="1061"/>
                <a:ext cx="0" cy="67"/>
              </a:xfrm>
              <a:prstGeom prst="line">
                <a:avLst/>
              </a:prstGeom>
              <a:noFill/>
              <a:ln w="25400">
                <a:solidFill>
                  <a:srgbClr val="FF66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5098" name="Line 31"/>
              <p:cNvSpPr>
                <a:spLocks noChangeShapeType="1"/>
              </p:cNvSpPr>
              <p:nvPr/>
            </p:nvSpPr>
            <p:spPr bwMode="auto">
              <a:xfrm>
                <a:off x="1762" y="1061"/>
                <a:ext cx="0" cy="67"/>
              </a:xfrm>
              <a:prstGeom prst="line">
                <a:avLst/>
              </a:prstGeom>
              <a:noFill/>
              <a:ln w="25400">
                <a:solidFill>
                  <a:srgbClr val="FF6600"/>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45086" name="Line 32"/>
            <p:cNvSpPr>
              <a:spLocks noChangeShapeType="1"/>
            </p:cNvSpPr>
            <p:nvPr/>
          </p:nvSpPr>
          <p:spPr bwMode="auto">
            <a:xfrm>
              <a:off x="1933" y="2641"/>
              <a:ext cx="0" cy="67"/>
            </a:xfrm>
            <a:prstGeom prst="line">
              <a:avLst/>
            </a:prstGeom>
            <a:noFill/>
            <a:ln w="25400">
              <a:solidFill>
                <a:srgbClr val="FF66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5087" name="Line 33"/>
            <p:cNvSpPr>
              <a:spLocks noChangeShapeType="1"/>
            </p:cNvSpPr>
            <p:nvPr/>
          </p:nvSpPr>
          <p:spPr bwMode="auto">
            <a:xfrm>
              <a:off x="2018" y="2641"/>
              <a:ext cx="0" cy="67"/>
            </a:xfrm>
            <a:prstGeom prst="line">
              <a:avLst/>
            </a:prstGeom>
            <a:noFill/>
            <a:ln w="25400">
              <a:solidFill>
                <a:srgbClr val="FF66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5088" name="Line 34"/>
            <p:cNvSpPr>
              <a:spLocks noChangeShapeType="1"/>
            </p:cNvSpPr>
            <p:nvPr/>
          </p:nvSpPr>
          <p:spPr bwMode="auto">
            <a:xfrm>
              <a:off x="2051" y="2641"/>
              <a:ext cx="0" cy="67"/>
            </a:xfrm>
            <a:prstGeom prst="line">
              <a:avLst/>
            </a:prstGeom>
            <a:noFill/>
            <a:ln w="25400">
              <a:solidFill>
                <a:srgbClr val="FF66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5089" name="Line 35"/>
            <p:cNvSpPr>
              <a:spLocks noChangeShapeType="1"/>
            </p:cNvSpPr>
            <p:nvPr/>
          </p:nvSpPr>
          <p:spPr bwMode="auto">
            <a:xfrm>
              <a:off x="2072" y="2641"/>
              <a:ext cx="0" cy="67"/>
            </a:xfrm>
            <a:prstGeom prst="line">
              <a:avLst/>
            </a:prstGeom>
            <a:noFill/>
            <a:ln w="25400">
              <a:solidFill>
                <a:srgbClr val="FF66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5090" name="Line 36"/>
            <p:cNvSpPr>
              <a:spLocks noChangeShapeType="1"/>
            </p:cNvSpPr>
            <p:nvPr/>
          </p:nvSpPr>
          <p:spPr bwMode="auto">
            <a:xfrm>
              <a:off x="2130" y="2641"/>
              <a:ext cx="0" cy="67"/>
            </a:xfrm>
            <a:prstGeom prst="line">
              <a:avLst/>
            </a:prstGeom>
            <a:noFill/>
            <a:ln w="25400">
              <a:solidFill>
                <a:srgbClr val="FF66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5091" name="Line 37"/>
            <p:cNvSpPr>
              <a:spLocks noChangeShapeType="1"/>
            </p:cNvSpPr>
            <p:nvPr/>
          </p:nvSpPr>
          <p:spPr bwMode="auto">
            <a:xfrm>
              <a:off x="2497" y="1972"/>
              <a:ext cx="0" cy="67"/>
            </a:xfrm>
            <a:prstGeom prst="line">
              <a:avLst/>
            </a:prstGeom>
            <a:noFill/>
            <a:ln w="25400">
              <a:solidFill>
                <a:schemeClr val="accent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5092" name="Line 38"/>
            <p:cNvSpPr>
              <a:spLocks noChangeShapeType="1"/>
            </p:cNvSpPr>
            <p:nvPr/>
          </p:nvSpPr>
          <p:spPr bwMode="auto">
            <a:xfrm>
              <a:off x="2528" y="1972"/>
              <a:ext cx="0" cy="67"/>
            </a:xfrm>
            <a:prstGeom prst="line">
              <a:avLst/>
            </a:prstGeom>
            <a:noFill/>
            <a:ln w="25400">
              <a:solidFill>
                <a:schemeClr val="accent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5093" name="Line 39"/>
            <p:cNvSpPr>
              <a:spLocks noChangeShapeType="1"/>
            </p:cNvSpPr>
            <p:nvPr/>
          </p:nvSpPr>
          <p:spPr bwMode="auto">
            <a:xfrm>
              <a:off x="2895" y="1972"/>
              <a:ext cx="0" cy="67"/>
            </a:xfrm>
            <a:prstGeom prst="line">
              <a:avLst/>
            </a:prstGeom>
            <a:noFill/>
            <a:ln w="25400">
              <a:solidFill>
                <a:schemeClr val="accent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5094" name="Line 40"/>
            <p:cNvSpPr>
              <a:spLocks noChangeShapeType="1"/>
            </p:cNvSpPr>
            <p:nvPr/>
          </p:nvSpPr>
          <p:spPr bwMode="auto">
            <a:xfrm>
              <a:off x="2946" y="1972"/>
              <a:ext cx="0" cy="67"/>
            </a:xfrm>
            <a:prstGeom prst="line">
              <a:avLst/>
            </a:prstGeom>
            <a:noFill/>
            <a:ln w="25400">
              <a:solidFill>
                <a:schemeClr val="accent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5095" name="Line 41"/>
            <p:cNvSpPr>
              <a:spLocks noChangeShapeType="1"/>
            </p:cNvSpPr>
            <p:nvPr/>
          </p:nvSpPr>
          <p:spPr bwMode="auto">
            <a:xfrm>
              <a:off x="3183" y="1972"/>
              <a:ext cx="0" cy="67"/>
            </a:xfrm>
            <a:prstGeom prst="line">
              <a:avLst/>
            </a:prstGeom>
            <a:noFill/>
            <a:ln w="25400">
              <a:solidFill>
                <a:schemeClr val="accent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5096" name="Line 42"/>
            <p:cNvSpPr>
              <a:spLocks noChangeShapeType="1"/>
            </p:cNvSpPr>
            <p:nvPr/>
          </p:nvSpPr>
          <p:spPr bwMode="auto">
            <a:xfrm>
              <a:off x="3625" y="2545"/>
              <a:ext cx="0" cy="67"/>
            </a:xfrm>
            <a:prstGeom prst="line">
              <a:avLst/>
            </a:prstGeom>
            <a:noFill/>
            <a:ln w="25400">
              <a:solidFill>
                <a:schemeClr val="accent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aphicFrame>
        <p:nvGraphicFramePr>
          <p:cNvPr id="45058" name="Object 43"/>
          <p:cNvGraphicFramePr>
            <a:graphicFrameLocks/>
          </p:cNvGraphicFramePr>
          <p:nvPr>
            <p:extLst>
              <p:ext uri="{D42A27DB-BD31-4B8C-83A1-F6EECF244321}">
                <p14:modId xmlns:p14="http://schemas.microsoft.com/office/powerpoint/2010/main" xmlns="" val="513867025"/>
              </p:ext>
            </p:extLst>
          </p:nvPr>
        </p:nvGraphicFramePr>
        <p:xfrm>
          <a:off x="1633538" y="1556365"/>
          <a:ext cx="5064125" cy="4265612"/>
        </p:xfrm>
        <a:graphic>
          <a:graphicData uri="http://schemas.openxmlformats.org/presentationml/2006/ole">
            <p:oleObj spid="_x0000_s1108" name="Chart" r:id="rId4" imgW="4900320" imgH="4132440" progId="MSGraph.Chart.8">
              <p:embed followColorScheme="full"/>
            </p:oleObj>
          </a:graphicData>
        </a:graphic>
      </p:graphicFrame>
      <p:sp>
        <p:nvSpPr>
          <p:cNvPr id="45059" name="Text Box 46"/>
          <p:cNvSpPr txBox="1">
            <a:spLocks noChangeArrowheads="1"/>
          </p:cNvSpPr>
          <p:nvPr/>
        </p:nvSpPr>
        <p:spPr bwMode="auto">
          <a:xfrm>
            <a:off x="187762" y="3350240"/>
            <a:ext cx="1518364" cy="37446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sz="2000" b="1" dirty="0">
                <a:solidFill>
                  <a:schemeClr val="bg1"/>
                </a:solidFill>
              </a:rPr>
              <a:t>Probability</a:t>
            </a:r>
          </a:p>
        </p:txBody>
      </p:sp>
      <p:sp>
        <p:nvSpPr>
          <p:cNvPr id="45060" name="Text Box 47"/>
          <p:cNvSpPr txBox="1">
            <a:spLocks noChangeArrowheads="1"/>
          </p:cNvSpPr>
          <p:nvPr/>
        </p:nvSpPr>
        <p:spPr bwMode="auto">
          <a:xfrm>
            <a:off x="3229095" y="5834677"/>
            <a:ext cx="2350849" cy="37446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sz="2000" b="1" dirty="0">
                <a:solidFill>
                  <a:schemeClr val="bg1"/>
                </a:solidFill>
              </a:rPr>
              <a:t>Survival (months)</a:t>
            </a:r>
          </a:p>
        </p:txBody>
      </p:sp>
      <p:sp>
        <p:nvSpPr>
          <p:cNvPr id="45062" name="Text Box 49"/>
          <p:cNvSpPr txBox="1">
            <a:spLocks noChangeArrowheads="1"/>
          </p:cNvSpPr>
          <p:nvPr/>
        </p:nvSpPr>
        <p:spPr bwMode="auto">
          <a:xfrm>
            <a:off x="4429136" y="1899265"/>
            <a:ext cx="1727180" cy="37446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sz="2000" dirty="0">
                <a:solidFill>
                  <a:srgbClr val="FFFFFF"/>
                </a:solidFill>
              </a:rPr>
              <a:t>P=4.31 </a:t>
            </a:r>
            <a:r>
              <a:rPr lang="en-US" sz="2000" dirty="0" err="1">
                <a:solidFill>
                  <a:srgbClr val="FFFFFF"/>
                </a:solidFill>
              </a:rPr>
              <a:t>x</a:t>
            </a:r>
            <a:r>
              <a:rPr lang="en-US" sz="2000" dirty="0">
                <a:solidFill>
                  <a:srgbClr val="FFFFFF"/>
                </a:solidFill>
              </a:rPr>
              <a:t> 10</a:t>
            </a:r>
            <a:r>
              <a:rPr lang="en-US" sz="2000" baseline="30000" dirty="0">
                <a:solidFill>
                  <a:srgbClr val="FFFFFF"/>
                </a:solidFill>
              </a:rPr>
              <a:t>-5</a:t>
            </a:r>
          </a:p>
        </p:txBody>
      </p:sp>
      <p:sp>
        <p:nvSpPr>
          <p:cNvPr id="45063" name="Text Box 50"/>
          <p:cNvSpPr txBox="1">
            <a:spLocks noChangeArrowheads="1"/>
          </p:cNvSpPr>
          <p:nvPr/>
        </p:nvSpPr>
        <p:spPr bwMode="auto">
          <a:xfrm>
            <a:off x="3940484" y="2904152"/>
            <a:ext cx="1267795" cy="36035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sz="1900" b="1" dirty="0">
                <a:solidFill>
                  <a:srgbClr val="FFFF00"/>
                </a:solidFill>
              </a:rPr>
              <a:t>Cluster B</a:t>
            </a:r>
          </a:p>
        </p:txBody>
      </p:sp>
      <p:sp>
        <p:nvSpPr>
          <p:cNvPr id="45064" name="Text Box 51"/>
          <p:cNvSpPr txBox="1">
            <a:spLocks noChangeArrowheads="1"/>
          </p:cNvSpPr>
          <p:nvPr/>
        </p:nvSpPr>
        <p:spPr bwMode="auto">
          <a:xfrm>
            <a:off x="4033838" y="4601190"/>
            <a:ext cx="1258887" cy="3524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sz="1900" b="1" dirty="0">
                <a:solidFill>
                  <a:srgbClr val="FF6600"/>
                </a:solidFill>
              </a:rPr>
              <a:t>Cluster A</a:t>
            </a:r>
          </a:p>
        </p:txBody>
      </p:sp>
      <p:sp>
        <p:nvSpPr>
          <p:cNvPr id="724020" name="Text Box 52"/>
          <p:cNvSpPr txBox="1">
            <a:spLocks noChangeArrowheads="1"/>
          </p:cNvSpPr>
          <p:nvPr/>
        </p:nvSpPr>
        <p:spPr bwMode="auto">
          <a:xfrm>
            <a:off x="6335713" y="3186727"/>
            <a:ext cx="2322684" cy="1754327"/>
          </a:xfrm>
          <a:prstGeom prst="rect">
            <a:avLst/>
          </a:prstGeom>
          <a:noFill/>
          <a:ln w="57150">
            <a:noFill/>
            <a:miter lim="800000"/>
            <a:headEnd/>
            <a:tailEnd/>
          </a:ln>
          <a:effectLst/>
        </p:spPr>
        <p:txBody>
          <a:bodyPr wrap="none">
            <a:spAutoFit/>
          </a:bodyPr>
          <a:lstStyle>
            <a:lvl1pPr marL="233363" indent="-233363"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800" b="1" dirty="0">
                <a:solidFill>
                  <a:schemeClr val="bg1"/>
                </a:solidFill>
              </a:rPr>
              <a:t>Cluster A Pathways</a:t>
            </a:r>
          </a:p>
          <a:p>
            <a:pPr eaLnBrk="1" hangingPunct="1">
              <a:buFontTx/>
              <a:buChar char="•"/>
            </a:pPr>
            <a:r>
              <a:rPr lang="en-US" sz="1800" dirty="0">
                <a:solidFill>
                  <a:schemeClr val="bg1"/>
                </a:solidFill>
              </a:rPr>
              <a:t>Proliferation</a:t>
            </a:r>
          </a:p>
          <a:p>
            <a:pPr eaLnBrk="1" hangingPunct="1">
              <a:buFontTx/>
              <a:buChar char="•"/>
            </a:pPr>
            <a:r>
              <a:rPr lang="en-US" sz="1800" dirty="0">
                <a:solidFill>
                  <a:schemeClr val="bg1"/>
                </a:solidFill>
              </a:rPr>
              <a:t>Anti-apoptotic</a:t>
            </a:r>
          </a:p>
          <a:p>
            <a:pPr eaLnBrk="1" hangingPunct="1">
              <a:buFontTx/>
              <a:buChar char="•"/>
            </a:pPr>
            <a:r>
              <a:rPr lang="en-US" sz="1800" dirty="0" err="1">
                <a:solidFill>
                  <a:schemeClr val="bg1"/>
                </a:solidFill>
              </a:rPr>
              <a:t>Ubiquitination</a:t>
            </a:r>
            <a:endParaRPr lang="en-US" sz="1800" dirty="0">
              <a:solidFill>
                <a:schemeClr val="bg1"/>
              </a:solidFill>
            </a:endParaRPr>
          </a:p>
          <a:p>
            <a:pPr eaLnBrk="1" hangingPunct="1">
              <a:buFontTx/>
              <a:buChar char="•"/>
            </a:pPr>
            <a:r>
              <a:rPr lang="en-US" sz="1800" dirty="0">
                <a:solidFill>
                  <a:schemeClr val="bg1"/>
                </a:solidFill>
              </a:rPr>
              <a:t>Hypoxia-induced</a:t>
            </a:r>
          </a:p>
          <a:p>
            <a:pPr eaLnBrk="1" hangingPunct="1">
              <a:buFontTx/>
              <a:buChar char="•"/>
            </a:pPr>
            <a:r>
              <a:rPr lang="en-US" sz="1800" dirty="0">
                <a:solidFill>
                  <a:schemeClr val="bg1"/>
                </a:solidFill>
              </a:rPr>
              <a:t>DNA instability</a:t>
            </a:r>
          </a:p>
        </p:txBody>
      </p:sp>
      <p:sp>
        <p:nvSpPr>
          <p:cNvPr id="2" name="Title 1"/>
          <p:cNvSpPr>
            <a:spLocks noGrp="1"/>
          </p:cNvSpPr>
          <p:nvPr>
            <p:ph type="title"/>
          </p:nvPr>
        </p:nvSpPr>
        <p:spPr/>
        <p:txBody>
          <a:bodyPr/>
          <a:lstStyle/>
          <a:p>
            <a:r>
              <a:rPr lang="en-US" sz="3600" dirty="0" smtClean="0"/>
              <a:t>Molecular Signatures: Etiology,</a:t>
            </a:r>
            <a:br>
              <a:rPr lang="en-US" sz="3600" dirty="0" smtClean="0"/>
            </a:br>
            <a:r>
              <a:rPr lang="en-US" sz="3600" dirty="0" smtClean="0"/>
              <a:t>Survival, Metastasis &amp; Stem Cells</a:t>
            </a:r>
          </a:p>
        </p:txBody>
      </p:sp>
      <p:sp>
        <p:nvSpPr>
          <p:cNvPr id="52" name="TextBox 4"/>
          <p:cNvSpPr txBox="1">
            <a:spLocks noChangeArrowheads="1"/>
          </p:cNvSpPr>
          <p:nvPr/>
        </p:nvSpPr>
        <p:spPr bwMode="auto">
          <a:xfrm>
            <a:off x="0" y="6553200"/>
            <a:ext cx="6400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000" dirty="0" smtClean="0">
                <a:solidFill>
                  <a:srgbClr val="FFFFFF"/>
                </a:solidFill>
              </a:rPr>
              <a:t>Lee </a:t>
            </a:r>
            <a:r>
              <a:rPr lang="en-US" sz="1000" dirty="0">
                <a:solidFill>
                  <a:srgbClr val="FFFFFF"/>
                </a:solidFill>
              </a:rPr>
              <a:t>et </a:t>
            </a:r>
            <a:r>
              <a:rPr lang="en-US" sz="1000" dirty="0" smtClean="0">
                <a:solidFill>
                  <a:srgbClr val="FFFFFF"/>
                </a:solidFill>
              </a:rPr>
              <a:t>al, 2004. </a:t>
            </a:r>
            <a:endParaRPr lang="en-US" sz="1000" dirty="0">
              <a:solidFill>
                <a:srgbClr val="FFFFFF"/>
              </a:solidFill>
            </a:endParaRPr>
          </a:p>
        </p:txBody>
      </p:sp>
    </p:spTree>
    <p:extLst>
      <p:ext uri="{BB962C8B-B14F-4D97-AF65-F5344CB8AC3E}">
        <p14:creationId xmlns:p14="http://schemas.microsoft.com/office/powerpoint/2010/main" xmlns="" val="10072513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24020"/>
                                        </p:tgtEl>
                                        <p:attrNameLst>
                                          <p:attrName>style.visibility</p:attrName>
                                        </p:attrNameLst>
                                      </p:cBhvr>
                                      <p:to>
                                        <p:strVal val="visible"/>
                                      </p:to>
                                    </p:set>
                                    <p:animEffect transition="in" filter="fade">
                                      <p:cBhvr>
                                        <p:cTn id="7" dur="1000"/>
                                        <p:tgtEl>
                                          <p:spTgt spid="724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40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105" name="Object 2"/>
          <p:cNvGraphicFramePr>
            <a:graphicFrameLocks/>
          </p:cNvGraphicFramePr>
          <p:nvPr>
            <p:extLst>
              <p:ext uri="{D42A27DB-BD31-4B8C-83A1-F6EECF244321}">
                <p14:modId xmlns:p14="http://schemas.microsoft.com/office/powerpoint/2010/main" xmlns="" val="404073430"/>
              </p:ext>
            </p:extLst>
          </p:nvPr>
        </p:nvGraphicFramePr>
        <p:xfrm>
          <a:off x="1744663" y="1695450"/>
          <a:ext cx="5649912" cy="4149725"/>
        </p:xfrm>
        <a:graphic>
          <a:graphicData uri="http://schemas.openxmlformats.org/presentationml/2006/ole">
            <p:oleObj spid="_x0000_s202836" name="Chart" r:id="rId4" imgW="5485680" imgH="4022640" progId="MSGraph.Chart.8">
              <p:embed followColorScheme="full"/>
            </p:oleObj>
          </a:graphicData>
        </a:graphic>
      </p:graphicFrame>
      <p:sp>
        <p:nvSpPr>
          <p:cNvPr id="47106" name="Text Box 5"/>
          <p:cNvSpPr txBox="1">
            <a:spLocks noChangeArrowheads="1"/>
          </p:cNvSpPr>
          <p:nvPr/>
        </p:nvSpPr>
        <p:spPr bwMode="auto">
          <a:xfrm>
            <a:off x="203452" y="3384550"/>
            <a:ext cx="1642559" cy="40267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sz="2200" b="1">
                <a:solidFill>
                  <a:srgbClr val="FFFFFF"/>
                </a:solidFill>
              </a:rPr>
              <a:t>Probability</a:t>
            </a:r>
          </a:p>
        </p:txBody>
      </p:sp>
      <p:sp>
        <p:nvSpPr>
          <p:cNvPr id="47107" name="Text Box 6"/>
          <p:cNvSpPr txBox="1">
            <a:spLocks noChangeArrowheads="1"/>
          </p:cNvSpPr>
          <p:nvPr/>
        </p:nvSpPr>
        <p:spPr bwMode="auto">
          <a:xfrm>
            <a:off x="3743086" y="5868988"/>
            <a:ext cx="2567467" cy="40267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sz="2200" b="1">
                <a:solidFill>
                  <a:srgbClr val="FFFFFF"/>
                </a:solidFill>
              </a:rPr>
              <a:t>Survival (months)</a:t>
            </a:r>
          </a:p>
        </p:txBody>
      </p:sp>
      <p:sp>
        <p:nvSpPr>
          <p:cNvPr id="47109" name="Text Box 8"/>
          <p:cNvSpPr txBox="1">
            <a:spLocks noChangeArrowheads="1"/>
          </p:cNvSpPr>
          <p:nvPr/>
        </p:nvSpPr>
        <p:spPr bwMode="auto">
          <a:xfrm>
            <a:off x="3822401" y="1905000"/>
            <a:ext cx="1243612" cy="40267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sz="2200">
                <a:solidFill>
                  <a:srgbClr val="FFFFFF"/>
                </a:solidFill>
              </a:rPr>
              <a:t>P&lt;0.001</a:t>
            </a:r>
          </a:p>
        </p:txBody>
      </p:sp>
      <p:sp>
        <p:nvSpPr>
          <p:cNvPr id="47110" name="Text Box 9"/>
          <p:cNvSpPr txBox="1">
            <a:spLocks noChangeArrowheads="1"/>
          </p:cNvSpPr>
          <p:nvPr/>
        </p:nvSpPr>
        <p:spPr bwMode="auto">
          <a:xfrm>
            <a:off x="4534399" y="3905250"/>
            <a:ext cx="1505540" cy="36035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sz="1900" b="1" dirty="0" err="1">
                <a:solidFill>
                  <a:srgbClr val="FFFF00"/>
                </a:solidFill>
              </a:rPr>
              <a:t>Hepatocyte</a:t>
            </a:r>
            <a:endParaRPr lang="en-US" sz="1900" b="1" dirty="0">
              <a:solidFill>
                <a:srgbClr val="FFFF00"/>
              </a:solidFill>
            </a:endParaRPr>
          </a:p>
        </p:txBody>
      </p:sp>
      <p:sp>
        <p:nvSpPr>
          <p:cNvPr id="47111" name="Text Box 10"/>
          <p:cNvSpPr txBox="1">
            <a:spLocks noChangeArrowheads="1"/>
          </p:cNvSpPr>
          <p:nvPr/>
        </p:nvSpPr>
        <p:spPr bwMode="auto">
          <a:xfrm>
            <a:off x="4379913" y="4857750"/>
            <a:ext cx="1570037" cy="3524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sz="1900" b="1" dirty="0" err="1">
                <a:solidFill>
                  <a:srgbClr val="FF6600"/>
                </a:solidFill>
              </a:rPr>
              <a:t>Hepatoblast</a:t>
            </a:r>
            <a:endParaRPr lang="en-US" sz="1900" b="1" dirty="0">
              <a:solidFill>
                <a:srgbClr val="FF6600"/>
              </a:solidFill>
            </a:endParaRPr>
          </a:p>
        </p:txBody>
      </p:sp>
      <p:grpSp>
        <p:nvGrpSpPr>
          <p:cNvPr id="47112" name="Group 11"/>
          <p:cNvGrpSpPr>
            <a:grpSpLocks/>
          </p:cNvGrpSpPr>
          <p:nvPr/>
        </p:nvGrpSpPr>
        <p:grpSpPr bwMode="auto">
          <a:xfrm>
            <a:off x="2360613" y="1889125"/>
            <a:ext cx="106362" cy="106363"/>
            <a:chOff x="1729" y="1061"/>
            <a:chExt cx="67" cy="67"/>
          </a:xfrm>
        </p:grpSpPr>
        <p:sp>
          <p:nvSpPr>
            <p:cNvPr id="47186" name="Line 12"/>
            <p:cNvSpPr>
              <a:spLocks noChangeShapeType="1"/>
            </p:cNvSpPr>
            <p:nvPr/>
          </p:nvSpPr>
          <p:spPr bwMode="auto">
            <a:xfrm rot="-5400000">
              <a:off x="1763" y="1061"/>
              <a:ext cx="0" cy="67"/>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7187" name="Line 13"/>
            <p:cNvSpPr>
              <a:spLocks noChangeShapeType="1"/>
            </p:cNvSpPr>
            <p:nvPr/>
          </p:nvSpPr>
          <p:spPr bwMode="auto">
            <a:xfrm>
              <a:off x="1762" y="1061"/>
              <a:ext cx="0" cy="67"/>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47113" name="Freeform 14"/>
          <p:cNvSpPr>
            <a:spLocks/>
          </p:cNvSpPr>
          <p:nvPr/>
        </p:nvSpPr>
        <p:spPr bwMode="auto">
          <a:xfrm>
            <a:off x="2409825" y="1938338"/>
            <a:ext cx="4464050" cy="3048000"/>
          </a:xfrm>
          <a:custGeom>
            <a:avLst/>
            <a:gdLst>
              <a:gd name="T0" fmla="*/ 0 w 2812"/>
              <a:gd name="T1" fmla="*/ 141128750 h 1920"/>
              <a:gd name="T2" fmla="*/ 45362813 w 2812"/>
              <a:gd name="T3" fmla="*/ 176410938 h 1920"/>
              <a:gd name="T4" fmla="*/ 68045013 w 2812"/>
              <a:gd name="T5" fmla="*/ 292338125 h 1920"/>
              <a:gd name="T6" fmla="*/ 103327200 w 2812"/>
              <a:gd name="T7" fmla="*/ 360383138 h 1920"/>
              <a:gd name="T8" fmla="*/ 128528763 w 2812"/>
              <a:gd name="T9" fmla="*/ 544353750 h 1920"/>
              <a:gd name="T10" fmla="*/ 148690013 w 2812"/>
              <a:gd name="T11" fmla="*/ 657761575 h 1920"/>
              <a:gd name="T12" fmla="*/ 224294700 w 2812"/>
              <a:gd name="T13" fmla="*/ 776208125 h 1920"/>
              <a:gd name="T14" fmla="*/ 292338125 w 2812"/>
              <a:gd name="T15" fmla="*/ 889615950 h 1920"/>
              <a:gd name="T16" fmla="*/ 335181575 w 2812"/>
              <a:gd name="T17" fmla="*/ 1003022188 h 1920"/>
              <a:gd name="T18" fmla="*/ 352821875 w 2812"/>
              <a:gd name="T19" fmla="*/ 1071067200 h 1920"/>
              <a:gd name="T20" fmla="*/ 380544388 w 2812"/>
              <a:gd name="T21" fmla="*/ 1257558763 h 1920"/>
              <a:gd name="T22" fmla="*/ 516632825 w 2812"/>
              <a:gd name="T23" fmla="*/ 1315521563 h 1920"/>
              <a:gd name="T24" fmla="*/ 529232813 w 2812"/>
              <a:gd name="T25" fmla="*/ 1378526263 h 1920"/>
              <a:gd name="T26" fmla="*/ 609877813 w 2812"/>
              <a:gd name="T27" fmla="*/ 1567537188 h 1920"/>
              <a:gd name="T28" fmla="*/ 693043763 w 2812"/>
              <a:gd name="T29" fmla="*/ 1620461263 h 1920"/>
              <a:gd name="T30" fmla="*/ 819051575 w 2812"/>
              <a:gd name="T31" fmla="*/ 1688504688 h 1920"/>
              <a:gd name="T32" fmla="*/ 829132200 w 2812"/>
              <a:gd name="T33" fmla="*/ 1764109375 h 1920"/>
              <a:gd name="T34" fmla="*/ 849293450 w 2812"/>
              <a:gd name="T35" fmla="*/ 1867436575 h 1920"/>
              <a:gd name="T36" fmla="*/ 967740000 w 2812"/>
              <a:gd name="T37" fmla="*/ 1932960638 h 1920"/>
              <a:gd name="T38" fmla="*/ 1030744700 w 2812"/>
              <a:gd name="T39" fmla="*/ 2003525013 h 1920"/>
              <a:gd name="T40" fmla="*/ 1076107513 w 2812"/>
              <a:gd name="T41" fmla="*/ 2069049075 h 1920"/>
              <a:gd name="T42" fmla="*/ 1118949375 w 2812"/>
              <a:gd name="T43" fmla="*/ 2147173125 h 1920"/>
              <a:gd name="T44" fmla="*/ 1134070313 w 2812"/>
              <a:gd name="T45" fmla="*/ 2147483647 h 1920"/>
              <a:gd name="T46" fmla="*/ 1275199063 w 2812"/>
              <a:gd name="T47" fmla="*/ 2147483647 h 1920"/>
              <a:gd name="T48" fmla="*/ 1403727825 w 2812"/>
              <a:gd name="T49" fmla="*/ 2147483647 h 1920"/>
              <a:gd name="T50" fmla="*/ 1814512500 w 2812"/>
              <a:gd name="T51" fmla="*/ 2147483647 h 1920"/>
              <a:gd name="T52" fmla="*/ 1829633438 w 2812"/>
              <a:gd name="T53" fmla="*/ 2147483647 h 1920"/>
              <a:gd name="T54" fmla="*/ 2147483647 w 2812"/>
              <a:gd name="T55" fmla="*/ 2147483647 h 1920"/>
              <a:gd name="T56" fmla="*/ 2147483647 w 2812"/>
              <a:gd name="T57" fmla="*/ 2147483647 h 1920"/>
              <a:gd name="T58" fmla="*/ 2147483647 w 2812"/>
              <a:gd name="T59" fmla="*/ 2147483647 h 1920"/>
              <a:gd name="T60" fmla="*/ 2147483647 w 2812"/>
              <a:gd name="T61" fmla="*/ 2147483647 h 1920"/>
              <a:gd name="T62" fmla="*/ 2147483647 w 2812"/>
              <a:gd name="T63" fmla="*/ 2147483647 h 1920"/>
              <a:gd name="T64" fmla="*/ 2147483647 w 2812"/>
              <a:gd name="T65" fmla="*/ 2147483647 h 1920"/>
              <a:gd name="T66" fmla="*/ 2147483647 w 2812"/>
              <a:gd name="T67" fmla="*/ 2147483647 h 1920"/>
              <a:gd name="T68" fmla="*/ 2147483647 w 2812"/>
              <a:gd name="T69" fmla="*/ 2147483647 h 1920"/>
              <a:gd name="T70" fmla="*/ 2147483647 w 2812"/>
              <a:gd name="T71" fmla="*/ 2147483647 h 1920"/>
              <a:gd name="T72" fmla="*/ 2147483647 w 2812"/>
              <a:gd name="T73" fmla="*/ 2147483647 h 1920"/>
              <a:gd name="T74" fmla="*/ 2147483647 w 2812"/>
              <a:gd name="T75" fmla="*/ 2147483647 h 192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812" h="1920">
                <a:moveTo>
                  <a:pt x="0" y="0"/>
                </a:moveTo>
                <a:lnTo>
                  <a:pt x="0" y="56"/>
                </a:lnTo>
                <a:lnTo>
                  <a:pt x="18" y="56"/>
                </a:lnTo>
                <a:lnTo>
                  <a:pt x="18" y="70"/>
                </a:lnTo>
                <a:lnTo>
                  <a:pt x="27" y="70"/>
                </a:lnTo>
                <a:lnTo>
                  <a:pt x="27" y="116"/>
                </a:lnTo>
                <a:lnTo>
                  <a:pt x="41" y="116"/>
                </a:lnTo>
                <a:lnTo>
                  <a:pt x="41" y="143"/>
                </a:lnTo>
                <a:lnTo>
                  <a:pt x="51" y="143"/>
                </a:lnTo>
                <a:lnTo>
                  <a:pt x="51" y="216"/>
                </a:lnTo>
                <a:lnTo>
                  <a:pt x="59" y="216"/>
                </a:lnTo>
                <a:lnTo>
                  <a:pt x="59" y="261"/>
                </a:lnTo>
                <a:lnTo>
                  <a:pt x="89" y="261"/>
                </a:lnTo>
                <a:lnTo>
                  <a:pt x="89" y="308"/>
                </a:lnTo>
                <a:lnTo>
                  <a:pt x="116" y="308"/>
                </a:lnTo>
                <a:lnTo>
                  <a:pt x="116" y="353"/>
                </a:lnTo>
                <a:lnTo>
                  <a:pt x="133" y="353"/>
                </a:lnTo>
                <a:lnTo>
                  <a:pt x="133" y="398"/>
                </a:lnTo>
                <a:lnTo>
                  <a:pt x="140" y="398"/>
                </a:lnTo>
                <a:lnTo>
                  <a:pt x="140" y="425"/>
                </a:lnTo>
                <a:lnTo>
                  <a:pt x="151" y="425"/>
                </a:lnTo>
                <a:lnTo>
                  <a:pt x="151" y="499"/>
                </a:lnTo>
                <a:lnTo>
                  <a:pt x="205" y="499"/>
                </a:lnTo>
                <a:lnTo>
                  <a:pt x="205" y="522"/>
                </a:lnTo>
                <a:lnTo>
                  <a:pt x="210" y="522"/>
                </a:lnTo>
                <a:lnTo>
                  <a:pt x="210" y="547"/>
                </a:lnTo>
                <a:lnTo>
                  <a:pt x="242" y="547"/>
                </a:lnTo>
                <a:lnTo>
                  <a:pt x="242" y="622"/>
                </a:lnTo>
                <a:lnTo>
                  <a:pt x="275" y="622"/>
                </a:lnTo>
                <a:lnTo>
                  <a:pt x="275" y="643"/>
                </a:lnTo>
                <a:lnTo>
                  <a:pt x="325" y="643"/>
                </a:lnTo>
                <a:lnTo>
                  <a:pt x="325" y="670"/>
                </a:lnTo>
                <a:lnTo>
                  <a:pt x="329" y="670"/>
                </a:lnTo>
                <a:lnTo>
                  <a:pt x="329" y="700"/>
                </a:lnTo>
                <a:lnTo>
                  <a:pt x="337" y="700"/>
                </a:lnTo>
                <a:lnTo>
                  <a:pt x="337" y="741"/>
                </a:lnTo>
                <a:lnTo>
                  <a:pt x="384" y="741"/>
                </a:lnTo>
                <a:lnTo>
                  <a:pt x="384" y="767"/>
                </a:lnTo>
                <a:lnTo>
                  <a:pt x="409" y="767"/>
                </a:lnTo>
                <a:lnTo>
                  <a:pt x="409" y="795"/>
                </a:lnTo>
                <a:lnTo>
                  <a:pt x="427" y="795"/>
                </a:lnTo>
                <a:lnTo>
                  <a:pt x="427" y="821"/>
                </a:lnTo>
                <a:lnTo>
                  <a:pt x="444" y="821"/>
                </a:lnTo>
                <a:lnTo>
                  <a:pt x="444" y="852"/>
                </a:lnTo>
                <a:lnTo>
                  <a:pt x="450" y="852"/>
                </a:lnTo>
                <a:lnTo>
                  <a:pt x="450" y="876"/>
                </a:lnTo>
                <a:lnTo>
                  <a:pt x="506" y="876"/>
                </a:lnTo>
                <a:lnTo>
                  <a:pt x="506" y="903"/>
                </a:lnTo>
                <a:lnTo>
                  <a:pt x="557" y="903"/>
                </a:lnTo>
                <a:lnTo>
                  <a:pt x="557" y="982"/>
                </a:lnTo>
                <a:lnTo>
                  <a:pt x="720" y="982"/>
                </a:lnTo>
                <a:lnTo>
                  <a:pt x="720" y="1014"/>
                </a:lnTo>
                <a:lnTo>
                  <a:pt x="726" y="1014"/>
                </a:lnTo>
                <a:lnTo>
                  <a:pt x="726" y="1046"/>
                </a:lnTo>
                <a:lnTo>
                  <a:pt x="876" y="1046"/>
                </a:lnTo>
                <a:lnTo>
                  <a:pt x="876" y="1096"/>
                </a:lnTo>
                <a:lnTo>
                  <a:pt x="883" y="1096"/>
                </a:lnTo>
                <a:lnTo>
                  <a:pt x="883" y="1144"/>
                </a:lnTo>
                <a:lnTo>
                  <a:pt x="894" y="1144"/>
                </a:lnTo>
                <a:lnTo>
                  <a:pt x="894" y="1191"/>
                </a:lnTo>
                <a:lnTo>
                  <a:pt x="914" y="1191"/>
                </a:lnTo>
                <a:lnTo>
                  <a:pt x="914" y="1245"/>
                </a:lnTo>
                <a:lnTo>
                  <a:pt x="953" y="1245"/>
                </a:lnTo>
                <a:lnTo>
                  <a:pt x="953" y="1298"/>
                </a:lnTo>
                <a:lnTo>
                  <a:pt x="1069" y="1298"/>
                </a:lnTo>
                <a:lnTo>
                  <a:pt x="1069" y="1354"/>
                </a:lnTo>
                <a:lnTo>
                  <a:pt x="1160" y="1354"/>
                </a:lnTo>
                <a:lnTo>
                  <a:pt x="1160" y="1413"/>
                </a:lnTo>
                <a:lnTo>
                  <a:pt x="1332" y="1413"/>
                </a:lnTo>
                <a:lnTo>
                  <a:pt x="1332" y="1477"/>
                </a:lnTo>
                <a:lnTo>
                  <a:pt x="1987" y="1477"/>
                </a:lnTo>
                <a:lnTo>
                  <a:pt x="1987" y="1582"/>
                </a:lnTo>
                <a:lnTo>
                  <a:pt x="2315" y="1583"/>
                </a:lnTo>
                <a:lnTo>
                  <a:pt x="2315" y="1748"/>
                </a:lnTo>
                <a:lnTo>
                  <a:pt x="2466" y="1748"/>
                </a:lnTo>
                <a:lnTo>
                  <a:pt x="2465" y="1920"/>
                </a:lnTo>
                <a:lnTo>
                  <a:pt x="2812" y="1918"/>
                </a:lnTo>
              </a:path>
            </a:pathLst>
          </a:custGeom>
          <a:noFill/>
          <a:ln w="47625" cap="rnd">
            <a:solidFill>
              <a:srgbClr val="FFFF00"/>
            </a:solidFill>
            <a:prstDash val="solid"/>
            <a:round/>
            <a:headEnd/>
            <a:tailEnd/>
          </a:ln>
          <a:effectLst/>
          <a:extLst>
            <a:ext uri="{909E8E84-426E-40dd-AFC4-6F175D3DCCD1}">
              <a14:hiddenFill xmlns="" xmlns:a14="http://schemas.microsoft.com/office/drawing/2010/main">
                <a:solidFill>
                  <a:srgbClr val="FFFFFF"/>
                </a:solidFill>
              </a14:hiddenFill>
            </a:ext>
          </a:extLst>
        </p:spPr>
        <p:txBody>
          <a:bodyPr/>
          <a:lstStyle/>
          <a:p>
            <a:endParaRPr lang="en-US"/>
          </a:p>
        </p:txBody>
      </p:sp>
      <p:grpSp>
        <p:nvGrpSpPr>
          <p:cNvPr id="47114" name="Group 15"/>
          <p:cNvGrpSpPr>
            <a:grpSpLocks/>
          </p:cNvGrpSpPr>
          <p:nvPr/>
        </p:nvGrpSpPr>
        <p:grpSpPr bwMode="auto">
          <a:xfrm>
            <a:off x="2408238" y="1946275"/>
            <a:ext cx="2003425" cy="3257550"/>
            <a:chOff x="1727" y="1079"/>
            <a:chExt cx="1262" cy="2079"/>
          </a:xfrm>
          <a:effectLst>
            <a:outerShdw blurRad="50800" dist="38100" dir="2700000">
              <a:srgbClr val="000000">
                <a:alpha val="43000"/>
              </a:srgbClr>
            </a:outerShdw>
          </a:effectLst>
        </p:grpSpPr>
        <p:sp>
          <p:nvSpPr>
            <p:cNvPr id="47184" name="Freeform 16"/>
            <p:cNvSpPr>
              <a:spLocks/>
            </p:cNvSpPr>
            <p:nvPr/>
          </p:nvSpPr>
          <p:spPr bwMode="auto">
            <a:xfrm>
              <a:off x="1727" y="1079"/>
              <a:ext cx="1262" cy="2079"/>
            </a:xfrm>
            <a:custGeom>
              <a:avLst/>
              <a:gdLst>
                <a:gd name="T0" fmla="*/ 0 w 1257"/>
                <a:gd name="T1" fmla="*/ 0 h 2079"/>
                <a:gd name="T2" fmla="*/ 4 w 1257"/>
                <a:gd name="T3" fmla="*/ 99 h 2079"/>
                <a:gd name="T4" fmla="*/ 13 w 1257"/>
                <a:gd name="T5" fmla="*/ 99 h 2079"/>
                <a:gd name="T6" fmla="*/ 13 w 1257"/>
                <a:gd name="T7" fmla="*/ 189 h 2079"/>
                <a:gd name="T8" fmla="*/ 28 w 1257"/>
                <a:gd name="T9" fmla="*/ 190 h 2079"/>
                <a:gd name="T10" fmla="*/ 27 w 1257"/>
                <a:gd name="T11" fmla="*/ 278 h 2079"/>
                <a:gd name="T12" fmla="*/ 37 w 1257"/>
                <a:gd name="T13" fmla="*/ 278 h 2079"/>
                <a:gd name="T14" fmla="*/ 37 w 1257"/>
                <a:gd name="T15" fmla="*/ 375 h 2079"/>
                <a:gd name="T16" fmla="*/ 51 w 1257"/>
                <a:gd name="T17" fmla="*/ 375 h 2079"/>
                <a:gd name="T18" fmla="*/ 51 w 1257"/>
                <a:gd name="T19" fmla="*/ 475 h 2079"/>
                <a:gd name="T20" fmla="*/ 63 w 1257"/>
                <a:gd name="T21" fmla="*/ 475 h 2079"/>
                <a:gd name="T22" fmla="*/ 63 w 1257"/>
                <a:gd name="T23" fmla="*/ 569 h 2079"/>
                <a:gd name="T24" fmla="*/ 78 w 1257"/>
                <a:gd name="T25" fmla="*/ 569 h 2079"/>
                <a:gd name="T26" fmla="*/ 78 w 1257"/>
                <a:gd name="T27" fmla="*/ 667 h 2079"/>
                <a:gd name="T28" fmla="*/ 90 w 1257"/>
                <a:gd name="T29" fmla="*/ 667 h 2079"/>
                <a:gd name="T30" fmla="*/ 90 w 1257"/>
                <a:gd name="T31" fmla="*/ 754 h 2079"/>
                <a:gd name="T32" fmla="*/ 104 w 1257"/>
                <a:gd name="T33" fmla="*/ 754 h 2079"/>
                <a:gd name="T34" fmla="*/ 104 w 1257"/>
                <a:gd name="T35" fmla="*/ 944 h 2079"/>
                <a:gd name="T36" fmla="*/ 148 w 1257"/>
                <a:gd name="T37" fmla="*/ 944 h 2079"/>
                <a:gd name="T38" fmla="*/ 148 w 1257"/>
                <a:gd name="T39" fmla="*/ 1040 h 2079"/>
                <a:gd name="T40" fmla="*/ 155 w 1257"/>
                <a:gd name="T41" fmla="*/ 1040 h 2079"/>
                <a:gd name="T42" fmla="*/ 155 w 1257"/>
                <a:gd name="T43" fmla="*/ 1136 h 2079"/>
                <a:gd name="T44" fmla="*/ 165 w 1257"/>
                <a:gd name="T45" fmla="*/ 1136 h 2079"/>
                <a:gd name="T46" fmla="*/ 165 w 1257"/>
                <a:gd name="T47" fmla="*/ 1228 h 2079"/>
                <a:gd name="T48" fmla="*/ 172 w 1257"/>
                <a:gd name="T49" fmla="*/ 1228 h 2079"/>
                <a:gd name="T50" fmla="*/ 172 w 1257"/>
                <a:gd name="T51" fmla="*/ 1327 h 2079"/>
                <a:gd name="T52" fmla="*/ 222 w 1257"/>
                <a:gd name="T53" fmla="*/ 1327 h 2079"/>
                <a:gd name="T54" fmla="*/ 222 w 1257"/>
                <a:gd name="T55" fmla="*/ 1421 h 2079"/>
                <a:gd name="T56" fmla="*/ 231 w 1257"/>
                <a:gd name="T57" fmla="*/ 1421 h 2079"/>
                <a:gd name="T58" fmla="*/ 231 w 1257"/>
                <a:gd name="T59" fmla="*/ 1513 h 2079"/>
                <a:gd name="T60" fmla="*/ 287 w 1257"/>
                <a:gd name="T61" fmla="*/ 1513 h 2079"/>
                <a:gd name="T62" fmla="*/ 287 w 1257"/>
                <a:gd name="T63" fmla="*/ 1609 h 2079"/>
                <a:gd name="T64" fmla="*/ 311 w 1257"/>
                <a:gd name="T65" fmla="*/ 1609 h 2079"/>
                <a:gd name="T66" fmla="*/ 311 w 1257"/>
                <a:gd name="T67" fmla="*/ 1703 h 2079"/>
                <a:gd name="T68" fmla="*/ 526 w 1257"/>
                <a:gd name="T69" fmla="*/ 1703 h 2079"/>
                <a:gd name="T70" fmla="*/ 526 w 1257"/>
                <a:gd name="T71" fmla="*/ 1797 h 2079"/>
                <a:gd name="T72" fmla="*/ 714 w 1257"/>
                <a:gd name="T73" fmla="*/ 1797 h 2079"/>
                <a:gd name="T74" fmla="*/ 714 w 1257"/>
                <a:gd name="T75" fmla="*/ 1891 h 2079"/>
                <a:gd name="T76" fmla="*/ 1267 w 1257"/>
                <a:gd name="T77" fmla="*/ 1891 h 2079"/>
                <a:gd name="T78" fmla="*/ 1267 w 1257"/>
                <a:gd name="T79" fmla="*/ 2079 h 207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257" h="2079">
                  <a:moveTo>
                    <a:pt x="0" y="0"/>
                  </a:moveTo>
                  <a:lnTo>
                    <a:pt x="4" y="99"/>
                  </a:lnTo>
                  <a:lnTo>
                    <a:pt x="13" y="99"/>
                  </a:lnTo>
                  <a:lnTo>
                    <a:pt x="13" y="189"/>
                  </a:lnTo>
                  <a:lnTo>
                    <a:pt x="28" y="190"/>
                  </a:lnTo>
                  <a:lnTo>
                    <a:pt x="27" y="278"/>
                  </a:lnTo>
                  <a:lnTo>
                    <a:pt x="37" y="278"/>
                  </a:lnTo>
                  <a:lnTo>
                    <a:pt x="37" y="375"/>
                  </a:lnTo>
                  <a:lnTo>
                    <a:pt x="51" y="375"/>
                  </a:lnTo>
                  <a:lnTo>
                    <a:pt x="51" y="475"/>
                  </a:lnTo>
                  <a:lnTo>
                    <a:pt x="63" y="475"/>
                  </a:lnTo>
                  <a:lnTo>
                    <a:pt x="63" y="569"/>
                  </a:lnTo>
                  <a:lnTo>
                    <a:pt x="78" y="569"/>
                  </a:lnTo>
                  <a:lnTo>
                    <a:pt x="78" y="667"/>
                  </a:lnTo>
                  <a:lnTo>
                    <a:pt x="90" y="667"/>
                  </a:lnTo>
                  <a:lnTo>
                    <a:pt x="90" y="754"/>
                  </a:lnTo>
                  <a:lnTo>
                    <a:pt x="104" y="754"/>
                  </a:lnTo>
                  <a:lnTo>
                    <a:pt x="104" y="944"/>
                  </a:lnTo>
                  <a:lnTo>
                    <a:pt x="146" y="944"/>
                  </a:lnTo>
                  <a:lnTo>
                    <a:pt x="146" y="1040"/>
                  </a:lnTo>
                  <a:lnTo>
                    <a:pt x="153" y="1040"/>
                  </a:lnTo>
                  <a:lnTo>
                    <a:pt x="153" y="1136"/>
                  </a:lnTo>
                  <a:lnTo>
                    <a:pt x="163" y="1136"/>
                  </a:lnTo>
                  <a:lnTo>
                    <a:pt x="163" y="1228"/>
                  </a:lnTo>
                  <a:lnTo>
                    <a:pt x="170" y="1228"/>
                  </a:lnTo>
                  <a:lnTo>
                    <a:pt x="170" y="1327"/>
                  </a:lnTo>
                  <a:lnTo>
                    <a:pt x="220" y="1327"/>
                  </a:lnTo>
                  <a:lnTo>
                    <a:pt x="220" y="1421"/>
                  </a:lnTo>
                  <a:lnTo>
                    <a:pt x="229" y="1421"/>
                  </a:lnTo>
                  <a:lnTo>
                    <a:pt x="229" y="1513"/>
                  </a:lnTo>
                  <a:lnTo>
                    <a:pt x="285" y="1513"/>
                  </a:lnTo>
                  <a:lnTo>
                    <a:pt x="285" y="1609"/>
                  </a:lnTo>
                  <a:lnTo>
                    <a:pt x="309" y="1609"/>
                  </a:lnTo>
                  <a:lnTo>
                    <a:pt x="309" y="1703"/>
                  </a:lnTo>
                  <a:lnTo>
                    <a:pt x="522" y="1703"/>
                  </a:lnTo>
                  <a:lnTo>
                    <a:pt x="522" y="1797"/>
                  </a:lnTo>
                  <a:lnTo>
                    <a:pt x="708" y="1797"/>
                  </a:lnTo>
                  <a:lnTo>
                    <a:pt x="708" y="1891"/>
                  </a:lnTo>
                  <a:lnTo>
                    <a:pt x="1257" y="1891"/>
                  </a:lnTo>
                  <a:lnTo>
                    <a:pt x="1257" y="2079"/>
                  </a:lnTo>
                </a:path>
              </a:pathLst>
            </a:custGeom>
            <a:noFill/>
            <a:ln w="47625" cap="rnd" cmpd="sng">
              <a:solidFill>
                <a:srgbClr val="FF6600"/>
              </a:solidFill>
              <a:prstDash val="solid"/>
              <a:round/>
              <a:headEnd/>
              <a:tailEnd/>
            </a:ln>
            <a:effectLst>
              <a:outerShdw dist="17961" dir="2700000" algn="ctr" rotWithShape="0">
                <a:schemeClr val="bg2"/>
              </a:outerShdw>
            </a:effectLst>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47185" name="Line 17"/>
            <p:cNvSpPr>
              <a:spLocks noChangeShapeType="1"/>
            </p:cNvSpPr>
            <p:nvPr/>
          </p:nvSpPr>
          <p:spPr bwMode="auto">
            <a:xfrm>
              <a:off x="2484" y="2937"/>
              <a:ext cx="0" cy="67"/>
            </a:xfrm>
            <a:prstGeom prst="line">
              <a:avLst/>
            </a:prstGeom>
            <a:noFill/>
            <a:ln w="25400">
              <a:solidFill>
                <a:srgbClr val="FF6600"/>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47115" name="Group 18"/>
          <p:cNvGrpSpPr>
            <a:grpSpLocks/>
          </p:cNvGrpSpPr>
          <p:nvPr/>
        </p:nvGrpSpPr>
        <p:grpSpPr bwMode="auto">
          <a:xfrm>
            <a:off x="2392363" y="2001838"/>
            <a:ext cx="4516437" cy="3033712"/>
            <a:chOff x="1717" y="1114"/>
            <a:chExt cx="2845" cy="1911"/>
          </a:xfrm>
        </p:grpSpPr>
        <p:sp>
          <p:nvSpPr>
            <p:cNvPr id="47118" name="Line 19"/>
            <p:cNvSpPr>
              <a:spLocks noChangeShapeType="1"/>
            </p:cNvSpPr>
            <p:nvPr/>
          </p:nvSpPr>
          <p:spPr bwMode="auto">
            <a:xfrm>
              <a:off x="2322" y="2024"/>
              <a:ext cx="0" cy="67"/>
            </a:xfrm>
            <a:prstGeom prst="line">
              <a:avLst/>
            </a:prstGeom>
            <a:noFill/>
            <a:ln w="25400">
              <a:solidFill>
                <a:srgbClr val="FFFF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7119" name="Line 20"/>
            <p:cNvSpPr>
              <a:spLocks noChangeShapeType="1"/>
            </p:cNvSpPr>
            <p:nvPr/>
          </p:nvSpPr>
          <p:spPr bwMode="auto">
            <a:xfrm>
              <a:off x="2338" y="2024"/>
              <a:ext cx="0" cy="67"/>
            </a:xfrm>
            <a:prstGeom prst="line">
              <a:avLst/>
            </a:prstGeom>
            <a:noFill/>
            <a:ln w="25400">
              <a:solidFill>
                <a:srgbClr val="FFFF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7120" name="Line 21"/>
            <p:cNvSpPr>
              <a:spLocks noChangeShapeType="1"/>
            </p:cNvSpPr>
            <p:nvPr/>
          </p:nvSpPr>
          <p:spPr bwMode="auto">
            <a:xfrm>
              <a:off x="2403" y="2024"/>
              <a:ext cx="0" cy="67"/>
            </a:xfrm>
            <a:prstGeom prst="line">
              <a:avLst/>
            </a:prstGeom>
            <a:noFill/>
            <a:ln w="25400">
              <a:solidFill>
                <a:srgbClr val="FFFF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7121" name="Line 22"/>
            <p:cNvSpPr>
              <a:spLocks noChangeShapeType="1"/>
            </p:cNvSpPr>
            <p:nvPr/>
          </p:nvSpPr>
          <p:spPr bwMode="auto">
            <a:xfrm>
              <a:off x="2295" y="2026"/>
              <a:ext cx="0" cy="67"/>
            </a:xfrm>
            <a:prstGeom prst="line">
              <a:avLst/>
            </a:prstGeom>
            <a:noFill/>
            <a:ln w="25400">
              <a:solidFill>
                <a:srgbClr val="FFFF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7122" name="Line 23"/>
            <p:cNvSpPr>
              <a:spLocks noChangeShapeType="1"/>
            </p:cNvSpPr>
            <p:nvPr/>
          </p:nvSpPr>
          <p:spPr bwMode="auto">
            <a:xfrm rot="-5400000">
              <a:off x="2291" y="2024"/>
              <a:ext cx="0" cy="67"/>
            </a:xfrm>
            <a:prstGeom prst="line">
              <a:avLst/>
            </a:prstGeom>
            <a:noFill/>
            <a:ln w="25400">
              <a:solidFill>
                <a:srgbClr val="FFFF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7123" name="Line 24"/>
            <p:cNvSpPr>
              <a:spLocks noChangeShapeType="1"/>
            </p:cNvSpPr>
            <p:nvPr/>
          </p:nvSpPr>
          <p:spPr bwMode="auto">
            <a:xfrm rot="-5400000">
              <a:off x="2018" y="1687"/>
              <a:ext cx="0" cy="67"/>
            </a:xfrm>
            <a:prstGeom prst="line">
              <a:avLst/>
            </a:prstGeom>
            <a:noFill/>
            <a:ln w="25400">
              <a:solidFill>
                <a:srgbClr val="FFFF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7124" name="Line 25"/>
            <p:cNvSpPr>
              <a:spLocks noChangeShapeType="1"/>
            </p:cNvSpPr>
            <p:nvPr/>
          </p:nvSpPr>
          <p:spPr bwMode="auto">
            <a:xfrm rot="-5400000">
              <a:off x="1900" y="1540"/>
              <a:ext cx="0" cy="67"/>
            </a:xfrm>
            <a:prstGeom prst="line">
              <a:avLst/>
            </a:prstGeom>
            <a:noFill/>
            <a:ln w="25400">
              <a:solidFill>
                <a:srgbClr val="FFFF00"/>
              </a:solidFill>
              <a:round/>
              <a:headEnd/>
              <a:tailEnd/>
            </a:ln>
            <a:extLst>
              <a:ext uri="{909E8E84-426E-40dd-AFC4-6F175D3DCCD1}">
                <a14:hiddenFill xmlns="" xmlns:a14="http://schemas.microsoft.com/office/drawing/2010/main">
                  <a:noFill/>
                </a14:hiddenFill>
              </a:ext>
            </a:extLst>
          </p:spPr>
          <p:txBody>
            <a:bodyPr/>
            <a:lstStyle/>
            <a:p>
              <a:endParaRPr lang="en-US"/>
            </a:p>
          </p:txBody>
        </p:sp>
        <p:grpSp>
          <p:nvGrpSpPr>
            <p:cNvPr id="47125" name="Group 26"/>
            <p:cNvGrpSpPr>
              <a:grpSpLocks/>
            </p:cNvGrpSpPr>
            <p:nvPr/>
          </p:nvGrpSpPr>
          <p:grpSpPr bwMode="auto">
            <a:xfrm>
              <a:off x="1717" y="1114"/>
              <a:ext cx="67" cy="67"/>
              <a:chOff x="1729" y="1061"/>
              <a:chExt cx="67" cy="67"/>
            </a:xfrm>
          </p:grpSpPr>
          <p:sp>
            <p:nvSpPr>
              <p:cNvPr id="47182" name="Line 27"/>
              <p:cNvSpPr>
                <a:spLocks noChangeShapeType="1"/>
              </p:cNvSpPr>
              <p:nvPr/>
            </p:nvSpPr>
            <p:spPr bwMode="auto">
              <a:xfrm rot="-5400000">
                <a:off x="1763" y="1061"/>
                <a:ext cx="0" cy="67"/>
              </a:xfrm>
              <a:prstGeom prst="line">
                <a:avLst/>
              </a:prstGeom>
              <a:noFill/>
              <a:ln w="25400">
                <a:solidFill>
                  <a:srgbClr val="FFFF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7183" name="Line 28"/>
              <p:cNvSpPr>
                <a:spLocks noChangeShapeType="1"/>
              </p:cNvSpPr>
              <p:nvPr/>
            </p:nvSpPr>
            <p:spPr bwMode="auto">
              <a:xfrm>
                <a:off x="1762" y="1061"/>
                <a:ext cx="0" cy="67"/>
              </a:xfrm>
              <a:prstGeom prst="line">
                <a:avLst/>
              </a:prstGeom>
              <a:noFill/>
              <a:ln w="25400">
                <a:solidFill>
                  <a:srgbClr val="FFFF00"/>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47126" name="Group 29"/>
            <p:cNvGrpSpPr>
              <a:grpSpLocks/>
            </p:cNvGrpSpPr>
            <p:nvPr/>
          </p:nvGrpSpPr>
          <p:grpSpPr bwMode="auto">
            <a:xfrm>
              <a:off x="1812" y="1370"/>
              <a:ext cx="67" cy="67"/>
              <a:chOff x="1729" y="1061"/>
              <a:chExt cx="67" cy="67"/>
            </a:xfrm>
          </p:grpSpPr>
          <p:sp>
            <p:nvSpPr>
              <p:cNvPr id="47180" name="Line 30"/>
              <p:cNvSpPr>
                <a:spLocks noChangeShapeType="1"/>
              </p:cNvSpPr>
              <p:nvPr/>
            </p:nvSpPr>
            <p:spPr bwMode="auto">
              <a:xfrm rot="-5400000">
                <a:off x="1763" y="1061"/>
                <a:ext cx="0" cy="67"/>
              </a:xfrm>
              <a:prstGeom prst="line">
                <a:avLst/>
              </a:prstGeom>
              <a:noFill/>
              <a:ln w="25400">
                <a:solidFill>
                  <a:srgbClr val="FFFF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7181" name="Line 31"/>
              <p:cNvSpPr>
                <a:spLocks noChangeShapeType="1"/>
              </p:cNvSpPr>
              <p:nvPr/>
            </p:nvSpPr>
            <p:spPr bwMode="auto">
              <a:xfrm>
                <a:off x="1762" y="1061"/>
                <a:ext cx="0" cy="67"/>
              </a:xfrm>
              <a:prstGeom prst="line">
                <a:avLst/>
              </a:prstGeom>
              <a:noFill/>
              <a:ln w="25400">
                <a:solidFill>
                  <a:srgbClr val="FFFF00"/>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47127" name="Group 32"/>
            <p:cNvGrpSpPr>
              <a:grpSpLocks/>
            </p:cNvGrpSpPr>
            <p:nvPr/>
          </p:nvGrpSpPr>
          <p:grpSpPr bwMode="auto">
            <a:xfrm>
              <a:off x="1823" y="1394"/>
              <a:ext cx="67" cy="67"/>
              <a:chOff x="1729" y="1061"/>
              <a:chExt cx="67" cy="67"/>
            </a:xfrm>
          </p:grpSpPr>
          <p:sp>
            <p:nvSpPr>
              <p:cNvPr id="47178" name="Line 33"/>
              <p:cNvSpPr>
                <a:spLocks noChangeShapeType="1"/>
              </p:cNvSpPr>
              <p:nvPr/>
            </p:nvSpPr>
            <p:spPr bwMode="auto">
              <a:xfrm rot="-5400000">
                <a:off x="1763" y="1061"/>
                <a:ext cx="0" cy="67"/>
              </a:xfrm>
              <a:prstGeom prst="line">
                <a:avLst/>
              </a:prstGeom>
              <a:noFill/>
              <a:ln w="25400">
                <a:solidFill>
                  <a:srgbClr val="FFFF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7179" name="Line 34"/>
              <p:cNvSpPr>
                <a:spLocks noChangeShapeType="1"/>
              </p:cNvSpPr>
              <p:nvPr/>
            </p:nvSpPr>
            <p:spPr bwMode="auto">
              <a:xfrm>
                <a:off x="1762" y="1061"/>
                <a:ext cx="0" cy="67"/>
              </a:xfrm>
              <a:prstGeom prst="line">
                <a:avLst/>
              </a:prstGeom>
              <a:noFill/>
              <a:ln w="25400">
                <a:solidFill>
                  <a:srgbClr val="FFFF00"/>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47128" name="Line 35"/>
            <p:cNvSpPr>
              <a:spLocks noChangeShapeType="1"/>
            </p:cNvSpPr>
            <p:nvPr/>
          </p:nvSpPr>
          <p:spPr bwMode="auto">
            <a:xfrm>
              <a:off x="1901" y="1542"/>
              <a:ext cx="0" cy="67"/>
            </a:xfrm>
            <a:prstGeom prst="line">
              <a:avLst/>
            </a:prstGeom>
            <a:noFill/>
            <a:ln w="25400">
              <a:solidFill>
                <a:srgbClr val="FFFF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7129" name="Line 36"/>
            <p:cNvSpPr>
              <a:spLocks noChangeShapeType="1"/>
            </p:cNvSpPr>
            <p:nvPr/>
          </p:nvSpPr>
          <p:spPr bwMode="auto">
            <a:xfrm>
              <a:off x="2021" y="1691"/>
              <a:ext cx="0" cy="67"/>
            </a:xfrm>
            <a:prstGeom prst="line">
              <a:avLst/>
            </a:prstGeom>
            <a:noFill/>
            <a:ln w="25400">
              <a:solidFill>
                <a:srgbClr val="FFFF00"/>
              </a:solidFill>
              <a:round/>
              <a:headEnd/>
              <a:tailEnd/>
            </a:ln>
            <a:extLst>
              <a:ext uri="{909E8E84-426E-40dd-AFC4-6F175D3DCCD1}">
                <a14:hiddenFill xmlns="" xmlns:a14="http://schemas.microsoft.com/office/drawing/2010/main">
                  <a:noFill/>
                </a14:hiddenFill>
              </a:ext>
            </a:extLst>
          </p:spPr>
          <p:txBody>
            <a:bodyPr/>
            <a:lstStyle/>
            <a:p>
              <a:endParaRPr lang="en-US"/>
            </a:p>
          </p:txBody>
        </p:sp>
        <p:grpSp>
          <p:nvGrpSpPr>
            <p:cNvPr id="47130" name="Group 37"/>
            <p:cNvGrpSpPr>
              <a:grpSpLocks/>
            </p:cNvGrpSpPr>
            <p:nvPr/>
          </p:nvGrpSpPr>
          <p:grpSpPr bwMode="auto">
            <a:xfrm>
              <a:off x="2035" y="1760"/>
              <a:ext cx="67" cy="67"/>
              <a:chOff x="1729" y="1061"/>
              <a:chExt cx="67" cy="67"/>
            </a:xfrm>
          </p:grpSpPr>
          <p:sp>
            <p:nvSpPr>
              <p:cNvPr id="47176" name="Line 38"/>
              <p:cNvSpPr>
                <a:spLocks noChangeShapeType="1"/>
              </p:cNvSpPr>
              <p:nvPr/>
            </p:nvSpPr>
            <p:spPr bwMode="auto">
              <a:xfrm rot="-5400000">
                <a:off x="1763" y="1061"/>
                <a:ext cx="0" cy="67"/>
              </a:xfrm>
              <a:prstGeom prst="line">
                <a:avLst/>
              </a:prstGeom>
              <a:noFill/>
              <a:ln w="25400">
                <a:solidFill>
                  <a:srgbClr val="FFFF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7177" name="Line 39"/>
              <p:cNvSpPr>
                <a:spLocks noChangeShapeType="1"/>
              </p:cNvSpPr>
              <p:nvPr/>
            </p:nvSpPr>
            <p:spPr bwMode="auto">
              <a:xfrm>
                <a:off x="1762" y="1061"/>
                <a:ext cx="0" cy="67"/>
              </a:xfrm>
              <a:prstGeom prst="line">
                <a:avLst/>
              </a:prstGeom>
              <a:noFill/>
              <a:ln w="25400">
                <a:solidFill>
                  <a:srgbClr val="FFFF00"/>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47131" name="Group 40"/>
            <p:cNvGrpSpPr>
              <a:grpSpLocks/>
            </p:cNvGrpSpPr>
            <p:nvPr/>
          </p:nvGrpSpPr>
          <p:grpSpPr bwMode="auto">
            <a:xfrm>
              <a:off x="2101" y="1809"/>
              <a:ext cx="67" cy="67"/>
              <a:chOff x="1729" y="1061"/>
              <a:chExt cx="67" cy="67"/>
            </a:xfrm>
          </p:grpSpPr>
          <p:sp>
            <p:nvSpPr>
              <p:cNvPr id="47174" name="Line 41"/>
              <p:cNvSpPr>
                <a:spLocks noChangeShapeType="1"/>
              </p:cNvSpPr>
              <p:nvPr/>
            </p:nvSpPr>
            <p:spPr bwMode="auto">
              <a:xfrm rot="-5400000">
                <a:off x="1763" y="1061"/>
                <a:ext cx="0" cy="67"/>
              </a:xfrm>
              <a:prstGeom prst="line">
                <a:avLst/>
              </a:prstGeom>
              <a:noFill/>
              <a:ln w="25400">
                <a:solidFill>
                  <a:srgbClr val="FFFF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7175" name="Line 42"/>
              <p:cNvSpPr>
                <a:spLocks noChangeShapeType="1"/>
              </p:cNvSpPr>
              <p:nvPr/>
            </p:nvSpPr>
            <p:spPr bwMode="auto">
              <a:xfrm>
                <a:off x="1762" y="1061"/>
                <a:ext cx="0" cy="67"/>
              </a:xfrm>
              <a:prstGeom prst="line">
                <a:avLst/>
              </a:prstGeom>
              <a:noFill/>
              <a:ln w="25400">
                <a:solidFill>
                  <a:srgbClr val="FFFF00"/>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47132" name="Group 43"/>
            <p:cNvGrpSpPr>
              <a:grpSpLocks/>
            </p:cNvGrpSpPr>
            <p:nvPr/>
          </p:nvGrpSpPr>
          <p:grpSpPr bwMode="auto">
            <a:xfrm>
              <a:off x="2234" y="1941"/>
              <a:ext cx="67" cy="67"/>
              <a:chOff x="1729" y="1061"/>
              <a:chExt cx="67" cy="67"/>
            </a:xfrm>
          </p:grpSpPr>
          <p:sp>
            <p:nvSpPr>
              <p:cNvPr id="47172" name="Line 44"/>
              <p:cNvSpPr>
                <a:spLocks noChangeShapeType="1"/>
              </p:cNvSpPr>
              <p:nvPr/>
            </p:nvSpPr>
            <p:spPr bwMode="auto">
              <a:xfrm rot="-5400000">
                <a:off x="1763" y="1061"/>
                <a:ext cx="0" cy="67"/>
              </a:xfrm>
              <a:prstGeom prst="line">
                <a:avLst/>
              </a:prstGeom>
              <a:noFill/>
              <a:ln w="25400">
                <a:solidFill>
                  <a:srgbClr val="FFFF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7173" name="Line 45"/>
              <p:cNvSpPr>
                <a:spLocks noChangeShapeType="1"/>
              </p:cNvSpPr>
              <p:nvPr/>
            </p:nvSpPr>
            <p:spPr bwMode="auto">
              <a:xfrm>
                <a:off x="1762" y="1061"/>
                <a:ext cx="0" cy="67"/>
              </a:xfrm>
              <a:prstGeom prst="line">
                <a:avLst/>
              </a:prstGeom>
              <a:noFill/>
              <a:ln w="25400">
                <a:solidFill>
                  <a:srgbClr val="FFFF00"/>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47133" name="Group 46"/>
            <p:cNvGrpSpPr>
              <a:grpSpLocks/>
            </p:cNvGrpSpPr>
            <p:nvPr/>
          </p:nvGrpSpPr>
          <p:grpSpPr bwMode="auto">
            <a:xfrm>
              <a:off x="2400" y="2023"/>
              <a:ext cx="67" cy="67"/>
              <a:chOff x="1729" y="1061"/>
              <a:chExt cx="67" cy="67"/>
            </a:xfrm>
          </p:grpSpPr>
          <p:sp>
            <p:nvSpPr>
              <p:cNvPr id="47170" name="Line 47"/>
              <p:cNvSpPr>
                <a:spLocks noChangeShapeType="1"/>
              </p:cNvSpPr>
              <p:nvPr/>
            </p:nvSpPr>
            <p:spPr bwMode="auto">
              <a:xfrm rot="-5400000">
                <a:off x="1763" y="1061"/>
                <a:ext cx="0" cy="67"/>
              </a:xfrm>
              <a:prstGeom prst="line">
                <a:avLst/>
              </a:prstGeom>
              <a:noFill/>
              <a:ln w="25400">
                <a:solidFill>
                  <a:srgbClr val="FFFF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7171" name="Line 48"/>
              <p:cNvSpPr>
                <a:spLocks noChangeShapeType="1"/>
              </p:cNvSpPr>
              <p:nvPr/>
            </p:nvSpPr>
            <p:spPr bwMode="auto">
              <a:xfrm>
                <a:off x="1762" y="1061"/>
                <a:ext cx="0" cy="67"/>
              </a:xfrm>
              <a:prstGeom prst="line">
                <a:avLst/>
              </a:prstGeom>
              <a:noFill/>
              <a:ln w="25400">
                <a:solidFill>
                  <a:srgbClr val="FFFF00"/>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47134" name="Group 49"/>
            <p:cNvGrpSpPr>
              <a:grpSpLocks/>
            </p:cNvGrpSpPr>
            <p:nvPr/>
          </p:nvGrpSpPr>
          <p:grpSpPr bwMode="auto">
            <a:xfrm>
              <a:off x="2429" y="2084"/>
              <a:ext cx="67" cy="67"/>
              <a:chOff x="1729" y="1061"/>
              <a:chExt cx="67" cy="67"/>
            </a:xfrm>
          </p:grpSpPr>
          <p:sp>
            <p:nvSpPr>
              <p:cNvPr id="47168" name="Line 50"/>
              <p:cNvSpPr>
                <a:spLocks noChangeShapeType="1"/>
              </p:cNvSpPr>
              <p:nvPr/>
            </p:nvSpPr>
            <p:spPr bwMode="auto">
              <a:xfrm rot="-5400000">
                <a:off x="1763" y="1061"/>
                <a:ext cx="0" cy="67"/>
              </a:xfrm>
              <a:prstGeom prst="line">
                <a:avLst/>
              </a:prstGeom>
              <a:noFill/>
              <a:ln w="25400">
                <a:solidFill>
                  <a:srgbClr val="FFFF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7169" name="Line 51"/>
              <p:cNvSpPr>
                <a:spLocks noChangeShapeType="1"/>
              </p:cNvSpPr>
              <p:nvPr/>
            </p:nvSpPr>
            <p:spPr bwMode="auto">
              <a:xfrm>
                <a:off x="1762" y="1061"/>
                <a:ext cx="0" cy="67"/>
              </a:xfrm>
              <a:prstGeom prst="line">
                <a:avLst/>
              </a:prstGeom>
              <a:noFill/>
              <a:ln w="25400">
                <a:solidFill>
                  <a:srgbClr val="FFFF00"/>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47135" name="Group 52"/>
            <p:cNvGrpSpPr>
              <a:grpSpLocks/>
            </p:cNvGrpSpPr>
            <p:nvPr/>
          </p:nvGrpSpPr>
          <p:grpSpPr bwMode="auto">
            <a:xfrm>
              <a:off x="2579" y="2137"/>
              <a:ext cx="67" cy="67"/>
              <a:chOff x="1729" y="1061"/>
              <a:chExt cx="67" cy="67"/>
            </a:xfrm>
          </p:grpSpPr>
          <p:sp>
            <p:nvSpPr>
              <p:cNvPr id="47166" name="Line 53"/>
              <p:cNvSpPr>
                <a:spLocks noChangeShapeType="1"/>
              </p:cNvSpPr>
              <p:nvPr/>
            </p:nvSpPr>
            <p:spPr bwMode="auto">
              <a:xfrm rot="-5400000">
                <a:off x="1763" y="1061"/>
                <a:ext cx="0" cy="67"/>
              </a:xfrm>
              <a:prstGeom prst="line">
                <a:avLst/>
              </a:prstGeom>
              <a:noFill/>
              <a:ln w="25400">
                <a:solidFill>
                  <a:srgbClr val="FFFF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7167" name="Line 54"/>
              <p:cNvSpPr>
                <a:spLocks noChangeShapeType="1"/>
              </p:cNvSpPr>
              <p:nvPr/>
            </p:nvSpPr>
            <p:spPr bwMode="auto">
              <a:xfrm>
                <a:off x="1762" y="1061"/>
                <a:ext cx="0" cy="67"/>
              </a:xfrm>
              <a:prstGeom prst="line">
                <a:avLst/>
              </a:prstGeom>
              <a:noFill/>
              <a:ln w="25400">
                <a:solidFill>
                  <a:srgbClr val="FFFF00"/>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47136" name="Group 55"/>
            <p:cNvGrpSpPr>
              <a:grpSpLocks/>
            </p:cNvGrpSpPr>
            <p:nvPr/>
          </p:nvGrpSpPr>
          <p:grpSpPr bwMode="auto">
            <a:xfrm>
              <a:off x="2603" y="2232"/>
              <a:ext cx="67" cy="67"/>
              <a:chOff x="1729" y="1061"/>
              <a:chExt cx="67" cy="67"/>
            </a:xfrm>
          </p:grpSpPr>
          <p:sp>
            <p:nvSpPr>
              <p:cNvPr id="47164" name="Line 56"/>
              <p:cNvSpPr>
                <a:spLocks noChangeShapeType="1"/>
              </p:cNvSpPr>
              <p:nvPr/>
            </p:nvSpPr>
            <p:spPr bwMode="auto">
              <a:xfrm rot="-5400000">
                <a:off x="1763" y="1061"/>
                <a:ext cx="0" cy="67"/>
              </a:xfrm>
              <a:prstGeom prst="line">
                <a:avLst/>
              </a:prstGeom>
              <a:noFill/>
              <a:ln w="25400">
                <a:solidFill>
                  <a:srgbClr val="FFFF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7165" name="Line 57"/>
              <p:cNvSpPr>
                <a:spLocks noChangeShapeType="1"/>
              </p:cNvSpPr>
              <p:nvPr/>
            </p:nvSpPr>
            <p:spPr bwMode="auto">
              <a:xfrm>
                <a:off x="1762" y="1061"/>
                <a:ext cx="0" cy="67"/>
              </a:xfrm>
              <a:prstGeom prst="line">
                <a:avLst/>
              </a:prstGeom>
              <a:noFill/>
              <a:ln w="25400">
                <a:solidFill>
                  <a:srgbClr val="FFFF00"/>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47137" name="Line 58"/>
            <p:cNvSpPr>
              <a:spLocks noChangeShapeType="1"/>
            </p:cNvSpPr>
            <p:nvPr/>
          </p:nvSpPr>
          <p:spPr bwMode="auto">
            <a:xfrm>
              <a:off x="2494" y="2091"/>
              <a:ext cx="0" cy="67"/>
            </a:xfrm>
            <a:prstGeom prst="line">
              <a:avLst/>
            </a:prstGeom>
            <a:noFill/>
            <a:ln w="25400">
              <a:solidFill>
                <a:srgbClr val="FFFF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7138" name="Line 59"/>
            <p:cNvSpPr>
              <a:spLocks noChangeShapeType="1"/>
            </p:cNvSpPr>
            <p:nvPr/>
          </p:nvSpPr>
          <p:spPr bwMode="auto">
            <a:xfrm>
              <a:off x="2521" y="2091"/>
              <a:ext cx="0" cy="67"/>
            </a:xfrm>
            <a:prstGeom prst="line">
              <a:avLst/>
            </a:prstGeom>
            <a:noFill/>
            <a:ln w="25400">
              <a:solidFill>
                <a:srgbClr val="FFFF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7139" name="Line 60"/>
            <p:cNvSpPr>
              <a:spLocks noChangeShapeType="1"/>
            </p:cNvSpPr>
            <p:nvPr/>
          </p:nvSpPr>
          <p:spPr bwMode="auto">
            <a:xfrm>
              <a:off x="2538" y="2091"/>
              <a:ext cx="0" cy="67"/>
            </a:xfrm>
            <a:prstGeom prst="line">
              <a:avLst/>
            </a:prstGeom>
            <a:noFill/>
            <a:ln w="25400">
              <a:solidFill>
                <a:srgbClr val="FFFF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7140" name="Line 61"/>
            <p:cNvSpPr>
              <a:spLocks noChangeShapeType="1"/>
            </p:cNvSpPr>
            <p:nvPr/>
          </p:nvSpPr>
          <p:spPr bwMode="auto">
            <a:xfrm>
              <a:off x="2551" y="2091"/>
              <a:ext cx="0" cy="67"/>
            </a:xfrm>
            <a:prstGeom prst="line">
              <a:avLst/>
            </a:prstGeom>
            <a:noFill/>
            <a:ln w="25400">
              <a:solidFill>
                <a:srgbClr val="FFFF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7141" name="Line 62"/>
            <p:cNvSpPr>
              <a:spLocks noChangeShapeType="1"/>
            </p:cNvSpPr>
            <p:nvPr/>
          </p:nvSpPr>
          <p:spPr bwMode="auto">
            <a:xfrm>
              <a:off x="2565" y="2091"/>
              <a:ext cx="0" cy="67"/>
            </a:xfrm>
            <a:prstGeom prst="line">
              <a:avLst/>
            </a:prstGeom>
            <a:noFill/>
            <a:ln w="25400">
              <a:solidFill>
                <a:srgbClr val="FFFF00"/>
              </a:solidFill>
              <a:round/>
              <a:headEnd/>
              <a:tailEnd/>
            </a:ln>
            <a:extLst>
              <a:ext uri="{909E8E84-426E-40dd-AFC4-6F175D3DCCD1}">
                <a14:hiddenFill xmlns="" xmlns:a14="http://schemas.microsoft.com/office/drawing/2010/main">
                  <a:noFill/>
                </a14:hiddenFill>
              </a:ext>
            </a:extLst>
          </p:spPr>
          <p:txBody>
            <a:bodyPr/>
            <a:lstStyle/>
            <a:p>
              <a:endParaRPr lang="en-US"/>
            </a:p>
          </p:txBody>
        </p:sp>
        <p:grpSp>
          <p:nvGrpSpPr>
            <p:cNvPr id="47142" name="Group 63"/>
            <p:cNvGrpSpPr>
              <a:grpSpLocks/>
            </p:cNvGrpSpPr>
            <p:nvPr/>
          </p:nvGrpSpPr>
          <p:grpSpPr bwMode="auto">
            <a:xfrm>
              <a:off x="2555" y="2086"/>
              <a:ext cx="67" cy="67"/>
              <a:chOff x="1729" y="1061"/>
              <a:chExt cx="67" cy="67"/>
            </a:xfrm>
          </p:grpSpPr>
          <p:sp>
            <p:nvSpPr>
              <p:cNvPr id="47162" name="Line 64"/>
              <p:cNvSpPr>
                <a:spLocks noChangeShapeType="1"/>
              </p:cNvSpPr>
              <p:nvPr/>
            </p:nvSpPr>
            <p:spPr bwMode="auto">
              <a:xfrm rot="-5400000">
                <a:off x="1763" y="1061"/>
                <a:ext cx="0" cy="67"/>
              </a:xfrm>
              <a:prstGeom prst="line">
                <a:avLst/>
              </a:prstGeom>
              <a:noFill/>
              <a:ln w="25400">
                <a:solidFill>
                  <a:srgbClr val="FFFF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7163" name="Line 65"/>
              <p:cNvSpPr>
                <a:spLocks noChangeShapeType="1"/>
              </p:cNvSpPr>
              <p:nvPr/>
            </p:nvSpPr>
            <p:spPr bwMode="auto">
              <a:xfrm>
                <a:off x="1762" y="1061"/>
                <a:ext cx="0" cy="67"/>
              </a:xfrm>
              <a:prstGeom prst="line">
                <a:avLst/>
              </a:prstGeom>
              <a:noFill/>
              <a:ln w="25400">
                <a:solidFill>
                  <a:srgbClr val="FFFF00"/>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47143" name="Group 66"/>
            <p:cNvGrpSpPr>
              <a:grpSpLocks/>
            </p:cNvGrpSpPr>
            <p:nvPr/>
          </p:nvGrpSpPr>
          <p:grpSpPr bwMode="auto">
            <a:xfrm>
              <a:off x="2658" y="2335"/>
              <a:ext cx="67" cy="67"/>
              <a:chOff x="1729" y="1061"/>
              <a:chExt cx="67" cy="67"/>
            </a:xfrm>
          </p:grpSpPr>
          <p:sp>
            <p:nvSpPr>
              <p:cNvPr id="47160" name="Line 67"/>
              <p:cNvSpPr>
                <a:spLocks noChangeShapeType="1"/>
              </p:cNvSpPr>
              <p:nvPr/>
            </p:nvSpPr>
            <p:spPr bwMode="auto">
              <a:xfrm rot="-5400000">
                <a:off x="1763" y="1061"/>
                <a:ext cx="0" cy="67"/>
              </a:xfrm>
              <a:prstGeom prst="line">
                <a:avLst/>
              </a:prstGeom>
              <a:noFill/>
              <a:ln w="25400">
                <a:solidFill>
                  <a:srgbClr val="FFFF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7161" name="Line 68"/>
              <p:cNvSpPr>
                <a:spLocks noChangeShapeType="1"/>
              </p:cNvSpPr>
              <p:nvPr/>
            </p:nvSpPr>
            <p:spPr bwMode="auto">
              <a:xfrm>
                <a:off x="1762" y="1061"/>
                <a:ext cx="0" cy="67"/>
              </a:xfrm>
              <a:prstGeom prst="line">
                <a:avLst/>
              </a:prstGeom>
              <a:noFill/>
              <a:ln w="25400">
                <a:solidFill>
                  <a:srgbClr val="FFFF00"/>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47144" name="Group 69"/>
            <p:cNvGrpSpPr>
              <a:grpSpLocks/>
            </p:cNvGrpSpPr>
            <p:nvPr/>
          </p:nvGrpSpPr>
          <p:grpSpPr bwMode="auto">
            <a:xfrm>
              <a:off x="3043" y="2521"/>
              <a:ext cx="67" cy="67"/>
              <a:chOff x="1729" y="1061"/>
              <a:chExt cx="67" cy="67"/>
            </a:xfrm>
          </p:grpSpPr>
          <p:sp>
            <p:nvSpPr>
              <p:cNvPr id="47158" name="Line 70"/>
              <p:cNvSpPr>
                <a:spLocks noChangeShapeType="1"/>
              </p:cNvSpPr>
              <p:nvPr/>
            </p:nvSpPr>
            <p:spPr bwMode="auto">
              <a:xfrm rot="-5400000">
                <a:off x="1763" y="1061"/>
                <a:ext cx="0" cy="67"/>
              </a:xfrm>
              <a:prstGeom prst="line">
                <a:avLst/>
              </a:prstGeom>
              <a:noFill/>
              <a:ln w="25400">
                <a:solidFill>
                  <a:srgbClr val="FFFF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7159" name="Line 71"/>
              <p:cNvSpPr>
                <a:spLocks noChangeShapeType="1"/>
              </p:cNvSpPr>
              <p:nvPr/>
            </p:nvSpPr>
            <p:spPr bwMode="auto">
              <a:xfrm>
                <a:off x="1762" y="1061"/>
                <a:ext cx="0" cy="67"/>
              </a:xfrm>
              <a:prstGeom prst="line">
                <a:avLst/>
              </a:prstGeom>
              <a:noFill/>
              <a:ln w="25400">
                <a:solidFill>
                  <a:srgbClr val="FFFF00"/>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47145" name="Group 72"/>
            <p:cNvGrpSpPr>
              <a:grpSpLocks/>
            </p:cNvGrpSpPr>
            <p:nvPr/>
          </p:nvGrpSpPr>
          <p:grpSpPr bwMode="auto">
            <a:xfrm>
              <a:off x="3030" y="2453"/>
              <a:ext cx="67" cy="67"/>
              <a:chOff x="1729" y="1061"/>
              <a:chExt cx="67" cy="67"/>
            </a:xfrm>
          </p:grpSpPr>
          <p:sp>
            <p:nvSpPr>
              <p:cNvPr id="47156" name="Line 73"/>
              <p:cNvSpPr>
                <a:spLocks noChangeShapeType="1"/>
              </p:cNvSpPr>
              <p:nvPr/>
            </p:nvSpPr>
            <p:spPr bwMode="auto">
              <a:xfrm rot="-5400000">
                <a:off x="1763" y="1061"/>
                <a:ext cx="0" cy="67"/>
              </a:xfrm>
              <a:prstGeom prst="line">
                <a:avLst/>
              </a:prstGeom>
              <a:noFill/>
              <a:ln w="25400">
                <a:solidFill>
                  <a:srgbClr val="FFFF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7157" name="Line 74"/>
              <p:cNvSpPr>
                <a:spLocks noChangeShapeType="1"/>
              </p:cNvSpPr>
              <p:nvPr/>
            </p:nvSpPr>
            <p:spPr bwMode="auto">
              <a:xfrm>
                <a:off x="1762" y="1061"/>
                <a:ext cx="0" cy="67"/>
              </a:xfrm>
              <a:prstGeom prst="line">
                <a:avLst/>
              </a:prstGeom>
              <a:noFill/>
              <a:ln w="25400">
                <a:solidFill>
                  <a:srgbClr val="FFFF00"/>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47146" name="Line 75"/>
            <p:cNvSpPr>
              <a:spLocks noChangeShapeType="1"/>
            </p:cNvSpPr>
            <p:nvPr/>
          </p:nvSpPr>
          <p:spPr bwMode="auto">
            <a:xfrm>
              <a:off x="3043" y="2460"/>
              <a:ext cx="0" cy="67"/>
            </a:xfrm>
            <a:prstGeom prst="line">
              <a:avLst/>
            </a:prstGeom>
            <a:noFill/>
            <a:ln w="25400">
              <a:solidFill>
                <a:srgbClr val="FFFF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7147" name="Line 76"/>
            <p:cNvSpPr>
              <a:spLocks noChangeShapeType="1"/>
            </p:cNvSpPr>
            <p:nvPr/>
          </p:nvSpPr>
          <p:spPr bwMode="auto">
            <a:xfrm>
              <a:off x="3115" y="2521"/>
              <a:ext cx="0" cy="67"/>
            </a:xfrm>
            <a:prstGeom prst="line">
              <a:avLst/>
            </a:prstGeom>
            <a:noFill/>
            <a:ln w="25400">
              <a:solidFill>
                <a:srgbClr val="FFFF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7148" name="Line 77"/>
            <p:cNvSpPr>
              <a:spLocks noChangeShapeType="1"/>
            </p:cNvSpPr>
            <p:nvPr/>
          </p:nvSpPr>
          <p:spPr bwMode="auto">
            <a:xfrm>
              <a:off x="3571" y="2521"/>
              <a:ext cx="0" cy="67"/>
            </a:xfrm>
            <a:prstGeom prst="line">
              <a:avLst/>
            </a:prstGeom>
            <a:noFill/>
            <a:ln w="25400">
              <a:solidFill>
                <a:srgbClr val="FFFF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7149" name="Line 78"/>
            <p:cNvSpPr>
              <a:spLocks noChangeShapeType="1"/>
            </p:cNvSpPr>
            <p:nvPr/>
          </p:nvSpPr>
          <p:spPr bwMode="auto">
            <a:xfrm>
              <a:off x="3843" y="2632"/>
              <a:ext cx="0" cy="67"/>
            </a:xfrm>
            <a:prstGeom prst="line">
              <a:avLst/>
            </a:prstGeom>
            <a:noFill/>
            <a:ln w="25400">
              <a:solidFill>
                <a:srgbClr val="FFFF00"/>
              </a:solidFill>
              <a:round/>
              <a:headEnd/>
              <a:tailEnd/>
            </a:ln>
            <a:extLst>
              <a:ext uri="{909E8E84-426E-40dd-AFC4-6F175D3DCCD1}">
                <a14:hiddenFill xmlns="" xmlns:a14="http://schemas.microsoft.com/office/drawing/2010/main">
                  <a:noFill/>
                </a14:hiddenFill>
              </a:ext>
            </a:extLst>
          </p:spPr>
          <p:txBody>
            <a:bodyPr/>
            <a:lstStyle/>
            <a:p>
              <a:endParaRPr lang="en-US"/>
            </a:p>
          </p:txBody>
        </p:sp>
        <p:grpSp>
          <p:nvGrpSpPr>
            <p:cNvPr id="47150" name="Group 79"/>
            <p:cNvGrpSpPr>
              <a:grpSpLocks/>
            </p:cNvGrpSpPr>
            <p:nvPr/>
          </p:nvGrpSpPr>
          <p:grpSpPr bwMode="auto">
            <a:xfrm>
              <a:off x="3998" y="2621"/>
              <a:ext cx="67" cy="67"/>
              <a:chOff x="1729" y="1061"/>
              <a:chExt cx="67" cy="67"/>
            </a:xfrm>
          </p:grpSpPr>
          <p:sp>
            <p:nvSpPr>
              <p:cNvPr id="47154" name="Line 80"/>
              <p:cNvSpPr>
                <a:spLocks noChangeShapeType="1"/>
              </p:cNvSpPr>
              <p:nvPr/>
            </p:nvSpPr>
            <p:spPr bwMode="auto">
              <a:xfrm rot="-5400000">
                <a:off x="1763" y="1061"/>
                <a:ext cx="0" cy="67"/>
              </a:xfrm>
              <a:prstGeom prst="line">
                <a:avLst/>
              </a:prstGeom>
              <a:noFill/>
              <a:ln w="25400">
                <a:solidFill>
                  <a:srgbClr val="FFFF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7155" name="Line 81"/>
              <p:cNvSpPr>
                <a:spLocks noChangeShapeType="1"/>
              </p:cNvSpPr>
              <p:nvPr/>
            </p:nvSpPr>
            <p:spPr bwMode="auto">
              <a:xfrm>
                <a:off x="1762" y="1061"/>
                <a:ext cx="0" cy="67"/>
              </a:xfrm>
              <a:prstGeom prst="line">
                <a:avLst/>
              </a:prstGeom>
              <a:noFill/>
              <a:ln w="25400">
                <a:solidFill>
                  <a:srgbClr val="FFFF00"/>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47151" name="Group 82"/>
            <p:cNvGrpSpPr>
              <a:grpSpLocks/>
            </p:cNvGrpSpPr>
            <p:nvPr/>
          </p:nvGrpSpPr>
          <p:grpSpPr bwMode="auto">
            <a:xfrm>
              <a:off x="4495" y="2958"/>
              <a:ext cx="67" cy="67"/>
              <a:chOff x="1729" y="1061"/>
              <a:chExt cx="67" cy="67"/>
            </a:xfrm>
          </p:grpSpPr>
          <p:sp>
            <p:nvSpPr>
              <p:cNvPr id="47152" name="Line 83"/>
              <p:cNvSpPr>
                <a:spLocks noChangeShapeType="1"/>
              </p:cNvSpPr>
              <p:nvPr/>
            </p:nvSpPr>
            <p:spPr bwMode="auto">
              <a:xfrm rot="-5400000">
                <a:off x="1763" y="1061"/>
                <a:ext cx="0" cy="67"/>
              </a:xfrm>
              <a:prstGeom prst="line">
                <a:avLst/>
              </a:prstGeom>
              <a:noFill/>
              <a:ln w="25400">
                <a:solidFill>
                  <a:srgbClr val="FFFF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7153" name="Line 84"/>
              <p:cNvSpPr>
                <a:spLocks noChangeShapeType="1"/>
              </p:cNvSpPr>
              <p:nvPr/>
            </p:nvSpPr>
            <p:spPr bwMode="auto">
              <a:xfrm>
                <a:off x="1762" y="1061"/>
                <a:ext cx="0" cy="67"/>
              </a:xfrm>
              <a:prstGeom prst="line">
                <a:avLst/>
              </a:prstGeom>
              <a:noFill/>
              <a:ln w="25400">
                <a:solidFill>
                  <a:srgbClr val="FFFF00"/>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sp>
        <p:nvSpPr>
          <p:cNvPr id="728149" name="Text Box 85"/>
          <p:cNvSpPr txBox="1">
            <a:spLocks noChangeArrowheads="1"/>
          </p:cNvSpPr>
          <p:nvPr/>
        </p:nvSpPr>
        <p:spPr bwMode="auto">
          <a:xfrm>
            <a:off x="6335713" y="1898650"/>
            <a:ext cx="2507893" cy="1938992"/>
          </a:xfrm>
          <a:prstGeom prst="rect">
            <a:avLst/>
          </a:prstGeom>
          <a:noFill/>
          <a:ln w="57150">
            <a:noFill/>
            <a:miter lim="800000"/>
            <a:headEnd/>
            <a:tailEnd/>
          </a:ln>
          <a:effectLst/>
        </p:spPr>
        <p:txBody>
          <a:bodyPr wrap="none">
            <a:spAutoFit/>
          </a:bodyPr>
          <a:lstStyle>
            <a:lvl1pPr marL="233363" indent="-233363"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2000" b="1" dirty="0" err="1">
                <a:solidFill>
                  <a:srgbClr val="FFFFFF"/>
                </a:solidFill>
              </a:rPr>
              <a:t>Hepatoblast</a:t>
            </a:r>
            <a:r>
              <a:rPr lang="en-US" sz="2000" b="1" dirty="0">
                <a:solidFill>
                  <a:srgbClr val="FFFFFF"/>
                </a:solidFill>
              </a:rPr>
              <a:t> Genes</a:t>
            </a:r>
          </a:p>
          <a:p>
            <a:pPr eaLnBrk="1" hangingPunct="1">
              <a:buFontTx/>
              <a:buChar char="•"/>
            </a:pPr>
            <a:r>
              <a:rPr lang="en-US" sz="2000" dirty="0">
                <a:solidFill>
                  <a:srgbClr val="FFFFFF"/>
                </a:solidFill>
              </a:rPr>
              <a:t>Oval cell markers</a:t>
            </a:r>
          </a:p>
          <a:p>
            <a:pPr eaLnBrk="1" hangingPunct="1">
              <a:buFontTx/>
              <a:buChar char="•"/>
            </a:pPr>
            <a:r>
              <a:rPr lang="en-US" sz="2000" dirty="0">
                <a:solidFill>
                  <a:srgbClr val="FFFFFF"/>
                </a:solidFill>
              </a:rPr>
              <a:t>AP-1 transcription</a:t>
            </a:r>
            <a:br>
              <a:rPr lang="en-US" sz="2000" dirty="0">
                <a:solidFill>
                  <a:srgbClr val="FFFFFF"/>
                </a:solidFill>
              </a:rPr>
            </a:br>
            <a:r>
              <a:rPr lang="en-US" sz="2000" dirty="0">
                <a:solidFill>
                  <a:srgbClr val="FFFFFF"/>
                </a:solidFill>
              </a:rPr>
              <a:t>factors</a:t>
            </a:r>
          </a:p>
          <a:p>
            <a:pPr eaLnBrk="1" hangingPunct="1">
              <a:buFontTx/>
              <a:buChar char="•"/>
            </a:pPr>
            <a:r>
              <a:rPr lang="en-US" sz="2000" dirty="0">
                <a:solidFill>
                  <a:srgbClr val="FFFFFF"/>
                </a:solidFill>
              </a:rPr>
              <a:t>Invasion and</a:t>
            </a:r>
            <a:br>
              <a:rPr lang="en-US" sz="2000" dirty="0">
                <a:solidFill>
                  <a:srgbClr val="FFFFFF"/>
                </a:solidFill>
              </a:rPr>
            </a:br>
            <a:r>
              <a:rPr lang="en-US" sz="2000" dirty="0">
                <a:solidFill>
                  <a:srgbClr val="FFFFFF"/>
                </a:solidFill>
              </a:rPr>
              <a:t>metastasis genes</a:t>
            </a:r>
          </a:p>
        </p:txBody>
      </p:sp>
      <p:sp>
        <p:nvSpPr>
          <p:cNvPr id="2" name="Title 1"/>
          <p:cNvSpPr>
            <a:spLocks noGrp="1"/>
          </p:cNvSpPr>
          <p:nvPr>
            <p:ph type="title"/>
          </p:nvPr>
        </p:nvSpPr>
        <p:spPr/>
        <p:txBody>
          <a:bodyPr/>
          <a:lstStyle/>
          <a:p>
            <a:r>
              <a:rPr lang="en-US" dirty="0" smtClean="0"/>
              <a:t>Stem Cell Signature Predicts Survival</a:t>
            </a:r>
          </a:p>
        </p:txBody>
      </p:sp>
      <p:sp>
        <p:nvSpPr>
          <p:cNvPr id="85" name="TextBox 4"/>
          <p:cNvSpPr txBox="1">
            <a:spLocks noChangeArrowheads="1"/>
          </p:cNvSpPr>
          <p:nvPr/>
        </p:nvSpPr>
        <p:spPr bwMode="auto">
          <a:xfrm>
            <a:off x="0" y="6553200"/>
            <a:ext cx="6400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000" dirty="0" smtClean="0">
                <a:solidFill>
                  <a:srgbClr val="FFFFFF"/>
                </a:solidFill>
              </a:rPr>
              <a:t>Lee </a:t>
            </a:r>
            <a:r>
              <a:rPr lang="en-US" sz="1000" dirty="0">
                <a:solidFill>
                  <a:srgbClr val="FFFFFF"/>
                </a:solidFill>
              </a:rPr>
              <a:t>et </a:t>
            </a:r>
            <a:r>
              <a:rPr lang="en-US" sz="1000" dirty="0" smtClean="0">
                <a:solidFill>
                  <a:srgbClr val="FFFFFF"/>
                </a:solidFill>
              </a:rPr>
              <a:t>al, 2006. </a:t>
            </a:r>
            <a:endParaRPr lang="en-US" sz="1000" dirty="0">
              <a:solidFill>
                <a:srgbClr val="FFFFFF"/>
              </a:solidFill>
            </a:endParaRPr>
          </a:p>
        </p:txBody>
      </p:sp>
    </p:spTree>
    <p:extLst>
      <p:ext uri="{BB962C8B-B14F-4D97-AF65-F5344CB8AC3E}">
        <p14:creationId xmlns:p14="http://schemas.microsoft.com/office/powerpoint/2010/main" xmlns="" val="73150948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28149"/>
                                        </p:tgtEl>
                                        <p:attrNameLst>
                                          <p:attrName>style.visibility</p:attrName>
                                        </p:attrNameLst>
                                      </p:cBhvr>
                                      <p:to>
                                        <p:strVal val="visible"/>
                                      </p:to>
                                    </p:set>
                                    <p:animEffect transition="in" filter="fade">
                                      <p:cBhvr>
                                        <p:cTn id="7" dur="1000"/>
                                        <p:tgtEl>
                                          <p:spTgt spid="728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814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790575" y="1189038"/>
            <a:ext cx="6983413" cy="2095500"/>
            <a:chOff x="498" y="749"/>
            <a:chExt cx="4399" cy="1320"/>
          </a:xfrm>
        </p:grpSpPr>
        <p:pic>
          <p:nvPicPr>
            <p:cNvPr id="49177" name="Picture 5" descr="CP1192320-0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88" y="895"/>
              <a:ext cx="4109" cy="1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9178" name="Text Box 6"/>
            <p:cNvSpPr txBox="1">
              <a:spLocks noChangeAspect="1" noChangeArrowheads="1"/>
            </p:cNvSpPr>
            <p:nvPr/>
          </p:nvSpPr>
          <p:spPr bwMode="auto">
            <a:xfrm>
              <a:off x="1474" y="754"/>
              <a:ext cx="1086" cy="23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r>
                <a:rPr lang="en-US" sz="2000" dirty="0">
                  <a:solidFill>
                    <a:schemeClr val="bg1"/>
                  </a:solidFill>
                </a:rPr>
                <a:t>Growth factor</a:t>
              </a:r>
            </a:p>
          </p:txBody>
        </p:sp>
        <p:sp>
          <p:nvSpPr>
            <p:cNvPr id="49179" name="Text Box 7"/>
            <p:cNvSpPr txBox="1">
              <a:spLocks noChangeAspect="1" noChangeArrowheads="1"/>
            </p:cNvSpPr>
            <p:nvPr/>
          </p:nvSpPr>
          <p:spPr bwMode="auto">
            <a:xfrm>
              <a:off x="3455" y="749"/>
              <a:ext cx="1382" cy="41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sz="2000">
                  <a:solidFill>
                    <a:schemeClr val="bg1"/>
                  </a:solidFill>
                </a:rPr>
                <a:t>Receptor tyrosine</a:t>
              </a:r>
              <a:br>
                <a:rPr lang="en-US" sz="2000">
                  <a:solidFill>
                    <a:schemeClr val="bg1"/>
                  </a:solidFill>
                </a:rPr>
              </a:br>
              <a:r>
                <a:rPr lang="en-US" sz="2000">
                  <a:solidFill>
                    <a:schemeClr val="bg1"/>
                  </a:solidFill>
                </a:rPr>
                <a:t>kinase</a:t>
              </a:r>
            </a:p>
          </p:txBody>
        </p:sp>
        <p:sp>
          <p:nvSpPr>
            <p:cNvPr id="49180" name="Line 8"/>
            <p:cNvSpPr>
              <a:spLocks noChangeAspect="1" noChangeShapeType="1"/>
            </p:cNvSpPr>
            <p:nvPr/>
          </p:nvSpPr>
          <p:spPr bwMode="auto">
            <a:xfrm flipV="1">
              <a:off x="3016" y="969"/>
              <a:ext cx="282" cy="186"/>
            </a:xfrm>
            <a:prstGeom prst="line">
              <a:avLst/>
            </a:prstGeom>
            <a:noFill/>
            <a:ln w="38100">
              <a:solidFill>
                <a:srgbClr val="FFFFFF"/>
              </a:solidFill>
              <a:round/>
              <a:headEnd type="oval" w="med" len="med"/>
              <a:tailEnd type="none" w="sm" len="sm"/>
            </a:ln>
            <a:extLst>
              <a:ext uri="{909E8E84-426E-40dd-AFC4-6F175D3DCCD1}">
                <a14:hiddenFill xmlns="" xmlns:a14="http://schemas.microsoft.com/office/drawing/2010/main">
                  <a:noFill/>
                </a14:hiddenFill>
              </a:ext>
            </a:extLst>
          </p:spPr>
          <p:txBody>
            <a:bodyPr/>
            <a:lstStyle/>
            <a:p>
              <a:endParaRPr lang="en-US"/>
            </a:p>
          </p:txBody>
        </p:sp>
        <p:sp>
          <p:nvSpPr>
            <p:cNvPr id="49181" name="Text Box 9"/>
            <p:cNvSpPr txBox="1">
              <a:spLocks noChangeAspect="1" noChangeArrowheads="1"/>
            </p:cNvSpPr>
            <p:nvPr/>
          </p:nvSpPr>
          <p:spPr bwMode="auto">
            <a:xfrm>
              <a:off x="498" y="958"/>
              <a:ext cx="889" cy="41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sz="2000" dirty="0">
                  <a:solidFill>
                    <a:schemeClr val="bg1"/>
                  </a:solidFill>
                </a:rPr>
                <a:t>Cell</a:t>
              </a:r>
              <a:br>
                <a:rPr lang="en-US" sz="2000" dirty="0">
                  <a:solidFill>
                    <a:schemeClr val="bg1"/>
                  </a:solidFill>
                </a:rPr>
              </a:br>
              <a:r>
                <a:rPr lang="en-US" sz="2000" dirty="0">
                  <a:solidFill>
                    <a:schemeClr val="bg1"/>
                  </a:solidFill>
                </a:rPr>
                <a:t>membrane</a:t>
              </a:r>
            </a:p>
          </p:txBody>
        </p:sp>
      </p:grpSp>
      <p:grpSp>
        <p:nvGrpSpPr>
          <p:cNvPr id="3" name="Group 10"/>
          <p:cNvGrpSpPr>
            <a:grpSpLocks/>
          </p:cNvGrpSpPr>
          <p:nvPr/>
        </p:nvGrpSpPr>
        <p:grpSpPr bwMode="auto">
          <a:xfrm>
            <a:off x="2735263" y="2393950"/>
            <a:ext cx="3568700" cy="3919538"/>
            <a:chOff x="1723" y="1508"/>
            <a:chExt cx="2248" cy="2469"/>
          </a:xfrm>
        </p:grpSpPr>
        <p:sp>
          <p:nvSpPr>
            <p:cNvPr id="49157" name="Oval 11"/>
            <p:cNvSpPr>
              <a:spLocks noChangeArrowheads="1"/>
            </p:cNvSpPr>
            <p:nvPr/>
          </p:nvSpPr>
          <p:spPr bwMode="auto">
            <a:xfrm>
              <a:off x="2319" y="3314"/>
              <a:ext cx="1005" cy="260"/>
            </a:xfrm>
            <a:prstGeom prst="ellipse">
              <a:avLst/>
            </a:prstGeom>
            <a:gradFill rotWithShape="0">
              <a:gsLst>
                <a:gs pos="0">
                  <a:srgbClr val="8CC6A9"/>
                </a:gs>
                <a:gs pos="100000">
                  <a:srgbClr val="008040"/>
                </a:gs>
              </a:gsLst>
              <a:path path="shape">
                <a:fillToRect l="50000" t="50000" r="50000" b="50000"/>
              </a:path>
            </a:gradFill>
            <a:ln>
              <a:noFill/>
            </a:ln>
            <a:extLst>
              <a:ext uri="{91240B29-F687-4f45-9708-019B960494DF}">
                <a14:hiddenLine xmlns="" xmlns:a14="http://schemas.microsoft.com/office/drawing/2010/main" w="57150">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sz="1800"/>
            </a:p>
          </p:txBody>
        </p:sp>
        <p:grpSp>
          <p:nvGrpSpPr>
            <p:cNvPr id="49158" name="Group 12"/>
            <p:cNvGrpSpPr>
              <a:grpSpLocks/>
            </p:cNvGrpSpPr>
            <p:nvPr/>
          </p:nvGrpSpPr>
          <p:grpSpPr bwMode="auto">
            <a:xfrm>
              <a:off x="1723" y="1508"/>
              <a:ext cx="2248" cy="2469"/>
              <a:chOff x="1723" y="1508"/>
              <a:chExt cx="2248" cy="2469"/>
            </a:xfrm>
          </p:grpSpPr>
          <p:sp>
            <p:nvSpPr>
              <p:cNvPr id="49159" name="Text Box 13"/>
              <p:cNvSpPr txBox="1">
                <a:spLocks noChangeAspect="1" noChangeArrowheads="1"/>
              </p:cNvSpPr>
              <p:nvPr/>
            </p:nvSpPr>
            <p:spPr bwMode="auto">
              <a:xfrm>
                <a:off x="2830" y="1508"/>
                <a:ext cx="221" cy="2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sz="2000" b="1" dirty="0"/>
                  <a:t>P</a:t>
                </a:r>
              </a:p>
            </p:txBody>
          </p:sp>
          <p:pic>
            <p:nvPicPr>
              <p:cNvPr id="49160" name="Picture 14" descr="CP1192320-04"/>
              <p:cNvPicPr>
                <a:picLocks noChangeAspect="1" noChangeArrowheads="1"/>
              </p:cNvPicPr>
              <p:nvPr/>
            </p:nvPicPr>
            <p:blipFill>
              <a:blip r:embed="rId4">
                <a:extLst>
                  <a:ext uri="{28A0092B-C50C-407E-A947-70E740481C1C}">
                    <a14:useLocalDpi xmlns:a14="http://schemas.microsoft.com/office/drawing/2010/main" xmlns="" val="0"/>
                  </a:ext>
                </a:extLst>
              </a:blip>
              <a:srcRect b="72301"/>
              <a:stretch>
                <a:fillRect/>
              </a:stretch>
            </p:blipFill>
            <p:spPr bwMode="auto">
              <a:xfrm>
                <a:off x="1723" y="1750"/>
                <a:ext cx="2248" cy="6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9161" name="Line 15"/>
              <p:cNvSpPr>
                <a:spLocks noChangeAspect="1" noChangeShapeType="1"/>
              </p:cNvSpPr>
              <p:nvPr/>
            </p:nvSpPr>
            <p:spPr bwMode="auto">
              <a:xfrm>
                <a:off x="2829" y="1631"/>
                <a:ext cx="0" cy="149"/>
              </a:xfrm>
              <a:prstGeom prst="line">
                <a:avLst/>
              </a:prstGeom>
              <a:noFill/>
              <a:ln w="38100">
                <a:solidFill>
                  <a:srgbClr val="FFFFFF"/>
                </a:solidFill>
                <a:round/>
                <a:headEnd type="none" w="sm" len="sm"/>
                <a:tailEnd type="triangle" w="lg" len="sm"/>
              </a:ln>
              <a:extLst>
                <a:ext uri="{909E8E84-426E-40dd-AFC4-6F175D3DCCD1}">
                  <a14:hiddenFill xmlns="" xmlns:a14="http://schemas.microsoft.com/office/drawing/2010/main">
                    <a:noFill/>
                  </a14:hiddenFill>
                </a:ext>
              </a:extLst>
            </p:spPr>
            <p:txBody>
              <a:bodyPr/>
              <a:lstStyle/>
              <a:p>
                <a:endParaRPr lang="en-US"/>
              </a:p>
            </p:txBody>
          </p:sp>
          <p:sp>
            <p:nvSpPr>
              <p:cNvPr id="49162" name="Text Box 16"/>
              <p:cNvSpPr txBox="1">
                <a:spLocks noChangeAspect="1" noChangeArrowheads="1"/>
              </p:cNvSpPr>
              <p:nvPr/>
            </p:nvSpPr>
            <p:spPr bwMode="auto">
              <a:xfrm>
                <a:off x="2591" y="1831"/>
                <a:ext cx="475" cy="2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sz="2000" b="1" dirty="0"/>
                  <a:t>GRB</a:t>
                </a:r>
              </a:p>
            </p:txBody>
          </p:sp>
          <p:sp>
            <p:nvSpPr>
              <p:cNvPr id="49163" name="Text Box 17"/>
              <p:cNvSpPr txBox="1">
                <a:spLocks noChangeAspect="1" noChangeArrowheads="1"/>
              </p:cNvSpPr>
              <p:nvPr/>
            </p:nvSpPr>
            <p:spPr bwMode="auto">
              <a:xfrm>
                <a:off x="2083" y="2075"/>
                <a:ext cx="458" cy="2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sz="2000" b="1"/>
                  <a:t>SOS</a:t>
                </a:r>
              </a:p>
            </p:txBody>
          </p:sp>
          <p:sp>
            <p:nvSpPr>
              <p:cNvPr id="49164" name="Text Box 18"/>
              <p:cNvSpPr txBox="1">
                <a:spLocks noChangeAspect="1" noChangeArrowheads="1"/>
              </p:cNvSpPr>
              <p:nvPr/>
            </p:nvSpPr>
            <p:spPr bwMode="auto">
              <a:xfrm>
                <a:off x="3134" y="2075"/>
                <a:ext cx="413" cy="2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sz="2000" b="1"/>
                  <a:t>Ras</a:t>
                </a:r>
              </a:p>
            </p:txBody>
          </p:sp>
          <p:pic>
            <p:nvPicPr>
              <p:cNvPr id="49165" name="Picture 19" descr="CP1192320-04"/>
              <p:cNvPicPr>
                <a:picLocks noChangeAspect="1" noChangeArrowheads="1"/>
              </p:cNvPicPr>
              <p:nvPr/>
            </p:nvPicPr>
            <p:blipFill>
              <a:blip r:embed="rId4">
                <a:extLst>
                  <a:ext uri="{28A0092B-C50C-407E-A947-70E740481C1C}">
                    <a14:useLocalDpi xmlns:a14="http://schemas.microsoft.com/office/drawing/2010/main" xmlns="" val="0"/>
                  </a:ext>
                </a:extLst>
              </a:blip>
              <a:srcRect l="23328" t="31471" r="24045" b="51283"/>
              <a:stretch>
                <a:fillRect/>
              </a:stretch>
            </p:blipFill>
            <p:spPr bwMode="auto">
              <a:xfrm>
                <a:off x="2238" y="2400"/>
                <a:ext cx="1183" cy="3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9166" name="Line 20"/>
              <p:cNvSpPr>
                <a:spLocks noChangeAspect="1" noChangeShapeType="1"/>
              </p:cNvSpPr>
              <p:nvPr/>
            </p:nvSpPr>
            <p:spPr bwMode="auto">
              <a:xfrm>
                <a:off x="2830" y="2229"/>
                <a:ext cx="0" cy="198"/>
              </a:xfrm>
              <a:prstGeom prst="line">
                <a:avLst/>
              </a:prstGeom>
              <a:noFill/>
              <a:ln w="38100">
                <a:solidFill>
                  <a:srgbClr val="FFFFFF"/>
                </a:solidFill>
                <a:round/>
                <a:headEnd type="none" w="sm" len="sm"/>
                <a:tailEnd type="triangle" w="lg" len="sm"/>
              </a:ln>
              <a:extLst>
                <a:ext uri="{909E8E84-426E-40dd-AFC4-6F175D3DCCD1}">
                  <a14:hiddenFill xmlns="" xmlns:a14="http://schemas.microsoft.com/office/drawing/2010/main">
                    <a:noFill/>
                  </a14:hiddenFill>
                </a:ext>
              </a:extLst>
            </p:spPr>
            <p:txBody>
              <a:bodyPr/>
              <a:lstStyle/>
              <a:p>
                <a:endParaRPr lang="en-US"/>
              </a:p>
            </p:txBody>
          </p:sp>
          <p:sp>
            <p:nvSpPr>
              <p:cNvPr id="49167" name="Text Box 21"/>
              <p:cNvSpPr txBox="1">
                <a:spLocks noChangeAspect="1" noChangeArrowheads="1"/>
              </p:cNvSpPr>
              <p:nvPr/>
            </p:nvSpPr>
            <p:spPr bwMode="auto">
              <a:xfrm>
                <a:off x="2569" y="2492"/>
                <a:ext cx="520" cy="2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sz="2000" b="1"/>
                  <a:t>c-Raf</a:t>
                </a:r>
              </a:p>
            </p:txBody>
          </p:sp>
          <p:pic>
            <p:nvPicPr>
              <p:cNvPr id="49168" name="Picture 22" descr="CP1192320-04"/>
              <p:cNvPicPr>
                <a:picLocks noChangeAspect="1" noChangeArrowheads="1"/>
              </p:cNvPicPr>
              <p:nvPr/>
            </p:nvPicPr>
            <p:blipFill>
              <a:blip r:embed="rId4">
                <a:extLst>
                  <a:ext uri="{28A0092B-C50C-407E-A947-70E740481C1C}">
                    <a14:useLocalDpi xmlns:a14="http://schemas.microsoft.com/office/drawing/2010/main" xmlns="" val="0"/>
                  </a:ext>
                </a:extLst>
              </a:blip>
              <a:srcRect l="24243" t="50082" r="24084" b="32817"/>
              <a:stretch>
                <a:fillRect/>
              </a:stretch>
            </p:blipFill>
            <p:spPr bwMode="auto">
              <a:xfrm>
                <a:off x="2248" y="2829"/>
                <a:ext cx="1162" cy="3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9169" name="Text Box 23"/>
              <p:cNvSpPr txBox="1">
                <a:spLocks noChangeAspect="1" noChangeArrowheads="1"/>
              </p:cNvSpPr>
              <p:nvPr/>
            </p:nvSpPr>
            <p:spPr bwMode="auto">
              <a:xfrm>
                <a:off x="2346" y="2937"/>
                <a:ext cx="971" cy="2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sz="1700" b="1"/>
                  <a:t>MAPK/Erk1/2</a:t>
                </a:r>
              </a:p>
            </p:txBody>
          </p:sp>
          <p:sp>
            <p:nvSpPr>
              <p:cNvPr id="49170" name="Text Box 24"/>
              <p:cNvSpPr txBox="1">
                <a:spLocks noChangeAspect="1" noChangeArrowheads="1"/>
              </p:cNvSpPr>
              <p:nvPr/>
            </p:nvSpPr>
            <p:spPr bwMode="auto">
              <a:xfrm>
                <a:off x="3172" y="2842"/>
                <a:ext cx="211" cy="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sz="1800" b="1" dirty="0"/>
                  <a:t>P</a:t>
                </a:r>
              </a:p>
            </p:txBody>
          </p:sp>
          <p:sp>
            <p:nvSpPr>
              <p:cNvPr id="49171" name="Line 25"/>
              <p:cNvSpPr>
                <a:spLocks noChangeAspect="1" noChangeShapeType="1"/>
              </p:cNvSpPr>
              <p:nvPr/>
            </p:nvSpPr>
            <p:spPr bwMode="auto">
              <a:xfrm>
                <a:off x="2829" y="2742"/>
                <a:ext cx="0" cy="122"/>
              </a:xfrm>
              <a:prstGeom prst="line">
                <a:avLst/>
              </a:prstGeom>
              <a:noFill/>
              <a:ln w="38100">
                <a:solidFill>
                  <a:srgbClr val="FFFFFF"/>
                </a:solidFill>
                <a:round/>
                <a:headEnd type="none" w="sm" len="sm"/>
                <a:tailEnd type="triangle" w="lg" len="sm"/>
              </a:ln>
              <a:extLst>
                <a:ext uri="{909E8E84-426E-40dd-AFC4-6F175D3DCCD1}">
                  <a14:hiddenFill xmlns="" xmlns:a14="http://schemas.microsoft.com/office/drawing/2010/main">
                    <a:noFill/>
                  </a14:hiddenFill>
                </a:ext>
              </a:extLst>
            </p:spPr>
            <p:txBody>
              <a:bodyPr/>
              <a:lstStyle/>
              <a:p>
                <a:endParaRPr lang="en-US"/>
              </a:p>
            </p:txBody>
          </p:sp>
          <p:sp>
            <p:nvSpPr>
              <p:cNvPr id="49172" name="Text Box 26"/>
              <p:cNvSpPr txBox="1">
                <a:spLocks noChangeAspect="1" noChangeArrowheads="1"/>
              </p:cNvSpPr>
              <p:nvPr/>
            </p:nvSpPr>
            <p:spPr bwMode="auto">
              <a:xfrm>
                <a:off x="2405" y="3341"/>
                <a:ext cx="811" cy="2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sz="1700" b="1"/>
                  <a:t>c-fos/c-jun</a:t>
                </a:r>
              </a:p>
            </p:txBody>
          </p:sp>
          <p:sp>
            <p:nvSpPr>
              <p:cNvPr id="49173" name="Line 27"/>
              <p:cNvSpPr>
                <a:spLocks noChangeAspect="1" noChangeShapeType="1"/>
              </p:cNvSpPr>
              <p:nvPr/>
            </p:nvSpPr>
            <p:spPr bwMode="auto">
              <a:xfrm>
                <a:off x="2829" y="3174"/>
                <a:ext cx="0" cy="122"/>
              </a:xfrm>
              <a:prstGeom prst="line">
                <a:avLst/>
              </a:prstGeom>
              <a:noFill/>
              <a:ln w="38100">
                <a:solidFill>
                  <a:srgbClr val="FFFFFF"/>
                </a:solidFill>
                <a:round/>
                <a:headEnd type="none" w="sm" len="sm"/>
                <a:tailEnd type="triangle" w="lg" len="sm"/>
              </a:ln>
              <a:extLst>
                <a:ext uri="{909E8E84-426E-40dd-AFC4-6F175D3DCCD1}">
                  <a14:hiddenFill xmlns="" xmlns:a14="http://schemas.microsoft.com/office/drawing/2010/main">
                    <a:noFill/>
                  </a14:hiddenFill>
                </a:ext>
              </a:extLst>
            </p:spPr>
            <p:txBody>
              <a:bodyPr/>
              <a:lstStyle/>
              <a:p>
                <a:endParaRPr lang="en-US"/>
              </a:p>
            </p:txBody>
          </p:sp>
          <p:pic>
            <p:nvPicPr>
              <p:cNvPr id="49174" name="Picture 28" descr="CP1192320-04"/>
              <p:cNvPicPr>
                <a:picLocks noChangeAspect="1" noChangeArrowheads="1"/>
              </p:cNvPicPr>
              <p:nvPr/>
            </p:nvPicPr>
            <p:blipFill>
              <a:blip r:embed="rId4">
                <a:extLst>
                  <a:ext uri="{28A0092B-C50C-407E-A947-70E740481C1C}">
                    <a14:useLocalDpi xmlns:a14="http://schemas.microsoft.com/office/drawing/2010/main" xmlns="" val="0"/>
                  </a:ext>
                </a:extLst>
              </a:blip>
              <a:srcRect l="17078" t="87230" r="19705" b="1669"/>
              <a:stretch>
                <a:fillRect/>
              </a:stretch>
            </p:blipFill>
            <p:spPr bwMode="auto">
              <a:xfrm>
                <a:off x="2119" y="3691"/>
                <a:ext cx="1421" cy="2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9175" name="Text Box 29"/>
              <p:cNvSpPr txBox="1">
                <a:spLocks noChangeAspect="1" noChangeArrowheads="1"/>
              </p:cNvSpPr>
              <p:nvPr/>
            </p:nvSpPr>
            <p:spPr bwMode="auto">
              <a:xfrm>
                <a:off x="2331" y="3727"/>
                <a:ext cx="996" cy="2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sz="2000" b="1"/>
                  <a:t>Cell growth</a:t>
                </a:r>
              </a:p>
            </p:txBody>
          </p:sp>
          <p:sp>
            <p:nvSpPr>
              <p:cNvPr id="49176" name="Line 30"/>
              <p:cNvSpPr>
                <a:spLocks noChangeAspect="1" noChangeShapeType="1"/>
              </p:cNvSpPr>
              <p:nvPr/>
            </p:nvSpPr>
            <p:spPr bwMode="auto">
              <a:xfrm>
                <a:off x="2830" y="3601"/>
                <a:ext cx="0" cy="122"/>
              </a:xfrm>
              <a:prstGeom prst="line">
                <a:avLst/>
              </a:prstGeom>
              <a:noFill/>
              <a:ln w="38100">
                <a:solidFill>
                  <a:srgbClr val="FFFFFF"/>
                </a:solidFill>
                <a:round/>
                <a:headEnd type="none" w="sm" len="sm"/>
                <a:tailEnd type="triangle" w="lg" len="sm"/>
              </a:ln>
              <a:extLst>
                <a:ext uri="{909E8E84-426E-40dd-AFC4-6F175D3DCCD1}">
                  <a14:hiddenFill xmlns="" xmlns:a14="http://schemas.microsoft.com/office/drawing/2010/main">
                    <a:noFill/>
                  </a14:hiddenFill>
                </a:ext>
              </a:extLst>
            </p:spPr>
            <p:txBody>
              <a:bodyPr/>
              <a:lstStyle/>
              <a:p>
                <a:endParaRPr lang="en-US"/>
              </a:p>
            </p:txBody>
          </p:sp>
        </p:grpSp>
      </p:grpSp>
      <p:sp>
        <p:nvSpPr>
          <p:cNvPr id="738335" name="Text Box 31"/>
          <p:cNvSpPr txBox="1">
            <a:spLocks noChangeArrowheads="1"/>
          </p:cNvSpPr>
          <p:nvPr/>
        </p:nvSpPr>
        <p:spPr bwMode="auto">
          <a:xfrm>
            <a:off x="684213" y="3186113"/>
            <a:ext cx="1787525" cy="2923877"/>
          </a:xfrm>
          <a:prstGeom prst="rect">
            <a:avLst/>
          </a:prstGeom>
          <a:noFill/>
          <a:ln w="57150">
            <a:noFill/>
            <a:miter lim="800000"/>
            <a:headEnd/>
            <a:tailEnd/>
          </a:ln>
          <a:effec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2000" dirty="0">
                <a:solidFill>
                  <a:srgbClr val="FFFFFF"/>
                </a:solidFill>
              </a:rPr>
              <a:t>EGF</a:t>
            </a:r>
          </a:p>
          <a:p>
            <a:pPr eaLnBrk="1" hangingPunct="1"/>
            <a:r>
              <a:rPr lang="en-US" sz="2000" dirty="0">
                <a:solidFill>
                  <a:srgbClr val="FFFFFF"/>
                </a:solidFill>
              </a:rPr>
              <a:t>TGF</a:t>
            </a:r>
            <a:r>
              <a:rPr lang="en-US" sz="2000" dirty="0">
                <a:solidFill>
                  <a:srgbClr val="FFFFFF"/>
                </a:solidFill>
                <a:latin typeface="Symbol" panose="05050102010706020507" pitchFamily="18" charset="2"/>
                <a:sym typeface="Symbol" panose="05050102010706020507" pitchFamily="18" charset="2"/>
              </a:rPr>
              <a:t></a:t>
            </a:r>
            <a:endParaRPr lang="en-US" sz="2000" dirty="0">
              <a:solidFill>
                <a:srgbClr val="FFFFFF"/>
              </a:solidFill>
            </a:endParaRPr>
          </a:p>
          <a:p>
            <a:pPr eaLnBrk="1" hangingPunct="1"/>
            <a:r>
              <a:rPr lang="en-US" sz="2000" dirty="0">
                <a:solidFill>
                  <a:srgbClr val="FFFFFF"/>
                </a:solidFill>
              </a:rPr>
              <a:t>HB-EGF</a:t>
            </a:r>
          </a:p>
          <a:p>
            <a:pPr eaLnBrk="1" hangingPunct="1"/>
            <a:r>
              <a:rPr lang="en-US" sz="2000" dirty="0">
                <a:solidFill>
                  <a:srgbClr val="FFFFFF"/>
                </a:solidFill>
              </a:rPr>
              <a:t>IGF-1/IRS</a:t>
            </a:r>
          </a:p>
          <a:p>
            <a:pPr eaLnBrk="1" hangingPunct="1"/>
            <a:r>
              <a:rPr lang="en-US" sz="2000" dirty="0">
                <a:solidFill>
                  <a:srgbClr val="FFFFFF"/>
                </a:solidFill>
              </a:rPr>
              <a:t>FGF</a:t>
            </a:r>
          </a:p>
          <a:p>
            <a:pPr eaLnBrk="1" hangingPunct="1"/>
            <a:r>
              <a:rPr lang="en-US" sz="2000" dirty="0">
                <a:solidFill>
                  <a:srgbClr val="FFFFFF"/>
                </a:solidFill>
              </a:rPr>
              <a:t>HGF</a:t>
            </a:r>
          </a:p>
          <a:p>
            <a:pPr eaLnBrk="1" hangingPunct="1"/>
            <a:r>
              <a:rPr lang="en-US" sz="2000" dirty="0">
                <a:solidFill>
                  <a:srgbClr val="FFFFFF"/>
                </a:solidFill>
              </a:rPr>
              <a:t>PDGF</a:t>
            </a:r>
          </a:p>
          <a:p>
            <a:pPr eaLnBrk="1" hangingPunct="1"/>
            <a:r>
              <a:rPr lang="en-US" sz="2000" dirty="0">
                <a:solidFill>
                  <a:srgbClr val="FFFFFF"/>
                </a:solidFill>
              </a:rPr>
              <a:t>VEGF</a:t>
            </a:r>
          </a:p>
          <a:p>
            <a:pPr eaLnBrk="1" hangingPunct="1"/>
            <a:r>
              <a:rPr lang="en-US" sz="2000" dirty="0" err="1">
                <a:solidFill>
                  <a:srgbClr val="FFFFFF"/>
                </a:solidFill>
              </a:rPr>
              <a:t>cMET</a:t>
            </a:r>
            <a:endParaRPr lang="en-US" sz="2000" dirty="0">
              <a:solidFill>
                <a:srgbClr val="FFFFFF"/>
              </a:solidFill>
            </a:endParaRPr>
          </a:p>
        </p:txBody>
      </p:sp>
      <p:sp>
        <p:nvSpPr>
          <p:cNvPr id="4" name="Title 3"/>
          <p:cNvSpPr>
            <a:spLocks noGrp="1"/>
          </p:cNvSpPr>
          <p:nvPr>
            <p:ph type="title"/>
          </p:nvPr>
        </p:nvSpPr>
        <p:spPr>
          <a:xfrm>
            <a:off x="457200" y="76200"/>
            <a:ext cx="8229600" cy="1143000"/>
          </a:xfrm>
        </p:spPr>
        <p:txBody>
          <a:bodyPr/>
          <a:lstStyle/>
          <a:p>
            <a:r>
              <a:rPr lang="en-US" sz="3600" dirty="0" smtClean="0">
                <a:effectLst>
                  <a:outerShdw blurRad="38100" dist="38100" dir="2700000" algn="tl">
                    <a:srgbClr val="000000"/>
                  </a:outerShdw>
                </a:effectLst>
                <a:latin typeface="Arial" panose="020B0604020202020204" pitchFamily="34" charset="0"/>
                <a:ea typeface="ＭＳ Ｐゴシック" panose="020B0600070205080204" pitchFamily="34" charset="-128"/>
              </a:rPr>
              <a:t>Receptor Tyrosine Kinase Signaling</a:t>
            </a:r>
          </a:p>
        </p:txBody>
      </p:sp>
      <p:sp>
        <p:nvSpPr>
          <p:cNvPr id="32" name="TextBox 4"/>
          <p:cNvSpPr txBox="1">
            <a:spLocks noChangeArrowheads="1"/>
          </p:cNvSpPr>
          <p:nvPr/>
        </p:nvSpPr>
        <p:spPr bwMode="auto">
          <a:xfrm>
            <a:off x="0" y="6553200"/>
            <a:ext cx="6400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000" dirty="0" smtClean="0">
                <a:solidFill>
                  <a:srgbClr val="FFFFFF"/>
                </a:solidFill>
              </a:rPr>
              <a:t>Adapted from </a:t>
            </a:r>
            <a:r>
              <a:rPr lang="en-US" sz="1000" dirty="0" err="1" smtClean="0">
                <a:solidFill>
                  <a:srgbClr val="FFFFFF"/>
                </a:solidFill>
              </a:rPr>
              <a:t>Llovet</a:t>
            </a:r>
            <a:r>
              <a:rPr lang="en-US" sz="1000" dirty="0" smtClean="0">
                <a:solidFill>
                  <a:srgbClr val="FFFFFF"/>
                </a:solidFill>
              </a:rPr>
              <a:t> et al, 2008. </a:t>
            </a:r>
            <a:endParaRPr lang="en-US" sz="1000" dirty="0">
              <a:solidFill>
                <a:srgbClr val="FFFFFF"/>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20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383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83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435101" y="5311775"/>
            <a:ext cx="3133725" cy="917575"/>
            <a:chOff x="904" y="3346"/>
            <a:chExt cx="1974" cy="578"/>
          </a:xfrm>
        </p:grpSpPr>
        <p:sp>
          <p:nvSpPr>
            <p:cNvPr id="53259" name="Line 3"/>
            <p:cNvSpPr>
              <a:spLocks noChangeShapeType="1"/>
            </p:cNvSpPr>
            <p:nvPr/>
          </p:nvSpPr>
          <p:spPr bwMode="auto">
            <a:xfrm>
              <a:off x="1818" y="3346"/>
              <a:ext cx="0" cy="335"/>
            </a:xfrm>
            <a:prstGeom prst="line">
              <a:avLst/>
            </a:prstGeom>
            <a:noFill/>
            <a:ln w="57150">
              <a:solidFill>
                <a:srgbClr val="FFFF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746500" name="Text Box 4"/>
            <p:cNvSpPr txBox="1">
              <a:spLocks noChangeAspect="1" noChangeArrowheads="1"/>
            </p:cNvSpPr>
            <p:nvPr/>
          </p:nvSpPr>
          <p:spPr bwMode="auto">
            <a:xfrm>
              <a:off x="904" y="3706"/>
              <a:ext cx="1974" cy="21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type="none" w="sm" len="sm"/>
                  <a:tailEnd type="none" w="sm" len="sm"/>
                </a14:hiddenLine>
              </a:ext>
            </a:extLst>
          </p:spPr>
          <p:txBody>
            <a:bodyPr wrap="none">
              <a:spAutoFit/>
            </a:bodyPr>
            <a:lstStyle/>
            <a:p>
              <a:pPr algn="ctr">
                <a:lnSpc>
                  <a:spcPct val="90000"/>
                </a:lnSpc>
                <a:defRPr/>
              </a:pPr>
              <a:r>
                <a:rPr lang="en-US" b="1" dirty="0">
                  <a:solidFill>
                    <a:srgbClr val="FFFFFF"/>
                  </a:solidFill>
                  <a:latin typeface="Arial" charset="0"/>
                  <a:ea typeface="ＭＳ Ｐゴシック" charset="0"/>
                  <a:cs typeface="ＭＳ Ｐゴシック" charset="0"/>
                </a:rPr>
                <a:t>Proliferation and migration</a:t>
              </a:r>
              <a:endParaRPr lang="en-US" b="1" dirty="0">
                <a:solidFill>
                  <a:srgbClr val="FFFFFF"/>
                </a:solidFill>
                <a:effectLst>
                  <a:outerShdw blurRad="38100" dist="38100" dir="2700000" algn="tl">
                    <a:srgbClr val="000000"/>
                  </a:outerShdw>
                </a:effectLst>
                <a:latin typeface="Arial" charset="0"/>
                <a:ea typeface="ＭＳ Ｐゴシック" charset="0"/>
                <a:cs typeface="ＭＳ Ｐゴシック" charset="0"/>
              </a:endParaRPr>
            </a:p>
          </p:txBody>
        </p:sp>
        <p:sp>
          <p:nvSpPr>
            <p:cNvPr id="53261" name="Line 5"/>
            <p:cNvSpPr>
              <a:spLocks noChangeShapeType="1"/>
            </p:cNvSpPr>
            <p:nvPr/>
          </p:nvSpPr>
          <p:spPr bwMode="auto">
            <a:xfrm>
              <a:off x="2309" y="3346"/>
              <a:ext cx="0" cy="335"/>
            </a:xfrm>
            <a:prstGeom prst="line">
              <a:avLst/>
            </a:prstGeom>
            <a:noFill/>
            <a:ln w="57150">
              <a:solidFill>
                <a:srgbClr val="FFFF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3262" name="Line 6"/>
            <p:cNvSpPr>
              <a:spLocks noChangeShapeType="1"/>
            </p:cNvSpPr>
            <p:nvPr/>
          </p:nvSpPr>
          <p:spPr bwMode="auto">
            <a:xfrm>
              <a:off x="1382" y="3346"/>
              <a:ext cx="0" cy="335"/>
            </a:xfrm>
            <a:prstGeom prst="line">
              <a:avLst/>
            </a:prstGeom>
            <a:noFill/>
            <a:ln w="57150">
              <a:solidFill>
                <a:srgbClr val="FFFF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grpSp>
      <p:pic>
        <p:nvPicPr>
          <p:cNvPr id="53250" name="Picture 9" descr="CP1192320-15A"/>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70000" y="1214438"/>
            <a:ext cx="7008813" cy="426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46506" name="Text Box 10"/>
          <p:cNvSpPr txBox="1">
            <a:spLocks noChangeAspect="1" noChangeArrowheads="1"/>
          </p:cNvSpPr>
          <p:nvPr/>
        </p:nvSpPr>
        <p:spPr bwMode="auto">
          <a:xfrm>
            <a:off x="375372" y="1200150"/>
            <a:ext cx="966931" cy="65146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type="none" w="sm" len="sm"/>
                <a:tailEnd type="none" w="sm" len="sm"/>
              </a14:hiddenLine>
            </a:ext>
          </a:extLst>
        </p:spPr>
        <p:txBody>
          <a:bodyPr wrap="none">
            <a:spAutoFit/>
          </a:bodyPr>
          <a:lstStyle/>
          <a:p>
            <a:pPr algn="ctr">
              <a:lnSpc>
                <a:spcPct val="90000"/>
              </a:lnSpc>
              <a:defRPr/>
            </a:pPr>
            <a:r>
              <a:rPr lang="en-US" sz="2000" b="1" dirty="0">
                <a:solidFill>
                  <a:srgbClr val="FFFFFF"/>
                </a:solidFill>
                <a:latin typeface="Arial" charset="0"/>
                <a:ea typeface="ＭＳ Ｐゴシック" charset="0"/>
                <a:cs typeface="ＭＳ Ｐゴシック" charset="0"/>
              </a:rPr>
              <a:t>Tumor</a:t>
            </a:r>
            <a:br>
              <a:rPr lang="en-US" sz="2000" b="1" dirty="0">
                <a:solidFill>
                  <a:srgbClr val="FFFFFF"/>
                </a:solidFill>
                <a:latin typeface="Arial" charset="0"/>
                <a:ea typeface="ＭＳ Ｐゴシック" charset="0"/>
                <a:cs typeface="ＭＳ Ｐゴシック" charset="0"/>
              </a:rPr>
            </a:br>
            <a:r>
              <a:rPr lang="en-US" sz="2000" b="1" dirty="0">
                <a:solidFill>
                  <a:srgbClr val="FFFFFF"/>
                </a:solidFill>
                <a:latin typeface="Arial" charset="0"/>
                <a:ea typeface="ＭＳ Ｐゴシック" charset="0"/>
                <a:cs typeface="ＭＳ Ｐゴシック" charset="0"/>
              </a:rPr>
              <a:t>cell</a:t>
            </a:r>
            <a:endParaRPr lang="en-US" sz="2000" b="1" dirty="0">
              <a:solidFill>
                <a:srgbClr val="FFFFFF"/>
              </a:solidFill>
              <a:effectLst>
                <a:outerShdw blurRad="38100" dist="38100" dir="2700000" algn="tl">
                  <a:srgbClr val="000000"/>
                </a:outerShdw>
              </a:effectLst>
              <a:latin typeface="Arial" charset="0"/>
              <a:ea typeface="ＭＳ Ｐゴシック" charset="0"/>
              <a:cs typeface="ＭＳ Ｐゴシック" charset="0"/>
            </a:endParaRPr>
          </a:p>
        </p:txBody>
      </p:sp>
      <p:sp>
        <p:nvSpPr>
          <p:cNvPr id="746507" name="Text Box 11"/>
          <p:cNvSpPr txBox="1">
            <a:spLocks noChangeAspect="1" noChangeArrowheads="1"/>
          </p:cNvSpPr>
          <p:nvPr/>
        </p:nvSpPr>
        <p:spPr bwMode="auto">
          <a:xfrm>
            <a:off x="376238" y="4613275"/>
            <a:ext cx="1682750" cy="65146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type="none" w="sm" len="sm"/>
                <a:tailEnd type="none" w="sm" len="sm"/>
              </a14:hiddenLine>
            </a:ext>
          </a:extLst>
        </p:spPr>
        <p:txBody>
          <a:bodyPr>
            <a:spAutoFit/>
          </a:bodyPr>
          <a:lstStyle/>
          <a:p>
            <a:pPr algn="ctr">
              <a:lnSpc>
                <a:spcPct val="90000"/>
              </a:lnSpc>
              <a:defRPr/>
            </a:pPr>
            <a:r>
              <a:rPr lang="en-US" sz="2000" b="1" dirty="0">
                <a:solidFill>
                  <a:srgbClr val="FFFFFF"/>
                </a:solidFill>
                <a:latin typeface="Arial" charset="0"/>
                <a:ea typeface="ＭＳ Ｐゴシック" charset="0"/>
                <a:cs typeface="ＭＳ Ｐゴシック" charset="0"/>
              </a:rPr>
              <a:t>Endothelial cell</a:t>
            </a:r>
            <a:endParaRPr lang="en-US" sz="2000" b="1" dirty="0">
              <a:solidFill>
                <a:srgbClr val="FFFFFF"/>
              </a:solidFill>
              <a:effectLst>
                <a:outerShdw blurRad="38100" dist="38100" dir="2700000" algn="tl">
                  <a:srgbClr val="000000"/>
                </a:outerShdw>
              </a:effectLst>
              <a:latin typeface="Arial" charset="0"/>
              <a:ea typeface="ＭＳ Ｐゴシック" charset="0"/>
              <a:cs typeface="ＭＳ Ｐゴシック" charset="0"/>
            </a:endParaRPr>
          </a:p>
        </p:txBody>
      </p:sp>
      <p:sp>
        <p:nvSpPr>
          <p:cNvPr id="746508" name="Text Box 12"/>
          <p:cNvSpPr txBox="1">
            <a:spLocks noChangeAspect="1" noChangeArrowheads="1"/>
          </p:cNvSpPr>
          <p:nvPr/>
        </p:nvSpPr>
        <p:spPr bwMode="auto">
          <a:xfrm>
            <a:off x="4368800" y="3254375"/>
            <a:ext cx="712788" cy="298450"/>
          </a:xfrm>
          <a:prstGeom prst="rect">
            <a:avLst/>
          </a:prstGeom>
          <a:noFill/>
          <a:ln w="38100">
            <a:noFill/>
            <a:miter lim="800000"/>
            <a:headEnd type="none" w="sm" len="sm"/>
            <a:tailEnd type="none" w="sm" len="sm"/>
          </a:ln>
          <a:effectLst/>
        </p:spPr>
        <p:txBody>
          <a:bodyPr wrap="none">
            <a:spAutoFit/>
          </a:bodyPr>
          <a:lstStyle/>
          <a:p>
            <a:pPr algn="ctr">
              <a:lnSpc>
                <a:spcPct val="90000"/>
              </a:lnSpc>
              <a:defRPr/>
            </a:pPr>
            <a:r>
              <a:rPr lang="en-US" sz="1500" b="1">
                <a:solidFill>
                  <a:schemeClr val="bg2"/>
                </a:solidFill>
                <a:latin typeface="Arial" charset="0"/>
                <a:ea typeface="ＭＳ Ｐゴシック" charset="0"/>
                <a:cs typeface="ＭＳ Ｐゴシック" charset="0"/>
              </a:rPr>
              <a:t>PDGF</a:t>
            </a:r>
            <a:endParaRPr lang="en-US" sz="1500" b="1">
              <a:solidFill>
                <a:schemeClr val="bg2"/>
              </a:solidFill>
              <a:effectLst>
                <a:outerShdw blurRad="38100" dist="38100" dir="2700000" algn="tl">
                  <a:srgbClr val="000000"/>
                </a:outerShdw>
              </a:effectLst>
              <a:latin typeface="Arial" charset="0"/>
              <a:ea typeface="ＭＳ Ｐゴシック" charset="0"/>
              <a:cs typeface="ＭＳ Ｐゴシック" charset="0"/>
            </a:endParaRPr>
          </a:p>
        </p:txBody>
      </p:sp>
      <p:sp>
        <p:nvSpPr>
          <p:cNvPr id="746509" name="Text Box 13"/>
          <p:cNvSpPr txBox="1">
            <a:spLocks noChangeAspect="1" noChangeArrowheads="1"/>
          </p:cNvSpPr>
          <p:nvPr/>
        </p:nvSpPr>
        <p:spPr bwMode="auto">
          <a:xfrm>
            <a:off x="4389438" y="4159250"/>
            <a:ext cx="701675" cy="298450"/>
          </a:xfrm>
          <a:prstGeom prst="rect">
            <a:avLst/>
          </a:prstGeom>
          <a:noFill/>
          <a:ln w="38100">
            <a:noFill/>
            <a:miter lim="800000"/>
            <a:headEnd type="none" w="sm" len="sm"/>
            <a:tailEnd type="none" w="sm" len="sm"/>
          </a:ln>
          <a:effectLst/>
        </p:spPr>
        <p:txBody>
          <a:bodyPr wrap="none">
            <a:spAutoFit/>
          </a:bodyPr>
          <a:lstStyle/>
          <a:p>
            <a:pPr algn="ctr">
              <a:lnSpc>
                <a:spcPct val="90000"/>
              </a:lnSpc>
              <a:defRPr/>
            </a:pPr>
            <a:r>
              <a:rPr lang="en-US" sz="1500" b="1">
                <a:solidFill>
                  <a:schemeClr val="bg2"/>
                </a:solidFill>
                <a:latin typeface="Arial" charset="0"/>
                <a:ea typeface="ＭＳ Ｐゴシック" charset="0"/>
                <a:cs typeface="ＭＳ Ｐゴシック" charset="0"/>
              </a:rPr>
              <a:t>VEGF</a:t>
            </a:r>
            <a:endParaRPr lang="en-US" sz="1500" b="1">
              <a:solidFill>
                <a:schemeClr val="bg2"/>
              </a:solidFill>
              <a:effectLst>
                <a:outerShdw blurRad="38100" dist="38100" dir="2700000" algn="tl">
                  <a:srgbClr val="000000"/>
                </a:outerShdw>
              </a:effectLst>
              <a:latin typeface="Arial" charset="0"/>
              <a:ea typeface="ＭＳ Ｐゴシック" charset="0"/>
              <a:cs typeface="ＭＳ Ｐゴシック" charset="0"/>
            </a:endParaRPr>
          </a:p>
        </p:txBody>
      </p:sp>
      <p:sp>
        <p:nvSpPr>
          <p:cNvPr id="746510" name="Text Box 14"/>
          <p:cNvSpPr txBox="1">
            <a:spLocks noChangeAspect="1" noChangeArrowheads="1"/>
          </p:cNvSpPr>
          <p:nvPr/>
        </p:nvSpPr>
        <p:spPr bwMode="auto">
          <a:xfrm>
            <a:off x="7235639" y="3810871"/>
            <a:ext cx="708397" cy="303929"/>
          </a:xfrm>
          <a:prstGeom prst="rect">
            <a:avLst/>
          </a:prstGeom>
          <a:noFill/>
          <a:ln w="38100">
            <a:noFill/>
            <a:miter lim="800000"/>
            <a:headEnd type="none" w="sm" len="sm"/>
            <a:tailEnd type="none" w="sm" len="sm"/>
          </a:ln>
          <a:effectLst/>
        </p:spPr>
        <p:txBody>
          <a:bodyPr wrap="none">
            <a:spAutoFit/>
          </a:bodyPr>
          <a:lstStyle/>
          <a:p>
            <a:pPr algn="ctr">
              <a:lnSpc>
                <a:spcPct val="90000"/>
              </a:lnSpc>
              <a:defRPr/>
            </a:pPr>
            <a:r>
              <a:rPr lang="en-US" sz="1500" b="1" dirty="0">
                <a:solidFill>
                  <a:schemeClr val="tx1">
                    <a:lumMod val="65000"/>
                    <a:lumOff val="35000"/>
                  </a:schemeClr>
                </a:solidFill>
                <a:latin typeface="Arial" charset="0"/>
                <a:ea typeface="ＭＳ Ｐゴシック" charset="0"/>
                <a:cs typeface="ＭＳ Ｐゴシック" charset="0"/>
              </a:rPr>
              <a:t>VEGF</a:t>
            </a:r>
            <a:endParaRPr lang="en-US" sz="1500" b="1" dirty="0">
              <a:solidFill>
                <a:schemeClr val="tx1">
                  <a:lumMod val="65000"/>
                  <a:lumOff val="35000"/>
                </a:schemeClr>
              </a:solidFill>
              <a:effectLst>
                <a:outerShdw blurRad="38100" dist="38100" dir="2700000" algn="tl">
                  <a:srgbClr val="000000"/>
                </a:outerShdw>
              </a:effectLst>
              <a:latin typeface="Arial" charset="0"/>
              <a:ea typeface="ＭＳ Ｐゴシック" charset="0"/>
              <a:cs typeface="ＭＳ Ｐゴシック" charset="0"/>
            </a:endParaRPr>
          </a:p>
        </p:txBody>
      </p:sp>
      <p:sp>
        <p:nvSpPr>
          <p:cNvPr id="746511" name="Text Box 15"/>
          <p:cNvSpPr txBox="1">
            <a:spLocks noChangeAspect="1" noChangeArrowheads="1"/>
          </p:cNvSpPr>
          <p:nvPr/>
        </p:nvSpPr>
        <p:spPr bwMode="auto">
          <a:xfrm>
            <a:off x="7597071" y="1909763"/>
            <a:ext cx="1261884" cy="92845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type="none" w="sm" len="sm"/>
                <a:tailEnd type="none" w="sm" len="sm"/>
              </a14:hiddenLine>
            </a:ext>
          </a:extLst>
        </p:spPr>
        <p:txBody>
          <a:bodyPr wrap="none">
            <a:spAutoFit/>
          </a:bodyPr>
          <a:lstStyle/>
          <a:p>
            <a:pPr algn="ctr">
              <a:lnSpc>
                <a:spcPct val="90000"/>
              </a:lnSpc>
              <a:defRPr/>
            </a:pPr>
            <a:r>
              <a:rPr lang="en-US" sz="2000" b="1" dirty="0" err="1">
                <a:solidFill>
                  <a:srgbClr val="FFFFFF"/>
                </a:solidFill>
                <a:latin typeface="Arial" charset="0"/>
                <a:ea typeface="ＭＳ Ｐゴシック" charset="0"/>
                <a:cs typeface="ＭＳ Ｐゴシック" charset="0"/>
              </a:rPr>
              <a:t>Pericyte</a:t>
            </a:r>
            <a:r>
              <a:rPr lang="en-US" sz="2000" b="1" dirty="0">
                <a:solidFill>
                  <a:srgbClr val="FFFFFF"/>
                </a:solidFill>
                <a:latin typeface="Arial" charset="0"/>
                <a:ea typeface="ＭＳ Ｐゴシック" charset="0"/>
                <a:cs typeface="ＭＳ Ｐゴシック" charset="0"/>
              </a:rPr>
              <a:t>/</a:t>
            </a:r>
          </a:p>
          <a:p>
            <a:pPr algn="ctr">
              <a:lnSpc>
                <a:spcPct val="90000"/>
              </a:lnSpc>
              <a:defRPr/>
            </a:pPr>
            <a:r>
              <a:rPr lang="en-US" sz="2000" b="1" dirty="0" err="1">
                <a:solidFill>
                  <a:srgbClr val="FFFFFF"/>
                </a:solidFill>
                <a:latin typeface="Arial" charset="0"/>
                <a:ea typeface="ＭＳ Ｐゴシック" charset="0"/>
                <a:cs typeface="ＭＳ Ｐゴシック" charset="0"/>
              </a:rPr>
              <a:t>Stellate</a:t>
            </a:r>
            <a:endParaRPr lang="en-US" sz="2000" b="1" dirty="0">
              <a:solidFill>
                <a:srgbClr val="FFFFFF"/>
              </a:solidFill>
              <a:latin typeface="Arial" charset="0"/>
              <a:ea typeface="ＭＳ Ｐゴシック" charset="0"/>
              <a:cs typeface="ＭＳ Ｐゴシック" charset="0"/>
            </a:endParaRPr>
          </a:p>
          <a:p>
            <a:pPr algn="ctr">
              <a:lnSpc>
                <a:spcPct val="90000"/>
              </a:lnSpc>
              <a:defRPr/>
            </a:pPr>
            <a:r>
              <a:rPr lang="en-US" sz="2000" b="1" dirty="0">
                <a:solidFill>
                  <a:srgbClr val="FFFFFF"/>
                </a:solidFill>
                <a:latin typeface="Arial" charset="0"/>
                <a:ea typeface="ＭＳ Ｐゴシック" charset="0"/>
                <a:cs typeface="ＭＳ Ｐゴシック" charset="0"/>
              </a:rPr>
              <a:t>cell</a:t>
            </a:r>
            <a:endParaRPr lang="en-US" sz="2000" b="1" dirty="0">
              <a:solidFill>
                <a:srgbClr val="FFFFFF"/>
              </a:solidFill>
              <a:effectLst>
                <a:outerShdw blurRad="38100" dist="38100" dir="2700000" algn="tl">
                  <a:srgbClr val="000000"/>
                </a:outerShdw>
              </a:effectLst>
              <a:latin typeface="Arial" charset="0"/>
              <a:ea typeface="ＭＳ Ｐゴシック" charset="0"/>
              <a:cs typeface="ＭＳ Ｐゴシック" charset="0"/>
            </a:endParaRPr>
          </a:p>
        </p:txBody>
      </p:sp>
      <p:sp>
        <p:nvSpPr>
          <p:cNvPr id="3" name="Title 2"/>
          <p:cNvSpPr>
            <a:spLocks noGrp="1"/>
          </p:cNvSpPr>
          <p:nvPr>
            <p:ph type="title"/>
          </p:nvPr>
        </p:nvSpPr>
        <p:spPr>
          <a:xfrm>
            <a:off x="457200" y="57150"/>
            <a:ext cx="8229600" cy="1143000"/>
          </a:xfrm>
        </p:spPr>
        <p:txBody>
          <a:bodyPr/>
          <a:lstStyle/>
          <a:p>
            <a:r>
              <a:rPr lang="en-US" dirty="0" err="1" smtClean="0"/>
              <a:t>Angiogenic</a:t>
            </a:r>
            <a:r>
              <a:rPr lang="en-US" dirty="0" smtClean="0"/>
              <a:t> Signaling in Cancer</a:t>
            </a:r>
          </a:p>
        </p:txBody>
      </p:sp>
      <p:sp>
        <p:nvSpPr>
          <p:cNvPr id="16" name="TextBox 4"/>
          <p:cNvSpPr txBox="1">
            <a:spLocks noChangeArrowheads="1"/>
          </p:cNvSpPr>
          <p:nvPr/>
        </p:nvSpPr>
        <p:spPr bwMode="auto">
          <a:xfrm>
            <a:off x="0" y="6553200"/>
            <a:ext cx="6400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000" dirty="0" smtClean="0">
                <a:solidFill>
                  <a:srgbClr val="FFFFFF"/>
                </a:solidFill>
              </a:rPr>
              <a:t>Pang et al, 2006. </a:t>
            </a:r>
            <a:endParaRPr lang="en-US" sz="1000" dirty="0">
              <a:solidFill>
                <a:srgbClr val="FFFFFF"/>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Line 2"/>
          <p:cNvSpPr>
            <a:spLocks noChangeShapeType="1"/>
          </p:cNvSpPr>
          <p:nvPr/>
        </p:nvSpPr>
        <p:spPr bwMode="auto">
          <a:xfrm flipV="1">
            <a:off x="5353050" y="2355850"/>
            <a:ext cx="954088" cy="571500"/>
          </a:xfrm>
          <a:prstGeom prst="line">
            <a:avLst/>
          </a:prstGeom>
          <a:noFill/>
          <a:ln w="38100">
            <a:solidFill>
              <a:srgbClr val="FFFFFF"/>
            </a:solidFill>
            <a:round/>
            <a:headEnd/>
            <a:tailEnd type="triangle" w="med" len="med"/>
          </a:ln>
          <a:effectLst/>
          <a:extLst>
            <a:ext uri="{909E8E84-426E-40dd-AFC4-6F175D3DCCD1}">
              <a14:hiddenFill xmlns="" xmlns:a14="http://schemas.microsoft.com/office/drawing/2010/main">
                <a:noFill/>
              </a14:hiddenFill>
            </a:ext>
          </a:extLst>
        </p:spPr>
        <p:txBody>
          <a:bodyPr/>
          <a:lstStyle/>
          <a:p>
            <a:endParaRPr lang="en-US"/>
          </a:p>
        </p:txBody>
      </p:sp>
      <p:pic>
        <p:nvPicPr>
          <p:cNvPr id="55298" name="Picture 3" descr="Advanced HCC"/>
          <p:cNvPicPr>
            <a:picLocks noChangeAspect="1" noChangeArrowheads="1"/>
          </p:cNvPicPr>
          <p:nvPr/>
        </p:nvPicPr>
        <p:blipFill>
          <a:blip r:embed="rId3">
            <a:extLst>
              <a:ext uri="{28A0092B-C50C-407E-A947-70E740481C1C}">
                <a14:useLocalDpi xmlns:a14="http://schemas.microsoft.com/office/drawing/2010/main" xmlns="" val="0"/>
              </a:ext>
            </a:extLst>
          </a:blip>
          <a:srcRect l="73125" t="5116" r="2673" b="72731"/>
          <a:stretch>
            <a:fillRect/>
          </a:stretch>
        </p:blipFill>
        <p:spPr bwMode="auto">
          <a:xfrm>
            <a:off x="6324600" y="1254125"/>
            <a:ext cx="2212975" cy="1519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5299" name="Picture 4" descr="Early HCC"/>
          <p:cNvPicPr>
            <a:picLocks noChangeAspect="1" noChangeArrowheads="1"/>
          </p:cNvPicPr>
          <p:nvPr/>
        </p:nvPicPr>
        <p:blipFill>
          <a:blip r:embed="rId4">
            <a:extLst>
              <a:ext uri="{28A0092B-C50C-407E-A947-70E740481C1C}">
                <a14:useLocalDpi xmlns:a14="http://schemas.microsoft.com/office/drawing/2010/main" xmlns="" val="0"/>
              </a:ext>
            </a:extLst>
          </a:blip>
          <a:srcRect l="54289" t="29884" r="21336" b="47615"/>
          <a:stretch>
            <a:fillRect/>
          </a:stretch>
        </p:blipFill>
        <p:spPr bwMode="auto">
          <a:xfrm>
            <a:off x="3627438" y="2716213"/>
            <a:ext cx="2228850" cy="1543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5300" name="Text Box 7"/>
          <p:cNvSpPr txBox="1">
            <a:spLocks noChangeArrowheads="1"/>
          </p:cNvSpPr>
          <p:nvPr/>
        </p:nvSpPr>
        <p:spPr bwMode="auto">
          <a:xfrm>
            <a:off x="3858317" y="3114675"/>
            <a:ext cx="1570242" cy="60203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txBody>
          <a:bodyPr wrap="none" lIns="97867" tIns="48933" rIns="97867" bIns="48933">
            <a:spAutoFit/>
          </a:bodyPr>
          <a:lstStyle>
            <a:lvl1pPr defTabSz="935038"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5038"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5038"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5038"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5038"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US" sz="1800" b="1" dirty="0">
                <a:solidFill>
                  <a:srgbClr val="FFFFFF"/>
                </a:solidFill>
              </a:rPr>
              <a:t>Intermediate</a:t>
            </a:r>
          </a:p>
          <a:p>
            <a:pPr algn="ctr">
              <a:lnSpc>
                <a:spcPct val="90000"/>
              </a:lnSpc>
            </a:pPr>
            <a:r>
              <a:rPr lang="en-US" sz="1800" b="1" dirty="0">
                <a:solidFill>
                  <a:srgbClr val="FFFFFF"/>
                </a:solidFill>
              </a:rPr>
              <a:t>HCC</a:t>
            </a:r>
          </a:p>
        </p:txBody>
      </p:sp>
      <p:sp>
        <p:nvSpPr>
          <p:cNvPr id="55301" name="Text Box 8"/>
          <p:cNvSpPr txBox="1">
            <a:spLocks noChangeArrowheads="1"/>
          </p:cNvSpPr>
          <p:nvPr/>
        </p:nvSpPr>
        <p:spPr bwMode="auto">
          <a:xfrm>
            <a:off x="3018845" y="5737225"/>
            <a:ext cx="2541161" cy="65739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02400" tIns="51200" rIns="102400" bIns="51200">
            <a:spAutoFit/>
          </a:bodyPr>
          <a:lstStyle>
            <a:lvl1pPr defTabSz="935038"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5038"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5038"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5038"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5038"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sz="1800" b="1" dirty="0" err="1">
                <a:solidFill>
                  <a:schemeClr val="bg1"/>
                </a:solidFill>
              </a:rPr>
              <a:t>Dysregulated</a:t>
            </a:r>
            <a:r>
              <a:rPr lang="en-US" sz="1800" b="1" dirty="0">
                <a:solidFill>
                  <a:schemeClr val="bg1"/>
                </a:solidFill>
              </a:rPr>
              <a:t> Growth</a:t>
            </a:r>
          </a:p>
          <a:p>
            <a:pPr algn="ctr"/>
            <a:r>
              <a:rPr lang="en-US" sz="1800" b="1" dirty="0">
                <a:solidFill>
                  <a:schemeClr val="bg1"/>
                </a:solidFill>
              </a:rPr>
              <a:t>Pathways</a:t>
            </a:r>
          </a:p>
        </p:txBody>
      </p:sp>
      <p:sp>
        <p:nvSpPr>
          <p:cNvPr id="55302" name="Freeform 9"/>
          <p:cNvSpPr>
            <a:spLocks/>
          </p:cNvSpPr>
          <p:nvPr/>
        </p:nvSpPr>
        <p:spPr bwMode="auto">
          <a:xfrm>
            <a:off x="2498725" y="3876675"/>
            <a:ext cx="1258888" cy="763588"/>
          </a:xfrm>
          <a:custGeom>
            <a:avLst/>
            <a:gdLst>
              <a:gd name="T0" fmla="*/ 0 w 793"/>
              <a:gd name="T1" fmla="*/ 1212196744 h 481"/>
              <a:gd name="T2" fmla="*/ 1998485494 w 793"/>
              <a:gd name="T3" fmla="*/ 0 h 481"/>
              <a:gd name="T4" fmla="*/ 0 60000 65536"/>
              <a:gd name="T5" fmla="*/ 0 60000 65536"/>
            </a:gdLst>
            <a:ahLst/>
            <a:cxnLst>
              <a:cxn ang="T4">
                <a:pos x="T0" y="T1"/>
              </a:cxn>
              <a:cxn ang="T5">
                <a:pos x="T2" y="T3"/>
              </a:cxn>
            </a:cxnLst>
            <a:rect l="0" t="0" r="r" b="b"/>
            <a:pathLst>
              <a:path w="793" h="481">
                <a:moveTo>
                  <a:pt x="0" y="481"/>
                </a:moveTo>
                <a:lnTo>
                  <a:pt x="793" y="0"/>
                </a:lnTo>
              </a:path>
            </a:pathLst>
          </a:custGeom>
          <a:noFill/>
          <a:ln w="38100">
            <a:solidFill>
              <a:srgbClr val="FFFFFF"/>
            </a:solidFill>
            <a:round/>
            <a:headEnd/>
            <a:tailEnd type="triangle" w="med" len="med"/>
          </a:ln>
          <a:effectLst/>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55303" name="Line 10"/>
          <p:cNvSpPr>
            <a:spLocks noChangeShapeType="1"/>
          </p:cNvSpPr>
          <p:nvPr/>
        </p:nvSpPr>
        <p:spPr bwMode="auto">
          <a:xfrm>
            <a:off x="3282950" y="4362450"/>
            <a:ext cx="457200" cy="679450"/>
          </a:xfrm>
          <a:prstGeom prst="line">
            <a:avLst/>
          </a:prstGeom>
          <a:noFill/>
          <a:ln w="38100">
            <a:solidFill>
              <a:srgbClr val="FFFFFF"/>
            </a:solidFill>
            <a:round/>
            <a:headEnd type="triangle" w="med" len="med"/>
            <a:tailEnd/>
          </a:ln>
          <a:effectLst/>
          <a:extLst>
            <a:ext uri="{909E8E84-426E-40dd-AFC4-6F175D3DCCD1}">
              <a14:hiddenFill xmlns="" xmlns:a14="http://schemas.microsoft.com/office/drawing/2010/main">
                <a:noFill/>
              </a14:hiddenFill>
            </a:ext>
          </a:extLst>
        </p:spPr>
        <p:txBody>
          <a:bodyPr/>
          <a:lstStyle/>
          <a:p>
            <a:endParaRPr lang="en-US"/>
          </a:p>
        </p:txBody>
      </p:sp>
      <p:sp>
        <p:nvSpPr>
          <p:cNvPr id="55304" name="Line 11"/>
          <p:cNvSpPr>
            <a:spLocks noChangeShapeType="1"/>
          </p:cNvSpPr>
          <p:nvPr/>
        </p:nvSpPr>
        <p:spPr bwMode="auto">
          <a:xfrm>
            <a:off x="3763963" y="5080000"/>
            <a:ext cx="457200" cy="679450"/>
          </a:xfrm>
          <a:prstGeom prst="line">
            <a:avLst/>
          </a:prstGeom>
          <a:noFill/>
          <a:ln w="38100">
            <a:solidFill>
              <a:srgbClr val="FFFFFF"/>
            </a:solidFill>
            <a:round/>
            <a:headEnd type="triangle" w="med" len="med"/>
            <a:tailEnd/>
          </a:ln>
          <a:effectLst/>
          <a:extLst>
            <a:ext uri="{909E8E84-426E-40dd-AFC4-6F175D3DCCD1}">
              <a14:hiddenFill xmlns="" xmlns:a14="http://schemas.microsoft.com/office/drawing/2010/main">
                <a:noFill/>
              </a14:hiddenFill>
            </a:ext>
          </a:extLst>
        </p:spPr>
        <p:txBody>
          <a:bodyPr/>
          <a:lstStyle/>
          <a:p>
            <a:endParaRPr lang="en-US"/>
          </a:p>
        </p:txBody>
      </p:sp>
      <p:sp>
        <p:nvSpPr>
          <p:cNvPr id="55305" name="Text Box 12"/>
          <p:cNvSpPr txBox="1">
            <a:spLocks noChangeArrowheads="1"/>
          </p:cNvSpPr>
          <p:nvPr/>
        </p:nvSpPr>
        <p:spPr bwMode="auto">
          <a:xfrm>
            <a:off x="6402972" y="1585913"/>
            <a:ext cx="1886368" cy="5998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txBody>
          <a:bodyPr wrap="none" lIns="95676" tIns="47838" rIns="95676" bIns="47838">
            <a:spAutoFit/>
          </a:bodyPr>
          <a:lstStyle>
            <a:lvl1pPr defTabSz="935038"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5038"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5038"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5038"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5038"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US" sz="1800" b="1" dirty="0">
                <a:solidFill>
                  <a:schemeClr val="bg1"/>
                </a:solidFill>
              </a:rPr>
              <a:t>Advanced/</a:t>
            </a:r>
          </a:p>
          <a:p>
            <a:pPr algn="ctr">
              <a:lnSpc>
                <a:spcPct val="90000"/>
              </a:lnSpc>
            </a:pPr>
            <a:r>
              <a:rPr lang="en-US" sz="1800" b="1" dirty="0">
                <a:solidFill>
                  <a:schemeClr val="bg1"/>
                </a:solidFill>
              </a:rPr>
              <a:t>Metastatic HCC</a:t>
            </a:r>
          </a:p>
        </p:txBody>
      </p:sp>
      <p:sp>
        <p:nvSpPr>
          <p:cNvPr id="55306" name="Text Box 13"/>
          <p:cNvSpPr txBox="1">
            <a:spLocks noChangeArrowheads="1"/>
          </p:cNvSpPr>
          <p:nvPr/>
        </p:nvSpPr>
        <p:spPr bwMode="auto">
          <a:xfrm>
            <a:off x="5651500" y="3481388"/>
            <a:ext cx="1962150" cy="9191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5676" tIns="47838" rIns="95676" bIns="47838">
            <a:spAutoFit/>
          </a:bodyPr>
          <a:lstStyle>
            <a:lvl1pPr defTabSz="935038"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5038"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5038"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5038"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5038"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sz="1800" b="1" dirty="0">
                <a:solidFill>
                  <a:schemeClr val="bg1"/>
                </a:solidFill>
              </a:rPr>
              <a:t>Angiogenesis</a:t>
            </a:r>
          </a:p>
          <a:p>
            <a:pPr algn="ctr"/>
            <a:r>
              <a:rPr lang="en-US" sz="1800" b="1" dirty="0">
                <a:solidFill>
                  <a:schemeClr val="bg1"/>
                </a:solidFill>
              </a:rPr>
              <a:t>Metastasis</a:t>
            </a:r>
          </a:p>
          <a:p>
            <a:pPr algn="ctr"/>
            <a:r>
              <a:rPr lang="en-US" sz="1800" b="1" dirty="0">
                <a:solidFill>
                  <a:schemeClr val="bg1"/>
                </a:solidFill>
              </a:rPr>
              <a:t>Pathways</a:t>
            </a:r>
            <a:endParaRPr lang="en-US" sz="1600" dirty="0">
              <a:solidFill>
                <a:schemeClr val="bg1"/>
              </a:solidFill>
            </a:endParaRPr>
          </a:p>
        </p:txBody>
      </p:sp>
      <p:sp>
        <p:nvSpPr>
          <p:cNvPr id="55307" name="Text Box 14"/>
          <p:cNvSpPr txBox="1">
            <a:spLocks noChangeArrowheads="1"/>
          </p:cNvSpPr>
          <p:nvPr/>
        </p:nvSpPr>
        <p:spPr bwMode="auto">
          <a:xfrm>
            <a:off x="908050" y="2759075"/>
            <a:ext cx="2490788" cy="65739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txBody>
          <a:bodyPr lIns="102400" tIns="51200" rIns="102400" bIns="51200">
            <a:spAutoFit/>
          </a:bodyPr>
          <a:lstStyle>
            <a:lvl1pPr defTabSz="935038"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5038"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5038"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5038"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5038"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sz="1800" b="1" dirty="0">
                <a:solidFill>
                  <a:schemeClr val="bg1"/>
                </a:solidFill>
              </a:rPr>
              <a:t>Receptor Tyrosine </a:t>
            </a:r>
            <a:r>
              <a:rPr lang="en-US" sz="1800" b="1" dirty="0" err="1">
                <a:solidFill>
                  <a:schemeClr val="bg1"/>
                </a:solidFill>
              </a:rPr>
              <a:t>Kinase</a:t>
            </a:r>
            <a:r>
              <a:rPr lang="en-US" sz="1800" b="1" dirty="0">
                <a:solidFill>
                  <a:schemeClr val="bg1"/>
                </a:solidFill>
              </a:rPr>
              <a:t> Inhibitor</a:t>
            </a:r>
            <a:endParaRPr lang="en-US" sz="1600" dirty="0">
              <a:solidFill>
                <a:schemeClr val="bg1"/>
              </a:solidFill>
            </a:endParaRPr>
          </a:p>
        </p:txBody>
      </p:sp>
      <p:sp>
        <p:nvSpPr>
          <p:cNvPr id="55308" name="Text Box 15"/>
          <p:cNvSpPr txBox="1">
            <a:spLocks noChangeArrowheads="1"/>
          </p:cNvSpPr>
          <p:nvPr/>
        </p:nvSpPr>
        <p:spPr bwMode="auto">
          <a:xfrm>
            <a:off x="3490913" y="1235075"/>
            <a:ext cx="2568575" cy="6445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5676" tIns="47838" rIns="95676" bIns="47838">
            <a:spAutoFit/>
          </a:bodyPr>
          <a:lstStyle>
            <a:lvl1pPr defTabSz="935038"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5038"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5038"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5038"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5038"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sz="1800" b="1" dirty="0">
                <a:solidFill>
                  <a:schemeClr val="bg1"/>
                </a:solidFill>
              </a:rPr>
              <a:t>VEGF Inhibitor or</a:t>
            </a:r>
          </a:p>
          <a:p>
            <a:pPr algn="ctr"/>
            <a:r>
              <a:rPr lang="en-US" sz="1800" b="1" dirty="0">
                <a:solidFill>
                  <a:schemeClr val="bg1"/>
                </a:solidFill>
              </a:rPr>
              <a:t>Anti-VEGF Antibody</a:t>
            </a:r>
            <a:endParaRPr lang="en-US" sz="1600" dirty="0">
              <a:solidFill>
                <a:schemeClr val="bg1"/>
              </a:solidFill>
            </a:endParaRPr>
          </a:p>
        </p:txBody>
      </p:sp>
      <p:sp>
        <p:nvSpPr>
          <p:cNvPr id="55309" name="Line 16"/>
          <p:cNvSpPr>
            <a:spLocks noChangeShapeType="1"/>
          </p:cNvSpPr>
          <p:nvPr/>
        </p:nvSpPr>
        <p:spPr bwMode="auto">
          <a:xfrm>
            <a:off x="5916613" y="2768600"/>
            <a:ext cx="457200" cy="679450"/>
          </a:xfrm>
          <a:prstGeom prst="line">
            <a:avLst/>
          </a:prstGeom>
          <a:noFill/>
          <a:ln w="38100">
            <a:solidFill>
              <a:srgbClr val="FFFFFF"/>
            </a:solidFill>
            <a:round/>
            <a:headEnd type="triangle" w="med" len="med"/>
            <a:tailEnd/>
          </a:ln>
          <a:effectLst/>
          <a:extLst>
            <a:ext uri="{909E8E84-426E-40dd-AFC4-6F175D3DCCD1}">
              <a14:hiddenFill xmlns="" xmlns:a14="http://schemas.microsoft.com/office/drawing/2010/main">
                <a:noFill/>
              </a14:hiddenFill>
            </a:ext>
          </a:extLst>
        </p:spPr>
        <p:txBody>
          <a:bodyPr/>
          <a:lstStyle/>
          <a:p>
            <a:endParaRPr lang="en-US"/>
          </a:p>
        </p:txBody>
      </p:sp>
      <p:grpSp>
        <p:nvGrpSpPr>
          <p:cNvPr id="55310" name="Group 17"/>
          <p:cNvGrpSpPr>
            <a:grpSpLocks/>
          </p:cNvGrpSpPr>
          <p:nvPr/>
        </p:nvGrpSpPr>
        <p:grpSpPr bwMode="auto">
          <a:xfrm>
            <a:off x="5308600" y="1855788"/>
            <a:ext cx="509588" cy="673100"/>
            <a:chOff x="3344" y="1169"/>
            <a:chExt cx="321" cy="424"/>
          </a:xfrm>
        </p:grpSpPr>
        <p:sp>
          <p:nvSpPr>
            <p:cNvPr id="55317" name="Line 18"/>
            <p:cNvSpPr>
              <a:spLocks noChangeShapeType="1"/>
            </p:cNvSpPr>
            <p:nvPr/>
          </p:nvSpPr>
          <p:spPr bwMode="auto">
            <a:xfrm flipH="1" flipV="1">
              <a:off x="3344" y="1169"/>
              <a:ext cx="266" cy="397"/>
            </a:xfrm>
            <a:prstGeom prst="line">
              <a:avLst/>
            </a:prstGeom>
            <a:noFill/>
            <a:ln w="38100">
              <a:solidFill>
                <a:srgbClr val="FFFFFF"/>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5318" name="Line 19"/>
            <p:cNvSpPr>
              <a:spLocks noChangeShapeType="1"/>
            </p:cNvSpPr>
            <p:nvPr/>
          </p:nvSpPr>
          <p:spPr bwMode="auto">
            <a:xfrm flipH="1">
              <a:off x="3542" y="1518"/>
              <a:ext cx="123" cy="75"/>
            </a:xfrm>
            <a:prstGeom prst="line">
              <a:avLst/>
            </a:prstGeom>
            <a:noFill/>
            <a:ln w="38100">
              <a:solidFill>
                <a:srgbClr val="FFFFFF"/>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nvGrpSpPr>
          <p:cNvPr id="55311" name="Group 20"/>
          <p:cNvGrpSpPr>
            <a:grpSpLocks/>
          </p:cNvGrpSpPr>
          <p:nvPr/>
        </p:nvGrpSpPr>
        <p:grpSpPr bwMode="auto">
          <a:xfrm>
            <a:off x="2660650" y="3440113"/>
            <a:ext cx="509588" cy="673100"/>
            <a:chOff x="3344" y="1169"/>
            <a:chExt cx="321" cy="424"/>
          </a:xfrm>
        </p:grpSpPr>
        <p:sp>
          <p:nvSpPr>
            <p:cNvPr id="55315" name="Line 21"/>
            <p:cNvSpPr>
              <a:spLocks noChangeShapeType="1"/>
            </p:cNvSpPr>
            <p:nvPr/>
          </p:nvSpPr>
          <p:spPr bwMode="auto">
            <a:xfrm flipH="1" flipV="1">
              <a:off x="3344" y="1169"/>
              <a:ext cx="266" cy="397"/>
            </a:xfrm>
            <a:prstGeom prst="line">
              <a:avLst/>
            </a:prstGeom>
            <a:noFill/>
            <a:ln w="38100">
              <a:solidFill>
                <a:srgbClr val="FFFFFF"/>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5316" name="Line 22"/>
            <p:cNvSpPr>
              <a:spLocks noChangeShapeType="1"/>
            </p:cNvSpPr>
            <p:nvPr/>
          </p:nvSpPr>
          <p:spPr bwMode="auto">
            <a:xfrm flipH="1">
              <a:off x="3542" y="1518"/>
              <a:ext cx="123" cy="75"/>
            </a:xfrm>
            <a:prstGeom prst="line">
              <a:avLst/>
            </a:prstGeom>
            <a:noFill/>
            <a:ln w="38100">
              <a:solidFill>
                <a:srgbClr val="FFFFFF"/>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pic>
        <p:nvPicPr>
          <p:cNvPr id="55312" name="Picture 23" descr="Early HCC"/>
          <p:cNvPicPr>
            <a:picLocks noChangeAspect="1" noChangeArrowheads="1"/>
          </p:cNvPicPr>
          <p:nvPr/>
        </p:nvPicPr>
        <p:blipFill>
          <a:blip r:embed="rId4">
            <a:extLst>
              <a:ext uri="{28A0092B-C50C-407E-A947-70E740481C1C}">
                <a14:useLocalDpi xmlns:a14="http://schemas.microsoft.com/office/drawing/2010/main" xmlns="" val="0"/>
              </a:ext>
            </a:extLst>
          </a:blip>
          <a:srcRect l="54289" t="29884" r="21336" b="47615"/>
          <a:stretch>
            <a:fillRect/>
          </a:stretch>
        </p:blipFill>
        <p:spPr bwMode="auto">
          <a:xfrm>
            <a:off x="407988" y="4410075"/>
            <a:ext cx="2228850" cy="1543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5313" name="Text Box 24"/>
          <p:cNvSpPr txBox="1">
            <a:spLocks noChangeArrowheads="1"/>
          </p:cNvSpPr>
          <p:nvPr/>
        </p:nvSpPr>
        <p:spPr bwMode="auto">
          <a:xfrm>
            <a:off x="816694" y="4719638"/>
            <a:ext cx="787551" cy="60203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txBody>
          <a:bodyPr wrap="none" lIns="97867" tIns="48933" rIns="97867" bIns="48933">
            <a:spAutoFit/>
          </a:bodyPr>
          <a:lstStyle>
            <a:lvl1pPr defTabSz="935038"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5038"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5038"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5038"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5038"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US" sz="1800" b="1" dirty="0">
                <a:solidFill>
                  <a:srgbClr val="FFFFFF"/>
                </a:solidFill>
              </a:rPr>
              <a:t>Early</a:t>
            </a:r>
          </a:p>
          <a:p>
            <a:pPr algn="ctr">
              <a:lnSpc>
                <a:spcPct val="90000"/>
              </a:lnSpc>
            </a:pPr>
            <a:r>
              <a:rPr lang="en-US" sz="1800" b="1" dirty="0">
                <a:solidFill>
                  <a:srgbClr val="FFFFFF"/>
                </a:solidFill>
              </a:rPr>
              <a:t>HCC</a:t>
            </a:r>
          </a:p>
        </p:txBody>
      </p:sp>
      <p:sp>
        <p:nvSpPr>
          <p:cNvPr id="2" name="Title 1"/>
          <p:cNvSpPr>
            <a:spLocks noGrp="1"/>
          </p:cNvSpPr>
          <p:nvPr>
            <p:ph type="title"/>
          </p:nvPr>
        </p:nvSpPr>
        <p:spPr>
          <a:xfrm>
            <a:off x="457200" y="92075"/>
            <a:ext cx="8229600" cy="1143000"/>
          </a:xfrm>
        </p:spPr>
        <p:txBody>
          <a:bodyPr/>
          <a:lstStyle/>
          <a:p>
            <a:r>
              <a:rPr lang="en-US" dirty="0" smtClean="0"/>
              <a:t>Targeted Therapy for HCC</a:t>
            </a:r>
          </a:p>
        </p:txBody>
      </p:sp>
      <p:sp>
        <p:nvSpPr>
          <p:cNvPr id="25" name="Text Box 22"/>
          <p:cNvSpPr txBox="1">
            <a:spLocks noChangeArrowheads="1"/>
          </p:cNvSpPr>
          <p:nvPr/>
        </p:nvSpPr>
        <p:spPr bwMode="auto">
          <a:xfrm>
            <a:off x="14068" y="6565900"/>
            <a:ext cx="2037574"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sz="1000" dirty="0">
                <a:solidFill>
                  <a:srgbClr val="FFFFFF"/>
                </a:solidFill>
                <a:ea typeface="ヒラギノ角ゴ Pro W3" charset="-128"/>
              </a:rPr>
              <a:t>Courtesy of Robert G. Gish, </a:t>
            </a:r>
            <a:r>
              <a:rPr lang="en-US" sz="1000" dirty="0" smtClean="0">
                <a:solidFill>
                  <a:srgbClr val="FFFFFF"/>
                </a:solidFill>
                <a:ea typeface="ヒラギノ角ゴ Pro W3" charset="-128"/>
              </a:rPr>
              <a:t>MD.</a:t>
            </a:r>
            <a:endParaRPr lang="en-US" sz="1000" dirty="0">
              <a:solidFill>
                <a:srgbClr val="FFFFFF"/>
              </a:solidFill>
              <a:ea typeface="ヒラギノ角ゴ Pro W3" charset="-128"/>
            </a:endParaRPr>
          </a:p>
        </p:txBody>
      </p:sp>
    </p:spTree>
    <p:extLst>
      <p:ext uri="{BB962C8B-B14F-4D97-AF65-F5344CB8AC3E}">
        <p14:creationId xmlns:p14="http://schemas.microsoft.com/office/powerpoint/2010/main" xmlns="" val="25434790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60"/>
          <p:cNvSpPr>
            <a:spLocks noGrp="1" noChangeArrowheads="1"/>
          </p:cNvSpPr>
          <p:nvPr>
            <p:ph type="title"/>
          </p:nvPr>
        </p:nvSpPr>
        <p:spPr>
          <a:xfrm>
            <a:off x="277814" y="0"/>
            <a:ext cx="8637586" cy="1143000"/>
          </a:xfrm>
        </p:spPr>
        <p:txBody>
          <a:bodyPr/>
          <a:lstStyle/>
          <a:p>
            <a:r>
              <a:rPr lang="en-GB" sz="3200" dirty="0" err="1" smtClean="0"/>
              <a:t>Burrel</a:t>
            </a:r>
            <a:r>
              <a:rPr lang="en-GB" sz="3200" dirty="0" smtClean="0"/>
              <a:t> et al: MRI angiography (MRA) superior to helical CT </a:t>
            </a:r>
            <a:r>
              <a:rPr lang="en-US" sz="3200" dirty="0" smtClean="0"/>
              <a:t>for detection of HCC</a:t>
            </a:r>
          </a:p>
        </p:txBody>
      </p:sp>
      <p:graphicFrame>
        <p:nvGraphicFramePr>
          <p:cNvPr id="1380409" name="Group 57"/>
          <p:cNvGraphicFramePr>
            <a:graphicFrameLocks noGrp="1"/>
          </p:cNvGraphicFramePr>
          <p:nvPr>
            <p:ph idx="1"/>
          </p:nvPr>
        </p:nvGraphicFramePr>
        <p:xfrm>
          <a:off x="457200" y="1371600"/>
          <a:ext cx="8499475" cy="4035606"/>
        </p:xfrm>
        <a:graphic>
          <a:graphicData uri="http://schemas.openxmlformats.org/drawingml/2006/table">
            <a:tbl>
              <a:tblPr>
                <a:tableStyleId>{3C2FFA5D-87B4-456A-9821-1D502468CF0F}</a:tableStyleId>
              </a:tblPr>
              <a:tblGrid>
                <a:gridCol w="3673475"/>
                <a:gridCol w="1695450"/>
                <a:gridCol w="1617663"/>
                <a:gridCol w="1512887"/>
              </a:tblGrid>
              <a:tr h="585788">
                <a:tc gridSpan="4">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90000"/>
                        </a:lnSpc>
                        <a:spcBef>
                          <a:spcPts val="1000"/>
                        </a:spcBef>
                        <a:spcAft>
                          <a:spcPts val="700"/>
                        </a:spcAft>
                        <a:buClr>
                          <a:schemeClr val="folHlink"/>
                        </a:buClr>
                        <a:buSzTx/>
                        <a:buFont typeface="Wingdings" panose="05000000000000000000" pitchFamily="2" charset="2"/>
                        <a:buNone/>
                        <a:tabLst/>
                      </a:pPr>
                      <a:r>
                        <a:rPr kumimoji="0" lang="en-US" sz="1800" b="1" u="none" strike="noStrike" cap="none" normalizeH="0" baseline="0" dirty="0" smtClean="0">
                          <a:ln>
                            <a:noFill/>
                          </a:ln>
                          <a:effectLst/>
                        </a:rPr>
                        <a:t>Detection of main HCC and additional nodules pre-transplantation </a:t>
                      </a:r>
                      <a:br>
                        <a:rPr kumimoji="0" lang="en-US" sz="1800" b="1" u="none" strike="noStrike" cap="none" normalizeH="0" baseline="0" dirty="0" smtClean="0">
                          <a:ln>
                            <a:noFill/>
                          </a:ln>
                          <a:effectLst/>
                        </a:rPr>
                      </a:br>
                      <a:r>
                        <a:rPr kumimoji="0" lang="en-US" sz="1800" b="1" u="none" strike="noStrike" cap="none" normalizeH="0" baseline="0" dirty="0" err="1" smtClean="0">
                          <a:ln>
                            <a:noFill/>
                          </a:ln>
                          <a:effectLst/>
                        </a:rPr>
                        <a:t>vs</a:t>
                      </a:r>
                      <a:r>
                        <a:rPr kumimoji="0" lang="en-US" sz="1800" b="1" u="none" strike="noStrike" cap="none" normalizeH="0" baseline="0" dirty="0" smtClean="0">
                          <a:ln>
                            <a:noFill/>
                          </a:ln>
                          <a:effectLst/>
                        </a:rPr>
                        <a:t> in explanted livers: Sensitivity of MRA and helical CT</a:t>
                      </a:r>
                      <a:endParaRPr kumimoji="0" lang="en-US" sz="1800" b="1" i="0" u="none" strike="noStrike" cap="none" normalizeH="0" baseline="0" dirty="0" smtClean="0">
                        <a:ln>
                          <a:noFill/>
                        </a:ln>
                        <a:solidFill>
                          <a:srgbClr val="000099"/>
                        </a:solidFill>
                        <a:effectLst/>
                        <a:latin typeface="Arial" panose="020B0604020202020204" pitchFamily="34" charset="0"/>
                        <a:ea typeface="ＭＳ Ｐゴシック" panose="020B0600070205080204" pitchFamily="34" charset="-128"/>
                      </a:endParaRPr>
                    </a:p>
                  </a:txBody>
                  <a:tcPr marT="45715" marB="45715"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38138">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90000"/>
                        </a:lnSpc>
                        <a:spcBef>
                          <a:spcPts val="1000"/>
                        </a:spcBef>
                        <a:spcAft>
                          <a:spcPts val="700"/>
                        </a:spcAft>
                        <a:buClr>
                          <a:schemeClr val="folHlink"/>
                        </a:buClr>
                        <a:buSzTx/>
                        <a:buFont typeface="Wingdings" panose="05000000000000000000" pitchFamily="2" charset="2"/>
                        <a:buNone/>
                        <a:tabLst/>
                      </a:pPr>
                      <a:r>
                        <a:rPr kumimoji="0" lang="en-GB" sz="1800" u="none" strike="noStrike" cap="none" normalizeH="0" baseline="0" dirty="0" smtClean="0">
                          <a:ln>
                            <a:noFill/>
                          </a:ln>
                          <a:solidFill>
                            <a:schemeClr val="tx1"/>
                          </a:solidFill>
                          <a:effectLst/>
                        </a:rPr>
                        <a:t>Variables</a:t>
                      </a:r>
                      <a:endParaRPr kumimoji="0" lang="en-US" sz="1800" b="1"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endParaRPr>
                    </a:p>
                  </a:txBody>
                  <a:tcPr marT="45715" marB="45715"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90000"/>
                        </a:lnSpc>
                        <a:spcBef>
                          <a:spcPts val="1000"/>
                        </a:spcBef>
                        <a:spcAft>
                          <a:spcPts val="700"/>
                        </a:spcAft>
                        <a:buClr>
                          <a:schemeClr val="folHlink"/>
                        </a:buClr>
                        <a:buSzTx/>
                        <a:buFont typeface="Wingdings" panose="05000000000000000000" pitchFamily="2" charset="2"/>
                        <a:buNone/>
                        <a:tabLst/>
                      </a:pPr>
                      <a:r>
                        <a:rPr kumimoji="0" lang="en-GB" sz="1800" u="none" strike="noStrike" cap="none" normalizeH="0" baseline="0" smtClean="0">
                          <a:ln>
                            <a:noFill/>
                          </a:ln>
                          <a:solidFill>
                            <a:schemeClr val="tx1"/>
                          </a:solidFill>
                          <a:effectLst/>
                        </a:rPr>
                        <a:t>Pathology</a:t>
                      </a:r>
                      <a:endParaRPr kumimoji="0" lang="en-US" sz="18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txBody>
                  <a:tcPr marT="45715" marB="45715"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90000"/>
                        </a:lnSpc>
                        <a:spcBef>
                          <a:spcPts val="1000"/>
                        </a:spcBef>
                        <a:spcAft>
                          <a:spcPts val="700"/>
                        </a:spcAft>
                        <a:buClr>
                          <a:schemeClr val="folHlink"/>
                        </a:buClr>
                        <a:buSzTx/>
                        <a:buFont typeface="Wingdings" panose="05000000000000000000" pitchFamily="2" charset="2"/>
                        <a:buNone/>
                        <a:tabLst/>
                      </a:pPr>
                      <a:r>
                        <a:rPr kumimoji="0" lang="en-GB" sz="1800" u="none" strike="noStrike" cap="none" normalizeH="0" baseline="0" dirty="0" smtClean="0">
                          <a:ln>
                            <a:noFill/>
                          </a:ln>
                          <a:solidFill>
                            <a:schemeClr val="tx1"/>
                          </a:solidFill>
                          <a:effectLst/>
                        </a:rPr>
                        <a:t>MRA (%)*</a:t>
                      </a:r>
                      <a:endParaRPr kumimoji="0" lang="en-US" sz="1800" b="1"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endParaRPr>
                    </a:p>
                  </a:txBody>
                  <a:tcPr marT="45715" marB="45715"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90000"/>
                        </a:lnSpc>
                        <a:spcBef>
                          <a:spcPts val="1000"/>
                        </a:spcBef>
                        <a:spcAft>
                          <a:spcPts val="700"/>
                        </a:spcAft>
                        <a:buClr>
                          <a:schemeClr val="folHlink"/>
                        </a:buClr>
                        <a:buSzTx/>
                        <a:buFont typeface="Wingdings" panose="05000000000000000000" pitchFamily="2" charset="2"/>
                        <a:buNone/>
                        <a:tabLst/>
                      </a:pPr>
                      <a:r>
                        <a:rPr kumimoji="0" lang="en-GB" sz="1800" u="none" strike="noStrike" cap="none" normalizeH="0" baseline="0" dirty="0" smtClean="0">
                          <a:ln>
                            <a:noFill/>
                          </a:ln>
                          <a:solidFill>
                            <a:schemeClr val="tx1"/>
                          </a:solidFill>
                          <a:effectLst/>
                        </a:rPr>
                        <a:t>CT (%)</a:t>
                      </a:r>
                      <a:r>
                        <a:rPr kumimoji="0" lang="en-GB" sz="1800" u="none" strike="noStrike" cap="none" normalizeH="0" baseline="30000" dirty="0" smtClean="0">
                          <a:ln>
                            <a:noFill/>
                          </a:ln>
                          <a:solidFill>
                            <a:schemeClr val="tx1"/>
                          </a:solidFill>
                          <a:effectLst/>
                        </a:rPr>
                        <a:t>†</a:t>
                      </a:r>
                      <a:endParaRPr kumimoji="0" lang="en-GB" sz="1800" b="1" i="0" u="none" strike="noStrike" cap="none" normalizeH="0" baseline="30000" dirty="0" smtClean="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T="45715" marB="45715"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11150">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90000"/>
                        </a:lnSpc>
                        <a:spcBef>
                          <a:spcPts val="1000"/>
                        </a:spcBef>
                        <a:spcAft>
                          <a:spcPct val="0"/>
                        </a:spcAft>
                        <a:buClr>
                          <a:schemeClr val="folHlink"/>
                        </a:buClr>
                        <a:buSzTx/>
                        <a:buFont typeface="Wingdings" panose="05000000000000000000" pitchFamily="2" charset="2"/>
                        <a:buNone/>
                        <a:tabLst/>
                      </a:pPr>
                      <a:r>
                        <a:rPr kumimoji="0" lang="en-GB" sz="1600" b="1" u="none" strike="noStrike" cap="none" normalizeH="0" baseline="0" dirty="0" smtClean="0">
                          <a:ln>
                            <a:noFill/>
                          </a:ln>
                          <a:solidFill>
                            <a:schemeClr val="tx1"/>
                          </a:solidFill>
                          <a:effectLst/>
                        </a:rPr>
                        <a:t>Per-patient basis (</a:t>
                      </a:r>
                      <a:r>
                        <a:rPr kumimoji="0" lang="en-GB" sz="1600" b="1" u="none" strike="noStrike" cap="none" normalizeH="0" baseline="0" dirty="0" err="1" smtClean="0">
                          <a:ln>
                            <a:noFill/>
                          </a:ln>
                          <a:solidFill>
                            <a:schemeClr val="tx1"/>
                          </a:solidFill>
                          <a:effectLst/>
                        </a:rPr>
                        <a:t>n</a:t>
                      </a:r>
                      <a:r>
                        <a:rPr kumimoji="0" lang="en-GB" sz="1600" b="1" u="none" strike="noStrike" cap="none" normalizeH="0" baseline="0" dirty="0" smtClean="0">
                          <a:ln>
                            <a:noFill/>
                          </a:ln>
                          <a:solidFill>
                            <a:schemeClr val="tx1"/>
                          </a:solidFill>
                          <a:effectLst/>
                        </a:rPr>
                        <a:t>=29)</a:t>
                      </a:r>
                      <a:endParaRPr kumimoji="0" lang="en-US" sz="1600" b="1"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endParaRPr>
                    </a:p>
                  </a:txBody>
                  <a:tcPr marT="45715" marB="45715"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90000"/>
                        </a:lnSpc>
                        <a:spcBef>
                          <a:spcPts val="1000"/>
                        </a:spcBef>
                        <a:spcAft>
                          <a:spcPct val="0"/>
                        </a:spcAft>
                        <a:buClr>
                          <a:schemeClr val="folHlink"/>
                        </a:buClr>
                        <a:buSzTx/>
                        <a:buFont typeface="Wingdings" panose="05000000000000000000" pitchFamily="2" charset="2"/>
                        <a:buNone/>
                        <a:tabLst/>
                      </a:pPr>
                      <a:endParaRPr kumimoji="0" 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txBody>
                  <a:tcPr marT="45715" marB="45715"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90000"/>
                        </a:lnSpc>
                        <a:spcBef>
                          <a:spcPts val="1000"/>
                        </a:spcBef>
                        <a:spcAft>
                          <a:spcPct val="0"/>
                        </a:spcAft>
                        <a:buClr>
                          <a:schemeClr val="folHlink"/>
                        </a:buClr>
                        <a:buSzTx/>
                        <a:buFont typeface="Wingdings" panose="05000000000000000000" pitchFamily="2" charset="2"/>
                        <a:buNone/>
                        <a:tabLst/>
                      </a:pPr>
                      <a:endParaRPr kumimoji="0" 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txBody>
                  <a:tcPr marT="45715" marB="45715"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90000"/>
                        </a:lnSpc>
                        <a:spcBef>
                          <a:spcPts val="1000"/>
                        </a:spcBef>
                        <a:spcAft>
                          <a:spcPct val="0"/>
                        </a:spcAft>
                        <a:buClr>
                          <a:schemeClr val="folHlink"/>
                        </a:buClr>
                        <a:buSzTx/>
                        <a:buFont typeface="Wingdings" panose="05000000000000000000" pitchFamily="2" charset="2"/>
                        <a:buNone/>
                        <a:tabLst/>
                      </a:pPr>
                      <a:endParaRPr kumimoji="0" lang="en-US"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endParaRPr>
                    </a:p>
                  </a:txBody>
                  <a:tcPr marT="45715" marB="45715"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11150">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90000"/>
                        </a:lnSpc>
                        <a:spcBef>
                          <a:spcPts val="1000"/>
                        </a:spcBef>
                        <a:spcAft>
                          <a:spcPct val="0"/>
                        </a:spcAft>
                        <a:buClr>
                          <a:schemeClr val="folHlink"/>
                        </a:buClr>
                        <a:buSzTx/>
                        <a:buFont typeface="Wingdings" panose="05000000000000000000" pitchFamily="2" charset="2"/>
                        <a:buNone/>
                        <a:tabLst/>
                      </a:pPr>
                      <a:r>
                        <a:rPr kumimoji="0" lang="en-GB" sz="1600" u="none" strike="noStrike" cap="none" normalizeH="0" baseline="0" dirty="0" smtClean="0">
                          <a:ln>
                            <a:noFill/>
                          </a:ln>
                          <a:solidFill>
                            <a:schemeClr val="tx1"/>
                          </a:solidFill>
                          <a:effectLst/>
                        </a:rPr>
                        <a:t>Sensitivity (detection)</a:t>
                      </a:r>
                      <a:endParaRPr kumimoji="0" lang="en-US"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endParaRPr>
                    </a:p>
                  </a:txBody>
                  <a:tcPr marT="45715" marB="45715"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90000"/>
                        </a:lnSpc>
                        <a:spcBef>
                          <a:spcPts val="1000"/>
                        </a:spcBef>
                        <a:spcAft>
                          <a:spcPct val="0"/>
                        </a:spcAft>
                        <a:buClr>
                          <a:schemeClr val="folHlink"/>
                        </a:buClr>
                        <a:buSzTx/>
                        <a:buFont typeface="Wingdings" panose="05000000000000000000" pitchFamily="2" charset="2"/>
                        <a:buNone/>
                        <a:tabLst/>
                      </a:pPr>
                      <a:endParaRPr kumimoji="0" 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txBody>
                  <a:tcPr marT="45715" marB="45715"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90000"/>
                        </a:lnSpc>
                        <a:spcBef>
                          <a:spcPts val="1000"/>
                        </a:spcBef>
                        <a:spcAft>
                          <a:spcPct val="0"/>
                        </a:spcAft>
                        <a:buClr>
                          <a:schemeClr val="folHlink"/>
                        </a:buClr>
                        <a:buSzTx/>
                        <a:buFont typeface="Wingdings" panose="05000000000000000000" pitchFamily="2" charset="2"/>
                        <a:buNone/>
                        <a:tabLst/>
                      </a:pPr>
                      <a:r>
                        <a:rPr kumimoji="0" lang="en-GB" sz="1600" u="none" strike="noStrike" cap="none" normalizeH="0" baseline="0" smtClean="0">
                          <a:ln>
                            <a:noFill/>
                          </a:ln>
                          <a:solidFill>
                            <a:schemeClr val="tx1"/>
                          </a:solidFill>
                          <a:effectLst/>
                        </a:rPr>
                        <a:t>100</a:t>
                      </a:r>
                      <a:endParaRPr kumimoji="0" 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txBody>
                  <a:tcPr marT="45715" marB="45715"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90000"/>
                        </a:lnSpc>
                        <a:spcBef>
                          <a:spcPts val="1000"/>
                        </a:spcBef>
                        <a:spcAft>
                          <a:spcPct val="0"/>
                        </a:spcAft>
                        <a:buClr>
                          <a:schemeClr val="folHlink"/>
                        </a:buClr>
                        <a:buSzTx/>
                        <a:buFont typeface="Wingdings" panose="05000000000000000000" pitchFamily="2" charset="2"/>
                        <a:buNone/>
                        <a:tabLst/>
                      </a:pPr>
                      <a:r>
                        <a:rPr kumimoji="0" lang="en-GB" sz="1600" u="none" strike="noStrike" cap="none" normalizeH="0" baseline="0" smtClean="0">
                          <a:ln>
                            <a:noFill/>
                          </a:ln>
                          <a:solidFill>
                            <a:schemeClr val="tx1"/>
                          </a:solidFill>
                          <a:effectLst/>
                        </a:rPr>
                        <a:t>100</a:t>
                      </a:r>
                      <a:endParaRPr kumimoji="0" 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txBody>
                  <a:tcPr marT="45715" marB="45715"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11150">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90000"/>
                        </a:lnSpc>
                        <a:spcBef>
                          <a:spcPts val="1000"/>
                        </a:spcBef>
                        <a:spcAft>
                          <a:spcPct val="0"/>
                        </a:spcAft>
                        <a:buClr>
                          <a:schemeClr val="folHlink"/>
                        </a:buClr>
                        <a:buSzTx/>
                        <a:buFont typeface="Wingdings" panose="05000000000000000000" pitchFamily="2" charset="2"/>
                        <a:buNone/>
                        <a:tabLst/>
                      </a:pPr>
                      <a:r>
                        <a:rPr kumimoji="0" lang="en-GB" sz="1600" u="none" strike="noStrike" cap="none" normalizeH="0" baseline="0" dirty="0" smtClean="0">
                          <a:ln>
                            <a:noFill/>
                          </a:ln>
                          <a:solidFill>
                            <a:schemeClr val="tx1"/>
                          </a:solidFill>
                          <a:effectLst/>
                        </a:rPr>
                        <a:t>Sensitivity (characterization)</a:t>
                      </a:r>
                      <a:endParaRPr kumimoji="0" lang="en-US"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endParaRPr>
                    </a:p>
                  </a:txBody>
                  <a:tcPr marT="45715" marB="45715"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90000"/>
                        </a:lnSpc>
                        <a:spcBef>
                          <a:spcPts val="1000"/>
                        </a:spcBef>
                        <a:spcAft>
                          <a:spcPct val="0"/>
                        </a:spcAft>
                        <a:buClr>
                          <a:schemeClr val="folHlink"/>
                        </a:buClr>
                        <a:buSzTx/>
                        <a:buFont typeface="Wingdings" panose="05000000000000000000" pitchFamily="2" charset="2"/>
                        <a:buNone/>
                        <a:tabLst/>
                      </a:pPr>
                      <a:endParaRPr kumimoji="0" 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txBody>
                  <a:tcPr marT="45715" marB="45715"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90000"/>
                        </a:lnSpc>
                        <a:spcBef>
                          <a:spcPts val="1000"/>
                        </a:spcBef>
                        <a:spcAft>
                          <a:spcPct val="0"/>
                        </a:spcAft>
                        <a:buClr>
                          <a:schemeClr val="folHlink"/>
                        </a:buClr>
                        <a:buSzTx/>
                        <a:buFont typeface="Wingdings" panose="05000000000000000000" pitchFamily="2" charset="2"/>
                        <a:buNone/>
                        <a:tabLst/>
                      </a:pPr>
                      <a:r>
                        <a:rPr kumimoji="0" lang="en-GB" sz="1600" u="none" strike="noStrike" cap="none" normalizeH="0" baseline="0" smtClean="0">
                          <a:ln>
                            <a:noFill/>
                          </a:ln>
                          <a:solidFill>
                            <a:schemeClr val="tx1"/>
                          </a:solidFill>
                          <a:effectLst/>
                        </a:rPr>
                        <a:t>  90</a:t>
                      </a:r>
                      <a:endParaRPr kumimoji="0" 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txBody>
                  <a:tcPr marT="45715" marB="45715"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90000"/>
                        </a:lnSpc>
                        <a:spcBef>
                          <a:spcPts val="1000"/>
                        </a:spcBef>
                        <a:spcAft>
                          <a:spcPct val="0"/>
                        </a:spcAft>
                        <a:buClr>
                          <a:schemeClr val="folHlink"/>
                        </a:buClr>
                        <a:buSzTx/>
                        <a:buFont typeface="Wingdings" panose="05000000000000000000" pitchFamily="2" charset="2"/>
                        <a:buNone/>
                        <a:tabLst/>
                      </a:pPr>
                      <a:r>
                        <a:rPr kumimoji="0" lang="en-GB" sz="1600" u="none" strike="noStrike" cap="none" normalizeH="0" baseline="0" smtClean="0">
                          <a:ln>
                            <a:noFill/>
                          </a:ln>
                          <a:solidFill>
                            <a:schemeClr val="tx1"/>
                          </a:solidFill>
                          <a:effectLst/>
                        </a:rPr>
                        <a:t>  96</a:t>
                      </a:r>
                      <a:endParaRPr kumimoji="0" 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txBody>
                  <a:tcPr marT="45715" marB="45715"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11150">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90000"/>
                        </a:lnSpc>
                        <a:spcBef>
                          <a:spcPts val="1000"/>
                        </a:spcBef>
                        <a:spcAft>
                          <a:spcPct val="0"/>
                        </a:spcAft>
                        <a:buClr>
                          <a:schemeClr val="folHlink"/>
                        </a:buClr>
                        <a:buSzTx/>
                        <a:buFont typeface="Wingdings" panose="05000000000000000000" pitchFamily="2" charset="2"/>
                        <a:buNone/>
                        <a:tabLst/>
                      </a:pPr>
                      <a:r>
                        <a:rPr kumimoji="0" lang="en-GB" sz="1600" u="none" strike="noStrike" cap="none" normalizeH="0" baseline="0" smtClean="0">
                          <a:ln>
                            <a:noFill/>
                          </a:ln>
                          <a:solidFill>
                            <a:schemeClr val="tx1"/>
                          </a:solidFill>
                          <a:effectLst/>
                        </a:rPr>
                        <a:t>Specificity</a:t>
                      </a:r>
                      <a:endParaRPr kumimoji="0" 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txBody>
                  <a:tcPr marT="45715" marB="45715"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90000"/>
                        </a:lnSpc>
                        <a:spcBef>
                          <a:spcPts val="1000"/>
                        </a:spcBef>
                        <a:spcAft>
                          <a:spcPct val="0"/>
                        </a:spcAft>
                        <a:buClr>
                          <a:schemeClr val="folHlink"/>
                        </a:buClr>
                        <a:buSzTx/>
                        <a:buFont typeface="Wingdings" panose="05000000000000000000" pitchFamily="2" charset="2"/>
                        <a:buNone/>
                        <a:tabLst/>
                      </a:pPr>
                      <a:endParaRPr kumimoji="0" 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txBody>
                  <a:tcPr marT="45715" marB="45715"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90000"/>
                        </a:lnSpc>
                        <a:spcBef>
                          <a:spcPts val="1000"/>
                        </a:spcBef>
                        <a:spcAft>
                          <a:spcPct val="0"/>
                        </a:spcAft>
                        <a:buClr>
                          <a:schemeClr val="folHlink"/>
                        </a:buClr>
                        <a:buSzTx/>
                        <a:buFont typeface="Wingdings" panose="05000000000000000000" pitchFamily="2" charset="2"/>
                        <a:buNone/>
                        <a:tabLst/>
                      </a:pPr>
                      <a:r>
                        <a:rPr kumimoji="0" lang="en-GB" sz="1600" u="none" strike="noStrike" cap="none" normalizeH="0" baseline="0" smtClean="0">
                          <a:ln>
                            <a:noFill/>
                          </a:ln>
                          <a:solidFill>
                            <a:schemeClr val="tx1"/>
                          </a:solidFill>
                          <a:effectLst/>
                        </a:rPr>
                        <a:t>  95</a:t>
                      </a:r>
                      <a:endParaRPr kumimoji="0" 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txBody>
                  <a:tcPr marT="45715" marB="45715"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90000"/>
                        </a:lnSpc>
                        <a:spcBef>
                          <a:spcPts val="1000"/>
                        </a:spcBef>
                        <a:spcAft>
                          <a:spcPct val="0"/>
                        </a:spcAft>
                        <a:buClr>
                          <a:schemeClr val="folHlink"/>
                        </a:buClr>
                        <a:buSzTx/>
                        <a:buFont typeface="Wingdings" panose="05000000000000000000" pitchFamily="2" charset="2"/>
                        <a:buNone/>
                        <a:tabLst/>
                      </a:pPr>
                      <a:r>
                        <a:rPr kumimoji="0" lang="en-GB" sz="1600" u="none" strike="noStrike" cap="none" normalizeH="0" baseline="0" smtClean="0">
                          <a:ln>
                            <a:noFill/>
                          </a:ln>
                          <a:solidFill>
                            <a:schemeClr val="tx1"/>
                          </a:solidFill>
                          <a:effectLst/>
                        </a:rPr>
                        <a:t>    NA</a:t>
                      </a:r>
                      <a:endParaRPr kumimoji="0" 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txBody>
                  <a:tcPr marT="45715" marB="45715"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11150">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90000"/>
                        </a:lnSpc>
                        <a:spcBef>
                          <a:spcPts val="1000"/>
                        </a:spcBef>
                        <a:spcAft>
                          <a:spcPct val="0"/>
                        </a:spcAft>
                        <a:buClr>
                          <a:schemeClr val="folHlink"/>
                        </a:buClr>
                        <a:buSzTx/>
                        <a:buFont typeface="Wingdings" panose="05000000000000000000" pitchFamily="2" charset="2"/>
                        <a:buNone/>
                        <a:tabLst/>
                      </a:pPr>
                      <a:r>
                        <a:rPr kumimoji="0" lang="en-GB" sz="1600" u="none" strike="noStrike" cap="none" normalizeH="0" baseline="0" smtClean="0">
                          <a:ln>
                            <a:noFill/>
                          </a:ln>
                          <a:solidFill>
                            <a:schemeClr val="tx1"/>
                          </a:solidFill>
                          <a:effectLst/>
                        </a:rPr>
                        <a:t>Accuracy</a:t>
                      </a:r>
                      <a:endParaRPr kumimoji="0" 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txBody>
                  <a:tcPr marT="45715" marB="45715"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90000"/>
                        </a:lnSpc>
                        <a:spcBef>
                          <a:spcPts val="1000"/>
                        </a:spcBef>
                        <a:spcAft>
                          <a:spcPct val="0"/>
                        </a:spcAft>
                        <a:buClr>
                          <a:schemeClr val="folHlink"/>
                        </a:buClr>
                        <a:buSzTx/>
                        <a:buFont typeface="Wingdings" panose="05000000000000000000" pitchFamily="2" charset="2"/>
                        <a:buNone/>
                        <a:tabLst/>
                      </a:pPr>
                      <a:endParaRPr kumimoji="0" lang="en-US"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endParaRPr>
                    </a:p>
                  </a:txBody>
                  <a:tcPr marT="45715" marB="45715"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90000"/>
                        </a:lnSpc>
                        <a:spcBef>
                          <a:spcPts val="1000"/>
                        </a:spcBef>
                        <a:spcAft>
                          <a:spcPct val="0"/>
                        </a:spcAft>
                        <a:buClr>
                          <a:schemeClr val="folHlink"/>
                        </a:buClr>
                        <a:buSzTx/>
                        <a:buFont typeface="Wingdings" panose="05000000000000000000" pitchFamily="2" charset="2"/>
                        <a:buNone/>
                        <a:tabLst/>
                      </a:pPr>
                      <a:r>
                        <a:rPr kumimoji="0" lang="en-GB" sz="1600" u="none" strike="noStrike" cap="none" normalizeH="0" baseline="0" smtClean="0">
                          <a:ln>
                            <a:noFill/>
                          </a:ln>
                          <a:solidFill>
                            <a:schemeClr val="tx1"/>
                          </a:solidFill>
                          <a:effectLst/>
                        </a:rPr>
                        <a:t>  98</a:t>
                      </a:r>
                      <a:endParaRPr kumimoji="0" 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txBody>
                  <a:tcPr marT="45715" marB="45715"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90000"/>
                        </a:lnSpc>
                        <a:spcBef>
                          <a:spcPts val="1000"/>
                        </a:spcBef>
                        <a:spcAft>
                          <a:spcPct val="0"/>
                        </a:spcAft>
                        <a:buClr>
                          <a:schemeClr val="folHlink"/>
                        </a:buClr>
                        <a:buSzTx/>
                        <a:buFont typeface="Wingdings" panose="05000000000000000000" pitchFamily="2" charset="2"/>
                        <a:buNone/>
                        <a:tabLst/>
                      </a:pPr>
                      <a:r>
                        <a:rPr kumimoji="0" lang="en-GB" sz="1600" u="none" strike="noStrike" cap="none" normalizeH="0" baseline="0" smtClean="0">
                          <a:ln>
                            <a:noFill/>
                          </a:ln>
                          <a:solidFill>
                            <a:schemeClr val="tx1"/>
                          </a:solidFill>
                          <a:effectLst/>
                        </a:rPr>
                        <a:t>    NA</a:t>
                      </a:r>
                      <a:endParaRPr kumimoji="0" 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txBody>
                  <a:tcPr marT="45715" marB="45715"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11150">
                <a:tc gridSpan="3">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90000"/>
                        </a:lnSpc>
                        <a:spcBef>
                          <a:spcPts val="1000"/>
                        </a:spcBef>
                        <a:spcAft>
                          <a:spcPct val="0"/>
                        </a:spcAft>
                        <a:buClr>
                          <a:schemeClr val="folHlink"/>
                        </a:buClr>
                        <a:buSzTx/>
                        <a:buFont typeface="Wingdings" panose="05000000000000000000" pitchFamily="2" charset="2"/>
                        <a:buNone/>
                        <a:tabLst/>
                      </a:pPr>
                      <a:r>
                        <a:rPr kumimoji="0" lang="en-GB" sz="1600" b="1" u="none" strike="noStrike" cap="none" normalizeH="0" baseline="0" dirty="0" smtClean="0">
                          <a:ln>
                            <a:noFill/>
                          </a:ln>
                          <a:solidFill>
                            <a:schemeClr val="tx1"/>
                          </a:solidFill>
                          <a:effectLst/>
                        </a:rPr>
                        <a:t>Per-nodule basis (</a:t>
                      </a:r>
                      <a:r>
                        <a:rPr kumimoji="0" lang="en-GB" sz="1600" b="1" u="none" strike="noStrike" cap="none" normalizeH="0" baseline="0" dirty="0" err="1" smtClean="0">
                          <a:ln>
                            <a:noFill/>
                          </a:ln>
                          <a:solidFill>
                            <a:schemeClr val="tx1"/>
                          </a:solidFill>
                          <a:effectLst/>
                        </a:rPr>
                        <a:t>n</a:t>
                      </a:r>
                      <a:r>
                        <a:rPr kumimoji="0" lang="en-GB" sz="1600" b="1" u="none" strike="noStrike" cap="none" normalizeH="0" baseline="0" dirty="0" smtClean="0">
                          <a:ln>
                            <a:noFill/>
                          </a:ln>
                          <a:solidFill>
                            <a:schemeClr val="tx1"/>
                          </a:solidFill>
                          <a:effectLst/>
                        </a:rPr>
                        <a:t>=76), sensitivity analysis*</a:t>
                      </a:r>
                      <a:endParaRPr kumimoji="0" lang="en-US" sz="1600" b="1"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endParaRPr>
                    </a:p>
                  </a:txBody>
                  <a:tcPr marT="45715" marB="45715"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90000"/>
                        </a:lnSpc>
                        <a:spcBef>
                          <a:spcPts val="1000"/>
                        </a:spcBef>
                        <a:spcAft>
                          <a:spcPct val="0"/>
                        </a:spcAft>
                        <a:buClr>
                          <a:schemeClr val="folHlink"/>
                        </a:buClr>
                        <a:buSzTx/>
                        <a:buFont typeface="Wingdings" panose="05000000000000000000" pitchFamily="2" charset="2"/>
                        <a:buNone/>
                        <a:tabLst/>
                      </a:pPr>
                      <a:endParaRPr kumimoji="0" 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txBody>
                  <a:tcPr marT="45715" marB="45715"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11150">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90000"/>
                        </a:lnSpc>
                        <a:spcBef>
                          <a:spcPts val="1000"/>
                        </a:spcBef>
                        <a:spcAft>
                          <a:spcPct val="0"/>
                        </a:spcAft>
                        <a:buClr>
                          <a:schemeClr val="folHlink"/>
                        </a:buClr>
                        <a:buSzTx/>
                        <a:buFont typeface="Wingdings" panose="05000000000000000000" pitchFamily="2" charset="2"/>
                        <a:buNone/>
                        <a:tabLst/>
                      </a:pPr>
                      <a:r>
                        <a:rPr kumimoji="0" lang="en-GB" sz="1600" u="none" strike="noStrike" cap="none" normalizeH="0" baseline="0" smtClean="0">
                          <a:ln>
                            <a:noFill/>
                          </a:ln>
                          <a:solidFill>
                            <a:schemeClr val="tx1"/>
                          </a:solidFill>
                          <a:effectLst/>
                        </a:rPr>
                        <a:t>All HCC nodules</a:t>
                      </a:r>
                      <a:endParaRPr kumimoji="0" 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txBody>
                  <a:tcPr marT="45715" marB="45715"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90000"/>
                        </a:lnSpc>
                        <a:spcBef>
                          <a:spcPts val="1000"/>
                        </a:spcBef>
                        <a:spcAft>
                          <a:spcPct val="0"/>
                        </a:spcAft>
                        <a:buClr>
                          <a:schemeClr val="folHlink"/>
                        </a:buClr>
                        <a:buSzTx/>
                        <a:buFont typeface="Wingdings" panose="05000000000000000000" pitchFamily="2" charset="2"/>
                        <a:buNone/>
                        <a:tabLst/>
                      </a:pPr>
                      <a:r>
                        <a:rPr kumimoji="0" lang="en-GB" sz="1600" u="none" strike="noStrike" cap="none" normalizeH="0" baseline="0" smtClean="0">
                          <a:ln>
                            <a:noFill/>
                          </a:ln>
                          <a:solidFill>
                            <a:schemeClr val="tx1"/>
                          </a:solidFill>
                          <a:effectLst/>
                        </a:rPr>
                        <a:t>76</a:t>
                      </a:r>
                      <a:endParaRPr kumimoji="0" 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txBody>
                  <a:tcPr marT="45715" marB="45715"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90000"/>
                        </a:lnSpc>
                        <a:spcBef>
                          <a:spcPts val="1000"/>
                        </a:spcBef>
                        <a:spcAft>
                          <a:spcPct val="0"/>
                        </a:spcAft>
                        <a:buClr>
                          <a:schemeClr val="folHlink"/>
                        </a:buClr>
                        <a:buSzTx/>
                        <a:buFont typeface="Wingdings" panose="05000000000000000000" pitchFamily="2" charset="2"/>
                        <a:buNone/>
                        <a:tabLst/>
                      </a:pPr>
                      <a:r>
                        <a:rPr kumimoji="0" lang="en-GB" sz="1600" u="none" strike="noStrike" cap="none" normalizeH="0" baseline="0" smtClean="0">
                          <a:ln>
                            <a:noFill/>
                          </a:ln>
                          <a:solidFill>
                            <a:schemeClr val="tx1"/>
                          </a:solidFill>
                          <a:effectLst/>
                        </a:rPr>
                        <a:t>  76 (58/76)</a:t>
                      </a:r>
                      <a:endParaRPr kumimoji="0" 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txBody>
                  <a:tcPr marT="45715" marB="45715"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90000"/>
                        </a:lnSpc>
                        <a:spcBef>
                          <a:spcPts val="1000"/>
                        </a:spcBef>
                        <a:spcAft>
                          <a:spcPct val="0"/>
                        </a:spcAft>
                        <a:buClr>
                          <a:schemeClr val="folHlink"/>
                        </a:buClr>
                        <a:buSzTx/>
                        <a:buFont typeface="Wingdings" panose="05000000000000000000" pitchFamily="2" charset="2"/>
                        <a:buNone/>
                        <a:tabLst/>
                      </a:pPr>
                      <a:r>
                        <a:rPr kumimoji="0" lang="en-GB" sz="1600" u="none" strike="noStrike" cap="none" normalizeH="0" baseline="0" smtClean="0">
                          <a:ln>
                            <a:noFill/>
                          </a:ln>
                          <a:solidFill>
                            <a:schemeClr val="tx1"/>
                          </a:solidFill>
                          <a:effectLst/>
                        </a:rPr>
                        <a:t>  61 (43/70)</a:t>
                      </a:r>
                      <a:endParaRPr kumimoji="0" 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txBody>
                  <a:tcPr marT="45715" marB="45715"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11150">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90000"/>
                        </a:lnSpc>
                        <a:spcBef>
                          <a:spcPts val="1000"/>
                        </a:spcBef>
                        <a:spcAft>
                          <a:spcPct val="0"/>
                        </a:spcAft>
                        <a:buClr>
                          <a:schemeClr val="folHlink"/>
                        </a:buClr>
                        <a:buSzTx/>
                        <a:buFont typeface="Wingdings" panose="05000000000000000000" pitchFamily="2" charset="2"/>
                        <a:buNone/>
                        <a:tabLst/>
                      </a:pPr>
                      <a:r>
                        <a:rPr kumimoji="0" lang="en-GB" sz="1600" u="none" strike="noStrike" cap="none" normalizeH="0" baseline="0" smtClean="0">
                          <a:ln>
                            <a:noFill/>
                          </a:ln>
                          <a:solidFill>
                            <a:schemeClr val="tx1"/>
                          </a:solidFill>
                          <a:effectLst/>
                        </a:rPr>
                        <a:t>&gt;20 mm</a:t>
                      </a:r>
                      <a:endParaRPr kumimoji="0" 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txBody>
                  <a:tcPr marT="45715" marB="45715"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90000"/>
                        </a:lnSpc>
                        <a:spcBef>
                          <a:spcPts val="1000"/>
                        </a:spcBef>
                        <a:spcAft>
                          <a:spcPct val="0"/>
                        </a:spcAft>
                        <a:buClr>
                          <a:schemeClr val="folHlink"/>
                        </a:buClr>
                        <a:buSzTx/>
                        <a:buFont typeface="Wingdings" panose="05000000000000000000" pitchFamily="2" charset="2"/>
                        <a:buNone/>
                        <a:tabLst/>
                      </a:pPr>
                      <a:r>
                        <a:rPr kumimoji="0" lang="en-GB" sz="1600" u="none" strike="noStrike" cap="none" normalizeH="0" baseline="0" smtClean="0">
                          <a:ln>
                            <a:noFill/>
                          </a:ln>
                          <a:solidFill>
                            <a:schemeClr val="tx1"/>
                          </a:solidFill>
                          <a:effectLst/>
                        </a:rPr>
                        <a:t>25</a:t>
                      </a:r>
                      <a:endParaRPr kumimoji="0" 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txBody>
                  <a:tcPr marT="45715" marB="45715"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90000"/>
                        </a:lnSpc>
                        <a:spcBef>
                          <a:spcPts val="1000"/>
                        </a:spcBef>
                        <a:spcAft>
                          <a:spcPct val="0"/>
                        </a:spcAft>
                        <a:buClr>
                          <a:schemeClr val="folHlink"/>
                        </a:buClr>
                        <a:buSzTx/>
                        <a:buFont typeface="Wingdings" panose="05000000000000000000" pitchFamily="2" charset="2"/>
                        <a:buNone/>
                        <a:tabLst/>
                      </a:pPr>
                      <a:r>
                        <a:rPr kumimoji="0" lang="en-GB" sz="1600" u="none" strike="noStrike" cap="none" normalizeH="0" baseline="0" dirty="0" smtClean="0">
                          <a:ln>
                            <a:noFill/>
                          </a:ln>
                          <a:solidFill>
                            <a:schemeClr val="tx1"/>
                          </a:solidFill>
                          <a:effectLst/>
                        </a:rPr>
                        <a:t>100 (25/25)</a:t>
                      </a:r>
                      <a:endParaRPr kumimoji="0" lang="en-US"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endParaRPr>
                    </a:p>
                  </a:txBody>
                  <a:tcPr marT="45715" marB="45715"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90000"/>
                        </a:lnSpc>
                        <a:spcBef>
                          <a:spcPts val="1000"/>
                        </a:spcBef>
                        <a:spcAft>
                          <a:spcPct val="0"/>
                        </a:spcAft>
                        <a:buClr>
                          <a:schemeClr val="folHlink"/>
                        </a:buClr>
                        <a:buSzTx/>
                        <a:buFont typeface="Wingdings" panose="05000000000000000000" pitchFamily="2" charset="2"/>
                        <a:buNone/>
                        <a:tabLst/>
                      </a:pPr>
                      <a:r>
                        <a:rPr kumimoji="0" lang="en-GB" sz="1600" u="none" strike="noStrike" cap="none" normalizeH="0" baseline="0" smtClean="0">
                          <a:ln>
                            <a:noFill/>
                          </a:ln>
                          <a:solidFill>
                            <a:schemeClr val="tx1"/>
                          </a:solidFill>
                          <a:effectLst/>
                        </a:rPr>
                        <a:t>100 (24/24)</a:t>
                      </a:r>
                      <a:endParaRPr kumimoji="0" 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txBody>
                  <a:tcPr marT="45715" marB="45715"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11150">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90000"/>
                        </a:lnSpc>
                        <a:spcBef>
                          <a:spcPts val="1000"/>
                        </a:spcBef>
                        <a:spcAft>
                          <a:spcPct val="0"/>
                        </a:spcAft>
                        <a:buClr>
                          <a:schemeClr val="folHlink"/>
                        </a:buClr>
                        <a:buSzTx/>
                        <a:buFont typeface="Wingdings" panose="05000000000000000000" pitchFamily="2" charset="2"/>
                        <a:buNone/>
                        <a:tabLst/>
                      </a:pPr>
                      <a:r>
                        <a:rPr kumimoji="0" lang="en-GB" sz="1600" u="none" strike="noStrike" cap="none" normalizeH="0" baseline="0" smtClean="0">
                          <a:ln>
                            <a:noFill/>
                          </a:ln>
                          <a:solidFill>
                            <a:schemeClr val="tx1"/>
                          </a:solidFill>
                          <a:effectLst/>
                        </a:rPr>
                        <a:t>10–20 mm</a:t>
                      </a:r>
                      <a:endParaRPr kumimoji="0" lang="en-GB"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T="45715" marB="45715"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90000"/>
                        </a:lnSpc>
                        <a:spcBef>
                          <a:spcPts val="1000"/>
                        </a:spcBef>
                        <a:spcAft>
                          <a:spcPct val="0"/>
                        </a:spcAft>
                        <a:buClr>
                          <a:schemeClr val="folHlink"/>
                        </a:buClr>
                        <a:buSzTx/>
                        <a:buFont typeface="Wingdings" panose="05000000000000000000" pitchFamily="2" charset="2"/>
                        <a:buNone/>
                        <a:tabLst/>
                      </a:pPr>
                      <a:r>
                        <a:rPr kumimoji="0" lang="en-GB" sz="1600" u="none" strike="noStrike" cap="none" normalizeH="0" baseline="0" smtClean="0">
                          <a:ln>
                            <a:noFill/>
                          </a:ln>
                          <a:solidFill>
                            <a:schemeClr val="tx1"/>
                          </a:solidFill>
                          <a:effectLst/>
                        </a:rPr>
                        <a:t>28</a:t>
                      </a:r>
                      <a:endParaRPr kumimoji="0" 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txBody>
                  <a:tcPr marT="45715" marB="45715"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90000"/>
                        </a:lnSpc>
                        <a:spcBef>
                          <a:spcPts val="1000"/>
                        </a:spcBef>
                        <a:spcAft>
                          <a:spcPct val="0"/>
                        </a:spcAft>
                        <a:buClr>
                          <a:schemeClr val="folHlink"/>
                        </a:buClr>
                        <a:buSzTx/>
                        <a:buFont typeface="Wingdings" panose="05000000000000000000" pitchFamily="2" charset="2"/>
                        <a:buNone/>
                        <a:tabLst/>
                      </a:pPr>
                      <a:r>
                        <a:rPr kumimoji="0" lang="en-GB" sz="1600" u="none" strike="noStrike" cap="none" normalizeH="0" baseline="0" smtClean="0">
                          <a:ln>
                            <a:noFill/>
                          </a:ln>
                          <a:solidFill>
                            <a:schemeClr val="tx1"/>
                          </a:solidFill>
                          <a:effectLst/>
                        </a:rPr>
                        <a:t>  89 (25/28)</a:t>
                      </a:r>
                      <a:endParaRPr kumimoji="0" 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txBody>
                  <a:tcPr marT="45715" marB="45715"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90000"/>
                        </a:lnSpc>
                        <a:spcBef>
                          <a:spcPts val="1000"/>
                        </a:spcBef>
                        <a:spcAft>
                          <a:spcPct val="0"/>
                        </a:spcAft>
                        <a:buClr>
                          <a:schemeClr val="folHlink"/>
                        </a:buClr>
                        <a:buSzTx/>
                        <a:buFont typeface="Wingdings" panose="05000000000000000000" pitchFamily="2" charset="2"/>
                        <a:buNone/>
                        <a:tabLst/>
                      </a:pPr>
                      <a:r>
                        <a:rPr kumimoji="0" lang="en-GB" sz="1600" u="none" strike="noStrike" cap="none" normalizeH="0" baseline="0" smtClean="0">
                          <a:ln>
                            <a:noFill/>
                          </a:ln>
                          <a:solidFill>
                            <a:schemeClr val="tx1"/>
                          </a:solidFill>
                          <a:effectLst/>
                        </a:rPr>
                        <a:t>  65 (17/26)</a:t>
                      </a:r>
                      <a:endParaRPr kumimoji="0" 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txBody>
                  <a:tcPr marT="45715" marB="45715"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11150">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90000"/>
                        </a:lnSpc>
                        <a:spcBef>
                          <a:spcPts val="1000"/>
                        </a:spcBef>
                        <a:spcAft>
                          <a:spcPct val="0"/>
                        </a:spcAft>
                        <a:buClr>
                          <a:schemeClr val="folHlink"/>
                        </a:buClr>
                        <a:buSzTx/>
                        <a:buFont typeface="Wingdings" panose="05000000000000000000" pitchFamily="2" charset="2"/>
                        <a:buNone/>
                        <a:tabLst/>
                      </a:pPr>
                      <a:r>
                        <a:rPr kumimoji="0" lang="en-GB" sz="1600" u="none" strike="noStrike" cap="none" normalizeH="0" baseline="0" smtClean="0">
                          <a:ln>
                            <a:noFill/>
                          </a:ln>
                          <a:solidFill>
                            <a:schemeClr val="tx1"/>
                          </a:solidFill>
                          <a:effectLst/>
                        </a:rPr>
                        <a:t>&lt;10 mm</a:t>
                      </a:r>
                      <a:endParaRPr kumimoji="0" 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txBody>
                  <a:tcPr marT="45715" marB="45715"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90000"/>
                        </a:lnSpc>
                        <a:spcBef>
                          <a:spcPts val="1000"/>
                        </a:spcBef>
                        <a:spcAft>
                          <a:spcPct val="0"/>
                        </a:spcAft>
                        <a:buClr>
                          <a:schemeClr val="folHlink"/>
                        </a:buClr>
                        <a:buSzTx/>
                        <a:buFont typeface="Wingdings" panose="05000000000000000000" pitchFamily="2" charset="2"/>
                        <a:buNone/>
                        <a:tabLst/>
                      </a:pPr>
                      <a:r>
                        <a:rPr kumimoji="0" lang="en-GB" sz="1600" u="none" strike="noStrike" cap="none" normalizeH="0" baseline="0" smtClean="0">
                          <a:ln>
                            <a:noFill/>
                          </a:ln>
                          <a:solidFill>
                            <a:schemeClr val="tx1"/>
                          </a:solidFill>
                          <a:effectLst/>
                        </a:rPr>
                        <a:t>23</a:t>
                      </a:r>
                      <a:endParaRPr kumimoji="0" 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txBody>
                  <a:tcPr marT="45715" marB="45715"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90000"/>
                        </a:lnSpc>
                        <a:spcBef>
                          <a:spcPts val="1000"/>
                        </a:spcBef>
                        <a:spcAft>
                          <a:spcPct val="0"/>
                        </a:spcAft>
                        <a:buClr>
                          <a:schemeClr val="folHlink"/>
                        </a:buClr>
                        <a:buSzTx/>
                        <a:buFont typeface="Wingdings" panose="05000000000000000000" pitchFamily="2" charset="2"/>
                        <a:buNone/>
                        <a:tabLst/>
                      </a:pPr>
                      <a:r>
                        <a:rPr kumimoji="0" lang="en-GB" sz="1600" u="none" strike="noStrike" cap="none" normalizeH="0" baseline="0" dirty="0" smtClean="0">
                          <a:ln>
                            <a:noFill/>
                          </a:ln>
                          <a:solidFill>
                            <a:schemeClr val="tx1"/>
                          </a:solidFill>
                          <a:effectLst/>
                        </a:rPr>
                        <a:t>  34 (8/23)</a:t>
                      </a:r>
                      <a:endParaRPr kumimoji="0" lang="en-US"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endParaRPr>
                    </a:p>
                  </a:txBody>
                  <a:tcPr marT="45715" marB="45715"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90000"/>
                        </a:lnSpc>
                        <a:spcBef>
                          <a:spcPts val="1000"/>
                        </a:spcBef>
                        <a:spcAft>
                          <a:spcPct val="0"/>
                        </a:spcAft>
                        <a:buClr>
                          <a:schemeClr val="folHlink"/>
                        </a:buClr>
                        <a:buSzTx/>
                        <a:buFont typeface="Wingdings" panose="05000000000000000000" pitchFamily="2" charset="2"/>
                        <a:buNone/>
                        <a:tabLst/>
                      </a:pPr>
                      <a:r>
                        <a:rPr kumimoji="0" lang="en-GB" sz="1600" u="none" strike="noStrike" cap="none" normalizeH="0" baseline="0" dirty="0" smtClean="0">
                          <a:ln>
                            <a:noFill/>
                          </a:ln>
                          <a:solidFill>
                            <a:schemeClr val="tx1"/>
                          </a:solidFill>
                          <a:effectLst/>
                        </a:rPr>
                        <a:t>  10 (2/10)</a:t>
                      </a:r>
                      <a:endParaRPr kumimoji="0" lang="en-US"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endParaRPr>
                    </a:p>
                  </a:txBody>
                  <a:tcPr marT="45715" marB="45715"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39940" name="Rectangle 4"/>
          <p:cNvSpPr>
            <a:spLocks noChangeArrowheads="1"/>
          </p:cNvSpPr>
          <p:nvPr/>
        </p:nvSpPr>
        <p:spPr bwMode="auto">
          <a:xfrm>
            <a:off x="0" y="6460462"/>
            <a:ext cx="711676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sz="1000" dirty="0" smtClean="0">
                <a:solidFill>
                  <a:srgbClr val="FFFFFF"/>
                </a:solidFill>
              </a:rPr>
              <a:t>CT</a:t>
            </a:r>
            <a:r>
              <a:rPr lang="it-IT" sz="1000" dirty="0">
                <a:solidFill>
                  <a:srgbClr val="FFFFFF"/>
                </a:solidFill>
              </a:rPr>
              <a:t> </a:t>
            </a:r>
            <a:r>
              <a:rPr lang="it-IT" sz="1000" dirty="0" smtClean="0">
                <a:solidFill>
                  <a:srgbClr val="FFFFFF"/>
                </a:solidFill>
              </a:rPr>
              <a:t>= </a:t>
            </a:r>
            <a:r>
              <a:rPr lang="it-IT" sz="1000" dirty="0" err="1" smtClean="0">
                <a:solidFill>
                  <a:srgbClr val="FFFFFF"/>
                </a:solidFill>
              </a:rPr>
              <a:t>computed</a:t>
            </a:r>
            <a:r>
              <a:rPr lang="it-IT" sz="1000" dirty="0" smtClean="0">
                <a:solidFill>
                  <a:srgbClr val="FFFFFF"/>
                </a:solidFill>
              </a:rPr>
              <a:t> </a:t>
            </a:r>
            <a:r>
              <a:rPr lang="it-IT" sz="1000" dirty="0" err="1" smtClean="0">
                <a:solidFill>
                  <a:srgbClr val="FFFFFF"/>
                </a:solidFill>
              </a:rPr>
              <a:t>tomography</a:t>
            </a:r>
            <a:r>
              <a:rPr lang="it-IT" sz="1000" dirty="0" smtClean="0">
                <a:solidFill>
                  <a:srgbClr val="FFFFFF"/>
                </a:solidFill>
              </a:rPr>
              <a:t>; MRA = </a:t>
            </a:r>
            <a:r>
              <a:rPr lang="it-IT" sz="1000" dirty="0" err="1">
                <a:solidFill>
                  <a:srgbClr val="FFFFFF"/>
                </a:solidFill>
              </a:rPr>
              <a:t>magnetic</a:t>
            </a:r>
            <a:r>
              <a:rPr lang="it-IT" sz="1000" dirty="0">
                <a:solidFill>
                  <a:srgbClr val="FFFFFF"/>
                </a:solidFill>
              </a:rPr>
              <a:t> </a:t>
            </a:r>
            <a:r>
              <a:rPr lang="it-IT" sz="1000" dirty="0" err="1">
                <a:solidFill>
                  <a:srgbClr val="FFFFFF"/>
                </a:solidFill>
              </a:rPr>
              <a:t>resonance</a:t>
            </a:r>
            <a:r>
              <a:rPr lang="it-IT" sz="1000" dirty="0">
                <a:solidFill>
                  <a:srgbClr val="FFFFFF"/>
                </a:solidFill>
              </a:rPr>
              <a:t> </a:t>
            </a:r>
            <a:r>
              <a:rPr lang="en-US" sz="1000" dirty="0" smtClean="0">
                <a:solidFill>
                  <a:srgbClr val="FFFFFF"/>
                </a:solidFill>
              </a:rPr>
              <a:t>angiography. </a:t>
            </a:r>
            <a:r>
              <a:rPr lang="it-IT" sz="1000" dirty="0" smtClean="0">
                <a:solidFill>
                  <a:srgbClr val="FFFFFF"/>
                </a:solidFill>
              </a:rPr>
              <a:t> </a:t>
            </a:r>
            <a:endParaRPr lang="it-IT" sz="1000" dirty="0">
              <a:solidFill>
                <a:srgbClr val="FFFFFF"/>
              </a:solidFill>
            </a:endParaRPr>
          </a:p>
          <a:p>
            <a:pPr eaLnBrk="1" hangingPunct="1"/>
            <a:r>
              <a:rPr lang="en-US" sz="1000" dirty="0" err="1">
                <a:solidFill>
                  <a:srgbClr val="FFFFFF"/>
                </a:solidFill>
              </a:rPr>
              <a:t>Burrel</a:t>
            </a:r>
            <a:r>
              <a:rPr lang="en-US" sz="1000" dirty="0">
                <a:solidFill>
                  <a:srgbClr val="FFFFFF"/>
                </a:solidFill>
              </a:rPr>
              <a:t> </a:t>
            </a:r>
            <a:r>
              <a:rPr lang="en-US" sz="1000" dirty="0" smtClean="0">
                <a:solidFill>
                  <a:srgbClr val="FFFFFF"/>
                </a:solidFill>
              </a:rPr>
              <a:t>et al, 2003.</a:t>
            </a:r>
            <a:endParaRPr lang="it-IT" sz="1000" dirty="0">
              <a:solidFill>
                <a:srgbClr val="FFFFFF"/>
              </a:solidFill>
            </a:endParaRPr>
          </a:p>
        </p:txBody>
      </p:sp>
      <p:sp>
        <p:nvSpPr>
          <p:cNvPr id="39989" name="Oval 272"/>
          <p:cNvSpPr>
            <a:spLocks noChangeArrowheads="1"/>
          </p:cNvSpPr>
          <p:nvPr/>
        </p:nvSpPr>
        <p:spPr bwMode="auto">
          <a:xfrm>
            <a:off x="5340350" y="4884738"/>
            <a:ext cx="3600450" cy="792162"/>
          </a:xfrm>
          <a:prstGeom prst="ellipse">
            <a:avLst/>
          </a:prstGeom>
          <a:noFill/>
          <a:ln w="38100">
            <a:solidFill>
              <a:srgbClr val="F8F80A"/>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sz="1600">
              <a:latin typeface="Tahoma" panose="020B0604030504040204" pitchFamily="34" charset="0"/>
            </a:endParaRPr>
          </a:p>
        </p:txBody>
      </p:sp>
      <p:sp>
        <p:nvSpPr>
          <p:cNvPr id="39990" name="Rectangle 106"/>
          <p:cNvSpPr>
            <a:spLocks noChangeArrowheads="1"/>
          </p:cNvSpPr>
          <p:nvPr/>
        </p:nvSpPr>
        <p:spPr bwMode="auto">
          <a:xfrm>
            <a:off x="319088" y="5584825"/>
            <a:ext cx="6234112"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sz="1000" dirty="0">
                <a:solidFill>
                  <a:srgbClr val="FFFFFF"/>
                </a:solidFill>
              </a:rPr>
              <a:t>*MRA was performed in 50 cirrhotic patients; 29 patients presented 76 nodules</a:t>
            </a:r>
          </a:p>
          <a:p>
            <a:pPr eaLnBrk="1" hangingPunct="1"/>
            <a:r>
              <a:rPr lang="en-GB" sz="1000" baseline="30000" dirty="0">
                <a:solidFill>
                  <a:srgbClr val="FFFFFF"/>
                </a:solidFill>
                <a:latin typeface="Times New Roman" panose="02020603050405020304" pitchFamily="18" charset="0"/>
                <a:cs typeface="Times New Roman" panose="02020603050405020304" pitchFamily="18" charset="0"/>
              </a:rPr>
              <a:t>†</a:t>
            </a:r>
            <a:r>
              <a:rPr lang="en-GB" sz="1000" dirty="0">
                <a:solidFill>
                  <a:srgbClr val="FFFFFF"/>
                </a:solidFill>
              </a:rPr>
              <a:t>Helical CT: </a:t>
            </a:r>
            <a:r>
              <a:rPr lang="en-GB" sz="1000" dirty="0" err="1">
                <a:solidFill>
                  <a:srgbClr val="FFFFFF"/>
                </a:solidFill>
              </a:rPr>
              <a:t>Triphasic</a:t>
            </a:r>
            <a:r>
              <a:rPr lang="en-GB" sz="1000" dirty="0">
                <a:solidFill>
                  <a:srgbClr val="FFFFFF"/>
                </a:solidFill>
              </a:rPr>
              <a:t> helical CT was performed in 26 of 29 HCC patients, presenting a total of 70 nodules</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274638"/>
            <a:ext cx="8534400" cy="1143000"/>
          </a:xfrm>
        </p:spPr>
        <p:txBody>
          <a:bodyPr/>
          <a:lstStyle/>
          <a:p>
            <a:r>
              <a:rPr lang="en-US" dirty="0" smtClean="0"/>
              <a:t>Liver-Specific MRI Contrast Agents</a:t>
            </a:r>
          </a:p>
        </p:txBody>
      </p:sp>
      <p:sp>
        <p:nvSpPr>
          <p:cNvPr id="69634" name="Rectangle 3"/>
          <p:cNvSpPr>
            <a:spLocks noGrp="1" noChangeArrowheads="1"/>
          </p:cNvSpPr>
          <p:nvPr>
            <p:ph idx="1"/>
          </p:nvPr>
        </p:nvSpPr>
        <p:spPr/>
        <p:txBody>
          <a:bodyPr/>
          <a:lstStyle/>
          <a:p>
            <a:r>
              <a:rPr lang="en-US" sz="2800" dirty="0" err="1" smtClean="0"/>
              <a:t>Gadoxetate</a:t>
            </a:r>
            <a:r>
              <a:rPr lang="en-US" sz="2800" dirty="0" smtClean="0"/>
              <a:t> Disodium</a:t>
            </a:r>
          </a:p>
          <a:p>
            <a:pPr lvl="1"/>
            <a:r>
              <a:rPr lang="en-US" sz="2400" dirty="0" smtClean="0"/>
              <a:t>T1 agent: extracellular + </a:t>
            </a:r>
            <a:r>
              <a:rPr lang="en-US" sz="2400" dirty="0" err="1" smtClean="0"/>
              <a:t>hepatocyte</a:t>
            </a:r>
            <a:endParaRPr lang="en-US" sz="2400" dirty="0" smtClean="0"/>
          </a:p>
          <a:p>
            <a:pPr lvl="1"/>
            <a:r>
              <a:rPr lang="en-US" sz="2400" dirty="0" smtClean="0"/>
              <a:t>Excretion: 50% renal, 50% liver</a:t>
            </a:r>
          </a:p>
          <a:p>
            <a:pPr lvl="1"/>
            <a:r>
              <a:rPr lang="en-US" sz="2400" dirty="0" err="1" smtClean="0"/>
              <a:t>Hepatocyte</a:t>
            </a:r>
            <a:r>
              <a:rPr lang="en-US" sz="2400" dirty="0" smtClean="0"/>
              <a:t> phase: 20 minutes (in addition to dynamic enhancement)</a:t>
            </a:r>
          </a:p>
          <a:p>
            <a:pPr lvl="1"/>
            <a:r>
              <a:rPr lang="en-US" sz="2400" dirty="0" smtClean="0"/>
              <a:t>Lesions lacking </a:t>
            </a:r>
            <a:r>
              <a:rPr lang="en-US" sz="2400" dirty="0" err="1" smtClean="0"/>
              <a:t>hepatocytes</a:t>
            </a:r>
            <a:r>
              <a:rPr lang="en-US" sz="2400" dirty="0" smtClean="0"/>
              <a:t> have no uptake on </a:t>
            </a:r>
            <a:r>
              <a:rPr lang="en-US" sz="2400" dirty="0" err="1" smtClean="0"/>
              <a:t>hepatocyte</a:t>
            </a:r>
            <a:r>
              <a:rPr lang="en-US" sz="2400" dirty="0" smtClean="0"/>
              <a:t> phase (cyst, metastases, most </a:t>
            </a:r>
            <a:r>
              <a:rPr lang="en-US" sz="2400" dirty="0" err="1" smtClean="0"/>
              <a:t>HCCs</a:t>
            </a:r>
            <a:r>
              <a:rPr lang="en-US" sz="2400" dirty="0" smtClean="0"/>
              <a:t>)</a:t>
            </a:r>
          </a:p>
          <a:p>
            <a:pPr lvl="1"/>
            <a:r>
              <a:rPr lang="en-US" sz="2400" dirty="0" smtClean="0"/>
              <a:t>Can visualize the bile ducts</a:t>
            </a:r>
          </a:p>
        </p:txBody>
      </p:sp>
      <p:sp>
        <p:nvSpPr>
          <p:cNvPr id="5" name="Rectangle 4"/>
          <p:cNvSpPr>
            <a:spLocks noChangeArrowheads="1"/>
          </p:cNvSpPr>
          <p:nvPr/>
        </p:nvSpPr>
        <p:spPr bwMode="auto">
          <a:xfrm>
            <a:off x="0" y="6611116"/>
            <a:ext cx="7116763"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000" dirty="0">
                <a:solidFill>
                  <a:srgbClr val="FFFFFF"/>
                </a:solidFill>
              </a:rPr>
              <a:t>EOVIST</a:t>
            </a:r>
            <a:r>
              <a:rPr lang="en-US" sz="1000" baseline="30000" dirty="0">
                <a:solidFill>
                  <a:srgbClr val="FFFFFF"/>
                </a:solidFill>
              </a:rPr>
              <a:t>®</a:t>
            </a:r>
            <a:r>
              <a:rPr lang="en-US" sz="1000" dirty="0">
                <a:solidFill>
                  <a:srgbClr val="FFFFFF"/>
                </a:solidFill>
              </a:rPr>
              <a:t> (</a:t>
            </a:r>
            <a:r>
              <a:rPr lang="en-US" sz="1000" dirty="0" err="1">
                <a:solidFill>
                  <a:srgbClr val="FFFFFF"/>
                </a:solidFill>
              </a:rPr>
              <a:t>gadoxetate</a:t>
            </a:r>
            <a:r>
              <a:rPr lang="en-US" sz="1000" dirty="0">
                <a:solidFill>
                  <a:srgbClr val="FFFFFF"/>
                </a:solidFill>
              </a:rPr>
              <a:t> disodium) </a:t>
            </a:r>
            <a:r>
              <a:rPr lang="en-US" sz="1000" dirty="0" smtClean="0">
                <a:solidFill>
                  <a:srgbClr val="FFFFFF"/>
                </a:solidFill>
              </a:rPr>
              <a:t>Injection, </a:t>
            </a:r>
            <a:r>
              <a:rPr lang="en-US" sz="1000" dirty="0" err="1" smtClean="0">
                <a:solidFill>
                  <a:srgbClr val="FFFFFF"/>
                </a:solidFill>
              </a:rPr>
              <a:t>bayerimaging.com</a:t>
            </a:r>
            <a:r>
              <a:rPr lang="en-US" sz="1000" dirty="0" smtClean="0">
                <a:solidFill>
                  <a:srgbClr val="FFFFFF"/>
                </a:solidFill>
              </a:rPr>
              <a:t>.</a:t>
            </a:r>
            <a:endParaRPr lang="it-IT" sz="1000" dirty="0">
              <a:solidFill>
                <a:srgbClr val="FFFFFF"/>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457200" y="152400"/>
            <a:ext cx="8229600" cy="1143000"/>
          </a:xfrm>
        </p:spPr>
        <p:txBody>
          <a:bodyPr/>
          <a:lstStyle/>
          <a:p>
            <a:r>
              <a:rPr lang="en-US" sz="3200" dirty="0" smtClean="0"/>
              <a:t>Surveillance for HCC Reduces Mortality:</a:t>
            </a:r>
            <a:br>
              <a:rPr lang="en-US" sz="3200" dirty="0" smtClean="0"/>
            </a:br>
            <a:r>
              <a:rPr lang="en-US" sz="3200" dirty="0" smtClean="0"/>
              <a:t>A Randomized Controlled Trial</a:t>
            </a:r>
          </a:p>
        </p:txBody>
      </p:sp>
      <p:sp>
        <p:nvSpPr>
          <p:cNvPr id="51" name="Content Placeholder 50"/>
          <p:cNvSpPr>
            <a:spLocks noGrp="1"/>
          </p:cNvSpPr>
          <p:nvPr>
            <p:ph idx="1"/>
          </p:nvPr>
        </p:nvSpPr>
        <p:spPr>
          <a:xfrm>
            <a:off x="457200" y="1373982"/>
            <a:ext cx="8229600" cy="673894"/>
          </a:xfrm>
        </p:spPr>
        <p:txBody>
          <a:bodyPr/>
          <a:lstStyle/>
          <a:p>
            <a:r>
              <a:rPr lang="en-US" sz="2000" dirty="0" smtClean="0">
                <a:solidFill>
                  <a:schemeClr val="bg1"/>
                </a:solidFill>
                <a:ea typeface="ヒラギノ角ゴ Pro W3" charset="-128"/>
              </a:rPr>
              <a:t> Survival rate higher in screening </a:t>
            </a:r>
            <a:r>
              <a:rPr lang="en-US" sz="2000" dirty="0" err="1" smtClean="0">
                <a:solidFill>
                  <a:schemeClr val="bg1"/>
                </a:solidFill>
                <a:ea typeface="ヒラギノ角ゴ Pro W3" charset="-128"/>
              </a:rPr>
              <a:t>vs</a:t>
            </a:r>
            <a:r>
              <a:rPr lang="en-US" sz="2000" dirty="0" smtClean="0">
                <a:solidFill>
                  <a:schemeClr val="bg1"/>
                </a:solidFill>
                <a:ea typeface="ヒラギノ角ゴ Pro W3" charset="-128"/>
              </a:rPr>
              <a:t> control group</a:t>
            </a:r>
            <a:r>
              <a:rPr lang="en-US" sz="2000" i="1" dirty="0" smtClean="0">
                <a:solidFill>
                  <a:schemeClr val="bg1"/>
                </a:solidFill>
                <a:ea typeface="ヒラギノ角ゴ Pro W3" charset="-128"/>
              </a:rPr>
              <a:t> (P</a:t>
            </a:r>
            <a:r>
              <a:rPr lang="en-US" sz="2000" dirty="0" smtClean="0">
                <a:solidFill>
                  <a:schemeClr val="bg1"/>
                </a:solidFill>
                <a:ea typeface="ヒラギノ角ゴ Pro W3" charset="-128"/>
              </a:rPr>
              <a:t> &lt; .01)</a:t>
            </a:r>
          </a:p>
        </p:txBody>
      </p:sp>
      <p:grpSp>
        <p:nvGrpSpPr>
          <p:cNvPr id="52" name="Group 51"/>
          <p:cNvGrpSpPr/>
          <p:nvPr/>
        </p:nvGrpSpPr>
        <p:grpSpPr>
          <a:xfrm>
            <a:off x="2363788" y="2047876"/>
            <a:ext cx="3960812" cy="4375150"/>
            <a:chOff x="2363788" y="2047876"/>
            <a:chExt cx="3960812" cy="4375150"/>
          </a:xfrm>
        </p:grpSpPr>
        <p:sp>
          <p:nvSpPr>
            <p:cNvPr id="61442" name="Line 3"/>
            <p:cNvSpPr>
              <a:spLocks noChangeAspect="1" noChangeShapeType="1"/>
            </p:cNvSpPr>
            <p:nvPr/>
          </p:nvSpPr>
          <p:spPr bwMode="auto">
            <a:xfrm>
              <a:off x="3189288" y="3184526"/>
              <a:ext cx="87312" cy="0"/>
            </a:xfrm>
            <a:prstGeom prst="line">
              <a:avLst/>
            </a:prstGeom>
            <a:noFill/>
            <a:ln w="28575">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1443" name="Line 4"/>
            <p:cNvSpPr>
              <a:spLocks noChangeAspect="1" noChangeShapeType="1"/>
            </p:cNvSpPr>
            <p:nvPr/>
          </p:nvSpPr>
          <p:spPr bwMode="auto">
            <a:xfrm>
              <a:off x="3190875" y="4789488"/>
              <a:ext cx="87313" cy="3175"/>
            </a:xfrm>
            <a:prstGeom prst="line">
              <a:avLst/>
            </a:prstGeom>
            <a:noFill/>
            <a:ln w="28575">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1444" name="Line 5"/>
            <p:cNvSpPr>
              <a:spLocks noChangeAspect="1" noChangeShapeType="1"/>
            </p:cNvSpPr>
            <p:nvPr/>
          </p:nvSpPr>
          <p:spPr bwMode="auto">
            <a:xfrm>
              <a:off x="3184525" y="3987801"/>
              <a:ext cx="87313" cy="0"/>
            </a:xfrm>
            <a:prstGeom prst="line">
              <a:avLst/>
            </a:prstGeom>
            <a:noFill/>
            <a:ln w="28575">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1445" name="Line 6"/>
            <p:cNvSpPr>
              <a:spLocks noChangeAspect="1" noChangeShapeType="1"/>
            </p:cNvSpPr>
            <p:nvPr/>
          </p:nvSpPr>
          <p:spPr bwMode="auto">
            <a:xfrm>
              <a:off x="3198813" y="2382838"/>
              <a:ext cx="87312" cy="0"/>
            </a:xfrm>
            <a:prstGeom prst="line">
              <a:avLst/>
            </a:prstGeom>
            <a:noFill/>
            <a:ln w="28575">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1446" name="Oval 7"/>
            <p:cNvSpPr>
              <a:spLocks noChangeArrowheads="1"/>
            </p:cNvSpPr>
            <p:nvPr/>
          </p:nvSpPr>
          <p:spPr bwMode="auto">
            <a:xfrm>
              <a:off x="3581400" y="3001963"/>
              <a:ext cx="109538" cy="123825"/>
            </a:xfrm>
            <a:prstGeom prst="ellipse">
              <a:avLst/>
            </a:prstGeom>
            <a:solidFill>
              <a:srgbClr val="FFFF00"/>
            </a:solidFill>
            <a:ln w="50800" cap="rnd">
              <a:solidFill>
                <a:srgbClr val="FFFF00"/>
              </a:solidFill>
              <a:round/>
              <a:headEnd type="none" w="sm" len="sm"/>
              <a:tailEnd type="none" w="sm" len="sm"/>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sz="1800"/>
            </a:p>
          </p:txBody>
        </p:sp>
        <p:sp>
          <p:nvSpPr>
            <p:cNvPr id="61447" name="AutoShape 8"/>
            <p:cNvSpPr>
              <a:spLocks noChangeArrowheads="1"/>
            </p:cNvSpPr>
            <p:nvPr/>
          </p:nvSpPr>
          <p:spPr bwMode="auto">
            <a:xfrm>
              <a:off x="3606800" y="2608263"/>
              <a:ext cx="136525" cy="133350"/>
            </a:xfrm>
            <a:prstGeom prst="triangle">
              <a:avLst>
                <a:gd name="adj" fmla="val 50000"/>
              </a:avLst>
            </a:prstGeom>
            <a:solidFill>
              <a:srgbClr val="C19293"/>
            </a:solidFill>
            <a:ln w="50800" cap="rnd">
              <a:solidFill>
                <a:srgbClr val="C19293"/>
              </a:solidFill>
              <a:miter lim="800000"/>
              <a:headEnd type="none" w="sm" len="sm"/>
              <a:tailEnd type="none" w="sm" len="sm"/>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sz="1800"/>
            </a:p>
          </p:txBody>
        </p:sp>
        <p:sp>
          <p:nvSpPr>
            <p:cNvPr id="61448" name="Line 9"/>
            <p:cNvSpPr>
              <a:spLocks noChangeAspect="1" noChangeShapeType="1"/>
            </p:cNvSpPr>
            <p:nvPr/>
          </p:nvSpPr>
          <p:spPr bwMode="auto">
            <a:xfrm>
              <a:off x="3263900" y="5621338"/>
              <a:ext cx="3060700" cy="0"/>
            </a:xfrm>
            <a:prstGeom prst="line">
              <a:avLst/>
            </a:prstGeom>
            <a:noFill/>
            <a:ln w="38100">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1449" name="Line 10"/>
            <p:cNvSpPr>
              <a:spLocks noChangeAspect="1" noChangeShapeType="1"/>
            </p:cNvSpPr>
            <p:nvPr/>
          </p:nvSpPr>
          <p:spPr bwMode="auto">
            <a:xfrm>
              <a:off x="3854450" y="5605463"/>
              <a:ext cx="3175" cy="133350"/>
            </a:xfrm>
            <a:prstGeom prst="line">
              <a:avLst/>
            </a:prstGeom>
            <a:noFill/>
            <a:ln w="28575">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1450" name="Line 11"/>
            <p:cNvSpPr>
              <a:spLocks noChangeAspect="1" noChangeShapeType="1"/>
            </p:cNvSpPr>
            <p:nvPr/>
          </p:nvSpPr>
          <p:spPr bwMode="auto">
            <a:xfrm>
              <a:off x="5603875" y="5607051"/>
              <a:ext cx="0" cy="133350"/>
            </a:xfrm>
            <a:prstGeom prst="line">
              <a:avLst/>
            </a:prstGeom>
            <a:noFill/>
            <a:ln w="28575">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1451" name="Rectangle 12"/>
            <p:cNvSpPr>
              <a:spLocks noChangeAspect="1" noChangeArrowheads="1"/>
            </p:cNvSpPr>
            <p:nvPr/>
          </p:nvSpPr>
          <p:spPr bwMode="auto">
            <a:xfrm>
              <a:off x="3189528" y="5718176"/>
              <a:ext cx="19160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935038"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5038"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5038"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5038"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5038"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sz="2000">
                  <a:solidFill>
                    <a:srgbClr val="FFFFFF"/>
                  </a:solidFill>
                  <a:ea typeface="ヒラギノ角ゴ Pro W3" charset="-128"/>
                </a:rPr>
                <a:t>0</a:t>
              </a:r>
              <a:endParaRPr lang="en-US" sz="2000" i="1">
                <a:solidFill>
                  <a:srgbClr val="FFFFFF"/>
                </a:solidFill>
                <a:ea typeface="ヒラギノ角ゴ Pro W3" charset="-128"/>
              </a:endParaRPr>
            </a:p>
          </p:txBody>
        </p:sp>
        <p:sp>
          <p:nvSpPr>
            <p:cNvPr id="61452" name="Rectangle 13"/>
            <p:cNvSpPr>
              <a:spLocks noChangeAspect="1" noChangeArrowheads="1"/>
            </p:cNvSpPr>
            <p:nvPr/>
          </p:nvSpPr>
          <p:spPr bwMode="auto">
            <a:xfrm>
              <a:off x="3740150" y="6118226"/>
              <a:ext cx="24193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935038"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5038"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5038"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5038"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5038"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sz="2000">
                  <a:solidFill>
                    <a:schemeClr val="bg1"/>
                  </a:solidFill>
                  <a:ea typeface="ヒラギノ角ゴ Pro W3" charset="-128"/>
                </a:rPr>
                <a:t>Time, Years </a:t>
              </a:r>
              <a:endParaRPr lang="en-US" sz="2000" i="1">
                <a:solidFill>
                  <a:schemeClr val="bg1"/>
                </a:solidFill>
                <a:ea typeface="ヒラギノ角ゴ Pro W3" charset="-128"/>
              </a:endParaRPr>
            </a:p>
          </p:txBody>
        </p:sp>
        <p:sp>
          <p:nvSpPr>
            <p:cNvPr id="61453" name="Line 14"/>
            <p:cNvSpPr>
              <a:spLocks noChangeAspect="1" noChangeShapeType="1"/>
            </p:cNvSpPr>
            <p:nvPr/>
          </p:nvSpPr>
          <p:spPr bwMode="auto">
            <a:xfrm>
              <a:off x="4435475" y="5616576"/>
              <a:ext cx="0" cy="133350"/>
            </a:xfrm>
            <a:prstGeom prst="line">
              <a:avLst/>
            </a:prstGeom>
            <a:noFill/>
            <a:ln w="28575">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1454" name="Line 15"/>
            <p:cNvSpPr>
              <a:spLocks noChangeAspect="1" noChangeShapeType="1"/>
            </p:cNvSpPr>
            <p:nvPr/>
          </p:nvSpPr>
          <p:spPr bwMode="auto">
            <a:xfrm>
              <a:off x="5021263" y="5618163"/>
              <a:ext cx="0" cy="133350"/>
            </a:xfrm>
            <a:prstGeom prst="line">
              <a:avLst/>
            </a:prstGeom>
            <a:noFill/>
            <a:ln w="28575">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1455" name="Line 16"/>
            <p:cNvSpPr>
              <a:spLocks noChangeAspect="1" noChangeShapeType="1"/>
            </p:cNvSpPr>
            <p:nvPr/>
          </p:nvSpPr>
          <p:spPr bwMode="auto">
            <a:xfrm>
              <a:off x="6175375" y="5607051"/>
              <a:ext cx="0" cy="133350"/>
            </a:xfrm>
            <a:prstGeom prst="line">
              <a:avLst/>
            </a:prstGeom>
            <a:noFill/>
            <a:ln w="28575">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1456" name="Rectangle 17"/>
            <p:cNvSpPr>
              <a:spLocks noChangeAspect="1" noChangeArrowheads="1"/>
            </p:cNvSpPr>
            <p:nvPr/>
          </p:nvSpPr>
          <p:spPr bwMode="auto">
            <a:xfrm>
              <a:off x="3768966" y="5718176"/>
              <a:ext cx="19160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935038"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5038"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5038"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5038"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5038"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sz="2000">
                  <a:solidFill>
                    <a:srgbClr val="FFFFFF"/>
                  </a:solidFill>
                  <a:ea typeface="ヒラギノ角ゴ Pro W3" charset="-128"/>
                </a:rPr>
                <a:t>1</a:t>
              </a:r>
              <a:endParaRPr lang="en-US" sz="2000" i="1">
                <a:solidFill>
                  <a:srgbClr val="FFFFFF"/>
                </a:solidFill>
                <a:ea typeface="ヒラギノ角ゴ Pro W3" charset="-128"/>
              </a:endParaRPr>
            </a:p>
          </p:txBody>
        </p:sp>
        <p:sp>
          <p:nvSpPr>
            <p:cNvPr id="61457" name="Rectangle 18"/>
            <p:cNvSpPr>
              <a:spLocks noChangeAspect="1" noChangeArrowheads="1"/>
            </p:cNvSpPr>
            <p:nvPr/>
          </p:nvSpPr>
          <p:spPr bwMode="auto">
            <a:xfrm>
              <a:off x="4353166" y="5718176"/>
              <a:ext cx="19160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935038"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5038"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5038"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5038"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5038"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sz="2000">
                  <a:solidFill>
                    <a:srgbClr val="FFFFFF"/>
                  </a:solidFill>
                  <a:ea typeface="ヒラギノ角ゴ Pro W3" charset="-128"/>
                </a:rPr>
                <a:t>2</a:t>
              </a:r>
              <a:endParaRPr lang="en-US" sz="2000" i="1">
                <a:solidFill>
                  <a:srgbClr val="FFFFFF"/>
                </a:solidFill>
                <a:ea typeface="ヒラギノ角ゴ Pro W3" charset="-128"/>
              </a:endParaRPr>
            </a:p>
          </p:txBody>
        </p:sp>
        <p:sp>
          <p:nvSpPr>
            <p:cNvPr id="61458" name="Rectangle 19"/>
            <p:cNvSpPr>
              <a:spLocks noChangeAspect="1" noChangeArrowheads="1"/>
            </p:cNvSpPr>
            <p:nvPr/>
          </p:nvSpPr>
          <p:spPr bwMode="auto">
            <a:xfrm>
              <a:off x="4935778" y="5718176"/>
              <a:ext cx="19160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935038"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5038"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5038"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5038"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5038"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sz="2000">
                  <a:solidFill>
                    <a:srgbClr val="FFFFFF"/>
                  </a:solidFill>
                  <a:ea typeface="ヒラギノ角ゴ Pro W3" charset="-128"/>
                </a:rPr>
                <a:t>3</a:t>
              </a:r>
              <a:endParaRPr lang="en-US" sz="2000" i="1">
                <a:solidFill>
                  <a:srgbClr val="FFFFFF"/>
                </a:solidFill>
                <a:ea typeface="ヒラギノ角ゴ Pro W3" charset="-128"/>
              </a:endParaRPr>
            </a:p>
          </p:txBody>
        </p:sp>
        <p:sp>
          <p:nvSpPr>
            <p:cNvPr id="61459" name="Rectangle 20"/>
            <p:cNvSpPr>
              <a:spLocks noChangeAspect="1" noChangeArrowheads="1"/>
            </p:cNvSpPr>
            <p:nvPr/>
          </p:nvSpPr>
          <p:spPr bwMode="auto">
            <a:xfrm>
              <a:off x="5508866" y="5718176"/>
              <a:ext cx="19160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935038"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5038"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5038"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5038"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5038"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sz="2000">
                  <a:solidFill>
                    <a:srgbClr val="FFFFFF"/>
                  </a:solidFill>
                  <a:ea typeface="ヒラギノ角ゴ Pro W3" charset="-128"/>
                </a:rPr>
                <a:t>4</a:t>
              </a:r>
              <a:endParaRPr lang="en-US" sz="2000" i="1">
                <a:solidFill>
                  <a:srgbClr val="FFFFFF"/>
                </a:solidFill>
                <a:ea typeface="ヒラギノ角ゴ Pro W3" charset="-128"/>
              </a:endParaRPr>
            </a:p>
          </p:txBody>
        </p:sp>
        <p:sp>
          <p:nvSpPr>
            <p:cNvPr id="61460" name="Rectangle 21"/>
            <p:cNvSpPr>
              <a:spLocks noChangeAspect="1" noChangeArrowheads="1"/>
            </p:cNvSpPr>
            <p:nvPr/>
          </p:nvSpPr>
          <p:spPr bwMode="auto">
            <a:xfrm>
              <a:off x="6093066" y="5718176"/>
              <a:ext cx="19160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935038"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5038"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5038"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5038"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5038"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sz="2000">
                  <a:solidFill>
                    <a:srgbClr val="FFFFFF"/>
                  </a:solidFill>
                  <a:ea typeface="ヒラギノ角ゴ Pro W3" charset="-128"/>
                </a:rPr>
                <a:t>5</a:t>
              </a:r>
              <a:endParaRPr lang="en-US" sz="2000" i="1">
                <a:solidFill>
                  <a:srgbClr val="FFFFFF"/>
                </a:solidFill>
                <a:ea typeface="ヒラギノ角ゴ Pro W3" charset="-128"/>
              </a:endParaRPr>
            </a:p>
          </p:txBody>
        </p:sp>
        <p:sp>
          <p:nvSpPr>
            <p:cNvPr id="61461" name="Rectangle 22"/>
            <p:cNvSpPr>
              <a:spLocks noChangeAspect="1" noChangeArrowheads="1"/>
            </p:cNvSpPr>
            <p:nvPr/>
          </p:nvSpPr>
          <p:spPr bwMode="auto">
            <a:xfrm>
              <a:off x="2725043" y="5443538"/>
              <a:ext cx="40550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935038"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5038"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5038"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5038"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5038"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sz="2000">
                  <a:solidFill>
                    <a:srgbClr val="FFFFFF"/>
                  </a:solidFill>
                  <a:ea typeface="ヒラギノ角ゴ Pro W3" charset="-128"/>
                </a:rPr>
                <a:t>0.0</a:t>
              </a:r>
              <a:endParaRPr lang="en-US" sz="2000" i="1">
                <a:solidFill>
                  <a:srgbClr val="FFFFFF"/>
                </a:solidFill>
                <a:ea typeface="ヒラギノ角ゴ Pro W3" charset="-128"/>
              </a:endParaRPr>
            </a:p>
          </p:txBody>
        </p:sp>
        <p:sp>
          <p:nvSpPr>
            <p:cNvPr id="61462" name="Rectangle 23"/>
            <p:cNvSpPr>
              <a:spLocks noChangeAspect="1" noChangeArrowheads="1"/>
            </p:cNvSpPr>
            <p:nvPr/>
          </p:nvSpPr>
          <p:spPr bwMode="auto">
            <a:xfrm>
              <a:off x="2715518" y="2225676"/>
              <a:ext cx="40550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935038"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5038"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5038"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5038"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5038"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sz="2000" dirty="0">
                  <a:solidFill>
                    <a:srgbClr val="FFFFFF"/>
                  </a:solidFill>
                  <a:ea typeface="ヒラギノ角ゴ Pro W3" charset="-128"/>
                </a:rPr>
                <a:t>0.8</a:t>
              </a:r>
              <a:endParaRPr lang="en-US" sz="2000" i="1" dirty="0">
                <a:solidFill>
                  <a:srgbClr val="FFFFFF"/>
                </a:solidFill>
                <a:ea typeface="ヒラギノ角ゴ Pro W3" charset="-128"/>
              </a:endParaRPr>
            </a:p>
          </p:txBody>
        </p:sp>
        <p:sp>
          <p:nvSpPr>
            <p:cNvPr id="61463" name="Rectangle 24"/>
            <p:cNvSpPr>
              <a:spLocks noChangeAspect="1" noChangeArrowheads="1"/>
            </p:cNvSpPr>
            <p:nvPr/>
          </p:nvSpPr>
          <p:spPr bwMode="auto">
            <a:xfrm>
              <a:off x="2710756" y="3033713"/>
              <a:ext cx="40550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935038"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5038"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5038"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5038"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5038"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sz="2000">
                  <a:solidFill>
                    <a:srgbClr val="FFFFFF"/>
                  </a:solidFill>
                  <a:ea typeface="ヒラギノ角ゴ Pro W3" charset="-128"/>
                </a:rPr>
                <a:t>0.6</a:t>
              </a:r>
              <a:endParaRPr lang="en-US" sz="2000" i="1">
                <a:solidFill>
                  <a:srgbClr val="FFFFFF"/>
                </a:solidFill>
                <a:ea typeface="ヒラギノ角ゴ Pro W3" charset="-128"/>
              </a:endParaRPr>
            </a:p>
          </p:txBody>
        </p:sp>
        <p:sp>
          <p:nvSpPr>
            <p:cNvPr id="61464" name="Rectangle 25"/>
            <p:cNvSpPr>
              <a:spLocks noChangeAspect="1" noChangeArrowheads="1"/>
            </p:cNvSpPr>
            <p:nvPr/>
          </p:nvSpPr>
          <p:spPr bwMode="auto">
            <a:xfrm>
              <a:off x="2712343" y="4633913"/>
              <a:ext cx="40550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935038"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5038"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5038"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5038"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5038"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sz="2000">
                  <a:solidFill>
                    <a:srgbClr val="FFFFFF"/>
                  </a:solidFill>
                  <a:ea typeface="ヒラギノ角ゴ Pro W3" charset="-128"/>
                </a:rPr>
                <a:t>0.2</a:t>
              </a:r>
              <a:endParaRPr lang="en-US" sz="2000" i="1">
                <a:solidFill>
                  <a:srgbClr val="FFFFFF"/>
                </a:solidFill>
                <a:ea typeface="ヒラギノ角ゴ Pro W3" charset="-128"/>
              </a:endParaRPr>
            </a:p>
          </p:txBody>
        </p:sp>
        <p:sp>
          <p:nvSpPr>
            <p:cNvPr id="61465" name="Line 26"/>
            <p:cNvSpPr>
              <a:spLocks noChangeShapeType="1"/>
            </p:cNvSpPr>
            <p:nvPr/>
          </p:nvSpPr>
          <p:spPr bwMode="auto">
            <a:xfrm flipH="1">
              <a:off x="3273425" y="2239963"/>
              <a:ext cx="0" cy="3370263"/>
            </a:xfrm>
            <a:prstGeom prst="line">
              <a:avLst/>
            </a:prstGeom>
            <a:noFill/>
            <a:ln w="38100">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1466" name="Rectangle 27"/>
            <p:cNvSpPr>
              <a:spLocks noChangeAspect="1" noChangeArrowheads="1"/>
            </p:cNvSpPr>
            <p:nvPr/>
          </p:nvSpPr>
          <p:spPr bwMode="auto">
            <a:xfrm>
              <a:off x="2696468" y="3840163"/>
              <a:ext cx="40550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935038"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5038"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5038"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5038"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5038"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sz="2000">
                  <a:solidFill>
                    <a:srgbClr val="FFFFFF"/>
                  </a:solidFill>
                  <a:ea typeface="ヒラギノ角ゴ Pro W3" charset="-128"/>
                </a:rPr>
                <a:t>0.4</a:t>
              </a:r>
              <a:endParaRPr lang="en-US" sz="2000" i="1">
                <a:solidFill>
                  <a:srgbClr val="FFFFFF"/>
                </a:solidFill>
                <a:ea typeface="ヒラギノ角ゴ Pro W3" charset="-128"/>
              </a:endParaRPr>
            </a:p>
          </p:txBody>
        </p:sp>
        <p:sp>
          <p:nvSpPr>
            <p:cNvPr id="61467" name="Rectangle 28"/>
            <p:cNvSpPr>
              <a:spLocks noChangeAspect="1" noChangeArrowheads="1"/>
            </p:cNvSpPr>
            <p:nvPr/>
          </p:nvSpPr>
          <p:spPr bwMode="auto">
            <a:xfrm>
              <a:off x="3825322" y="2860676"/>
              <a:ext cx="120387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935038"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5038"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5038"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5038"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5038"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sz="2000" dirty="0">
                  <a:solidFill>
                    <a:schemeClr val="bg1"/>
                  </a:solidFill>
                  <a:ea typeface="ヒラギノ角ゴ Pro W3" charset="-128"/>
                </a:rPr>
                <a:t>Screening</a:t>
              </a:r>
              <a:endParaRPr lang="en-US" sz="2000" i="1" dirty="0">
                <a:solidFill>
                  <a:schemeClr val="bg1"/>
                </a:solidFill>
                <a:ea typeface="ヒラギノ角ゴ Pro W3" charset="-128"/>
              </a:endParaRPr>
            </a:p>
          </p:txBody>
        </p:sp>
        <p:sp>
          <p:nvSpPr>
            <p:cNvPr id="61468" name="Rectangle 29"/>
            <p:cNvSpPr>
              <a:spLocks noChangeAspect="1" noChangeArrowheads="1"/>
            </p:cNvSpPr>
            <p:nvPr/>
          </p:nvSpPr>
          <p:spPr bwMode="auto">
            <a:xfrm rot="-5400000">
              <a:off x="560388" y="3851276"/>
              <a:ext cx="39116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935038"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5038"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5038"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5038"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5038"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sz="2000" dirty="0">
                  <a:solidFill>
                    <a:schemeClr val="bg1"/>
                  </a:solidFill>
                  <a:ea typeface="ヒラギノ角ゴ Pro W3" charset="-128"/>
                </a:rPr>
                <a:t>Survival Probability, % </a:t>
              </a:r>
              <a:endParaRPr lang="en-US" sz="2000" i="1" dirty="0">
                <a:solidFill>
                  <a:schemeClr val="bg1"/>
                </a:solidFill>
                <a:ea typeface="ヒラギノ角ゴ Pro W3" charset="-128"/>
              </a:endParaRPr>
            </a:p>
          </p:txBody>
        </p:sp>
        <p:sp>
          <p:nvSpPr>
            <p:cNvPr id="61469" name="Freeform 30"/>
            <p:cNvSpPr>
              <a:spLocks/>
            </p:cNvSpPr>
            <p:nvPr/>
          </p:nvSpPr>
          <p:spPr bwMode="auto">
            <a:xfrm>
              <a:off x="3292475" y="2711451"/>
              <a:ext cx="2908300" cy="2876550"/>
            </a:xfrm>
            <a:custGeom>
              <a:avLst/>
              <a:gdLst>
                <a:gd name="T0" fmla="*/ 0 w 2060"/>
                <a:gd name="T1" fmla="*/ 2147483647 h 1812"/>
                <a:gd name="T2" fmla="*/ 2147483647 w 2060"/>
                <a:gd name="T3" fmla="*/ 2147483647 h 1812"/>
                <a:gd name="T4" fmla="*/ 2147483647 w 2060"/>
                <a:gd name="T5" fmla="*/ 2147483647 h 1812"/>
                <a:gd name="T6" fmla="*/ 2147483647 w 2060"/>
                <a:gd name="T7" fmla="*/ 2147483647 h 1812"/>
                <a:gd name="T8" fmla="*/ 2147483647 w 2060"/>
                <a:gd name="T9" fmla="*/ 2147483647 h 1812"/>
                <a:gd name="T10" fmla="*/ 2147483647 w 2060"/>
                <a:gd name="T11" fmla="*/ 0 h 1812"/>
                <a:gd name="T12" fmla="*/ 0 60000 65536"/>
                <a:gd name="T13" fmla="*/ 0 60000 65536"/>
                <a:gd name="T14" fmla="*/ 0 60000 65536"/>
                <a:gd name="T15" fmla="*/ 0 60000 65536"/>
                <a:gd name="T16" fmla="*/ 0 60000 65536"/>
                <a:gd name="T17" fmla="*/ 0 60000 65536"/>
                <a:gd name="T18" fmla="*/ 0 w 2060"/>
                <a:gd name="T19" fmla="*/ 0 h 1812"/>
                <a:gd name="T20" fmla="*/ 2060 w 2060"/>
                <a:gd name="T21" fmla="*/ 1812 h 1812"/>
              </a:gdLst>
              <a:ahLst/>
              <a:cxnLst>
                <a:cxn ang="T12">
                  <a:pos x="T0" y="T1"/>
                </a:cxn>
                <a:cxn ang="T13">
                  <a:pos x="T2" y="T3"/>
                </a:cxn>
                <a:cxn ang="T14">
                  <a:pos x="T4" y="T5"/>
                </a:cxn>
                <a:cxn ang="T15">
                  <a:pos x="T6" y="T7"/>
                </a:cxn>
                <a:cxn ang="T16">
                  <a:pos x="T8" y="T9"/>
                </a:cxn>
                <a:cxn ang="T17">
                  <a:pos x="T10" y="T11"/>
                </a:cxn>
              </a:cxnLst>
              <a:rect l="T18" t="T19" r="T20" b="T21"/>
              <a:pathLst>
                <a:path w="2060" h="1812">
                  <a:moveTo>
                    <a:pt x="0" y="1812"/>
                  </a:moveTo>
                  <a:lnTo>
                    <a:pt x="380" y="1640"/>
                  </a:lnTo>
                  <a:lnTo>
                    <a:pt x="816" y="1252"/>
                  </a:lnTo>
                  <a:lnTo>
                    <a:pt x="1220" y="956"/>
                  </a:lnTo>
                  <a:lnTo>
                    <a:pt x="1636" y="576"/>
                  </a:lnTo>
                  <a:lnTo>
                    <a:pt x="2060" y="0"/>
                  </a:lnTo>
                </a:path>
              </a:pathLst>
            </a:custGeom>
            <a:noFill/>
            <a:ln w="50800" cap="rnd" cmpd="sng">
              <a:solidFill>
                <a:srgbClr val="FFFF00"/>
              </a:solidFill>
              <a:prstDash val="solid"/>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61470" name="Freeform 31"/>
            <p:cNvSpPr>
              <a:spLocks/>
            </p:cNvSpPr>
            <p:nvPr/>
          </p:nvSpPr>
          <p:spPr bwMode="auto">
            <a:xfrm>
              <a:off x="3327400" y="4064001"/>
              <a:ext cx="2855913" cy="1562100"/>
            </a:xfrm>
            <a:custGeom>
              <a:avLst/>
              <a:gdLst>
                <a:gd name="T0" fmla="*/ 0 w 2024"/>
                <a:gd name="T1" fmla="*/ 2147483647 h 984"/>
                <a:gd name="T2" fmla="*/ 2147483647 w 2024"/>
                <a:gd name="T3" fmla="*/ 2147483647 h 984"/>
                <a:gd name="T4" fmla="*/ 2147483647 w 2024"/>
                <a:gd name="T5" fmla="*/ 2147483647 h 984"/>
                <a:gd name="T6" fmla="*/ 2147483647 w 2024"/>
                <a:gd name="T7" fmla="*/ 2147483647 h 984"/>
                <a:gd name="T8" fmla="*/ 2147483647 w 2024"/>
                <a:gd name="T9" fmla="*/ 2147483647 h 984"/>
                <a:gd name="T10" fmla="*/ 2147483647 w 2024"/>
                <a:gd name="T11" fmla="*/ 0 h 984"/>
                <a:gd name="T12" fmla="*/ 2147483647 w 2024"/>
                <a:gd name="T13" fmla="*/ 0 h 984"/>
                <a:gd name="T14" fmla="*/ 0 60000 65536"/>
                <a:gd name="T15" fmla="*/ 0 60000 65536"/>
                <a:gd name="T16" fmla="*/ 0 60000 65536"/>
                <a:gd name="T17" fmla="*/ 0 60000 65536"/>
                <a:gd name="T18" fmla="*/ 0 60000 65536"/>
                <a:gd name="T19" fmla="*/ 0 60000 65536"/>
                <a:gd name="T20" fmla="*/ 0 60000 65536"/>
                <a:gd name="T21" fmla="*/ 0 w 2024"/>
                <a:gd name="T22" fmla="*/ 0 h 984"/>
                <a:gd name="T23" fmla="*/ 2024 w 2024"/>
                <a:gd name="T24" fmla="*/ 984 h 9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24" h="984">
                  <a:moveTo>
                    <a:pt x="0" y="984"/>
                  </a:moveTo>
                  <a:lnTo>
                    <a:pt x="380" y="796"/>
                  </a:lnTo>
                  <a:lnTo>
                    <a:pt x="804" y="572"/>
                  </a:lnTo>
                  <a:lnTo>
                    <a:pt x="1208" y="292"/>
                  </a:lnTo>
                  <a:lnTo>
                    <a:pt x="1612" y="76"/>
                  </a:lnTo>
                  <a:lnTo>
                    <a:pt x="2016" y="0"/>
                  </a:lnTo>
                  <a:lnTo>
                    <a:pt x="2024" y="0"/>
                  </a:lnTo>
                </a:path>
              </a:pathLst>
            </a:custGeom>
            <a:noFill/>
            <a:ln w="50800" cap="rnd" cmpd="sng">
              <a:solidFill>
                <a:srgbClr val="C19293"/>
              </a:solidFill>
              <a:prstDash val="solid"/>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61471" name="Rectangle 32"/>
            <p:cNvSpPr>
              <a:spLocks noChangeAspect="1" noChangeArrowheads="1"/>
            </p:cNvSpPr>
            <p:nvPr/>
          </p:nvSpPr>
          <p:spPr bwMode="auto">
            <a:xfrm>
              <a:off x="3818207" y="2498726"/>
              <a:ext cx="875763"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935038"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5038"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5038"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5038"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5038"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sz="2000">
                  <a:solidFill>
                    <a:schemeClr val="bg1"/>
                  </a:solidFill>
                  <a:ea typeface="ヒラギノ角ゴ Pro W3" charset="-128"/>
                </a:rPr>
                <a:t>Control</a:t>
              </a:r>
              <a:endParaRPr lang="en-US" sz="2000" i="1">
                <a:solidFill>
                  <a:schemeClr val="bg1"/>
                </a:solidFill>
                <a:ea typeface="ヒラギノ角ゴ Pro W3" charset="-128"/>
              </a:endParaRPr>
            </a:p>
          </p:txBody>
        </p:sp>
        <p:sp>
          <p:nvSpPr>
            <p:cNvPr id="61472" name="AutoShape 33"/>
            <p:cNvSpPr>
              <a:spLocks noChangeArrowheads="1"/>
            </p:cNvSpPr>
            <p:nvPr/>
          </p:nvSpPr>
          <p:spPr bwMode="auto">
            <a:xfrm>
              <a:off x="5522913" y="4094163"/>
              <a:ext cx="136525" cy="133350"/>
            </a:xfrm>
            <a:prstGeom prst="triangle">
              <a:avLst>
                <a:gd name="adj" fmla="val 50000"/>
              </a:avLst>
            </a:prstGeom>
            <a:solidFill>
              <a:srgbClr val="C19293"/>
            </a:solidFill>
            <a:ln w="50800" cap="rnd">
              <a:solidFill>
                <a:srgbClr val="C19293"/>
              </a:solidFill>
              <a:miter lim="800000"/>
              <a:headEnd type="none" w="sm" len="sm"/>
              <a:tailEnd type="none" w="sm" len="sm"/>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sz="1800"/>
            </a:p>
          </p:txBody>
        </p:sp>
        <p:sp>
          <p:nvSpPr>
            <p:cNvPr id="61473" name="AutoShape 34"/>
            <p:cNvSpPr>
              <a:spLocks noChangeArrowheads="1"/>
            </p:cNvSpPr>
            <p:nvPr/>
          </p:nvSpPr>
          <p:spPr bwMode="auto">
            <a:xfrm>
              <a:off x="6102350" y="3971926"/>
              <a:ext cx="136525" cy="133350"/>
            </a:xfrm>
            <a:prstGeom prst="triangle">
              <a:avLst>
                <a:gd name="adj" fmla="val 50000"/>
              </a:avLst>
            </a:prstGeom>
            <a:solidFill>
              <a:srgbClr val="C19293"/>
            </a:solidFill>
            <a:ln w="50800" cap="rnd">
              <a:solidFill>
                <a:srgbClr val="C19293"/>
              </a:solidFill>
              <a:miter lim="800000"/>
              <a:headEnd type="none" w="sm" len="sm"/>
              <a:tailEnd type="none" w="sm" len="sm"/>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sz="1800"/>
            </a:p>
          </p:txBody>
        </p:sp>
        <p:sp>
          <p:nvSpPr>
            <p:cNvPr id="61474" name="AutoShape 35"/>
            <p:cNvSpPr>
              <a:spLocks noChangeArrowheads="1"/>
            </p:cNvSpPr>
            <p:nvPr/>
          </p:nvSpPr>
          <p:spPr bwMode="auto">
            <a:xfrm>
              <a:off x="4949825" y="4438651"/>
              <a:ext cx="136525" cy="133350"/>
            </a:xfrm>
            <a:prstGeom prst="triangle">
              <a:avLst>
                <a:gd name="adj" fmla="val 50000"/>
              </a:avLst>
            </a:prstGeom>
            <a:solidFill>
              <a:srgbClr val="C19293"/>
            </a:solidFill>
            <a:ln w="50800" cap="rnd">
              <a:solidFill>
                <a:srgbClr val="C19293"/>
              </a:solidFill>
              <a:miter lim="800000"/>
              <a:headEnd type="none" w="sm" len="sm"/>
              <a:tailEnd type="none" w="sm" len="sm"/>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sz="1800"/>
            </a:p>
          </p:txBody>
        </p:sp>
        <p:sp>
          <p:nvSpPr>
            <p:cNvPr id="61475" name="AutoShape 36"/>
            <p:cNvSpPr>
              <a:spLocks noChangeArrowheads="1"/>
            </p:cNvSpPr>
            <p:nvPr/>
          </p:nvSpPr>
          <p:spPr bwMode="auto">
            <a:xfrm>
              <a:off x="4373563" y="4879976"/>
              <a:ext cx="138112" cy="133350"/>
            </a:xfrm>
            <a:prstGeom prst="triangle">
              <a:avLst>
                <a:gd name="adj" fmla="val 50000"/>
              </a:avLst>
            </a:prstGeom>
            <a:solidFill>
              <a:srgbClr val="C19293"/>
            </a:solidFill>
            <a:ln w="50800" cap="rnd">
              <a:solidFill>
                <a:srgbClr val="C19293"/>
              </a:solidFill>
              <a:miter lim="800000"/>
              <a:headEnd type="none" w="sm" len="sm"/>
              <a:tailEnd type="none" w="sm" len="sm"/>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sz="1800"/>
            </a:p>
          </p:txBody>
        </p:sp>
        <p:sp>
          <p:nvSpPr>
            <p:cNvPr id="61476" name="AutoShape 37"/>
            <p:cNvSpPr>
              <a:spLocks noChangeArrowheads="1"/>
            </p:cNvSpPr>
            <p:nvPr/>
          </p:nvSpPr>
          <p:spPr bwMode="auto">
            <a:xfrm>
              <a:off x="3775075" y="5226051"/>
              <a:ext cx="138113" cy="133350"/>
            </a:xfrm>
            <a:prstGeom prst="triangle">
              <a:avLst>
                <a:gd name="adj" fmla="val 50000"/>
              </a:avLst>
            </a:prstGeom>
            <a:solidFill>
              <a:srgbClr val="C19293"/>
            </a:solidFill>
            <a:ln w="50800" cap="rnd">
              <a:solidFill>
                <a:srgbClr val="C19293"/>
              </a:solidFill>
              <a:miter lim="800000"/>
              <a:headEnd type="none" w="sm" len="sm"/>
              <a:tailEnd type="none" w="sm" len="sm"/>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sz="1800"/>
            </a:p>
          </p:txBody>
        </p:sp>
        <p:sp>
          <p:nvSpPr>
            <p:cNvPr id="61477" name="AutoShape 38"/>
            <p:cNvSpPr>
              <a:spLocks noChangeArrowheads="1"/>
            </p:cNvSpPr>
            <p:nvPr/>
          </p:nvSpPr>
          <p:spPr bwMode="auto">
            <a:xfrm>
              <a:off x="3255963" y="5518151"/>
              <a:ext cx="138112" cy="133350"/>
            </a:xfrm>
            <a:prstGeom prst="triangle">
              <a:avLst>
                <a:gd name="adj" fmla="val 50000"/>
              </a:avLst>
            </a:prstGeom>
            <a:solidFill>
              <a:srgbClr val="C19293"/>
            </a:solidFill>
            <a:ln w="50800" cap="rnd">
              <a:solidFill>
                <a:srgbClr val="C19293"/>
              </a:solidFill>
              <a:miter lim="800000"/>
              <a:headEnd type="none" w="sm" len="sm"/>
              <a:tailEnd type="none" w="sm" len="sm"/>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sz="1800"/>
            </a:p>
          </p:txBody>
        </p:sp>
        <p:sp>
          <p:nvSpPr>
            <p:cNvPr id="61478" name="Oval 39"/>
            <p:cNvSpPr>
              <a:spLocks noChangeArrowheads="1"/>
            </p:cNvSpPr>
            <p:nvPr/>
          </p:nvSpPr>
          <p:spPr bwMode="auto">
            <a:xfrm>
              <a:off x="5532438" y="3573463"/>
              <a:ext cx="109537" cy="123825"/>
            </a:xfrm>
            <a:prstGeom prst="ellipse">
              <a:avLst/>
            </a:prstGeom>
            <a:solidFill>
              <a:srgbClr val="FFFF00"/>
            </a:solidFill>
            <a:ln w="50800" cap="rnd">
              <a:solidFill>
                <a:srgbClr val="FFFF00"/>
              </a:solidFill>
              <a:round/>
              <a:headEnd type="none" w="sm" len="sm"/>
              <a:tailEnd type="none" w="sm" len="sm"/>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sz="1800"/>
            </a:p>
          </p:txBody>
        </p:sp>
        <p:sp>
          <p:nvSpPr>
            <p:cNvPr id="61479" name="Oval 40"/>
            <p:cNvSpPr>
              <a:spLocks noChangeArrowheads="1"/>
            </p:cNvSpPr>
            <p:nvPr/>
          </p:nvSpPr>
          <p:spPr bwMode="auto">
            <a:xfrm>
              <a:off x="4941888" y="4171951"/>
              <a:ext cx="109537" cy="123825"/>
            </a:xfrm>
            <a:prstGeom prst="ellipse">
              <a:avLst/>
            </a:prstGeom>
            <a:solidFill>
              <a:srgbClr val="FFFF00"/>
            </a:solidFill>
            <a:ln w="50800" cap="rnd">
              <a:solidFill>
                <a:srgbClr val="FFFF00"/>
              </a:solidFill>
              <a:round/>
              <a:headEnd type="none" w="sm" len="sm"/>
              <a:tailEnd type="none" w="sm" len="sm"/>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sz="1800"/>
            </a:p>
          </p:txBody>
        </p:sp>
        <p:sp>
          <p:nvSpPr>
            <p:cNvPr id="61480" name="Oval 41"/>
            <p:cNvSpPr>
              <a:spLocks noChangeArrowheads="1"/>
            </p:cNvSpPr>
            <p:nvPr/>
          </p:nvSpPr>
          <p:spPr bwMode="auto">
            <a:xfrm>
              <a:off x="4384675" y="4638676"/>
              <a:ext cx="111125" cy="123825"/>
            </a:xfrm>
            <a:prstGeom prst="ellipse">
              <a:avLst/>
            </a:prstGeom>
            <a:solidFill>
              <a:srgbClr val="FFFF00"/>
            </a:solidFill>
            <a:ln w="50800" cap="rnd">
              <a:solidFill>
                <a:srgbClr val="FFFF00"/>
              </a:solidFill>
              <a:round/>
              <a:headEnd type="none" w="sm" len="sm"/>
              <a:tailEnd type="none" w="sm" len="sm"/>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sz="1800"/>
            </a:p>
          </p:txBody>
        </p:sp>
        <p:sp>
          <p:nvSpPr>
            <p:cNvPr id="61481" name="Oval 42"/>
            <p:cNvSpPr>
              <a:spLocks noChangeArrowheads="1"/>
            </p:cNvSpPr>
            <p:nvPr/>
          </p:nvSpPr>
          <p:spPr bwMode="auto">
            <a:xfrm>
              <a:off x="6124575" y="2657476"/>
              <a:ext cx="109538" cy="123825"/>
            </a:xfrm>
            <a:prstGeom prst="ellipse">
              <a:avLst/>
            </a:prstGeom>
            <a:solidFill>
              <a:srgbClr val="FFFF00"/>
            </a:solidFill>
            <a:ln w="50800" cap="rnd">
              <a:solidFill>
                <a:srgbClr val="FFFF00"/>
              </a:solidFill>
              <a:round/>
              <a:headEnd type="none" w="sm" len="sm"/>
              <a:tailEnd type="none" w="sm" len="sm"/>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sz="1800"/>
            </a:p>
          </p:txBody>
        </p:sp>
        <p:sp>
          <p:nvSpPr>
            <p:cNvPr id="61482" name="Oval 43"/>
            <p:cNvSpPr>
              <a:spLocks noChangeArrowheads="1"/>
            </p:cNvSpPr>
            <p:nvPr/>
          </p:nvSpPr>
          <p:spPr bwMode="auto">
            <a:xfrm>
              <a:off x="3219450" y="5538788"/>
              <a:ext cx="111125" cy="123825"/>
            </a:xfrm>
            <a:prstGeom prst="ellipse">
              <a:avLst/>
            </a:prstGeom>
            <a:solidFill>
              <a:srgbClr val="FFFF00"/>
            </a:solidFill>
            <a:ln w="50800" cap="rnd">
              <a:solidFill>
                <a:srgbClr val="FFFF00"/>
              </a:solidFill>
              <a:round/>
              <a:headEnd type="none" w="sm" len="sm"/>
              <a:tailEnd type="none" w="sm" len="sm"/>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sz="1800"/>
            </a:p>
          </p:txBody>
        </p:sp>
        <p:sp>
          <p:nvSpPr>
            <p:cNvPr id="61483" name="Oval 44"/>
            <p:cNvSpPr>
              <a:spLocks noChangeArrowheads="1"/>
            </p:cNvSpPr>
            <p:nvPr/>
          </p:nvSpPr>
          <p:spPr bwMode="auto">
            <a:xfrm>
              <a:off x="3749675" y="5240338"/>
              <a:ext cx="109538" cy="123825"/>
            </a:xfrm>
            <a:prstGeom prst="ellipse">
              <a:avLst/>
            </a:prstGeom>
            <a:solidFill>
              <a:srgbClr val="FFFF00"/>
            </a:solidFill>
            <a:ln w="50800" cap="rnd">
              <a:solidFill>
                <a:srgbClr val="FFFF00"/>
              </a:solidFill>
              <a:round/>
              <a:headEnd type="none" w="sm" len="sm"/>
              <a:tailEnd type="none" w="sm" len="sm"/>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sz="1800"/>
            </a:p>
          </p:txBody>
        </p:sp>
      </p:grpSp>
      <p:sp>
        <p:nvSpPr>
          <p:cNvPr id="48" name="TextBox 4"/>
          <p:cNvSpPr txBox="1">
            <a:spLocks noChangeArrowheads="1"/>
          </p:cNvSpPr>
          <p:nvPr/>
        </p:nvSpPr>
        <p:spPr bwMode="auto">
          <a:xfrm>
            <a:off x="0" y="6553200"/>
            <a:ext cx="6400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000" dirty="0" smtClean="0">
                <a:solidFill>
                  <a:srgbClr val="FFFFFF"/>
                </a:solidFill>
              </a:rPr>
              <a:t>Zhang et al, 2004. </a:t>
            </a:r>
            <a:endParaRPr lang="en-US" sz="1000" dirty="0">
              <a:solidFill>
                <a:srgbClr val="FFFFFF"/>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304801" y="0"/>
            <a:ext cx="8558212" cy="1143000"/>
          </a:xfrm>
        </p:spPr>
        <p:txBody>
          <a:bodyPr/>
          <a:lstStyle/>
          <a:p>
            <a:r>
              <a:rPr lang="en-US" dirty="0" smtClean="0"/>
              <a:t>Effect of Surveillance on Outcomes</a:t>
            </a:r>
          </a:p>
        </p:txBody>
      </p:sp>
      <p:sp>
        <p:nvSpPr>
          <p:cNvPr id="63490" name="Rectangle 3"/>
          <p:cNvSpPr>
            <a:spLocks noGrp="1" noChangeArrowheads="1"/>
          </p:cNvSpPr>
          <p:nvPr>
            <p:ph type="body" idx="1"/>
          </p:nvPr>
        </p:nvSpPr>
        <p:spPr>
          <a:xfrm>
            <a:off x="457200" y="1143000"/>
            <a:ext cx="8229600" cy="2349500"/>
          </a:xfrm>
        </p:spPr>
        <p:txBody>
          <a:bodyPr/>
          <a:lstStyle/>
          <a:p>
            <a:r>
              <a:rPr lang="en-US" sz="2000" dirty="0" smtClean="0"/>
              <a:t>Retrospective analysis of patients with cirrhosis and HCC (N = 269)</a:t>
            </a:r>
          </a:p>
          <a:p>
            <a:pPr lvl="1"/>
            <a:r>
              <a:rPr lang="en-US" sz="1800" dirty="0" smtClean="0"/>
              <a:t>Standard-of-care surveillance (</a:t>
            </a:r>
            <a:r>
              <a:rPr lang="en-US" sz="1800" dirty="0" err="1" smtClean="0"/>
              <a:t>n</a:t>
            </a:r>
            <a:r>
              <a:rPr lang="en-US" sz="1800" dirty="0" smtClean="0"/>
              <a:t> = 172)</a:t>
            </a:r>
          </a:p>
          <a:p>
            <a:pPr lvl="2"/>
            <a:r>
              <a:rPr lang="en-US" sz="1600" dirty="0" smtClean="0"/>
              <a:t>Ultrasound or other abdominal imaging ≥ 1 time/year</a:t>
            </a:r>
          </a:p>
          <a:p>
            <a:pPr lvl="1"/>
            <a:r>
              <a:rPr lang="en-US" sz="1800" dirty="0" smtClean="0"/>
              <a:t>Substandard surveillance (</a:t>
            </a:r>
            <a:r>
              <a:rPr lang="en-US" sz="1800" dirty="0" err="1" smtClean="0"/>
              <a:t>n</a:t>
            </a:r>
            <a:r>
              <a:rPr lang="en-US" sz="1800" dirty="0" smtClean="0"/>
              <a:t> = 48)</a:t>
            </a:r>
          </a:p>
          <a:p>
            <a:pPr lvl="2"/>
            <a:r>
              <a:rPr lang="en-US" sz="1600" dirty="0" smtClean="0"/>
              <a:t>Lack of abdominal imaging within 1 year of cancer diagnosis</a:t>
            </a:r>
          </a:p>
          <a:p>
            <a:pPr lvl="1"/>
            <a:r>
              <a:rPr lang="en-US" sz="1800" dirty="0" smtClean="0"/>
              <a:t>Absence of surveillance (</a:t>
            </a:r>
            <a:r>
              <a:rPr lang="en-US" sz="1800" dirty="0" err="1" smtClean="0"/>
              <a:t>n</a:t>
            </a:r>
            <a:r>
              <a:rPr lang="en-US" sz="1800" dirty="0" smtClean="0"/>
              <a:t> = 59)</a:t>
            </a:r>
          </a:p>
        </p:txBody>
      </p:sp>
      <p:graphicFrame>
        <p:nvGraphicFramePr>
          <p:cNvPr id="676904" name="Group 40"/>
          <p:cNvGraphicFramePr>
            <a:graphicFrameLocks noGrp="1"/>
          </p:cNvGraphicFramePr>
          <p:nvPr>
            <p:extLst>
              <p:ext uri="{D42A27DB-BD31-4B8C-83A1-F6EECF244321}">
                <p14:modId xmlns:p14="http://schemas.microsoft.com/office/powerpoint/2010/main" xmlns="" val="762715353"/>
              </p:ext>
            </p:extLst>
          </p:nvPr>
        </p:nvGraphicFramePr>
        <p:xfrm>
          <a:off x="396875" y="3492500"/>
          <a:ext cx="8466138" cy="2393951"/>
        </p:xfrm>
        <a:graphic>
          <a:graphicData uri="http://schemas.openxmlformats.org/drawingml/2006/table">
            <a:tbl>
              <a:tblPr>
                <a:tableStyleId>{3C2FFA5D-87B4-456A-9821-1D502468CF0F}</a:tableStyleId>
              </a:tblPr>
              <a:tblGrid>
                <a:gridCol w="2263775"/>
                <a:gridCol w="2049463"/>
                <a:gridCol w="1603375"/>
                <a:gridCol w="1525587"/>
                <a:gridCol w="1023938"/>
              </a:tblGrid>
              <a:tr h="930275">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90000"/>
                        </a:lnSpc>
                        <a:spcBef>
                          <a:spcPct val="0"/>
                        </a:spcBef>
                        <a:spcAft>
                          <a:spcPts val="700"/>
                        </a:spcAft>
                        <a:buClr>
                          <a:schemeClr val="folHlink"/>
                        </a:buClr>
                        <a:buSzTx/>
                        <a:buFont typeface="Wingdings" panose="05000000000000000000" pitchFamily="2" charset="2"/>
                        <a:buNone/>
                        <a:tabLst/>
                      </a:pPr>
                      <a:r>
                        <a:rPr kumimoji="0" lang="en-US" sz="1600" b="1" u="none" strike="noStrike" cap="none" normalizeH="0" baseline="0" dirty="0" smtClean="0">
                          <a:ln>
                            <a:noFill/>
                          </a:ln>
                          <a:effectLst/>
                        </a:rPr>
                        <a:t>Outcomes, %</a:t>
                      </a:r>
                      <a:endParaRPr kumimoji="0" lang="en-US" sz="1600" b="1" i="0" u="none" strike="noStrike" cap="none" normalizeH="0" baseline="0" dirty="0" smtClean="0">
                        <a:ln>
                          <a:noFill/>
                        </a:ln>
                        <a:solidFill>
                          <a:schemeClr val="bg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solidFill>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90000"/>
                        </a:lnSpc>
                        <a:spcBef>
                          <a:spcPct val="0"/>
                        </a:spcBef>
                        <a:spcAft>
                          <a:spcPts val="700"/>
                        </a:spcAft>
                        <a:buClr>
                          <a:schemeClr val="folHlink"/>
                        </a:buClr>
                        <a:buSzTx/>
                        <a:buFont typeface="Wingdings" panose="05000000000000000000" pitchFamily="2" charset="2"/>
                        <a:buNone/>
                        <a:tabLst/>
                      </a:pPr>
                      <a:r>
                        <a:rPr kumimoji="0" lang="en-US" sz="1600" b="1" u="none" strike="noStrike" cap="none" normalizeH="0" baseline="0" dirty="0" smtClean="0">
                          <a:ln>
                            <a:noFill/>
                          </a:ln>
                          <a:effectLst/>
                        </a:rPr>
                        <a:t>Standard-of-Care Surveillance</a:t>
                      </a:r>
                    </a:p>
                    <a:p>
                      <a:pPr marL="0" marR="0" lvl="0" indent="0" algn="ctr" defTabSz="914400" rtl="0" eaLnBrk="0" fontAlgn="base" latinLnBrk="0" hangingPunct="0">
                        <a:lnSpc>
                          <a:spcPct val="90000"/>
                        </a:lnSpc>
                        <a:spcBef>
                          <a:spcPct val="0"/>
                        </a:spcBef>
                        <a:spcAft>
                          <a:spcPts val="700"/>
                        </a:spcAft>
                        <a:buClr>
                          <a:schemeClr val="folHlink"/>
                        </a:buClr>
                        <a:buSzTx/>
                        <a:buFont typeface="Wingdings" panose="05000000000000000000" pitchFamily="2" charset="2"/>
                        <a:buNone/>
                        <a:tabLst/>
                      </a:pPr>
                      <a:r>
                        <a:rPr kumimoji="0" lang="en-US" sz="1600" b="1" u="none" strike="noStrike" cap="none" normalizeH="0" baseline="0" dirty="0" smtClean="0">
                          <a:ln>
                            <a:noFill/>
                          </a:ln>
                          <a:effectLst/>
                        </a:rPr>
                        <a:t>(</a:t>
                      </a:r>
                      <a:r>
                        <a:rPr kumimoji="0" lang="en-US" sz="1600" b="1" u="none" strike="noStrike" cap="none" normalizeH="0" baseline="0" dirty="0" err="1" smtClean="0">
                          <a:ln>
                            <a:noFill/>
                          </a:ln>
                          <a:effectLst/>
                        </a:rPr>
                        <a:t>n</a:t>
                      </a:r>
                      <a:r>
                        <a:rPr kumimoji="0" lang="en-US" sz="1600" b="1" u="none" strike="noStrike" cap="none" normalizeH="0" baseline="0" dirty="0" smtClean="0">
                          <a:ln>
                            <a:noFill/>
                          </a:ln>
                          <a:effectLst/>
                        </a:rPr>
                        <a:t> = 172)</a:t>
                      </a:r>
                      <a:endParaRPr kumimoji="0" lang="en-US" sz="1600" b="1" i="0" u="none" strike="noStrike" cap="none" normalizeH="0" baseline="0" dirty="0" smtClean="0">
                        <a:ln>
                          <a:noFill/>
                        </a:ln>
                        <a:solidFill>
                          <a:schemeClr val="bg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solidFill>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90000"/>
                        </a:lnSpc>
                        <a:spcBef>
                          <a:spcPct val="0"/>
                        </a:spcBef>
                        <a:spcAft>
                          <a:spcPts val="700"/>
                        </a:spcAft>
                        <a:buClr>
                          <a:schemeClr val="folHlink"/>
                        </a:buClr>
                        <a:buSzTx/>
                        <a:buFont typeface="Wingdings" panose="05000000000000000000" pitchFamily="2" charset="2"/>
                        <a:buNone/>
                        <a:tabLst/>
                      </a:pPr>
                      <a:r>
                        <a:rPr kumimoji="0" lang="en-US" sz="1600" b="1" u="none" strike="noStrike" cap="none" normalizeH="0" baseline="0" smtClean="0">
                          <a:ln>
                            <a:noFill/>
                          </a:ln>
                          <a:effectLst/>
                        </a:rPr>
                        <a:t>Substandard</a:t>
                      </a:r>
                    </a:p>
                    <a:p>
                      <a:pPr marL="0" marR="0" lvl="0" indent="0" algn="ctr" defTabSz="914400" rtl="0" eaLnBrk="0" fontAlgn="base" latinLnBrk="0" hangingPunct="0">
                        <a:lnSpc>
                          <a:spcPct val="90000"/>
                        </a:lnSpc>
                        <a:spcBef>
                          <a:spcPct val="0"/>
                        </a:spcBef>
                        <a:spcAft>
                          <a:spcPts val="700"/>
                        </a:spcAft>
                        <a:buClr>
                          <a:schemeClr val="folHlink"/>
                        </a:buClr>
                        <a:buSzTx/>
                        <a:buFont typeface="Wingdings" panose="05000000000000000000" pitchFamily="2" charset="2"/>
                        <a:buNone/>
                        <a:tabLst/>
                      </a:pPr>
                      <a:r>
                        <a:rPr kumimoji="0" lang="en-US" sz="1600" b="1" u="none" strike="noStrike" cap="none" normalizeH="0" baseline="0" smtClean="0">
                          <a:ln>
                            <a:noFill/>
                          </a:ln>
                          <a:effectLst/>
                        </a:rPr>
                        <a:t>Surveillance</a:t>
                      </a:r>
                    </a:p>
                    <a:p>
                      <a:pPr marL="0" marR="0" lvl="0" indent="0" algn="ctr" defTabSz="914400" rtl="0" eaLnBrk="0" fontAlgn="base" latinLnBrk="0" hangingPunct="0">
                        <a:lnSpc>
                          <a:spcPct val="90000"/>
                        </a:lnSpc>
                        <a:spcBef>
                          <a:spcPct val="0"/>
                        </a:spcBef>
                        <a:spcAft>
                          <a:spcPts val="700"/>
                        </a:spcAft>
                        <a:buClr>
                          <a:schemeClr val="folHlink"/>
                        </a:buClr>
                        <a:buSzTx/>
                        <a:buFont typeface="Wingdings" panose="05000000000000000000" pitchFamily="2" charset="2"/>
                        <a:buNone/>
                        <a:tabLst/>
                      </a:pPr>
                      <a:r>
                        <a:rPr kumimoji="0" lang="en-US" sz="1600" b="1" u="none" strike="noStrike" cap="none" normalizeH="0" baseline="0" smtClean="0">
                          <a:ln>
                            <a:noFill/>
                          </a:ln>
                          <a:effectLst/>
                        </a:rPr>
                        <a:t>(n = 48)</a:t>
                      </a:r>
                      <a:endParaRPr kumimoji="0" lang="en-US" sz="1600" b="1" i="0" u="none" strike="noStrike" cap="none" normalizeH="0" baseline="0" smtClean="0">
                        <a:ln>
                          <a:noFill/>
                        </a:ln>
                        <a:solidFill>
                          <a:schemeClr val="bg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solidFill>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90000"/>
                        </a:lnSpc>
                        <a:spcBef>
                          <a:spcPct val="0"/>
                        </a:spcBef>
                        <a:spcAft>
                          <a:spcPts val="700"/>
                        </a:spcAft>
                        <a:buClr>
                          <a:schemeClr val="folHlink"/>
                        </a:buClr>
                        <a:buSzTx/>
                        <a:buFont typeface="Wingdings" panose="05000000000000000000" pitchFamily="2" charset="2"/>
                        <a:buNone/>
                        <a:tabLst/>
                      </a:pPr>
                      <a:r>
                        <a:rPr kumimoji="0" lang="en-US" sz="1600" b="1" u="none" strike="noStrike" cap="none" normalizeH="0" baseline="0" dirty="0" smtClean="0">
                          <a:ln>
                            <a:noFill/>
                          </a:ln>
                          <a:effectLst/>
                        </a:rPr>
                        <a:t>Absence of</a:t>
                      </a:r>
                    </a:p>
                    <a:p>
                      <a:pPr marL="0" marR="0" lvl="0" indent="0" algn="ctr" defTabSz="914400" rtl="0" eaLnBrk="0" fontAlgn="base" latinLnBrk="0" hangingPunct="0">
                        <a:lnSpc>
                          <a:spcPct val="90000"/>
                        </a:lnSpc>
                        <a:spcBef>
                          <a:spcPct val="0"/>
                        </a:spcBef>
                        <a:spcAft>
                          <a:spcPts val="700"/>
                        </a:spcAft>
                        <a:buClr>
                          <a:schemeClr val="folHlink"/>
                        </a:buClr>
                        <a:buSzTx/>
                        <a:buFont typeface="Wingdings" panose="05000000000000000000" pitchFamily="2" charset="2"/>
                        <a:buNone/>
                        <a:tabLst/>
                      </a:pPr>
                      <a:r>
                        <a:rPr kumimoji="0" lang="en-US" sz="1600" b="1" u="none" strike="noStrike" cap="none" normalizeH="0" baseline="0" dirty="0" smtClean="0">
                          <a:ln>
                            <a:noFill/>
                          </a:ln>
                          <a:effectLst/>
                        </a:rPr>
                        <a:t>Surveillance</a:t>
                      </a:r>
                    </a:p>
                    <a:p>
                      <a:pPr marL="0" marR="0" lvl="0" indent="0" algn="ctr" defTabSz="914400" rtl="0" eaLnBrk="0" fontAlgn="base" latinLnBrk="0" hangingPunct="0">
                        <a:lnSpc>
                          <a:spcPct val="90000"/>
                        </a:lnSpc>
                        <a:spcBef>
                          <a:spcPct val="0"/>
                        </a:spcBef>
                        <a:spcAft>
                          <a:spcPts val="700"/>
                        </a:spcAft>
                        <a:buClr>
                          <a:schemeClr val="folHlink"/>
                        </a:buClr>
                        <a:buSzTx/>
                        <a:buFont typeface="Wingdings" panose="05000000000000000000" pitchFamily="2" charset="2"/>
                        <a:buNone/>
                        <a:tabLst/>
                      </a:pPr>
                      <a:r>
                        <a:rPr kumimoji="0" lang="en-US" sz="1600" b="1" u="none" strike="noStrike" cap="none" normalizeH="0" baseline="0" dirty="0" smtClean="0">
                          <a:ln>
                            <a:noFill/>
                          </a:ln>
                          <a:effectLst/>
                        </a:rPr>
                        <a:t>(</a:t>
                      </a:r>
                      <a:r>
                        <a:rPr kumimoji="0" lang="en-US" sz="1600" b="1" u="none" strike="noStrike" cap="none" normalizeH="0" baseline="0" dirty="0" err="1" smtClean="0">
                          <a:ln>
                            <a:noFill/>
                          </a:ln>
                          <a:effectLst/>
                        </a:rPr>
                        <a:t>n</a:t>
                      </a:r>
                      <a:r>
                        <a:rPr kumimoji="0" lang="en-US" sz="1600" b="1" u="none" strike="noStrike" cap="none" normalizeH="0" baseline="0" dirty="0" smtClean="0">
                          <a:ln>
                            <a:noFill/>
                          </a:ln>
                          <a:effectLst/>
                        </a:rPr>
                        <a:t> = 59)</a:t>
                      </a:r>
                      <a:endParaRPr kumimoji="0" lang="en-US" sz="1600" b="1" i="0" u="none" strike="noStrike" cap="none" normalizeH="0" baseline="0" dirty="0" smtClean="0">
                        <a:ln>
                          <a:noFill/>
                        </a:ln>
                        <a:solidFill>
                          <a:schemeClr val="bg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solidFill>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90000"/>
                        </a:lnSpc>
                        <a:spcBef>
                          <a:spcPct val="0"/>
                        </a:spcBef>
                        <a:spcAft>
                          <a:spcPts val="700"/>
                        </a:spcAft>
                        <a:buClr>
                          <a:schemeClr val="folHlink"/>
                        </a:buClr>
                        <a:buSzTx/>
                        <a:buFont typeface="Wingdings" panose="05000000000000000000" pitchFamily="2" charset="2"/>
                        <a:buNone/>
                        <a:tabLst/>
                      </a:pPr>
                      <a:r>
                        <a:rPr kumimoji="0" lang="en-US" sz="1600" b="1" u="none" strike="noStrike" cap="none" normalizeH="0" baseline="0" dirty="0" smtClean="0">
                          <a:ln>
                            <a:noFill/>
                          </a:ln>
                          <a:effectLst/>
                        </a:rPr>
                        <a:t>P Value</a:t>
                      </a:r>
                      <a:endParaRPr kumimoji="0" lang="en-US" sz="1600" b="1" i="1" u="none" strike="noStrike" cap="none" normalizeH="0" baseline="0" dirty="0" smtClean="0">
                        <a:ln>
                          <a:noFill/>
                        </a:ln>
                        <a:solidFill>
                          <a:schemeClr val="bg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solidFill>
                  </a:tcPr>
                </a:tc>
              </a:tr>
              <a:tr h="620713">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90000"/>
                        </a:lnSpc>
                        <a:spcBef>
                          <a:spcPct val="0"/>
                        </a:spcBef>
                        <a:spcAft>
                          <a:spcPts val="700"/>
                        </a:spcAft>
                        <a:buClr>
                          <a:schemeClr val="folHlink"/>
                        </a:buClr>
                        <a:buSzTx/>
                        <a:buFont typeface="Wingdings" panose="05000000000000000000" pitchFamily="2" charset="2"/>
                        <a:buNone/>
                        <a:tabLst/>
                      </a:pPr>
                      <a:r>
                        <a:rPr kumimoji="0" lang="en-US" sz="1600" u="none" strike="noStrike" cap="none" normalizeH="0" baseline="0" dirty="0" smtClean="0">
                          <a:ln>
                            <a:noFill/>
                          </a:ln>
                          <a:solidFill>
                            <a:schemeClr val="tx1"/>
                          </a:solidFill>
                          <a:effectLst/>
                        </a:rPr>
                        <a:t>HCC diagnosis at</a:t>
                      </a:r>
                    </a:p>
                    <a:p>
                      <a:pPr marL="0" marR="0" lvl="0" indent="0" algn="l" defTabSz="914400" rtl="0" eaLnBrk="0" fontAlgn="base" latinLnBrk="0" hangingPunct="0">
                        <a:lnSpc>
                          <a:spcPct val="90000"/>
                        </a:lnSpc>
                        <a:spcBef>
                          <a:spcPct val="0"/>
                        </a:spcBef>
                        <a:spcAft>
                          <a:spcPts val="700"/>
                        </a:spcAft>
                        <a:buClr>
                          <a:schemeClr val="folHlink"/>
                        </a:buClr>
                        <a:buSzTx/>
                        <a:buFont typeface="Wingdings" panose="05000000000000000000" pitchFamily="2" charset="2"/>
                        <a:buNone/>
                        <a:tabLst/>
                      </a:pPr>
                      <a:r>
                        <a:rPr kumimoji="0" lang="en-US" sz="1600" u="none" strike="noStrike" cap="none" normalizeH="0" baseline="0" dirty="0" smtClean="0">
                          <a:ln>
                            <a:noFill/>
                          </a:ln>
                          <a:solidFill>
                            <a:schemeClr val="tx1"/>
                          </a:solidFill>
                          <a:effectLst/>
                        </a:rPr>
                        <a:t>stages 1/2</a:t>
                      </a:r>
                      <a:endParaRPr kumimoji="0" lang="en-US"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90000"/>
                        </a:lnSpc>
                        <a:spcBef>
                          <a:spcPct val="0"/>
                        </a:spcBef>
                        <a:spcAft>
                          <a:spcPts val="700"/>
                        </a:spcAft>
                        <a:buClr>
                          <a:schemeClr val="folHlink"/>
                        </a:buClr>
                        <a:buSzTx/>
                        <a:buFont typeface="Wingdings" panose="05000000000000000000" pitchFamily="2" charset="2"/>
                        <a:buNone/>
                        <a:tabLst/>
                      </a:pPr>
                      <a:r>
                        <a:rPr kumimoji="0" lang="en-US" sz="1600" u="none" strike="noStrike" cap="none" normalizeH="0" baseline="0" dirty="0" smtClean="0">
                          <a:ln>
                            <a:noFill/>
                          </a:ln>
                          <a:solidFill>
                            <a:schemeClr val="tx1"/>
                          </a:solidFill>
                          <a:effectLst/>
                        </a:rPr>
                        <a:t>70</a:t>
                      </a:r>
                      <a:endParaRPr kumimoji="0" lang="en-US"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90000"/>
                        </a:lnSpc>
                        <a:spcBef>
                          <a:spcPct val="0"/>
                        </a:spcBef>
                        <a:spcAft>
                          <a:spcPts val="700"/>
                        </a:spcAft>
                        <a:buClr>
                          <a:schemeClr val="folHlink"/>
                        </a:buClr>
                        <a:buSzTx/>
                        <a:buFont typeface="Wingdings" panose="05000000000000000000" pitchFamily="2" charset="2"/>
                        <a:buNone/>
                        <a:tabLst/>
                      </a:pPr>
                      <a:r>
                        <a:rPr kumimoji="0" lang="en-US" sz="1600" u="none" strike="noStrike" cap="none" normalizeH="0" baseline="0" dirty="0" smtClean="0">
                          <a:ln>
                            <a:noFill/>
                          </a:ln>
                          <a:solidFill>
                            <a:schemeClr val="tx1"/>
                          </a:solidFill>
                          <a:effectLst/>
                        </a:rPr>
                        <a:t>37</a:t>
                      </a:r>
                      <a:endParaRPr kumimoji="0" lang="en-US"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90000"/>
                        </a:lnSpc>
                        <a:spcBef>
                          <a:spcPct val="0"/>
                        </a:spcBef>
                        <a:spcAft>
                          <a:spcPts val="700"/>
                        </a:spcAft>
                        <a:buClr>
                          <a:schemeClr val="folHlink"/>
                        </a:buClr>
                        <a:buSzTx/>
                        <a:buFont typeface="Wingdings" panose="05000000000000000000" pitchFamily="2" charset="2"/>
                        <a:buNone/>
                        <a:tabLst/>
                      </a:pPr>
                      <a:r>
                        <a:rPr kumimoji="0" lang="en-US" sz="1600" u="none" strike="noStrike" cap="none" normalizeH="0" baseline="0" smtClean="0">
                          <a:ln>
                            <a:noFill/>
                          </a:ln>
                          <a:solidFill>
                            <a:schemeClr val="tx1"/>
                          </a:solidFill>
                          <a:effectLst/>
                        </a:rPr>
                        <a:t>18</a:t>
                      </a:r>
                      <a:endParaRPr kumimoji="0" 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90000"/>
                        </a:lnSpc>
                        <a:spcBef>
                          <a:spcPct val="0"/>
                        </a:spcBef>
                        <a:spcAft>
                          <a:spcPts val="700"/>
                        </a:spcAft>
                        <a:buClr>
                          <a:schemeClr val="folHlink"/>
                        </a:buClr>
                        <a:buSzTx/>
                        <a:buFont typeface="Wingdings" panose="05000000000000000000" pitchFamily="2" charset="2"/>
                        <a:buNone/>
                        <a:tabLst/>
                      </a:pPr>
                      <a:r>
                        <a:rPr kumimoji="0" lang="en-US" sz="1600" u="none" strike="noStrike" cap="none" normalizeH="0" baseline="0" smtClean="0">
                          <a:ln>
                            <a:noFill/>
                          </a:ln>
                          <a:solidFill>
                            <a:schemeClr val="tx1"/>
                          </a:solidFill>
                          <a:effectLst/>
                        </a:rPr>
                        <a:t>&lt; .001</a:t>
                      </a:r>
                      <a:endParaRPr kumimoji="0" 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11150">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90000"/>
                        </a:lnSpc>
                        <a:spcBef>
                          <a:spcPct val="0"/>
                        </a:spcBef>
                        <a:spcAft>
                          <a:spcPts val="700"/>
                        </a:spcAft>
                        <a:buClr>
                          <a:schemeClr val="folHlink"/>
                        </a:buClr>
                        <a:buSzTx/>
                        <a:buFont typeface="Wingdings" panose="05000000000000000000" pitchFamily="2" charset="2"/>
                        <a:buNone/>
                        <a:tabLst/>
                      </a:pPr>
                      <a:r>
                        <a:rPr kumimoji="0" lang="en-US" sz="1600" u="none" strike="noStrike" cap="none" normalizeH="0" baseline="0" smtClean="0">
                          <a:ln>
                            <a:noFill/>
                          </a:ln>
                          <a:solidFill>
                            <a:schemeClr val="tx1"/>
                          </a:solidFill>
                          <a:effectLst/>
                        </a:rPr>
                        <a:t>Liver transplantation</a:t>
                      </a:r>
                      <a:endParaRPr kumimoji="0" 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90000"/>
                        </a:lnSpc>
                        <a:spcBef>
                          <a:spcPct val="0"/>
                        </a:spcBef>
                        <a:spcAft>
                          <a:spcPts val="700"/>
                        </a:spcAft>
                        <a:buClr>
                          <a:schemeClr val="folHlink"/>
                        </a:buClr>
                        <a:buSzTx/>
                        <a:buFont typeface="Wingdings" panose="05000000000000000000" pitchFamily="2" charset="2"/>
                        <a:buNone/>
                        <a:tabLst/>
                      </a:pPr>
                      <a:r>
                        <a:rPr kumimoji="0" lang="en-US" sz="1600" u="none" strike="noStrike" cap="none" normalizeH="0" baseline="0" smtClean="0">
                          <a:ln>
                            <a:noFill/>
                          </a:ln>
                          <a:solidFill>
                            <a:schemeClr val="tx1"/>
                          </a:solidFill>
                          <a:effectLst/>
                        </a:rPr>
                        <a:t>32</a:t>
                      </a:r>
                      <a:endParaRPr kumimoji="0" 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90000"/>
                        </a:lnSpc>
                        <a:spcBef>
                          <a:spcPct val="0"/>
                        </a:spcBef>
                        <a:spcAft>
                          <a:spcPts val="700"/>
                        </a:spcAft>
                        <a:buClr>
                          <a:schemeClr val="folHlink"/>
                        </a:buClr>
                        <a:buSzTx/>
                        <a:buFont typeface="Wingdings" panose="05000000000000000000" pitchFamily="2" charset="2"/>
                        <a:buNone/>
                        <a:tabLst/>
                      </a:pPr>
                      <a:r>
                        <a:rPr kumimoji="0" lang="en-US" sz="1600" u="none" strike="noStrike" cap="none" normalizeH="0" baseline="0" dirty="0" smtClean="0">
                          <a:ln>
                            <a:noFill/>
                          </a:ln>
                          <a:solidFill>
                            <a:schemeClr val="tx1"/>
                          </a:solidFill>
                          <a:effectLst/>
                        </a:rPr>
                        <a:t>13</a:t>
                      </a:r>
                      <a:endParaRPr kumimoji="0" lang="en-US"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90000"/>
                        </a:lnSpc>
                        <a:spcBef>
                          <a:spcPct val="0"/>
                        </a:spcBef>
                        <a:spcAft>
                          <a:spcPts val="700"/>
                        </a:spcAft>
                        <a:buClr>
                          <a:schemeClr val="folHlink"/>
                        </a:buClr>
                        <a:buSzTx/>
                        <a:buFont typeface="Wingdings" panose="05000000000000000000" pitchFamily="2" charset="2"/>
                        <a:buNone/>
                        <a:tabLst/>
                      </a:pPr>
                      <a:r>
                        <a:rPr kumimoji="0" lang="en-US" sz="1600" u="none" strike="noStrike" cap="none" normalizeH="0" baseline="0" smtClean="0">
                          <a:ln>
                            <a:noFill/>
                          </a:ln>
                          <a:solidFill>
                            <a:schemeClr val="tx1"/>
                          </a:solidFill>
                          <a:effectLst/>
                        </a:rPr>
                        <a:t>7</a:t>
                      </a:r>
                      <a:endParaRPr kumimoji="0" 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90000"/>
                        </a:lnSpc>
                        <a:spcBef>
                          <a:spcPct val="0"/>
                        </a:spcBef>
                        <a:spcAft>
                          <a:spcPts val="700"/>
                        </a:spcAft>
                        <a:buClr>
                          <a:schemeClr val="folHlink"/>
                        </a:buClr>
                        <a:buSzTx/>
                        <a:buFont typeface="Wingdings" panose="05000000000000000000" pitchFamily="2" charset="2"/>
                        <a:buNone/>
                        <a:tabLst/>
                      </a:pPr>
                      <a:r>
                        <a:rPr kumimoji="0" lang="en-US" sz="1600" u="none" strike="noStrike" cap="none" normalizeH="0" baseline="0" dirty="0" smtClean="0">
                          <a:ln>
                            <a:noFill/>
                          </a:ln>
                          <a:solidFill>
                            <a:schemeClr val="tx1"/>
                          </a:solidFill>
                          <a:effectLst/>
                        </a:rPr>
                        <a:t>&lt; .001</a:t>
                      </a:r>
                      <a:endParaRPr kumimoji="0" lang="en-US"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31813">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90000"/>
                        </a:lnSpc>
                        <a:spcBef>
                          <a:spcPct val="0"/>
                        </a:spcBef>
                        <a:spcAft>
                          <a:spcPts val="700"/>
                        </a:spcAft>
                        <a:buClr>
                          <a:schemeClr val="folHlink"/>
                        </a:buClr>
                        <a:buSzTx/>
                        <a:buFont typeface="Wingdings" panose="05000000000000000000" pitchFamily="2" charset="2"/>
                        <a:buNone/>
                        <a:tabLst/>
                      </a:pPr>
                      <a:r>
                        <a:rPr kumimoji="0" lang="en-US" sz="1600" u="none" strike="noStrike" cap="none" normalizeH="0" baseline="0" smtClean="0">
                          <a:ln>
                            <a:noFill/>
                          </a:ln>
                          <a:solidFill>
                            <a:schemeClr val="tx1"/>
                          </a:solidFill>
                          <a:effectLst/>
                        </a:rPr>
                        <a:t>Mean 3-year survival from cancer diagnosis</a:t>
                      </a:r>
                      <a:endParaRPr kumimoji="0" 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90000"/>
                        </a:lnSpc>
                        <a:spcBef>
                          <a:spcPct val="0"/>
                        </a:spcBef>
                        <a:spcAft>
                          <a:spcPts val="700"/>
                        </a:spcAft>
                        <a:buClr>
                          <a:schemeClr val="folHlink"/>
                        </a:buClr>
                        <a:buSzTx/>
                        <a:buFont typeface="Wingdings" panose="05000000000000000000" pitchFamily="2" charset="2"/>
                        <a:buNone/>
                        <a:tabLst/>
                      </a:pPr>
                      <a:r>
                        <a:rPr kumimoji="0" lang="en-US" sz="1600" u="none" strike="noStrike" cap="none" normalizeH="0" baseline="0" dirty="0" smtClean="0">
                          <a:ln>
                            <a:noFill/>
                          </a:ln>
                          <a:solidFill>
                            <a:schemeClr val="tx1"/>
                          </a:solidFill>
                          <a:effectLst/>
                        </a:rPr>
                        <a:t>39</a:t>
                      </a:r>
                      <a:endParaRPr kumimoji="0" lang="en-US"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90000"/>
                        </a:lnSpc>
                        <a:spcBef>
                          <a:spcPct val="0"/>
                        </a:spcBef>
                        <a:spcAft>
                          <a:spcPts val="700"/>
                        </a:spcAft>
                        <a:buClr>
                          <a:schemeClr val="folHlink"/>
                        </a:buClr>
                        <a:buSzTx/>
                        <a:buFont typeface="Wingdings" panose="05000000000000000000" pitchFamily="2" charset="2"/>
                        <a:buNone/>
                        <a:tabLst/>
                      </a:pPr>
                      <a:r>
                        <a:rPr kumimoji="0" lang="en-US" sz="1600" u="none" strike="noStrike" cap="none" normalizeH="0" baseline="0" smtClean="0">
                          <a:ln>
                            <a:noFill/>
                          </a:ln>
                          <a:solidFill>
                            <a:schemeClr val="tx1"/>
                          </a:solidFill>
                          <a:effectLst/>
                        </a:rPr>
                        <a:t>27</a:t>
                      </a:r>
                      <a:endParaRPr kumimoji="0" 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90000"/>
                        </a:lnSpc>
                        <a:spcBef>
                          <a:spcPct val="0"/>
                        </a:spcBef>
                        <a:spcAft>
                          <a:spcPts val="700"/>
                        </a:spcAft>
                        <a:buClr>
                          <a:schemeClr val="folHlink"/>
                        </a:buClr>
                        <a:buSzTx/>
                        <a:buFont typeface="Wingdings" panose="05000000000000000000" pitchFamily="2" charset="2"/>
                        <a:buNone/>
                        <a:tabLst/>
                      </a:pPr>
                      <a:r>
                        <a:rPr kumimoji="0" lang="en-US" sz="1600" u="none" strike="noStrike" cap="none" normalizeH="0" baseline="0" dirty="0" smtClean="0">
                          <a:ln>
                            <a:noFill/>
                          </a:ln>
                          <a:solidFill>
                            <a:schemeClr val="tx1"/>
                          </a:solidFill>
                          <a:effectLst/>
                        </a:rPr>
                        <a:t>12</a:t>
                      </a:r>
                      <a:endParaRPr kumimoji="0" lang="en-US"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90000"/>
                        </a:lnSpc>
                        <a:spcBef>
                          <a:spcPct val="0"/>
                        </a:spcBef>
                        <a:spcAft>
                          <a:spcPts val="700"/>
                        </a:spcAft>
                        <a:buClr>
                          <a:schemeClr val="folHlink"/>
                        </a:buClr>
                        <a:buSzTx/>
                        <a:buFont typeface="Wingdings" panose="05000000000000000000" pitchFamily="2" charset="2"/>
                        <a:buNone/>
                        <a:tabLst/>
                      </a:pPr>
                      <a:r>
                        <a:rPr kumimoji="0" lang="en-US" sz="1600" u="none" strike="noStrike" cap="none" normalizeH="0" baseline="0" dirty="0" smtClean="0">
                          <a:ln>
                            <a:noFill/>
                          </a:ln>
                          <a:solidFill>
                            <a:schemeClr val="tx1"/>
                          </a:solidFill>
                          <a:effectLst/>
                        </a:rPr>
                        <a:t>&lt; .05</a:t>
                      </a:r>
                      <a:endParaRPr kumimoji="0" lang="en-US"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63523" name="Text Box 36"/>
          <p:cNvSpPr txBox="1">
            <a:spLocks noChangeArrowheads="1"/>
          </p:cNvSpPr>
          <p:nvPr/>
        </p:nvSpPr>
        <p:spPr bwMode="auto">
          <a:xfrm>
            <a:off x="19303" y="6544208"/>
            <a:ext cx="1282410" cy="2333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r>
              <a:rPr lang="en-US" sz="1000" dirty="0" err="1">
                <a:solidFill>
                  <a:schemeClr val="bg1"/>
                </a:solidFill>
                <a:ea typeface="ヒラギノ角ゴ Pro W3" charset="-128"/>
              </a:rPr>
              <a:t>Stravitz</a:t>
            </a:r>
            <a:r>
              <a:rPr lang="en-US" sz="1000" dirty="0">
                <a:solidFill>
                  <a:schemeClr val="bg1"/>
                </a:solidFill>
                <a:ea typeface="ヒラギノ角ゴ Pro W3" charset="-128"/>
              </a:rPr>
              <a:t> </a:t>
            </a:r>
            <a:r>
              <a:rPr lang="en-US" sz="1000" dirty="0" smtClean="0">
                <a:solidFill>
                  <a:schemeClr val="bg1"/>
                </a:solidFill>
                <a:ea typeface="ヒラギノ角ゴ Pro W3" charset="-128"/>
              </a:rPr>
              <a:t>et al, 2008.</a:t>
            </a:r>
            <a:endParaRPr lang="en-US" sz="1000" dirty="0">
              <a:solidFill>
                <a:schemeClr val="bg1"/>
              </a:solidFill>
              <a:ea typeface="ヒラギノ角ゴ Pro W3" charset="-128"/>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ext Box 3"/>
          <p:cNvSpPr txBox="1">
            <a:spLocks noChangeArrowheads="1"/>
          </p:cNvSpPr>
          <p:nvPr/>
        </p:nvSpPr>
        <p:spPr bwMode="auto">
          <a:xfrm>
            <a:off x="0" y="6604084"/>
            <a:ext cx="1132942" cy="2269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85000"/>
              </a:lnSpc>
            </a:pPr>
            <a:r>
              <a:rPr lang="en-US" sz="1000" dirty="0" smtClean="0">
                <a:solidFill>
                  <a:srgbClr val="FFFFFF"/>
                </a:solidFill>
                <a:ea typeface="ヒラギノ角ゴ Pro W3" charset="-128"/>
              </a:rPr>
              <a:t>Tong et al, 2010.</a:t>
            </a:r>
            <a:endParaRPr lang="en-US" sz="1000" dirty="0">
              <a:solidFill>
                <a:srgbClr val="FFFFFF"/>
              </a:solidFill>
              <a:ea typeface="ヒラギノ角ゴ Pro W3" charset="-128"/>
            </a:endParaRPr>
          </a:p>
        </p:txBody>
      </p:sp>
      <p:pic>
        <p:nvPicPr>
          <p:cNvPr id="64514"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2000" y="1524000"/>
            <a:ext cx="7696200" cy="4344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0"/>
            <a:ext cx="8458200" cy="1371600"/>
          </a:xfrm>
        </p:spPr>
        <p:txBody>
          <a:bodyPr/>
          <a:lstStyle/>
          <a:p>
            <a:r>
              <a:rPr lang="en-US" sz="2800" dirty="0" smtClean="0"/>
              <a:t>Patient Survival Comparing Detection of HCC by Surveillance </a:t>
            </a:r>
            <a:r>
              <a:rPr lang="en-US" sz="2800" dirty="0" err="1" smtClean="0"/>
              <a:t>vs</a:t>
            </a:r>
            <a:r>
              <a:rPr lang="en-US" sz="2800" dirty="0" smtClean="0"/>
              <a:t> Presentation With Symptoms</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Disclosures	</a:t>
            </a:r>
            <a:endParaRPr lang="en-US" dirty="0"/>
          </a:p>
        </p:txBody>
      </p:sp>
      <p:sp>
        <p:nvSpPr>
          <p:cNvPr id="3" name="Content Placeholder 2"/>
          <p:cNvSpPr>
            <a:spLocks noGrp="1"/>
          </p:cNvSpPr>
          <p:nvPr>
            <p:ph idx="1"/>
          </p:nvPr>
        </p:nvSpPr>
        <p:spPr/>
        <p:txBody>
          <a:bodyPr/>
          <a:lstStyle/>
          <a:p>
            <a:r>
              <a:rPr lang="en-US" dirty="0" smtClean="0"/>
              <a:t>Dr Gish has consulting relationships with</a:t>
            </a:r>
          </a:p>
          <a:p>
            <a:pPr lvl="1"/>
            <a:r>
              <a:rPr lang="en-US" dirty="0" smtClean="0"/>
              <a:t>Bayer</a:t>
            </a:r>
          </a:p>
          <a:p>
            <a:pPr lvl="1"/>
            <a:r>
              <a:rPr lang="en-US" dirty="0" smtClean="0"/>
              <a:t>Onyx</a:t>
            </a:r>
          </a:p>
          <a:p>
            <a:pPr lvl="1"/>
            <a:r>
              <a:rPr lang="en-US" dirty="0" smtClean="0"/>
              <a:t>BTG, </a:t>
            </a:r>
            <a:r>
              <a:rPr lang="en-US" dirty="0" err="1" smtClean="0"/>
              <a:t>Biocompatibles</a:t>
            </a:r>
            <a:endParaRPr lang="en-US" dirty="0" smtClean="0"/>
          </a:p>
          <a:p>
            <a:pPr marL="457200" lvl="1" indent="0">
              <a:buNone/>
            </a:pPr>
            <a:endParaRPr lang="en-US" dirty="0"/>
          </a:p>
        </p:txBody>
      </p:sp>
    </p:spTree>
    <p:extLst>
      <p:ext uri="{BB962C8B-B14F-4D97-AF65-F5344CB8AC3E}">
        <p14:creationId xmlns:p14="http://schemas.microsoft.com/office/powerpoint/2010/main" xmlns="" val="14935953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Percutaneous Ablative Therapies for Hepatocellular Carcinoma</a:t>
            </a:r>
            <a:endParaRPr lang="en-US" sz="3600" dirty="0"/>
          </a:p>
        </p:txBody>
      </p:sp>
      <p:sp>
        <p:nvSpPr>
          <p:cNvPr id="6" name="Content Placeholder 5"/>
          <p:cNvSpPr>
            <a:spLocks noGrp="1"/>
          </p:cNvSpPr>
          <p:nvPr>
            <p:ph sz="half" idx="1"/>
          </p:nvPr>
        </p:nvSpPr>
        <p:spPr>
          <a:xfrm>
            <a:off x="609600" y="1752601"/>
            <a:ext cx="4038600" cy="4525963"/>
          </a:xfrm>
        </p:spPr>
        <p:txBody>
          <a:bodyPr/>
          <a:lstStyle/>
          <a:p>
            <a:pPr>
              <a:buNone/>
            </a:pPr>
            <a:r>
              <a:rPr lang="en-US" sz="2000" dirty="0" err="1" smtClean="0"/>
              <a:t>Percutaneous</a:t>
            </a:r>
            <a:r>
              <a:rPr lang="en-US" sz="2000" dirty="0" smtClean="0"/>
              <a:t> ethanol injection</a:t>
            </a:r>
          </a:p>
          <a:p>
            <a:pPr>
              <a:buNone/>
            </a:pPr>
            <a:r>
              <a:rPr lang="en-US" sz="2000" dirty="0" smtClean="0"/>
              <a:t>Acetic acid injection</a:t>
            </a:r>
          </a:p>
          <a:p>
            <a:pPr>
              <a:buNone/>
            </a:pPr>
            <a:endParaRPr lang="en-US" sz="2000" dirty="0" smtClean="0"/>
          </a:p>
          <a:p>
            <a:pPr>
              <a:buNone/>
            </a:pPr>
            <a:r>
              <a:rPr lang="en-US" sz="2000" dirty="0" smtClean="0"/>
              <a:t>Hot saline injection</a:t>
            </a:r>
          </a:p>
          <a:p>
            <a:pPr>
              <a:buNone/>
            </a:pPr>
            <a:r>
              <a:rPr lang="en-US" sz="2000" dirty="0" smtClean="0"/>
              <a:t>Radiofrequency</a:t>
            </a:r>
          </a:p>
          <a:p>
            <a:pPr>
              <a:buNone/>
            </a:pPr>
            <a:r>
              <a:rPr lang="en-US" sz="2000" dirty="0" smtClean="0"/>
              <a:t>Microwaves</a:t>
            </a:r>
          </a:p>
          <a:p>
            <a:pPr>
              <a:buNone/>
            </a:pPr>
            <a:r>
              <a:rPr lang="en-US" sz="2000" dirty="0" err="1" smtClean="0"/>
              <a:t>Cryoablation</a:t>
            </a:r>
            <a:endParaRPr lang="en-US" sz="2000" dirty="0" smtClean="0"/>
          </a:p>
          <a:p>
            <a:pPr>
              <a:buNone/>
            </a:pPr>
            <a:r>
              <a:rPr lang="en-US" sz="2000" dirty="0" smtClean="0"/>
              <a:t>Laser</a:t>
            </a:r>
          </a:p>
          <a:p>
            <a:pPr>
              <a:buNone/>
            </a:pPr>
            <a:endParaRPr lang="en-US" sz="2000" dirty="0" smtClean="0"/>
          </a:p>
          <a:p>
            <a:pPr>
              <a:buNone/>
            </a:pPr>
            <a:r>
              <a:rPr lang="en-US" sz="2000" dirty="0" smtClean="0"/>
              <a:t>Irreversible </a:t>
            </a:r>
            <a:r>
              <a:rPr lang="en-US" sz="2000" dirty="0" err="1" smtClean="0"/>
              <a:t>electroporation</a:t>
            </a:r>
            <a:endParaRPr lang="en-US" sz="2000" dirty="0" smtClean="0"/>
          </a:p>
          <a:p>
            <a:pPr>
              <a:buNone/>
            </a:pPr>
            <a:r>
              <a:rPr lang="en-US" sz="2000" dirty="0" smtClean="0"/>
              <a:t>Light-activated drug therapy</a:t>
            </a:r>
          </a:p>
        </p:txBody>
      </p:sp>
      <p:sp>
        <p:nvSpPr>
          <p:cNvPr id="7" name="Content Placeholder 6"/>
          <p:cNvSpPr>
            <a:spLocks noGrp="1"/>
          </p:cNvSpPr>
          <p:nvPr>
            <p:ph sz="half" idx="2"/>
          </p:nvPr>
        </p:nvSpPr>
        <p:spPr>
          <a:xfrm>
            <a:off x="4800600" y="1905002"/>
            <a:ext cx="4038600" cy="685800"/>
          </a:xfrm>
        </p:spPr>
        <p:txBody>
          <a:bodyPr/>
          <a:lstStyle/>
          <a:p>
            <a:pPr>
              <a:buNone/>
            </a:pPr>
            <a:r>
              <a:rPr lang="en-US" sz="2000" dirty="0" smtClean="0"/>
              <a:t>Chemical ablation</a:t>
            </a:r>
            <a:endParaRPr lang="en-US" sz="2000" dirty="0"/>
          </a:p>
        </p:txBody>
      </p:sp>
      <p:sp>
        <p:nvSpPr>
          <p:cNvPr id="5" name="Text Box 3"/>
          <p:cNvSpPr txBox="1">
            <a:spLocks noChangeArrowheads="1"/>
          </p:cNvSpPr>
          <p:nvPr/>
        </p:nvSpPr>
        <p:spPr bwMode="auto">
          <a:xfrm>
            <a:off x="0" y="6604084"/>
            <a:ext cx="1874331" cy="2269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85000"/>
              </a:lnSpc>
            </a:pPr>
            <a:r>
              <a:rPr lang="en-US" sz="1000" dirty="0" smtClean="0">
                <a:solidFill>
                  <a:srgbClr val="FFFFFF"/>
                </a:solidFill>
                <a:ea typeface="ヒラギノ角ゴ Pro W3" charset="-128"/>
              </a:rPr>
              <a:t>Adapted from Lau et al, 2003.</a:t>
            </a:r>
            <a:endParaRPr lang="en-US" sz="1000" dirty="0">
              <a:solidFill>
                <a:srgbClr val="FFFFFF"/>
              </a:solidFill>
              <a:ea typeface="ヒラギノ角ゴ Pro W3" charset="-128"/>
            </a:endParaRPr>
          </a:p>
        </p:txBody>
      </p:sp>
      <p:sp>
        <p:nvSpPr>
          <p:cNvPr id="8" name="Right Brace 7"/>
          <p:cNvSpPr/>
          <p:nvPr/>
        </p:nvSpPr>
        <p:spPr>
          <a:xfrm>
            <a:off x="4419600" y="1752601"/>
            <a:ext cx="228600" cy="838200"/>
          </a:xfrm>
          <a:prstGeom prst="rightBrace">
            <a:avLst/>
          </a:prstGeom>
          <a:ln>
            <a:solidFill>
              <a:srgbClr val="FFFFFF"/>
            </a:solidFill>
          </a:ln>
          <a:effectLst>
            <a:outerShdw blurRad="40000" dist="20000" dir="5400000" rotWithShape="0">
              <a:srgbClr val="000000">
                <a:alpha val="12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Right Brace 8"/>
          <p:cNvSpPr/>
          <p:nvPr/>
        </p:nvSpPr>
        <p:spPr>
          <a:xfrm>
            <a:off x="4419600" y="2971801"/>
            <a:ext cx="228600" cy="1676400"/>
          </a:xfrm>
          <a:prstGeom prst="rightBrace">
            <a:avLst/>
          </a:prstGeom>
          <a:ln>
            <a:solidFill>
              <a:srgbClr val="FFFFFF"/>
            </a:solidFill>
          </a:ln>
          <a:effectLst>
            <a:outerShdw blurRad="40000" dist="20000" dir="5400000" rotWithShape="0">
              <a:srgbClr val="000000">
                <a:alpha val="12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Right Brace 9"/>
          <p:cNvSpPr/>
          <p:nvPr/>
        </p:nvSpPr>
        <p:spPr>
          <a:xfrm>
            <a:off x="4419600" y="5029201"/>
            <a:ext cx="228600" cy="838200"/>
          </a:xfrm>
          <a:prstGeom prst="rightBrace">
            <a:avLst/>
          </a:prstGeom>
          <a:ln>
            <a:solidFill>
              <a:srgbClr val="FFFFFF"/>
            </a:solidFill>
          </a:ln>
          <a:effectLst>
            <a:outerShdw blurRad="40000" dist="20000" dir="5400000" rotWithShape="0">
              <a:srgbClr val="000000">
                <a:alpha val="12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Content Placeholder 6"/>
          <p:cNvSpPr txBox="1">
            <a:spLocks/>
          </p:cNvSpPr>
          <p:nvPr/>
        </p:nvSpPr>
        <p:spPr bwMode="auto">
          <a:xfrm>
            <a:off x="4800600" y="3581402"/>
            <a:ext cx="40386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ct val="0"/>
              </a:spcAft>
              <a:buClrTx/>
              <a:buSzTx/>
              <a:buFont typeface="Courier New"/>
              <a:buNone/>
              <a:tabLst/>
              <a:defRPr/>
            </a:pPr>
            <a:r>
              <a:rPr kumimoji="0" lang="en-US" sz="2000" b="0" i="0" u="none" strike="noStrike" kern="1200" cap="none" spc="0" normalizeH="0" baseline="0" noProof="0" dirty="0" smtClean="0">
                <a:ln>
                  <a:noFill/>
                </a:ln>
                <a:solidFill>
                  <a:schemeClr val="bg1"/>
                </a:solidFill>
                <a:effectLst/>
                <a:uLnTx/>
                <a:uFillTx/>
                <a:latin typeface="Arial"/>
                <a:ea typeface="ＭＳ Ｐゴシック" pitchFamily="-1" charset="-128"/>
                <a:cs typeface="Arial"/>
              </a:rPr>
              <a:t>Thermal ablation</a:t>
            </a:r>
            <a:endParaRPr kumimoji="0" lang="en-US" sz="2000" b="0" i="0" u="none" strike="noStrike" kern="1200" cap="none" spc="0" normalizeH="0" baseline="0" noProof="0" dirty="0">
              <a:ln>
                <a:noFill/>
              </a:ln>
              <a:solidFill>
                <a:schemeClr val="bg1"/>
              </a:solidFill>
              <a:effectLst/>
              <a:uLnTx/>
              <a:uFillTx/>
              <a:latin typeface="Arial"/>
              <a:ea typeface="ＭＳ Ｐゴシック" pitchFamily="-1" charset="-128"/>
              <a:cs typeface="Arial"/>
            </a:endParaRPr>
          </a:p>
        </p:txBody>
      </p:sp>
      <p:sp>
        <p:nvSpPr>
          <p:cNvPr id="13" name="Content Placeholder 6"/>
          <p:cNvSpPr txBox="1">
            <a:spLocks/>
          </p:cNvSpPr>
          <p:nvPr/>
        </p:nvSpPr>
        <p:spPr bwMode="auto">
          <a:xfrm>
            <a:off x="4800600" y="5257801"/>
            <a:ext cx="40386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ct val="0"/>
              </a:spcAft>
              <a:buClrTx/>
              <a:buSzTx/>
              <a:buFont typeface="Courier New"/>
              <a:buNone/>
              <a:tabLst/>
              <a:defRPr/>
            </a:pPr>
            <a:r>
              <a:rPr kumimoji="0" lang="en-US" sz="2000" b="0" i="0" u="none" strike="noStrike" kern="1200" cap="none" spc="0" normalizeH="0" baseline="0" noProof="0" dirty="0" smtClean="0">
                <a:ln>
                  <a:noFill/>
                </a:ln>
                <a:solidFill>
                  <a:schemeClr val="bg1"/>
                </a:solidFill>
                <a:effectLst/>
                <a:uLnTx/>
                <a:uFillTx/>
                <a:latin typeface="Arial"/>
                <a:ea typeface="ＭＳ Ｐゴシック" pitchFamily="-1" charset="-128"/>
                <a:cs typeface="Arial"/>
              </a:rPr>
              <a:t>New non chemical/non thermal</a:t>
            </a:r>
            <a:endParaRPr kumimoji="0" lang="en-US" sz="2000" b="0" i="0" u="none" strike="noStrike" kern="1200" cap="none" spc="0" normalizeH="0" baseline="0" noProof="0" dirty="0">
              <a:ln>
                <a:noFill/>
              </a:ln>
              <a:solidFill>
                <a:schemeClr val="bg1"/>
              </a:solidFill>
              <a:effectLst/>
              <a:uLnTx/>
              <a:uFillTx/>
              <a:latin typeface="Arial"/>
              <a:ea typeface="ＭＳ Ｐゴシック" pitchFamily="-1" charset="-128"/>
              <a:cs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304800" y="1106487"/>
            <a:ext cx="8686800" cy="51419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098" name="Rectangle 2"/>
          <p:cNvSpPr>
            <a:spLocks noGrp="1" noChangeArrowheads="1"/>
          </p:cNvSpPr>
          <p:nvPr>
            <p:ph type="title"/>
          </p:nvPr>
        </p:nvSpPr>
        <p:spPr>
          <a:xfrm>
            <a:off x="457200" y="0"/>
            <a:ext cx="8229600" cy="1106487"/>
          </a:xfrm>
        </p:spPr>
        <p:txBody>
          <a:bodyPr/>
          <a:lstStyle/>
          <a:p>
            <a:r>
              <a:rPr lang="en-US" sz="2800" dirty="0" smtClean="0"/>
              <a:t>Survival Rates of Asian American Patients</a:t>
            </a:r>
            <a:br>
              <a:rPr lang="en-US" sz="2800" dirty="0" smtClean="0"/>
            </a:br>
            <a:r>
              <a:rPr lang="en-US" sz="2800" dirty="0" smtClean="0"/>
              <a:t>With HCC by Treatments</a:t>
            </a:r>
          </a:p>
        </p:txBody>
      </p:sp>
      <p:sp>
        <p:nvSpPr>
          <p:cNvPr id="67586" name="Text Box 3"/>
          <p:cNvSpPr txBox="1">
            <a:spLocks noChangeArrowheads="1"/>
          </p:cNvSpPr>
          <p:nvPr/>
        </p:nvSpPr>
        <p:spPr bwMode="auto">
          <a:xfrm>
            <a:off x="0" y="6477000"/>
            <a:ext cx="6971943" cy="3577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85000"/>
              </a:lnSpc>
            </a:pPr>
            <a:r>
              <a:rPr lang="en-US" sz="1000" dirty="0" smtClean="0">
                <a:solidFill>
                  <a:srgbClr val="FFFFFF"/>
                </a:solidFill>
                <a:ea typeface="ヒラギノ角ゴ Pro W3" charset="-128"/>
              </a:rPr>
              <a:t>OLT = </a:t>
            </a:r>
            <a:r>
              <a:rPr lang="en-US" sz="1000" dirty="0" err="1">
                <a:solidFill>
                  <a:srgbClr val="FFFFFF"/>
                </a:solidFill>
                <a:ea typeface="ヒラギノ角ゴ Pro W3" charset="-128"/>
              </a:rPr>
              <a:t>orthotopic</a:t>
            </a:r>
            <a:r>
              <a:rPr lang="en-US" sz="1000" dirty="0">
                <a:solidFill>
                  <a:srgbClr val="FFFFFF"/>
                </a:solidFill>
                <a:ea typeface="ヒラギノ角ゴ Pro W3" charset="-128"/>
              </a:rPr>
              <a:t> liver transplantation; </a:t>
            </a:r>
            <a:r>
              <a:rPr lang="en-US" sz="1000" dirty="0" smtClean="0">
                <a:solidFill>
                  <a:srgbClr val="FFFFFF"/>
                </a:solidFill>
                <a:ea typeface="ヒラギノ角ゴ Pro W3" charset="-128"/>
              </a:rPr>
              <a:t>RFA = </a:t>
            </a:r>
            <a:r>
              <a:rPr lang="en-US" sz="1000" dirty="0">
                <a:solidFill>
                  <a:srgbClr val="FFFFFF"/>
                </a:solidFill>
                <a:ea typeface="ヒラギノ角ゴ Pro W3" charset="-128"/>
              </a:rPr>
              <a:t>radiofrequency ablation; </a:t>
            </a:r>
            <a:r>
              <a:rPr lang="en-US" sz="1000" dirty="0" smtClean="0">
                <a:solidFill>
                  <a:srgbClr val="FFFFFF"/>
                </a:solidFill>
                <a:ea typeface="ヒラギノ角ゴ Pro W3" charset="-128"/>
              </a:rPr>
              <a:t>TACE = </a:t>
            </a:r>
            <a:r>
              <a:rPr lang="en-US" sz="1000" dirty="0" err="1">
                <a:solidFill>
                  <a:srgbClr val="FFFFFF"/>
                </a:solidFill>
                <a:ea typeface="ヒラギノ角ゴ Pro W3" charset="-128"/>
              </a:rPr>
              <a:t>transcatheter</a:t>
            </a:r>
            <a:r>
              <a:rPr lang="en-US" sz="1000" dirty="0">
                <a:solidFill>
                  <a:srgbClr val="FFFFFF"/>
                </a:solidFill>
                <a:ea typeface="ヒラギノ角ゴ Pro W3" charset="-128"/>
              </a:rPr>
              <a:t> arterial chemoembolization. </a:t>
            </a:r>
          </a:p>
          <a:p>
            <a:pPr eaLnBrk="1" hangingPunct="1">
              <a:lnSpc>
                <a:spcPct val="85000"/>
              </a:lnSpc>
            </a:pPr>
            <a:r>
              <a:rPr lang="en-US" sz="1000" dirty="0">
                <a:solidFill>
                  <a:srgbClr val="FFFFFF"/>
                </a:solidFill>
                <a:ea typeface="ヒラギノ角ゴ Pro W3" charset="-128"/>
              </a:rPr>
              <a:t>Tong </a:t>
            </a:r>
            <a:r>
              <a:rPr lang="en-US" sz="1000" dirty="0" smtClean="0">
                <a:solidFill>
                  <a:srgbClr val="FFFFFF"/>
                </a:solidFill>
                <a:ea typeface="ヒラギノ角ゴ Pro W3" charset="-128"/>
              </a:rPr>
              <a:t>et al, 2010.</a:t>
            </a:r>
            <a:endParaRPr lang="en-US" sz="1000" dirty="0">
              <a:solidFill>
                <a:srgbClr val="FFFFFF"/>
              </a:solidFill>
              <a:ea typeface="ヒラギノ角ゴ Pro W3" charset="-128"/>
            </a:endParaRPr>
          </a:p>
        </p:txBody>
      </p:sp>
      <p:pic>
        <p:nvPicPr>
          <p:cNvPr id="67587" name="Picture 4" descr="Gish_sl9"/>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24000" y="2325687"/>
            <a:ext cx="6011863" cy="3286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7588" name="Text Box 5"/>
          <p:cNvSpPr txBox="1">
            <a:spLocks noChangeArrowheads="1"/>
          </p:cNvSpPr>
          <p:nvPr/>
        </p:nvSpPr>
        <p:spPr bwMode="auto">
          <a:xfrm>
            <a:off x="6545263" y="1289843"/>
            <a:ext cx="19812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sz="1800" dirty="0">
                <a:ea typeface="ヒラギノ角ゴ Pro W3" charset="-128"/>
              </a:rPr>
              <a:t>OLT all</a:t>
            </a:r>
          </a:p>
        </p:txBody>
      </p:sp>
      <p:sp>
        <p:nvSpPr>
          <p:cNvPr id="67589" name="Text Box 6"/>
          <p:cNvSpPr txBox="1">
            <a:spLocks noChangeArrowheads="1"/>
          </p:cNvSpPr>
          <p:nvPr/>
        </p:nvSpPr>
        <p:spPr bwMode="auto">
          <a:xfrm>
            <a:off x="6545263" y="1685131"/>
            <a:ext cx="19812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sz="1800">
                <a:ea typeface="ヒラギノ角ゴ Pro W3" charset="-128"/>
              </a:rPr>
              <a:t>Resection all</a:t>
            </a:r>
          </a:p>
        </p:txBody>
      </p:sp>
      <p:sp>
        <p:nvSpPr>
          <p:cNvPr id="67590" name="Text Box 7"/>
          <p:cNvSpPr txBox="1">
            <a:spLocks noChangeArrowheads="1"/>
          </p:cNvSpPr>
          <p:nvPr/>
        </p:nvSpPr>
        <p:spPr bwMode="auto">
          <a:xfrm>
            <a:off x="6545263" y="2066131"/>
            <a:ext cx="19812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sz="1800">
                <a:ea typeface="ヒラギノ角ゴ Pro W3" charset="-128"/>
              </a:rPr>
              <a:t>RFA only</a:t>
            </a:r>
          </a:p>
        </p:txBody>
      </p:sp>
      <p:sp>
        <p:nvSpPr>
          <p:cNvPr id="67591" name="Text Box 8"/>
          <p:cNvSpPr txBox="1">
            <a:spLocks noChangeArrowheads="1"/>
          </p:cNvSpPr>
          <p:nvPr/>
        </p:nvSpPr>
        <p:spPr bwMode="auto">
          <a:xfrm>
            <a:off x="6545263" y="2447131"/>
            <a:ext cx="19812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sz="1800">
                <a:ea typeface="ヒラギノ角ゴ Pro W3" charset="-128"/>
              </a:rPr>
              <a:t>TACE only</a:t>
            </a:r>
          </a:p>
        </p:txBody>
      </p:sp>
      <p:sp>
        <p:nvSpPr>
          <p:cNvPr id="67592" name="Text Box 9"/>
          <p:cNvSpPr txBox="1">
            <a:spLocks noChangeArrowheads="1"/>
          </p:cNvSpPr>
          <p:nvPr/>
        </p:nvSpPr>
        <p:spPr bwMode="auto">
          <a:xfrm>
            <a:off x="6545263" y="2828131"/>
            <a:ext cx="19812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sz="1800">
                <a:ea typeface="ヒラギノ角ゴ Pro W3" charset="-128"/>
              </a:rPr>
              <a:t>TACE RFA other</a:t>
            </a:r>
          </a:p>
        </p:txBody>
      </p:sp>
      <p:sp>
        <p:nvSpPr>
          <p:cNvPr id="67593" name="Text Box 10"/>
          <p:cNvSpPr txBox="1">
            <a:spLocks noChangeArrowheads="1"/>
          </p:cNvSpPr>
          <p:nvPr/>
        </p:nvSpPr>
        <p:spPr bwMode="auto">
          <a:xfrm>
            <a:off x="6545263" y="3209131"/>
            <a:ext cx="19812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sz="1800">
                <a:ea typeface="ヒラギノ角ゴ Pro W3" charset="-128"/>
              </a:rPr>
              <a:t>Supportive care</a:t>
            </a:r>
          </a:p>
        </p:txBody>
      </p:sp>
      <p:sp>
        <p:nvSpPr>
          <p:cNvPr id="67594" name="Line 11"/>
          <p:cNvSpPr>
            <a:spLocks noChangeShapeType="1"/>
          </p:cNvSpPr>
          <p:nvPr/>
        </p:nvSpPr>
        <p:spPr bwMode="auto">
          <a:xfrm>
            <a:off x="5783263" y="1518443"/>
            <a:ext cx="685800" cy="0"/>
          </a:xfrm>
          <a:prstGeom prst="line">
            <a:avLst/>
          </a:prstGeom>
          <a:noFill/>
          <a:ln w="19050">
            <a:solidFill>
              <a:srgbClr val="173C3F"/>
            </a:solidFill>
            <a:prstDash val="dash"/>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7595" name="Line 12"/>
          <p:cNvSpPr>
            <a:spLocks noChangeShapeType="1"/>
          </p:cNvSpPr>
          <p:nvPr/>
        </p:nvSpPr>
        <p:spPr bwMode="auto">
          <a:xfrm>
            <a:off x="5783263" y="1861343"/>
            <a:ext cx="685800" cy="0"/>
          </a:xfrm>
          <a:prstGeom prst="line">
            <a:avLst/>
          </a:prstGeom>
          <a:noFill/>
          <a:ln w="19050">
            <a:solidFill>
              <a:srgbClr val="78C4C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7596" name="Line 13"/>
          <p:cNvSpPr>
            <a:spLocks noChangeShapeType="1"/>
          </p:cNvSpPr>
          <p:nvPr/>
        </p:nvSpPr>
        <p:spPr bwMode="auto">
          <a:xfrm>
            <a:off x="5783263" y="2242343"/>
            <a:ext cx="685800" cy="0"/>
          </a:xfrm>
          <a:prstGeom prst="line">
            <a:avLst/>
          </a:prstGeom>
          <a:noFill/>
          <a:ln w="19050">
            <a:solidFill>
              <a:srgbClr val="008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7597" name="Line 14"/>
          <p:cNvSpPr>
            <a:spLocks noChangeShapeType="1"/>
          </p:cNvSpPr>
          <p:nvPr/>
        </p:nvSpPr>
        <p:spPr bwMode="auto">
          <a:xfrm>
            <a:off x="5783263" y="2610643"/>
            <a:ext cx="685800" cy="0"/>
          </a:xfrm>
          <a:prstGeom prst="line">
            <a:avLst/>
          </a:prstGeom>
          <a:noFill/>
          <a:ln w="19050">
            <a:solidFill>
              <a:srgbClr val="C19293"/>
            </a:solidFill>
            <a:prstDash val="dash"/>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7598" name="Line 15"/>
          <p:cNvSpPr>
            <a:spLocks noChangeShapeType="1"/>
          </p:cNvSpPr>
          <p:nvPr/>
        </p:nvSpPr>
        <p:spPr bwMode="auto">
          <a:xfrm>
            <a:off x="5783263" y="3017043"/>
            <a:ext cx="685800" cy="0"/>
          </a:xfrm>
          <a:prstGeom prst="line">
            <a:avLst/>
          </a:prstGeom>
          <a:noFill/>
          <a:ln w="19050">
            <a:solidFill>
              <a:srgbClr val="744E4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7599" name="Line 16"/>
          <p:cNvSpPr>
            <a:spLocks noChangeShapeType="1"/>
          </p:cNvSpPr>
          <p:nvPr/>
        </p:nvSpPr>
        <p:spPr bwMode="auto">
          <a:xfrm>
            <a:off x="5783263" y="3347243"/>
            <a:ext cx="685800" cy="0"/>
          </a:xfrm>
          <a:prstGeom prst="line">
            <a:avLst/>
          </a:prstGeom>
          <a:noFill/>
          <a:ln w="19050">
            <a:solidFill>
              <a:schemeClr val="accent2">
                <a:lumMod val="75000"/>
              </a:schemeClr>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7600" name="Text Box 17"/>
          <p:cNvSpPr txBox="1">
            <a:spLocks noChangeArrowheads="1"/>
          </p:cNvSpPr>
          <p:nvPr/>
        </p:nvSpPr>
        <p:spPr bwMode="auto">
          <a:xfrm>
            <a:off x="1295400" y="1335087"/>
            <a:ext cx="19812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sz="1800" b="1" dirty="0">
                <a:ea typeface="ヒラギノ角ゴ Pro W3" charset="-128"/>
              </a:rPr>
              <a:t>Patient Survival </a:t>
            </a:r>
          </a:p>
        </p:txBody>
      </p:sp>
      <p:sp>
        <p:nvSpPr>
          <p:cNvPr id="67601" name="Text Box 18"/>
          <p:cNvSpPr txBox="1">
            <a:spLocks noChangeArrowheads="1"/>
          </p:cNvSpPr>
          <p:nvPr/>
        </p:nvSpPr>
        <p:spPr bwMode="auto">
          <a:xfrm>
            <a:off x="3505200" y="5881687"/>
            <a:ext cx="22860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sz="1800">
                <a:ea typeface="ヒラギノ角ゴ Pro W3" charset="-128"/>
              </a:rPr>
              <a:t>Months of Follow Up</a:t>
            </a:r>
          </a:p>
        </p:txBody>
      </p:sp>
      <p:sp>
        <p:nvSpPr>
          <p:cNvPr id="67602" name="Text Box 19"/>
          <p:cNvSpPr txBox="1">
            <a:spLocks noChangeArrowheads="1"/>
          </p:cNvSpPr>
          <p:nvPr/>
        </p:nvSpPr>
        <p:spPr bwMode="auto">
          <a:xfrm>
            <a:off x="1257300" y="5589587"/>
            <a:ext cx="8382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sz="1800">
                <a:ea typeface="ヒラギノ角ゴ Pro W3" charset="-128"/>
              </a:rPr>
              <a:t>0</a:t>
            </a:r>
          </a:p>
        </p:txBody>
      </p:sp>
      <p:sp>
        <p:nvSpPr>
          <p:cNvPr id="67603" name="Text Box 20"/>
          <p:cNvSpPr txBox="1">
            <a:spLocks noChangeArrowheads="1"/>
          </p:cNvSpPr>
          <p:nvPr/>
        </p:nvSpPr>
        <p:spPr bwMode="auto">
          <a:xfrm>
            <a:off x="2438400" y="5589587"/>
            <a:ext cx="8382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sz="1800">
                <a:ea typeface="ヒラギノ角ゴ Pro W3" charset="-128"/>
              </a:rPr>
              <a:t>30</a:t>
            </a:r>
          </a:p>
        </p:txBody>
      </p:sp>
      <p:sp>
        <p:nvSpPr>
          <p:cNvPr id="67604" name="Text Box 21"/>
          <p:cNvSpPr txBox="1">
            <a:spLocks noChangeArrowheads="1"/>
          </p:cNvSpPr>
          <p:nvPr/>
        </p:nvSpPr>
        <p:spPr bwMode="auto">
          <a:xfrm>
            <a:off x="3581400" y="5589587"/>
            <a:ext cx="8382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sz="1800">
                <a:ea typeface="ヒラギノ角ゴ Pro W3" charset="-128"/>
              </a:rPr>
              <a:t>60</a:t>
            </a:r>
          </a:p>
        </p:txBody>
      </p:sp>
      <p:sp>
        <p:nvSpPr>
          <p:cNvPr id="67605" name="Text Box 22"/>
          <p:cNvSpPr txBox="1">
            <a:spLocks noChangeArrowheads="1"/>
          </p:cNvSpPr>
          <p:nvPr/>
        </p:nvSpPr>
        <p:spPr bwMode="auto">
          <a:xfrm>
            <a:off x="4775200" y="5589587"/>
            <a:ext cx="8382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sz="1800">
                <a:ea typeface="ヒラギノ角ゴ Pro W3" charset="-128"/>
              </a:rPr>
              <a:t>90</a:t>
            </a:r>
          </a:p>
        </p:txBody>
      </p:sp>
      <p:sp>
        <p:nvSpPr>
          <p:cNvPr id="67606" name="Text Box 23"/>
          <p:cNvSpPr txBox="1">
            <a:spLocks noChangeArrowheads="1"/>
          </p:cNvSpPr>
          <p:nvPr/>
        </p:nvSpPr>
        <p:spPr bwMode="auto">
          <a:xfrm>
            <a:off x="5943600" y="5589587"/>
            <a:ext cx="8382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sz="1800">
                <a:ea typeface="ヒラギノ角ゴ Pro W3" charset="-128"/>
              </a:rPr>
              <a:t>120</a:t>
            </a:r>
          </a:p>
        </p:txBody>
      </p:sp>
      <p:sp>
        <p:nvSpPr>
          <p:cNvPr id="67607" name="Text Box 24"/>
          <p:cNvSpPr txBox="1">
            <a:spLocks noChangeArrowheads="1"/>
          </p:cNvSpPr>
          <p:nvPr/>
        </p:nvSpPr>
        <p:spPr bwMode="auto">
          <a:xfrm>
            <a:off x="7086600" y="5589587"/>
            <a:ext cx="8382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sz="1800">
                <a:ea typeface="ヒラギノ角ゴ Pro W3" charset="-128"/>
              </a:rPr>
              <a:t>150</a:t>
            </a:r>
          </a:p>
        </p:txBody>
      </p:sp>
      <p:sp>
        <p:nvSpPr>
          <p:cNvPr id="67608" name="Text Box 25"/>
          <p:cNvSpPr txBox="1">
            <a:spLocks noChangeArrowheads="1"/>
          </p:cNvSpPr>
          <p:nvPr/>
        </p:nvSpPr>
        <p:spPr bwMode="auto">
          <a:xfrm>
            <a:off x="685800" y="5233987"/>
            <a:ext cx="8382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spcBef>
                <a:spcPct val="50000"/>
              </a:spcBef>
            </a:pPr>
            <a:r>
              <a:rPr lang="en-US" sz="1800">
                <a:ea typeface="ヒラギノ角ゴ Pro W3" charset="-128"/>
              </a:rPr>
              <a:t>0</a:t>
            </a:r>
          </a:p>
        </p:txBody>
      </p:sp>
      <p:sp>
        <p:nvSpPr>
          <p:cNvPr id="67609" name="Text Box 26"/>
          <p:cNvSpPr txBox="1">
            <a:spLocks noChangeArrowheads="1"/>
          </p:cNvSpPr>
          <p:nvPr/>
        </p:nvSpPr>
        <p:spPr bwMode="auto">
          <a:xfrm>
            <a:off x="685800" y="4624387"/>
            <a:ext cx="8382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spcBef>
                <a:spcPct val="50000"/>
              </a:spcBef>
            </a:pPr>
            <a:r>
              <a:rPr lang="en-US" sz="1800">
                <a:ea typeface="ヒラギノ角ゴ Pro W3" charset="-128"/>
              </a:rPr>
              <a:t>20</a:t>
            </a:r>
          </a:p>
        </p:txBody>
      </p:sp>
      <p:sp>
        <p:nvSpPr>
          <p:cNvPr id="67610" name="Text Box 27"/>
          <p:cNvSpPr txBox="1">
            <a:spLocks noChangeArrowheads="1"/>
          </p:cNvSpPr>
          <p:nvPr/>
        </p:nvSpPr>
        <p:spPr bwMode="auto">
          <a:xfrm>
            <a:off x="685800" y="4002087"/>
            <a:ext cx="8382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spcBef>
                <a:spcPct val="50000"/>
              </a:spcBef>
            </a:pPr>
            <a:r>
              <a:rPr lang="en-US" sz="1800">
                <a:ea typeface="ヒラギノ角ゴ Pro W3" charset="-128"/>
              </a:rPr>
              <a:t>40</a:t>
            </a:r>
          </a:p>
        </p:txBody>
      </p:sp>
      <p:sp>
        <p:nvSpPr>
          <p:cNvPr id="67611" name="Text Box 28"/>
          <p:cNvSpPr txBox="1">
            <a:spLocks noChangeArrowheads="1"/>
          </p:cNvSpPr>
          <p:nvPr/>
        </p:nvSpPr>
        <p:spPr bwMode="auto">
          <a:xfrm>
            <a:off x="685800" y="3392487"/>
            <a:ext cx="8382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spcBef>
                <a:spcPct val="50000"/>
              </a:spcBef>
            </a:pPr>
            <a:r>
              <a:rPr lang="en-US" sz="1800">
                <a:ea typeface="ヒラギノ角ゴ Pro W3" charset="-128"/>
              </a:rPr>
              <a:t>60</a:t>
            </a:r>
          </a:p>
        </p:txBody>
      </p:sp>
      <p:sp>
        <p:nvSpPr>
          <p:cNvPr id="67612" name="Text Box 29"/>
          <p:cNvSpPr txBox="1">
            <a:spLocks noChangeArrowheads="1"/>
          </p:cNvSpPr>
          <p:nvPr/>
        </p:nvSpPr>
        <p:spPr bwMode="auto">
          <a:xfrm>
            <a:off x="685800" y="2782887"/>
            <a:ext cx="8382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spcBef>
                <a:spcPct val="50000"/>
              </a:spcBef>
            </a:pPr>
            <a:r>
              <a:rPr lang="en-US" sz="1800">
                <a:ea typeface="ヒラギノ角ゴ Pro W3" charset="-128"/>
              </a:rPr>
              <a:t>80</a:t>
            </a:r>
          </a:p>
        </p:txBody>
      </p:sp>
      <p:sp>
        <p:nvSpPr>
          <p:cNvPr id="67613" name="Text Box 30"/>
          <p:cNvSpPr txBox="1">
            <a:spLocks noChangeArrowheads="1"/>
          </p:cNvSpPr>
          <p:nvPr/>
        </p:nvSpPr>
        <p:spPr bwMode="auto">
          <a:xfrm>
            <a:off x="685800" y="2160587"/>
            <a:ext cx="8382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spcBef>
                <a:spcPct val="50000"/>
              </a:spcBef>
            </a:pPr>
            <a:r>
              <a:rPr lang="en-US" sz="1800">
                <a:ea typeface="ヒラギノ角ゴ Pro W3" charset="-128"/>
              </a:rPr>
              <a:t>100</a:t>
            </a:r>
          </a:p>
        </p:txBody>
      </p:sp>
      <p:sp>
        <p:nvSpPr>
          <p:cNvPr id="67614" name="Text Box 31"/>
          <p:cNvSpPr txBox="1">
            <a:spLocks noChangeArrowheads="1"/>
          </p:cNvSpPr>
          <p:nvPr/>
        </p:nvSpPr>
        <p:spPr bwMode="auto">
          <a:xfrm rot="-5400000">
            <a:off x="-272256" y="3537743"/>
            <a:ext cx="222567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sz="1800" dirty="0">
                <a:ea typeface="ヒラギノ角ゴ Pro W3" charset="-128"/>
              </a:rPr>
              <a:t>Survival,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74638"/>
            <a:ext cx="8686800" cy="1143000"/>
          </a:xfrm>
        </p:spPr>
        <p:txBody>
          <a:bodyPr/>
          <a:lstStyle/>
          <a:p>
            <a:r>
              <a:rPr lang="en-US" sz="2800" dirty="0" smtClean="0"/>
              <a:t>HCC Is Inhibited in HCV Patients With Sustained Viral Response and Sustained Biochemical Response Following Treatment With IFN + RBV </a:t>
            </a:r>
          </a:p>
        </p:txBody>
      </p:sp>
      <p:graphicFrame>
        <p:nvGraphicFramePr>
          <p:cNvPr id="59394" name="Object 6"/>
          <p:cNvGraphicFramePr>
            <a:graphicFrameLocks noGrp="1" noChangeAspect="1"/>
          </p:cNvGraphicFramePr>
          <p:nvPr>
            <p:ph idx="1"/>
          </p:nvPr>
        </p:nvGraphicFramePr>
        <p:xfrm>
          <a:off x="1527175" y="2055812"/>
          <a:ext cx="6089650" cy="3614738"/>
        </p:xfrm>
        <a:graphic>
          <a:graphicData uri="http://schemas.openxmlformats.org/presentationml/2006/ole">
            <p:oleObj spid="_x0000_s203860" name="Worksheet" r:id="rId5" imgW="6089401" imgH="3614629" progId="Excel.Sheet.8">
              <p:embed/>
            </p:oleObj>
          </a:graphicData>
        </a:graphic>
      </p:graphicFrame>
      <p:sp>
        <p:nvSpPr>
          <p:cNvPr id="59395" name="Text Box 8"/>
          <p:cNvSpPr txBox="1">
            <a:spLocks noChangeArrowheads="1"/>
          </p:cNvSpPr>
          <p:nvPr/>
        </p:nvSpPr>
        <p:spPr bwMode="auto">
          <a:xfrm>
            <a:off x="457200" y="2971800"/>
            <a:ext cx="1014145"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sz="1200" b="1" dirty="0">
                <a:solidFill>
                  <a:schemeClr val="bg1"/>
                </a:solidFill>
              </a:rPr>
              <a:t>Cumulative</a:t>
            </a:r>
          </a:p>
          <a:p>
            <a:pPr algn="ctr"/>
            <a:r>
              <a:rPr lang="en-US" sz="1200" b="1" dirty="0">
                <a:solidFill>
                  <a:schemeClr val="bg1"/>
                </a:solidFill>
              </a:rPr>
              <a:t>Incidence</a:t>
            </a:r>
          </a:p>
          <a:p>
            <a:pPr algn="ctr"/>
            <a:r>
              <a:rPr lang="en-US" sz="1200" b="1" dirty="0">
                <a:solidFill>
                  <a:schemeClr val="bg1"/>
                </a:solidFill>
              </a:rPr>
              <a:t>of HCC</a:t>
            </a:r>
          </a:p>
          <a:p>
            <a:pPr algn="ctr"/>
            <a:r>
              <a:rPr lang="en-US" sz="1200" b="1" dirty="0">
                <a:solidFill>
                  <a:schemeClr val="bg1"/>
                </a:solidFill>
              </a:rPr>
              <a:t>(%)</a:t>
            </a:r>
          </a:p>
        </p:txBody>
      </p:sp>
      <p:sp>
        <p:nvSpPr>
          <p:cNvPr id="59396" name="Text Box 9"/>
          <p:cNvSpPr txBox="1">
            <a:spLocks noChangeArrowheads="1"/>
          </p:cNvSpPr>
          <p:nvPr/>
        </p:nvSpPr>
        <p:spPr bwMode="auto">
          <a:xfrm>
            <a:off x="2206625" y="5290066"/>
            <a:ext cx="796136"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sz="1200" b="1" dirty="0">
                <a:solidFill>
                  <a:schemeClr val="bg1"/>
                </a:solidFill>
              </a:rPr>
              <a:t>All</a:t>
            </a:r>
          </a:p>
          <a:p>
            <a:pPr algn="ctr"/>
            <a:r>
              <a:rPr lang="en-US" sz="1200" b="1" dirty="0">
                <a:solidFill>
                  <a:schemeClr val="bg1"/>
                </a:solidFill>
              </a:rPr>
              <a:t>Patients</a:t>
            </a:r>
          </a:p>
          <a:p>
            <a:pPr algn="ctr"/>
            <a:r>
              <a:rPr lang="en-US" sz="1200" b="1" dirty="0">
                <a:solidFill>
                  <a:schemeClr val="bg1"/>
                </a:solidFill>
              </a:rPr>
              <a:t>(N=420)</a:t>
            </a:r>
          </a:p>
        </p:txBody>
      </p:sp>
      <p:sp>
        <p:nvSpPr>
          <p:cNvPr id="59397" name="Rectangle 10"/>
          <p:cNvSpPr>
            <a:spLocks noChangeArrowheads="1"/>
          </p:cNvSpPr>
          <p:nvPr/>
        </p:nvSpPr>
        <p:spPr bwMode="auto">
          <a:xfrm>
            <a:off x="3276600" y="5290066"/>
            <a:ext cx="9144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sz="1200" b="1">
                <a:solidFill>
                  <a:schemeClr val="bg1"/>
                </a:solidFill>
              </a:rPr>
              <a:t>SVR</a:t>
            </a:r>
          </a:p>
          <a:p>
            <a:pPr algn="ctr"/>
            <a:r>
              <a:rPr lang="en-US" sz="1200" b="1">
                <a:solidFill>
                  <a:schemeClr val="bg1"/>
                </a:solidFill>
              </a:rPr>
              <a:t>(n=181)</a:t>
            </a:r>
          </a:p>
        </p:txBody>
      </p:sp>
      <p:sp>
        <p:nvSpPr>
          <p:cNvPr id="59398" name="Rectangle 11"/>
          <p:cNvSpPr>
            <a:spLocks noChangeArrowheads="1"/>
          </p:cNvSpPr>
          <p:nvPr/>
        </p:nvSpPr>
        <p:spPr bwMode="auto">
          <a:xfrm>
            <a:off x="4343400" y="5290066"/>
            <a:ext cx="85146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sz="1200" b="1">
                <a:solidFill>
                  <a:schemeClr val="bg1"/>
                </a:solidFill>
              </a:rPr>
              <a:t>Non-SVR</a:t>
            </a:r>
          </a:p>
          <a:p>
            <a:pPr algn="ctr"/>
            <a:r>
              <a:rPr lang="en-US" sz="1200" b="1">
                <a:solidFill>
                  <a:schemeClr val="bg1"/>
                </a:solidFill>
              </a:rPr>
              <a:t>(n=239)</a:t>
            </a:r>
          </a:p>
        </p:txBody>
      </p:sp>
      <p:sp>
        <p:nvSpPr>
          <p:cNvPr id="59399" name="Rectangle 12"/>
          <p:cNvSpPr>
            <a:spLocks noChangeArrowheads="1"/>
          </p:cNvSpPr>
          <p:nvPr/>
        </p:nvSpPr>
        <p:spPr bwMode="auto">
          <a:xfrm>
            <a:off x="5410200" y="5290066"/>
            <a:ext cx="89422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sz="1200" b="1">
                <a:solidFill>
                  <a:schemeClr val="bg1"/>
                </a:solidFill>
              </a:rPr>
              <a:t>Non-SVR,</a:t>
            </a:r>
          </a:p>
          <a:p>
            <a:pPr algn="ctr"/>
            <a:r>
              <a:rPr lang="en-US" sz="1200" b="1">
                <a:solidFill>
                  <a:schemeClr val="bg1"/>
                </a:solidFill>
              </a:rPr>
              <a:t>SBR</a:t>
            </a:r>
          </a:p>
          <a:p>
            <a:pPr algn="ctr"/>
            <a:r>
              <a:rPr lang="en-US" sz="1200" b="1">
                <a:solidFill>
                  <a:schemeClr val="bg1"/>
                </a:solidFill>
              </a:rPr>
              <a:t>(n=131)</a:t>
            </a:r>
          </a:p>
          <a:p>
            <a:pPr algn="ctr"/>
            <a:endParaRPr lang="en-US" sz="1200" b="1">
              <a:solidFill>
                <a:schemeClr val="bg1"/>
              </a:solidFill>
            </a:endParaRPr>
          </a:p>
        </p:txBody>
      </p:sp>
      <p:sp>
        <p:nvSpPr>
          <p:cNvPr id="59400" name="Rectangle 13"/>
          <p:cNvSpPr>
            <a:spLocks noChangeArrowheads="1"/>
          </p:cNvSpPr>
          <p:nvPr/>
        </p:nvSpPr>
        <p:spPr bwMode="auto">
          <a:xfrm>
            <a:off x="6477000" y="5290066"/>
            <a:ext cx="89422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sz="1200" b="1">
                <a:solidFill>
                  <a:schemeClr val="bg1"/>
                </a:solidFill>
              </a:rPr>
              <a:t>Non-SVR,</a:t>
            </a:r>
          </a:p>
          <a:p>
            <a:pPr algn="ctr"/>
            <a:r>
              <a:rPr lang="en-US" sz="1200" b="1">
                <a:solidFill>
                  <a:schemeClr val="bg1"/>
                </a:solidFill>
              </a:rPr>
              <a:t>Non-SBR</a:t>
            </a:r>
          </a:p>
          <a:p>
            <a:pPr algn="ctr"/>
            <a:r>
              <a:rPr lang="en-US" sz="1200" b="1">
                <a:solidFill>
                  <a:schemeClr val="bg1"/>
                </a:solidFill>
              </a:rPr>
              <a:t>(n=108)</a:t>
            </a:r>
          </a:p>
        </p:txBody>
      </p:sp>
      <p:sp>
        <p:nvSpPr>
          <p:cNvPr id="59401" name="Text Box 16"/>
          <p:cNvSpPr txBox="1">
            <a:spLocks noChangeArrowheads="1"/>
          </p:cNvSpPr>
          <p:nvPr/>
        </p:nvSpPr>
        <p:spPr bwMode="auto">
          <a:xfrm>
            <a:off x="3200400" y="2057400"/>
            <a:ext cx="304583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sz="1800" dirty="0">
                <a:solidFill>
                  <a:schemeClr val="bg1"/>
                </a:solidFill>
              </a:rPr>
              <a:t>3-year cumulative incidence</a:t>
            </a:r>
          </a:p>
        </p:txBody>
      </p:sp>
      <p:sp>
        <p:nvSpPr>
          <p:cNvPr id="59402" name="Rectangle 17"/>
          <p:cNvSpPr>
            <a:spLocks noChangeArrowheads="1"/>
          </p:cNvSpPr>
          <p:nvPr/>
        </p:nvSpPr>
        <p:spPr bwMode="auto">
          <a:xfrm>
            <a:off x="3200400" y="2438400"/>
            <a:ext cx="304583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sz="1800">
                <a:solidFill>
                  <a:schemeClr val="bg1"/>
                </a:solidFill>
              </a:rPr>
              <a:t>5-year cumulative incidence</a:t>
            </a:r>
          </a:p>
        </p:txBody>
      </p:sp>
      <p:sp>
        <p:nvSpPr>
          <p:cNvPr id="59403" name="Text Box 6"/>
          <p:cNvSpPr txBox="1">
            <a:spLocks noChangeArrowheads="1"/>
          </p:cNvSpPr>
          <p:nvPr/>
        </p:nvSpPr>
        <p:spPr bwMode="auto">
          <a:xfrm>
            <a:off x="0" y="6304002"/>
            <a:ext cx="5284783" cy="553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sz="1000" dirty="0" smtClean="0">
                <a:solidFill>
                  <a:srgbClr val="FFFFFF"/>
                </a:solidFill>
              </a:rPr>
              <a:t>SVR = sustained viral response; SBR = sustained biochemical response; IFN = interferon;</a:t>
            </a:r>
          </a:p>
          <a:p>
            <a:r>
              <a:rPr lang="en-US" sz="1000" dirty="0" smtClean="0">
                <a:solidFill>
                  <a:srgbClr val="FFFFFF"/>
                </a:solidFill>
              </a:rPr>
              <a:t>RBV = ribavirin; HCV = hepatitis C virus.</a:t>
            </a:r>
          </a:p>
          <a:p>
            <a:r>
              <a:rPr lang="en-US" sz="1000" dirty="0" smtClean="0">
                <a:solidFill>
                  <a:srgbClr val="FFFFFF"/>
                </a:solidFill>
              </a:rPr>
              <a:t>Nakajima et al, 2009.</a:t>
            </a:r>
            <a:endParaRPr lang="en-US" sz="1000" dirty="0">
              <a:solidFill>
                <a:srgbClr val="FFFFFF"/>
              </a:solidFill>
            </a:endParaRPr>
          </a:p>
        </p:txBody>
      </p:sp>
      <p:sp>
        <p:nvSpPr>
          <p:cNvPr id="59404" name="Rectangle 10"/>
          <p:cNvSpPr>
            <a:spLocks noChangeArrowheads="1"/>
          </p:cNvSpPr>
          <p:nvPr/>
        </p:nvSpPr>
        <p:spPr bwMode="auto">
          <a:xfrm>
            <a:off x="3048000" y="2154238"/>
            <a:ext cx="152400" cy="152400"/>
          </a:xfrm>
          <a:prstGeom prst="rect">
            <a:avLst/>
          </a:prstGeom>
          <a:solidFill>
            <a:srgbClr val="4F87DA"/>
          </a:solidFill>
          <a:ln w="9525">
            <a:solidFill>
              <a:srgbClr val="4F87DA"/>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sz="1600" baseline="-25000"/>
          </a:p>
        </p:txBody>
      </p:sp>
      <p:sp>
        <p:nvSpPr>
          <p:cNvPr id="59405" name="Rectangle 11"/>
          <p:cNvSpPr>
            <a:spLocks noChangeArrowheads="1"/>
          </p:cNvSpPr>
          <p:nvPr/>
        </p:nvSpPr>
        <p:spPr bwMode="auto">
          <a:xfrm>
            <a:off x="3048000" y="2532063"/>
            <a:ext cx="152400" cy="152400"/>
          </a:xfrm>
          <a:prstGeom prst="rect">
            <a:avLst/>
          </a:prstGeom>
          <a:solidFill>
            <a:srgbClr val="C800D6"/>
          </a:solidFill>
          <a:ln w="9525">
            <a:solidFill>
              <a:srgbClr val="C800D6"/>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sz="1600" baseline="-25000"/>
          </a:p>
        </p:txBody>
      </p:sp>
    </p:spTree>
    <p:custDataLst>
      <p:tags r:id="rId2"/>
    </p:custDataLst>
    <p:extLst>
      <p:ext uri="{BB962C8B-B14F-4D97-AF65-F5344CB8AC3E}">
        <p14:creationId xmlns:p14="http://schemas.microsoft.com/office/powerpoint/2010/main" xmlns="" val="22047558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ext Box 3"/>
          <p:cNvSpPr txBox="1">
            <a:spLocks noChangeArrowheads="1"/>
          </p:cNvSpPr>
          <p:nvPr/>
        </p:nvSpPr>
        <p:spPr bwMode="auto">
          <a:xfrm>
            <a:off x="20638" y="6172200"/>
            <a:ext cx="3950596" cy="5539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000" dirty="0" smtClean="0">
                <a:solidFill>
                  <a:schemeClr val="bg1"/>
                </a:solidFill>
              </a:rPr>
              <a:t>AFP = alpha-fetoprotein; DCP = des-gamma-</a:t>
            </a:r>
            <a:r>
              <a:rPr lang="en-US" sz="1000" dirty="0" err="1" smtClean="0">
                <a:solidFill>
                  <a:schemeClr val="bg1"/>
                </a:solidFill>
              </a:rPr>
              <a:t>carboxy</a:t>
            </a:r>
            <a:r>
              <a:rPr lang="en-US" sz="1000" dirty="0" smtClean="0">
                <a:solidFill>
                  <a:schemeClr val="bg1"/>
                </a:solidFill>
              </a:rPr>
              <a:t> </a:t>
            </a:r>
            <a:r>
              <a:rPr lang="en-US" sz="1000" dirty="0" err="1" smtClean="0">
                <a:solidFill>
                  <a:schemeClr val="bg1"/>
                </a:solidFill>
              </a:rPr>
              <a:t>prothrombin</a:t>
            </a:r>
            <a:r>
              <a:rPr lang="en-US" sz="1000" dirty="0" smtClean="0">
                <a:solidFill>
                  <a:schemeClr val="bg1"/>
                </a:solidFill>
              </a:rPr>
              <a:t>;</a:t>
            </a:r>
          </a:p>
          <a:p>
            <a:pPr eaLnBrk="1" hangingPunct="1"/>
            <a:r>
              <a:rPr lang="en-US" sz="1000" dirty="0" smtClean="0">
                <a:solidFill>
                  <a:schemeClr val="bg1"/>
                </a:solidFill>
              </a:rPr>
              <a:t>AFP-L3 = lens </a:t>
            </a:r>
            <a:r>
              <a:rPr lang="en-US" sz="1000" dirty="0" err="1" smtClean="0">
                <a:solidFill>
                  <a:schemeClr val="bg1"/>
                </a:solidFill>
              </a:rPr>
              <a:t>culinaris</a:t>
            </a:r>
            <a:r>
              <a:rPr lang="en-US" sz="1000" dirty="0" smtClean="0">
                <a:solidFill>
                  <a:schemeClr val="bg1"/>
                </a:solidFill>
              </a:rPr>
              <a:t> agglutinin A-reactive fraction of AFP.</a:t>
            </a:r>
          </a:p>
          <a:p>
            <a:pPr eaLnBrk="1" hangingPunct="1"/>
            <a:r>
              <a:rPr lang="en-US" sz="1000" dirty="0" smtClean="0">
                <a:solidFill>
                  <a:schemeClr val="bg1"/>
                </a:solidFill>
              </a:rPr>
              <a:t>Toyoda et al, 2006.</a:t>
            </a:r>
            <a:endParaRPr lang="en-US" sz="1000" dirty="0">
              <a:solidFill>
                <a:schemeClr val="bg1"/>
              </a:solidFill>
            </a:endParaRPr>
          </a:p>
        </p:txBody>
      </p:sp>
      <p:sp>
        <p:nvSpPr>
          <p:cNvPr id="14340" name="Oval 4"/>
          <p:cNvSpPr>
            <a:spLocks noChangeArrowheads="1"/>
          </p:cNvSpPr>
          <p:nvPr/>
        </p:nvSpPr>
        <p:spPr bwMode="auto">
          <a:xfrm>
            <a:off x="2171700" y="1752600"/>
            <a:ext cx="2971800" cy="3429000"/>
          </a:xfrm>
          <a:prstGeom prst="ellipse">
            <a:avLst/>
          </a:prstGeom>
          <a:solidFill>
            <a:srgbClr val="FF0000">
              <a:alpha val="81175"/>
            </a:srgbClr>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sz="1350">
              <a:ea typeface="ＭＳ Ｐゴシック" charset="0"/>
              <a:cs typeface="ＭＳ Ｐゴシック" charset="0"/>
            </a:endParaRPr>
          </a:p>
        </p:txBody>
      </p:sp>
      <p:sp>
        <p:nvSpPr>
          <p:cNvPr id="14341" name="Oval 5"/>
          <p:cNvSpPr>
            <a:spLocks noChangeArrowheads="1"/>
          </p:cNvSpPr>
          <p:nvPr/>
        </p:nvSpPr>
        <p:spPr bwMode="auto">
          <a:xfrm>
            <a:off x="3257550" y="3352800"/>
            <a:ext cx="3200400" cy="2895600"/>
          </a:xfrm>
          <a:prstGeom prst="ellipse">
            <a:avLst/>
          </a:prstGeom>
          <a:solidFill>
            <a:schemeClr val="tx1">
              <a:alpha val="83136"/>
            </a:schemeClr>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sz="1350">
              <a:ea typeface="ＭＳ Ｐゴシック" charset="0"/>
              <a:cs typeface="ＭＳ Ｐゴシック" charset="0"/>
            </a:endParaRPr>
          </a:p>
        </p:txBody>
      </p:sp>
      <p:sp>
        <p:nvSpPr>
          <p:cNvPr id="14342" name="Oval 6"/>
          <p:cNvSpPr>
            <a:spLocks noChangeArrowheads="1"/>
          </p:cNvSpPr>
          <p:nvPr/>
        </p:nvSpPr>
        <p:spPr bwMode="auto">
          <a:xfrm>
            <a:off x="4286250" y="1752600"/>
            <a:ext cx="3200400" cy="3352800"/>
          </a:xfrm>
          <a:prstGeom prst="ellipse">
            <a:avLst/>
          </a:prstGeom>
          <a:solidFill>
            <a:srgbClr val="00CCFF">
              <a:alpha val="65097"/>
            </a:srgbClr>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sz="1350">
              <a:ea typeface="ＭＳ Ｐゴシック" charset="0"/>
              <a:cs typeface="ＭＳ Ｐゴシック" charset="0"/>
            </a:endParaRPr>
          </a:p>
        </p:txBody>
      </p:sp>
      <p:sp>
        <p:nvSpPr>
          <p:cNvPr id="71685" name="Text Box 7"/>
          <p:cNvSpPr txBox="1">
            <a:spLocks noChangeArrowheads="1"/>
          </p:cNvSpPr>
          <p:nvPr/>
        </p:nvSpPr>
        <p:spPr bwMode="auto">
          <a:xfrm>
            <a:off x="2971800" y="1981200"/>
            <a:ext cx="1322388" cy="4159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2100">
                <a:solidFill>
                  <a:schemeClr val="bg1"/>
                </a:solidFill>
              </a:rPr>
              <a:t>AFP &gt; 20</a:t>
            </a:r>
          </a:p>
        </p:txBody>
      </p:sp>
      <p:sp>
        <p:nvSpPr>
          <p:cNvPr id="71686" name="Text Box 8"/>
          <p:cNvSpPr txBox="1">
            <a:spLocks noChangeArrowheads="1"/>
          </p:cNvSpPr>
          <p:nvPr/>
        </p:nvSpPr>
        <p:spPr bwMode="auto">
          <a:xfrm>
            <a:off x="5372100" y="1905000"/>
            <a:ext cx="1354138" cy="4159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2100">
                <a:solidFill>
                  <a:schemeClr val="bg1"/>
                </a:solidFill>
              </a:rPr>
              <a:t>DCP &gt; 40</a:t>
            </a:r>
          </a:p>
        </p:txBody>
      </p:sp>
      <p:sp>
        <p:nvSpPr>
          <p:cNvPr id="71687" name="Text Box 9"/>
          <p:cNvSpPr txBox="1">
            <a:spLocks noChangeArrowheads="1"/>
          </p:cNvSpPr>
          <p:nvPr/>
        </p:nvSpPr>
        <p:spPr bwMode="auto">
          <a:xfrm>
            <a:off x="3943350" y="5257800"/>
            <a:ext cx="1955800" cy="4159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2100">
                <a:solidFill>
                  <a:schemeClr val="bg1"/>
                </a:solidFill>
              </a:rPr>
              <a:t>AFP-L3% &gt; 10</a:t>
            </a:r>
          </a:p>
        </p:txBody>
      </p:sp>
      <p:sp>
        <p:nvSpPr>
          <p:cNvPr id="71688" name="Text Box 10"/>
          <p:cNvSpPr txBox="1">
            <a:spLocks noChangeArrowheads="1"/>
          </p:cNvSpPr>
          <p:nvPr/>
        </p:nvSpPr>
        <p:spPr bwMode="auto">
          <a:xfrm>
            <a:off x="3017838" y="2759075"/>
            <a:ext cx="525462" cy="461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solidFill>
                  <a:schemeClr val="bg1"/>
                </a:solidFill>
              </a:rPr>
              <a:t>96</a:t>
            </a:r>
          </a:p>
        </p:txBody>
      </p:sp>
      <p:sp>
        <p:nvSpPr>
          <p:cNvPr id="71689" name="Text Box 11"/>
          <p:cNvSpPr txBox="1">
            <a:spLocks noChangeArrowheads="1"/>
          </p:cNvSpPr>
          <p:nvPr/>
        </p:nvSpPr>
        <p:spPr bwMode="auto">
          <a:xfrm>
            <a:off x="6172200" y="2819400"/>
            <a:ext cx="674688" cy="461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solidFill>
                  <a:schemeClr val="bg1"/>
                </a:solidFill>
              </a:rPr>
              <a:t>110</a:t>
            </a:r>
          </a:p>
        </p:txBody>
      </p:sp>
      <p:sp>
        <p:nvSpPr>
          <p:cNvPr id="71690" name="Text Box 12"/>
          <p:cNvSpPr txBox="1">
            <a:spLocks noChangeArrowheads="1"/>
          </p:cNvSpPr>
          <p:nvPr/>
        </p:nvSpPr>
        <p:spPr bwMode="auto">
          <a:xfrm>
            <a:off x="4503738" y="2706688"/>
            <a:ext cx="441325" cy="369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800">
                <a:solidFill>
                  <a:schemeClr val="bg1"/>
                </a:solidFill>
              </a:rPr>
              <a:t>93</a:t>
            </a:r>
          </a:p>
        </p:txBody>
      </p:sp>
      <p:sp>
        <p:nvSpPr>
          <p:cNvPr id="71691" name="Text Box 13"/>
          <p:cNvSpPr txBox="1">
            <a:spLocks noChangeArrowheads="1"/>
          </p:cNvSpPr>
          <p:nvPr/>
        </p:nvSpPr>
        <p:spPr bwMode="auto">
          <a:xfrm>
            <a:off x="4457700" y="3657600"/>
            <a:ext cx="569913" cy="369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800">
                <a:solidFill>
                  <a:schemeClr val="bg1"/>
                </a:solidFill>
              </a:rPr>
              <a:t>153</a:t>
            </a:r>
          </a:p>
        </p:txBody>
      </p:sp>
      <p:sp>
        <p:nvSpPr>
          <p:cNvPr id="71692" name="Text Box 14"/>
          <p:cNvSpPr txBox="1">
            <a:spLocks noChangeArrowheads="1"/>
          </p:cNvSpPr>
          <p:nvPr/>
        </p:nvSpPr>
        <p:spPr bwMode="auto">
          <a:xfrm>
            <a:off x="3646488" y="4230688"/>
            <a:ext cx="441325" cy="369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800">
                <a:solidFill>
                  <a:schemeClr val="bg1"/>
                </a:solidFill>
              </a:rPr>
              <a:t>45</a:t>
            </a:r>
          </a:p>
        </p:txBody>
      </p:sp>
      <p:sp>
        <p:nvSpPr>
          <p:cNvPr id="71693" name="Text Box 15"/>
          <p:cNvSpPr txBox="1">
            <a:spLocks noChangeArrowheads="1"/>
          </p:cNvSpPr>
          <p:nvPr/>
        </p:nvSpPr>
        <p:spPr bwMode="auto">
          <a:xfrm>
            <a:off x="4618038" y="4840288"/>
            <a:ext cx="441325" cy="369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800">
                <a:solidFill>
                  <a:schemeClr val="bg1"/>
                </a:solidFill>
              </a:rPr>
              <a:t>14</a:t>
            </a:r>
          </a:p>
        </p:txBody>
      </p:sp>
      <p:sp>
        <p:nvSpPr>
          <p:cNvPr id="71694" name="Text Box 16"/>
          <p:cNvSpPr txBox="1">
            <a:spLocks noChangeArrowheads="1"/>
          </p:cNvSpPr>
          <p:nvPr/>
        </p:nvSpPr>
        <p:spPr bwMode="auto">
          <a:xfrm>
            <a:off x="5303838" y="3849688"/>
            <a:ext cx="441325" cy="369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800">
                <a:solidFill>
                  <a:schemeClr val="bg1"/>
                </a:solidFill>
              </a:rPr>
              <a:t>15</a:t>
            </a:r>
          </a:p>
        </p:txBody>
      </p:sp>
      <p:sp>
        <p:nvSpPr>
          <p:cNvPr id="71695" name="Text Box 17"/>
          <p:cNvSpPr txBox="1">
            <a:spLocks noChangeArrowheads="1"/>
          </p:cNvSpPr>
          <p:nvPr/>
        </p:nvSpPr>
        <p:spPr bwMode="auto">
          <a:xfrm>
            <a:off x="6485773" y="5334000"/>
            <a:ext cx="1352466"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800" dirty="0">
                <a:solidFill>
                  <a:schemeClr val="bg1"/>
                </a:solidFill>
              </a:rPr>
              <a:t>159 (23%) </a:t>
            </a:r>
          </a:p>
          <a:p>
            <a:pPr algn="ctr" eaLnBrk="1" hangingPunct="1"/>
            <a:r>
              <a:rPr lang="en-US" sz="1800" dirty="0">
                <a:solidFill>
                  <a:schemeClr val="bg1"/>
                </a:solidFill>
              </a:rPr>
              <a:t>all negative</a:t>
            </a:r>
          </a:p>
        </p:txBody>
      </p:sp>
      <p:sp>
        <p:nvSpPr>
          <p:cNvPr id="2" name="Title 1"/>
          <p:cNvSpPr>
            <a:spLocks noGrp="1"/>
          </p:cNvSpPr>
          <p:nvPr>
            <p:ph type="title"/>
          </p:nvPr>
        </p:nvSpPr>
        <p:spPr/>
        <p:txBody>
          <a:bodyPr/>
          <a:lstStyle/>
          <a:p>
            <a:r>
              <a:rPr lang="en-US" altLang="ja-JP" sz="2400" dirty="0" smtClean="0"/>
              <a:t>Not All HCC Make All Biomarkers</a:t>
            </a:r>
            <a:br>
              <a:rPr lang="en-US" altLang="ja-JP" sz="2400" dirty="0" smtClean="0"/>
            </a:br>
            <a:r>
              <a:rPr lang="en-US" altLang="ja-JP" sz="2400" dirty="0" smtClean="0"/>
              <a:t>Patient number of AFP-L3%, DCP and AFP</a:t>
            </a:r>
            <a:br>
              <a:rPr lang="en-US" altLang="ja-JP" sz="2400" dirty="0" smtClean="0"/>
            </a:br>
            <a:r>
              <a:rPr lang="en-US" altLang="ja-JP" sz="2400" dirty="0" smtClean="0"/>
              <a:t>in those with Known HCC (n=685)</a:t>
            </a:r>
            <a:endParaRPr lang="en-US"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r>
              <a:rPr lang="en-US" smtClean="0"/>
              <a:t>How Do We Use AFP ?</a:t>
            </a:r>
          </a:p>
        </p:txBody>
      </p:sp>
      <p:sp>
        <p:nvSpPr>
          <p:cNvPr id="75778" name="Rectangle 3"/>
          <p:cNvSpPr>
            <a:spLocks noGrp="1" noChangeArrowheads="1"/>
          </p:cNvSpPr>
          <p:nvPr>
            <p:ph idx="1"/>
          </p:nvPr>
        </p:nvSpPr>
        <p:spPr/>
        <p:txBody>
          <a:bodyPr/>
          <a:lstStyle/>
          <a:p>
            <a:r>
              <a:rPr lang="en-US" dirty="0" smtClean="0"/>
              <a:t>AFP is a useful biomarker of a patient's increased future RISK for HCC</a:t>
            </a:r>
          </a:p>
          <a:p>
            <a:r>
              <a:rPr lang="en-US" dirty="0" smtClean="0"/>
              <a:t>AFP is not a screening or surveillance tool for diagnosis of HCC</a:t>
            </a:r>
          </a:p>
          <a:p>
            <a:r>
              <a:rPr lang="en-US" dirty="0"/>
              <a:t>AFP can help modify surveillance tools (US </a:t>
            </a:r>
            <a:r>
              <a:rPr lang="en-US" dirty="0" err="1"/>
              <a:t>vs</a:t>
            </a:r>
            <a:r>
              <a:rPr lang="en-US" dirty="0"/>
              <a:t> MR/CT) and frequency of testing</a:t>
            </a:r>
            <a:endParaRPr lang="en-US" dirty="0" smtClean="0"/>
          </a:p>
        </p:txBody>
      </p:sp>
      <p:sp>
        <p:nvSpPr>
          <p:cNvPr id="5" name="Text Box 3"/>
          <p:cNvSpPr txBox="1">
            <a:spLocks noChangeArrowheads="1"/>
          </p:cNvSpPr>
          <p:nvPr/>
        </p:nvSpPr>
        <p:spPr bwMode="auto">
          <a:xfrm>
            <a:off x="20638" y="6581001"/>
            <a:ext cx="1428596" cy="2462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000" dirty="0" err="1" smtClean="0">
                <a:solidFill>
                  <a:schemeClr val="bg1"/>
                </a:solidFill>
              </a:rPr>
              <a:t>Wakodiagnostics.com</a:t>
            </a:r>
            <a:endParaRPr lang="en-US" sz="1000" dirty="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2"/>
          <p:cNvPicPr>
            <a:picLocks noChangeAspect="1" noChangeArrowheads="1"/>
          </p:cNvPicPr>
          <p:nvPr/>
        </p:nvPicPr>
        <p:blipFill>
          <a:blip r:embed="rId3">
            <a:extLst>
              <a:ext uri="{28A0092B-C50C-407E-A947-70E740481C1C}">
                <a14:useLocalDpi xmlns:a14="http://schemas.microsoft.com/office/drawing/2010/main" xmlns="" val="0"/>
              </a:ext>
            </a:extLst>
          </a:blip>
          <a:srcRect b="15012"/>
          <a:stretch>
            <a:fillRect/>
          </a:stretch>
        </p:blipFill>
        <p:spPr bwMode="auto">
          <a:xfrm>
            <a:off x="533400" y="1538288"/>
            <a:ext cx="7869238" cy="4592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pic>
      <p:sp>
        <p:nvSpPr>
          <p:cNvPr id="78850" name="AutoShape 4"/>
          <p:cNvSpPr>
            <a:spLocks noChangeArrowheads="1"/>
          </p:cNvSpPr>
          <p:nvPr/>
        </p:nvSpPr>
        <p:spPr bwMode="auto">
          <a:xfrm>
            <a:off x="2984500" y="3159125"/>
            <a:ext cx="3673475" cy="647700"/>
          </a:xfrm>
          <a:prstGeom prst="leftRightArrowCallout">
            <a:avLst>
              <a:gd name="adj1" fmla="val 25000"/>
              <a:gd name="adj2" fmla="val 25000"/>
              <a:gd name="adj3" fmla="val 70895"/>
              <a:gd name="adj4" fmla="val 50000"/>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kumimoji="1" lang="en-US" altLang="ja-JP"/>
              <a:t>21 months</a:t>
            </a:r>
          </a:p>
        </p:txBody>
      </p:sp>
      <p:sp>
        <p:nvSpPr>
          <p:cNvPr id="78851" name="AutoShape 5"/>
          <p:cNvSpPr>
            <a:spLocks noChangeArrowheads="1"/>
          </p:cNvSpPr>
          <p:nvPr/>
        </p:nvSpPr>
        <p:spPr bwMode="auto">
          <a:xfrm>
            <a:off x="5575300" y="1066800"/>
            <a:ext cx="1698625" cy="1409700"/>
          </a:xfrm>
          <a:prstGeom prst="downArrowCallout">
            <a:avLst>
              <a:gd name="adj1" fmla="val 30124"/>
              <a:gd name="adj2" fmla="val 30124"/>
              <a:gd name="adj3" fmla="val 16667"/>
              <a:gd name="adj4" fmla="val 66667"/>
            </a:avLst>
          </a:prstGeom>
          <a:solidFill>
            <a:srgbClr val="FFCC00"/>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kumimoji="1" lang="en-US" altLang="ja-JP" sz="1800">
                <a:solidFill>
                  <a:srgbClr val="000000"/>
                </a:solidFill>
              </a:rPr>
              <a:t>HCC diagnosis</a:t>
            </a:r>
          </a:p>
          <a:p>
            <a:pPr algn="ctr" eaLnBrk="1" hangingPunct="1"/>
            <a:r>
              <a:rPr kumimoji="1" lang="en-US" altLang="ja-JP" sz="1800">
                <a:solidFill>
                  <a:srgbClr val="000000"/>
                </a:solidFill>
              </a:rPr>
              <a:t>Tumor size: </a:t>
            </a:r>
          </a:p>
          <a:p>
            <a:pPr algn="ctr" eaLnBrk="1" hangingPunct="1"/>
            <a:r>
              <a:rPr kumimoji="1" lang="en-US" altLang="ja-JP" sz="1800">
                <a:solidFill>
                  <a:srgbClr val="000000"/>
                </a:solidFill>
              </a:rPr>
              <a:t>3-5 cm</a:t>
            </a:r>
          </a:p>
        </p:txBody>
      </p:sp>
      <p:sp>
        <p:nvSpPr>
          <p:cNvPr id="78852" name="AutoShape 6"/>
          <p:cNvSpPr>
            <a:spLocks noChangeArrowheads="1"/>
          </p:cNvSpPr>
          <p:nvPr/>
        </p:nvSpPr>
        <p:spPr bwMode="auto">
          <a:xfrm>
            <a:off x="2355850" y="1084263"/>
            <a:ext cx="1408113" cy="2100262"/>
          </a:xfrm>
          <a:prstGeom prst="downArrowCallout">
            <a:avLst>
              <a:gd name="adj1" fmla="val 25000"/>
              <a:gd name="adj2" fmla="val 25000"/>
              <a:gd name="adj3" fmla="val 24859"/>
              <a:gd name="adj4" fmla="val 66667"/>
            </a:avLst>
          </a:prstGeom>
          <a:solidFill>
            <a:srgbClr val="CCFF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kumimoji="1" lang="en-US" altLang="ja-JP" sz="1800">
                <a:solidFill>
                  <a:srgbClr val="000000"/>
                </a:solidFill>
              </a:rPr>
              <a:t>Before HCC </a:t>
            </a:r>
          </a:p>
          <a:p>
            <a:pPr algn="ctr" eaLnBrk="1" hangingPunct="1"/>
            <a:r>
              <a:rPr kumimoji="1" lang="en-US" altLang="ja-JP" sz="1800">
                <a:solidFill>
                  <a:srgbClr val="000000"/>
                </a:solidFill>
              </a:rPr>
              <a:t>diagnosis</a:t>
            </a:r>
          </a:p>
          <a:p>
            <a:pPr algn="ctr" eaLnBrk="1" hangingPunct="1"/>
            <a:r>
              <a:rPr kumimoji="1" lang="en-US" altLang="ja-JP" sz="1800">
                <a:solidFill>
                  <a:srgbClr val="000000"/>
                </a:solidFill>
              </a:rPr>
              <a:t>Tumor size:</a:t>
            </a:r>
          </a:p>
          <a:p>
            <a:pPr algn="ctr" eaLnBrk="1" hangingPunct="1"/>
            <a:r>
              <a:rPr kumimoji="1" lang="en-US" altLang="ja-JP" sz="1800">
                <a:solidFill>
                  <a:srgbClr val="000000"/>
                </a:solidFill>
              </a:rPr>
              <a:t> ≤ 2 cm</a:t>
            </a:r>
          </a:p>
        </p:txBody>
      </p:sp>
      <p:sp>
        <p:nvSpPr>
          <p:cNvPr id="78853" name="Text Box 7"/>
          <p:cNvSpPr txBox="1">
            <a:spLocks noChangeArrowheads="1"/>
          </p:cNvSpPr>
          <p:nvPr/>
        </p:nvSpPr>
        <p:spPr bwMode="auto">
          <a:xfrm>
            <a:off x="0" y="6581001"/>
            <a:ext cx="43434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ja-JP" sz="1000" dirty="0" smtClean="0">
                <a:solidFill>
                  <a:schemeClr val="bg1"/>
                </a:solidFill>
              </a:rPr>
              <a:t>Sterling</a:t>
            </a:r>
            <a:r>
              <a:rPr lang="en-US" altLang="ja-JP" sz="1000" dirty="0">
                <a:solidFill>
                  <a:schemeClr val="bg1"/>
                </a:solidFill>
              </a:rPr>
              <a:t> </a:t>
            </a:r>
            <a:r>
              <a:rPr lang="en-US" altLang="ja-JP" sz="1000" dirty="0" smtClean="0">
                <a:solidFill>
                  <a:schemeClr val="bg1"/>
                </a:solidFill>
              </a:rPr>
              <a:t>et al, 2012.</a:t>
            </a:r>
            <a:endParaRPr lang="en-US" altLang="ja-JP" sz="1000" dirty="0">
              <a:solidFill>
                <a:schemeClr val="bg1"/>
              </a:solidFill>
            </a:endParaRPr>
          </a:p>
        </p:txBody>
      </p:sp>
      <p:sp>
        <p:nvSpPr>
          <p:cNvPr id="2" name="Title 1"/>
          <p:cNvSpPr>
            <a:spLocks noGrp="1"/>
          </p:cNvSpPr>
          <p:nvPr>
            <p:ph type="title"/>
          </p:nvPr>
        </p:nvSpPr>
        <p:spPr>
          <a:xfrm>
            <a:off x="457200" y="-76200"/>
            <a:ext cx="8229600" cy="1143000"/>
          </a:xfrm>
        </p:spPr>
        <p:txBody>
          <a:bodyPr/>
          <a:lstStyle/>
          <a:p>
            <a:pPr>
              <a:defRPr/>
            </a:pPr>
            <a:r>
              <a:rPr kumimoji="1" lang="en-US" altLang="ja-JP" sz="2800" dirty="0" smtClean="0">
                <a:ea typeface="ＭＳ Ｐゴシック" charset="-128"/>
              </a:rPr>
              <a:t>AFP L3% Rises </a:t>
            </a:r>
            <a:r>
              <a:rPr kumimoji="1" lang="en-US" altLang="ja-JP" sz="2800" dirty="0">
                <a:ea typeface="ＭＳ Ｐゴシック" charset="-128"/>
              </a:rPr>
              <a:t>b</a:t>
            </a:r>
            <a:r>
              <a:rPr kumimoji="1" lang="en-US" altLang="ja-JP" sz="2800" dirty="0" smtClean="0">
                <a:ea typeface="ＭＳ Ｐゴシック" charset="-128"/>
              </a:rPr>
              <a:t>efore AFP in Typical</a:t>
            </a:r>
            <a:br>
              <a:rPr kumimoji="1" lang="en-US" altLang="ja-JP" sz="2800" dirty="0" smtClean="0">
                <a:ea typeface="ＭＳ Ｐゴシック" charset="-128"/>
              </a:rPr>
            </a:br>
            <a:r>
              <a:rPr kumimoji="1" lang="en-US" altLang="ja-JP" sz="2800" dirty="0" smtClean="0">
                <a:ea typeface="ＭＳ Ｐゴシック" charset="-128"/>
              </a:rPr>
              <a:t>Course of HCC Occurrence </a:t>
            </a:r>
            <a:r>
              <a:rPr kumimoji="1" lang="en-US" altLang="ja-JP" sz="2800" dirty="0">
                <a:ea typeface="ＭＳ Ｐゴシック" charset="-128"/>
              </a:rPr>
              <a:t>C</a:t>
            </a:r>
            <a:r>
              <a:rPr kumimoji="1" lang="en-US" altLang="ja-JP" sz="2800" dirty="0" smtClean="0">
                <a:ea typeface="ＭＳ Ｐゴシック" charset="-128"/>
              </a:rPr>
              <a:t>ase</a:t>
            </a:r>
            <a:endParaRPr lang="en-US" sz="2800"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228600" y="274638"/>
            <a:ext cx="8458200" cy="1143000"/>
          </a:xfrm>
        </p:spPr>
        <p:txBody>
          <a:bodyPr/>
          <a:lstStyle/>
          <a:p>
            <a:r>
              <a:rPr lang="en-US" sz="3200" dirty="0" smtClean="0"/>
              <a:t>Biomarkers and Other Factors That Correlate With Risk of Portal Vein Invasion</a:t>
            </a:r>
          </a:p>
        </p:txBody>
      </p:sp>
      <p:graphicFrame>
        <p:nvGraphicFramePr>
          <p:cNvPr id="668688" name="Group 16"/>
          <p:cNvGraphicFramePr>
            <a:graphicFrameLocks noGrp="1"/>
          </p:cNvGraphicFramePr>
          <p:nvPr>
            <p:ph idx="1"/>
            <p:extLst>
              <p:ext uri="{D42A27DB-BD31-4B8C-83A1-F6EECF244321}">
                <p14:modId xmlns:p14="http://schemas.microsoft.com/office/powerpoint/2010/main" xmlns="" val="1281037273"/>
              </p:ext>
            </p:extLst>
          </p:nvPr>
        </p:nvGraphicFramePr>
        <p:xfrm>
          <a:off x="457200" y="2362200"/>
          <a:ext cx="8229600" cy="3226308"/>
        </p:xfrm>
        <a:graphic>
          <a:graphicData uri="http://schemas.openxmlformats.org/drawingml/2006/table">
            <a:tbl>
              <a:tblPr>
                <a:tableStyleId>{3C2FFA5D-87B4-456A-9821-1D502468CF0F}</a:tableStyleId>
              </a:tblPr>
              <a:tblGrid>
                <a:gridCol w="8229600"/>
              </a:tblGrid>
              <a:tr h="838200">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90000"/>
                        </a:lnSpc>
                        <a:spcBef>
                          <a:spcPts val="1000"/>
                        </a:spcBef>
                        <a:spcAft>
                          <a:spcPts val="700"/>
                        </a:spcAft>
                        <a:buClr>
                          <a:schemeClr val="folHlink"/>
                        </a:buClr>
                        <a:buSzTx/>
                        <a:buFont typeface="Wingdings" panose="05000000000000000000" pitchFamily="2" charset="2"/>
                        <a:buNone/>
                        <a:tabLst/>
                      </a:pPr>
                      <a:r>
                        <a:rPr kumimoji="0" lang="en-US" sz="2800" u="none" strike="noStrike" cap="none" normalizeH="0" baseline="0" dirty="0" smtClean="0">
                          <a:ln>
                            <a:noFill/>
                          </a:ln>
                          <a:solidFill>
                            <a:srgbClr val="000000"/>
                          </a:solidFill>
                          <a:effectLst/>
                        </a:rPr>
                        <a:t>AFP-L3 ≥ 15%</a:t>
                      </a:r>
                    </a:p>
                    <a:p>
                      <a:pPr marL="457200" marR="0" lvl="1" indent="0" algn="l" defTabSz="914400" rtl="0" eaLnBrk="0" fontAlgn="base" latinLnBrk="0" hangingPunct="0">
                        <a:lnSpc>
                          <a:spcPct val="90000"/>
                        </a:lnSpc>
                        <a:spcBef>
                          <a:spcPts val="1000"/>
                        </a:spcBef>
                        <a:spcAft>
                          <a:spcPts val="700"/>
                        </a:spcAft>
                        <a:buClr>
                          <a:schemeClr val="folHlink"/>
                        </a:buClr>
                        <a:buSzTx/>
                        <a:buFont typeface="Arial" panose="020B0604020202020204" pitchFamily="34" charset="0"/>
                        <a:buNone/>
                        <a:tabLst/>
                      </a:pPr>
                      <a:r>
                        <a:rPr kumimoji="0" lang="en-US" sz="2800" u="none" strike="noStrike" cap="none" normalizeH="0" baseline="0" dirty="0" smtClean="0">
                          <a:ln>
                            <a:noFill/>
                          </a:ln>
                          <a:solidFill>
                            <a:srgbClr val="000000"/>
                          </a:solidFill>
                          <a:effectLst/>
                        </a:rPr>
                        <a:t>- RR: 2.459 (95% CI: 1.005-6.017; P = .0487)</a:t>
                      </a:r>
                      <a:endParaRPr kumimoji="0" lang="en-US" sz="2800" b="0" i="0" u="none" strike="noStrike" cap="none" normalizeH="0" baseline="0" dirty="0" smtClean="0">
                        <a:ln>
                          <a:noFill/>
                        </a:ln>
                        <a:solidFill>
                          <a:srgbClr val="000000"/>
                        </a:solidFill>
                        <a:effectLst/>
                        <a:latin typeface="Arial" panose="020B0604020202020204" pitchFamily="34" charset="0"/>
                        <a:ea typeface="ＭＳ Ｐゴシック" panose="020B0600070205080204" pitchFamily="34" charset="-128"/>
                      </a:endParaRPr>
                    </a:p>
                  </a:txBody>
                  <a:tcPr marL="89846" marR="89846" horzOverflow="overflow"/>
                </a:tc>
              </a:tr>
              <a:tr h="914400">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90000"/>
                        </a:lnSpc>
                        <a:spcBef>
                          <a:spcPts val="1000"/>
                        </a:spcBef>
                        <a:spcAft>
                          <a:spcPts val="700"/>
                        </a:spcAft>
                        <a:buClr>
                          <a:schemeClr val="folHlink"/>
                        </a:buClr>
                        <a:buSzTx/>
                        <a:buFont typeface="Wingdings" panose="05000000000000000000" pitchFamily="2" charset="2"/>
                        <a:buNone/>
                        <a:tabLst/>
                      </a:pPr>
                      <a:r>
                        <a:rPr kumimoji="0" lang="en-US" sz="2800" b="0" u="none" strike="noStrike" cap="none" normalizeH="0" baseline="0" dirty="0" smtClean="0">
                          <a:ln>
                            <a:noFill/>
                          </a:ln>
                          <a:solidFill>
                            <a:srgbClr val="000000"/>
                          </a:solidFill>
                          <a:effectLst/>
                        </a:rPr>
                        <a:t>DCP ≥ 100 </a:t>
                      </a:r>
                      <a:r>
                        <a:rPr kumimoji="0" lang="en-US" sz="2800" b="0" u="none" strike="noStrike" cap="none" normalizeH="0" baseline="0" dirty="0" err="1" smtClean="0">
                          <a:ln>
                            <a:noFill/>
                          </a:ln>
                          <a:solidFill>
                            <a:srgbClr val="000000"/>
                          </a:solidFill>
                          <a:effectLst/>
                        </a:rPr>
                        <a:t>mAU/mL</a:t>
                      </a:r>
                      <a:endParaRPr kumimoji="0" lang="en-US" sz="2800" b="0" u="none" strike="noStrike" cap="none" normalizeH="0" baseline="0" dirty="0" smtClean="0">
                        <a:ln>
                          <a:noFill/>
                        </a:ln>
                        <a:solidFill>
                          <a:srgbClr val="000000"/>
                        </a:solidFill>
                        <a:effectLst/>
                      </a:endParaRPr>
                    </a:p>
                    <a:p>
                      <a:pPr marL="457200" marR="0" lvl="1" indent="0" algn="l" defTabSz="914400" rtl="0" eaLnBrk="0" fontAlgn="base" latinLnBrk="0" hangingPunct="0">
                        <a:lnSpc>
                          <a:spcPct val="90000"/>
                        </a:lnSpc>
                        <a:spcBef>
                          <a:spcPts val="1000"/>
                        </a:spcBef>
                        <a:spcAft>
                          <a:spcPts val="700"/>
                        </a:spcAft>
                        <a:buClr>
                          <a:schemeClr val="folHlink"/>
                        </a:buClr>
                        <a:buSzTx/>
                        <a:buFont typeface="Arial" panose="020B0604020202020204" pitchFamily="34" charset="0"/>
                        <a:buNone/>
                        <a:tabLst/>
                      </a:pPr>
                      <a:r>
                        <a:rPr kumimoji="0" lang="en-US" sz="2800" b="0" u="none" strike="noStrike" cap="none" normalizeH="0" baseline="0" dirty="0" smtClean="0">
                          <a:ln>
                            <a:noFill/>
                          </a:ln>
                          <a:solidFill>
                            <a:srgbClr val="000000"/>
                          </a:solidFill>
                          <a:effectLst/>
                        </a:rPr>
                        <a:t>- RR: 3.019 (95% CI: 1.077-8.464; P = .0357)</a:t>
                      </a:r>
                      <a:endParaRPr kumimoji="0" lang="en-US" sz="2800" b="0" i="0" u="none" strike="noStrike" cap="none" normalizeH="0" baseline="0" dirty="0" smtClean="0">
                        <a:ln>
                          <a:noFill/>
                        </a:ln>
                        <a:solidFill>
                          <a:srgbClr val="000000"/>
                        </a:solidFill>
                        <a:effectLst/>
                        <a:latin typeface="Arial" panose="020B0604020202020204" pitchFamily="34" charset="0"/>
                        <a:ea typeface="ＭＳ Ｐゴシック" panose="020B0600070205080204" pitchFamily="34" charset="-128"/>
                      </a:endParaRPr>
                    </a:p>
                  </a:txBody>
                  <a:tcPr marL="89846" marR="89846" horzOverflow="overflow"/>
                </a:tc>
              </a:tr>
              <a:tr h="838200">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90000"/>
                        </a:lnSpc>
                        <a:spcBef>
                          <a:spcPts val="1000"/>
                        </a:spcBef>
                        <a:spcAft>
                          <a:spcPts val="700"/>
                        </a:spcAft>
                        <a:buClr>
                          <a:schemeClr val="folHlink"/>
                        </a:buClr>
                        <a:buSzTx/>
                        <a:buFont typeface="Wingdings" panose="05000000000000000000" pitchFamily="2" charset="2"/>
                        <a:buNone/>
                        <a:tabLst/>
                      </a:pPr>
                      <a:r>
                        <a:rPr kumimoji="0" lang="en-US" sz="2800" u="none" strike="noStrike" cap="none" normalizeH="0" baseline="0" dirty="0" smtClean="0">
                          <a:ln>
                            <a:noFill/>
                          </a:ln>
                          <a:solidFill>
                            <a:srgbClr val="000000"/>
                          </a:solidFill>
                          <a:effectLst/>
                        </a:rPr>
                        <a:t>Number of HCC tumors ≥2</a:t>
                      </a:r>
                    </a:p>
                    <a:p>
                      <a:pPr marL="457200" marR="0" lvl="1" indent="0" algn="l" defTabSz="914400" rtl="0" eaLnBrk="0" fontAlgn="base" latinLnBrk="0" hangingPunct="0">
                        <a:lnSpc>
                          <a:spcPct val="90000"/>
                        </a:lnSpc>
                        <a:spcBef>
                          <a:spcPts val="1000"/>
                        </a:spcBef>
                        <a:spcAft>
                          <a:spcPts val="700"/>
                        </a:spcAft>
                        <a:buClr>
                          <a:schemeClr val="folHlink"/>
                        </a:buClr>
                        <a:buSzTx/>
                        <a:buFont typeface="Arial" panose="020B0604020202020204" pitchFamily="34" charset="0"/>
                        <a:buNone/>
                        <a:tabLst/>
                      </a:pPr>
                      <a:r>
                        <a:rPr kumimoji="0" lang="en-US" sz="2800" u="none" strike="noStrike" cap="none" normalizeH="0" baseline="0" dirty="0" smtClean="0">
                          <a:ln>
                            <a:noFill/>
                          </a:ln>
                          <a:solidFill>
                            <a:srgbClr val="000000"/>
                          </a:solidFill>
                          <a:effectLst/>
                        </a:rPr>
                        <a:t>- RR: 4.912 (95% CI: 1.619-14.905; P = .0049)</a:t>
                      </a:r>
                      <a:endParaRPr kumimoji="0" lang="en-US" sz="2800" b="0" i="0" u="none" strike="noStrike" cap="none" normalizeH="0" baseline="0" dirty="0" smtClean="0">
                        <a:ln>
                          <a:noFill/>
                        </a:ln>
                        <a:solidFill>
                          <a:srgbClr val="000000"/>
                        </a:solidFill>
                        <a:effectLst/>
                        <a:latin typeface="Arial" panose="020B0604020202020204" pitchFamily="34" charset="0"/>
                        <a:ea typeface="ＭＳ Ｐゴシック" panose="020B0600070205080204" pitchFamily="34" charset="-128"/>
                      </a:endParaRPr>
                    </a:p>
                  </a:txBody>
                  <a:tcPr marL="89846" marR="89846" horzOverflow="overflow"/>
                </a:tc>
              </a:tr>
            </a:tbl>
          </a:graphicData>
        </a:graphic>
      </p:graphicFrame>
      <p:sp>
        <p:nvSpPr>
          <p:cNvPr id="80908" name="Text Box 3"/>
          <p:cNvSpPr txBox="1">
            <a:spLocks noChangeArrowheads="1"/>
          </p:cNvSpPr>
          <p:nvPr/>
        </p:nvSpPr>
        <p:spPr bwMode="auto">
          <a:xfrm>
            <a:off x="0" y="6353991"/>
            <a:ext cx="5755164" cy="3718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r>
              <a:rPr lang="en-US" sz="1000" dirty="0" smtClean="0">
                <a:solidFill>
                  <a:schemeClr val="bg1"/>
                </a:solidFill>
                <a:ea typeface="ヒラギノ角ゴ Pro W3" charset="-128"/>
              </a:rPr>
              <a:t>AFP-L3 = A-reactive fraction of α-fetoprotein; DCP = des-</a:t>
            </a:r>
            <a:r>
              <a:rPr lang="en-US" sz="1000" dirty="0" err="1" smtClean="0">
                <a:solidFill>
                  <a:schemeClr val="bg1"/>
                </a:solidFill>
                <a:ea typeface="ヒラギノ角ゴ Pro W3" charset="-128"/>
              </a:rPr>
              <a:t>γ</a:t>
            </a:r>
            <a:r>
              <a:rPr lang="en-US" sz="1000" dirty="0" smtClean="0">
                <a:solidFill>
                  <a:schemeClr val="bg1"/>
                </a:solidFill>
                <a:ea typeface="ヒラギノ角ゴ Pro W3" charset="-128"/>
              </a:rPr>
              <a:t>-</a:t>
            </a:r>
            <a:r>
              <a:rPr lang="en-US" sz="1000" dirty="0" err="1" smtClean="0">
                <a:solidFill>
                  <a:schemeClr val="bg1"/>
                </a:solidFill>
                <a:ea typeface="ヒラギノ角ゴ Pro W3" charset="-128"/>
              </a:rPr>
              <a:t>carboxy</a:t>
            </a:r>
            <a:r>
              <a:rPr lang="en-US" sz="1000" dirty="0" smtClean="0">
                <a:solidFill>
                  <a:schemeClr val="bg1"/>
                </a:solidFill>
                <a:ea typeface="ヒラギノ角ゴ Pro W3" charset="-128"/>
              </a:rPr>
              <a:t> </a:t>
            </a:r>
            <a:r>
              <a:rPr lang="en-US" sz="1000" dirty="0" err="1" smtClean="0">
                <a:solidFill>
                  <a:schemeClr val="bg1"/>
                </a:solidFill>
                <a:ea typeface="ヒラギノ角ゴ Pro W3" charset="-128"/>
              </a:rPr>
              <a:t>prothrombin</a:t>
            </a:r>
            <a:r>
              <a:rPr lang="en-US" sz="1000" dirty="0" smtClean="0">
                <a:solidFill>
                  <a:schemeClr val="bg1"/>
                </a:solidFill>
                <a:ea typeface="ヒラギノ角ゴ Pro W3" charset="-128"/>
              </a:rPr>
              <a:t>; RR= relative risk.</a:t>
            </a:r>
          </a:p>
          <a:p>
            <a:pPr eaLnBrk="1" hangingPunct="1">
              <a:lnSpc>
                <a:spcPct val="90000"/>
              </a:lnSpc>
            </a:pPr>
            <a:r>
              <a:rPr lang="en-US" sz="1000" dirty="0" smtClean="0">
                <a:solidFill>
                  <a:schemeClr val="bg1"/>
                </a:solidFill>
                <a:ea typeface="ヒラギノ角ゴ Pro W3" charset="-128"/>
              </a:rPr>
              <a:t>Hagiwara et al, 2006.</a:t>
            </a:r>
            <a:endParaRPr lang="en-US" sz="1000" dirty="0">
              <a:solidFill>
                <a:schemeClr val="bg1"/>
              </a:solidFill>
              <a:ea typeface="ヒラギノ角ゴ Pro W3" charset="-128"/>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304800" y="274638"/>
            <a:ext cx="8610600" cy="1143000"/>
          </a:xfrm>
        </p:spPr>
        <p:txBody>
          <a:bodyPr/>
          <a:lstStyle/>
          <a:p>
            <a:r>
              <a:rPr lang="en-US" sz="3000" dirty="0" smtClean="0"/>
              <a:t>Biomarkers and Other Factors That Correlate With Risk of </a:t>
            </a:r>
            <a:r>
              <a:rPr lang="en-US" sz="3000" dirty="0" err="1" smtClean="0"/>
              <a:t>Microvascular</a:t>
            </a:r>
            <a:r>
              <a:rPr lang="en-US" sz="3000" dirty="0" smtClean="0"/>
              <a:t> Invasion</a:t>
            </a:r>
          </a:p>
        </p:txBody>
      </p:sp>
      <p:graphicFrame>
        <p:nvGraphicFramePr>
          <p:cNvPr id="670737" name="Group 17"/>
          <p:cNvGraphicFramePr>
            <a:graphicFrameLocks noGrp="1"/>
          </p:cNvGraphicFramePr>
          <p:nvPr>
            <p:ph idx="1"/>
            <p:extLst>
              <p:ext uri="{D42A27DB-BD31-4B8C-83A1-F6EECF244321}">
                <p14:modId xmlns:p14="http://schemas.microsoft.com/office/powerpoint/2010/main" xmlns="" val="770706332"/>
              </p:ext>
            </p:extLst>
          </p:nvPr>
        </p:nvGraphicFramePr>
        <p:xfrm>
          <a:off x="457200" y="2590800"/>
          <a:ext cx="8229599" cy="2897124"/>
        </p:xfrm>
        <a:graphic>
          <a:graphicData uri="http://schemas.openxmlformats.org/drawingml/2006/table">
            <a:tbl>
              <a:tblPr>
                <a:tableStyleId>{3C2FFA5D-87B4-456A-9821-1D502468CF0F}</a:tableStyleId>
              </a:tblPr>
              <a:tblGrid>
                <a:gridCol w="8229599"/>
              </a:tblGrid>
              <a:tr h="762000">
                <a:tc>
                  <a:txBody>
                    <a:bodyPr/>
                    <a:lstStyle/>
                    <a:p>
                      <a:pPr marL="0" marR="0" lvl="0" indent="0" algn="l" defTabSz="914400" rtl="0" eaLnBrk="0" fontAlgn="base" latinLnBrk="0" hangingPunct="0">
                        <a:lnSpc>
                          <a:spcPct val="90000"/>
                        </a:lnSpc>
                        <a:spcBef>
                          <a:spcPts val="1000"/>
                        </a:spcBef>
                        <a:spcAft>
                          <a:spcPts val="700"/>
                        </a:spcAft>
                        <a:buClr>
                          <a:schemeClr val="folHlink"/>
                        </a:buClr>
                        <a:buSzTx/>
                        <a:buFont typeface="Wingdings" pitchFamily="2" charset="2"/>
                        <a:buNone/>
                        <a:tabLst/>
                      </a:pPr>
                      <a:r>
                        <a:rPr kumimoji="0" lang="en-US" sz="2400" u="none" strike="noStrike" cap="none" normalizeH="0" baseline="0" dirty="0" smtClean="0">
                          <a:ln>
                            <a:noFill/>
                          </a:ln>
                          <a:effectLst/>
                          <a:latin typeface="Arial"/>
                          <a:cs typeface="Arial"/>
                        </a:rPr>
                        <a:t>Tumor size (&lt; 2, 2-4, &gt; 4 cm)</a:t>
                      </a:r>
                    </a:p>
                    <a:p>
                      <a:pPr marL="0" marR="0" lvl="0" indent="0" algn="l" defTabSz="914400" rtl="0" eaLnBrk="0" fontAlgn="base" latinLnBrk="0" hangingPunct="0">
                        <a:lnSpc>
                          <a:spcPct val="90000"/>
                        </a:lnSpc>
                        <a:spcBef>
                          <a:spcPts val="1000"/>
                        </a:spcBef>
                        <a:spcAft>
                          <a:spcPts val="700"/>
                        </a:spcAft>
                        <a:buClr>
                          <a:schemeClr val="folHlink"/>
                        </a:buClr>
                        <a:buSzTx/>
                        <a:buFont typeface="Wingdings" pitchFamily="2" charset="2"/>
                        <a:buNone/>
                        <a:tabLst/>
                      </a:pPr>
                      <a:r>
                        <a:rPr kumimoji="0" lang="en-US" sz="2400" u="none" strike="noStrike" cap="none" normalizeH="0" baseline="0" dirty="0" smtClean="0">
                          <a:ln>
                            <a:noFill/>
                          </a:ln>
                          <a:effectLst/>
                          <a:latin typeface="Arial"/>
                          <a:cs typeface="Arial"/>
                        </a:rPr>
                        <a:t>- Odds ratio: 3.4 (95% CI: 1.5-4.1)</a:t>
                      </a:r>
                      <a:endParaRPr kumimoji="0" lang="en-US" sz="2400" b="0" i="0" u="none" strike="noStrike" cap="none" normalizeH="0" baseline="0" dirty="0" smtClean="0">
                        <a:ln>
                          <a:noFill/>
                        </a:ln>
                        <a:solidFill>
                          <a:schemeClr val="tx1"/>
                        </a:solidFill>
                        <a:effectLst/>
                        <a:latin typeface="Arial"/>
                        <a:cs typeface="Arial"/>
                      </a:endParaRPr>
                    </a:p>
                  </a:txBody>
                  <a:tcPr marL="94521" marR="94521" horzOverflow="overflow"/>
                </a:tc>
              </a:tr>
              <a:tr h="838200">
                <a:tc>
                  <a:txBody>
                    <a:bodyPr/>
                    <a:lstStyle/>
                    <a:p>
                      <a:pPr marL="0" marR="0" lvl="0" indent="0" algn="l" defTabSz="914400" rtl="0" eaLnBrk="0" fontAlgn="base" latinLnBrk="0" hangingPunct="0">
                        <a:lnSpc>
                          <a:spcPct val="90000"/>
                        </a:lnSpc>
                        <a:spcBef>
                          <a:spcPts val="1000"/>
                        </a:spcBef>
                        <a:spcAft>
                          <a:spcPts val="700"/>
                        </a:spcAft>
                        <a:buClr>
                          <a:schemeClr val="folHlink"/>
                        </a:buClr>
                        <a:buSzTx/>
                        <a:buFont typeface="Wingdings" pitchFamily="2" charset="2"/>
                        <a:buNone/>
                        <a:tabLst/>
                      </a:pPr>
                      <a:r>
                        <a:rPr kumimoji="0" lang="en-US" sz="2400" b="0" u="none" strike="noStrike" cap="none" normalizeH="0" baseline="0" dirty="0" smtClean="0">
                          <a:ln>
                            <a:noFill/>
                          </a:ln>
                          <a:effectLst/>
                          <a:latin typeface="Arial"/>
                          <a:cs typeface="Arial"/>
                        </a:rPr>
                        <a:t>Preoperative DCP levels (&lt; 100, 100-500, &gt; 500 </a:t>
                      </a:r>
                      <a:r>
                        <a:rPr kumimoji="0" lang="en-US" sz="2400" b="0" u="none" strike="noStrike" cap="none" normalizeH="0" baseline="0" dirty="0" err="1" smtClean="0">
                          <a:ln>
                            <a:noFill/>
                          </a:ln>
                          <a:effectLst/>
                          <a:latin typeface="Arial"/>
                          <a:cs typeface="Arial"/>
                        </a:rPr>
                        <a:t>mAU/mL</a:t>
                      </a:r>
                      <a:r>
                        <a:rPr kumimoji="0" lang="en-US" sz="2400" b="0" u="none" strike="noStrike" cap="none" normalizeH="0" baseline="0" dirty="0" smtClean="0">
                          <a:ln>
                            <a:noFill/>
                          </a:ln>
                          <a:effectLst/>
                          <a:latin typeface="Arial"/>
                          <a:cs typeface="Arial"/>
                        </a:rPr>
                        <a:t>)</a:t>
                      </a:r>
                    </a:p>
                    <a:p>
                      <a:pPr marL="0" marR="0" lvl="0" indent="0" algn="l" defTabSz="914400" rtl="0" eaLnBrk="0" fontAlgn="base" latinLnBrk="0" hangingPunct="0">
                        <a:lnSpc>
                          <a:spcPct val="90000"/>
                        </a:lnSpc>
                        <a:spcBef>
                          <a:spcPts val="1000"/>
                        </a:spcBef>
                        <a:spcAft>
                          <a:spcPts val="700"/>
                        </a:spcAft>
                        <a:buClr>
                          <a:schemeClr val="folHlink"/>
                        </a:buClr>
                        <a:buSzTx/>
                        <a:buFont typeface="Wingdings" pitchFamily="2" charset="2"/>
                        <a:buNone/>
                        <a:tabLst/>
                      </a:pPr>
                      <a:r>
                        <a:rPr kumimoji="0" lang="en-US" sz="2400" b="0" u="none" strike="noStrike" cap="none" normalizeH="0" baseline="0" dirty="0" smtClean="0">
                          <a:ln>
                            <a:noFill/>
                          </a:ln>
                          <a:effectLst/>
                          <a:latin typeface="Arial"/>
                          <a:cs typeface="Arial"/>
                        </a:rPr>
                        <a:t>- Odds ratio: 2.2 (95% CI: 1.1-2.4)</a:t>
                      </a:r>
                      <a:endParaRPr kumimoji="0" lang="en-US" sz="2400" b="0" i="0" u="none" strike="noStrike" cap="none" normalizeH="0" baseline="0" dirty="0" smtClean="0">
                        <a:ln>
                          <a:noFill/>
                        </a:ln>
                        <a:solidFill>
                          <a:schemeClr val="tx1"/>
                        </a:solidFill>
                        <a:effectLst/>
                        <a:latin typeface="Arial"/>
                        <a:cs typeface="Arial"/>
                      </a:endParaRPr>
                    </a:p>
                  </a:txBody>
                  <a:tcPr marL="94521" marR="94521" horzOverflow="overflow"/>
                </a:tc>
              </a:tr>
              <a:tr h="833438">
                <a:tc>
                  <a:txBody>
                    <a:bodyPr/>
                    <a:lstStyle/>
                    <a:p>
                      <a:pPr marL="0" marR="0" lvl="0" indent="0" algn="l" defTabSz="914400" rtl="0" eaLnBrk="0" fontAlgn="base" latinLnBrk="0" hangingPunct="0">
                        <a:lnSpc>
                          <a:spcPct val="90000"/>
                        </a:lnSpc>
                        <a:spcBef>
                          <a:spcPts val="1000"/>
                        </a:spcBef>
                        <a:spcAft>
                          <a:spcPts val="700"/>
                        </a:spcAft>
                        <a:buClr>
                          <a:schemeClr val="folHlink"/>
                        </a:buClr>
                        <a:buSzTx/>
                        <a:buFont typeface="Wingdings" pitchFamily="2" charset="2"/>
                        <a:buNone/>
                        <a:tabLst/>
                      </a:pPr>
                      <a:r>
                        <a:rPr kumimoji="0" lang="en-US" sz="2400" u="none" strike="noStrike" cap="none" normalizeH="0" baseline="0" dirty="0" smtClean="0">
                          <a:ln>
                            <a:noFill/>
                          </a:ln>
                          <a:effectLst/>
                          <a:latin typeface="Arial"/>
                          <a:cs typeface="Arial"/>
                        </a:rPr>
                        <a:t>Tumor grade (3-grade system)</a:t>
                      </a:r>
                    </a:p>
                    <a:p>
                      <a:pPr marL="0" marR="0" lvl="0" indent="0" algn="l" defTabSz="914400" rtl="0" eaLnBrk="0" fontAlgn="base" latinLnBrk="0" hangingPunct="0">
                        <a:lnSpc>
                          <a:spcPct val="90000"/>
                        </a:lnSpc>
                        <a:spcBef>
                          <a:spcPts val="1000"/>
                        </a:spcBef>
                        <a:spcAft>
                          <a:spcPts val="700"/>
                        </a:spcAft>
                        <a:buClr>
                          <a:schemeClr val="folHlink"/>
                        </a:buClr>
                        <a:buSzTx/>
                        <a:buFont typeface="Wingdings" pitchFamily="2" charset="2"/>
                        <a:buNone/>
                        <a:tabLst/>
                      </a:pPr>
                      <a:r>
                        <a:rPr kumimoji="0" lang="en-US" sz="2400" u="none" strike="noStrike" cap="none" normalizeH="0" baseline="0" dirty="0" smtClean="0">
                          <a:ln>
                            <a:noFill/>
                          </a:ln>
                          <a:effectLst/>
                          <a:latin typeface="Arial"/>
                          <a:cs typeface="Arial"/>
                        </a:rPr>
                        <a:t>- Odds ratio: 2.2 (95% CI: 1.1-3.7)</a:t>
                      </a:r>
                      <a:endParaRPr kumimoji="0" lang="en-US" sz="2400" b="0" i="0" u="none" strike="noStrike" cap="none" normalizeH="0" baseline="0" dirty="0" smtClean="0">
                        <a:ln>
                          <a:noFill/>
                        </a:ln>
                        <a:solidFill>
                          <a:schemeClr val="tx1"/>
                        </a:solidFill>
                        <a:effectLst/>
                        <a:latin typeface="Arial"/>
                        <a:cs typeface="Arial"/>
                      </a:endParaRPr>
                    </a:p>
                  </a:txBody>
                  <a:tcPr marL="94521" marR="94521" horzOverflow="overflow"/>
                </a:tc>
              </a:tr>
            </a:tbl>
          </a:graphicData>
        </a:graphic>
      </p:graphicFrame>
      <p:sp>
        <p:nvSpPr>
          <p:cNvPr id="82946" name="Rectangle 3"/>
          <p:cNvSpPr>
            <a:spLocks noGrp="1" noChangeArrowheads="1"/>
          </p:cNvSpPr>
          <p:nvPr>
            <p:ph type="body" sz="half" idx="4294967295"/>
          </p:nvPr>
        </p:nvSpPr>
        <p:spPr>
          <a:xfrm>
            <a:off x="457200" y="1676400"/>
            <a:ext cx="8293100" cy="4378325"/>
          </a:xfrm>
        </p:spPr>
        <p:txBody>
          <a:bodyPr/>
          <a:lstStyle/>
          <a:p>
            <a:r>
              <a:rPr lang="en-US" sz="2100" dirty="0" smtClean="0">
                <a:latin typeface="Arial" panose="020B0604020202020204" pitchFamily="34" charset="0"/>
                <a:ea typeface="ＭＳ Ｐゴシック" panose="020B0600070205080204" pitchFamily="34" charset="-128"/>
              </a:rPr>
              <a:t>Independent predictors of </a:t>
            </a:r>
            <a:r>
              <a:rPr lang="en-US" sz="2100" dirty="0" err="1" smtClean="0">
                <a:latin typeface="Arial" panose="020B0604020202020204" pitchFamily="34" charset="0"/>
                <a:ea typeface="ＭＳ Ｐゴシック" panose="020B0600070205080204" pitchFamily="34" charset="-128"/>
              </a:rPr>
              <a:t>microvascular</a:t>
            </a:r>
            <a:r>
              <a:rPr lang="en-US" sz="2100" dirty="0" smtClean="0">
                <a:latin typeface="Arial" panose="020B0604020202020204" pitchFamily="34" charset="0"/>
                <a:ea typeface="ＭＳ Ｐゴシック" panose="020B0600070205080204" pitchFamily="34" charset="-128"/>
              </a:rPr>
              <a:t> invasion:</a:t>
            </a:r>
          </a:p>
          <a:p>
            <a:pPr>
              <a:buFont typeface="Wingdings" panose="05000000000000000000" pitchFamily="2" charset="2"/>
              <a:buNone/>
            </a:pPr>
            <a:endParaRPr lang="en-US" sz="2100" dirty="0" smtClean="0">
              <a:latin typeface="Arial" panose="020B0604020202020204" pitchFamily="34" charset="0"/>
              <a:ea typeface="ＭＳ Ｐゴシック" panose="020B0600070205080204" pitchFamily="34" charset="-128"/>
            </a:endParaRPr>
          </a:p>
        </p:txBody>
      </p:sp>
      <p:sp>
        <p:nvSpPr>
          <p:cNvPr id="82947" name="Text Box 4"/>
          <p:cNvSpPr txBox="1">
            <a:spLocks noChangeArrowheads="1"/>
          </p:cNvSpPr>
          <p:nvPr/>
        </p:nvSpPr>
        <p:spPr bwMode="auto">
          <a:xfrm>
            <a:off x="16068" y="6430191"/>
            <a:ext cx="3336731" cy="3718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Bef>
                <a:spcPts val="0"/>
              </a:spcBef>
              <a:spcAft>
                <a:spcPts val="0"/>
              </a:spcAft>
              <a:buClr>
                <a:schemeClr val="folHlink"/>
              </a:buClr>
            </a:pPr>
            <a:r>
              <a:rPr lang="en-US" sz="1000" dirty="0" smtClean="0">
                <a:solidFill>
                  <a:schemeClr val="bg1"/>
                </a:solidFill>
                <a:ea typeface="ヒラギノ角ゴ Pro W3" charset="-128"/>
              </a:rPr>
              <a:t>DCP </a:t>
            </a:r>
            <a:r>
              <a:rPr lang="en-US" sz="1000" dirty="0">
                <a:solidFill>
                  <a:schemeClr val="bg1"/>
                </a:solidFill>
                <a:ea typeface="ヒラギノ角ゴ Pro W3" charset="-128"/>
              </a:rPr>
              <a:t>= des-</a:t>
            </a:r>
            <a:r>
              <a:rPr lang="en-US" sz="1000" dirty="0" err="1" smtClean="0">
                <a:solidFill>
                  <a:schemeClr val="bg1"/>
                </a:solidFill>
                <a:ea typeface="ヒラギノ角ゴ Pro W3" charset="-128"/>
              </a:rPr>
              <a:t>gammacarboxy</a:t>
            </a:r>
            <a:r>
              <a:rPr lang="en-US" sz="1000" dirty="0" smtClean="0">
                <a:solidFill>
                  <a:schemeClr val="bg1"/>
                </a:solidFill>
                <a:ea typeface="ヒラギノ角ゴ Pro W3" charset="-128"/>
              </a:rPr>
              <a:t> </a:t>
            </a:r>
            <a:r>
              <a:rPr lang="en-US" sz="1000" dirty="0" err="1" smtClean="0">
                <a:solidFill>
                  <a:schemeClr val="bg1"/>
                </a:solidFill>
                <a:ea typeface="ヒラギノ角ゴ Pro W3" charset="-128"/>
              </a:rPr>
              <a:t>prothrombin</a:t>
            </a:r>
            <a:r>
              <a:rPr lang="en-US" sz="1000" dirty="0" smtClean="0">
                <a:solidFill>
                  <a:schemeClr val="bg1"/>
                </a:solidFill>
                <a:ea typeface="ヒラギノ角ゴ Pro W3" charset="-128"/>
              </a:rPr>
              <a:t>.</a:t>
            </a:r>
          </a:p>
          <a:p>
            <a:pPr eaLnBrk="1" hangingPunct="1">
              <a:lnSpc>
                <a:spcPct val="90000"/>
              </a:lnSpc>
              <a:spcBef>
                <a:spcPts val="0"/>
              </a:spcBef>
              <a:spcAft>
                <a:spcPts val="0"/>
              </a:spcAft>
              <a:buClr>
                <a:schemeClr val="folHlink"/>
              </a:buClr>
            </a:pPr>
            <a:r>
              <a:rPr lang="en-US" sz="1000" dirty="0" err="1" smtClean="0">
                <a:solidFill>
                  <a:schemeClr val="bg1"/>
                </a:solidFill>
                <a:ea typeface="ヒラギノ角ゴ Pro W3" charset="-128"/>
              </a:rPr>
              <a:t>Shirabe</a:t>
            </a:r>
            <a:r>
              <a:rPr lang="en-US" sz="1000" dirty="0" smtClean="0">
                <a:solidFill>
                  <a:schemeClr val="bg1"/>
                </a:solidFill>
                <a:ea typeface="ヒラギノ角ゴ Pro W3" charset="-128"/>
              </a:rPr>
              <a:t> et al, 2007.</a:t>
            </a:r>
            <a:endParaRPr lang="en-US" sz="1000" dirty="0">
              <a:solidFill>
                <a:schemeClr val="bg1"/>
              </a:solidFill>
              <a:ea typeface="ヒラギノ角ゴ Pro W3" charset="-128"/>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Text Box 5"/>
          <p:cNvSpPr txBox="1">
            <a:spLocks noChangeArrowheads="1"/>
          </p:cNvSpPr>
          <p:nvPr/>
        </p:nvSpPr>
        <p:spPr bwMode="auto">
          <a:xfrm>
            <a:off x="0" y="6504801"/>
            <a:ext cx="1175647"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US" altLang="ja-JP" sz="1000" dirty="0">
                <a:solidFill>
                  <a:srgbClr val="FFFFFF"/>
                </a:solidFill>
                <a:latin typeface="Arial"/>
                <a:cs typeface="Arial"/>
              </a:rPr>
              <a:t>Koike </a:t>
            </a:r>
            <a:r>
              <a:rPr kumimoji="1" lang="en-US" altLang="ja-JP" sz="1000" dirty="0" smtClean="0">
                <a:solidFill>
                  <a:srgbClr val="FFFFFF"/>
                </a:solidFill>
                <a:latin typeface="Arial"/>
                <a:cs typeface="Arial"/>
              </a:rPr>
              <a:t>et al, 2001.</a:t>
            </a:r>
            <a:endParaRPr kumimoji="1" lang="ja-JP" altLang="en-US" sz="1000" dirty="0">
              <a:solidFill>
                <a:srgbClr val="FFFFFF"/>
              </a:solidFill>
              <a:latin typeface="Arial"/>
              <a:cs typeface="Arial"/>
            </a:endParaRPr>
          </a:p>
        </p:txBody>
      </p:sp>
      <p:grpSp>
        <p:nvGrpSpPr>
          <p:cNvPr id="10" name="Group 9"/>
          <p:cNvGrpSpPr/>
          <p:nvPr/>
        </p:nvGrpSpPr>
        <p:grpSpPr>
          <a:xfrm>
            <a:off x="409893" y="2410896"/>
            <a:ext cx="8297228" cy="3415448"/>
            <a:chOff x="152400" y="2339181"/>
            <a:chExt cx="8812213" cy="3627437"/>
          </a:xfrm>
        </p:grpSpPr>
        <p:pic>
          <p:nvPicPr>
            <p:cNvPr id="84993"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2400" y="2339181"/>
              <a:ext cx="8812213" cy="3627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4994" name="Text Box 4"/>
            <p:cNvSpPr txBox="1">
              <a:spLocks noChangeArrowheads="1"/>
            </p:cNvSpPr>
            <p:nvPr/>
          </p:nvSpPr>
          <p:spPr bwMode="auto">
            <a:xfrm>
              <a:off x="4572000" y="3986983"/>
              <a:ext cx="4128242" cy="326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US" altLang="ja-JP" sz="1400" dirty="0">
                  <a:solidFill>
                    <a:srgbClr val="000000"/>
                  </a:solidFill>
                  <a:latin typeface="Arial"/>
                  <a:cs typeface="Arial"/>
                </a:rPr>
                <a:t>DCP(-): 183 patients with DCP &lt; 100  </a:t>
              </a:r>
              <a:r>
                <a:rPr kumimoji="1" lang="en-US" altLang="ja-JP" sz="1400" dirty="0" err="1">
                  <a:solidFill>
                    <a:srgbClr val="000000"/>
                  </a:solidFill>
                  <a:latin typeface="Arial"/>
                  <a:cs typeface="Arial"/>
                </a:rPr>
                <a:t>mAU/mL</a:t>
              </a:r>
              <a:endParaRPr kumimoji="1" lang="ja-JP" altLang="en-US" sz="1400" dirty="0">
                <a:solidFill>
                  <a:srgbClr val="000000"/>
                </a:solidFill>
                <a:latin typeface="Arial"/>
                <a:cs typeface="Arial"/>
              </a:endParaRPr>
            </a:p>
          </p:txBody>
        </p:sp>
        <p:sp>
          <p:nvSpPr>
            <p:cNvPr id="84996" name="Text Box 6"/>
            <p:cNvSpPr txBox="1">
              <a:spLocks noChangeArrowheads="1"/>
            </p:cNvSpPr>
            <p:nvPr/>
          </p:nvSpPr>
          <p:spPr bwMode="auto">
            <a:xfrm>
              <a:off x="3657600" y="3276600"/>
              <a:ext cx="4233347" cy="326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US" altLang="ja-JP" sz="1400" dirty="0">
                  <a:solidFill>
                    <a:srgbClr val="000000"/>
                  </a:solidFill>
                  <a:latin typeface="Arial"/>
                  <a:cs typeface="Arial"/>
                </a:rPr>
                <a:t>DCP(+): 37 patients with DCP  </a:t>
              </a:r>
              <a:r>
                <a:rPr kumimoji="1" lang="en-US" altLang="ja-JP" sz="1400" u="sng" dirty="0">
                  <a:solidFill>
                    <a:srgbClr val="000000"/>
                  </a:solidFill>
                  <a:latin typeface="Arial"/>
                  <a:cs typeface="Arial"/>
                </a:rPr>
                <a:t>&gt;</a:t>
              </a:r>
              <a:r>
                <a:rPr kumimoji="1" lang="en-US" altLang="ja-JP" sz="1400" dirty="0">
                  <a:solidFill>
                    <a:srgbClr val="000000"/>
                  </a:solidFill>
                  <a:latin typeface="Arial"/>
                  <a:cs typeface="Arial"/>
                </a:rPr>
                <a:t> 100 </a:t>
              </a:r>
              <a:r>
                <a:rPr kumimoji="1" lang="en-US" altLang="ja-JP" sz="1400" dirty="0" err="1">
                  <a:solidFill>
                    <a:srgbClr val="000000"/>
                  </a:solidFill>
                  <a:latin typeface="Arial"/>
                  <a:cs typeface="Arial"/>
                </a:rPr>
                <a:t>mAU/mL</a:t>
              </a:r>
              <a:endParaRPr kumimoji="1" lang="ja-JP" altLang="en-US" sz="1400" dirty="0">
                <a:solidFill>
                  <a:srgbClr val="000000"/>
                </a:solidFill>
                <a:latin typeface="Arial"/>
                <a:cs typeface="Arial"/>
              </a:endParaRPr>
            </a:p>
          </p:txBody>
        </p:sp>
      </p:grpSp>
      <p:sp>
        <p:nvSpPr>
          <p:cNvPr id="2" name="Title 1"/>
          <p:cNvSpPr>
            <a:spLocks noGrp="1"/>
          </p:cNvSpPr>
          <p:nvPr>
            <p:ph type="title"/>
          </p:nvPr>
        </p:nvSpPr>
        <p:spPr/>
        <p:txBody>
          <a:bodyPr/>
          <a:lstStyle/>
          <a:p>
            <a:r>
              <a:rPr lang="en-US" sz="2800" dirty="0" smtClean="0"/>
              <a:t/>
            </a:r>
            <a:br>
              <a:rPr lang="en-US" sz="2800" dirty="0" smtClean="0"/>
            </a:br>
            <a:r>
              <a:rPr lang="en-US" sz="2800" dirty="0" smtClean="0"/>
              <a:t>Predicts Clinical Course</a:t>
            </a:r>
            <a:br>
              <a:rPr lang="en-US" sz="2800" dirty="0" smtClean="0"/>
            </a:br>
            <a:r>
              <a:rPr lang="en-US" sz="2800" dirty="0" smtClean="0"/>
              <a:t>Incidence of Portal Venous Invasion of HCC in Relation to the Serum DCP Level at Diagnosis</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6017" name="Rectangle 2"/>
          <p:cNvSpPr>
            <a:spLocks noChangeArrowheads="1"/>
          </p:cNvSpPr>
          <p:nvPr/>
        </p:nvSpPr>
        <p:spPr bwMode="auto">
          <a:xfrm>
            <a:off x="5663074" y="1878013"/>
            <a:ext cx="1509713" cy="3949700"/>
          </a:xfrm>
          <a:prstGeom prst="rect">
            <a:avLst/>
          </a:prstGeom>
          <a:noFill/>
          <a:ln w="12700">
            <a:solidFill>
              <a:srgbClr val="FFFFFF"/>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sz="1600">
              <a:solidFill>
                <a:schemeClr val="bg1"/>
              </a:solidFill>
              <a:latin typeface="Arial"/>
              <a:cs typeface="Arial"/>
            </a:endParaRPr>
          </a:p>
        </p:txBody>
      </p:sp>
      <p:sp>
        <p:nvSpPr>
          <p:cNvPr id="86018" name="Rectangle 3"/>
          <p:cNvSpPr>
            <a:spLocks noChangeArrowheads="1"/>
          </p:cNvSpPr>
          <p:nvPr/>
        </p:nvSpPr>
        <p:spPr bwMode="auto">
          <a:xfrm>
            <a:off x="2157874" y="1878013"/>
            <a:ext cx="1509713" cy="3949700"/>
          </a:xfrm>
          <a:prstGeom prst="rect">
            <a:avLst/>
          </a:prstGeom>
          <a:noFill/>
          <a:ln w="12700">
            <a:solidFill>
              <a:srgbClr val="FFFFFF"/>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sz="1600">
              <a:solidFill>
                <a:schemeClr val="bg1"/>
              </a:solidFill>
              <a:latin typeface="Arial"/>
              <a:cs typeface="Arial"/>
            </a:endParaRPr>
          </a:p>
        </p:txBody>
      </p:sp>
      <p:sp>
        <p:nvSpPr>
          <p:cNvPr id="86019" name="Line 4"/>
          <p:cNvSpPr>
            <a:spLocks noChangeShapeType="1"/>
          </p:cNvSpPr>
          <p:nvPr/>
        </p:nvSpPr>
        <p:spPr bwMode="auto">
          <a:xfrm flipV="1">
            <a:off x="2630949" y="5876926"/>
            <a:ext cx="0" cy="76200"/>
          </a:xfrm>
          <a:prstGeom prst="line">
            <a:avLst/>
          </a:prstGeom>
          <a:noFill/>
          <a:ln w="12700">
            <a:solidFill>
              <a:srgbClr val="FFFFFF"/>
            </a:solidFill>
            <a:round/>
            <a:headEnd type="none" w="sm" len="sm"/>
            <a:tailEnd type="none" w="sm" len="sm"/>
          </a:ln>
          <a:extLst>
            <a:ext uri="{909E8E84-426E-40dd-AFC4-6F175D3DCCD1}">
              <a14:hiddenFill xmlns="" xmlns:a14="http://schemas.microsoft.com/office/drawing/2010/main">
                <a:noFill/>
              </a14:hiddenFill>
            </a:ext>
          </a:extLst>
        </p:spPr>
        <p:txBody>
          <a:bodyPr/>
          <a:lstStyle/>
          <a:p>
            <a:endParaRPr lang="en-US" sz="1600">
              <a:solidFill>
                <a:schemeClr val="bg1"/>
              </a:solidFill>
              <a:latin typeface="Arial"/>
              <a:cs typeface="Arial"/>
            </a:endParaRPr>
          </a:p>
        </p:txBody>
      </p:sp>
      <p:sp>
        <p:nvSpPr>
          <p:cNvPr id="86020" name="Line 5"/>
          <p:cNvSpPr>
            <a:spLocks noChangeShapeType="1"/>
          </p:cNvSpPr>
          <p:nvPr/>
        </p:nvSpPr>
        <p:spPr bwMode="auto">
          <a:xfrm flipV="1">
            <a:off x="3424699" y="5876926"/>
            <a:ext cx="0" cy="76200"/>
          </a:xfrm>
          <a:prstGeom prst="line">
            <a:avLst/>
          </a:prstGeom>
          <a:noFill/>
          <a:ln w="12700">
            <a:solidFill>
              <a:srgbClr val="FFFFFF"/>
            </a:solidFill>
            <a:round/>
            <a:headEnd type="none" w="sm" len="sm"/>
            <a:tailEnd type="none" w="sm" len="sm"/>
          </a:ln>
          <a:extLst>
            <a:ext uri="{909E8E84-426E-40dd-AFC4-6F175D3DCCD1}">
              <a14:hiddenFill xmlns="" xmlns:a14="http://schemas.microsoft.com/office/drawing/2010/main">
                <a:noFill/>
              </a14:hiddenFill>
            </a:ext>
          </a:extLst>
        </p:spPr>
        <p:txBody>
          <a:bodyPr/>
          <a:lstStyle/>
          <a:p>
            <a:endParaRPr lang="en-US" sz="1600">
              <a:solidFill>
                <a:schemeClr val="bg1"/>
              </a:solidFill>
              <a:latin typeface="Arial"/>
              <a:cs typeface="Arial"/>
            </a:endParaRPr>
          </a:p>
        </p:txBody>
      </p:sp>
      <p:sp>
        <p:nvSpPr>
          <p:cNvPr id="86021" name="Line 6"/>
          <p:cNvSpPr>
            <a:spLocks noChangeShapeType="1"/>
          </p:cNvSpPr>
          <p:nvPr/>
        </p:nvSpPr>
        <p:spPr bwMode="auto">
          <a:xfrm>
            <a:off x="2041987" y="4770438"/>
            <a:ext cx="93662" cy="0"/>
          </a:xfrm>
          <a:prstGeom prst="line">
            <a:avLst/>
          </a:prstGeom>
          <a:noFill/>
          <a:ln w="12700">
            <a:solidFill>
              <a:srgbClr val="FFFFFF"/>
            </a:solidFill>
            <a:round/>
            <a:headEnd type="none" w="sm" len="sm"/>
            <a:tailEnd type="none" w="sm" len="sm"/>
          </a:ln>
          <a:extLst>
            <a:ext uri="{909E8E84-426E-40dd-AFC4-6F175D3DCCD1}">
              <a14:hiddenFill xmlns="" xmlns:a14="http://schemas.microsoft.com/office/drawing/2010/main">
                <a:noFill/>
              </a14:hiddenFill>
            </a:ext>
          </a:extLst>
        </p:spPr>
        <p:txBody>
          <a:bodyPr/>
          <a:lstStyle/>
          <a:p>
            <a:endParaRPr lang="en-US" sz="1600">
              <a:solidFill>
                <a:schemeClr val="bg1"/>
              </a:solidFill>
              <a:latin typeface="Arial"/>
              <a:cs typeface="Arial"/>
            </a:endParaRPr>
          </a:p>
        </p:txBody>
      </p:sp>
      <p:sp>
        <p:nvSpPr>
          <p:cNvPr id="86022" name="Line 7"/>
          <p:cNvSpPr>
            <a:spLocks noChangeShapeType="1"/>
          </p:cNvSpPr>
          <p:nvPr/>
        </p:nvSpPr>
        <p:spPr bwMode="auto">
          <a:xfrm>
            <a:off x="2041987" y="3589338"/>
            <a:ext cx="93662" cy="0"/>
          </a:xfrm>
          <a:prstGeom prst="line">
            <a:avLst/>
          </a:prstGeom>
          <a:noFill/>
          <a:ln w="12700">
            <a:solidFill>
              <a:srgbClr val="FFFFFF"/>
            </a:solidFill>
            <a:round/>
            <a:headEnd type="none" w="sm" len="sm"/>
            <a:tailEnd type="none" w="sm" len="sm"/>
          </a:ln>
          <a:extLst>
            <a:ext uri="{909E8E84-426E-40dd-AFC4-6F175D3DCCD1}">
              <a14:hiddenFill xmlns="" xmlns:a14="http://schemas.microsoft.com/office/drawing/2010/main">
                <a:noFill/>
              </a14:hiddenFill>
            </a:ext>
          </a:extLst>
        </p:spPr>
        <p:txBody>
          <a:bodyPr/>
          <a:lstStyle/>
          <a:p>
            <a:endParaRPr lang="en-US" sz="1600">
              <a:solidFill>
                <a:schemeClr val="bg1"/>
              </a:solidFill>
              <a:latin typeface="Arial"/>
              <a:cs typeface="Arial"/>
            </a:endParaRPr>
          </a:p>
        </p:txBody>
      </p:sp>
      <p:sp>
        <p:nvSpPr>
          <p:cNvPr id="86023" name="Line 8"/>
          <p:cNvSpPr>
            <a:spLocks noChangeShapeType="1"/>
          </p:cNvSpPr>
          <p:nvPr/>
        </p:nvSpPr>
        <p:spPr bwMode="auto">
          <a:xfrm>
            <a:off x="2041987" y="2405063"/>
            <a:ext cx="93662" cy="0"/>
          </a:xfrm>
          <a:prstGeom prst="line">
            <a:avLst/>
          </a:prstGeom>
          <a:noFill/>
          <a:ln w="12700">
            <a:solidFill>
              <a:srgbClr val="FFFFFF"/>
            </a:solidFill>
            <a:round/>
            <a:headEnd type="none" w="sm" len="sm"/>
            <a:tailEnd type="none" w="sm" len="sm"/>
          </a:ln>
          <a:extLst>
            <a:ext uri="{909E8E84-426E-40dd-AFC4-6F175D3DCCD1}">
              <a14:hiddenFill xmlns="" xmlns:a14="http://schemas.microsoft.com/office/drawing/2010/main">
                <a:noFill/>
              </a14:hiddenFill>
            </a:ext>
          </a:extLst>
        </p:spPr>
        <p:txBody>
          <a:bodyPr/>
          <a:lstStyle/>
          <a:p>
            <a:endParaRPr lang="en-US" sz="1600">
              <a:solidFill>
                <a:schemeClr val="bg1"/>
              </a:solidFill>
              <a:latin typeface="Arial"/>
              <a:cs typeface="Arial"/>
            </a:endParaRPr>
          </a:p>
        </p:txBody>
      </p:sp>
      <p:sp>
        <p:nvSpPr>
          <p:cNvPr id="86024" name="Line 9"/>
          <p:cNvSpPr>
            <a:spLocks noChangeShapeType="1"/>
          </p:cNvSpPr>
          <p:nvPr/>
        </p:nvSpPr>
        <p:spPr bwMode="auto">
          <a:xfrm flipV="1">
            <a:off x="6161549" y="5865813"/>
            <a:ext cx="0" cy="76200"/>
          </a:xfrm>
          <a:prstGeom prst="line">
            <a:avLst/>
          </a:prstGeom>
          <a:noFill/>
          <a:ln w="12700">
            <a:solidFill>
              <a:srgbClr val="FFFFFF"/>
            </a:solidFill>
            <a:round/>
            <a:headEnd type="none" w="sm" len="sm"/>
            <a:tailEnd type="none" w="sm" len="sm"/>
          </a:ln>
          <a:extLst>
            <a:ext uri="{909E8E84-426E-40dd-AFC4-6F175D3DCCD1}">
              <a14:hiddenFill xmlns="" xmlns:a14="http://schemas.microsoft.com/office/drawing/2010/main">
                <a:noFill/>
              </a14:hiddenFill>
            </a:ext>
          </a:extLst>
        </p:spPr>
        <p:txBody>
          <a:bodyPr/>
          <a:lstStyle/>
          <a:p>
            <a:endParaRPr lang="en-US" sz="1600">
              <a:solidFill>
                <a:schemeClr val="bg1"/>
              </a:solidFill>
              <a:latin typeface="Arial"/>
              <a:cs typeface="Arial"/>
            </a:endParaRPr>
          </a:p>
        </p:txBody>
      </p:sp>
      <p:sp>
        <p:nvSpPr>
          <p:cNvPr id="86025" name="Line 10"/>
          <p:cNvSpPr>
            <a:spLocks noChangeShapeType="1"/>
          </p:cNvSpPr>
          <p:nvPr/>
        </p:nvSpPr>
        <p:spPr bwMode="auto">
          <a:xfrm flipV="1">
            <a:off x="6956887" y="5865813"/>
            <a:ext cx="0" cy="76200"/>
          </a:xfrm>
          <a:prstGeom prst="line">
            <a:avLst/>
          </a:prstGeom>
          <a:noFill/>
          <a:ln w="12700">
            <a:solidFill>
              <a:srgbClr val="FFFFFF"/>
            </a:solidFill>
            <a:round/>
            <a:headEnd type="none" w="sm" len="sm"/>
            <a:tailEnd type="none" w="sm" len="sm"/>
          </a:ln>
          <a:extLst>
            <a:ext uri="{909E8E84-426E-40dd-AFC4-6F175D3DCCD1}">
              <a14:hiddenFill xmlns="" xmlns:a14="http://schemas.microsoft.com/office/drawing/2010/main">
                <a:noFill/>
              </a14:hiddenFill>
            </a:ext>
          </a:extLst>
        </p:spPr>
        <p:txBody>
          <a:bodyPr/>
          <a:lstStyle/>
          <a:p>
            <a:endParaRPr lang="en-US" sz="1600">
              <a:solidFill>
                <a:schemeClr val="bg1"/>
              </a:solidFill>
              <a:latin typeface="Arial"/>
              <a:cs typeface="Arial"/>
            </a:endParaRPr>
          </a:p>
        </p:txBody>
      </p:sp>
      <p:sp>
        <p:nvSpPr>
          <p:cNvPr id="86026" name="Line 11"/>
          <p:cNvSpPr>
            <a:spLocks noChangeShapeType="1"/>
          </p:cNvSpPr>
          <p:nvPr/>
        </p:nvSpPr>
        <p:spPr bwMode="auto">
          <a:xfrm>
            <a:off x="5570999" y="4760913"/>
            <a:ext cx="95250" cy="0"/>
          </a:xfrm>
          <a:prstGeom prst="line">
            <a:avLst/>
          </a:prstGeom>
          <a:noFill/>
          <a:ln w="12700">
            <a:solidFill>
              <a:srgbClr val="FFFFFF"/>
            </a:solidFill>
            <a:round/>
            <a:headEnd type="none" w="sm" len="sm"/>
            <a:tailEnd type="none" w="sm" len="sm"/>
          </a:ln>
          <a:extLst>
            <a:ext uri="{909E8E84-426E-40dd-AFC4-6F175D3DCCD1}">
              <a14:hiddenFill xmlns="" xmlns:a14="http://schemas.microsoft.com/office/drawing/2010/main">
                <a:noFill/>
              </a14:hiddenFill>
            </a:ext>
          </a:extLst>
        </p:spPr>
        <p:txBody>
          <a:bodyPr/>
          <a:lstStyle/>
          <a:p>
            <a:endParaRPr lang="en-US" sz="1600">
              <a:solidFill>
                <a:schemeClr val="bg1"/>
              </a:solidFill>
              <a:latin typeface="Arial"/>
              <a:cs typeface="Arial"/>
            </a:endParaRPr>
          </a:p>
        </p:txBody>
      </p:sp>
      <p:sp>
        <p:nvSpPr>
          <p:cNvPr id="86027" name="Line 12"/>
          <p:cNvSpPr>
            <a:spLocks noChangeShapeType="1"/>
          </p:cNvSpPr>
          <p:nvPr/>
        </p:nvSpPr>
        <p:spPr bwMode="auto">
          <a:xfrm>
            <a:off x="5570999" y="3576638"/>
            <a:ext cx="95250" cy="0"/>
          </a:xfrm>
          <a:prstGeom prst="line">
            <a:avLst/>
          </a:prstGeom>
          <a:noFill/>
          <a:ln w="12700">
            <a:solidFill>
              <a:srgbClr val="FFFFFF"/>
            </a:solidFill>
            <a:round/>
            <a:headEnd type="none" w="sm" len="sm"/>
            <a:tailEnd type="none" w="sm" len="sm"/>
          </a:ln>
          <a:extLst>
            <a:ext uri="{909E8E84-426E-40dd-AFC4-6F175D3DCCD1}">
              <a14:hiddenFill xmlns="" xmlns:a14="http://schemas.microsoft.com/office/drawing/2010/main">
                <a:noFill/>
              </a14:hiddenFill>
            </a:ext>
          </a:extLst>
        </p:spPr>
        <p:txBody>
          <a:bodyPr/>
          <a:lstStyle/>
          <a:p>
            <a:endParaRPr lang="en-US" sz="1600">
              <a:solidFill>
                <a:schemeClr val="bg1"/>
              </a:solidFill>
              <a:latin typeface="Arial"/>
              <a:cs typeface="Arial"/>
            </a:endParaRPr>
          </a:p>
        </p:txBody>
      </p:sp>
      <p:sp>
        <p:nvSpPr>
          <p:cNvPr id="86028" name="Line 13"/>
          <p:cNvSpPr>
            <a:spLocks noChangeShapeType="1"/>
          </p:cNvSpPr>
          <p:nvPr/>
        </p:nvSpPr>
        <p:spPr bwMode="auto">
          <a:xfrm>
            <a:off x="5570999" y="2395538"/>
            <a:ext cx="95250" cy="0"/>
          </a:xfrm>
          <a:prstGeom prst="line">
            <a:avLst/>
          </a:prstGeom>
          <a:noFill/>
          <a:ln w="12700">
            <a:solidFill>
              <a:srgbClr val="FFFFFF"/>
            </a:solidFill>
            <a:round/>
            <a:headEnd type="none" w="sm" len="sm"/>
            <a:tailEnd type="none" w="sm" len="sm"/>
          </a:ln>
          <a:extLst>
            <a:ext uri="{909E8E84-426E-40dd-AFC4-6F175D3DCCD1}">
              <a14:hiddenFill xmlns="" xmlns:a14="http://schemas.microsoft.com/office/drawing/2010/main">
                <a:noFill/>
              </a14:hiddenFill>
            </a:ext>
          </a:extLst>
        </p:spPr>
        <p:txBody>
          <a:bodyPr/>
          <a:lstStyle/>
          <a:p>
            <a:endParaRPr lang="en-US" sz="1600">
              <a:solidFill>
                <a:schemeClr val="bg1"/>
              </a:solidFill>
              <a:latin typeface="Arial"/>
              <a:cs typeface="Arial"/>
            </a:endParaRPr>
          </a:p>
        </p:txBody>
      </p:sp>
      <p:sp>
        <p:nvSpPr>
          <p:cNvPr id="86029" name="Freeform 14"/>
          <p:cNvSpPr>
            <a:spLocks/>
          </p:cNvSpPr>
          <p:nvPr/>
        </p:nvSpPr>
        <p:spPr bwMode="auto">
          <a:xfrm>
            <a:off x="2665874" y="4857751"/>
            <a:ext cx="765175" cy="136525"/>
          </a:xfrm>
          <a:custGeom>
            <a:avLst/>
            <a:gdLst>
              <a:gd name="T0" fmla="*/ 0 w 445"/>
              <a:gd name="T1" fmla="*/ 2147483647 h 86"/>
              <a:gd name="T2" fmla="*/ 2147483647 w 445"/>
              <a:gd name="T3" fmla="*/ 2147483647 h 86"/>
              <a:gd name="T4" fmla="*/ 2147483647 w 445"/>
              <a:gd name="T5" fmla="*/ 0 h 86"/>
              <a:gd name="T6" fmla="*/ 0 60000 65536"/>
              <a:gd name="T7" fmla="*/ 0 60000 65536"/>
              <a:gd name="T8" fmla="*/ 0 60000 65536"/>
              <a:gd name="T9" fmla="*/ 0 w 445"/>
              <a:gd name="T10" fmla="*/ 0 h 86"/>
              <a:gd name="T11" fmla="*/ 445 w 445"/>
              <a:gd name="T12" fmla="*/ 86 h 86"/>
            </a:gdLst>
            <a:ahLst/>
            <a:cxnLst>
              <a:cxn ang="T6">
                <a:pos x="T0" y="T1"/>
              </a:cxn>
              <a:cxn ang="T7">
                <a:pos x="T2" y="T3"/>
              </a:cxn>
              <a:cxn ang="T8">
                <a:pos x="T4" y="T5"/>
              </a:cxn>
            </a:cxnLst>
            <a:rect l="T9" t="T10" r="T11" b="T12"/>
            <a:pathLst>
              <a:path w="445" h="86">
                <a:moveTo>
                  <a:pt x="0" y="85"/>
                </a:moveTo>
                <a:lnTo>
                  <a:pt x="444" y="75"/>
                </a:lnTo>
                <a:lnTo>
                  <a:pt x="1" y="0"/>
                </a:lnTo>
              </a:path>
            </a:pathLst>
          </a:custGeom>
          <a:noFill/>
          <a:ln w="12700" cap="rnd" cmpd="sng">
            <a:solidFill>
              <a:schemeClr val="accent2"/>
            </a:solidFill>
            <a:prstDash val="solid"/>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a:lstStyle/>
          <a:p>
            <a:endParaRPr lang="en-US" sz="1600">
              <a:solidFill>
                <a:schemeClr val="bg1"/>
              </a:solidFill>
              <a:latin typeface="Arial"/>
              <a:cs typeface="Arial"/>
            </a:endParaRPr>
          </a:p>
        </p:txBody>
      </p:sp>
      <p:sp>
        <p:nvSpPr>
          <p:cNvPr id="86030" name="Freeform 15"/>
          <p:cNvSpPr>
            <a:spLocks/>
          </p:cNvSpPr>
          <p:nvPr/>
        </p:nvSpPr>
        <p:spPr bwMode="auto">
          <a:xfrm>
            <a:off x="2654762" y="4522788"/>
            <a:ext cx="771525" cy="457200"/>
          </a:xfrm>
          <a:custGeom>
            <a:avLst/>
            <a:gdLst>
              <a:gd name="T0" fmla="*/ 2147483647 w 448"/>
              <a:gd name="T1" fmla="*/ 2147483647 h 288"/>
              <a:gd name="T2" fmla="*/ 2147483647 w 448"/>
              <a:gd name="T3" fmla="*/ 2147483647 h 288"/>
              <a:gd name="T4" fmla="*/ 0 w 448"/>
              <a:gd name="T5" fmla="*/ 0 h 288"/>
              <a:gd name="T6" fmla="*/ 0 60000 65536"/>
              <a:gd name="T7" fmla="*/ 0 60000 65536"/>
              <a:gd name="T8" fmla="*/ 0 60000 65536"/>
              <a:gd name="T9" fmla="*/ 0 w 448"/>
              <a:gd name="T10" fmla="*/ 0 h 288"/>
              <a:gd name="T11" fmla="*/ 448 w 448"/>
              <a:gd name="T12" fmla="*/ 288 h 288"/>
            </a:gdLst>
            <a:ahLst/>
            <a:cxnLst>
              <a:cxn ang="T6">
                <a:pos x="T0" y="T1"/>
              </a:cxn>
              <a:cxn ang="T7">
                <a:pos x="T2" y="T3"/>
              </a:cxn>
              <a:cxn ang="T8">
                <a:pos x="T4" y="T5"/>
              </a:cxn>
            </a:cxnLst>
            <a:rect l="T9" t="T10" r="T11" b="T12"/>
            <a:pathLst>
              <a:path w="448" h="288">
                <a:moveTo>
                  <a:pt x="1" y="34"/>
                </a:moveTo>
                <a:lnTo>
                  <a:pt x="447" y="287"/>
                </a:lnTo>
                <a:lnTo>
                  <a:pt x="0" y="0"/>
                </a:lnTo>
              </a:path>
            </a:pathLst>
          </a:custGeom>
          <a:noFill/>
          <a:ln w="12700" cap="rnd" cmpd="sng">
            <a:solidFill>
              <a:schemeClr val="accent2"/>
            </a:solidFill>
            <a:prstDash val="solid"/>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a:lstStyle/>
          <a:p>
            <a:endParaRPr lang="en-US" sz="1600">
              <a:solidFill>
                <a:schemeClr val="bg1"/>
              </a:solidFill>
              <a:latin typeface="Arial"/>
              <a:cs typeface="Arial"/>
            </a:endParaRPr>
          </a:p>
        </p:txBody>
      </p:sp>
      <p:sp>
        <p:nvSpPr>
          <p:cNvPr id="86031" name="Freeform 16"/>
          <p:cNvSpPr>
            <a:spLocks/>
          </p:cNvSpPr>
          <p:nvPr/>
        </p:nvSpPr>
        <p:spPr bwMode="auto">
          <a:xfrm>
            <a:off x="2665874" y="4305301"/>
            <a:ext cx="760413" cy="668337"/>
          </a:xfrm>
          <a:custGeom>
            <a:avLst/>
            <a:gdLst>
              <a:gd name="T0" fmla="*/ 2147483647 w 442"/>
              <a:gd name="T1" fmla="*/ 2147483647 h 421"/>
              <a:gd name="T2" fmla="*/ 2147483647 w 442"/>
              <a:gd name="T3" fmla="*/ 2147483647 h 421"/>
              <a:gd name="T4" fmla="*/ 0 w 442"/>
              <a:gd name="T5" fmla="*/ 0 h 421"/>
              <a:gd name="T6" fmla="*/ 0 60000 65536"/>
              <a:gd name="T7" fmla="*/ 0 60000 65536"/>
              <a:gd name="T8" fmla="*/ 0 60000 65536"/>
              <a:gd name="T9" fmla="*/ 0 w 442"/>
              <a:gd name="T10" fmla="*/ 0 h 421"/>
              <a:gd name="T11" fmla="*/ 442 w 442"/>
              <a:gd name="T12" fmla="*/ 421 h 421"/>
            </a:gdLst>
            <a:ahLst/>
            <a:cxnLst>
              <a:cxn ang="T6">
                <a:pos x="T0" y="T1"/>
              </a:cxn>
              <a:cxn ang="T7">
                <a:pos x="T2" y="T3"/>
              </a:cxn>
              <a:cxn ang="T8">
                <a:pos x="T4" y="T5"/>
              </a:cxn>
            </a:cxnLst>
            <a:rect l="T9" t="T10" r="T11" b="T12"/>
            <a:pathLst>
              <a:path w="442" h="421">
                <a:moveTo>
                  <a:pt x="1" y="44"/>
                </a:moveTo>
                <a:lnTo>
                  <a:pt x="441" y="420"/>
                </a:lnTo>
                <a:lnTo>
                  <a:pt x="0" y="0"/>
                </a:lnTo>
              </a:path>
            </a:pathLst>
          </a:custGeom>
          <a:noFill/>
          <a:ln w="12700" cap="rnd" cmpd="sng">
            <a:solidFill>
              <a:schemeClr val="accent2"/>
            </a:solidFill>
            <a:prstDash val="solid"/>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a:lstStyle/>
          <a:p>
            <a:endParaRPr lang="en-US" sz="1600">
              <a:solidFill>
                <a:schemeClr val="bg1"/>
              </a:solidFill>
              <a:latin typeface="Arial"/>
              <a:cs typeface="Arial"/>
            </a:endParaRPr>
          </a:p>
        </p:txBody>
      </p:sp>
      <p:sp>
        <p:nvSpPr>
          <p:cNvPr id="86032" name="Freeform 17"/>
          <p:cNvSpPr>
            <a:spLocks/>
          </p:cNvSpPr>
          <p:nvPr/>
        </p:nvSpPr>
        <p:spPr bwMode="auto">
          <a:xfrm>
            <a:off x="2653174" y="4049713"/>
            <a:ext cx="782638" cy="930275"/>
          </a:xfrm>
          <a:custGeom>
            <a:avLst/>
            <a:gdLst>
              <a:gd name="T0" fmla="*/ 0 w 455"/>
              <a:gd name="T1" fmla="*/ 2147483647 h 586"/>
              <a:gd name="T2" fmla="*/ 2147483647 w 455"/>
              <a:gd name="T3" fmla="*/ 2147483647 h 586"/>
              <a:gd name="T4" fmla="*/ 0 w 455"/>
              <a:gd name="T5" fmla="*/ 0 h 586"/>
              <a:gd name="T6" fmla="*/ 0 60000 65536"/>
              <a:gd name="T7" fmla="*/ 0 60000 65536"/>
              <a:gd name="T8" fmla="*/ 0 60000 65536"/>
              <a:gd name="T9" fmla="*/ 0 w 455"/>
              <a:gd name="T10" fmla="*/ 0 h 586"/>
              <a:gd name="T11" fmla="*/ 455 w 455"/>
              <a:gd name="T12" fmla="*/ 586 h 586"/>
            </a:gdLst>
            <a:ahLst/>
            <a:cxnLst>
              <a:cxn ang="T6">
                <a:pos x="T0" y="T1"/>
              </a:cxn>
              <a:cxn ang="T7">
                <a:pos x="T2" y="T3"/>
              </a:cxn>
              <a:cxn ang="T8">
                <a:pos x="T4" y="T5"/>
              </a:cxn>
            </a:cxnLst>
            <a:rect l="T9" t="T10" r="T11" b="T12"/>
            <a:pathLst>
              <a:path w="455" h="586">
                <a:moveTo>
                  <a:pt x="0" y="52"/>
                </a:moveTo>
                <a:lnTo>
                  <a:pt x="454" y="585"/>
                </a:lnTo>
                <a:lnTo>
                  <a:pt x="0" y="0"/>
                </a:lnTo>
              </a:path>
            </a:pathLst>
          </a:custGeom>
          <a:noFill/>
          <a:ln w="12700" cap="rnd" cmpd="sng">
            <a:solidFill>
              <a:schemeClr val="accent2"/>
            </a:solidFill>
            <a:prstDash val="solid"/>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a:lstStyle/>
          <a:p>
            <a:endParaRPr lang="en-US" sz="1600">
              <a:solidFill>
                <a:schemeClr val="bg1"/>
              </a:solidFill>
              <a:latin typeface="Arial"/>
              <a:cs typeface="Arial"/>
            </a:endParaRPr>
          </a:p>
        </p:txBody>
      </p:sp>
      <p:sp>
        <p:nvSpPr>
          <p:cNvPr id="86033" name="Freeform 18"/>
          <p:cNvSpPr>
            <a:spLocks/>
          </p:cNvSpPr>
          <p:nvPr/>
        </p:nvSpPr>
        <p:spPr bwMode="auto">
          <a:xfrm>
            <a:off x="2654762" y="3954463"/>
            <a:ext cx="781050" cy="1014413"/>
          </a:xfrm>
          <a:custGeom>
            <a:avLst/>
            <a:gdLst>
              <a:gd name="T0" fmla="*/ 2147483647 w 454"/>
              <a:gd name="T1" fmla="*/ 2147483647 h 639"/>
              <a:gd name="T2" fmla="*/ 2147483647 w 454"/>
              <a:gd name="T3" fmla="*/ 2147483647 h 639"/>
              <a:gd name="T4" fmla="*/ 0 w 454"/>
              <a:gd name="T5" fmla="*/ 0 h 639"/>
              <a:gd name="T6" fmla="*/ 0 60000 65536"/>
              <a:gd name="T7" fmla="*/ 0 60000 65536"/>
              <a:gd name="T8" fmla="*/ 0 60000 65536"/>
              <a:gd name="T9" fmla="*/ 0 w 454"/>
              <a:gd name="T10" fmla="*/ 0 h 639"/>
              <a:gd name="T11" fmla="*/ 454 w 454"/>
              <a:gd name="T12" fmla="*/ 639 h 639"/>
            </a:gdLst>
            <a:ahLst/>
            <a:cxnLst>
              <a:cxn ang="T6">
                <a:pos x="T0" y="T1"/>
              </a:cxn>
              <a:cxn ang="T7">
                <a:pos x="T2" y="T3"/>
              </a:cxn>
              <a:cxn ang="T8">
                <a:pos x="T4" y="T5"/>
              </a:cxn>
            </a:cxnLst>
            <a:rect l="T9" t="T10" r="T11" b="T12"/>
            <a:pathLst>
              <a:path w="454" h="639">
                <a:moveTo>
                  <a:pt x="5" y="39"/>
                </a:moveTo>
                <a:lnTo>
                  <a:pt x="453" y="638"/>
                </a:lnTo>
                <a:lnTo>
                  <a:pt x="0" y="0"/>
                </a:lnTo>
              </a:path>
            </a:pathLst>
          </a:custGeom>
          <a:noFill/>
          <a:ln w="12700" cap="rnd" cmpd="sng">
            <a:solidFill>
              <a:schemeClr val="accent2"/>
            </a:solidFill>
            <a:prstDash val="solid"/>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a:lstStyle/>
          <a:p>
            <a:endParaRPr lang="en-US" sz="1600">
              <a:solidFill>
                <a:schemeClr val="bg1"/>
              </a:solidFill>
              <a:latin typeface="Arial"/>
              <a:cs typeface="Arial"/>
            </a:endParaRPr>
          </a:p>
        </p:txBody>
      </p:sp>
      <p:sp>
        <p:nvSpPr>
          <p:cNvPr id="86034" name="Line 19"/>
          <p:cNvSpPr>
            <a:spLocks noChangeShapeType="1"/>
          </p:cNvSpPr>
          <p:nvPr/>
        </p:nvSpPr>
        <p:spPr bwMode="auto">
          <a:xfrm>
            <a:off x="2654762" y="3590926"/>
            <a:ext cx="774700" cy="1022350"/>
          </a:xfrm>
          <a:prstGeom prst="line">
            <a:avLst/>
          </a:prstGeom>
          <a:noFill/>
          <a:ln w="12700">
            <a:solidFill>
              <a:schemeClr val="accent2"/>
            </a:solidFill>
            <a:round/>
            <a:headEnd type="none" w="sm" len="sm"/>
            <a:tailEnd type="none" w="sm" len="sm"/>
          </a:ln>
          <a:extLst>
            <a:ext uri="{909E8E84-426E-40dd-AFC4-6F175D3DCCD1}">
              <a14:hiddenFill xmlns="" xmlns:a14="http://schemas.microsoft.com/office/drawing/2010/main">
                <a:noFill/>
              </a14:hiddenFill>
            </a:ext>
          </a:extLst>
        </p:spPr>
        <p:txBody>
          <a:bodyPr/>
          <a:lstStyle/>
          <a:p>
            <a:endParaRPr lang="en-US" sz="1600">
              <a:solidFill>
                <a:schemeClr val="bg1"/>
              </a:solidFill>
              <a:latin typeface="Arial"/>
              <a:cs typeface="Arial"/>
            </a:endParaRPr>
          </a:p>
        </p:txBody>
      </p:sp>
      <p:sp>
        <p:nvSpPr>
          <p:cNvPr id="86035" name="Freeform 20"/>
          <p:cNvSpPr>
            <a:spLocks/>
          </p:cNvSpPr>
          <p:nvPr/>
        </p:nvSpPr>
        <p:spPr bwMode="auto">
          <a:xfrm>
            <a:off x="2653174" y="3173413"/>
            <a:ext cx="795338" cy="1795463"/>
          </a:xfrm>
          <a:custGeom>
            <a:avLst/>
            <a:gdLst>
              <a:gd name="T0" fmla="*/ 0 w 462"/>
              <a:gd name="T1" fmla="*/ 0 h 1131"/>
              <a:gd name="T2" fmla="*/ 2147483647 w 462"/>
              <a:gd name="T3" fmla="*/ 2147483647 h 1131"/>
              <a:gd name="T4" fmla="*/ 0 w 462"/>
              <a:gd name="T5" fmla="*/ 2147483647 h 1131"/>
              <a:gd name="T6" fmla="*/ 0 60000 65536"/>
              <a:gd name="T7" fmla="*/ 0 60000 65536"/>
              <a:gd name="T8" fmla="*/ 0 60000 65536"/>
              <a:gd name="T9" fmla="*/ 0 w 462"/>
              <a:gd name="T10" fmla="*/ 0 h 1131"/>
              <a:gd name="T11" fmla="*/ 462 w 462"/>
              <a:gd name="T12" fmla="*/ 1131 h 1131"/>
            </a:gdLst>
            <a:ahLst/>
            <a:cxnLst>
              <a:cxn ang="T6">
                <a:pos x="T0" y="T1"/>
              </a:cxn>
              <a:cxn ang="T7">
                <a:pos x="T2" y="T3"/>
              </a:cxn>
              <a:cxn ang="T8">
                <a:pos x="T4" y="T5"/>
              </a:cxn>
            </a:cxnLst>
            <a:rect l="T9" t="T10" r="T11" b="T12"/>
            <a:pathLst>
              <a:path w="462" h="1131">
                <a:moveTo>
                  <a:pt x="0" y="0"/>
                </a:moveTo>
                <a:lnTo>
                  <a:pt x="461" y="1130"/>
                </a:lnTo>
                <a:lnTo>
                  <a:pt x="0" y="216"/>
                </a:lnTo>
              </a:path>
            </a:pathLst>
          </a:custGeom>
          <a:noFill/>
          <a:ln w="12700" cap="rnd" cmpd="sng">
            <a:solidFill>
              <a:schemeClr val="accent2"/>
            </a:solidFill>
            <a:prstDash val="solid"/>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a:lstStyle/>
          <a:p>
            <a:endParaRPr lang="en-US" sz="1600">
              <a:solidFill>
                <a:schemeClr val="bg1"/>
              </a:solidFill>
              <a:latin typeface="Arial"/>
              <a:cs typeface="Arial"/>
            </a:endParaRPr>
          </a:p>
        </p:txBody>
      </p:sp>
      <p:sp>
        <p:nvSpPr>
          <p:cNvPr id="86036" name="Line 21"/>
          <p:cNvSpPr>
            <a:spLocks noChangeShapeType="1"/>
          </p:cNvSpPr>
          <p:nvPr/>
        </p:nvSpPr>
        <p:spPr bwMode="auto">
          <a:xfrm>
            <a:off x="2651587" y="2782888"/>
            <a:ext cx="782637" cy="2157413"/>
          </a:xfrm>
          <a:prstGeom prst="line">
            <a:avLst/>
          </a:prstGeom>
          <a:noFill/>
          <a:ln w="12700">
            <a:solidFill>
              <a:schemeClr val="accent2"/>
            </a:solidFill>
            <a:round/>
            <a:headEnd type="none" w="sm" len="sm"/>
            <a:tailEnd type="none" w="sm" len="sm"/>
          </a:ln>
          <a:extLst>
            <a:ext uri="{909E8E84-426E-40dd-AFC4-6F175D3DCCD1}">
              <a14:hiddenFill xmlns="" xmlns:a14="http://schemas.microsoft.com/office/drawing/2010/main">
                <a:noFill/>
              </a14:hiddenFill>
            </a:ext>
          </a:extLst>
        </p:spPr>
        <p:txBody>
          <a:bodyPr/>
          <a:lstStyle/>
          <a:p>
            <a:endParaRPr lang="en-US" sz="1600">
              <a:solidFill>
                <a:schemeClr val="bg1"/>
              </a:solidFill>
              <a:latin typeface="Arial"/>
              <a:cs typeface="Arial"/>
            </a:endParaRPr>
          </a:p>
        </p:txBody>
      </p:sp>
      <p:sp>
        <p:nvSpPr>
          <p:cNvPr id="86037" name="Freeform 22"/>
          <p:cNvSpPr>
            <a:spLocks/>
          </p:cNvSpPr>
          <p:nvPr/>
        </p:nvSpPr>
        <p:spPr bwMode="auto">
          <a:xfrm>
            <a:off x="2651587" y="1930401"/>
            <a:ext cx="784225" cy="3038475"/>
          </a:xfrm>
          <a:custGeom>
            <a:avLst/>
            <a:gdLst>
              <a:gd name="T0" fmla="*/ 0 w 456"/>
              <a:gd name="T1" fmla="*/ 2147483647 h 1914"/>
              <a:gd name="T2" fmla="*/ 2147483647 w 456"/>
              <a:gd name="T3" fmla="*/ 2147483647 h 1914"/>
              <a:gd name="T4" fmla="*/ 0 w 456"/>
              <a:gd name="T5" fmla="*/ 0 h 1914"/>
              <a:gd name="T6" fmla="*/ 0 60000 65536"/>
              <a:gd name="T7" fmla="*/ 0 60000 65536"/>
              <a:gd name="T8" fmla="*/ 0 60000 65536"/>
              <a:gd name="T9" fmla="*/ 0 w 456"/>
              <a:gd name="T10" fmla="*/ 0 h 1914"/>
              <a:gd name="T11" fmla="*/ 456 w 456"/>
              <a:gd name="T12" fmla="*/ 1914 h 1914"/>
            </a:gdLst>
            <a:ahLst/>
            <a:cxnLst>
              <a:cxn ang="T6">
                <a:pos x="T0" y="T1"/>
              </a:cxn>
              <a:cxn ang="T7">
                <a:pos x="T2" y="T3"/>
              </a:cxn>
              <a:cxn ang="T8">
                <a:pos x="T4" y="T5"/>
              </a:cxn>
            </a:cxnLst>
            <a:rect l="T9" t="T10" r="T11" b="T12"/>
            <a:pathLst>
              <a:path w="456" h="1914">
                <a:moveTo>
                  <a:pt x="0" y="298"/>
                </a:moveTo>
                <a:lnTo>
                  <a:pt x="455" y="1913"/>
                </a:lnTo>
                <a:lnTo>
                  <a:pt x="0" y="0"/>
                </a:lnTo>
              </a:path>
            </a:pathLst>
          </a:custGeom>
          <a:noFill/>
          <a:ln w="12700" cap="rnd" cmpd="sng">
            <a:solidFill>
              <a:schemeClr val="accent2"/>
            </a:solidFill>
            <a:prstDash val="solid"/>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a:lstStyle/>
          <a:p>
            <a:endParaRPr lang="en-US" sz="1600">
              <a:solidFill>
                <a:schemeClr val="bg1"/>
              </a:solidFill>
              <a:latin typeface="Arial"/>
              <a:cs typeface="Arial"/>
            </a:endParaRPr>
          </a:p>
        </p:txBody>
      </p:sp>
      <p:sp>
        <p:nvSpPr>
          <p:cNvPr id="86038" name="Freeform 23"/>
          <p:cNvSpPr>
            <a:spLocks/>
          </p:cNvSpPr>
          <p:nvPr/>
        </p:nvSpPr>
        <p:spPr bwMode="auto">
          <a:xfrm>
            <a:off x="6204412" y="4926013"/>
            <a:ext cx="766762" cy="185738"/>
          </a:xfrm>
          <a:custGeom>
            <a:avLst/>
            <a:gdLst>
              <a:gd name="T0" fmla="*/ 0 w 446"/>
              <a:gd name="T1" fmla="*/ 2147483647 h 117"/>
              <a:gd name="T2" fmla="*/ 2147483647 w 446"/>
              <a:gd name="T3" fmla="*/ 2147483647 h 117"/>
              <a:gd name="T4" fmla="*/ 0 w 446"/>
              <a:gd name="T5" fmla="*/ 0 h 117"/>
              <a:gd name="T6" fmla="*/ 0 60000 65536"/>
              <a:gd name="T7" fmla="*/ 0 60000 65536"/>
              <a:gd name="T8" fmla="*/ 0 60000 65536"/>
              <a:gd name="T9" fmla="*/ 0 w 446"/>
              <a:gd name="T10" fmla="*/ 0 h 117"/>
              <a:gd name="T11" fmla="*/ 446 w 446"/>
              <a:gd name="T12" fmla="*/ 117 h 117"/>
            </a:gdLst>
            <a:ahLst/>
            <a:cxnLst>
              <a:cxn ang="T6">
                <a:pos x="T0" y="T1"/>
              </a:cxn>
              <a:cxn ang="T7">
                <a:pos x="T2" y="T3"/>
              </a:cxn>
              <a:cxn ang="T8">
                <a:pos x="T4" y="T5"/>
              </a:cxn>
            </a:cxnLst>
            <a:rect l="T9" t="T10" r="T11" b="T12"/>
            <a:pathLst>
              <a:path w="446" h="117">
                <a:moveTo>
                  <a:pt x="0" y="116"/>
                </a:moveTo>
                <a:lnTo>
                  <a:pt x="445" y="116"/>
                </a:lnTo>
                <a:lnTo>
                  <a:pt x="0" y="0"/>
                </a:lnTo>
              </a:path>
            </a:pathLst>
          </a:custGeom>
          <a:noFill/>
          <a:ln w="12700" cap="rnd" cmpd="sng">
            <a:solidFill>
              <a:srgbClr val="FF0000"/>
            </a:solidFill>
            <a:prstDash val="solid"/>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a:lstStyle/>
          <a:p>
            <a:endParaRPr lang="en-US" sz="1600">
              <a:solidFill>
                <a:schemeClr val="bg1"/>
              </a:solidFill>
              <a:latin typeface="Arial"/>
              <a:cs typeface="Arial"/>
            </a:endParaRPr>
          </a:p>
        </p:txBody>
      </p:sp>
      <p:sp>
        <p:nvSpPr>
          <p:cNvPr id="86039" name="Freeform 24"/>
          <p:cNvSpPr>
            <a:spLocks/>
          </p:cNvSpPr>
          <p:nvPr/>
        </p:nvSpPr>
        <p:spPr bwMode="auto">
          <a:xfrm>
            <a:off x="6204412" y="4705351"/>
            <a:ext cx="754062" cy="401637"/>
          </a:xfrm>
          <a:custGeom>
            <a:avLst/>
            <a:gdLst>
              <a:gd name="T0" fmla="*/ 2147483647 w 438"/>
              <a:gd name="T1" fmla="*/ 0 h 253"/>
              <a:gd name="T2" fmla="*/ 2147483647 w 438"/>
              <a:gd name="T3" fmla="*/ 2147483647 h 253"/>
              <a:gd name="T4" fmla="*/ 0 w 438"/>
              <a:gd name="T5" fmla="*/ 2147483647 h 253"/>
              <a:gd name="T6" fmla="*/ 2147483647 w 438"/>
              <a:gd name="T7" fmla="*/ 2147483647 h 253"/>
              <a:gd name="T8" fmla="*/ 0 60000 65536"/>
              <a:gd name="T9" fmla="*/ 0 60000 65536"/>
              <a:gd name="T10" fmla="*/ 0 60000 65536"/>
              <a:gd name="T11" fmla="*/ 0 60000 65536"/>
              <a:gd name="T12" fmla="*/ 0 w 438"/>
              <a:gd name="T13" fmla="*/ 0 h 253"/>
              <a:gd name="T14" fmla="*/ 438 w 438"/>
              <a:gd name="T15" fmla="*/ 253 h 253"/>
            </a:gdLst>
            <a:ahLst/>
            <a:cxnLst>
              <a:cxn ang="T8">
                <a:pos x="T0" y="T1"/>
              </a:cxn>
              <a:cxn ang="T9">
                <a:pos x="T2" y="T3"/>
              </a:cxn>
              <a:cxn ang="T10">
                <a:pos x="T4" y="T5"/>
              </a:cxn>
              <a:cxn ang="T11">
                <a:pos x="T6" y="T7"/>
              </a:cxn>
            </a:cxnLst>
            <a:rect l="T12" t="T13" r="T14" b="T15"/>
            <a:pathLst>
              <a:path w="438" h="253">
                <a:moveTo>
                  <a:pt x="6" y="0"/>
                </a:moveTo>
                <a:lnTo>
                  <a:pt x="437" y="252"/>
                </a:lnTo>
                <a:lnTo>
                  <a:pt x="0" y="90"/>
                </a:lnTo>
                <a:lnTo>
                  <a:pt x="437" y="15"/>
                </a:lnTo>
              </a:path>
            </a:pathLst>
          </a:custGeom>
          <a:noFill/>
          <a:ln w="12700" cap="rnd" cmpd="sng">
            <a:solidFill>
              <a:srgbClr val="FF0000"/>
            </a:solidFill>
            <a:prstDash val="solid"/>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a:lstStyle/>
          <a:p>
            <a:endParaRPr lang="en-US" sz="1600">
              <a:solidFill>
                <a:schemeClr val="bg1"/>
              </a:solidFill>
              <a:latin typeface="Arial"/>
              <a:cs typeface="Arial"/>
            </a:endParaRPr>
          </a:p>
        </p:txBody>
      </p:sp>
      <p:sp>
        <p:nvSpPr>
          <p:cNvPr id="86040" name="Line 25"/>
          <p:cNvSpPr>
            <a:spLocks noChangeShapeType="1"/>
          </p:cNvSpPr>
          <p:nvPr/>
        </p:nvSpPr>
        <p:spPr bwMode="auto">
          <a:xfrm>
            <a:off x="6186949" y="4394201"/>
            <a:ext cx="766763" cy="460375"/>
          </a:xfrm>
          <a:prstGeom prst="line">
            <a:avLst/>
          </a:prstGeom>
          <a:noFill/>
          <a:ln w="12700">
            <a:solidFill>
              <a:srgbClr val="FF0000"/>
            </a:solidFill>
            <a:round/>
            <a:headEnd type="none" w="sm" len="sm"/>
            <a:tailEnd type="none" w="sm" len="sm"/>
          </a:ln>
          <a:extLst>
            <a:ext uri="{909E8E84-426E-40dd-AFC4-6F175D3DCCD1}">
              <a14:hiddenFill xmlns="" xmlns:a14="http://schemas.microsoft.com/office/drawing/2010/main">
                <a:noFill/>
              </a14:hiddenFill>
            </a:ext>
          </a:extLst>
        </p:spPr>
        <p:txBody>
          <a:bodyPr/>
          <a:lstStyle/>
          <a:p>
            <a:endParaRPr lang="en-US" sz="1600">
              <a:solidFill>
                <a:schemeClr val="bg1"/>
              </a:solidFill>
              <a:latin typeface="Arial"/>
              <a:cs typeface="Arial"/>
            </a:endParaRPr>
          </a:p>
        </p:txBody>
      </p:sp>
      <p:sp>
        <p:nvSpPr>
          <p:cNvPr id="86041" name="Line 26"/>
          <p:cNvSpPr>
            <a:spLocks noChangeShapeType="1"/>
          </p:cNvSpPr>
          <p:nvPr/>
        </p:nvSpPr>
        <p:spPr bwMode="auto">
          <a:xfrm>
            <a:off x="6204412" y="4122738"/>
            <a:ext cx="765175" cy="173038"/>
          </a:xfrm>
          <a:prstGeom prst="line">
            <a:avLst/>
          </a:prstGeom>
          <a:noFill/>
          <a:ln w="12700">
            <a:solidFill>
              <a:srgbClr val="FF0000"/>
            </a:solidFill>
            <a:round/>
            <a:headEnd type="none" w="sm" len="sm"/>
            <a:tailEnd type="none" w="sm" len="sm"/>
          </a:ln>
          <a:extLst>
            <a:ext uri="{909E8E84-426E-40dd-AFC4-6F175D3DCCD1}">
              <a14:hiddenFill xmlns="" xmlns:a14="http://schemas.microsoft.com/office/drawing/2010/main">
                <a:noFill/>
              </a14:hiddenFill>
            </a:ext>
          </a:extLst>
        </p:spPr>
        <p:txBody>
          <a:bodyPr/>
          <a:lstStyle/>
          <a:p>
            <a:endParaRPr lang="en-US" sz="1600">
              <a:solidFill>
                <a:schemeClr val="bg1"/>
              </a:solidFill>
              <a:latin typeface="Arial"/>
              <a:cs typeface="Arial"/>
            </a:endParaRPr>
          </a:p>
        </p:txBody>
      </p:sp>
      <p:sp>
        <p:nvSpPr>
          <p:cNvPr id="86042" name="Freeform 27"/>
          <p:cNvSpPr>
            <a:spLocks/>
          </p:cNvSpPr>
          <p:nvPr/>
        </p:nvSpPr>
        <p:spPr bwMode="auto">
          <a:xfrm>
            <a:off x="6212349" y="2803526"/>
            <a:ext cx="752475" cy="1577975"/>
          </a:xfrm>
          <a:custGeom>
            <a:avLst/>
            <a:gdLst>
              <a:gd name="T0" fmla="*/ 2147483647 w 438"/>
              <a:gd name="T1" fmla="*/ 2147483647 h 994"/>
              <a:gd name="T2" fmla="*/ 0 w 438"/>
              <a:gd name="T3" fmla="*/ 0 h 994"/>
              <a:gd name="T4" fmla="*/ 2147483647 w 438"/>
              <a:gd name="T5" fmla="*/ 2147483647 h 994"/>
              <a:gd name="T6" fmla="*/ 0 60000 65536"/>
              <a:gd name="T7" fmla="*/ 0 60000 65536"/>
              <a:gd name="T8" fmla="*/ 0 60000 65536"/>
              <a:gd name="T9" fmla="*/ 0 w 438"/>
              <a:gd name="T10" fmla="*/ 0 h 994"/>
              <a:gd name="T11" fmla="*/ 438 w 438"/>
              <a:gd name="T12" fmla="*/ 994 h 994"/>
            </a:gdLst>
            <a:ahLst/>
            <a:cxnLst>
              <a:cxn ang="T6">
                <a:pos x="T0" y="T1"/>
              </a:cxn>
              <a:cxn ang="T7">
                <a:pos x="T2" y="T3"/>
              </a:cxn>
              <a:cxn ang="T8">
                <a:pos x="T4" y="T5"/>
              </a:cxn>
            </a:cxnLst>
            <a:rect l="T9" t="T10" r="T11" b="T12"/>
            <a:pathLst>
              <a:path w="438" h="994">
                <a:moveTo>
                  <a:pt x="426" y="404"/>
                </a:moveTo>
                <a:lnTo>
                  <a:pt x="0" y="0"/>
                </a:lnTo>
                <a:lnTo>
                  <a:pt x="437" y="993"/>
                </a:lnTo>
              </a:path>
            </a:pathLst>
          </a:custGeom>
          <a:noFill/>
          <a:ln w="12700" cap="rnd" cmpd="sng">
            <a:solidFill>
              <a:srgbClr val="FF0000"/>
            </a:solidFill>
            <a:prstDash val="solid"/>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a:lstStyle/>
          <a:p>
            <a:endParaRPr lang="en-US" sz="1600">
              <a:solidFill>
                <a:schemeClr val="bg1"/>
              </a:solidFill>
              <a:latin typeface="Arial"/>
              <a:cs typeface="Arial"/>
            </a:endParaRPr>
          </a:p>
        </p:txBody>
      </p:sp>
      <p:sp>
        <p:nvSpPr>
          <p:cNvPr id="86043" name="Freeform 28"/>
          <p:cNvSpPr>
            <a:spLocks/>
          </p:cNvSpPr>
          <p:nvPr/>
        </p:nvSpPr>
        <p:spPr bwMode="auto">
          <a:xfrm>
            <a:off x="6212349" y="2941638"/>
            <a:ext cx="746125" cy="2170113"/>
          </a:xfrm>
          <a:custGeom>
            <a:avLst/>
            <a:gdLst>
              <a:gd name="T0" fmla="*/ 0 w 434"/>
              <a:gd name="T1" fmla="*/ 2147483647 h 1367"/>
              <a:gd name="T2" fmla="*/ 2147483647 w 434"/>
              <a:gd name="T3" fmla="*/ 2147483647 h 1367"/>
              <a:gd name="T4" fmla="*/ 0 w 434"/>
              <a:gd name="T5" fmla="*/ 0 h 1367"/>
              <a:gd name="T6" fmla="*/ 0 60000 65536"/>
              <a:gd name="T7" fmla="*/ 0 60000 65536"/>
              <a:gd name="T8" fmla="*/ 0 60000 65536"/>
              <a:gd name="T9" fmla="*/ 0 w 434"/>
              <a:gd name="T10" fmla="*/ 0 h 1367"/>
              <a:gd name="T11" fmla="*/ 434 w 434"/>
              <a:gd name="T12" fmla="*/ 1367 h 1367"/>
            </a:gdLst>
            <a:ahLst/>
            <a:cxnLst>
              <a:cxn ang="T6">
                <a:pos x="T0" y="T1"/>
              </a:cxn>
              <a:cxn ang="T7">
                <a:pos x="T2" y="T3"/>
              </a:cxn>
              <a:cxn ang="T8">
                <a:pos x="T4" y="T5"/>
              </a:cxn>
            </a:cxnLst>
            <a:rect l="T9" t="T10" r="T11" b="T12"/>
            <a:pathLst>
              <a:path w="434" h="1367">
                <a:moveTo>
                  <a:pt x="0" y="587"/>
                </a:moveTo>
                <a:lnTo>
                  <a:pt x="433" y="1366"/>
                </a:lnTo>
                <a:lnTo>
                  <a:pt x="0" y="0"/>
                </a:lnTo>
              </a:path>
            </a:pathLst>
          </a:custGeom>
          <a:noFill/>
          <a:ln w="12700" cap="rnd" cmpd="sng">
            <a:solidFill>
              <a:srgbClr val="FF0000"/>
            </a:solidFill>
            <a:prstDash val="solid"/>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a:lstStyle/>
          <a:p>
            <a:endParaRPr lang="en-US" sz="1600">
              <a:solidFill>
                <a:schemeClr val="bg1"/>
              </a:solidFill>
              <a:latin typeface="Arial"/>
              <a:cs typeface="Arial"/>
            </a:endParaRPr>
          </a:p>
        </p:txBody>
      </p:sp>
      <p:sp>
        <p:nvSpPr>
          <p:cNvPr id="86044" name="Freeform 29"/>
          <p:cNvSpPr>
            <a:spLocks/>
          </p:cNvSpPr>
          <p:nvPr/>
        </p:nvSpPr>
        <p:spPr bwMode="auto">
          <a:xfrm>
            <a:off x="6212349" y="3771901"/>
            <a:ext cx="769938" cy="927100"/>
          </a:xfrm>
          <a:custGeom>
            <a:avLst/>
            <a:gdLst>
              <a:gd name="T0" fmla="*/ 2147483647 w 448"/>
              <a:gd name="T1" fmla="*/ 2147483647 h 584"/>
              <a:gd name="T2" fmla="*/ 0 w 448"/>
              <a:gd name="T3" fmla="*/ 0 h 584"/>
              <a:gd name="T4" fmla="*/ 2147483647 w 448"/>
              <a:gd name="T5" fmla="*/ 2147483647 h 584"/>
              <a:gd name="T6" fmla="*/ 0 60000 65536"/>
              <a:gd name="T7" fmla="*/ 0 60000 65536"/>
              <a:gd name="T8" fmla="*/ 0 60000 65536"/>
              <a:gd name="T9" fmla="*/ 0 w 448"/>
              <a:gd name="T10" fmla="*/ 0 h 584"/>
              <a:gd name="T11" fmla="*/ 448 w 448"/>
              <a:gd name="T12" fmla="*/ 584 h 584"/>
            </a:gdLst>
            <a:ahLst/>
            <a:cxnLst>
              <a:cxn ang="T6">
                <a:pos x="T0" y="T1"/>
              </a:cxn>
              <a:cxn ang="T7">
                <a:pos x="T2" y="T3"/>
              </a:cxn>
              <a:cxn ang="T8">
                <a:pos x="T4" y="T5"/>
              </a:cxn>
            </a:cxnLst>
            <a:rect l="T9" t="T10" r="T11" b="T12"/>
            <a:pathLst>
              <a:path w="448" h="584">
                <a:moveTo>
                  <a:pt x="447" y="583"/>
                </a:moveTo>
                <a:lnTo>
                  <a:pt x="0" y="0"/>
                </a:lnTo>
                <a:lnTo>
                  <a:pt x="436" y="446"/>
                </a:lnTo>
              </a:path>
            </a:pathLst>
          </a:custGeom>
          <a:noFill/>
          <a:ln w="12700" cap="rnd" cmpd="sng">
            <a:solidFill>
              <a:srgbClr val="FF0000"/>
            </a:solidFill>
            <a:prstDash val="solid"/>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a:lstStyle/>
          <a:p>
            <a:endParaRPr lang="en-US" sz="1600">
              <a:solidFill>
                <a:schemeClr val="bg1"/>
              </a:solidFill>
              <a:latin typeface="Arial"/>
              <a:cs typeface="Arial"/>
            </a:endParaRPr>
          </a:p>
        </p:txBody>
      </p:sp>
      <p:sp>
        <p:nvSpPr>
          <p:cNvPr id="86045" name="Line 30"/>
          <p:cNvSpPr>
            <a:spLocks noChangeShapeType="1"/>
          </p:cNvSpPr>
          <p:nvPr/>
        </p:nvSpPr>
        <p:spPr bwMode="auto">
          <a:xfrm flipH="1" flipV="1">
            <a:off x="6207587" y="2274888"/>
            <a:ext cx="768350" cy="2820988"/>
          </a:xfrm>
          <a:prstGeom prst="line">
            <a:avLst/>
          </a:prstGeom>
          <a:noFill/>
          <a:ln w="12700">
            <a:solidFill>
              <a:srgbClr val="FF0000"/>
            </a:solidFill>
            <a:round/>
            <a:headEnd type="none" w="sm" len="sm"/>
            <a:tailEnd type="none" w="sm" len="sm"/>
          </a:ln>
          <a:extLst>
            <a:ext uri="{909E8E84-426E-40dd-AFC4-6F175D3DCCD1}">
              <a14:hiddenFill xmlns="" xmlns:a14="http://schemas.microsoft.com/office/drawing/2010/main">
                <a:noFill/>
              </a14:hiddenFill>
            </a:ext>
          </a:extLst>
        </p:spPr>
        <p:txBody>
          <a:bodyPr/>
          <a:lstStyle/>
          <a:p>
            <a:endParaRPr lang="en-US" sz="1600">
              <a:solidFill>
                <a:schemeClr val="bg1"/>
              </a:solidFill>
              <a:latin typeface="Arial"/>
              <a:cs typeface="Arial"/>
            </a:endParaRPr>
          </a:p>
        </p:txBody>
      </p:sp>
      <p:sp>
        <p:nvSpPr>
          <p:cNvPr id="86046" name="Line 31"/>
          <p:cNvSpPr>
            <a:spLocks noChangeShapeType="1"/>
          </p:cNvSpPr>
          <p:nvPr/>
        </p:nvSpPr>
        <p:spPr bwMode="auto">
          <a:xfrm>
            <a:off x="6215524" y="2876551"/>
            <a:ext cx="754063" cy="1924050"/>
          </a:xfrm>
          <a:prstGeom prst="line">
            <a:avLst/>
          </a:prstGeom>
          <a:noFill/>
          <a:ln w="12700">
            <a:solidFill>
              <a:srgbClr val="FF0000"/>
            </a:solidFill>
            <a:round/>
            <a:headEnd type="none" w="sm" len="sm"/>
            <a:tailEnd type="none" w="sm" len="sm"/>
          </a:ln>
          <a:extLst>
            <a:ext uri="{909E8E84-426E-40dd-AFC4-6F175D3DCCD1}">
              <a14:hiddenFill xmlns="" xmlns:a14="http://schemas.microsoft.com/office/drawing/2010/main">
                <a:noFill/>
              </a14:hiddenFill>
            </a:ext>
          </a:extLst>
        </p:spPr>
        <p:txBody>
          <a:bodyPr/>
          <a:lstStyle/>
          <a:p>
            <a:endParaRPr lang="en-US" sz="1600">
              <a:solidFill>
                <a:schemeClr val="bg1"/>
              </a:solidFill>
              <a:latin typeface="Arial"/>
              <a:cs typeface="Arial"/>
            </a:endParaRPr>
          </a:p>
        </p:txBody>
      </p:sp>
      <p:sp>
        <p:nvSpPr>
          <p:cNvPr id="86047" name="Line 32"/>
          <p:cNvSpPr>
            <a:spLocks noChangeShapeType="1"/>
          </p:cNvSpPr>
          <p:nvPr/>
        </p:nvSpPr>
        <p:spPr bwMode="auto">
          <a:xfrm flipH="1" flipV="1">
            <a:off x="6207587" y="3803651"/>
            <a:ext cx="762000" cy="141287"/>
          </a:xfrm>
          <a:prstGeom prst="line">
            <a:avLst/>
          </a:prstGeom>
          <a:noFill/>
          <a:ln w="12700">
            <a:solidFill>
              <a:srgbClr val="FF0000"/>
            </a:solidFill>
            <a:round/>
            <a:headEnd type="none" w="sm" len="sm"/>
            <a:tailEnd type="none" w="sm" len="sm"/>
          </a:ln>
          <a:extLst>
            <a:ext uri="{909E8E84-426E-40dd-AFC4-6F175D3DCCD1}">
              <a14:hiddenFill xmlns="" xmlns:a14="http://schemas.microsoft.com/office/drawing/2010/main">
                <a:noFill/>
              </a14:hiddenFill>
            </a:ext>
          </a:extLst>
        </p:spPr>
        <p:txBody>
          <a:bodyPr/>
          <a:lstStyle/>
          <a:p>
            <a:endParaRPr lang="en-US" sz="1600">
              <a:solidFill>
                <a:schemeClr val="bg1"/>
              </a:solidFill>
              <a:latin typeface="Arial"/>
              <a:cs typeface="Arial"/>
            </a:endParaRPr>
          </a:p>
        </p:txBody>
      </p:sp>
      <p:sp>
        <p:nvSpPr>
          <p:cNvPr id="86048" name="Freeform 33"/>
          <p:cNvSpPr>
            <a:spLocks/>
          </p:cNvSpPr>
          <p:nvPr/>
        </p:nvSpPr>
        <p:spPr bwMode="auto">
          <a:xfrm>
            <a:off x="6210762" y="3460751"/>
            <a:ext cx="766762" cy="1162050"/>
          </a:xfrm>
          <a:custGeom>
            <a:avLst/>
            <a:gdLst>
              <a:gd name="T0" fmla="*/ 0 w 446"/>
              <a:gd name="T1" fmla="*/ 0 h 732"/>
              <a:gd name="T2" fmla="*/ 2147483647 w 446"/>
              <a:gd name="T3" fmla="*/ 2147483647 h 732"/>
              <a:gd name="T4" fmla="*/ 2147483647 w 446"/>
              <a:gd name="T5" fmla="*/ 2147483647 h 732"/>
              <a:gd name="T6" fmla="*/ 2147483647 w 446"/>
              <a:gd name="T7" fmla="*/ 2147483647 h 732"/>
              <a:gd name="T8" fmla="*/ 2147483647 w 446"/>
              <a:gd name="T9" fmla="*/ 2147483647 h 732"/>
              <a:gd name="T10" fmla="*/ 2147483647 w 446"/>
              <a:gd name="T11" fmla="*/ 2147483647 h 732"/>
              <a:gd name="T12" fmla="*/ 2147483647 w 446"/>
              <a:gd name="T13" fmla="*/ 2147483647 h 732"/>
              <a:gd name="T14" fmla="*/ 2147483647 w 446"/>
              <a:gd name="T15" fmla="*/ 2147483647 h 732"/>
              <a:gd name="T16" fmla="*/ 2147483647 w 446"/>
              <a:gd name="T17" fmla="*/ 2147483647 h 7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6"/>
              <a:gd name="T28" fmla="*/ 0 h 732"/>
              <a:gd name="T29" fmla="*/ 446 w 446"/>
              <a:gd name="T30" fmla="*/ 732 h 7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6" h="732">
                <a:moveTo>
                  <a:pt x="0" y="0"/>
                </a:moveTo>
                <a:lnTo>
                  <a:pt x="18" y="32"/>
                </a:lnTo>
                <a:lnTo>
                  <a:pt x="69" y="116"/>
                </a:lnTo>
                <a:lnTo>
                  <a:pt x="140" y="234"/>
                </a:lnTo>
                <a:lnTo>
                  <a:pt x="222" y="370"/>
                </a:lnTo>
                <a:lnTo>
                  <a:pt x="304" y="503"/>
                </a:lnTo>
                <a:lnTo>
                  <a:pt x="374" y="621"/>
                </a:lnTo>
                <a:lnTo>
                  <a:pt x="425" y="702"/>
                </a:lnTo>
                <a:lnTo>
                  <a:pt x="445" y="731"/>
                </a:lnTo>
              </a:path>
            </a:pathLst>
          </a:custGeom>
          <a:noFill/>
          <a:ln w="12700" cap="rnd" cmpd="sng">
            <a:solidFill>
              <a:srgbClr val="FF0000"/>
            </a:solidFill>
            <a:prstDash val="solid"/>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a:lstStyle/>
          <a:p>
            <a:endParaRPr lang="en-US" sz="1600">
              <a:solidFill>
                <a:schemeClr val="bg1"/>
              </a:solidFill>
              <a:latin typeface="Arial"/>
              <a:cs typeface="Arial"/>
            </a:endParaRPr>
          </a:p>
        </p:txBody>
      </p:sp>
      <p:sp>
        <p:nvSpPr>
          <p:cNvPr id="86049" name="Freeform 34"/>
          <p:cNvSpPr>
            <a:spLocks/>
          </p:cNvSpPr>
          <p:nvPr/>
        </p:nvSpPr>
        <p:spPr bwMode="auto">
          <a:xfrm>
            <a:off x="6217112" y="3159126"/>
            <a:ext cx="760412" cy="1463675"/>
          </a:xfrm>
          <a:custGeom>
            <a:avLst/>
            <a:gdLst>
              <a:gd name="T0" fmla="*/ 2147483647 w 442"/>
              <a:gd name="T1" fmla="*/ 2147483647 h 922"/>
              <a:gd name="T2" fmla="*/ 2147483647 w 442"/>
              <a:gd name="T3" fmla="*/ 2147483647 h 922"/>
              <a:gd name="T4" fmla="*/ 2147483647 w 442"/>
              <a:gd name="T5" fmla="*/ 2147483647 h 922"/>
              <a:gd name="T6" fmla="*/ 2147483647 w 442"/>
              <a:gd name="T7" fmla="*/ 2147483647 h 922"/>
              <a:gd name="T8" fmla="*/ 2147483647 w 442"/>
              <a:gd name="T9" fmla="*/ 2147483647 h 922"/>
              <a:gd name="T10" fmla="*/ 2147483647 w 442"/>
              <a:gd name="T11" fmla="*/ 2147483647 h 922"/>
              <a:gd name="T12" fmla="*/ 2147483647 w 442"/>
              <a:gd name="T13" fmla="*/ 2147483647 h 922"/>
              <a:gd name="T14" fmla="*/ 2147483647 w 442"/>
              <a:gd name="T15" fmla="*/ 2147483647 h 922"/>
              <a:gd name="T16" fmla="*/ 0 w 442"/>
              <a:gd name="T17" fmla="*/ 0 h 9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2"/>
              <a:gd name="T28" fmla="*/ 0 h 922"/>
              <a:gd name="T29" fmla="*/ 442 w 442"/>
              <a:gd name="T30" fmla="*/ 922 h 9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2" h="922">
                <a:moveTo>
                  <a:pt x="441" y="921"/>
                </a:moveTo>
                <a:lnTo>
                  <a:pt x="421" y="884"/>
                </a:lnTo>
                <a:lnTo>
                  <a:pt x="372" y="780"/>
                </a:lnTo>
                <a:lnTo>
                  <a:pt x="302" y="633"/>
                </a:lnTo>
                <a:lnTo>
                  <a:pt x="220" y="462"/>
                </a:lnTo>
                <a:lnTo>
                  <a:pt x="141" y="293"/>
                </a:lnTo>
                <a:lnTo>
                  <a:pt x="69" y="143"/>
                </a:lnTo>
                <a:lnTo>
                  <a:pt x="19" y="39"/>
                </a:lnTo>
                <a:lnTo>
                  <a:pt x="0" y="0"/>
                </a:lnTo>
              </a:path>
            </a:pathLst>
          </a:custGeom>
          <a:noFill/>
          <a:ln w="12700" cap="rnd" cmpd="sng">
            <a:solidFill>
              <a:srgbClr val="FF0000"/>
            </a:solidFill>
            <a:prstDash val="solid"/>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a:lstStyle/>
          <a:p>
            <a:endParaRPr lang="en-US" sz="1600">
              <a:solidFill>
                <a:schemeClr val="bg1"/>
              </a:solidFill>
              <a:latin typeface="Arial"/>
              <a:cs typeface="Arial"/>
            </a:endParaRPr>
          </a:p>
        </p:txBody>
      </p:sp>
      <p:sp>
        <p:nvSpPr>
          <p:cNvPr id="86050" name="Freeform 35"/>
          <p:cNvSpPr>
            <a:spLocks/>
          </p:cNvSpPr>
          <p:nvPr/>
        </p:nvSpPr>
        <p:spPr bwMode="auto">
          <a:xfrm>
            <a:off x="6210762" y="4532313"/>
            <a:ext cx="771525" cy="579438"/>
          </a:xfrm>
          <a:custGeom>
            <a:avLst/>
            <a:gdLst>
              <a:gd name="T0" fmla="*/ 0 w 449"/>
              <a:gd name="T1" fmla="*/ 0 h 365"/>
              <a:gd name="T2" fmla="*/ 2147483647 w 449"/>
              <a:gd name="T3" fmla="*/ 2147483647 h 365"/>
              <a:gd name="T4" fmla="*/ 2147483647 w 449"/>
              <a:gd name="T5" fmla="*/ 2147483647 h 365"/>
              <a:gd name="T6" fmla="*/ 0 60000 65536"/>
              <a:gd name="T7" fmla="*/ 0 60000 65536"/>
              <a:gd name="T8" fmla="*/ 0 60000 65536"/>
              <a:gd name="T9" fmla="*/ 0 w 449"/>
              <a:gd name="T10" fmla="*/ 0 h 365"/>
              <a:gd name="T11" fmla="*/ 449 w 449"/>
              <a:gd name="T12" fmla="*/ 365 h 365"/>
            </a:gdLst>
            <a:ahLst/>
            <a:cxnLst>
              <a:cxn ang="T6">
                <a:pos x="T0" y="T1"/>
              </a:cxn>
              <a:cxn ang="T7">
                <a:pos x="T2" y="T3"/>
              </a:cxn>
              <a:cxn ang="T8">
                <a:pos x="T4" y="T5"/>
              </a:cxn>
            </a:cxnLst>
            <a:rect l="T9" t="T10" r="T11" b="T12"/>
            <a:pathLst>
              <a:path w="449" h="365">
                <a:moveTo>
                  <a:pt x="0" y="0"/>
                </a:moveTo>
                <a:lnTo>
                  <a:pt x="448" y="364"/>
                </a:lnTo>
                <a:lnTo>
                  <a:pt x="3" y="42"/>
                </a:lnTo>
              </a:path>
            </a:pathLst>
          </a:custGeom>
          <a:noFill/>
          <a:ln w="12700" cap="rnd" cmpd="sng">
            <a:solidFill>
              <a:srgbClr val="FF0000"/>
            </a:solidFill>
            <a:prstDash val="solid"/>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a:lstStyle/>
          <a:p>
            <a:endParaRPr lang="en-US" sz="1600">
              <a:solidFill>
                <a:schemeClr val="bg1"/>
              </a:solidFill>
              <a:latin typeface="Arial"/>
              <a:cs typeface="Arial"/>
            </a:endParaRPr>
          </a:p>
        </p:txBody>
      </p:sp>
      <p:sp>
        <p:nvSpPr>
          <p:cNvPr id="86051" name="Line 36"/>
          <p:cNvSpPr>
            <a:spLocks noChangeShapeType="1"/>
          </p:cNvSpPr>
          <p:nvPr/>
        </p:nvSpPr>
        <p:spPr bwMode="auto">
          <a:xfrm flipH="1">
            <a:off x="6215524" y="4535488"/>
            <a:ext cx="754063" cy="109538"/>
          </a:xfrm>
          <a:prstGeom prst="line">
            <a:avLst/>
          </a:prstGeom>
          <a:noFill/>
          <a:ln w="12700">
            <a:solidFill>
              <a:srgbClr val="FF0000"/>
            </a:solidFill>
            <a:round/>
            <a:headEnd type="none" w="sm" len="sm"/>
            <a:tailEnd type="none" w="sm" len="sm"/>
          </a:ln>
          <a:extLst>
            <a:ext uri="{909E8E84-426E-40dd-AFC4-6F175D3DCCD1}">
              <a14:hiddenFill xmlns="" xmlns:a14="http://schemas.microsoft.com/office/drawing/2010/main">
                <a:noFill/>
              </a14:hiddenFill>
            </a:ext>
          </a:extLst>
        </p:spPr>
        <p:txBody>
          <a:bodyPr/>
          <a:lstStyle/>
          <a:p>
            <a:endParaRPr lang="en-US" sz="1600">
              <a:solidFill>
                <a:schemeClr val="bg1"/>
              </a:solidFill>
              <a:latin typeface="Arial"/>
              <a:cs typeface="Arial"/>
            </a:endParaRPr>
          </a:p>
        </p:txBody>
      </p:sp>
      <p:sp>
        <p:nvSpPr>
          <p:cNvPr id="86052" name="Freeform 37"/>
          <p:cNvSpPr>
            <a:spLocks/>
          </p:cNvSpPr>
          <p:nvPr/>
        </p:nvSpPr>
        <p:spPr bwMode="auto">
          <a:xfrm>
            <a:off x="6939424" y="3444876"/>
            <a:ext cx="46038" cy="42862"/>
          </a:xfrm>
          <a:custGeom>
            <a:avLst/>
            <a:gdLst>
              <a:gd name="T0" fmla="*/ 2147483647 w 27"/>
              <a:gd name="T1" fmla="*/ 2147483647 h 27"/>
              <a:gd name="T2" fmla="*/ 2147483647 w 27"/>
              <a:gd name="T3" fmla="*/ 2147483647 h 27"/>
              <a:gd name="T4" fmla="*/ 2147483647 w 27"/>
              <a:gd name="T5" fmla="*/ 2147483647 h 27"/>
              <a:gd name="T6" fmla="*/ 2147483647 w 27"/>
              <a:gd name="T7" fmla="*/ 2147483647 h 27"/>
              <a:gd name="T8" fmla="*/ 2147483647 w 27"/>
              <a:gd name="T9" fmla="*/ 2147483647 h 27"/>
              <a:gd name="T10" fmla="*/ 2147483647 w 27"/>
              <a:gd name="T11" fmla="*/ 2147483647 h 27"/>
              <a:gd name="T12" fmla="*/ 2147483647 w 27"/>
              <a:gd name="T13" fmla="*/ 2147483647 h 27"/>
              <a:gd name="T14" fmla="*/ 2147483647 w 27"/>
              <a:gd name="T15" fmla="*/ 2147483647 h 27"/>
              <a:gd name="T16" fmla="*/ 2147483647 w 27"/>
              <a:gd name="T17" fmla="*/ 2147483647 h 27"/>
              <a:gd name="T18" fmla="*/ 2147483647 w 27"/>
              <a:gd name="T19" fmla="*/ 2147483647 h 27"/>
              <a:gd name="T20" fmla="*/ 2147483647 w 27"/>
              <a:gd name="T21" fmla="*/ 2147483647 h 27"/>
              <a:gd name="T22" fmla="*/ 2147483647 w 27"/>
              <a:gd name="T23" fmla="*/ 2147483647 h 27"/>
              <a:gd name="T24" fmla="*/ 2147483647 w 27"/>
              <a:gd name="T25" fmla="*/ 2147483647 h 27"/>
              <a:gd name="T26" fmla="*/ 2147483647 w 27"/>
              <a:gd name="T27" fmla="*/ 0 h 27"/>
              <a:gd name="T28" fmla="*/ 2147483647 w 27"/>
              <a:gd name="T29" fmla="*/ 0 h 27"/>
              <a:gd name="T30" fmla="*/ 2147483647 w 27"/>
              <a:gd name="T31" fmla="*/ 0 h 27"/>
              <a:gd name="T32" fmla="*/ 2147483647 w 27"/>
              <a:gd name="T33" fmla="*/ 0 h 27"/>
              <a:gd name="T34" fmla="*/ 2147483647 w 27"/>
              <a:gd name="T35" fmla="*/ 0 h 27"/>
              <a:gd name="T36" fmla="*/ 2147483647 w 27"/>
              <a:gd name="T37" fmla="*/ 0 h 27"/>
              <a:gd name="T38" fmla="*/ 2147483647 w 27"/>
              <a:gd name="T39" fmla="*/ 0 h 27"/>
              <a:gd name="T40" fmla="*/ 2147483647 w 27"/>
              <a:gd name="T41" fmla="*/ 2147483647 h 27"/>
              <a:gd name="T42" fmla="*/ 2147483647 w 27"/>
              <a:gd name="T43" fmla="*/ 2147483647 h 27"/>
              <a:gd name="T44" fmla="*/ 0 w 27"/>
              <a:gd name="T45" fmla="*/ 2147483647 h 27"/>
              <a:gd name="T46" fmla="*/ 0 w 27"/>
              <a:gd name="T47" fmla="*/ 2147483647 h 27"/>
              <a:gd name="T48" fmla="*/ 0 w 27"/>
              <a:gd name="T49" fmla="*/ 2147483647 h 27"/>
              <a:gd name="T50" fmla="*/ 0 w 27"/>
              <a:gd name="T51" fmla="*/ 2147483647 h 27"/>
              <a:gd name="T52" fmla="*/ 0 w 27"/>
              <a:gd name="T53" fmla="*/ 2147483647 h 27"/>
              <a:gd name="T54" fmla="*/ 2147483647 w 27"/>
              <a:gd name="T55" fmla="*/ 2147483647 h 27"/>
              <a:gd name="T56" fmla="*/ 2147483647 w 27"/>
              <a:gd name="T57" fmla="*/ 2147483647 h 27"/>
              <a:gd name="T58" fmla="*/ 2147483647 w 27"/>
              <a:gd name="T59" fmla="*/ 2147483647 h 27"/>
              <a:gd name="T60" fmla="*/ 2147483647 w 27"/>
              <a:gd name="T61" fmla="*/ 2147483647 h 27"/>
              <a:gd name="T62" fmla="*/ 2147483647 w 27"/>
              <a:gd name="T63" fmla="*/ 2147483647 h 27"/>
              <a:gd name="T64" fmla="*/ 2147483647 w 27"/>
              <a:gd name="T65" fmla="*/ 2147483647 h 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27"/>
              <a:gd name="T101" fmla="*/ 27 w 27"/>
              <a:gd name="T102" fmla="*/ 27 h 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27">
                <a:moveTo>
                  <a:pt x="13" y="26"/>
                </a:moveTo>
                <a:lnTo>
                  <a:pt x="15" y="24"/>
                </a:lnTo>
                <a:lnTo>
                  <a:pt x="18" y="24"/>
                </a:lnTo>
                <a:lnTo>
                  <a:pt x="20" y="23"/>
                </a:lnTo>
                <a:lnTo>
                  <a:pt x="21" y="20"/>
                </a:lnTo>
                <a:lnTo>
                  <a:pt x="23" y="19"/>
                </a:lnTo>
                <a:lnTo>
                  <a:pt x="24" y="17"/>
                </a:lnTo>
                <a:lnTo>
                  <a:pt x="26" y="14"/>
                </a:lnTo>
                <a:lnTo>
                  <a:pt x="26" y="12"/>
                </a:lnTo>
                <a:lnTo>
                  <a:pt x="26" y="9"/>
                </a:lnTo>
                <a:lnTo>
                  <a:pt x="24" y="6"/>
                </a:lnTo>
                <a:lnTo>
                  <a:pt x="23" y="4"/>
                </a:lnTo>
                <a:lnTo>
                  <a:pt x="21" y="3"/>
                </a:lnTo>
                <a:lnTo>
                  <a:pt x="20" y="0"/>
                </a:lnTo>
                <a:lnTo>
                  <a:pt x="18" y="0"/>
                </a:lnTo>
                <a:lnTo>
                  <a:pt x="15" y="0"/>
                </a:lnTo>
                <a:lnTo>
                  <a:pt x="13" y="0"/>
                </a:lnTo>
                <a:lnTo>
                  <a:pt x="9" y="0"/>
                </a:lnTo>
                <a:lnTo>
                  <a:pt x="8" y="0"/>
                </a:lnTo>
                <a:lnTo>
                  <a:pt x="6" y="0"/>
                </a:lnTo>
                <a:lnTo>
                  <a:pt x="3" y="3"/>
                </a:lnTo>
                <a:lnTo>
                  <a:pt x="1" y="4"/>
                </a:lnTo>
                <a:lnTo>
                  <a:pt x="0" y="6"/>
                </a:lnTo>
                <a:lnTo>
                  <a:pt x="0" y="9"/>
                </a:lnTo>
                <a:lnTo>
                  <a:pt x="0" y="12"/>
                </a:lnTo>
                <a:lnTo>
                  <a:pt x="0" y="14"/>
                </a:lnTo>
                <a:lnTo>
                  <a:pt x="0" y="17"/>
                </a:lnTo>
                <a:lnTo>
                  <a:pt x="1" y="19"/>
                </a:lnTo>
                <a:lnTo>
                  <a:pt x="3" y="20"/>
                </a:lnTo>
                <a:lnTo>
                  <a:pt x="6" y="23"/>
                </a:lnTo>
                <a:lnTo>
                  <a:pt x="8" y="24"/>
                </a:lnTo>
                <a:lnTo>
                  <a:pt x="9" y="24"/>
                </a:lnTo>
                <a:lnTo>
                  <a:pt x="13" y="26"/>
                </a:lnTo>
              </a:path>
            </a:pathLst>
          </a:custGeom>
          <a:solidFill>
            <a:srgbClr val="FFFFFF"/>
          </a:solidFill>
          <a:ln w="12700" cap="rnd" cmpd="sng">
            <a:solidFill>
              <a:srgbClr val="FF0000"/>
            </a:solidFill>
            <a:prstDash val="solid"/>
            <a:round/>
            <a:headEnd/>
            <a:tailEnd/>
          </a:ln>
        </p:spPr>
        <p:txBody>
          <a:bodyPr/>
          <a:lstStyle/>
          <a:p>
            <a:endParaRPr lang="en-US" sz="1600">
              <a:solidFill>
                <a:schemeClr val="bg1"/>
              </a:solidFill>
              <a:latin typeface="Arial"/>
              <a:cs typeface="Arial"/>
            </a:endParaRPr>
          </a:p>
        </p:txBody>
      </p:sp>
      <p:sp>
        <p:nvSpPr>
          <p:cNvPr id="86053" name="Freeform 38"/>
          <p:cNvSpPr>
            <a:spLocks/>
          </p:cNvSpPr>
          <p:nvPr/>
        </p:nvSpPr>
        <p:spPr bwMode="auto">
          <a:xfrm>
            <a:off x="6183774" y="2257426"/>
            <a:ext cx="47625" cy="41275"/>
          </a:xfrm>
          <a:custGeom>
            <a:avLst/>
            <a:gdLst>
              <a:gd name="T0" fmla="*/ 2147483647 w 27"/>
              <a:gd name="T1" fmla="*/ 2147483647 h 26"/>
              <a:gd name="T2" fmla="*/ 2147483647 w 27"/>
              <a:gd name="T3" fmla="*/ 2147483647 h 26"/>
              <a:gd name="T4" fmla="*/ 2147483647 w 27"/>
              <a:gd name="T5" fmla="*/ 2147483647 h 26"/>
              <a:gd name="T6" fmla="*/ 2147483647 w 27"/>
              <a:gd name="T7" fmla="*/ 2147483647 h 26"/>
              <a:gd name="T8" fmla="*/ 2147483647 w 27"/>
              <a:gd name="T9" fmla="*/ 2147483647 h 26"/>
              <a:gd name="T10" fmla="*/ 2147483647 w 27"/>
              <a:gd name="T11" fmla="*/ 2147483647 h 26"/>
              <a:gd name="T12" fmla="*/ 2147483647 w 27"/>
              <a:gd name="T13" fmla="*/ 2147483647 h 26"/>
              <a:gd name="T14" fmla="*/ 2147483647 w 27"/>
              <a:gd name="T15" fmla="*/ 2147483647 h 26"/>
              <a:gd name="T16" fmla="*/ 2147483647 w 27"/>
              <a:gd name="T17" fmla="*/ 2147483647 h 26"/>
              <a:gd name="T18" fmla="*/ 2147483647 w 27"/>
              <a:gd name="T19" fmla="*/ 2147483647 h 26"/>
              <a:gd name="T20" fmla="*/ 2147483647 w 27"/>
              <a:gd name="T21" fmla="*/ 2147483647 h 26"/>
              <a:gd name="T22" fmla="*/ 2147483647 w 27"/>
              <a:gd name="T23" fmla="*/ 2147483647 h 26"/>
              <a:gd name="T24" fmla="*/ 2147483647 w 27"/>
              <a:gd name="T25" fmla="*/ 2147483647 h 26"/>
              <a:gd name="T26" fmla="*/ 2147483647 w 27"/>
              <a:gd name="T27" fmla="*/ 2147483647 h 26"/>
              <a:gd name="T28" fmla="*/ 2147483647 w 27"/>
              <a:gd name="T29" fmla="*/ 0 h 26"/>
              <a:gd name="T30" fmla="*/ 2147483647 w 27"/>
              <a:gd name="T31" fmla="*/ 0 h 26"/>
              <a:gd name="T32" fmla="*/ 2147483647 w 27"/>
              <a:gd name="T33" fmla="*/ 0 h 26"/>
              <a:gd name="T34" fmla="*/ 2147483647 w 27"/>
              <a:gd name="T35" fmla="*/ 0 h 26"/>
              <a:gd name="T36" fmla="*/ 2147483647 w 27"/>
              <a:gd name="T37" fmla="*/ 0 h 26"/>
              <a:gd name="T38" fmla="*/ 2147483647 w 27"/>
              <a:gd name="T39" fmla="*/ 2147483647 h 26"/>
              <a:gd name="T40" fmla="*/ 2147483647 w 27"/>
              <a:gd name="T41" fmla="*/ 2147483647 h 26"/>
              <a:gd name="T42" fmla="*/ 2147483647 w 27"/>
              <a:gd name="T43" fmla="*/ 2147483647 h 26"/>
              <a:gd name="T44" fmla="*/ 0 w 27"/>
              <a:gd name="T45" fmla="*/ 2147483647 h 26"/>
              <a:gd name="T46" fmla="*/ 0 w 27"/>
              <a:gd name="T47" fmla="*/ 2147483647 h 26"/>
              <a:gd name="T48" fmla="*/ 0 w 27"/>
              <a:gd name="T49" fmla="*/ 2147483647 h 26"/>
              <a:gd name="T50" fmla="*/ 0 w 27"/>
              <a:gd name="T51" fmla="*/ 2147483647 h 26"/>
              <a:gd name="T52" fmla="*/ 0 w 27"/>
              <a:gd name="T53" fmla="*/ 2147483647 h 26"/>
              <a:gd name="T54" fmla="*/ 2147483647 w 27"/>
              <a:gd name="T55" fmla="*/ 2147483647 h 26"/>
              <a:gd name="T56" fmla="*/ 2147483647 w 27"/>
              <a:gd name="T57" fmla="*/ 2147483647 h 26"/>
              <a:gd name="T58" fmla="*/ 2147483647 w 27"/>
              <a:gd name="T59" fmla="*/ 2147483647 h 26"/>
              <a:gd name="T60" fmla="*/ 2147483647 w 27"/>
              <a:gd name="T61" fmla="*/ 2147483647 h 26"/>
              <a:gd name="T62" fmla="*/ 2147483647 w 27"/>
              <a:gd name="T63" fmla="*/ 2147483647 h 26"/>
              <a:gd name="T64" fmla="*/ 2147483647 w 27"/>
              <a:gd name="T65" fmla="*/ 2147483647 h 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26"/>
              <a:gd name="T101" fmla="*/ 27 w 27"/>
              <a:gd name="T102" fmla="*/ 26 h 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26">
                <a:moveTo>
                  <a:pt x="13" y="25"/>
                </a:moveTo>
                <a:lnTo>
                  <a:pt x="15" y="24"/>
                </a:lnTo>
                <a:lnTo>
                  <a:pt x="18" y="24"/>
                </a:lnTo>
                <a:lnTo>
                  <a:pt x="20" y="22"/>
                </a:lnTo>
                <a:lnTo>
                  <a:pt x="21" y="21"/>
                </a:lnTo>
                <a:lnTo>
                  <a:pt x="23" y="19"/>
                </a:lnTo>
                <a:lnTo>
                  <a:pt x="24" y="16"/>
                </a:lnTo>
                <a:lnTo>
                  <a:pt x="26" y="14"/>
                </a:lnTo>
                <a:lnTo>
                  <a:pt x="26" y="11"/>
                </a:lnTo>
                <a:lnTo>
                  <a:pt x="26" y="9"/>
                </a:lnTo>
                <a:lnTo>
                  <a:pt x="24" y="7"/>
                </a:lnTo>
                <a:lnTo>
                  <a:pt x="23" y="5"/>
                </a:lnTo>
                <a:lnTo>
                  <a:pt x="21" y="3"/>
                </a:lnTo>
                <a:lnTo>
                  <a:pt x="20" y="2"/>
                </a:lnTo>
                <a:lnTo>
                  <a:pt x="18" y="0"/>
                </a:lnTo>
                <a:lnTo>
                  <a:pt x="15" y="0"/>
                </a:lnTo>
                <a:lnTo>
                  <a:pt x="13" y="0"/>
                </a:lnTo>
                <a:lnTo>
                  <a:pt x="11" y="0"/>
                </a:lnTo>
                <a:lnTo>
                  <a:pt x="8" y="0"/>
                </a:lnTo>
                <a:lnTo>
                  <a:pt x="6" y="2"/>
                </a:lnTo>
                <a:lnTo>
                  <a:pt x="3" y="3"/>
                </a:lnTo>
                <a:lnTo>
                  <a:pt x="1" y="5"/>
                </a:lnTo>
                <a:lnTo>
                  <a:pt x="0" y="7"/>
                </a:lnTo>
                <a:lnTo>
                  <a:pt x="0" y="9"/>
                </a:lnTo>
                <a:lnTo>
                  <a:pt x="0" y="11"/>
                </a:lnTo>
                <a:lnTo>
                  <a:pt x="0" y="14"/>
                </a:lnTo>
                <a:lnTo>
                  <a:pt x="0" y="16"/>
                </a:lnTo>
                <a:lnTo>
                  <a:pt x="1" y="19"/>
                </a:lnTo>
                <a:lnTo>
                  <a:pt x="3" y="21"/>
                </a:lnTo>
                <a:lnTo>
                  <a:pt x="6" y="22"/>
                </a:lnTo>
                <a:lnTo>
                  <a:pt x="8" y="24"/>
                </a:lnTo>
                <a:lnTo>
                  <a:pt x="11" y="24"/>
                </a:lnTo>
                <a:lnTo>
                  <a:pt x="13" y="25"/>
                </a:lnTo>
              </a:path>
            </a:pathLst>
          </a:custGeom>
          <a:solidFill>
            <a:srgbClr val="FFFFFF"/>
          </a:solidFill>
          <a:ln w="12700" cap="rnd" cmpd="sng">
            <a:solidFill>
              <a:srgbClr val="FF0000"/>
            </a:solidFill>
            <a:prstDash val="solid"/>
            <a:round/>
            <a:headEnd/>
            <a:tailEnd/>
          </a:ln>
        </p:spPr>
        <p:txBody>
          <a:bodyPr/>
          <a:lstStyle/>
          <a:p>
            <a:endParaRPr lang="en-US" sz="1600">
              <a:solidFill>
                <a:schemeClr val="bg1"/>
              </a:solidFill>
              <a:latin typeface="Arial"/>
              <a:cs typeface="Arial"/>
            </a:endParaRPr>
          </a:p>
        </p:txBody>
      </p:sp>
      <p:sp>
        <p:nvSpPr>
          <p:cNvPr id="86054" name="Freeform 39"/>
          <p:cNvSpPr>
            <a:spLocks/>
          </p:cNvSpPr>
          <p:nvPr/>
        </p:nvSpPr>
        <p:spPr bwMode="auto">
          <a:xfrm>
            <a:off x="6196474" y="2786063"/>
            <a:ext cx="46038" cy="44450"/>
          </a:xfrm>
          <a:custGeom>
            <a:avLst/>
            <a:gdLst>
              <a:gd name="T0" fmla="*/ 2147483647 w 27"/>
              <a:gd name="T1" fmla="*/ 2147483647 h 28"/>
              <a:gd name="T2" fmla="*/ 2147483647 w 27"/>
              <a:gd name="T3" fmla="*/ 2147483647 h 28"/>
              <a:gd name="T4" fmla="*/ 2147483647 w 27"/>
              <a:gd name="T5" fmla="*/ 2147483647 h 28"/>
              <a:gd name="T6" fmla="*/ 2147483647 w 27"/>
              <a:gd name="T7" fmla="*/ 2147483647 h 28"/>
              <a:gd name="T8" fmla="*/ 2147483647 w 27"/>
              <a:gd name="T9" fmla="*/ 2147483647 h 28"/>
              <a:gd name="T10" fmla="*/ 2147483647 w 27"/>
              <a:gd name="T11" fmla="*/ 2147483647 h 28"/>
              <a:gd name="T12" fmla="*/ 2147483647 w 27"/>
              <a:gd name="T13" fmla="*/ 2147483647 h 28"/>
              <a:gd name="T14" fmla="*/ 2147483647 w 27"/>
              <a:gd name="T15" fmla="*/ 2147483647 h 28"/>
              <a:gd name="T16" fmla="*/ 2147483647 w 27"/>
              <a:gd name="T17" fmla="*/ 2147483647 h 28"/>
              <a:gd name="T18" fmla="*/ 2147483647 w 27"/>
              <a:gd name="T19" fmla="*/ 2147483647 h 28"/>
              <a:gd name="T20" fmla="*/ 2147483647 w 27"/>
              <a:gd name="T21" fmla="*/ 2147483647 h 28"/>
              <a:gd name="T22" fmla="*/ 2147483647 w 27"/>
              <a:gd name="T23" fmla="*/ 2147483647 h 28"/>
              <a:gd name="T24" fmla="*/ 2147483647 w 27"/>
              <a:gd name="T25" fmla="*/ 2147483647 h 28"/>
              <a:gd name="T26" fmla="*/ 2147483647 w 27"/>
              <a:gd name="T27" fmla="*/ 2147483647 h 28"/>
              <a:gd name="T28" fmla="*/ 2147483647 w 27"/>
              <a:gd name="T29" fmla="*/ 0 h 28"/>
              <a:gd name="T30" fmla="*/ 2147483647 w 27"/>
              <a:gd name="T31" fmla="*/ 0 h 28"/>
              <a:gd name="T32" fmla="*/ 2147483647 w 27"/>
              <a:gd name="T33" fmla="*/ 0 h 28"/>
              <a:gd name="T34" fmla="*/ 2147483647 w 27"/>
              <a:gd name="T35" fmla="*/ 0 h 28"/>
              <a:gd name="T36" fmla="*/ 2147483647 w 27"/>
              <a:gd name="T37" fmla="*/ 0 h 28"/>
              <a:gd name="T38" fmla="*/ 2147483647 w 27"/>
              <a:gd name="T39" fmla="*/ 2147483647 h 28"/>
              <a:gd name="T40" fmla="*/ 2147483647 w 27"/>
              <a:gd name="T41" fmla="*/ 2147483647 h 28"/>
              <a:gd name="T42" fmla="*/ 2147483647 w 27"/>
              <a:gd name="T43" fmla="*/ 2147483647 h 28"/>
              <a:gd name="T44" fmla="*/ 0 w 27"/>
              <a:gd name="T45" fmla="*/ 2147483647 h 28"/>
              <a:gd name="T46" fmla="*/ 0 w 27"/>
              <a:gd name="T47" fmla="*/ 2147483647 h 28"/>
              <a:gd name="T48" fmla="*/ 0 w 27"/>
              <a:gd name="T49" fmla="*/ 2147483647 h 28"/>
              <a:gd name="T50" fmla="*/ 0 w 27"/>
              <a:gd name="T51" fmla="*/ 2147483647 h 28"/>
              <a:gd name="T52" fmla="*/ 0 w 27"/>
              <a:gd name="T53" fmla="*/ 2147483647 h 28"/>
              <a:gd name="T54" fmla="*/ 2147483647 w 27"/>
              <a:gd name="T55" fmla="*/ 2147483647 h 28"/>
              <a:gd name="T56" fmla="*/ 2147483647 w 27"/>
              <a:gd name="T57" fmla="*/ 2147483647 h 28"/>
              <a:gd name="T58" fmla="*/ 2147483647 w 27"/>
              <a:gd name="T59" fmla="*/ 2147483647 h 28"/>
              <a:gd name="T60" fmla="*/ 2147483647 w 27"/>
              <a:gd name="T61" fmla="*/ 2147483647 h 28"/>
              <a:gd name="T62" fmla="*/ 2147483647 w 27"/>
              <a:gd name="T63" fmla="*/ 2147483647 h 28"/>
              <a:gd name="T64" fmla="*/ 2147483647 w 27"/>
              <a:gd name="T65" fmla="*/ 2147483647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28"/>
              <a:gd name="T101" fmla="*/ 27 w 27"/>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28">
                <a:moveTo>
                  <a:pt x="12" y="27"/>
                </a:moveTo>
                <a:lnTo>
                  <a:pt x="13" y="25"/>
                </a:lnTo>
                <a:lnTo>
                  <a:pt x="16" y="25"/>
                </a:lnTo>
                <a:lnTo>
                  <a:pt x="19" y="24"/>
                </a:lnTo>
                <a:lnTo>
                  <a:pt x="21" y="21"/>
                </a:lnTo>
                <a:lnTo>
                  <a:pt x="23" y="20"/>
                </a:lnTo>
                <a:lnTo>
                  <a:pt x="24" y="18"/>
                </a:lnTo>
                <a:lnTo>
                  <a:pt x="24" y="15"/>
                </a:lnTo>
                <a:lnTo>
                  <a:pt x="26" y="13"/>
                </a:lnTo>
                <a:lnTo>
                  <a:pt x="24" y="10"/>
                </a:lnTo>
                <a:lnTo>
                  <a:pt x="24" y="7"/>
                </a:lnTo>
                <a:lnTo>
                  <a:pt x="23" y="5"/>
                </a:lnTo>
                <a:lnTo>
                  <a:pt x="21" y="4"/>
                </a:lnTo>
                <a:lnTo>
                  <a:pt x="19" y="1"/>
                </a:lnTo>
                <a:lnTo>
                  <a:pt x="16" y="0"/>
                </a:lnTo>
                <a:lnTo>
                  <a:pt x="13" y="0"/>
                </a:lnTo>
                <a:lnTo>
                  <a:pt x="12" y="0"/>
                </a:lnTo>
                <a:lnTo>
                  <a:pt x="9" y="0"/>
                </a:lnTo>
                <a:lnTo>
                  <a:pt x="6" y="0"/>
                </a:lnTo>
                <a:lnTo>
                  <a:pt x="4" y="1"/>
                </a:lnTo>
                <a:lnTo>
                  <a:pt x="3" y="4"/>
                </a:lnTo>
                <a:lnTo>
                  <a:pt x="1" y="5"/>
                </a:lnTo>
                <a:lnTo>
                  <a:pt x="0" y="7"/>
                </a:lnTo>
                <a:lnTo>
                  <a:pt x="0" y="10"/>
                </a:lnTo>
                <a:lnTo>
                  <a:pt x="0" y="13"/>
                </a:lnTo>
                <a:lnTo>
                  <a:pt x="0" y="15"/>
                </a:lnTo>
                <a:lnTo>
                  <a:pt x="0" y="18"/>
                </a:lnTo>
                <a:lnTo>
                  <a:pt x="1" y="20"/>
                </a:lnTo>
                <a:lnTo>
                  <a:pt x="3" y="21"/>
                </a:lnTo>
                <a:lnTo>
                  <a:pt x="4" y="24"/>
                </a:lnTo>
                <a:lnTo>
                  <a:pt x="6" y="25"/>
                </a:lnTo>
                <a:lnTo>
                  <a:pt x="9" y="25"/>
                </a:lnTo>
                <a:lnTo>
                  <a:pt x="12" y="27"/>
                </a:lnTo>
              </a:path>
            </a:pathLst>
          </a:custGeom>
          <a:solidFill>
            <a:srgbClr val="FFFFFF"/>
          </a:solidFill>
          <a:ln w="12700" cap="rnd" cmpd="sng">
            <a:solidFill>
              <a:srgbClr val="FF0000"/>
            </a:solidFill>
            <a:prstDash val="solid"/>
            <a:round/>
            <a:headEnd/>
            <a:tailEnd/>
          </a:ln>
        </p:spPr>
        <p:txBody>
          <a:bodyPr/>
          <a:lstStyle/>
          <a:p>
            <a:endParaRPr lang="en-US" sz="1600">
              <a:solidFill>
                <a:schemeClr val="bg1"/>
              </a:solidFill>
              <a:latin typeface="Arial"/>
              <a:cs typeface="Arial"/>
            </a:endParaRPr>
          </a:p>
        </p:txBody>
      </p:sp>
      <p:sp>
        <p:nvSpPr>
          <p:cNvPr id="86055" name="Freeform 40"/>
          <p:cNvSpPr>
            <a:spLocks/>
          </p:cNvSpPr>
          <p:nvPr/>
        </p:nvSpPr>
        <p:spPr bwMode="auto">
          <a:xfrm>
            <a:off x="6194887" y="2859088"/>
            <a:ext cx="44450" cy="39688"/>
          </a:xfrm>
          <a:custGeom>
            <a:avLst/>
            <a:gdLst>
              <a:gd name="T0" fmla="*/ 2147483647 w 26"/>
              <a:gd name="T1" fmla="*/ 2147483647 h 25"/>
              <a:gd name="T2" fmla="*/ 2147483647 w 26"/>
              <a:gd name="T3" fmla="*/ 2147483647 h 25"/>
              <a:gd name="T4" fmla="*/ 2147483647 w 26"/>
              <a:gd name="T5" fmla="*/ 2147483647 h 25"/>
              <a:gd name="T6" fmla="*/ 2147483647 w 26"/>
              <a:gd name="T7" fmla="*/ 2147483647 h 25"/>
              <a:gd name="T8" fmla="*/ 2147483647 w 26"/>
              <a:gd name="T9" fmla="*/ 2147483647 h 25"/>
              <a:gd name="T10" fmla="*/ 2147483647 w 26"/>
              <a:gd name="T11" fmla="*/ 2147483647 h 25"/>
              <a:gd name="T12" fmla="*/ 2147483647 w 26"/>
              <a:gd name="T13" fmla="*/ 2147483647 h 25"/>
              <a:gd name="T14" fmla="*/ 2147483647 w 26"/>
              <a:gd name="T15" fmla="*/ 2147483647 h 25"/>
              <a:gd name="T16" fmla="*/ 2147483647 w 26"/>
              <a:gd name="T17" fmla="*/ 2147483647 h 25"/>
              <a:gd name="T18" fmla="*/ 2147483647 w 26"/>
              <a:gd name="T19" fmla="*/ 2147483647 h 25"/>
              <a:gd name="T20" fmla="*/ 2147483647 w 26"/>
              <a:gd name="T21" fmla="*/ 2147483647 h 25"/>
              <a:gd name="T22" fmla="*/ 2147483647 w 26"/>
              <a:gd name="T23" fmla="*/ 2147483647 h 25"/>
              <a:gd name="T24" fmla="*/ 2147483647 w 26"/>
              <a:gd name="T25" fmla="*/ 2147483647 h 25"/>
              <a:gd name="T26" fmla="*/ 2147483647 w 26"/>
              <a:gd name="T27" fmla="*/ 0 h 25"/>
              <a:gd name="T28" fmla="*/ 2147483647 w 26"/>
              <a:gd name="T29" fmla="*/ 0 h 25"/>
              <a:gd name="T30" fmla="*/ 2147483647 w 26"/>
              <a:gd name="T31" fmla="*/ 0 h 25"/>
              <a:gd name="T32" fmla="*/ 2147483647 w 26"/>
              <a:gd name="T33" fmla="*/ 0 h 25"/>
              <a:gd name="T34" fmla="*/ 2147483647 w 26"/>
              <a:gd name="T35" fmla="*/ 0 h 25"/>
              <a:gd name="T36" fmla="*/ 2147483647 w 26"/>
              <a:gd name="T37" fmla="*/ 0 h 25"/>
              <a:gd name="T38" fmla="*/ 2147483647 w 26"/>
              <a:gd name="T39" fmla="*/ 0 h 25"/>
              <a:gd name="T40" fmla="*/ 2147483647 w 26"/>
              <a:gd name="T41" fmla="*/ 2147483647 h 25"/>
              <a:gd name="T42" fmla="*/ 2147483647 w 26"/>
              <a:gd name="T43" fmla="*/ 2147483647 h 25"/>
              <a:gd name="T44" fmla="*/ 0 w 26"/>
              <a:gd name="T45" fmla="*/ 2147483647 h 25"/>
              <a:gd name="T46" fmla="*/ 0 w 26"/>
              <a:gd name="T47" fmla="*/ 2147483647 h 25"/>
              <a:gd name="T48" fmla="*/ 0 w 26"/>
              <a:gd name="T49" fmla="*/ 2147483647 h 25"/>
              <a:gd name="T50" fmla="*/ 0 w 26"/>
              <a:gd name="T51" fmla="*/ 2147483647 h 25"/>
              <a:gd name="T52" fmla="*/ 0 w 26"/>
              <a:gd name="T53" fmla="*/ 2147483647 h 25"/>
              <a:gd name="T54" fmla="*/ 2147483647 w 26"/>
              <a:gd name="T55" fmla="*/ 2147483647 h 25"/>
              <a:gd name="T56" fmla="*/ 2147483647 w 26"/>
              <a:gd name="T57" fmla="*/ 2147483647 h 25"/>
              <a:gd name="T58" fmla="*/ 2147483647 w 26"/>
              <a:gd name="T59" fmla="*/ 2147483647 h 25"/>
              <a:gd name="T60" fmla="*/ 2147483647 w 26"/>
              <a:gd name="T61" fmla="*/ 2147483647 h 25"/>
              <a:gd name="T62" fmla="*/ 2147483647 w 26"/>
              <a:gd name="T63" fmla="*/ 2147483647 h 25"/>
              <a:gd name="T64" fmla="*/ 2147483647 w 26"/>
              <a:gd name="T65" fmla="*/ 2147483647 h 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
              <a:gd name="T100" fmla="*/ 0 h 25"/>
              <a:gd name="T101" fmla="*/ 26 w 26"/>
              <a:gd name="T102" fmla="*/ 25 h 2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 h="25">
                <a:moveTo>
                  <a:pt x="12" y="24"/>
                </a:moveTo>
                <a:lnTo>
                  <a:pt x="13" y="24"/>
                </a:lnTo>
                <a:lnTo>
                  <a:pt x="17" y="24"/>
                </a:lnTo>
                <a:lnTo>
                  <a:pt x="18" y="23"/>
                </a:lnTo>
                <a:lnTo>
                  <a:pt x="21" y="20"/>
                </a:lnTo>
                <a:lnTo>
                  <a:pt x="22" y="19"/>
                </a:lnTo>
                <a:lnTo>
                  <a:pt x="24" y="17"/>
                </a:lnTo>
                <a:lnTo>
                  <a:pt x="25" y="14"/>
                </a:lnTo>
                <a:lnTo>
                  <a:pt x="25" y="12"/>
                </a:lnTo>
                <a:lnTo>
                  <a:pt x="25" y="9"/>
                </a:lnTo>
                <a:lnTo>
                  <a:pt x="24" y="6"/>
                </a:lnTo>
                <a:lnTo>
                  <a:pt x="22" y="4"/>
                </a:lnTo>
                <a:lnTo>
                  <a:pt x="21" y="3"/>
                </a:lnTo>
                <a:lnTo>
                  <a:pt x="18" y="0"/>
                </a:lnTo>
                <a:lnTo>
                  <a:pt x="17" y="0"/>
                </a:lnTo>
                <a:lnTo>
                  <a:pt x="13" y="0"/>
                </a:lnTo>
                <a:lnTo>
                  <a:pt x="12" y="0"/>
                </a:lnTo>
                <a:lnTo>
                  <a:pt x="9" y="0"/>
                </a:lnTo>
                <a:lnTo>
                  <a:pt x="6" y="0"/>
                </a:lnTo>
                <a:lnTo>
                  <a:pt x="5" y="0"/>
                </a:lnTo>
                <a:lnTo>
                  <a:pt x="2" y="3"/>
                </a:lnTo>
                <a:lnTo>
                  <a:pt x="1" y="4"/>
                </a:lnTo>
                <a:lnTo>
                  <a:pt x="0" y="6"/>
                </a:lnTo>
                <a:lnTo>
                  <a:pt x="0" y="9"/>
                </a:lnTo>
                <a:lnTo>
                  <a:pt x="0" y="12"/>
                </a:lnTo>
                <a:lnTo>
                  <a:pt x="0" y="14"/>
                </a:lnTo>
                <a:lnTo>
                  <a:pt x="0" y="17"/>
                </a:lnTo>
                <a:lnTo>
                  <a:pt x="1" y="19"/>
                </a:lnTo>
                <a:lnTo>
                  <a:pt x="2" y="20"/>
                </a:lnTo>
                <a:lnTo>
                  <a:pt x="5" y="23"/>
                </a:lnTo>
                <a:lnTo>
                  <a:pt x="6" y="24"/>
                </a:lnTo>
                <a:lnTo>
                  <a:pt x="9" y="24"/>
                </a:lnTo>
                <a:lnTo>
                  <a:pt x="12" y="24"/>
                </a:lnTo>
              </a:path>
            </a:pathLst>
          </a:custGeom>
          <a:solidFill>
            <a:srgbClr val="FFFFFF"/>
          </a:solidFill>
          <a:ln w="12700" cap="rnd" cmpd="sng">
            <a:solidFill>
              <a:srgbClr val="FF0000"/>
            </a:solidFill>
            <a:prstDash val="solid"/>
            <a:round/>
            <a:headEnd/>
            <a:tailEnd/>
          </a:ln>
        </p:spPr>
        <p:txBody>
          <a:bodyPr/>
          <a:lstStyle/>
          <a:p>
            <a:endParaRPr lang="en-US" sz="1600">
              <a:solidFill>
                <a:schemeClr val="bg1"/>
              </a:solidFill>
              <a:latin typeface="Arial"/>
              <a:cs typeface="Arial"/>
            </a:endParaRPr>
          </a:p>
        </p:txBody>
      </p:sp>
      <p:sp>
        <p:nvSpPr>
          <p:cNvPr id="86056" name="Freeform 41"/>
          <p:cNvSpPr>
            <a:spLocks/>
          </p:cNvSpPr>
          <p:nvPr/>
        </p:nvSpPr>
        <p:spPr bwMode="auto">
          <a:xfrm>
            <a:off x="6190124" y="2925763"/>
            <a:ext cx="46038" cy="42863"/>
          </a:xfrm>
          <a:custGeom>
            <a:avLst/>
            <a:gdLst>
              <a:gd name="T0" fmla="*/ 2147483647 w 27"/>
              <a:gd name="T1" fmla="*/ 2147483647 h 27"/>
              <a:gd name="T2" fmla="*/ 2147483647 w 27"/>
              <a:gd name="T3" fmla="*/ 2147483647 h 27"/>
              <a:gd name="T4" fmla="*/ 2147483647 w 27"/>
              <a:gd name="T5" fmla="*/ 2147483647 h 27"/>
              <a:gd name="T6" fmla="*/ 2147483647 w 27"/>
              <a:gd name="T7" fmla="*/ 2147483647 h 27"/>
              <a:gd name="T8" fmla="*/ 2147483647 w 27"/>
              <a:gd name="T9" fmla="*/ 2147483647 h 27"/>
              <a:gd name="T10" fmla="*/ 2147483647 w 27"/>
              <a:gd name="T11" fmla="*/ 2147483647 h 27"/>
              <a:gd name="T12" fmla="*/ 2147483647 w 27"/>
              <a:gd name="T13" fmla="*/ 2147483647 h 27"/>
              <a:gd name="T14" fmla="*/ 2147483647 w 27"/>
              <a:gd name="T15" fmla="*/ 2147483647 h 27"/>
              <a:gd name="T16" fmla="*/ 2147483647 w 27"/>
              <a:gd name="T17" fmla="*/ 2147483647 h 27"/>
              <a:gd name="T18" fmla="*/ 2147483647 w 27"/>
              <a:gd name="T19" fmla="*/ 2147483647 h 27"/>
              <a:gd name="T20" fmla="*/ 2147483647 w 27"/>
              <a:gd name="T21" fmla="*/ 2147483647 h 27"/>
              <a:gd name="T22" fmla="*/ 2147483647 w 27"/>
              <a:gd name="T23" fmla="*/ 2147483647 h 27"/>
              <a:gd name="T24" fmla="*/ 2147483647 w 27"/>
              <a:gd name="T25" fmla="*/ 2147483647 h 27"/>
              <a:gd name="T26" fmla="*/ 2147483647 w 27"/>
              <a:gd name="T27" fmla="*/ 0 h 27"/>
              <a:gd name="T28" fmla="*/ 2147483647 w 27"/>
              <a:gd name="T29" fmla="*/ 0 h 27"/>
              <a:gd name="T30" fmla="*/ 2147483647 w 27"/>
              <a:gd name="T31" fmla="*/ 0 h 27"/>
              <a:gd name="T32" fmla="*/ 2147483647 w 27"/>
              <a:gd name="T33" fmla="*/ 0 h 27"/>
              <a:gd name="T34" fmla="*/ 2147483647 w 27"/>
              <a:gd name="T35" fmla="*/ 0 h 27"/>
              <a:gd name="T36" fmla="*/ 2147483647 w 27"/>
              <a:gd name="T37" fmla="*/ 0 h 27"/>
              <a:gd name="T38" fmla="*/ 2147483647 w 27"/>
              <a:gd name="T39" fmla="*/ 0 h 27"/>
              <a:gd name="T40" fmla="*/ 2147483647 w 27"/>
              <a:gd name="T41" fmla="*/ 2147483647 h 27"/>
              <a:gd name="T42" fmla="*/ 2147483647 w 27"/>
              <a:gd name="T43" fmla="*/ 2147483647 h 27"/>
              <a:gd name="T44" fmla="*/ 0 w 27"/>
              <a:gd name="T45" fmla="*/ 2147483647 h 27"/>
              <a:gd name="T46" fmla="*/ 0 w 27"/>
              <a:gd name="T47" fmla="*/ 2147483647 h 27"/>
              <a:gd name="T48" fmla="*/ 0 w 27"/>
              <a:gd name="T49" fmla="*/ 2147483647 h 27"/>
              <a:gd name="T50" fmla="*/ 0 w 27"/>
              <a:gd name="T51" fmla="*/ 2147483647 h 27"/>
              <a:gd name="T52" fmla="*/ 0 w 27"/>
              <a:gd name="T53" fmla="*/ 2147483647 h 27"/>
              <a:gd name="T54" fmla="*/ 2147483647 w 27"/>
              <a:gd name="T55" fmla="*/ 2147483647 h 27"/>
              <a:gd name="T56" fmla="*/ 2147483647 w 27"/>
              <a:gd name="T57" fmla="*/ 2147483647 h 27"/>
              <a:gd name="T58" fmla="*/ 2147483647 w 27"/>
              <a:gd name="T59" fmla="*/ 2147483647 h 27"/>
              <a:gd name="T60" fmla="*/ 2147483647 w 27"/>
              <a:gd name="T61" fmla="*/ 2147483647 h 27"/>
              <a:gd name="T62" fmla="*/ 2147483647 w 27"/>
              <a:gd name="T63" fmla="*/ 2147483647 h 27"/>
              <a:gd name="T64" fmla="*/ 2147483647 w 27"/>
              <a:gd name="T65" fmla="*/ 2147483647 h 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27"/>
              <a:gd name="T101" fmla="*/ 27 w 27"/>
              <a:gd name="T102" fmla="*/ 27 h 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27">
                <a:moveTo>
                  <a:pt x="13" y="26"/>
                </a:moveTo>
                <a:lnTo>
                  <a:pt x="15" y="24"/>
                </a:lnTo>
                <a:lnTo>
                  <a:pt x="17" y="24"/>
                </a:lnTo>
                <a:lnTo>
                  <a:pt x="19" y="23"/>
                </a:lnTo>
                <a:lnTo>
                  <a:pt x="22" y="21"/>
                </a:lnTo>
                <a:lnTo>
                  <a:pt x="23" y="19"/>
                </a:lnTo>
                <a:lnTo>
                  <a:pt x="25" y="17"/>
                </a:lnTo>
                <a:lnTo>
                  <a:pt x="26" y="14"/>
                </a:lnTo>
                <a:lnTo>
                  <a:pt x="26" y="12"/>
                </a:lnTo>
                <a:lnTo>
                  <a:pt x="26" y="9"/>
                </a:lnTo>
                <a:lnTo>
                  <a:pt x="25" y="6"/>
                </a:lnTo>
                <a:lnTo>
                  <a:pt x="23" y="4"/>
                </a:lnTo>
                <a:lnTo>
                  <a:pt x="22" y="3"/>
                </a:lnTo>
                <a:lnTo>
                  <a:pt x="19" y="0"/>
                </a:lnTo>
                <a:lnTo>
                  <a:pt x="17" y="0"/>
                </a:lnTo>
                <a:lnTo>
                  <a:pt x="15" y="0"/>
                </a:lnTo>
                <a:lnTo>
                  <a:pt x="13" y="0"/>
                </a:lnTo>
                <a:lnTo>
                  <a:pt x="9" y="0"/>
                </a:lnTo>
                <a:lnTo>
                  <a:pt x="7" y="0"/>
                </a:lnTo>
                <a:lnTo>
                  <a:pt x="5" y="0"/>
                </a:lnTo>
                <a:lnTo>
                  <a:pt x="2" y="3"/>
                </a:lnTo>
                <a:lnTo>
                  <a:pt x="1" y="4"/>
                </a:lnTo>
                <a:lnTo>
                  <a:pt x="0" y="6"/>
                </a:lnTo>
                <a:lnTo>
                  <a:pt x="0" y="9"/>
                </a:lnTo>
                <a:lnTo>
                  <a:pt x="0" y="12"/>
                </a:lnTo>
                <a:lnTo>
                  <a:pt x="0" y="14"/>
                </a:lnTo>
                <a:lnTo>
                  <a:pt x="0" y="17"/>
                </a:lnTo>
                <a:lnTo>
                  <a:pt x="1" y="19"/>
                </a:lnTo>
                <a:lnTo>
                  <a:pt x="2" y="21"/>
                </a:lnTo>
                <a:lnTo>
                  <a:pt x="5" y="23"/>
                </a:lnTo>
                <a:lnTo>
                  <a:pt x="7" y="24"/>
                </a:lnTo>
                <a:lnTo>
                  <a:pt x="9" y="24"/>
                </a:lnTo>
                <a:lnTo>
                  <a:pt x="13" y="26"/>
                </a:lnTo>
              </a:path>
            </a:pathLst>
          </a:custGeom>
          <a:solidFill>
            <a:srgbClr val="FFFFFF"/>
          </a:solidFill>
          <a:ln w="12700" cap="rnd" cmpd="sng">
            <a:solidFill>
              <a:srgbClr val="FF0000"/>
            </a:solidFill>
            <a:prstDash val="solid"/>
            <a:round/>
            <a:headEnd/>
            <a:tailEnd/>
          </a:ln>
        </p:spPr>
        <p:txBody>
          <a:bodyPr/>
          <a:lstStyle/>
          <a:p>
            <a:endParaRPr lang="en-US" sz="1600">
              <a:solidFill>
                <a:schemeClr val="bg1"/>
              </a:solidFill>
              <a:latin typeface="Arial"/>
              <a:cs typeface="Arial"/>
            </a:endParaRPr>
          </a:p>
        </p:txBody>
      </p:sp>
      <p:sp>
        <p:nvSpPr>
          <p:cNvPr id="86057" name="Freeform 42"/>
          <p:cNvSpPr>
            <a:spLocks/>
          </p:cNvSpPr>
          <p:nvPr/>
        </p:nvSpPr>
        <p:spPr bwMode="auto">
          <a:xfrm>
            <a:off x="6196474" y="3143251"/>
            <a:ext cx="46038" cy="41275"/>
          </a:xfrm>
          <a:custGeom>
            <a:avLst/>
            <a:gdLst>
              <a:gd name="T0" fmla="*/ 2147483647 w 27"/>
              <a:gd name="T1" fmla="*/ 2147483647 h 26"/>
              <a:gd name="T2" fmla="*/ 2147483647 w 27"/>
              <a:gd name="T3" fmla="*/ 2147483647 h 26"/>
              <a:gd name="T4" fmla="*/ 2147483647 w 27"/>
              <a:gd name="T5" fmla="*/ 2147483647 h 26"/>
              <a:gd name="T6" fmla="*/ 2147483647 w 27"/>
              <a:gd name="T7" fmla="*/ 2147483647 h 26"/>
              <a:gd name="T8" fmla="*/ 2147483647 w 27"/>
              <a:gd name="T9" fmla="*/ 2147483647 h 26"/>
              <a:gd name="T10" fmla="*/ 2147483647 w 27"/>
              <a:gd name="T11" fmla="*/ 2147483647 h 26"/>
              <a:gd name="T12" fmla="*/ 2147483647 w 27"/>
              <a:gd name="T13" fmla="*/ 2147483647 h 26"/>
              <a:gd name="T14" fmla="*/ 2147483647 w 27"/>
              <a:gd name="T15" fmla="*/ 2147483647 h 26"/>
              <a:gd name="T16" fmla="*/ 2147483647 w 27"/>
              <a:gd name="T17" fmla="*/ 2147483647 h 26"/>
              <a:gd name="T18" fmla="*/ 2147483647 w 27"/>
              <a:gd name="T19" fmla="*/ 2147483647 h 26"/>
              <a:gd name="T20" fmla="*/ 2147483647 w 27"/>
              <a:gd name="T21" fmla="*/ 2147483647 h 26"/>
              <a:gd name="T22" fmla="*/ 2147483647 w 27"/>
              <a:gd name="T23" fmla="*/ 2147483647 h 26"/>
              <a:gd name="T24" fmla="*/ 2147483647 w 27"/>
              <a:gd name="T25" fmla="*/ 2147483647 h 26"/>
              <a:gd name="T26" fmla="*/ 2147483647 w 27"/>
              <a:gd name="T27" fmla="*/ 2147483647 h 26"/>
              <a:gd name="T28" fmla="*/ 2147483647 w 27"/>
              <a:gd name="T29" fmla="*/ 2147483647 h 26"/>
              <a:gd name="T30" fmla="*/ 2147483647 w 27"/>
              <a:gd name="T31" fmla="*/ 0 h 26"/>
              <a:gd name="T32" fmla="*/ 2147483647 w 27"/>
              <a:gd name="T33" fmla="*/ 0 h 26"/>
              <a:gd name="T34" fmla="*/ 2147483647 w 27"/>
              <a:gd name="T35" fmla="*/ 0 h 26"/>
              <a:gd name="T36" fmla="*/ 2147483647 w 27"/>
              <a:gd name="T37" fmla="*/ 2147483647 h 26"/>
              <a:gd name="T38" fmla="*/ 2147483647 w 27"/>
              <a:gd name="T39" fmla="*/ 2147483647 h 26"/>
              <a:gd name="T40" fmla="*/ 2147483647 w 27"/>
              <a:gd name="T41" fmla="*/ 2147483647 h 26"/>
              <a:gd name="T42" fmla="*/ 2147483647 w 27"/>
              <a:gd name="T43" fmla="*/ 2147483647 h 26"/>
              <a:gd name="T44" fmla="*/ 0 w 27"/>
              <a:gd name="T45" fmla="*/ 2147483647 h 26"/>
              <a:gd name="T46" fmla="*/ 0 w 27"/>
              <a:gd name="T47" fmla="*/ 2147483647 h 26"/>
              <a:gd name="T48" fmla="*/ 0 w 27"/>
              <a:gd name="T49" fmla="*/ 2147483647 h 26"/>
              <a:gd name="T50" fmla="*/ 0 w 27"/>
              <a:gd name="T51" fmla="*/ 2147483647 h 26"/>
              <a:gd name="T52" fmla="*/ 0 w 27"/>
              <a:gd name="T53" fmla="*/ 2147483647 h 26"/>
              <a:gd name="T54" fmla="*/ 2147483647 w 27"/>
              <a:gd name="T55" fmla="*/ 2147483647 h 26"/>
              <a:gd name="T56" fmla="*/ 2147483647 w 27"/>
              <a:gd name="T57" fmla="*/ 2147483647 h 26"/>
              <a:gd name="T58" fmla="*/ 2147483647 w 27"/>
              <a:gd name="T59" fmla="*/ 2147483647 h 26"/>
              <a:gd name="T60" fmla="*/ 2147483647 w 27"/>
              <a:gd name="T61" fmla="*/ 2147483647 h 26"/>
              <a:gd name="T62" fmla="*/ 2147483647 w 27"/>
              <a:gd name="T63" fmla="*/ 2147483647 h 26"/>
              <a:gd name="T64" fmla="*/ 2147483647 w 27"/>
              <a:gd name="T65" fmla="*/ 2147483647 h 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26"/>
              <a:gd name="T101" fmla="*/ 27 w 27"/>
              <a:gd name="T102" fmla="*/ 26 h 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26">
                <a:moveTo>
                  <a:pt x="12" y="25"/>
                </a:moveTo>
                <a:lnTo>
                  <a:pt x="13" y="24"/>
                </a:lnTo>
                <a:lnTo>
                  <a:pt x="16" y="24"/>
                </a:lnTo>
                <a:lnTo>
                  <a:pt x="19" y="22"/>
                </a:lnTo>
                <a:lnTo>
                  <a:pt x="21" y="20"/>
                </a:lnTo>
                <a:lnTo>
                  <a:pt x="23" y="19"/>
                </a:lnTo>
                <a:lnTo>
                  <a:pt x="24" y="16"/>
                </a:lnTo>
                <a:lnTo>
                  <a:pt x="24" y="14"/>
                </a:lnTo>
                <a:lnTo>
                  <a:pt x="26" y="12"/>
                </a:lnTo>
                <a:lnTo>
                  <a:pt x="24" y="10"/>
                </a:lnTo>
                <a:lnTo>
                  <a:pt x="24" y="7"/>
                </a:lnTo>
                <a:lnTo>
                  <a:pt x="23" y="5"/>
                </a:lnTo>
                <a:lnTo>
                  <a:pt x="21" y="3"/>
                </a:lnTo>
                <a:lnTo>
                  <a:pt x="19" y="1"/>
                </a:lnTo>
                <a:lnTo>
                  <a:pt x="16" y="1"/>
                </a:lnTo>
                <a:lnTo>
                  <a:pt x="13" y="0"/>
                </a:lnTo>
                <a:lnTo>
                  <a:pt x="12" y="0"/>
                </a:lnTo>
                <a:lnTo>
                  <a:pt x="9" y="0"/>
                </a:lnTo>
                <a:lnTo>
                  <a:pt x="6" y="1"/>
                </a:lnTo>
                <a:lnTo>
                  <a:pt x="4" y="1"/>
                </a:lnTo>
                <a:lnTo>
                  <a:pt x="3" y="3"/>
                </a:lnTo>
                <a:lnTo>
                  <a:pt x="1" y="5"/>
                </a:lnTo>
                <a:lnTo>
                  <a:pt x="0" y="7"/>
                </a:lnTo>
                <a:lnTo>
                  <a:pt x="0" y="10"/>
                </a:lnTo>
                <a:lnTo>
                  <a:pt x="0" y="12"/>
                </a:lnTo>
                <a:lnTo>
                  <a:pt x="0" y="14"/>
                </a:lnTo>
                <a:lnTo>
                  <a:pt x="0" y="16"/>
                </a:lnTo>
                <a:lnTo>
                  <a:pt x="1" y="19"/>
                </a:lnTo>
                <a:lnTo>
                  <a:pt x="3" y="20"/>
                </a:lnTo>
                <a:lnTo>
                  <a:pt x="4" y="22"/>
                </a:lnTo>
                <a:lnTo>
                  <a:pt x="6" y="24"/>
                </a:lnTo>
                <a:lnTo>
                  <a:pt x="9" y="24"/>
                </a:lnTo>
                <a:lnTo>
                  <a:pt x="12" y="25"/>
                </a:lnTo>
              </a:path>
            </a:pathLst>
          </a:custGeom>
          <a:solidFill>
            <a:srgbClr val="FFFFFF"/>
          </a:solidFill>
          <a:ln w="12700" cap="rnd" cmpd="sng">
            <a:solidFill>
              <a:srgbClr val="FF0000"/>
            </a:solidFill>
            <a:prstDash val="solid"/>
            <a:round/>
            <a:headEnd/>
            <a:tailEnd/>
          </a:ln>
        </p:spPr>
        <p:txBody>
          <a:bodyPr/>
          <a:lstStyle/>
          <a:p>
            <a:endParaRPr lang="en-US" sz="1600">
              <a:solidFill>
                <a:schemeClr val="bg1"/>
              </a:solidFill>
              <a:latin typeface="Arial"/>
              <a:cs typeface="Arial"/>
            </a:endParaRPr>
          </a:p>
        </p:txBody>
      </p:sp>
      <p:sp>
        <p:nvSpPr>
          <p:cNvPr id="86058" name="Freeform 43"/>
          <p:cNvSpPr>
            <a:spLocks/>
          </p:cNvSpPr>
          <p:nvPr/>
        </p:nvSpPr>
        <p:spPr bwMode="auto">
          <a:xfrm>
            <a:off x="6190124" y="3446463"/>
            <a:ext cx="46038" cy="41275"/>
          </a:xfrm>
          <a:custGeom>
            <a:avLst/>
            <a:gdLst>
              <a:gd name="T0" fmla="*/ 2147483647 w 27"/>
              <a:gd name="T1" fmla="*/ 2147483647 h 26"/>
              <a:gd name="T2" fmla="*/ 2147483647 w 27"/>
              <a:gd name="T3" fmla="*/ 2147483647 h 26"/>
              <a:gd name="T4" fmla="*/ 2147483647 w 27"/>
              <a:gd name="T5" fmla="*/ 2147483647 h 26"/>
              <a:gd name="T6" fmla="*/ 2147483647 w 27"/>
              <a:gd name="T7" fmla="*/ 2147483647 h 26"/>
              <a:gd name="T8" fmla="*/ 2147483647 w 27"/>
              <a:gd name="T9" fmla="*/ 2147483647 h 26"/>
              <a:gd name="T10" fmla="*/ 2147483647 w 27"/>
              <a:gd name="T11" fmla="*/ 2147483647 h 26"/>
              <a:gd name="T12" fmla="*/ 2147483647 w 27"/>
              <a:gd name="T13" fmla="*/ 2147483647 h 26"/>
              <a:gd name="T14" fmla="*/ 2147483647 w 27"/>
              <a:gd name="T15" fmla="*/ 2147483647 h 26"/>
              <a:gd name="T16" fmla="*/ 2147483647 w 27"/>
              <a:gd name="T17" fmla="*/ 2147483647 h 26"/>
              <a:gd name="T18" fmla="*/ 2147483647 w 27"/>
              <a:gd name="T19" fmla="*/ 2147483647 h 26"/>
              <a:gd name="T20" fmla="*/ 2147483647 w 27"/>
              <a:gd name="T21" fmla="*/ 2147483647 h 26"/>
              <a:gd name="T22" fmla="*/ 2147483647 w 27"/>
              <a:gd name="T23" fmla="*/ 2147483647 h 26"/>
              <a:gd name="T24" fmla="*/ 2147483647 w 27"/>
              <a:gd name="T25" fmla="*/ 2147483647 h 26"/>
              <a:gd name="T26" fmla="*/ 2147483647 w 27"/>
              <a:gd name="T27" fmla="*/ 2147483647 h 26"/>
              <a:gd name="T28" fmla="*/ 2147483647 w 27"/>
              <a:gd name="T29" fmla="*/ 0 h 26"/>
              <a:gd name="T30" fmla="*/ 2147483647 w 27"/>
              <a:gd name="T31" fmla="*/ 0 h 26"/>
              <a:gd name="T32" fmla="*/ 2147483647 w 27"/>
              <a:gd name="T33" fmla="*/ 0 h 26"/>
              <a:gd name="T34" fmla="*/ 2147483647 w 27"/>
              <a:gd name="T35" fmla="*/ 0 h 26"/>
              <a:gd name="T36" fmla="*/ 2147483647 w 27"/>
              <a:gd name="T37" fmla="*/ 0 h 26"/>
              <a:gd name="T38" fmla="*/ 2147483647 w 27"/>
              <a:gd name="T39" fmla="*/ 2147483647 h 26"/>
              <a:gd name="T40" fmla="*/ 2147483647 w 27"/>
              <a:gd name="T41" fmla="*/ 2147483647 h 26"/>
              <a:gd name="T42" fmla="*/ 2147483647 w 27"/>
              <a:gd name="T43" fmla="*/ 2147483647 h 26"/>
              <a:gd name="T44" fmla="*/ 0 w 27"/>
              <a:gd name="T45" fmla="*/ 2147483647 h 26"/>
              <a:gd name="T46" fmla="*/ 0 w 27"/>
              <a:gd name="T47" fmla="*/ 2147483647 h 26"/>
              <a:gd name="T48" fmla="*/ 0 w 27"/>
              <a:gd name="T49" fmla="*/ 2147483647 h 26"/>
              <a:gd name="T50" fmla="*/ 0 w 27"/>
              <a:gd name="T51" fmla="*/ 2147483647 h 26"/>
              <a:gd name="T52" fmla="*/ 0 w 27"/>
              <a:gd name="T53" fmla="*/ 2147483647 h 26"/>
              <a:gd name="T54" fmla="*/ 2147483647 w 27"/>
              <a:gd name="T55" fmla="*/ 2147483647 h 26"/>
              <a:gd name="T56" fmla="*/ 2147483647 w 27"/>
              <a:gd name="T57" fmla="*/ 2147483647 h 26"/>
              <a:gd name="T58" fmla="*/ 2147483647 w 27"/>
              <a:gd name="T59" fmla="*/ 2147483647 h 26"/>
              <a:gd name="T60" fmla="*/ 2147483647 w 27"/>
              <a:gd name="T61" fmla="*/ 2147483647 h 26"/>
              <a:gd name="T62" fmla="*/ 2147483647 w 27"/>
              <a:gd name="T63" fmla="*/ 2147483647 h 26"/>
              <a:gd name="T64" fmla="*/ 2147483647 w 27"/>
              <a:gd name="T65" fmla="*/ 2147483647 h 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26"/>
              <a:gd name="T101" fmla="*/ 27 w 27"/>
              <a:gd name="T102" fmla="*/ 26 h 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26">
                <a:moveTo>
                  <a:pt x="13" y="25"/>
                </a:moveTo>
                <a:lnTo>
                  <a:pt x="15" y="25"/>
                </a:lnTo>
                <a:lnTo>
                  <a:pt x="17" y="24"/>
                </a:lnTo>
                <a:lnTo>
                  <a:pt x="19" y="22"/>
                </a:lnTo>
                <a:lnTo>
                  <a:pt x="22" y="21"/>
                </a:lnTo>
                <a:lnTo>
                  <a:pt x="23" y="19"/>
                </a:lnTo>
                <a:lnTo>
                  <a:pt x="25" y="16"/>
                </a:lnTo>
                <a:lnTo>
                  <a:pt x="26" y="14"/>
                </a:lnTo>
                <a:lnTo>
                  <a:pt x="26" y="11"/>
                </a:lnTo>
                <a:lnTo>
                  <a:pt x="26" y="9"/>
                </a:lnTo>
                <a:lnTo>
                  <a:pt x="25" y="7"/>
                </a:lnTo>
                <a:lnTo>
                  <a:pt x="23" y="5"/>
                </a:lnTo>
                <a:lnTo>
                  <a:pt x="22" y="3"/>
                </a:lnTo>
                <a:lnTo>
                  <a:pt x="19" y="2"/>
                </a:lnTo>
                <a:lnTo>
                  <a:pt x="17" y="0"/>
                </a:lnTo>
                <a:lnTo>
                  <a:pt x="15" y="0"/>
                </a:lnTo>
                <a:lnTo>
                  <a:pt x="13" y="0"/>
                </a:lnTo>
                <a:lnTo>
                  <a:pt x="9" y="0"/>
                </a:lnTo>
                <a:lnTo>
                  <a:pt x="7" y="0"/>
                </a:lnTo>
                <a:lnTo>
                  <a:pt x="5" y="2"/>
                </a:lnTo>
                <a:lnTo>
                  <a:pt x="2" y="3"/>
                </a:lnTo>
                <a:lnTo>
                  <a:pt x="1" y="5"/>
                </a:lnTo>
                <a:lnTo>
                  <a:pt x="0" y="7"/>
                </a:lnTo>
                <a:lnTo>
                  <a:pt x="0" y="9"/>
                </a:lnTo>
                <a:lnTo>
                  <a:pt x="0" y="11"/>
                </a:lnTo>
                <a:lnTo>
                  <a:pt x="0" y="14"/>
                </a:lnTo>
                <a:lnTo>
                  <a:pt x="0" y="16"/>
                </a:lnTo>
                <a:lnTo>
                  <a:pt x="1" y="19"/>
                </a:lnTo>
                <a:lnTo>
                  <a:pt x="2" y="21"/>
                </a:lnTo>
                <a:lnTo>
                  <a:pt x="5" y="22"/>
                </a:lnTo>
                <a:lnTo>
                  <a:pt x="7" y="24"/>
                </a:lnTo>
                <a:lnTo>
                  <a:pt x="9" y="25"/>
                </a:lnTo>
                <a:lnTo>
                  <a:pt x="13" y="25"/>
                </a:lnTo>
              </a:path>
            </a:pathLst>
          </a:custGeom>
          <a:solidFill>
            <a:srgbClr val="FFFFFF"/>
          </a:solidFill>
          <a:ln w="12700" cap="rnd" cmpd="sng">
            <a:solidFill>
              <a:srgbClr val="FF0000"/>
            </a:solidFill>
            <a:prstDash val="solid"/>
            <a:round/>
            <a:headEnd/>
            <a:tailEnd/>
          </a:ln>
        </p:spPr>
        <p:txBody>
          <a:bodyPr/>
          <a:lstStyle/>
          <a:p>
            <a:endParaRPr lang="en-US" sz="1600">
              <a:solidFill>
                <a:schemeClr val="bg1"/>
              </a:solidFill>
              <a:latin typeface="Arial"/>
              <a:cs typeface="Arial"/>
            </a:endParaRPr>
          </a:p>
        </p:txBody>
      </p:sp>
      <p:sp>
        <p:nvSpPr>
          <p:cNvPr id="86059" name="Freeform 44"/>
          <p:cNvSpPr>
            <a:spLocks/>
          </p:cNvSpPr>
          <p:nvPr/>
        </p:nvSpPr>
        <p:spPr bwMode="auto">
          <a:xfrm>
            <a:off x="6944187" y="3927476"/>
            <a:ext cx="46037" cy="42862"/>
          </a:xfrm>
          <a:custGeom>
            <a:avLst/>
            <a:gdLst>
              <a:gd name="T0" fmla="*/ 2147483647 w 27"/>
              <a:gd name="T1" fmla="*/ 2147483647 h 27"/>
              <a:gd name="T2" fmla="*/ 2147483647 w 27"/>
              <a:gd name="T3" fmla="*/ 2147483647 h 27"/>
              <a:gd name="T4" fmla="*/ 2147483647 w 27"/>
              <a:gd name="T5" fmla="*/ 2147483647 h 27"/>
              <a:gd name="T6" fmla="*/ 2147483647 w 27"/>
              <a:gd name="T7" fmla="*/ 2147483647 h 27"/>
              <a:gd name="T8" fmla="*/ 2147483647 w 27"/>
              <a:gd name="T9" fmla="*/ 2147483647 h 27"/>
              <a:gd name="T10" fmla="*/ 2147483647 w 27"/>
              <a:gd name="T11" fmla="*/ 2147483647 h 27"/>
              <a:gd name="T12" fmla="*/ 2147483647 w 27"/>
              <a:gd name="T13" fmla="*/ 2147483647 h 27"/>
              <a:gd name="T14" fmla="*/ 2147483647 w 27"/>
              <a:gd name="T15" fmla="*/ 2147483647 h 27"/>
              <a:gd name="T16" fmla="*/ 2147483647 w 27"/>
              <a:gd name="T17" fmla="*/ 2147483647 h 27"/>
              <a:gd name="T18" fmla="*/ 2147483647 w 27"/>
              <a:gd name="T19" fmla="*/ 2147483647 h 27"/>
              <a:gd name="T20" fmla="*/ 2147483647 w 27"/>
              <a:gd name="T21" fmla="*/ 2147483647 h 27"/>
              <a:gd name="T22" fmla="*/ 2147483647 w 27"/>
              <a:gd name="T23" fmla="*/ 2147483647 h 27"/>
              <a:gd name="T24" fmla="*/ 2147483647 w 27"/>
              <a:gd name="T25" fmla="*/ 2147483647 h 27"/>
              <a:gd name="T26" fmla="*/ 2147483647 w 27"/>
              <a:gd name="T27" fmla="*/ 2147483647 h 27"/>
              <a:gd name="T28" fmla="*/ 2147483647 w 27"/>
              <a:gd name="T29" fmla="*/ 0 h 27"/>
              <a:gd name="T30" fmla="*/ 2147483647 w 27"/>
              <a:gd name="T31" fmla="*/ 0 h 27"/>
              <a:gd name="T32" fmla="*/ 2147483647 w 27"/>
              <a:gd name="T33" fmla="*/ 0 h 27"/>
              <a:gd name="T34" fmla="*/ 2147483647 w 27"/>
              <a:gd name="T35" fmla="*/ 0 h 27"/>
              <a:gd name="T36" fmla="*/ 2147483647 w 27"/>
              <a:gd name="T37" fmla="*/ 0 h 27"/>
              <a:gd name="T38" fmla="*/ 2147483647 w 27"/>
              <a:gd name="T39" fmla="*/ 2147483647 h 27"/>
              <a:gd name="T40" fmla="*/ 2147483647 w 27"/>
              <a:gd name="T41" fmla="*/ 2147483647 h 27"/>
              <a:gd name="T42" fmla="*/ 2147483647 w 27"/>
              <a:gd name="T43" fmla="*/ 2147483647 h 27"/>
              <a:gd name="T44" fmla="*/ 0 w 27"/>
              <a:gd name="T45" fmla="*/ 2147483647 h 27"/>
              <a:gd name="T46" fmla="*/ 0 w 27"/>
              <a:gd name="T47" fmla="*/ 2147483647 h 27"/>
              <a:gd name="T48" fmla="*/ 0 w 27"/>
              <a:gd name="T49" fmla="*/ 2147483647 h 27"/>
              <a:gd name="T50" fmla="*/ 0 w 27"/>
              <a:gd name="T51" fmla="*/ 2147483647 h 27"/>
              <a:gd name="T52" fmla="*/ 0 w 27"/>
              <a:gd name="T53" fmla="*/ 2147483647 h 27"/>
              <a:gd name="T54" fmla="*/ 2147483647 w 27"/>
              <a:gd name="T55" fmla="*/ 2147483647 h 27"/>
              <a:gd name="T56" fmla="*/ 2147483647 w 27"/>
              <a:gd name="T57" fmla="*/ 2147483647 h 27"/>
              <a:gd name="T58" fmla="*/ 2147483647 w 27"/>
              <a:gd name="T59" fmla="*/ 2147483647 h 27"/>
              <a:gd name="T60" fmla="*/ 2147483647 w 27"/>
              <a:gd name="T61" fmla="*/ 2147483647 h 27"/>
              <a:gd name="T62" fmla="*/ 2147483647 w 27"/>
              <a:gd name="T63" fmla="*/ 2147483647 h 27"/>
              <a:gd name="T64" fmla="*/ 2147483647 w 27"/>
              <a:gd name="T65" fmla="*/ 2147483647 h 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27"/>
              <a:gd name="T101" fmla="*/ 27 w 27"/>
              <a:gd name="T102" fmla="*/ 27 h 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27">
                <a:moveTo>
                  <a:pt x="13" y="26"/>
                </a:moveTo>
                <a:lnTo>
                  <a:pt x="15" y="24"/>
                </a:lnTo>
                <a:lnTo>
                  <a:pt x="18" y="24"/>
                </a:lnTo>
                <a:lnTo>
                  <a:pt x="20" y="23"/>
                </a:lnTo>
                <a:lnTo>
                  <a:pt x="21" y="21"/>
                </a:lnTo>
                <a:lnTo>
                  <a:pt x="24" y="19"/>
                </a:lnTo>
                <a:lnTo>
                  <a:pt x="26" y="17"/>
                </a:lnTo>
                <a:lnTo>
                  <a:pt x="26" y="14"/>
                </a:lnTo>
                <a:lnTo>
                  <a:pt x="26" y="12"/>
                </a:lnTo>
                <a:lnTo>
                  <a:pt x="26" y="9"/>
                </a:lnTo>
                <a:lnTo>
                  <a:pt x="26" y="6"/>
                </a:lnTo>
                <a:lnTo>
                  <a:pt x="24" y="4"/>
                </a:lnTo>
                <a:lnTo>
                  <a:pt x="21" y="3"/>
                </a:lnTo>
                <a:lnTo>
                  <a:pt x="20" y="1"/>
                </a:lnTo>
                <a:lnTo>
                  <a:pt x="18" y="0"/>
                </a:lnTo>
                <a:lnTo>
                  <a:pt x="15" y="0"/>
                </a:lnTo>
                <a:lnTo>
                  <a:pt x="13" y="0"/>
                </a:lnTo>
                <a:lnTo>
                  <a:pt x="11" y="0"/>
                </a:lnTo>
                <a:lnTo>
                  <a:pt x="8" y="0"/>
                </a:lnTo>
                <a:lnTo>
                  <a:pt x="6" y="1"/>
                </a:lnTo>
                <a:lnTo>
                  <a:pt x="3" y="3"/>
                </a:lnTo>
                <a:lnTo>
                  <a:pt x="1" y="4"/>
                </a:lnTo>
                <a:lnTo>
                  <a:pt x="0" y="6"/>
                </a:lnTo>
                <a:lnTo>
                  <a:pt x="0" y="9"/>
                </a:lnTo>
                <a:lnTo>
                  <a:pt x="0" y="12"/>
                </a:lnTo>
                <a:lnTo>
                  <a:pt x="0" y="14"/>
                </a:lnTo>
                <a:lnTo>
                  <a:pt x="0" y="17"/>
                </a:lnTo>
                <a:lnTo>
                  <a:pt x="1" y="19"/>
                </a:lnTo>
                <a:lnTo>
                  <a:pt x="3" y="21"/>
                </a:lnTo>
                <a:lnTo>
                  <a:pt x="6" y="23"/>
                </a:lnTo>
                <a:lnTo>
                  <a:pt x="8" y="24"/>
                </a:lnTo>
                <a:lnTo>
                  <a:pt x="11" y="24"/>
                </a:lnTo>
                <a:lnTo>
                  <a:pt x="13" y="26"/>
                </a:lnTo>
              </a:path>
            </a:pathLst>
          </a:custGeom>
          <a:solidFill>
            <a:srgbClr val="FFFFFF"/>
          </a:solidFill>
          <a:ln w="12700" cap="rnd" cmpd="sng">
            <a:solidFill>
              <a:srgbClr val="FF0000"/>
            </a:solidFill>
            <a:prstDash val="solid"/>
            <a:round/>
            <a:headEnd/>
            <a:tailEnd/>
          </a:ln>
        </p:spPr>
        <p:txBody>
          <a:bodyPr/>
          <a:lstStyle/>
          <a:p>
            <a:endParaRPr lang="en-US" sz="1600">
              <a:solidFill>
                <a:schemeClr val="bg1"/>
              </a:solidFill>
              <a:latin typeface="Arial"/>
              <a:cs typeface="Arial"/>
            </a:endParaRPr>
          </a:p>
        </p:txBody>
      </p:sp>
      <p:sp>
        <p:nvSpPr>
          <p:cNvPr id="86060" name="Freeform 45"/>
          <p:cNvSpPr>
            <a:spLocks/>
          </p:cNvSpPr>
          <p:nvPr/>
        </p:nvSpPr>
        <p:spPr bwMode="auto">
          <a:xfrm>
            <a:off x="6190124" y="3752851"/>
            <a:ext cx="44450" cy="42862"/>
          </a:xfrm>
          <a:custGeom>
            <a:avLst/>
            <a:gdLst>
              <a:gd name="T0" fmla="*/ 2147483647 w 26"/>
              <a:gd name="T1" fmla="*/ 2147483647 h 27"/>
              <a:gd name="T2" fmla="*/ 2147483647 w 26"/>
              <a:gd name="T3" fmla="*/ 2147483647 h 27"/>
              <a:gd name="T4" fmla="*/ 2147483647 w 26"/>
              <a:gd name="T5" fmla="*/ 2147483647 h 27"/>
              <a:gd name="T6" fmla="*/ 2147483647 w 26"/>
              <a:gd name="T7" fmla="*/ 2147483647 h 27"/>
              <a:gd name="T8" fmla="*/ 2147483647 w 26"/>
              <a:gd name="T9" fmla="*/ 2147483647 h 27"/>
              <a:gd name="T10" fmla="*/ 2147483647 w 26"/>
              <a:gd name="T11" fmla="*/ 2147483647 h 27"/>
              <a:gd name="T12" fmla="*/ 2147483647 w 26"/>
              <a:gd name="T13" fmla="*/ 2147483647 h 27"/>
              <a:gd name="T14" fmla="*/ 2147483647 w 26"/>
              <a:gd name="T15" fmla="*/ 2147483647 h 27"/>
              <a:gd name="T16" fmla="*/ 2147483647 w 26"/>
              <a:gd name="T17" fmla="*/ 2147483647 h 27"/>
              <a:gd name="T18" fmla="*/ 2147483647 w 26"/>
              <a:gd name="T19" fmla="*/ 2147483647 h 27"/>
              <a:gd name="T20" fmla="*/ 2147483647 w 26"/>
              <a:gd name="T21" fmla="*/ 2147483647 h 27"/>
              <a:gd name="T22" fmla="*/ 2147483647 w 26"/>
              <a:gd name="T23" fmla="*/ 2147483647 h 27"/>
              <a:gd name="T24" fmla="*/ 2147483647 w 26"/>
              <a:gd name="T25" fmla="*/ 2147483647 h 27"/>
              <a:gd name="T26" fmla="*/ 2147483647 w 26"/>
              <a:gd name="T27" fmla="*/ 2147483647 h 27"/>
              <a:gd name="T28" fmla="*/ 2147483647 w 26"/>
              <a:gd name="T29" fmla="*/ 0 h 27"/>
              <a:gd name="T30" fmla="*/ 2147483647 w 26"/>
              <a:gd name="T31" fmla="*/ 0 h 27"/>
              <a:gd name="T32" fmla="*/ 2147483647 w 26"/>
              <a:gd name="T33" fmla="*/ 0 h 27"/>
              <a:gd name="T34" fmla="*/ 2147483647 w 26"/>
              <a:gd name="T35" fmla="*/ 0 h 27"/>
              <a:gd name="T36" fmla="*/ 2147483647 w 26"/>
              <a:gd name="T37" fmla="*/ 0 h 27"/>
              <a:gd name="T38" fmla="*/ 2147483647 w 26"/>
              <a:gd name="T39" fmla="*/ 2147483647 h 27"/>
              <a:gd name="T40" fmla="*/ 2147483647 w 26"/>
              <a:gd name="T41" fmla="*/ 2147483647 h 27"/>
              <a:gd name="T42" fmla="*/ 2147483647 w 26"/>
              <a:gd name="T43" fmla="*/ 2147483647 h 27"/>
              <a:gd name="T44" fmla="*/ 0 w 26"/>
              <a:gd name="T45" fmla="*/ 2147483647 h 27"/>
              <a:gd name="T46" fmla="*/ 0 w 26"/>
              <a:gd name="T47" fmla="*/ 2147483647 h 27"/>
              <a:gd name="T48" fmla="*/ 0 w 26"/>
              <a:gd name="T49" fmla="*/ 2147483647 h 27"/>
              <a:gd name="T50" fmla="*/ 0 w 26"/>
              <a:gd name="T51" fmla="*/ 2147483647 h 27"/>
              <a:gd name="T52" fmla="*/ 0 w 26"/>
              <a:gd name="T53" fmla="*/ 2147483647 h 27"/>
              <a:gd name="T54" fmla="*/ 2147483647 w 26"/>
              <a:gd name="T55" fmla="*/ 2147483647 h 27"/>
              <a:gd name="T56" fmla="*/ 2147483647 w 26"/>
              <a:gd name="T57" fmla="*/ 2147483647 h 27"/>
              <a:gd name="T58" fmla="*/ 2147483647 w 26"/>
              <a:gd name="T59" fmla="*/ 2147483647 h 27"/>
              <a:gd name="T60" fmla="*/ 2147483647 w 26"/>
              <a:gd name="T61" fmla="*/ 2147483647 h 27"/>
              <a:gd name="T62" fmla="*/ 2147483647 w 26"/>
              <a:gd name="T63" fmla="*/ 2147483647 h 27"/>
              <a:gd name="T64" fmla="*/ 2147483647 w 26"/>
              <a:gd name="T65" fmla="*/ 2147483647 h 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
              <a:gd name="T100" fmla="*/ 0 h 27"/>
              <a:gd name="T101" fmla="*/ 26 w 26"/>
              <a:gd name="T102" fmla="*/ 27 h 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 h="27">
                <a:moveTo>
                  <a:pt x="12" y="26"/>
                </a:moveTo>
                <a:lnTo>
                  <a:pt x="15" y="26"/>
                </a:lnTo>
                <a:lnTo>
                  <a:pt x="17" y="24"/>
                </a:lnTo>
                <a:lnTo>
                  <a:pt x="18" y="23"/>
                </a:lnTo>
                <a:lnTo>
                  <a:pt x="20" y="22"/>
                </a:lnTo>
                <a:lnTo>
                  <a:pt x="22" y="19"/>
                </a:lnTo>
                <a:lnTo>
                  <a:pt x="23" y="18"/>
                </a:lnTo>
                <a:lnTo>
                  <a:pt x="25" y="15"/>
                </a:lnTo>
                <a:lnTo>
                  <a:pt x="25" y="12"/>
                </a:lnTo>
                <a:lnTo>
                  <a:pt x="25" y="9"/>
                </a:lnTo>
                <a:lnTo>
                  <a:pt x="23" y="6"/>
                </a:lnTo>
                <a:lnTo>
                  <a:pt x="22" y="6"/>
                </a:lnTo>
                <a:lnTo>
                  <a:pt x="20" y="3"/>
                </a:lnTo>
                <a:lnTo>
                  <a:pt x="18" y="2"/>
                </a:lnTo>
                <a:lnTo>
                  <a:pt x="17" y="0"/>
                </a:lnTo>
                <a:lnTo>
                  <a:pt x="15" y="0"/>
                </a:lnTo>
                <a:lnTo>
                  <a:pt x="12" y="0"/>
                </a:lnTo>
                <a:lnTo>
                  <a:pt x="10" y="0"/>
                </a:lnTo>
                <a:lnTo>
                  <a:pt x="6" y="0"/>
                </a:lnTo>
                <a:lnTo>
                  <a:pt x="6" y="2"/>
                </a:lnTo>
                <a:lnTo>
                  <a:pt x="3" y="3"/>
                </a:lnTo>
                <a:lnTo>
                  <a:pt x="1" y="6"/>
                </a:lnTo>
                <a:lnTo>
                  <a:pt x="0" y="6"/>
                </a:lnTo>
                <a:lnTo>
                  <a:pt x="0" y="9"/>
                </a:lnTo>
                <a:lnTo>
                  <a:pt x="0" y="12"/>
                </a:lnTo>
                <a:lnTo>
                  <a:pt x="0" y="15"/>
                </a:lnTo>
                <a:lnTo>
                  <a:pt x="0" y="18"/>
                </a:lnTo>
                <a:lnTo>
                  <a:pt x="1" y="19"/>
                </a:lnTo>
                <a:lnTo>
                  <a:pt x="3" y="22"/>
                </a:lnTo>
                <a:lnTo>
                  <a:pt x="6" y="23"/>
                </a:lnTo>
                <a:lnTo>
                  <a:pt x="6" y="24"/>
                </a:lnTo>
                <a:lnTo>
                  <a:pt x="10" y="26"/>
                </a:lnTo>
                <a:lnTo>
                  <a:pt x="12" y="26"/>
                </a:lnTo>
              </a:path>
            </a:pathLst>
          </a:custGeom>
          <a:solidFill>
            <a:srgbClr val="FFFFFF"/>
          </a:solidFill>
          <a:ln w="12700" cap="rnd" cmpd="sng">
            <a:solidFill>
              <a:srgbClr val="FF0000"/>
            </a:solidFill>
            <a:prstDash val="solid"/>
            <a:round/>
            <a:headEnd/>
            <a:tailEnd/>
          </a:ln>
        </p:spPr>
        <p:txBody>
          <a:bodyPr/>
          <a:lstStyle/>
          <a:p>
            <a:endParaRPr lang="en-US" sz="1600">
              <a:solidFill>
                <a:schemeClr val="bg1"/>
              </a:solidFill>
              <a:latin typeface="Arial"/>
              <a:cs typeface="Arial"/>
            </a:endParaRPr>
          </a:p>
        </p:txBody>
      </p:sp>
      <p:sp>
        <p:nvSpPr>
          <p:cNvPr id="86061" name="Freeform 46"/>
          <p:cNvSpPr>
            <a:spLocks/>
          </p:cNvSpPr>
          <p:nvPr/>
        </p:nvSpPr>
        <p:spPr bwMode="auto">
          <a:xfrm>
            <a:off x="6190124" y="3786188"/>
            <a:ext cx="44450" cy="42863"/>
          </a:xfrm>
          <a:custGeom>
            <a:avLst/>
            <a:gdLst>
              <a:gd name="T0" fmla="*/ 2147483647 w 26"/>
              <a:gd name="T1" fmla="*/ 2147483647 h 27"/>
              <a:gd name="T2" fmla="*/ 2147483647 w 26"/>
              <a:gd name="T3" fmla="*/ 2147483647 h 27"/>
              <a:gd name="T4" fmla="*/ 2147483647 w 26"/>
              <a:gd name="T5" fmla="*/ 2147483647 h 27"/>
              <a:gd name="T6" fmla="*/ 2147483647 w 26"/>
              <a:gd name="T7" fmla="*/ 2147483647 h 27"/>
              <a:gd name="T8" fmla="*/ 2147483647 w 26"/>
              <a:gd name="T9" fmla="*/ 2147483647 h 27"/>
              <a:gd name="T10" fmla="*/ 2147483647 w 26"/>
              <a:gd name="T11" fmla="*/ 2147483647 h 27"/>
              <a:gd name="T12" fmla="*/ 2147483647 w 26"/>
              <a:gd name="T13" fmla="*/ 2147483647 h 27"/>
              <a:gd name="T14" fmla="*/ 2147483647 w 26"/>
              <a:gd name="T15" fmla="*/ 2147483647 h 27"/>
              <a:gd name="T16" fmla="*/ 2147483647 w 26"/>
              <a:gd name="T17" fmla="*/ 2147483647 h 27"/>
              <a:gd name="T18" fmla="*/ 2147483647 w 26"/>
              <a:gd name="T19" fmla="*/ 2147483647 h 27"/>
              <a:gd name="T20" fmla="*/ 2147483647 w 26"/>
              <a:gd name="T21" fmla="*/ 2147483647 h 27"/>
              <a:gd name="T22" fmla="*/ 2147483647 w 26"/>
              <a:gd name="T23" fmla="*/ 2147483647 h 27"/>
              <a:gd name="T24" fmla="*/ 2147483647 w 26"/>
              <a:gd name="T25" fmla="*/ 2147483647 h 27"/>
              <a:gd name="T26" fmla="*/ 2147483647 w 26"/>
              <a:gd name="T27" fmla="*/ 2147483647 h 27"/>
              <a:gd name="T28" fmla="*/ 2147483647 w 26"/>
              <a:gd name="T29" fmla="*/ 2147483647 h 27"/>
              <a:gd name="T30" fmla="*/ 2147483647 w 26"/>
              <a:gd name="T31" fmla="*/ 0 h 27"/>
              <a:gd name="T32" fmla="*/ 2147483647 w 26"/>
              <a:gd name="T33" fmla="*/ 0 h 27"/>
              <a:gd name="T34" fmla="*/ 2147483647 w 26"/>
              <a:gd name="T35" fmla="*/ 0 h 27"/>
              <a:gd name="T36" fmla="*/ 2147483647 w 26"/>
              <a:gd name="T37" fmla="*/ 2147483647 h 27"/>
              <a:gd name="T38" fmla="*/ 2147483647 w 26"/>
              <a:gd name="T39" fmla="*/ 2147483647 h 27"/>
              <a:gd name="T40" fmla="*/ 2147483647 w 26"/>
              <a:gd name="T41" fmla="*/ 2147483647 h 27"/>
              <a:gd name="T42" fmla="*/ 2147483647 w 26"/>
              <a:gd name="T43" fmla="*/ 2147483647 h 27"/>
              <a:gd name="T44" fmla="*/ 0 w 26"/>
              <a:gd name="T45" fmla="*/ 2147483647 h 27"/>
              <a:gd name="T46" fmla="*/ 0 w 26"/>
              <a:gd name="T47" fmla="*/ 2147483647 h 27"/>
              <a:gd name="T48" fmla="*/ 0 w 26"/>
              <a:gd name="T49" fmla="*/ 2147483647 h 27"/>
              <a:gd name="T50" fmla="*/ 0 w 26"/>
              <a:gd name="T51" fmla="*/ 2147483647 h 27"/>
              <a:gd name="T52" fmla="*/ 0 w 26"/>
              <a:gd name="T53" fmla="*/ 2147483647 h 27"/>
              <a:gd name="T54" fmla="*/ 2147483647 w 26"/>
              <a:gd name="T55" fmla="*/ 2147483647 h 27"/>
              <a:gd name="T56" fmla="*/ 2147483647 w 26"/>
              <a:gd name="T57" fmla="*/ 2147483647 h 27"/>
              <a:gd name="T58" fmla="*/ 2147483647 w 26"/>
              <a:gd name="T59" fmla="*/ 2147483647 h 27"/>
              <a:gd name="T60" fmla="*/ 2147483647 w 26"/>
              <a:gd name="T61" fmla="*/ 2147483647 h 27"/>
              <a:gd name="T62" fmla="*/ 2147483647 w 26"/>
              <a:gd name="T63" fmla="*/ 2147483647 h 27"/>
              <a:gd name="T64" fmla="*/ 2147483647 w 26"/>
              <a:gd name="T65" fmla="*/ 2147483647 h 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
              <a:gd name="T100" fmla="*/ 0 h 27"/>
              <a:gd name="T101" fmla="*/ 26 w 26"/>
              <a:gd name="T102" fmla="*/ 27 h 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 h="27">
                <a:moveTo>
                  <a:pt x="12" y="26"/>
                </a:moveTo>
                <a:lnTo>
                  <a:pt x="15" y="25"/>
                </a:lnTo>
                <a:lnTo>
                  <a:pt x="17" y="25"/>
                </a:lnTo>
                <a:lnTo>
                  <a:pt x="18" y="23"/>
                </a:lnTo>
                <a:lnTo>
                  <a:pt x="20" y="21"/>
                </a:lnTo>
                <a:lnTo>
                  <a:pt x="22" y="19"/>
                </a:lnTo>
                <a:lnTo>
                  <a:pt x="23" y="17"/>
                </a:lnTo>
                <a:lnTo>
                  <a:pt x="25" y="14"/>
                </a:lnTo>
                <a:lnTo>
                  <a:pt x="25" y="12"/>
                </a:lnTo>
                <a:lnTo>
                  <a:pt x="25" y="10"/>
                </a:lnTo>
                <a:lnTo>
                  <a:pt x="23" y="7"/>
                </a:lnTo>
                <a:lnTo>
                  <a:pt x="22" y="5"/>
                </a:lnTo>
                <a:lnTo>
                  <a:pt x="20" y="3"/>
                </a:lnTo>
                <a:lnTo>
                  <a:pt x="18" y="2"/>
                </a:lnTo>
                <a:lnTo>
                  <a:pt x="17" y="1"/>
                </a:lnTo>
                <a:lnTo>
                  <a:pt x="15" y="0"/>
                </a:lnTo>
                <a:lnTo>
                  <a:pt x="12" y="0"/>
                </a:lnTo>
                <a:lnTo>
                  <a:pt x="10" y="0"/>
                </a:lnTo>
                <a:lnTo>
                  <a:pt x="6" y="1"/>
                </a:lnTo>
                <a:lnTo>
                  <a:pt x="6" y="2"/>
                </a:lnTo>
                <a:lnTo>
                  <a:pt x="3" y="3"/>
                </a:lnTo>
                <a:lnTo>
                  <a:pt x="1" y="5"/>
                </a:lnTo>
                <a:lnTo>
                  <a:pt x="0" y="7"/>
                </a:lnTo>
                <a:lnTo>
                  <a:pt x="0" y="10"/>
                </a:lnTo>
                <a:lnTo>
                  <a:pt x="0" y="12"/>
                </a:lnTo>
                <a:lnTo>
                  <a:pt x="0" y="14"/>
                </a:lnTo>
                <a:lnTo>
                  <a:pt x="0" y="17"/>
                </a:lnTo>
                <a:lnTo>
                  <a:pt x="1" y="19"/>
                </a:lnTo>
                <a:lnTo>
                  <a:pt x="3" y="21"/>
                </a:lnTo>
                <a:lnTo>
                  <a:pt x="6" y="23"/>
                </a:lnTo>
                <a:lnTo>
                  <a:pt x="6" y="25"/>
                </a:lnTo>
                <a:lnTo>
                  <a:pt x="10" y="25"/>
                </a:lnTo>
                <a:lnTo>
                  <a:pt x="12" y="26"/>
                </a:lnTo>
              </a:path>
            </a:pathLst>
          </a:custGeom>
          <a:solidFill>
            <a:srgbClr val="FFFFFF"/>
          </a:solidFill>
          <a:ln w="12700" cap="rnd" cmpd="sng">
            <a:solidFill>
              <a:srgbClr val="FF0000"/>
            </a:solidFill>
            <a:prstDash val="solid"/>
            <a:round/>
            <a:headEnd/>
            <a:tailEnd/>
          </a:ln>
        </p:spPr>
        <p:txBody>
          <a:bodyPr/>
          <a:lstStyle/>
          <a:p>
            <a:endParaRPr lang="en-US" sz="1600">
              <a:solidFill>
                <a:schemeClr val="bg1"/>
              </a:solidFill>
              <a:latin typeface="Arial"/>
              <a:cs typeface="Arial"/>
            </a:endParaRPr>
          </a:p>
        </p:txBody>
      </p:sp>
      <p:sp>
        <p:nvSpPr>
          <p:cNvPr id="86062" name="Freeform 47"/>
          <p:cNvSpPr>
            <a:spLocks/>
          </p:cNvSpPr>
          <p:nvPr/>
        </p:nvSpPr>
        <p:spPr bwMode="auto">
          <a:xfrm>
            <a:off x="6190124" y="3857626"/>
            <a:ext cx="46038" cy="41275"/>
          </a:xfrm>
          <a:custGeom>
            <a:avLst/>
            <a:gdLst>
              <a:gd name="T0" fmla="*/ 2147483647 w 27"/>
              <a:gd name="T1" fmla="*/ 2147483647 h 26"/>
              <a:gd name="T2" fmla="*/ 2147483647 w 27"/>
              <a:gd name="T3" fmla="*/ 2147483647 h 26"/>
              <a:gd name="T4" fmla="*/ 2147483647 w 27"/>
              <a:gd name="T5" fmla="*/ 2147483647 h 26"/>
              <a:gd name="T6" fmla="*/ 2147483647 w 27"/>
              <a:gd name="T7" fmla="*/ 2147483647 h 26"/>
              <a:gd name="T8" fmla="*/ 2147483647 w 27"/>
              <a:gd name="T9" fmla="*/ 2147483647 h 26"/>
              <a:gd name="T10" fmla="*/ 2147483647 w 27"/>
              <a:gd name="T11" fmla="*/ 2147483647 h 26"/>
              <a:gd name="T12" fmla="*/ 2147483647 w 27"/>
              <a:gd name="T13" fmla="*/ 2147483647 h 26"/>
              <a:gd name="T14" fmla="*/ 2147483647 w 27"/>
              <a:gd name="T15" fmla="*/ 2147483647 h 26"/>
              <a:gd name="T16" fmla="*/ 2147483647 w 27"/>
              <a:gd name="T17" fmla="*/ 2147483647 h 26"/>
              <a:gd name="T18" fmla="*/ 2147483647 w 27"/>
              <a:gd name="T19" fmla="*/ 2147483647 h 26"/>
              <a:gd name="T20" fmla="*/ 2147483647 w 27"/>
              <a:gd name="T21" fmla="*/ 2147483647 h 26"/>
              <a:gd name="T22" fmla="*/ 2147483647 w 27"/>
              <a:gd name="T23" fmla="*/ 2147483647 h 26"/>
              <a:gd name="T24" fmla="*/ 2147483647 w 27"/>
              <a:gd name="T25" fmla="*/ 2147483647 h 26"/>
              <a:gd name="T26" fmla="*/ 2147483647 w 27"/>
              <a:gd name="T27" fmla="*/ 0 h 26"/>
              <a:gd name="T28" fmla="*/ 2147483647 w 27"/>
              <a:gd name="T29" fmla="*/ 0 h 26"/>
              <a:gd name="T30" fmla="*/ 2147483647 w 27"/>
              <a:gd name="T31" fmla="*/ 0 h 26"/>
              <a:gd name="T32" fmla="*/ 2147483647 w 27"/>
              <a:gd name="T33" fmla="*/ 0 h 26"/>
              <a:gd name="T34" fmla="*/ 2147483647 w 27"/>
              <a:gd name="T35" fmla="*/ 0 h 26"/>
              <a:gd name="T36" fmla="*/ 2147483647 w 27"/>
              <a:gd name="T37" fmla="*/ 0 h 26"/>
              <a:gd name="T38" fmla="*/ 2147483647 w 27"/>
              <a:gd name="T39" fmla="*/ 0 h 26"/>
              <a:gd name="T40" fmla="*/ 2147483647 w 27"/>
              <a:gd name="T41" fmla="*/ 2147483647 h 26"/>
              <a:gd name="T42" fmla="*/ 2147483647 w 27"/>
              <a:gd name="T43" fmla="*/ 2147483647 h 26"/>
              <a:gd name="T44" fmla="*/ 0 w 27"/>
              <a:gd name="T45" fmla="*/ 2147483647 h 26"/>
              <a:gd name="T46" fmla="*/ 0 w 27"/>
              <a:gd name="T47" fmla="*/ 2147483647 h 26"/>
              <a:gd name="T48" fmla="*/ 0 w 27"/>
              <a:gd name="T49" fmla="*/ 2147483647 h 26"/>
              <a:gd name="T50" fmla="*/ 0 w 27"/>
              <a:gd name="T51" fmla="*/ 2147483647 h 26"/>
              <a:gd name="T52" fmla="*/ 0 w 27"/>
              <a:gd name="T53" fmla="*/ 2147483647 h 26"/>
              <a:gd name="T54" fmla="*/ 2147483647 w 27"/>
              <a:gd name="T55" fmla="*/ 2147483647 h 26"/>
              <a:gd name="T56" fmla="*/ 2147483647 w 27"/>
              <a:gd name="T57" fmla="*/ 2147483647 h 26"/>
              <a:gd name="T58" fmla="*/ 2147483647 w 27"/>
              <a:gd name="T59" fmla="*/ 2147483647 h 26"/>
              <a:gd name="T60" fmla="*/ 2147483647 w 27"/>
              <a:gd name="T61" fmla="*/ 2147483647 h 26"/>
              <a:gd name="T62" fmla="*/ 2147483647 w 27"/>
              <a:gd name="T63" fmla="*/ 2147483647 h 26"/>
              <a:gd name="T64" fmla="*/ 2147483647 w 27"/>
              <a:gd name="T65" fmla="*/ 2147483647 h 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26"/>
              <a:gd name="T101" fmla="*/ 27 w 27"/>
              <a:gd name="T102" fmla="*/ 26 h 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26">
                <a:moveTo>
                  <a:pt x="13" y="25"/>
                </a:moveTo>
                <a:lnTo>
                  <a:pt x="15" y="24"/>
                </a:lnTo>
                <a:lnTo>
                  <a:pt x="17" y="24"/>
                </a:lnTo>
                <a:lnTo>
                  <a:pt x="19" y="22"/>
                </a:lnTo>
                <a:lnTo>
                  <a:pt x="22" y="21"/>
                </a:lnTo>
                <a:lnTo>
                  <a:pt x="23" y="19"/>
                </a:lnTo>
                <a:lnTo>
                  <a:pt x="25" y="16"/>
                </a:lnTo>
                <a:lnTo>
                  <a:pt x="26" y="14"/>
                </a:lnTo>
                <a:lnTo>
                  <a:pt x="26" y="11"/>
                </a:lnTo>
                <a:lnTo>
                  <a:pt x="26" y="9"/>
                </a:lnTo>
                <a:lnTo>
                  <a:pt x="25" y="6"/>
                </a:lnTo>
                <a:lnTo>
                  <a:pt x="23" y="5"/>
                </a:lnTo>
                <a:lnTo>
                  <a:pt x="22" y="3"/>
                </a:lnTo>
                <a:lnTo>
                  <a:pt x="19" y="0"/>
                </a:lnTo>
                <a:lnTo>
                  <a:pt x="17" y="0"/>
                </a:lnTo>
                <a:lnTo>
                  <a:pt x="15" y="0"/>
                </a:lnTo>
                <a:lnTo>
                  <a:pt x="13" y="0"/>
                </a:lnTo>
                <a:lnTo>
                  <a:pt x="9" y="0"/>
                </a:lnTo>
                <a:lnTo>
                  <a:pt x="7" y="0"/>
                </a:lnTo>
                <a:lnTo>
                  <a:pt x="5" y="0"/>
                </a:lnTo>
                <a:lnTo>
                  <a:pt x="2" y="3"/>
                </a:lnTo>
                <a:lnTo>
                  <a:pt x="1" y="5"/>
                </a:lnTo>
                <a:lnTo>
                  <a:pt x="0" y="6"/>
                </a:lnTo>
                <a:lnTo>
                  <a:pt x="0" y="9"/>
                </a:lnTo>
                <a:lnTo>
                  <a:pt x="0" y="11"/>
                </a:lnTo>
                <a:lnTo>
                  <a:pt x="0" y="14"/>
                </a:lnTo>
                <a:lnTo>
                  <a:pt x="0" y="16"/>
                </a:lnTo>
                <a:lnTo>
                  <a:pt x="1" y="19"/>
                </a:lnTo>
                <a:lnTo>
                  <a:pt x="2" y="21"/>
                </a:lnTo>
                <a:lnTo>
                  <a:pt x="5" y="22"/>
                </a:lnTo>
                <a:lnTo>
                  <a:pt x="7" y="24"/>
                </a:lnTo>
                <a:lnTo>
                  <a:pt x="9" y="24"/>
                </a:lnTo>
                <a:lnTo>
                  <a:pt x="13" y="25"/>
                </a:lnTo>
              </a:path>
            </a:pathLst>
          </a:custGeom>
          <a:solidFill>
            <a:srgbClr val="FFFFFF"/>
          </a:solidFill>
          <a:ln w="12700" cap="rnd" cmpd="sng">
            <a:solidFill>
              <a:srgbClr val="FF0000"/>
            </a:solidFill>
            <a:prstDash val="solid"/>
            <a:round/>
            <a:headEnd/>
            <a:tailEnd/>
          </a:ln>
        </p:spPr>
        <p:txBody>
          <a:bodyPr/>
          <a:lstStyle/>
          <a:p>
            <a:endParaRPr lang="en-US" sz="1600">
              <a:solidFill>
                <a:schemeClr val="bg1"/>
              </a:solidFill>
              <a:latin typeface="Arial"/>
              <a:cs typeface="Arial"/>
            </a:endParaRPr>
          </a:p>
        </p:txBody>
      </p:sp>
      <p:sp>
        <p:nvSpPr>
          <p:cNvPr id="86063" name="Freeform 48"/>
          <p:cNvSpPr>
            <a:spLocks/>
          </p:cNvSpPr>
          <p:nvPr/>
        </p:nvSpPr>
        <p:spPr bwMode="auto">
          <a:xfrm>
            <a:off x="6186949" y="4105276"/>
            <a:ext cx="46038" cy="42862"/>
          </a:xfrm>
          <a:custGeom>
            <a:avLst/>
            <a:gdLst>
              <a:gd name="T0" fmla="*/ 2147483647 w 26"/>
              <a:gd name="T1" fmla="*/ 2147483647 h 27"/>
              <a:gd name="T2" fmla="*/ 2147483647 w 26"/>
              <a:gd name="T3" fmla="*/ 2147483647 h 27"/>
              <a:gd name="T4" fmla="*/ 2147483647 w 26"/>
              <a:gd name="T5" fmla="*/ 2147483647 h 27"/>
              <a:gd name="T6" fmla="*/ 2147483647 w 26"/>
              <a:gd name="T7" fmla="*/ 2147483647 h 27"/>
              <a:gd name="T8" fmla="*/ 2147483647 w 26"/>
              <a:gd name="T9" fmla="*/ 2147483647 h 27"/>
              <a:gd name="T10" fmla="*/ 2147483647 w 26"/>
              <a:gd name="T11" fmla="*/ 2147483647 h 27"/>
              <a:gd name="T12" fmla="*/ 2147483647 w 26"/>
              <a:gd name="T13" fmla="*/ 2147483647 h 27"/>
              <a:gd name="T14" fmla="*/ 2147483647 w 26"/>
              <a:gd name="T15" fmla="*/ 2147483647 h 27"/>
              <a:gd name="T16" fmla="*/ 2147483647 w 26"/>
              <a:gd name="T17" fmla="*/ 2147483647 h 27"/>
              <a:gd name="T18" fmla="*/ 2147483647 w 26"/>
              <a:gd name="T19" fmla="*/ 2147483647 h 27"/>
              <a:gd name="T20" fmla="*/ 2147483647 w 26"/>
              <a:gd name="T21" fmla="*/ 2147483647 h 27"/>
              <a:gd name="T22" fmla="*/ 2147483647 w 26"/>
              <a:gd name="T23" fmla="*/ 2147483647 h 27"/>
              <a:gd name="T24" fmla="*/ 2147483647 w 26"/>
              <a:gd name="T25" fmla="*/ 2147483647 h 27"/>
              <a:gd name="T26" fmla="*/ 2147483647 w 26"/>
              <a:gd name="T27" fmla="*/ 2147483647 h 27"/>
              <a:gd name="T28" fmla="*/ 2147483647 w 26"/>
              <a:gd name="T29" fmla="*/ 2147483647 h 27"/>
              <a:gd name="T30" fmla="*/ 2147483647 w 26"/>
              <a:gd name="T31" fmla="*/ 2147483647 h 27"/>
              <a:gd name="T32" fmla="*/ 2147483647 w 26"/>
              <a:gd name="T33" fmla="*/ 0 h 27"/>
              <a:gd name="T34" fmla="*/ 2147483647 w 26"/>
              <a:gd name="T35" fmla="*/ 2147483647 h 27"/>
              <a:gd name="T36" fmla="*/ 2147483647 w 26"/>
              <a:gd name="T37" fmla="*/ 2147483647 h 27"/>
              <a:gd name="T38" fmla="*/ 2147483647 w 26"/>
              <a:gd name="T39" fmla="*/ 2147483647 h 27"/>
              <a:gd name="T40" fmla="*/ 2147483647 w 26"/>
              <a:gd name="T41" fmla="*/ 2147483647 h 27"/>
              <a:gd name="T42" fmla="*/ 2147483647 w 26"/>
              <a:gd name="T43" fmla="*/ 2147483647 h 27"/>
              <a:gd name="T44" fmla="*/ 0 w 26"/>
              <a:gd name="T45" fmla="*/ 2147483647 h 27"/>
              <a:gd name="T46" fmla="*/ 0 w 26"/>
              <a:gd name="T47" fmla="*/ 2147483647 h 27"/>
              <a:gd name="T48" fmla="*/ 0 w 26"/>
              <a:gd name="T49" fmla="*/ 2147483647 h 27"/>
              <a:gd name="T50" fmla="*/ 0 w 26"/>
              <a:gd name="T51" fmla="*/ 2147483647 h 27"/>
              <a:gd name="T52" fmla="*/ 0 w 26"/>
              <a:gd name="T53" fmla="*/ 2147483647 h 27"/>
              <a:gd name="T54" fmla="*/ 2147483647 w 26"/>
              <a:gd name="T55" fmla="*/ 2147483647 h 27"/>
              <a:gd name="T56" fmla="*/ 2147483647 w 26"/>
              <a:gd name="T57" fmla="*/ 2147483647 h 27"/>
              <a:gd name="T58" fmla="*/ 2147483647 w 26"/>
              <a:gd name="T59" fmla="*/ 2147483647 h 27"/>
              <a:gd name="T60" fmla="*/ 2147483647 w 26"/>
              <a:gd name="T61" fmla="*/ 2147483647 h 27"/>
              <a:gd name="T62" fmla="*/ 2147483647 w 26"/>
              <a:gd name="T63" fmla="*/ 2147483647 h 27"/>
              <a:gd name="T64" fmla="*/ 2147483647 w 26"/>
              <a:gd name="T65" fmla="*/ 2147483647 h 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
              <a:gd name="T100" fmla="*/ 0 h 27"/>
              <a:gd name="T101" fmla="*/ 26 w 26"/>
              <a:gd name="T102" fmla="*/ 27 h 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 h="27">
                <a:moveTo>
                  <a:pt x="12" y="26"/>
                </a:moveTo>
                <a:lnTo>
                  <a:pt x="14" y="26"/>
                </a:lnTo>
                <a:lnTo>
                  <a:pt x="17" y="24"/>
                </a:lnTo>
                <a:lnTo>
                  <a:pt x="18" y="23"/>
                </a:lnTo>
                <a:lnTo>
                  <a:pt x="21" y="21"/>
                </a:lnTo>
                <a:lnTo>
                  <a:pt x="22" y="20"/>
                </a:lnTo>
                <a:lnTo>
                  <a:pt x="24" y="18"/>
                </a:lnTo>
                <a:lnTo>
                  <a:pt x="25" y="15"/>
                </a:lnTo>
                <a:lnTo>
                  <a:pt x="25" y="13"/>
                </a:lnTo>
                <a:lnTo>
                  <a:pt x="25" y="10"/>
                </a:lnTo>
                <a:lnTo>
                  <a:pt x="24" y="8"/>
                </a:lnTo>
                <a:lnTo>
                  <a:pt x="22" y="6"/>
                </a:lnTo>
                <a:lnTo>
                  <a:pt x="21" y="4"/>
                </a:lnTo>
                <a:lnTo>
                  <a:pt x="18" y="2"/>
                </a:lnTo>
                <a:lnTo>
                  <a:pt x="17" y="1"/>
                </a:lnTo>
                <a:lnTo>
                  <a:pt x="14" y="1"/>
                </a:lnTo>
                <a:lnTo>
                  <a:pt x="12" y="0"/>
                </a:lnTo>
                <a:lnTo>
                  <a:pt x="10" y="1"/>
                </a:lnTo>
                <a:lnTo>
                  <a:pt x="7" y="1"/>
                </a:lnTo>
                <a:lnTo>
                  <a:pt x="5" y="2"/>
                </a:lnTo>
                <a:lnTo>
                  <a:pt x="2" y="4"/>
                </a:lnTo>
                <a:lnTo>
                  <a:pt x="1" y="6"/>
                </a:lnTo>
                <a:lnTo>
                  <a:pt x="0" y="8"/>
                </a:lnTo>
                <a:lnTo>
                  <a:pt x="0" y="10"/>
                </a:lnTo>
                <a:lnTo>
                  <a:pt x="0" y="13"/>
                </a:lnTo>
                <a:lnTo>
                  <a:pt x="0" y="15"/>
                </a:lnTo>
                <a:lnTo>
                  <a:pt x="0" y="18"/>
                </a:lnTo>
                <a:lnTo>
                  <a:pt x="1" y="20"/>
                </a:lnTo>
                <a:lnTo>
                  <a:pt x="2" y="21"/>
                </a:lnTo>
                <a:lnTo>
                  <a:pt x="5" y="23"/>
                </a:lnTo>
                <a:lnTo>
                  <a:pt x="7" y="24"/>
                </a:lnTo>
                <a:lnTo>
                  <a:pt x="10" y="26"/>
                </a:lnTo>
                <a:lnTo>
                  <a:pt x="12" y="26"/>
                </a:lnTo>
              </a:path>
            </a:pathLst>
          </a:custGeom>
          <a:solidFill>
            <a:srgbClr val="FFFFFF"/>
          </a:solidFill>
          <a:ln w="12700" cap="rnd" cmpd="sng">
            <a:solidFill>
              <a:srgbClr val="FF0000"/>
            </a:solidFill>
            <a:prstDash val="solid"/>
            <a:round/>
            <a:headEnd/>
            <a:tailEnd/>
          </a:ln>
        </p:spPr>
        <p:txBody>
          <a:bodyPr/>
          <a:lstStyle/>
          <a:p>
            <a:endParaRPr lang="en-US" sz="1600">
              <a:solidFill>
                <a:schemeClr val="bg1"/>
              </a:solidFill>
              <a:latin typeface="Arial"/>
              <a:cs typeface="Arial"/>
            </a:endParaRPr>
          </a:p>
        </p:txBody>
      </p:sp>
      <p:sp>
        <p:nvSpPr>
          <p:cNvPr id="86064" name="Freeform 49"/>
          <p:cNvSpPr>
            <a:spLocks/>
          </p:cNvSpPr>
          <p:nvPr/>
        </p:nvSpPr>
        <p:spPr bwMode="auto">
          <a:xfrm>
            <a:off x="6944187" y="4276726"/>
            <a:ext cx="46037" cy="42862"/>
          </a:xfrm>
          <a:custGeom>
            <a:avLst/>
            <a:gdLst>
              <a:gd name="T0" fmla="*/ 2147483647 w 27"/>
              <a:gd name="T1" fmla="*/ 2147483647 h 27"/>
              <a:gd name="T2" fmla="*/ 2147483647 w 27"/>
              <a:gd name="T3" fmla="*/ 2147483647 h 27"/>
              <a:gd name="T4" fmla="*/ 2147483647 w 27"/>
              <a:gd name="T5" fmla="*/ 2147483647 h 27"/>
              <a:gd name="T6" fmla="*/ 2147483647 w 27"/>
              <a:gd name="T7" fmla="*/ 2147483647 h 27"/>
              <a:gd name="T8" fmla="*/ 2147483647 w 27"/>
              <a:gd name="T9" fmla="*/ 2147483647 h 27"/>
              <a:gd name="T10" fmla="*/ 2147483647 w 27"/>
              <a:gd name="T11" fmla="*/ 2147483647 h 27"/>
              <a:gd name="T12" fmla="*/ 2147483647 w 27"/>
              <a:gd name="T13" fmla="*/ 2147483647 h 27"/>
              <a:gd name="T14" fmla="*/ 2147483647 w 27"/>
              <a:gd name="T15" fmla="*/ 2147483647 h 27"/>
              <a:gd name="T16" fmla="*/ 2147483647 w 27"/>
              <a:gd name="T17" fmla="*/ 2147483647 h 27"/>
              <a:gd name="T18" fmla="*/ 2147483647 w 27"/>
              <a:gd name="T19" fmla="*/ 2147483647 h 27"/>
              <a:gd name="T20" fmla="*/ 2147483647 w 27"/>
              <a:gd name="T21" fmla="*/ 2147483647 h 27"/>
              <a:gd name="T22" fmla="*/ 2147483647 w 27"/>
              <a:gd name="T23" fmla="*/ 2147483647 h 27"/>
              <a:gd name="T24" fmla="*/ 2147483647 w 27"/>
              <a:gd name="T25" fmla="*/ 2147483647 h 27"/>
              <a:gd name="T26" fmla="*/ 2147483647 w 27"/>
              <a:gd name="T27" fmla="*/ 2147483647 h 27"/>
              <a:gd name="T28" fmla="*/ 2147483647 w 27"/>
              <a:gd name="T29" fmla="*/ 0 h 27"/>
              <a:gd name="T30" fmla="*/ 2147483647 w 27"/>
              <a:gd name="T31" fmla="*/ 0 h 27"/>
              <a:gd name="T32" fmla="*/ 2147483647 w 27"/>
              <a:gd name="T33" fmla="*/ 0 h 27"/>
              <a:gd name="T34" fmla="*/ 2147483647 w 27"/>
              <a:gd name="T35" fmla="*/ 0 h 27"/>
              <a:gd name="T36" fmla="*/ 2147483647 w 27"/>
              <a:gd name="T37" fmla="*/ 0 h 27"/>
              <a:gd name="T38" fmla="*/ 2147483647 w 27"/>
              <a:gd name="T39" fmla="*/ 2147483647 h 27"/>
              <a:gd name="T40" fmla="*/ 2147483647 w 27"/>
              <a:gd name="T41" fmla="*/ 2147483647 h 27"/>
              <a:gd name="T42" fmla="*/ 2147483647 w 27"/>
              <a:gd name="T43" fmla="*/ 2147483647 h 27"/>
              <a:gd name="T44" fmla="*/ 0 w 27"/>
              <a:gd name="T45" fmla="*/ 2147483647 h 27"/>
              <a:gd name="T46" fmla="*/ 0 w 27"/>
              <a:gd name="T47" fmla="*/ 2147483647 h 27"/>
              <a:gd name="T48" fmla="*/ 0 w 27"/>
              <a:gd name="T49" fmla="*/ 2147483647 h 27"/>
              <a:gd name="T50" fmla="*/ 0 w 27"/>
              <a:gd name="T51" fmla="*/ 2147483647 h 27"/>
              <a:gd name="T52" fmla="*/ 0 w 27"/>
              <a:gd name="T53" fmla="*/ 2147483647 h 27"/>
              <a:gd name="T54" fmla="*/ 2147483647 w 27"/>
              <a:gd name="T55" fmla="*/ 2147483647 h 27"/>
              <a:gd name="T56" fmla="*/ 2147483647 w 27"/>
              <a:gd name="T57" fmla="*/ 2147483647 h 27"/>
              <a:gd name="T58" fmla="*/ 2147483647 w 27"/>
              <a:gd name="T59" fmla="*/ 2147483647 h 27"/>
              <a:gd name="T60" fmla="*/ 2147483647 w 27"/>
              <a:gd name="T61" fmla="*/ 2147483647 h 27"/>
              <a:gd name="T62" fmla="*/ 2147483647 w 27"/>
              <a:gd name="T63" fmla="*/ 2147483647 h 27"/>
              <a:gd name="T64" fmla="*/ 2147483647 w 27"/>
              <a:gd name="T65" fmla="*/ 2147483647 h 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27"/>
              <a:gd name="T101" fmla="*/ 27 w 27"/>
              <a:gd name="T102" fmla="*/ 27 h 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27">
                <a:moveTo>
                  <a:pt x="13" y="26"/>
                </a:moveTo>
                <a:lnTo>
                  <a:pt x="15" y="26"/>
                </a:lnTo>
                <a:lnTo>
                  <a:pt x="18" y="25"/>
                </a:lnTo>
                <a:lnTo>
                  <a:pt x="20" y="23"/>
                </a:lnTo>
                <a:lnTo>
                  <a:pt x="21" y="22"/>
                </a:lnTo>
                <a:lnTo>
                  <a:pt x="24" y="19"/>
                </a:lnTo>
                <a:lnTo>
                  <a:pt x="26" y="18"/>
                </a:lnTo>
                <a:lnTo>
                  <a:pt x="26" y="16"/>
                </a:lnTo>
                <a:lnTo>
                  <a:pt x="26" y="13"/>
                </a:lnTo>
                <a:lnTo>
                  <a:pt x="26" y="9"/>
                </a:lnTo>
                <a:lnTo>
                  <a:pt x="26" y="7"/>
                </a:lnTo>
                <a:lnTo>
                  <a:pt x="24" y="6"/>
                </a:lnTo>
                <a:lnTo>
                  <a:pt x="21" y="3"/>
                </a:lnTo>
                <a:lnTo>
                  <a:pt x="20" y="2"/>
                </a:lnTo>
                <a:lnTo>
                  <a:pt x="18" y="0"/>
                </a:lnTo>
                <a:lnTo>
                  <a:pt x="15" y="0"/>
                </a:lnTo>
                <a:lnTo>
                  <a:pt x="13" y="0"/>
                </a:lnTo>
                <a:lnTo>
                  <a:pt x="11" y="0"/>
                </a:lnTo>
                <a:lnTo>
                  <a:pt x="8" y="0"/>
                </a:lnTo>
                <a:lnTo>
                  <a:pt x="6" y="2"/>
                </a:lnTo>
                <a:lnTo>
                  <a:pt x="3" y="3"/>
                </a:lnTo>
                <a:lnTo>
                  <a:pt x="1" y="6"/>
                </a:lnTo>
                <a:lnTo>
                  <a:pt x="0" y="7"/>
                </a:lnTo>
                <a:lnTo>
                  <a:pt x="0" y="9"/>
                </a:lnTo>
                <a:lnTo>
                  <a:pt x="0" y="13"/>
                </a:lnTo>
                <a:lnTo>
                  <a:pt x="0" y="16"/>
                </a:lnTo>
                <a:lnTo>
                  <a:pt x="0" y="18"/>
                </a:lnTo>
                <a:lnTo>
                  <a:pt x="1" y="19"/>
                </a:lnTo>
                <a:lnTo>
                  <a:pt x="3" y="22"/>
                </a:lnTo>
                <a:lnTo>
                  <a:pt x="6" y="23"/>
                </a:lnTo>
                <a:lnTo>
                  <a:pt x="8" y="25"/>
                </a:lnTo>
                <a:lnTo>
                  <a:pt x="11" y="26"/>
                </a:lnTo>
                <a:lnTo>
                  <a:pt x="13" y="26"/>
                </a:lnTo>
              </a:path>
            </a:pathLst>
          </a:custGeom>
          <a:solidFill>
            <a:srgbClr val="FFFFFF"/>
          </a:solidFill>
          <a:ln w="12700" cap="rnd" cmpd="sng">
            <a:solidFill>
              <a:srgbClr val="FF0000"/>
            </a:solidFill>
            <a:prstDash val="solid"/>
            <a:round/>
            <a:headEnd/>
            <a:tailEnd/>
          </a:ln>
        </p:spPr>
        <p:txBody>
          <a:bodyPr/>
          <a:lstStyle/>
          <a:p>
            <a:endParaRPr lang="en-US" sz="1600">
              <a:solidFill>
                <a:schemeClr val="bg1"/>
              </a:solidFill>
              <a:latin typeface="Arial"/>
              <a:cs typeface="Arial"/>
            </a:endParaRPr>
          </a:p>
        </p:txBody>
      </p:sp>
      <p:sp>
        <p:nvSpPr>
          <p:cNvPr id="86065" name="Freeform 50"/>
          <p:cNvSpPr>
            <a:spLocks/>
          </p:cNvSpPr>
          <p:nvPr/>
        </p:nvSpPr>
        <p:spPr bwMode="auto">
          <a:xfrm>
            <a:off x="6944187" y="4359276"/>
            <a:ext cx="46037" cy="42862"/>
          </a:xfrm>
          <a:custGeom>
            <a:avLst/>
            <a:gdLst>
              <a:gd name="T0" fmla="*/ 2147483647 w 27"/>
              <a:gd name="T1" fmla="*/ 2147483647 h 27"/>
              <a:gd name="T2" fmla="*/ 2147483647 w 27"/>
              <a:gd name="T3" fmla="*/ 2147483647 h 27"/>
              <a:gd name="T4" fmla="*/ 2147483647 w 27"/>
              <a:gd name="T5" fmla="*/ 2147483647 h 27"/>
              <a:gd name="T6" fmla="*/ 2147483647 w 27"/>
              <a:gd name="T7" fmla="*/ 2147483647 h 27"/>
              <a:gd name="T8" fmla="*/ 2147483647 w 27"/>
              <a:gd name="T9" fmla="*/ 2147483647 h 27"/>
              <a:gd name="T10" fmla="*/ 2147483647 w 27"/>
              <a:gd name="T11" fmla="*/ 2147483647 h 27"/>
              <a:gd name="T12" fmla="*/ 2147483647 w 27"/>
              <a:gd name="T13" fmla="*/ 2147483647 h 27"/>
              <a:gd name="T14" fmla="*/ 2147483647 w 27"/>
              <a:gd name="T15" fmla="*/ 2147483647 h 27"/>
              <a:gd name="T16" fmla="*/ 2147483647 w 27"/>
              <a:gd name="T17" fmla="*/ 2147483647 h 27"/>
              <a:gd name="T18" fmla="*/ 2147483647 w 27"/>
              <a:gd name="T19" fmla="*/ 2147483647 h 27"/>
              <a:gd name="T20" fmla="*/ 2147483647 w 27"/>
              <a:gd name="T21" fmla="*/ 2147483647 h 27"/>
              <a:gd name="T22" fmla="*/ 2147483647 w 27"/>
              <a:gd name="T23" fmla="*/ 2147483647 h 27"/>
              <a:gd name="T24" fmla="*/ 2147483647 w 27"/>
              <a:gd name="T25" fmla="*/ 2147483647 h 27"/>
              <a:gd name="T26" fmla="*/ 2147483647 w 27"/>
              <a:gd name="T27" fmla="*/ 2147483647 h 27"/>
              <a:gd name="T28" fmla="*/ 2147483647 w 27"/>
              <a:gd name="T29" fmla="*/ 0 h 27"/>
              <a:gd name="T30" fmla="*/ 2147483647 w 27"/>
              <a:gd name="T31" fmla="*/ 0 h 27"/>
              <a:gd name="T32" fmla="*/ 2147483647 w 27"/>
              <a:gd name="T33" fmla="*/ 0 h 27"/>
              <a:gd name="T34" fmla="*/ 2147483647 w 27"/>
              <a:gd name="T35" fmla="*/ 0 h 27"/>
              <a:gd name="T36" fmla="*/ 2147483647 w 27"/>
              <a:gd name="T37" fmla="*/ 0 h 27"/>
              <a:gd name="T38" fmla="*/ 2147483647 w 27"/>
              <a:gd name="T39" fmla="*/ 2147483647 h 27"/>
              <a:gd name="T40" fmla="*/ 2147483647 w 27"/>
              <a:gd name="T41" fmla="*/ 2147483647 h 27"/>
              <a:gd name="T42" fmla="*/ 2147483647 w 27"/>
              <a:gd name="T43" fmla="*/ 2147483647 h 27"/>
              <a:gd name="T44" fmla="*/ 0 w 27"/>
              <a:gd name="T45" fmla="*/ 2147483647 h 27"/>
              <a:gd name="T46" fmla="*/ 0 w 27"/>
              <a:gd name="T47" fmla="*/ 2147483647 h 27"/>
              <a:gd name="T48" fmla="*/ 0 w 27"/>
              <a:gd name="T49" fmla="*/ 2147483647 h 27"/>
              <a:gd name="T50" fmla="*/ 0 w 27"/>
              <a:gd name="T51" fmla="*/ 2147483647 h 27"/>
              <a:gd name="T52" fmla="*/ 0 w 27"/>
              <a:gd name="T53" fmla="*/ 2147483647 h 27"/>
              <a:gd name="T54" fmla="*/ 2147483647 w 27"/>
              <a:gd name="T55" fmla="*/ 2147483647 h 27"/>
              <a:gd name="T56" fmla="*/ 2147483647 w 27"/>
              <a:gd name="T57" fmla="*/ 2147483647 h 27"/>
              <a:gd name="T58" fmla="*/ 2147483647 w 27"/>
              <a:gd name="T59" fmla="*/ 2147483647 h 27"/>
              <a:gd name="T60" fmla="*/ 2147483647 w 27"/>
              <a:gd name="T61" fmla="*/ 2147483647 h 27"/>
              <a:gd name="T62" fmla="*/ 2147483647 w 27"/>
              <a:gd name="T63" fmla="*/ 2147483647 h 27"/>
              <a:gd name="T64" fmla="*/ 2147483647 w 27"/>
              <a:gd name="T65" fmla="*/ 2147483647 h 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27"/>
              <a:gd name="T101" fmla="*/ 27 w 27"/>
              <a:gd name="T102" fmla="*/ 27 h 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27">
                <a:moveTo>
                  <a:pt x="13" y="26"/>
                </a:moveTo>
                <a:lnTo>
                  <a:pt x="15" y="25"/>
                </a:lnTo>
                <a:lnTo>
                  <a:pt x="18" y="25"/>
                </a:lnTo>
                <a:lnTo>
                  <a:pt x="20" y="24"/>
                </a:lnTo>
                <a:lnTo>
                  <a:pt x="21" y="22"/>
                </a:lnTo>
                <a:lnTo>
                  <a:pt x="24" y="19"/>
                </a:lnTo>
                <a:lnTo>
                  <a:pt x="26" y="17"/>
                </a:lnTo>
                <a:lnTo>
                  <a:pt x="26" y="15"/>
                </a:lnTo>
                <a:lnTo>
                  <a:pt x="26" y="13"/>
                </a:lnTo>
                <a:lnTo>
                  <a:pt x="26" y="10"/>
                </a:lnTo>
                <a:lnTo>
                  <a:pt x="26" y="7"/>
                </a:lnTo>
                <a:lnTo>
                  <a:pt x="24" y="5"/>
                </a:lnTo>
                <a:lnTo>
                  <a:pt x="21" y="4"/>
                </a:lnTo>
                <a:lnTo>
                  <a:pt x="20" y="1"/>
                </a:lnTo>
                <a:lnTo>
                  <a:pt x="18" y="0"/>
                </a:lnTo>
                <a:lnTo>
                  <a:pt x="15" y="0"/>
                </a:lnTo>
                <a:lnTo>
                  <a:pt x="13" y="0"/>
                </a:lnTo>
                <a:lnTo>
                  <a:pt x="11" y="0"/>
                </a:lnTo>
                <a:lnTo>
                  <a:pt x="8" y="0"/>
                </a:lnTo>
                <a:lnTo>
                  <a:pt x="6" y="1"/>
                </a:lnTo>
                <a:lnTo>
                  <a:pt x="3" y="4"/>
                </a:lnTo>
                <a:lnTo>
                  <a:pt x="1" y="5"/>
                </a:lnTo>
                <a:lnTo>
                  <a:pt x="0" y="7"/>
                </a:lnTo>
                <a:lnTo>
                  <a:pt x="0" y="10"/>
                </a:lnTo>
                <a:lnTo>
                  <a:pt x="0" y="13"/>
                </a:lnTo>
                <a:lnTo>
                  <a:pt x="0" y="15"/>
                </a:lnTo>
                <a:lnTo>
                  <a:pt x="0" y="17"/>
                </a:lnTo>
                <a:lnTo>
                  <a:pt x="1" y="19"/>
                </a:lnTo>
                <a:lnTo>
                  <a:pt x="3" y="22"/>
                </a:lnTo>
                <a:lnTo>
                  <a:pt x="6" y="24"/>
                </a:lnTo>
                <a:lnTo>
                  <a:pt x="8" y="25"/>
                </a:lnTo>
                <a:lnTo>
                  <a:pt x="11" y="25"/>
                </a:lnTo>
                <a:lnTo>
                  <a:pt x="13" y="26"/>
                </a:lnTo>
              </a:path>
            </a:pathLst>
          </a:custGeom>
          <a:solidFill>
            <a:srgbClr val="FFFFFF"/>
          </a:solidFill>
          <a:ln w="12700" cap="rnd" cmpd="sng">
            <a:solidFill>
              <a:srgbClr val="FF0000"/>
            </a:solidFill>
            <a:prstDash val="solid"/>
            <a:round/>
            <a:headEnd/>
            <a:tailEnd/>
          </a:ln>
        </p:spPr>
        <p:txBody>
          <a:bodyPr/>
          <a:lstStyle/>
          <a:p>
            <a:endParaRPr lang="en-US" sz="1600">
              <a:solidFill>
                <a:schemeClr val="bg1"/>
              </a:solidFill>
              <a:latin typeface="Arial"/>
              <a:cs typeface="Arial"/>
            </a:endParaRPr>
          </a:p>
        </p:txBody>
      </p:sp>
      <p:sp>
        <p:nvSpPr>
          <p:cNvPr id="86066" name="Freeform 51"/>
          <p:cNvSpPr>
            <a:spLocks/>
          </p:cNvSpPr>
          <p:nvPr/>
        </p:nvSpPr>
        <p:spPr bwMode="auto">
          <a:xfrm>
            <a:off x="6939424" y="4464051"/>
            <a:ext cx="46038" cy="42862"/>
          </a:xfrm>
          <a:custGeom>
            <a:avLst/>
            <a:gdLst>
              <a:gd name="T0" fmla="*/ 2147483647 w 27"/>
              <a:gd name="T1" fmla="*/ 2147483647 h 27"/>
              <a:gd name="T2" fmla="*/ 2147483647 w 27"/>
              <a:gd name="T3" fmla="*/ 2147483647 h 27"/>
              <a:gd name="T4" fmla="*/ 2147483647 w 27"/>
              <a:gd name="T5" fmla="*/ 2147483647 h 27"/>
              <a:gd name="T6" fmla="*/ 2147483647 w 27"/>
              <a:gd name="T7" fmla="*/ 2147483647 h 27"/>
              <a:gd name="T8" fmla="*/ 2147483647 w 27"/>
              <a:gd name="T9" fmla="*/ 2147483647 h 27"/>
              <a:gd name="T10" fmla="*/ 2147483647 w 27"/>
              <a:gd name="T11" fmla="*/ 2147483647 h 27"/>
              <a:gd name="T12" fmla="*/ 2147483647 w 27"/>
              <a:gd name="T13" fmla="*/ 2147483647 h 27"/>
              <a:gd name="T14" fmla="*/ 2147483647 w 27"/>
              <a:gd name="T15" fmla="*/ 2147483647 h 27"/>
              <a:gd name="T16" fmla="*/ 2147483647 w 27"/>
              <a:gd name="T17" fmla="*/ 2147483647 h 27"/>
              <a:gd name="T18" fmla="*/ 2147483647 w 27"/>
              <a:gd name="T19" fmla="*/ 2147483647 h 27"/>
              <a:gd name="T20" fmla="*/ 2147483647 w 27"/>
              <a:gd name="T21" fmla="*/ 2147483647 h 27"/>
              <a:gd name="T22" fmla="*/ 2147483647 w 27"/>
              <a:gd name="T23" fmla="*/ 2147483647 h 27"/>
              <a:gd name="T24" fmla="*/ 2147483647 w 27"/>
              <a:gd name="T25" fmla="*/ 2147483647 h 27"/>
              <a:gd name="T26" fmla="*/ 2147483647 w 27"/>
              <a:gd name="T27" fmla="*/ 2147483647 h 27"/>
              <a:gd name="T28" fmla="*/ 2147483647 w 27"/>
              <a:gd name="T29" fmla="*/ 0 h 27"/>
              <a:gd name="T30" fmla="*/ 2147483647 w 27"/>
              <a:gd name="T31" fmla="*/ 0 h 27"/>
              <a:gd name="T32" fmla="*/ 2147483647 w 27"/>
              <a:gd name="T33" fmla="*/ 0 h 27"/>
              <a:gd name="T34" fmla="*/ 2147483647 w 27"/>
              <a:gd name="T35" fmla="*/ 0 h 27"/>
              <a:gd name="T36" fmla="*/ 2147483647 w 27"/>
              <a:gd name="T37" fmla="*/ 0 h 27"/>
              <a:gd name="T38" fmla="*/ 2147483647 w 27"/>
              <a:gd name="T39" fmla="*/ 2147483647 h 27"/>
              <a:gd name="T40" fmla="*/ 2147483647 w 27"/>
              <a:gd name="T41" fmla="*/ 2147483647 h 27"/>
              <a:gd name="T42" fmla="*/ 2147483647 w 27"/>
              <a:gd name="T43" fmla="*/ 2147483647 h 27"/>
              <a:gd name="T44" fmla="*/ 0 w 27"/>
              <a:gd name="T45" fmla="*/ 2147483647 h 27"/>
              <a:gd name="T46" fmla="*/ 0 w 27"/>
              <a:gd name="T47" fmla="*/ 2147483647 h 27"/>
              <a:gd name="T48" fmla="*/ 0 w 27"/>
              <a:gd name="T49" fmla="*/ 2147483647 h 27"/>
              <a:gd name="T50" fmla="*/ 0 w 27"/>
              <a:gd name="T51" fmla="*/ 2147483647 h 27"/>
              <a:gd name="T52" fmla="*/ 0 w 27"/>
              <a:gd name="T53" fmla="*/ 2147483647 h 27"/>
              <a:gd name="T54" fmla="*/ 2147483647 w 27"/>
              <a:gd name="T55" fmla="*/ 2147483647 h 27"/>
              <a:gd name="T56" fmla="*/ 2147483647 w 27"/>
              <a:gd name="T57" fmla="*/ 2147483647 h 27"/>
              <a:gd name="T58" fmla="*/ 2147483647 w 27"/>
              <a:gd name="T59" fmla="*/ 2147483647 h 27"/>
              <a:gd name="T60" fmla="*/ 2147483647 w 27"/>
              <a:gd name="T61" fmla="*/ 2147483647 h 27"/>
              <a:gd name="T62" fmla="*/ 2147483647 w 27"/>
              <a:gd name="T63" fmla="*/ 2147483647 h 27"/>
              <a:gd name="T64" fmla="*/ 2147483647 w 27"/>
              <a:gd name="T65" fmla="*/ 2147483647 h 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27"/>
              <a:gd name="T101" fmla="*/ 27 w 27"/>
              <a:gd name="T102" fmla="*/ 27 h 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27">
                <a:moveTo>
                  <a:pt x="12" y="26"/>
                </a:moveTo>
                <a:lnTo>
                  <a:pt x="13" y="26"/>
                </a:lnTo>
                <a:lnTo>
                  <a:pt x="16" y="24"/>
                </a:lnTo>
                <a:lnTo>
                  <a:pt x="19" y="23"/>
                </a:lnTo>
                <a:lnTo>
                  <a:pt x="20" y="21"/>
                </a:lnTo>
                <a:lnTo>
                  <a:pt x="23" y="20"/>
                </a:lnTo>
                <a:lnTo>
                  <a:pt x="24" y="18"/>
                </a:lnTo>
                <a:lnTo>
                  <a:pt x="24" y="15"/>
                </a:lnTo>
                <a:lnTo>
                  <a:pt x="26" y="13"/>
                </a:lnTo>
                <a:lnTo>
                  <a:pt x="24" y="10"/>
                </a:lnTo>
                <a:lnTo>
                  <a:pt x="24" y="8"/>
                </a:lnTo>
                <a:lnTo>
                  <a:pt x="23" y="6"/>
                </a:lnTo>
                <a:lnTo>
                  <a:pt x="20" y="3"/>
                </a:lnTo>
                <a:lnTo>
                  <a:pt x="19" y="1"/>
                </a:lnTo>
                <a:lnTo>
                  <a:pt x="16" y="0"/>
                </a:lnTo>
                <a:lnTo>
                  <a:pt x="13" y="0"/>
                </a:lnTo>
                <a:lnTo>
                  <a:pt x="12" y="0"/>
                </a:lnTo>
                <a:lnTo>
                  <a:pt x="9" y="0"/>
                </a:lnTo>
                <a:lnTo>
                  <a:pt x="6" y="0"/>
                </a:lnTo>
                <a:lnTo>
                  <a:pt x="4" y="1"/>
                </a:lnTo>
                <a:lnTo>
                  <a:pt x="3" y="3"/>
                </a:lnTo>
                <a:lnTo>
                  <a:pt x="1" y="6"/>
                </a:lnTo>
                <a:lnTo>
                  <a:pt x="0" y="8"/>
                </a:lnTo>
                <a:lnTo>
                  <a:pt x="0" y="10"/>
                </a:lnTo>
                <a:lnTo>
                  <a:pt x="0" y="13"/>
                </a:lnTo>
                <a:lnTo>
                  <a:pt x="0" y="15"/>
                </a:lnTo>
                <a:lnTo>
                  <a:pt x="0" y="18"/>
                </a:lnTo>
                <a:lnTo>
                  <a:pt x="1" y="20"/>
                </a:lnTo>
                <a:lnTo>
                  <a:pt x="3" y="21"/>
                </a:lnTo>
                <a:lnTo>
                  <a:pt x="4" y="23"/>
                </a:lnTo>
                <a:lnTo>
                  <a:pt x="6" y="24"/>
                </a:lnTo>
                <a:lnTo>
                  <a:pt x="9" y="26"/>
                </a:lnTo>
                <a:lnTo>
                  <a:pt x="12" y="26"/>
                </a:lnTo>
              </a:path>
            </a:pathLst>
          </a:custGeom>
          <a:solidFill>
            <a:srgbClr val="FFFFFF"/>
          </a:solidFill>
          <a:ln w="12700" cap="rnd" cmpd="sng">
            <a:solidFill>
              <a:srgbClr val="FF0000"/>
            </a:solidFill>
            <a:prstDash val="solid"/>
            <a:round/>
            <a:headEnd/>
            <a:tailEnd/>
          </a:ln>
        </p:spPr>
        <p:txBody>
          <a:bodyPr/>
          <a:lstStyle/>
          <a:p>
            <a:endParaRPr lang="en-US" sz="1600">
              <a:solidFill>
                <a:schemeClr val="bg1"/>
              </a:solidFill>
              <a:latin typeface="Arial"/>
              <a:cs typeface="Arial"/>
            </a:endParaRPr>
          </a:p>
        </p:txBody>
      </p:sp>
      <p:sp>
        <p:nvSpPr>
          <p:cNvPr id="86067" name="Freeform 52"/>
          <p:cNvSpPr>
            <a:spLocks/>
          </p:cNvSpPr>
          <p:nvPr/>
        </p:nvSpPr>
        <p:spPr bwMode="auto">
          <a:xfrm>
            <a:off x="6947362" y="4514851"/>
            <a:ext cx="44450" cy="44450"/>
          </a:xfrm>
          <a:custGeom>
            <a:avLst/>
            <a:gdLst>
              <a:gd name="T0" fmla="*/ 2147483647 w 26"/>
              <a:gd name="T1" fmla="*/ 2147483647 h 28"/>
              <a:gd name="T2" fmla="*/ 2147483647 w 26"/>
              <a:gd name="T3" fmla="*/ 2147483647 h 28"/>
              <a:gd name="T4" fmla="*/ 2147483647 w 26"/>
              <a:gd name="T5" fmla="*/ 2147483647 h 28"/>
              <a:gd name="T6" fmla="*/ 2147483647 w 26"/>
              <a:gd name="T7" fmla="*/ 2147483647 h 28"/>
              <a:gd name="T8" fmla="*/ 2147483647 w 26"/>
              <a:gd name="T9" fmla="*/ 2147483647 h 28"/>
              <a:gd name="T10" fmla="*/ 2147483647 w 26"/>
              <a:gd name="T11" fmla="*/ 2147483647 h 28"/>
              <a:gd name="T12" fmla="*/ 2147483647 w 26"/>
              <a:gd name="T13" fmla="*/ 2147483647 h 28"/>
              <a:gd name="T14" fmla="*/ 2147483647 w 26"/>
              <a:gd name="T15" fmla="*/ 2147483647 h 28"/>
              <a:gd name="T16" fmla="*/ 2147483647 w 26"/>
              <a:gd name="T17" fmla="*/ 2147483647 h 28"/>
              <a:gd name="T18" fmla="*/ 2147483647 w 26"/>
              <a:gd name="T19" fmla="*/ 2147483647 h 28"/>
              <a:gd name="T20" fmla="*/ 2147483647 w 26"/>
              <a:gd name="T21" fmla="*/ 2147483647 h 28"/>
              <a:gd name="T22" fmla="*/ 2147483647 w 26"/>
              <a:gd name="T23" fmla="*/ 2147483647 h 28"/>
              <a:gd name="T24" fmla="*/ 2147483647 w 26"/>
              <a:gd name="T25" fmla="*/ 2147483647 h 28"/>
              <a:gd name="T26" fmla="*/ 2147483647 w 26"/>
              <a:gd name="T27" fmla="*/ 2147483647 h 28"/>
              <a:gd name="T28" fmla="*/ 2147483647 w 26"/>
              <a:gd name="T29" fmla="*/ 2147483647 h 28"/>
              <a:gd name="T30" fmla="*/ 2147483647 w 26"/>
              <a:gd name="T31" fmla="*/ 0 h 28"/>
              <a:gd name="T32" fmla="*/ 2147483647 w 26"/>
              <a:gd name="T33" fmla="*/ 0 h 28"/>
              <a:gd name="T34" fmla="*/ 2147483647 w 26"/>
              <a:gd name="T35" fmla="*/ 0 h 28"/>
              <a:gd name="T36" fmla="*/ 2147483647 w 26"/>
              <a:gd name="T37" fmla="*/ 2147483647 h 28"/>
              <a:gd name="T38" fmla="*/ 2147483647 w 26"/>
              <a:gd name="T39" fmla="*/ 2147483647 h 28"/>
              <a:gd name="T40" fmla="*/ 2147483647 w 26"/>
              <a:gd name="T41" fmla="*/ 2147483647 h 28"/>
              <a:gd name="T42" fmla="*/ 2147483647 w 26"/>
              <a:gd name="T43" fmla="*/ 2147483647 h 28"/>
              <a:gd name="T44" fmla="*/ 0 w 26"/>
              <a:gd name="T45" fmla="*/ 2147483647 h 28"/>
              <a:gd name="T46" fmla="*/ 0 w 26"/>
              <a:gd name="T47" fmla="*/ 2147483647 h 28"/>
              <a:gd name="T48" fmla="*/ 0 w 26"/>
              <a:gd name="T49" fmla="*/ 2147483647 h 28"/>
              <a:gd name="T50" fmla="*/ 0 w 26"/>
              <a:gd name="T51" fmla="*/ 2147483647 h 28"/>
              <a:gd name="T52" fmla="*/ 0 w 26"/>
              <a:gd name="T53" fmla="*/ 2147483647 h 28"/>
              <a:gd name="T54" fmla="*/ 2147483647 w 26"/>
              <a:gd name="T55" fmla="*/ 2147483647 h 28"/>
              <a:gd name="T56" fmla="*/ 2147483647 w 26"/>
              <a:gd name="T57" fmla="*/ 2147483647 h 28"/>
              <a:gd name="T58" fmla="*/ 2147483647 w 26"/>
              <a:gd name="T59" fmla="*/ 2147483647 h 28"/>
              <a:gd name="T60" fmla="*/ 2147483647 w 26"/>
              <a:gd name="T61" fmla="*/ 2147483647 h 28"/>
              <a:gd name="T62" fmla="*/ 2147483647 w 26"/>
              <a:gd name="T63" fmla="*/ 2147483647 h 28"/>
              <a:gd name="T64" fmla="*/ 2147483647 w 26"/>
              <a:gd name="T65" fmla="*/ 2147483647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
              <a:gd name="T100" fmla="*/ 0 h 28"/>
              <a:gd name="T101" fmla="*/ 26 w 26"/>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 h="28">
                <a:moveTo>
                  <a:pt x="12" y="27"/>
                </a:moveTo>
                <a:lnTo>
                  <a:pt x="14" y="27"/>
                </a:lnTo>
                <a:lnTo>
                  <a:pt x="17" y="25"/>
                </a:lnTo>
                <a:lnTo>
                  <a:pt x="19" y="24"/>
                </a:lnTo>
                <a:lnTo>
                  <a:pt x="21" y="22"/>
                </a:lnTo>
                <a:lnTo>
                  <a:pt x="24" y="20"/>
                </a:lnTo>
                <a:lnTo>
                  <a:pt x="24" y="17"/>
                </a:lnTo>
                <a:lnTo>
                  <a:pt x="25" y="16"/>
                </a:lnTo>
                <a:lnTo>
                  <a:pt x="25" y="13"/>
                </a:lnTo>
                <a:lnTo>
                  <a:pt x="25" y="10"/>
                </a:lnTo>
                <a:lnTo>
                  <a:pt x="24" y="7"/>
                </a:lnTo>
                <a:lnTo>
                  <a:pt x="24" y="6"/>
                </a:lnTo>
                <a:lnTo>
                  <a:pt x="21" y="4"/>
                </a:lnTo>
                <a:lnTo>
                  <a:pt x="19" y="2"/>
                </a:lnTo>
                <a:lnTo>
                  <a:pt x="17" y="1"/>
                </a:lnTo>
                <a:lnTo>
                  <a:pt x="14" y="0"/>
                </a:lnTo>
                <a:lnTo>
                  <a:pt x="12" y="0"/>
                </a:lnTo>
                <a:lnTo>
                  <a:pt x="10" y="0"/>
                </a:lnTo>
                <a:lnTo>
                  <a:pt x="7" y="1"/>
                </a:lnTo>
                <a:lnTo>
                  <a:pt x="5" y="2"/>
                </a:lnTo>
                <a:lnTo>
                  <a:pt x="2" y="4"/>
                </a:lnTo>
                <a:lnTo>
                  <a:pt x="1" y="6"/>
                </a:lnTo>
                <a:lnTo>
                  <a:pt x="0" y="7"/>
                </a:lnTo>
                <a:lnTo>
                  <a:pt x="0" y="10"/>
                </a:lnTo>
                <a:lnTo>
                  <a:pt x="0" y="13"/>
                </a:lnTo>
                <a:lnTo>
                  <a:pt x="0" y="16"/>
                </a:lnTo>
                <a:lnTo>
                  <a:pt x="0" y="17"/>
                </a:lnTo>
                <a:lnTo>
                  <a:pt x="1" y="20"/>
                </a:lnTo>
                <a:lnTo>
                  <a:pt x="2" y="22"/>
                </a:lnTo>
                <a:lnTo>
                  <a:pt x="5" y="24"/>
                </a:lnTo>
                <a:lnTo>
                  <a:pt x="7" y="25"/>
                </a:lnTo>
                <a:lnTo>
                  <a:pt x="10" y="27"/>
                </a:lnTo>
                <a:lnTo>
                  <a:pt x="12" y="27"/>
                </a:lnTo>
              </a:path>
            </a:pathLst>
          </a:custGeom>
          <a:solidFill>
            <a:srgbClr val="FFFFFF"/>
          </a:solidFill>
          <a:ln w="12700" cap="rnd" cmpd="sng">
            <a:solidFill>
              <a:srgbClr val="FF0000"/>
            </a:solidFill>
            <a:prstDash val="solid"/>
            <a:round/>
            <a:headEnd/>
            <a:tailEnd/>
          </a:ln>
        </p:spPr>
        <p:txBody>
          <a:bodyPr/>
          <a:lstStyle/>
          <a:p>
            <a:endParaRPr lang="en-US" sz="1600">
              <a:solidFill>
                <a:schemeClr val="bg1"/>
              </a:solidFill>
              <a:latin typeface="Arial"/>
              <a:cs typeface="Arial"/>
            </a:endParaRPr>
          </a:p>
        </p:txBody>
      </p:sp>
      <p:sp>
        <p:nvSpPr>
          <p:cNvPr id="86068" name="Freeform 53"/>
          <p:cNvSpPr>
            <a:spLocks/>
          </p:cNvSpPr>
          <p:nvPr/>
        </p:nvSpPr>
        <p:spPr bwMode="auto">
          <a:xfrm>
            <a:off x="6183774" y="4368801"/>
            <a:ext cx="47625" cy="42862"/>
          </a:xfrm>
          <a:custGeom>
            <a:avLst/>
            <a:gdLst>
              <a:gd name="T0" fmla="*/ 2147483647 w 27"/>
              <a:gd name="T1" fmla="*/ 2147483647 h 27"/>
              <a:gd name="T2" fmla="*/ 2147483647 w 27"/>
              <a:gd name="T3" fmla="*/ 2147483647 h 27"/>
              <a:gd name="T4" fmla="*/ 2147483647 w 27"/>
              <a:gd name="T5" fmla="*/ 2147483647 h 27"/>
              <a:gd name="T6" fmla="*/ 2147483647 w 27"/>
              <a:gd name="T7" fmla="*/ 2147483647 h 27"/>
              <a:gd name="T8" fmla="*/ 2147483647 w 27"/>
              <a:gd name="T9" fmla="*/ 2147483647 h 27"/>
              <a:gd name="T10" fmla="*/ 2147483647 w 27"/>
              <a:gd name="T11" fmla="*/ 2147483647 h 27"/>
              <a:gd name="T12" fmla="*/ 2147483647 w 27"/>
              <a:gd name="T13" fmla="*/ 2147483647 h 27"/>
              <a:gd name="T14" fmla="*/ 2147483647 w 27"/>
              <a:gd name="T15" fmla="*/ 2147483647 h 27"/>
              <a:gd name="T16" fmla="*/ 2147483647 w 27"/>
              <a:gd name="T17" fmla="*/ 2147483647 h 27"/>
              <a:gd name="T18" fmla="*/ 2147483647 w 27"/>
              <a:gd name="T19" fmla="*/ 2147483647 h 27"/>
              <a:gd name="T20" fmla="*/ 2147483647 w 27"/>
              <a:gd name="T21" fmla="*/ 2147483647 h 27"/>
              <a:gd name="T22" fmla="*/ 2147483647 w 27"/>
              <a:gd name="T23" fmla="*/ 2147483647 h 27"/>
              <a:gd name="T24" fmla="*/ 2147483647 w 27"/>
              <a:gd name="T25" fmla="*/ 2147483647 h 27"/>
              <a:gd name="T26" fmla="*/ 2147483647 w 27"/>
              <a:gd name="T27" fmla="*/ 2147483647 h 27"/>
              <a:gd name="T28" fmla="*/ 2147483647 w 27"/>
              <a:gd name="T29" fmla="*/ 2147483647 h 27"/>
              <a:gd name="T30" fmla="*/ 2147483647 w 27"/>
              <a:gd name="T31" fmla="*/ 0 h 27"/>
              <a:gd name="T32" fmla="*/ 2147483647 w 27"/>
              <a:gd name="T33" fmla="*/ 0 h 27"/>
              <a:gd name="T34" fmla="*/ 2147483647 w 27"/>
              <a:gd name="T35" fmla="*/ 0 h 27"/>
              <a:gd name="T36" fmla="*/ 2147483647 w 27"/>
              <a:gd name="T37" fmla="*/ 2147483647 h 27"/>
              <a:gd name="T38" fmla="*/ 2147483647 w 27"/>
              <a:gd name="T39" fmla="*/ 2147483647 h 27"/>
              <a:gd name="T40" fmla="*/ 2147483647 w 27"/>
              <a:gd name="T41" fmla="*/ 2147483647 h 27"/>
              <a:gd name="T42" fmla="*/ 2147483647 w 27"/>
              <a:gd name="T43" fmla="*/ 2147483647 h 27"/>
              <a:gd name="T44" fmla="*/ 0 w 27"/>
              <a:gd name="T45" fmla="*/ 2147483647 h 27"/>
              <a:gd name="T46" fmla="*/ 0 w 27"/>
              <a:gd name="T47" fmla="*/ 2147483647 h 27"/>
              <a:gd name="T48" fmla="*/ 0 w 27"/>
              <a:gd name="T49" fmla="*/ 2147483647 h 27"/>
              <a:gd name="T50" fmla="*/ 0 w 27"/>
              <a:gd name="T51" fmla="*/ 2147483647 h 27"/>
              <a:gd name="T52" fmla="*/ 0 w 27"/>
              <a:gd name="T53" fmla="*/ 2147483647 h 27"/>
              <a:gd name="T54" fmla="*/ 2147483647 w 27"/>
              <a:gd name="T55" fmla="*/ 2147483647 h 27"/>
              <a:gd name="T56" fmla="*/ 2147483647 w 27"/>
              <a:gd name="T57" fmla="*/ 2147483647 h 27"/>
              <a:gd name="T58" fmla="*/ 2147483647 w 27"/>
              <a:gd name="T59" fmla="*/ 2147483647 h 27"/>
              <a:gd name="T60" fmla="*/ 2147483647 w 27"/>
              <a:gd name="T61" fmla="*/ 2147483647 h 27"/>
              <a:gd name="T62" fmla="*/ 2147483647 w 27"/>
              <a:gd name="T63" fmla="*/ 2147483647 h 27"/>
              <a:gd name="T64" fmla="*/ 2147483647 w 27"/>
              <a:gd name="T65" fmla="*/ 2147483647 h 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27"/>
              <a:gd name="T101" fmla="*/ 27 w 27"/>
              <a:gd name="T102" fmla="*/ 27 h 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27">
                <a:moveTo>
                  <a:pt x="13" y="26"/>
                </a:moveTo>
                <a:lnTo>
                  <a:pt x="15" y="26"/>
                </a:lnTo>
                <a:lnTo>
                  <a:pt x="18" y="24"/>
                </a:lnTo>
                <a:lnTo>
                  <a:pt x="20" y="23"/>
                </a:lnTo>
                <a:lnTo>
                  <a:pt x="21" y="21"/>
                </a:lnTo>
                <a:lnTo>
                  <a:pt x="23" y="19"/>
                </a:lnTo>
                <a:lnTo>
                  <a:pt x="24" y="18"/>
                </a:lnTo>
                <a:lnTo>
                  <a:pt x="26" y="15"/>
                </a:lnTo>
                <a:lnTo>
                  <a:pt x="26" y="13"/>
                </a:lnTo>
                <a:lnTo>
                  <a:pt x="26" y="10"/>
                </a:lnTo>
                <a:lnTo>
                  <a:pt x="24" y="9"/>
                </a:lnTo>
                <a:lnTo>
                  <a:pt x="23" y="6"/>
                </a:lnTo>
                <a:lnTo>
                  <a:pt x="21" y="4"/>
                </a:lnTo>
                <a:lnTo>
                  <a:pt x="20" y="2"/>
                </a:lnTo>
                <a:lnTo>
                  <a:pt x="18" y="1"/>
                </a:lnTo>
                <a:lnTo>
                  <a:pt x="15" y="0"/>
                </a:lnTo>
                <a:lnTo>
                  <a:pt x="13" y="0"/>
                </a:lnTo>
                <a:lnTo>
                  <a:pt x="11" y="0"/>
                </a:lnTo>
                <a:lnTo>
                  <a:pt x="8" y="1"/>
                </a:lnTo>
                <a:lnTo>
                  <a:pt x="6" y="2"/>
                </a:lnTo>
                <a:lnTo>
                  <a:pt x="3" y="4"/>
                </a:lnTo>
                <a:lnTo>
                  <a:pt x="1" y="6"/>
                </a:lnTo>
                <a:lnTo>
                  <a:pt x="0" y="9"/>
                </a:lnTo>
                <a:lnTo>
                  <a:pt x="0" y="10"/>
                </a:lnTo>
                <a:lnTo>
                  <a:pt x="0" y="13"/>
                </a:lnTo>
                <a:lnTo>
                  <a:pt x="0" y="15"/>
                </a:lnTo>
                <a:lnTo>
                  <a:pt x="0" y="18"/>
                </a:lnTo>
                <a:lnTo>
                  <a:pt x="1" y="19"/>
                </a:lnTo>
                <a:lnTo>
                  <a:pt x="3" y="21"/>
                </a:lnTo>
                <a:lnTo>
                  <a:pt x="6" y="23"/>
                </a:lnTo>
                <a:lnTo>
                  <a:pt x="8" y="24"/>
                </a:lnTo>
                <a:lnTo>
                  <a:pt x="11" y="26"/>
                </a:lnTo>
                <a:lnTo>
                  <a:pt x="13" y="26"/>
                </a:lnTo>
              </a:path>
            </a:pathLst>
          </a:custGeom>
          <a:solidFill>
            <a:srgbClr val="FFFFFF"/>
          </a:solidFill>
          <a:ln w="12700" cap="rnd" cmpd="sng">
            <a:solidFill>
              <a:srgbClr val="FF0000"/>
            </a:solidFill>
            <a:prstDash val="solid"/>
            <a:round/>
            <a:headEnd/>
            <a:tailEnd/>
          </a:ln>
        </p:spPr>
        <p:txBody>
          <a:bodyPr/>
          <a:lstStyle/>
          <a:p>
            <a:endParaRPr lang="en-US" sz="1600">
              <a:solidFill>
                <a:schemeClr val="bg1"/>
              </a:solidFill>
              <a:latin typeface="Arial"/>
              <a:cs typeface="Arial"/>
            </a:endParaRPr>
          </a:p>
        </p:txBody>
      </p:sp>
      <p:sp>
        <p:nvSpPr>
          <p:cNvPr id="86069" name="Freeform 54"/>
          <p:cNvSpPr>
            <a:spLocks/>
          </p:cNvSpPr>
          <p:nvPr/>
        </p:nvSpPr>
        <p:spPr bwMode="auto">
          <a:xfrm>
            <a:off x="6944187" y="4591051"/>
            <a:ext cx="46037" cy="41275"/>
          </a:xfrm>
          <a:custGeom>
            <a:avLst/>
            <a:gdLst>
              <a:gd name="T0" fmla="*/ 2147483647 w 27"/>
              <a:gd name="T1" fmla="*/ 2147483647 h 26"/>
              <a:gd name="T2" fmla="*/ 2147483647 w 27"/>
              <a:gd name="T3" fmla="*/ 2147483647 h 26"/>
              <a:gd name="T4" fmla="*/ 2147483647 w 27"/>
              <a:gd name="T5" fmla="*/ 2147483647 h 26"/>
              <a:gd name="T6" fmla="*/ 2147483647 w 27"/>
              <a:gd name="T7" fmla="*/ 2147483647 h 26"/>
              <a:gd name="T8" fmla="*/ 2147483647 w 27"/>
              <a:gd name="T9" fmla="*/ 2147483647 h 26"/>
              <a:gd name="T10" fmla="*/ 2147483647 w 27"/>
              <a:gd name="T11" fmla="*/ 2147483647 h 26"/>
              <a:gd name="T12" fmla="*/ 2147483647 w 27"/>
              <a:gd name="T13" fmla="*/ 2147483647 h 26"/>
              <a:gd name="T14" fmla="*/ 2147483647 w 27"/>
              <a:gd name="T15" fmla="*/ 2147483647 h 26"/>
              <a:gd name="T16" fmla="*/ 2147483647 w 27"/>
              <a:gd name="T17" fmla="*/ 2147483647 h 26"/>
              <a:gd name="T18" fmla="*/ 2147483647 w 27"/>
              <a:gd name="T19" fmla="*/ 2147483647 h 26"/>
              <a:gd name="T20" fmla="*/ 2147483647 w 27"/>
              <a:gd name="T21" fmla="*/ 2147483647 h 26"/>
              <a:gd name="T22" fmla="*/ 2147483647 w 27"/>
              <a:gd name="T23" fmla="*/ 2147483647 h 26"/>
              <a:gd name="T24" fmla="*/ 2147483647 w 27"/>
              <a:gd name="T25" fmla="*/ 2147483647 h 26"/>
              <a:gd name="T26" fmla="*/ 2147483647 w 27"/>
              <a:gd name="T27" fmla="*/ 2147483647 h 26"/>
              <a:gd name="T28" fmla="*/ 2147483647 w 27"/>
              <a:gd name="T29" fmla="*/ 0 h 26"/>
              <a:gd name="T30" fmla="*/ 2147483647 w 27"/>
              <a:gd name="T31" fmla="*/ 0 h 26"/>
              <a:gd name="T32" fmla="*/ 2147483647 w 27"/>
              <a:gd name="T33" fmla="*/ 0 h 26"/>
              <a:gd name="T34" fmla="*/ 2147483647 w 27"/>
              <a:gd name="T35" fmla="*/ 0 h 26"/>
              <a:gd name="T36" fmla="*/ 2147483647 w 27"/>
              <a:gd name="T37" fmla="*/ 0 h 26"/>
              <a:gd name="T38" fmla="*/ 2147483647 w 27"/>
              <a:gd name="T39" fmla="*/ 2147483647 h 26"/>
              <a:gd name="T40" fmla="*/ 2147483647 w 27"/>
              <a:gd name="T41" fmla="*/ 2147483647 h 26"/>
              <a:gd name="T42" fmla="*/ 2147483647 w 27"/>
              <a:gd name="T43" fmla="*/ 2147483647 h 26"/>
              <a:gd name="T44" fmla="*/ 0 w 27"/>
              <a:gd name="T45" fmla="*/ 2147483647 h 26"/>
              <a:gd name="T46" fmla="*/ 0 w 27"/>
              <a:gd name="T47" fmla="*/ 2147483647 h 26"/>
              <a:gd name="T48" fmla="*/ 0 w 27"/>
              <a:gd name="T49" fmla="*/ 2147483647 h 26"/>
              <a:gd name="T50" fmla="*/ 0 w 27"/>
              <a:gd name="T51" fmla="*/ 2147483647 h 26"/>
              <a:gd name="T52" fmla="*/ 0 w 27"/>
              <a:gd name="T53" fmla="*/ 2147483647 h 26"/>
              <a:gd name="T54" fmla="*/ 2147483647 w 27"/>
              <a:gd name="T55" fmla="*/ 2147483647 h 26"/>
              <a:gd name="T56" fmla="*/ 2147483647 w 27"/>
              <a:gd name="T57" fmla="*/ 2147483647 h 26"/>
              <a:gd name="T58" fmla="*/ 2147483647 w 27"/>
              <a:gd name="T59" fmla="*/ 2147483647 h 26"/>
              <a:gd name="T60" fmla="*/ 2147483647 w 27"/>
              <a:gd name="T61" fmla="*/ 2147483647 h 26"/>
              <a:gd name="T62" fmla="*/ 2147483647 w 27"/>
              <a:gd name="T63" fmla="*/ 2147483647 h 26"/>
              <a:gd name="T64" fmla="*/ 2147483647 w 27"/>
              <a:gd name="T65" fmla="*/ 2147483647 h 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26"/>
              <a:gd name="T101" fmla="*/ 27 w 27"/>
              <a:gd name="T102" fmla="*/ 26 h 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26">
                <a:moveTo>
                  <a:pt x="13" y="25"/>
                </a:moveTo>
                <a:lnTo>
                  <a:pt x="15" y="25"/>
                </a:lnTo>
                <a:lnTo>
                  <a:pt x="18" y="24"/>
                </a:lnTo>
                <a:lnTo>
                  <a:pt x="20" y="22"/>
                </a:lnTo>
                <a:lnTo>
                  <a:pt x="21" y="21"/>
                </a:lnTo>
                <a:lnTo>
                  <a:pt x="24" y="19"/>
                </a:lnTo>
                <a:lnTo>
                  <a:pt x="26" y="18"/>
                </a:lnTo>
                <a:lnTo>
                  <a:pt x="26" y="14"/>
                </a:lnTo>
                <a:lnTo>
                  <a:pt x="26" y="11"/>
                </a:lnTo>
                <a:lnTo>
                  <a:pt x="26" y="9"/>
                </a:lnTo>
                <a:lnTo>
                  <a:pt x="26" y="7"/>
                </a:lnTo>
                <a:lnTo>
                  <a:pt x="24" y="5"/>
                </a:lnTo>
                <a:lnTo>
                  <a:pt x="21" y="3"/>
                </a:lnTo>
                <a:lnTo>
                  <a:pt x="20" y="2"/>
                </a:lnTo>
                <a:lnTo>
                  <a:pt x="18" y="0"/>
                </a:lnTo>
                <a:lnTo>
                  <a:pt x="15" y="0"/>
                </a:lnTo>
                <a:lnTo>
                  <a:pt x="13" y="0"/>
                </a:lnTo>
                <a:lnTo>
                  <a:pt x="11" y="0"/>
                </a:lnTo>
                <a:lnTo>
                  <a:pt x="8" y="0"/>
                </a:lnTo>
                <a:lnTo>
                  <a:pt x="6" y="2"/>
                </a:lnTo>
                <a:lnTo>
                  <a:pt x="3" y="3"/>
                </a:lnTo>
                <a:lnTo>
                  <a:pt x="1" y="5"/>
                </a:lnTo>
                <a:lnTo>
                  <a:pt x="0" y="7"/>
                </a:lnTo>
                <a:lnTo>
                  <a:pt x="0" y="9"/>
                </a:lnTo>
                <a:lnTo>
                  <a:pt x="0" y="11"/>
                </a:lnTo>
                <a:lnTo>
                  <a:pt x="0" y="14"/>
                </a:lnTo>
                <a:lnTo>
                  <a:pt x="0" y="18"/>
                </a:lnTo>
                <a:lnTo>
                  <a:pt x="1" y="19"/>
                </a:lnTo>
                <a:lnTo>
                  <a:pt x="3" y="21"/>
                </a:lnTo>
                <a:lnTo>
                  <a:pt x="6" y="22"/>
                </a:lnTo>
                <a:lnTo>
                  <a:pt x="8" y="24"/>
                </a:lnTo>
                <a:lnTo>
                  <a:pt x="11" y="25"/>
                </a:lnTo>
                <a:lnTo>
                  <a:pt x="13" y="25"/>
                </a:lnTo>
              </a:path>
            </a:pathLst>
          </a:custGeom>
          <a:solidFill>
            <a:srgbClr val="FFFFFF"/>
          </a:solidFill>
          <a:ln w="12700" cap="rnd" cmpd="sng">
            <a:solidFill>
              <a:srgbClr val="FF0000"/>
            </a:solidFill>
            <a:prstDash val="solid"/>
            <a:round/>
            <a:headEnd/>
            <a:tailEnd/>
          </a:ln>
        </p:spPr>
        <p:txBody>
          <a:bodyPr/>
          <a:lstStyle/>
          <a:p>
            <a:endParaRPr lang="en-US" sz="1600">
              <a:solidFill>
                <a:schemeClr val="bg1"/>
              </a:solidFill>
              <a:latin typeface="Arial"/>
              <a:cs typeface="Arial"/>
            </a:endParaRPr>
          </a:p>
        </p:txBody>
      </p:sp>
      <p:sp>
        <p:nvSpPr>
          <p:cNvPr id="86070" name="Freeform 55"/>
          <p:cNvSpPr>
            <a:spLocks/>
          </p:cNvSpPr>
          <p:nvPr/>
        </p:nvSpPr>
        <p:spPr bwMode="auto">
          <a:xfrm>
            <a:off x="6190124" y="4511676"/>
            <a:ext cx="46038" cy="42862"/>
          </a:xfrm>
          <a:custGeom>
            <a:avLst/>
            <a:gdLst>
              <a:gd name="T0" fmla="*/ 2147483647 w 27"/>
              <a:gd name="T1" fmla="*/ 2147483647 h 27"/>
              <a:gd name="T2" fmla="*/ 2147483647 w 27"/>
              <a:gd name="T3" fmla="*/ 2147483647 h 27"/>
              <a:gd name="T4" fmla="*/ 2147483647 w 27"/>
              <a:gd name="T5" fmla="*/ 2147483647 h 27"/>
              <a:gd name="T6" fmla="*/ 2147483647 w 27"/>
              <a:gd name="T7" fmla="*/ 2147483647 h 27"/>
              <a:gd name="T8" fmla="*/ 2147483647 w 27"/>
              <a:gd name="T9" fmla="*/ 2147483647 h 27"/>
              <a:gd name="T10" fmla="*/ 2147483647 w 27"/>
              <a:gd name="T11" fmla="*/ 2147483647 h 27"/>
              <a:gd name="T12" fmla="*/ 2147483647 w 27"/>
              <a:gd name="T13" fmla="*/ 2147483647 h 27"/>
              <a:gd name="T14" fmla="*/ 2147483647 w 27"/>
              <a:gd name="T15" fmla="*/ 2147483647 h 27"/>
              <a:gd name="T16" fmla="*/ 2147483647 w 27"/>
              <a:gd name="T17" fmla="*/ 2147483647 h 27"/>
              <a:gd name="T18" fmla="*/ 2147483647 w 27"/>
              <a:gd name="T19" fmla="*/ 2147483647 h 27"/>
              <a:gd name="T20" fmla="*/ 2147483647 w 27"/>
              <a:gd name="T21" fmla="*/ 2147483647 h 27"/>
              <a:gd name="T22" fmla="*/ 2147483647 w 27"/>
              <a:gd name="T23" fmla="*/ 2147483647 h 27"/>
              <a:gd name="T24" fmla="*/ 2147483647 w 27"/>
              <a:gd name="T25" fmla="*/ 2147483647 h 27"/>
              <a:gd name="T26" fmla="*/ 2147483647 w 27"/>
              <a:gd name="T27" fmla="*/ 2147483647 h 27"/>
              <a:gd name="T28" fmla="*/ 2147483647 w 27"/>
              <a:gd name="T29" fmla="*/ 2147483647 h 27"/>
              <a:gd name="T30" fmla="*/ 2147483647 w 27"/>
              <a:gd name="T31" fmla="*/ 0 h 27"/>
              <a:gd name="T32" fmla="*/ 2147483647 w 27"/>
              <a:gd name="T33" fmla="*/ 0 h 27"/>
              <a:gd name="T34" fmla="*/ 2147483647 w 27"/>
              <a:gd name="T35" fmla="*/ 0 h 27"/>
              <a:gd name="T36" fmla="*/ 2147483647 w 27"/>
              <a:gd name="T37" fmla="*/ 2147483647 h 27"/>
              <a:gd name="T38" fmla="*/ 2147483647 w 27"/>
              <a:gd name="T39" fmla="*/ 2147483647 h 27"/>
              <a:gd name="T40" fmla="*/ 2147483647 w 27"/>
              <a:gd name="T41" fmla="*/ 2147483647 h 27"/>
              <a:gd name="T42" fmla="*/ 2147483647 w 27"/>
              <a:gd name="T43" fmla="*/ 2147483647 h 27"/>
              <a:gd name="T44" fmla="*/ 0 w 27"/>
              <a:gd name="T45" fmla="*/ 2147483647 h 27"/>
              <a:gd name="T46" fmla="*/ 0 w 27"/>
              <a:gd name="T47" fmla="*/ 2147483647 h 27"/>
              <a:gd name="T48" fmla="*/ 0 w 27"/>
              <a:gd name="T49" fmla="*/ 2147483647 h 27"/>
              <a:gd name="T50" fmla="*/ 0 w 27"/>
              <a:gd name="T51" fmla="*/ 2147483647 h 27"/>
              <a:gd name="T52" fmla="*/ 0 w 27"/>
              <a:gd name="T53" fmla="*/ 2147483647 h 27"/>
              <a:gd name="T54" fmla="*/ 2147483647 w 27"/>
              <a:gd name="T55" fmla="*/ 2147483647 h 27"/>
              <a:gd name="T56" fmla="*/ 2147483647 w 27"/>
              <a:gd name="T57" fmla="*/ 2147483647 h 27"/>
              <a:gd name="T58" fmla="*/ 2147483647 w 27"/>
              <a:gd name="T59" fmla="*/ 2147483647 h 27"/>
              <a:gd name="T60" fmla="*/ 2147483647 w 27"/>
              <a:gd name="T61" fmla="*/ 2147483647 h 27"/>
              <a:gd name="T62" fmla="*/ 2147483647 w 27"/>
              <a:gd name="T63" fmla="*/ 2147483647 h 27"/>
              <a:gd name="T64" fmla="*/ 2147483647 w 27"/>
              <a:gd name="T65" fmla="*/ 2147483647 h 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27"/>
              <a:gd name="T101" fmla="*/ 27 w 27"/>
              <a:gd name="T102" fmla="*/ 27 h 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27">
                <a:moveTo>
                  <a:pt x="13" y="26"/>
                </a:moveTo>
                <a:lnTo>
                  <a:pt x="15" y="26"/>
                </a:lnTo>
                <a:lnTo>
                  <a:pt x="17" y="24"/>
                </a:lnTo>
                <a:lnTo>
                  <a:pt x="19" y="23"/>
                </a:lnTo>
                <a:lnTo>
                  <a:pt x="22" y="21"/>
                </a:lnTo>
                <a:lnTo>
                  <a:pt x="23" y="19"/>
                </a:lnTo>
                <a:lnTo>
                  <a:pt x="25" y="18"/>
                </a:lnTo>
                <a:lnTo>
                  <a:pt x="26" y="15"/>
                </a:lnTo>
                <a:lnTo>
                  <a:pt x="26" y="13"/>
                </a:lnTo>
                <a:lnTo>
                  <a:pt x="26" y="10"/>
                </a:lnTo>
                <a:lnTo>
                  <a:pt x="25" y="9"/>
                </a:lnTo>
                <a:lnTo>
                  <a:pt x="23" y="6"/>
                </a:lnTo>
                <a:lnTo>
                  <a:pt x="22" y="4"/>
                </a:lnTo>
                <a:lnTo>
                  <a:pt x="19" y="2"/>
                </a:lnTo>
                <a:lnTo>
                  <a:pt x="17" y="1"/>
                </a:lnTo>
                <a:lnTo>
                  <a:pt x="15" y="0"/>
                </a:lnTo>
                <a:lnTo>
                  <a:pt x="13" y="0"/>
                </a:lnTo>
                <a:lnTo>
                  <a:pt x="9" y="0"/>
                </a:lnTo>
                <a:lnTo>
                  <a:pt x="7" y="1"/>
                </a:lnTo>
                <a:lnTo>
                  <a:pt x="5" y="2"/>
                </a:lnTo>
                <a:lnTo>
                  <a:pt x="2" y="4"/>
                </a:lnTo>
                <a:lnTo>
                  <a:pt x="1" y="6"/>
                </a:lnTo>
                <a:lnTo>
                  <a:pt x="0" y="9"/>
                </a:lnTo>
                <a:lnTo>
                  <a:pt x="0" y="10"/>
                </a:lnTo>
                <a:lnTo>
                  <a:pt x="0" y="13"/>
                </a:lnTo>
                <a:lnTo>
                  <a:pt x="0" y="15"/>
                </a:lnTo>
                <a:lnTo>
                  <a:pt x="0" y="18"/>
                </a:lnTo>
                <a:lnTo>
                  <a:pt x="1" y="19"/>
                </a:lnTo>
                <a:lnTo>
                  <a:pt x="2" y="21"/>
                </a:lnTo>
                <a:lnTo>
                  <a:pt x="5" y="23"/>
                </a:lnTo>
                <a:lnTo>
                  <a:pt x="7" y="24"/>
                </a:lnTo>
                <a:lnTo>
                  <a:pt x="9" y="26"/>
                </a:lnTo>
                <a:lnTo>
                  <a:pt x="13" y="26"/>
                </a:lnTo>
              </a:path>
            </a:pathLst>
          </a:custGeom>
          <a:solidFill>
            <a:srgbClr val="FFFFFF"/>
          </a:solidFill>
          <a:ln w="12700" cap="rnd" cmpd="sng">
            <a:solidFill>
              <a:srgbClr val="FF0000"/>
            </a:solidFill>
            <a:prstDash val="solid"/>
            <a:round/>
            <a:headEnd/>
            <a:tailEnd/>
          </a:ln>
        </p:spPr>
        <p:txBody>
          <a:bodyPr/>
          <a:lstStyle/>
          <a:p>
            <a:endParaRPr lang="en-US" sz="1600">
              <a:solidFill>
                <a:schemeClr val="bg1"/>
              </a:solidFill>
              <a:latin typeface="Arial"/>
              <a:cs typeface="Arial"/>
            </a:endParaRPr>
          </a:p>
        </p:txBody>
      </p:sp>
      <p:sp>
        <p:nvSpPr>
          <p:cNvPr id="86071" name="Freeform 56"/>
          <p:cNvSpPr>
            <a:spLocks/>
          </p:cNvSpPr>
          <p:nvPr/>
        </p:nvSpPr>
        <p:spPr bwMode="auto">
          <a:xfrm>
            <a:off x="6196474" y="4581526"/>
            <a:ext cx="46038" cy="41275"/>
          </a:xfrm>
          <a:custGeom>
            <a:avLst/>
            <a:gdLst>
              <a:gd name="T0" fmla="*/ 2147483647 w 27"/>
              <a:gd name="T1" fmla="*/ 2147483647 h 26"/>
              <a:gd name="T2" fmla="*/ 2147483647 w 27"/>
              <a:gd name="T3" fmla="*/ 2147483647 h 26"/>
              <a:gd name="T4" fmla="*/ 2147483647 w 27"/>
              <a:gd name="T5" fmla="*/ 2147483647 h 26"/>
              <a:gd name="T6" fmla="*/ 2147483647 w 27"/>
              <a:gd name="T7" fmla="*/ 2147483647 h 26"/>
              <a:gd name="T8" fmla="*/ 2147483647 w 27"/>
              <a:gd name="T9" fmla="*/ 2147483647 h 26"/>
              <a:gd name="T10" fmla="*/ 2147483647 w 27"/>
              <a:gd name="T11" fmla="*/ 2147483647 h 26"/>
              <a:gd name="T12" fmla="*/ 2147483647 w 27"/>
              <a:gd name="T13" fmla="*/ 2147483647 h 26"/>
              <a:gd name="T14" fmla="*/ 2147483647 w 27"/>
              <a:gd name="T15" fmla="*/ 2147483647 h 26"/>
              <a:gd name="T16" fmla="*/ 2147483647 w 27"/>
              <a:gd name="T17" fmla="*/ 2147483647 h 26"/>
              <a:gd name="T18" fmla="*/ 2147483647 w 27"/>
              <a:gd name="T19" fmla="*/ 2147483647 h 26"/>
              <a:gd name="T20" fmla="*/ 2147483647 w 27"/>
              <a:gd name="T21" fmla="*/ 2147483647 h 26"/>
              <a:gd name="T22" fmla="*/ 2147483647 w 27"/>
              <a:gd name="T23" fmla="*/ 2147483647 h 26"/>
              <a:gd name="T24" fmla="*/ 2147483647 w 27"/>
              <a:gd name="T25" fmla="*/ 2147483647 h 26"/>
              <a:gd name="T26" fmla="*/ 2147483647 w 27"/>
              <a:gd name="T27" fmla="*/ 2147483647 h 26"/>
              <a:gd name="T28" fmla="*/ 2147483647 w 27"/>
              <a:gd name="T29" fmla="*/ 0 h 26"/>
              <a:gd name="T30" fmla="*/ 2147483647 w 27"/>
              <a:gd name="T31" fmla="*/ 0 h 26"/>
              <a:gd name="T32" fmla="*/ 2147483647 w 27"/>
              <a:gd name="T33" fmla="*/ 0 h 26"/>
              <a:gd name="T34" fmla="*/ 2147483647 w 27"/>
              <a:gd name="T35" fmla="*/ 0 h 26"/>
              <a:gd name="T36" fmla="*/ 2147483647 w 27"/>
              <a:gd name="T37" fmla="*/ 0 h 26"/>
              <a:gd name="T38" fmla="*/ 2147483647 w 27"/>
              <a:gd name="T39" fmla="*/ 2147483647 h 26"/>
              <a:gd name="T40" fmla="*/ 2147483647 w 27"/>
              <a:gd name="T41" fmla="*/ 2147483647 h 26"/>
              <a:gd name="T42" fmla="*/ 2147483647 w 27"/>
              <a:gd name="T43" fmla="*/ 2147483647 h 26"/>
              <a:gd name="T44" fmla="*/ 0 w 27"/>
              <a:gd name="T45" fmla="*/ 2147483647 h 26"/>
              <a:gd name="T46" fmla="*/ 0 w 27"/>
              <a:gd name="T47" fmla="*/ 2147483647 h 26"/>
              <a:gd name="T48" fmla="*/ 0 w 27"/>
              <a:gd name="T49" fmla="*/ 2147483647 h 26"/>
              <a:gd name="T50" fmla="*/ 0 w 27"/>
              <a:gd name="T51" fmla="*/ 2147483647 h 26"/>
              <a:gd name="T52" fmla="*/ 0 w 27"/>
              <a:gd name="T53" fmla="*/ 2147483647 h 26"/>
              <a:gd name="T54" fmla="*/ 2147483647 w 27"/>
              <a:gd name="T55" fmla="*/ 2147483647 h 26"/>
              <a:gd name="T56" fmla="*/ 2147483647 w 27"/>
              <a:gd name="T57" fmla="*/ 2147483647 h 26"/>
              <a:gd name="T58" fmla="*/ 2147483647 w 27"/>
              <a:gd name="T59" fmla="*/ 2147483647 h 26"/>
              <a:gd name="T60" fmla="*/ 2147483647 w 27"/>
              <a:gd name="T61" fmla="*/ 2147483647 h 26"/>
              <a:gd name="T62" fmla="*/ 2147483647 w 27"/>
              <a:gd name="T63" fmla="*/ 2147483647 h 26"/>
              <a:gd name="T64" fmla="*/ 2147483647 w 27"/>
              <a:gd name="T65" fmla="*/ 2147483647 h 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26"/>
              <a:gd name="T101" fmla="*/ 27 w 27"/>
              <a:gd name="T102" fmla="*/ 26 h 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26">
                <a:moveTo>
                  <a:pt x="12" y="25"/>
                </a:moveTo>
                <a:lnTo>
                  <a:pt x="13" y="25"/>
                </a:lnTo>
                <a:lnTo>
                  <a:pt x="16" y="24"/>
                </a:lnTo>
                <a:lnTo>
                  <a:pt x="19" y="22"/>
                </a:lnTo>
                <a:lnTo>
                  <a:pt x="21" y="21"/>
                </a:lnTo>
                <a:lnTo>
                  <a:pt x="23" y="20"/>
                </a:lnTo>
                <a:lnTo>
                  <a:pt x="24" y="17"/>
                </a:lnTo>
                <a:lnTo>
                  <a:pt x="24" y="15"/>
                </a:lnTo>
                <a:lnTo>
                  <a:pt x="26" y="13"/>
                </a:lnTo>
                <a:lnTo>
                  <a:pt x="24" y="10"/>
                </a:lnTo>
                <a:lnTo>
                  <a:pt x="24" y="8"/>
                </a:lnTo>
                <a:lnTo>
                  <a:pt x="23" y="5"/>
                </a:lnTo>
                <a:lnTo>
                  <a:pt x="21" y="3"/>
                </a:lnTo>
                <a:lnTo>
                  <a:pt x="19" y="2"/>
                </a:lnTo>
                <a:lnTo>
                  <a:pt x="16" y="0"/>
                </a:lnTo>
                <a:lnTo>
                  <a:pt x="13" y="0"/>
                </a:lnTo>
                <a:lnTo>
                  <a:pt x="12" y="0"/>
                </a:lnTo>
                <a:lnTo>
                  <a:pt x="9" y="0"/>
                </a:lnTo>
                <a:lnTo>
                  <a:pt x="6" y="0"/>
                </a:lnTo>
                <a:lnTo>
                  <a:pt x="4" y="2"/>
                </a:lnTo>
                <a:lnTo>
                  <a:pt x="3" y="3"/>
                </a:lnTo>
                <a:lnTo>
                  <a:pt x="1" y="5"/>
                </a:lnTo>
                <a:lnTo>
                  <a:pt x="0" y="8"/>
                </a:lnTo>
                <a:lnTo>
                  <a:pt x="0" y="10"/>
                </a:lnTo>
                <a:lnTo>
                  <a:pt x="0" y="13"/>
                </a:lnTo>
                <a:lnTo>
                  <a:pt x="0" y="15"/>
                </a:lnTo>
                <a:lnTo>
                  <a:pt x="0" y="17"/>
                </a:lnTo>
                <a:lnTo>
                  <a:pt x="1" y="20"/>
                </a:lnTo>
                <a:lnTo>
                  <a:pt x="3" y="21"/>
                </a:lnTo>
                <a:lnTo>
                  <a:pt x="4" y="22"/>
                </a:lnTo>
                <a:lnTo>
                  <a:pt x="6" y="24"/>
                </a:lnTo>
                <a:lnTo>
                  <a:pt x="9" y="25"/>
                </a:lnTo>
                <a:lnTo>
                  <a:pt x="12" y="25"/>
                </a:lnTo>
              </a:path>
            </a:pathLst>
          </a:custGeom>
          <a:solidFill>
            <a:srgbClr val="FFFFFF"/>
          </a:solidFill>
          <a:ln w="12700" cap="rnd" cmpd="sng">
            <a:solidFill>
              <a:srgbClr val="FF0000"/>
            </a:solidFill>
            <a:prstDash val="solid"/>
            <a:round/>
            <a:headEnd/>
            <a:tailEnd/>
          </a:ln>
        </p:spPr>
        <p:txBody>
          <a:bodyPr/>
          <a:lstStyle/>
          <a:p>
            <a:endParaRPr lang="en-US" sz="1600">
              <a:solidFill>
                <a:schemeClr val="bg1"/>
              </a:solidFill>
              <a:latin typeface="Arial"/>
              <a:cs typeface="Arial"/>
            </a:endParaRPr>
          </a:p>
        </p:txBody>
      </p:sp>
      <p:sp>
        <p:nvSpPr>
          <p:cNvPr id="86072" name="Freeform 57"/>
          <p:cNvSpPr>
            <a:spLocks/>
          </p:cNvSpPr>
          <p:nvPr/>
        </p:nvSpPr>
        <p:spPr bwMode="auto">
          <a:xfrm>
            <a:off x="6190124" y="4678363"/>
            <a:ext cx="44450" cy="42863"/>
          </a:xfrm>
          <a:custGeom>
            <a:avLst/>
            <a:gdLst>
              <a:gd name="T0" fmla="*/ 2147483647 w 26"/>
              <a:gd name="T1" fmla="*/ 2147483647 h 27"/>
              <a:gd name="T2" fmla="*/ 2147483647 w 26"/>
              <a:gd name="T3" fmla="*/ 2147483647 h 27"/>
              <a:gd name="T4" fmla="*/ 2147483647 w 26"/>
              <a:gd name="T5" fmla="*/ 2147483647 h 27"/>
              <a:gd name="T6" fmla="*/ 2147483647 w 26"/>
              <a:gd name="T7" fmla="*/ 2147483647 h 27"/>
              <a:gd name="T8" fmla="*/ 2147483647 w 26"/>
              <a:gd name="T9" fmla="*/ 2147483647 h 27"/>
              <a:gd name="T10" fmla="*/ 2147483647 w 26"/>
              <a:gd name="T11" fmla="*/ 2147483647 h 27"/>
              <a:gd name="T12" fmla="*/ 2147483647 w 26"/>
              <a:gd name="T13" fmla="*/ 2147483647 h 27"/>
              <a:gd name="T14" fmla="*/ 2147483647 w 26"/>
              <a:gd name="T15" fmla="*/ 2147483647 h 27"/>
              <a:gd name="T16" fmla="*/ 2147483647 w 26"/>
              <a:gd name="T17" fmla="*/ 2147483647 h 27"/>
              <a:gd name="T18" fmla="*/ 2147483647 w 26"/>
              <a:gd name="T19" fmla="*/ 2147483647 h 27"/>
              <a:gd name="T20" fmla="*/ 2147483647 w 26"/>
              <a:gd name="T21" fmla="*/ 2147483647 h 27"/>
              <a:gd name="T22" fmla="*/ 2147483647 w 26"/>
              <a:gd name="T23" fmla="*/ 2147483647 h 27"/>
              <a:gd name="T24" fmla="*/ 2147483647 w 26"/>
              <a:gd name="T25" fmla="*/ 2147483647 h 27"/>
              <a:gd name="T26" fmla="*/ 2147483647 w 26"/>
              <a:gd name="T27" fmla="*/ 2147483647 h 27"/>
              <a:gd name="T28" fmla="*/ 2147483647 w 26"/>
              <a:gd name="T29" fmla="*/ 0 h 27"/>
              <a:gd name="T30" fmla="*/ 2147483647 w 26"/>
              <a:gd name="T31" fmla="*/ 0 h 27"/>
              <a:gd name="T32" fmla="*/ 2147483647 w 26"/>
              <a:gd name="T33" fmla="*/ 0 h 27"/>
              <a:gd name="T34" fmla="*/ 2147483647 w 26"/>
              <a:gd name="T35" fmla="*/ 0 h 27"/>
              <a:gd name="T36" fmla="*/ 2147483647 w 26"/>
              <a:gd name="T37" fmla="*/ 0 h 27"/>
              <a:gd name="T38" fmla="*/ 2147483647 w 26"/>
              <a:gd name="T39" fmla="*/ 2147483647 h 27"/>
              <a:gd name="T40" fmla="*/ 2147483647 w 26"/>
              <a:gd name="T41" fmla="*/ 2147483647 h 27"/>
              <a:gd name="T42" fmla="*/ 2147483647 w 26"/>
              <a:gd name="T43" fmla="*/ 2147483647 h 27"/>
              <a:gd name="T44" fmla="*/ 0 w 26"/>
              <a:gd name="T45" fmla="*/ 2147483647 h 27"/>
              <a:gd name="T46" fmla="*/ 0 w 26"/>
              <a:gd name="T47" fmla="*/ 2147483647 h 27"/>
              <a:gd name="T48" fmla="*/ 0 w 26"/>
              <a:gd name="T49" fmla="*/ 2147483647 h 27"/>
              <a:gd name="T50" fmla="*/ 0 w 26"/>
              <a:gd name="T51" fmla="*/ 2147483647 h 27"/>
              <a:gd name="T52" fmla="*/ 0 w 26"/>
              <a:gd name="T53" fmla="*/ 2147483647 h 27"/>
              <a:gd name="T54" fmla="*/ 2147483647 w 26"/>
              <a:gd name="T55" fmla="*/ 2147483647 h 27"/>
              <a:gd name="T56" fmla="*/ 2147483647 w 26"/>
              <a:gd name="T57" fmla="*/ 2147483647 h 27"/>
              <a:gd name="T58" fmla="*/ 2147483647 w 26"/>
              <a:gd name="T59" fmla="*/ 2147483647 h 27"/>
              <a:gd name="T60" fmla="*/ 2147483647 w 26"/>
              <a:gd name="T61" fmla="*/ 2147483647 h 27"/>
              <a:gd name="T62" fmla="*/ 2147483647 w 26"/>
              <a:gd name="T63" fmla="*/ 2147483647 h 27"/>
              <a:gd name="T64" fmla="*/ 2147483647 w 26"/>
              <a:gd name="T65" fmla="*/ 2147483647 h 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
              <a:gd name="T100" fmla="*/ 0 h 27"/>
              <a:gd name="T101" fmla="*/ 26 w 26"/>
              <a:gd name="T102" fmla="*/ 27 h 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 h="27">
                <a:moveTo>
                  <a:pt x="12" y="26"/>
                </a:moveTo>
                <a:lnTo>
                  <a:pt x="15" y="26"/>
                </a:lnTo>
                <a:lnTo>
                  <a:pt x="17" y="24"/>
                </a:lnTo>
                <a:lnTo>
                  <a:pt x="18" y="23"/>
                </a:lnTo>
                <a:lnTo>
                  <a:pt x="20" y="22"/>
                </a:lnTo>
                <a:lnTo>
                  <a:pt x="22" y="20"/>
                </a:lnTo>
                <a:lnTo>
                  <a:pt x="23" y="18"/>
                </a:lnTo>
                <a:lnTo>
                  <a:pt x="25" y="15"/>
                </a:lnTo>
                <a:lnTo>
                  <a:pt x="25" y="13"/>
                </a:lnTo>
                <a:lnTo>
                  <a:pt x="25" y="9"/>
                </a:lnTo>
                <a:lnTo>
                  <a:pt x="23" y="8"/>
                </a:lnTo>
                <a:lnTo>
                  <a:pt x="22" y="6"/>
                </a:lnTo>
                <a:lnTo>
                  <a:pt x="20" y="3"/>
                </a:lnTo>
                <a:lnTo>
                  <a:pt x="18" y="2"/>
                </a:lnTo>
                <a:lnTo>
                  <a:pt x="17" y="0"/>
                </a:lnTo>
                <a:lnTo>
                  <a:pt x="15" y="0"/>
                </a:lnTo>
                <a:lnTo>
                  <a:pt x="12" y="0"/>
                </a:lnTo>
                <a:lnTo>
                  <a:pt x="10" y="0"/>
                </a:lnTo>
                <a:lnTo>
                  <a:pt x="6" y="0"/>
                </a:lnTo>
                <a:lnTo>
                  <a:pt x="6" y="2"/>
                </a:lnTo>
                <a:lnTo>
                  <a:pt x="3" y="3"/>
                </a:lnTo>
                <a:lnTo>
                  <a:pt x="1" y="6"/>
                </a:lnTo>
                <a:lnTo>
                  <a:pt x="0" y="8"/>
                </a:lnTo>
                <a:lnTo>
                  <a:pt x="0" y="9"/>
                </a:lnTo>
                <a:lnTo>
                  <a:pt x="0" y="13"/>
                </a:lnTo>
                <a:lnTo>
                  <a:pt x="0" y="15"/>
                </a:lnTo>
                <a:lnTo>
                  <a:pt x="0" y="18"/>
                </a:lnTo>
                <a:lnTo>
                  <a:pt x="1" y="20"/>
                </a:lnTo>
                <a:lnTo>
                  <a:pt x="3" y="22"/>
                </a:lnTo>
                <a:lnTo>
                  <a:pt x="6" y="23"/>
                </a:lnTo>
                <a:lnTo>
                  <a:pt x="6" y="24"/>
                </a:lnTo>
                <a:lnTo>
                  <a:pt x="10" y="26"/>
                </a:lnTo>
                <a:lnTo>
                  <a:pt x="12" y="26"/>
                </a:lnTo>
              </a:path>
            </a:pathLst>
          </a:custGeom>
          <a:solidFill>
            <a:srgbClr val="FFFFFF"/>
          </a:solidFill>
          <a:ln w="12700" cap="rnd" cmpd="sng">
            <a:solidFill>
              <a:srgbClr val="FF0000"/>
            </a:solidFill>
            <a:prstDash val="solid"/>
            <a:round/>
            <a:headEnd/>
            <a:tailEnd/>
          </a:ln>
        </p:spPr>
        <p:txBody>
          <a:bodyPr/>
          <a:lstStyle/>
          <a:p>
            <a:endParaRPr lang="en-US" sz="1600">
              <a:solidFill>
                <a:schemeClr val="bg1"/>
              </a:solidFill>
              <a:latin typeface="Arial"/>
              <a:cs typeface="Arial"/>
            </a:endParaRPr>
          </a:p>
        </p:txBody>
      </p:sp>
      <p:sp>
        <p:nvSpPr>
          <p:cNvPr id="86073" name="Freeform 58"/>
          <p:cNvSpPr>
            <a:spLocks/>
          </p:cNvSpPr>
          <p:nvPr/>
        </p:nvSpPr>
        <p:spPr bwMode="auto">
          <a:xfrm>
            <a:off x="6196474" y="4625976"/>
            <a:ext cx="46038" cy="42862"/>
          </a:xfrm>
          <a:custGeom>
            <a:avLst/>
            <a:gdLst>
              <a:gd name="T0" fmla="*/ 2147483647 w 27"/>
              <a:gd name="T1" fmla="*/ 2147483647 h 27"/>
              <a:gd name="T2" fmla="*/ 2147483647 w 27"/>
              <a:gd name="T3" fmla="*/ 2147483647 h 27"/>
              <a:gd name="T4" fmla="*/ 2147483647 w 27"/>
              <a:gd name="T5" fmla="*/ 2147483647 h 27"/>
              <a:gd name="T6" fmla="*/ 2147483647 w 27"/>
              <a:gd name="T7" fmla="*/ 2147483647 h 27"/>
              <a:gd name="T8" fmla="*/ 2147483647 w 27"/>
              <a:gd name="T9" fmla="*/ 2147483647 h 27"/>
              <a:gd name="T10" fmla="*/ 2147483647 w 27"/>
              <a:gd name="T11" fmla="*/ 2147483647 h 27"/>
              <a:gd name="T12" fmla="*/ 2147483647 w 27"/>
              <a:gd name="T13" fmla="*/ 2147483647 h 27"/>
              <a:gd name="T14" fmla="*/ 2147483647 w 27"/>
              <a:gd name="T15" fmla="*/ 2147483647 h 27"/>
              <a:gd name="T16" fmla="*/ 2147483647 w 27"/>
              <a:gd name="T17" fmla="*/ 2147483647 h 27"/>
              <a:gd name="T18" fmla="*/ 2147483647 w 27"/>
              <a:gd name="T19" fmla="*/ 2147483647 h 27"/>
              <a:gd name="T20" fmla="*/ 2147483647 w 27"/>
              <a:gd name="T21" fmla="*/ 2147483647 h 27"/>
              <a:gd name="T22" fmla="*/ 2147483647 w 27"/>
              <a:gd name="T23" fmla="*/ 2147483647 h 27"/>
              <a:gd name="T24" fmla="*/ 2147483647 w 27"/>
              <a:gd name="T25" fmla="*/ 2147483647 h 27"/>
              <a:gd name="T26" fmla="*/ 2147483647 w 27"/>
              <a:gd name="T27" fmla="*/ 2147483647 h 27"/>
              <a:gd name="T28" fmla="*/ 2147483647 w 27"/>
              <a:gd name="T29" fmla="*/ 0 h 27"/>
              <a:gd name="T30" fmla="*/ 2147483647 w 27"/>
              <a:gd name="T31" fmla="*/ 0 h 27"/>
              <a:gd name="T32" fmla="*/ 2147483647 w 27"/>
              <a:gd name="T33" fmla="*/ 0 h 27"/>
              <a:gd name="T34" fmla="*/ 2147483647 w 27"/>
              <a:gd name="T35" fmla="*/ 0 h 27"/>
              <a:gd name="T36" fmla="*/ 2147483647 w 27"/>
              <a:gd name="T37" fmla="*/ 0 h 27"/>
              <a:gd name="T38" fmla="*/ 2147483647 w 27"/>
              <a:gd name="T39" fmla="*/ 2147483647 h 27"/>
              <a:gd name="T40" fmla="*/ 2147483647 w 27"/>
              <a:gd name="T41" fmla="*/ 2147483647 h 27"/>
              <a:gd name="T42" fmla="*/ 2147483647 w 27"/>
              <a:gd name="T43" fmla="*/ 2147483647 h 27"/>
              <a:gd name="T44" fmla="*/ 0 w 27"/>
              <a:gd name="T45" fmla="*/ 2147483647 h 27"/>
              <a:gd name="T46" fmla="*/ 0 w 27"/>
              <a:gd name="T47" fmla="*/ 2147483647 h 27"/>
              <a:gd name="T48" fmla="*/ 0 w 27"/>
              <a:gd name="T49" fmla="*/ 2147483647 h 27"/>
              <a:gd name="T50" fmla="*/ 0 w 27"/>
              <a:gd name="T51" fmla="*/ 2147483647 h 27"/>
              <a:gd name="T52" fmla="*/ 0 w 27"/>
              <a:gd name="T53" fmla="*/ 2147483647 h 27"/>
              <a:gd name="T54" fmla="*/ 2147483647 w 27"/>
              <a:gd name="T55" fmla="*/ 2147483647 h 27"/>
              <a:gd name="T56" fmla="*/ 2147483647 w 27"/>
              <a:gd name="T57" fmla="*/ 2147483647 h 27"/>
              <a:gd name="T58" fmla="*/ 2147483647 w 27"/>
              <a:gd name="T59" fmla="*/ 2147483647 h 27"/>
              <a:gd name="T60" fmla="*/ 2147483647 w 27"/>
              <a:gd name="T61" fmla="*/ 2147483647 h 27"/>
              <a:gd name="T62" fmla="*/ 2147483647 w 27"/>
              <a:gd name="T63" fmla="*/ 2147483647 h 27"/>
              <a:gd name="T64" fmla="*/ 2147483647 w 27"/>
              <a:gd name="T65" fmla="*/ 2147483647 h 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27"/>
              <a:gd name="T101" fmla="*/ 27 w 27"/>
              <a:gd name="T102" fmla="*/ 27 h 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27">
                <a:moveTo>
                  <a:pt x="12" y="26"/>
                </a:moveTo>
                <a:lnTo>
                  <a:pt x="13" y="26"/>
                </a:lnTo>
                <a:lnTo>
                  <a:pt x="16" y="25"/>
                </a:lnTo>
                <a:lnTo>
                  <a:pt x="19" y="25"/>
                </a:lnTo>
                <a:lnTo>
                  <a:pt x="21" y="22"/>
                </a:lnTo>
                <a:lnTo>
                  <a:pt x="23" y="20"/>
                </a:lnTo>
                <a:lnTo>
                  <a:pt x="24" y="18"/>
                </a:lnTo>
                <a:lnTo>
                  <a:pt x="24" y="16"/>
                </a:lnTo>
                <a:lnTo>
                  <a:pt x="26" y="13"/>
                </a:lnTo>
                <a:lnTo>
                  <a:pt x="24" y="11"/>
                </a:lnTo>
                <a:lnTo>
                  <a:pt x="24" y="8"/>
                </a:lnTo>
                <a:lnTo>
                  <a:pt x="23" y="6"/>
                </a:lnTo>
                <a:lnTo>
                  <a:pt x="21" y="3"/>
                </a:lnTo>
                <a:lnTo>
                  <a:pt x="19" y="2"/>
                </a:lnTo>
                <a:lnTo>
                  <a:pt x="16" y="0"/>
                </a:lnTo>
                <a:lnTo>
                  <a:pt x="13" y="0"/>
                </a:lnTo>
                <a:lnTo>
                  <a:pt x="12" y="0"/>
                </a:lnTo>
                <a:lnTo>
                  <a:pt x="9" y="0"/>
                </a:lnTo>
                <a:lnTo>
                  <a:pt x="6" y="0"/>
                </a:lnTo>
                <a:lnTo>
                  <a:pt x="4" y="2"/>
                </a:lnTo>
                <a:lnTo>
                  <a:pt x="3" y="3"/>
                </a:lnTo>
                <a:lnTo>
                  <a:pt x="1" y="6"/>
                </a:lnTo>
                <a:lnTo>
                  <a:pt x="0" y="8"/>
                </a:lnTo>
                <a:lnTo>
                  <a:pt x="0" y="11"/>
                </a:lnTo>
                <a:lnTo>
                  <a:pt x="0" y="13"/>
                </a:lnTo>
                <a:lnTo>
                  <a:pt x="0" y="16"/>
                </a:lnTo>
                <a:lnTo>
                  <a:pt x="0" y="18"/>
                </a:lnTo>
                <a:lnTo>
                  <a:pt x="1" y="20"/>
                </a:lnTo>
                <a:lnTo>
                  <a:pt x="3" y="22"/>
                </a:lnTo>
                <a:lnTo>
                  <a:pt x="4" y="25"/>
                </a:lnTo>
                <a:lnTo>
                  <a:pt x="6" y="25"/>
                </a:lnTo>
                <a:lnTo>
                  <a:pt x="9" y="26"/>
                </a:lnTo>
                <a:lnTo>
                  <a:pt x="12" y="26"/>
                </a:lnTo>
              </a:path>
            </a:pathLst>
          </a:custGeom>
          <a:solidFill>
            <a:srgbClr val="FFFFFF"/>
          </a:solidFill>
          <a:ln w="12700" cap="rnd" cmpd="sng">
            <a:solidFill>
              <a:srgbClr val="FF0000"/>
            </a:solidFill>
            <a:prstDash val="solid"/>
            <a:round/>
            <a:headEnd/>
            <a:tailEnd/>
          </a:ln>
        </p:spPr>
        <p:txBody>
          <a:bodyPr/>
          <a:lstStyle/>
          <a:p>
            <a:endParaRPr lang="en-US" sz="1600">
              <a:solidFill>
                <a:schemeClr val="bg1"/>
              </a:solidFill>
              <a:latin typeface="Arial"/>
              <a:cs typeface="Arial"/>
            </a:endParaRPr>
          </a:p>
        </p:txBody>
      </p:sp>
      <p:sp>
        <p:nvSpPr>
          <p:cNvPr id="86074" name="Freeform 59"/>
          <p:cNvSpPr>
            <a:spLocks/>
          </p:cNvSpPr>
          <p:nvPr/>
        </p:nvSpPr>
        <p:spPr bwMode="auto">
          <a:xfrm>
            <a:off x="6944187" y="4662488"/>
            <a:ext cx="46037" cy="42863"/>
          </a:xfrm>
          <a:custGeom>
            <a:avLst/>
            <a:gdLst>
              <a:gd name="T0" fmla="*/ 2147483647 w 27"/>
              <a:gd name="T1" fmla="*/ 2147483647 h 27"/>
              <a:gd name="T2" fmla="*/ 2147483647 w 27"/>
              <a:gd name="T3" fmla="*/ 2147483647 h 27"/>
              <a:gd name="T4" fmla="*/ 2147483647 w 27"/>
              <a:gd name="T5" fmla="*/ 2147483647 h 27"/>
              <a:gd name="T6" fmla="*/ 2147483647 w 27"/>
              <a:gd name="T7" fmla="*/ 2147483647 h 27"/>
              <a:gd name="T8" fmla="*/ 2147483647 w 27"/>
              <a:gd name="T9" fmla="*/ 2147483647 h 27"/>
              <a:gd name="T10" fmla="*/ 2147483647 w 27"/>
              <a:gd name="T11" fmla="*/ 2147483647 h 27"/>
              <a:gd name="T12" fmla="*/ 2147483647 w 27"/>
              <a:gd name="T13" fmla="*/ 2147483647 h 27"/>
              <a:gd name="T14" fmla="*/ 2147483647 w 27"/>
              <a:gd name="T15" fmla="*/ 2147483647 h 27"/>
              <a:gd name="T16" fmla="*/ 2147483647 w 27"/>
              <a:gd name="T17" fmla="*/ 2147483647 h 27"/>
              <a:gd name="T18" fmla="*/ 2147483647 w 27"/>
              <a:gd name="T19" fmla="*/ 2147483647 h 27"/>
              <a:gd name="T20" fmla="*/ 2147483647 w 27"/>
              <a:gd name="T21" fmla="*/ 2147483647 h 27"/>
              <a:gd name="T22" fmla="*/ 2147483647 w 27"/>
              <a:gd name="T23" fmla="*/ 2147483647 h 27"/>
              <a:gd name="T24" fmla="*/ 2147483647 w 27"/>
              <a:gd name="T25" fmla="*/ 2147483647 h 27"/>
              <a:gd name="T26" fmla="*/ 2147483647 w 27"/>
              <a:gd name="T27" fmla="*/ 2147483647 h 27"/>
              <a:gd name="T28" fmla="*/ 2147483647 w 27"/>
              <a:gd name="T29" fmla="*/ 2147483647 h 27"/>
              <a:gd name="T30" fmla="*/ 2147483647 w 27"/>
              <a:gd name="T31" fmla="*/ 0 h 27"/>
              <a:gd name="T32" fmla="*/ 2147483647 w 27"/>
              <a:gd name="T33" fmla="*/ 0 h 27"/>
              <a:gd name="T34" fmla="*/ 2147483647 w 27"/>
              <a:gd name="T35" fmla="*/ 0 h 27"/>
              <a:gd name="T36" fmla="*/ 2147483647 w 27"/>
              <a:gd name="T37" fmla="*/ 2147483647 h 27"/>
              <a:gd name="T38" fmla="*/ 2147483647 w 27"/>
              <a:gd name="T39" fmla="*/ 2147483647 h 27"/>
              <a:gd name="T40" fmla="*/ 2147483647 w 27"/>
              <a:gd name="T41" fmla="*/ 2147483647 h 27"/>
              <a:gd name="T42" fmla="*/ 0 w 27"/>
              <a:gd name="T43" fmla="*/ 2147483647 h 27"/>
              <a:gd name="T44" fmla="*/ 0 w 27"/>
              <a:gd name="T45" fmla="*/ 2147483647 h 27"/>
              <a:gd name="T46" fmla="*/ 0 w 27"/>
              <a:gd name="T47" fmla="*/ 2147483647 h 27"/>
              <a:gd name="T48" fmla="*/ 0 w 27"/>
              <a:gd name="T49" fmla="*/ 2147483647 h 27"/>
              <a:gd name="T50" fmla="*/ 0 w 27"/>
              <a:gd name="T51" fmla="*/ 2147483647 h 27"/>
              <a:gd name="T52" fmla="*/ 0 w 27"/>
              <a:gd name="T53" fmla="*/ 2147483647 h 27"/>
              <a:gd name="T54" fmla="*/ 0 w 27"/>
              <a:gd name="T55" fmla="*/ 2147483647 h 27"/>
              <a:gd name="T56" fmla="*/ 2147483647 w 27"/>
              <a:gd name="T57" fmla="*/ 2147483647 h 27"/>
              <a:gd name="T58" fmla="*/ 2147483647 w 27"/>
              <a:gd name="T59" fmla="*/ 2147483647 h 27"/>
              <a:gd name="T60" fmla="*/ 2147483647 w 27"/>
              <a:gd name="T61" fmla="*/ 2147483647 h 27"/>
              <a:gd name="T62" fmla="*/ 2147483647 w 27"/>
              <a:gd name="T63" fmla="*/ 2147483647 h 27"/>
              <a:gd name="T64" fmla="*/ 2147483647 w 27"/>
              <a:gd name="T65" fmla="*/ 2147483647 h 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27"/>
              <a:gd name="T101" fmla="*/ 27 w 27"/>
              <a:gd name="T102" fmla="*/ 27 h 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27">
                <a:moveTo>
                  <a:pt x="12" y="26"/>
                </a:moveTo>
                <a:lnTo>
                  <a:pt x="13" y="26"/>
                </a:lnTo>
                <a:lnTo>
                  <a:pt x="16" y="25"/>
                </a:lnTo>
                <a:lnTo>
                  <a:pt x="19" y="23"/>
                </a:lnTo>
                <a:lnTo>
                  <a:pt x="20" y="22"/>
                </a:lnTo>
                <a:lnTo>
                  <a:pt x="23" y="19"/>
                </a:lnTo>
                <a:lnTo>
                  <a:pt x="24" y="17"/>
                </a:lnTo>
                <a:lnTo>
                  <a:pt x="24" y="16"/>
                </a:lnTo>
                <a:lnTo>
                  <a:pt x="26" y="13"/>
                </a:lnTo>
                <a:lnTo>
                  <a:pt x="24" y="10"/>
                </a:lnTo>
                <a:lnTo>
                  <a:pt x="24" y="7"/>
                </a:lnTo>
                <a:lnTo>
                  <a:pt x="23" y="5"/>
                </a:lnTo>
                <a:lnTo>
                  <a:pt x="20" y="3"/>
                </a:lnTo>
                <a:lnTo>
                  <a:pt x="19" y="2"/>
                </a:lnTo>
                <a:lnTo>
                  <a:pt x="16" y="1"/>
                </a:lnTo>
                <a:lnTo>
                  <a:pt x="13" y="0"/>
                </a:lnTo>
                <a:lnTo>
                  <a:pt x="12" y="0"/>
                </a:lnTo>
                <a:lnTo>
                  <a:pt x="9" y="0"/>
                </a:lnTo>
                <a:lnTo>
                  <a:pt x="6" y="1"/>
                </a:lnTo>
                <a:lnTo>
                  <a:pt x="4" y="2"/>
                </a:lnTo>
                <a:lnTo>
                  <a:pt x="3" y="3"/>
                </a:lnTo>
                <a:lnTo>
                  <a:pt x="0" y="5"/>
                </a:lnTo>
                <a:lnTo>
                  <a:pt x="0" y="7"/>
                </a:lnTo>
                <a:lnTo>
                  <a:pt x="0" y="10"/>
                </a:lnTo>
                <a:lnTo>
                  <a:pt x="0" y="13"/>
                </a:lnTo>
                <a:lnTo>
                  <a:pt x="0" y="16"/>
                </a:lnTo>
                <a:lnTo>
                  <a:pt x="0" y="17"/>
                </a:lnTo>
                <a:lnTo>
                  <a:pt x="0" y="19"/>
                </a:lnTo>
                <a:lnTo>
                  <a:pt x="3" y="22"/>
                </a:lnTo>
                <a:lnTo>
                  <a:pt x="4" y="23"/>
                </a:lnTo>
                <a:lnTo>
                  <a:pt x="6" y="25"/>
                </a:lnTo>
                <a:lnTo>
                  <a:pt x="9" y="26"/>
                </a:lnTo>
                <a:lnTo>
                  <a:pt x="12" y="26"/>
                </a:lnTo>
              </a:path>
            </a:pathLst>
          </a:custGeom>
          <a:solidFill>
            <a:srgbClr val="FFFFFF"/>
          </a:solidFill>
          <a:ln w="12700" cap="rnd" cmpd="sng">
            <a:solidFill>
              <a:srgbClr val="FF0000"/>
            </a:solidFill>
            <a:prstDash val="solid"/>
            <a:round/>
            <a:headEnd/>
            <a:tailEnd/>
          </a:ln>
        </p:spPr>
        <p:txBody>
          <a:bodyPr/>
          <a:lstStyle/>
          <a:p>
            <a:endParaRPr lang="en-US" sz="1600">
              <a:solidFill>
                <a:schemeClr val="bg1"/>
              </a:solidFill>
              <a:latin typeface="Arial"/>
              <a:cs typeface="Arial"/>
            </a:endParaRPr>
          </a:p>
        </p:txBody>
      </p:sp>
      <p:sp>
        <p:nvSpPr>
          <p:cNvPr id="86075" name="Freeform 60"/>
          <p:cNvSpPr>
            <a:spLocks/>
          </p:cNvSpPr>
          <p:nvPr/>
        </p:nvSpPr>
        <p:spPr bwMode="auto">
          <a:xfrm>
            <a:off x="6939424" y="4714876"/>
            <a:ext cx="46038" cy="41275"/>
          </a:xfrm>
          <a:custGeom>
            <a:avLst/>
            <a:gdLst>
              <a:gd name="T0" fmla="*/ 2147483647 w 27"/>
              <a:gd name="T1" fmla="*/ 2147483647 h 26"/>
              <a:gd name="T2" fmla="*/ 2147483647 w 27"/>
              <a:gd name="T3" fmla="*/ 2147483647 h 26"/>
              <a:gd name="T4" fmla="*/ 2147483647 w 27"/>
              <a:gd name="T5" fmla="*/ 2147483647 h 26"/>
              <a:gd name="T6" fmla="*/ 2147483647 w 27"/>
              <a:gd name="T7" fmla="*/ 2147483647 h 26"/>
              <a:gd name="T8" fmla="*/ 2147483647 w 27"/>
              <a:gd name="T9" fmla="*/ 2147483647 h 26"/>
              <a:gd name="T10" fmla="*/ 2147483647 w 27"/>
              <a:gd name="T11" fmla="*/ 2147483647 h 26"/>
              <a:gd name="T12" fmla="*/ 2147483647 w 27"/>
              <a:gd name="T13" fmla="*/ 2147483647 h 26"/>
              <a:gd name="T14" fmla="*/ 2147483647 w 27"/>
              <a:gd name="T15" fmla="*/ 2147483647 h 26"/>
              <a:gd name="T16" fmla="*/ 2147483647 w 27"/>
              <a:gd name="T17" fmla="*/ 2147483647 h 26"/>
              <a:gd name="T18" fmla="*/ 2147483647 w 27"/>
              <a:gd name="T19" fmla="*/ 2147483647 h 26"/>
              <a:gd name="T20" fmla="*/ 2147483647 w 27"/>
              <a:gd name="T21" fmla="*/ 2147483647 h 26"/>
              <a:gd name="T22" fmla="*/ 2147483647 w 27"/>
              <a:gd name="T23" fmla="*/ 2147483647 h 26"/>
              <a:gd name="T24" fmla="*/ 2147483647 w 27"/>
              <a:gd name="T25" fmla="*/ 2147483647 h 26"/>
              <a:gd name="T26" fmla="*/ 2147483647 w 27"/>
              <a:gd name="T27" fmla="*/ 2147483647 h 26"/>
              <a:gd name="T28" fmla="*/ 2147483647 w 27"/>
              <a:gd name="T29" fmla="*/ 0 h 26"/>
              <a:gd name="T30" fmla="*/ 2147483647 w 27"/>
              <a:gd name="T31" fmla="*/ 0 h 26"/>
              <a:gd name="T32" fmla="*/ 2147483647 w 27"/>
              <a:gd name="T33" fmla="*/ 0 h 26"/>
              <a:gd name="T34" fmla="*/ 2147483647 w 27"/>
              <a:gd name="T35" fmla="*/ 0 h 26"/>
              <a:gd name="T36" fmla="*/ 2147483647 w 27"/>
              <a:gd name="T37" fmla="*/ 0 h 26"/>
              <a:gd name="T38" fmla="*/ 2147483647 w 27"/>
              <a:gd name="T39" fmla="*/ 2147483647 h 26"/>
              <a:gd name="T40" fmla="*/ 2147483647 w 27"/>
              <a:gd name="T41" fmla="*/ 2147483647 h 26"/>
              <a:gd name="T42" fmla="*/ 2147483647 w 27"/>
              <a:gd name="T43" fmla="*/ 2147483647 h 26"/>
              <a:gd name="T44" fmla="*/ 0 w 27"/>
              <a:gd name="T45" fmla="*/ 2147483647 h 26"/>
              <a:gd name="T46" fmla="*/ 0 w 27"/>
              <a:gd name="T47" fmla="*/ 2147483647 h 26"/>
              <a:gd name="T48" fmla="*/ 0 w 27"/>
              <a:gd name="T49" fmla="*/ 2147483647 h 26"/>
              <a:gd name="T50" fmla="*/ 0 w 27"/>
              <a:gd name="T51" fmla="*/ 2147483647 h 26"/>
              <a:gd name="T52" fmla="*/ 0 w 27"/>
              <a:gd name="T53" fmla="*/ 2147483647 h 26"/>
              <a:gd name="T54" fmla="*/ 2147483647 w 27"/>
              <a:gd name="T55" fmla="*/ 2147483647 h 26"/>
              <a:gd name="T56" fmla="*/ 2147483647 w 27"/>
              <a:gd name="T57" fmla="*/ 2147483647 h 26"/>
              <a:gd name="T58" fmla="*/ 2147483647 w 27"/>
              <a:gd name="T59" fmla="*/ 2147483647 h 26"/>
              <a:gd name="T60" fmla="*/ 2147483647 w 27"/>
              <a:gd name="T61" fmla="*/ 2147483647 h 26"/>
              <a:gd name="T62" fmla="*/ 2147483647 w 27"/>
              <a:gd name="T63" fmla="*/ 2147483647 h 26"/>
              <a:gd name="T64" fmla="*/ 2147483647 w 27"/>
              <a:gd name="T65" fmla="*/ 2147483647 h 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26"/>
              <a:gd name="T101" fmla="*/ 27 w 27"/>
              <a:gd name="T102" fmla="*/ 26 h 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26">
                <a:moveTo>
                  <a:pt x="12" y="25"/>
                </a:moveTo>
                <a:lnTo>
                  <a:pt x="13" y="23"/>
                </a:lnTo>
                <a:lnTo>
                  <a:pt x="16" y="23"/>
                </a:lnTo>
                <a:lnTo>
                  <a:pt x="19" y="22"/>
                </a:lnTo>
                <a:lnTo>
                  <a:pt x="20" y="20"/>
                </a:lnTo>
                <a:lnTo>
                  <a:pt x="23" y="19"/>
                </a:lnTo>
                <a:lnTo>
                  <a:pt x="24" y="16"/>
                </a:lnTo>
                <a:lnTo>
                  <a:pt x="24" y="14"/>
                </a:lnTo>
                <a:lnTo>
                  <a:pt x="26" y="11"/>
                </a:lnTo>
                <a:lnTo>
                  <a:pt x="24" y="9"/>
                </a:lnTo>
                <a:lnTo>
                  <a:pt x="24" y="6"/>
                </a:lnTo>
                <a:lnTo>
                  <a:pt x="23" y="4"/>
                </a:lnTo>
                <a:lnTo>
                  <a:pt x="20" y="3"/>
                </a:lnTo>
                <a:lnTo>
                  <a:pt x="19" y="1"/>
                </a:lnTo>
                <a:lnTo>
                  <a:pt x="16" y="0"/>
                </a:lnTo>
                <a:lnTo>
                  <a:pt x="13" y="0"/>
                </a:lnTo>
                <a:lnTo>
                  <a:pt x="12" y="0"/>
                </a:lnTo>
                <a:lnTo>
                  <a:pt x="9" y="0"/>
                </a:lnTo>
                <a:lnTo>
                  <a:pt x="6" y="0"/>
                </a:lnTo>
                <a:lnTo>
                  <a:pt x="4" y="1"/>
                </a:lnTo>
                <a:lnTo>
                  <a:pt x="3" y="3"/>
                </a:lnTo>
                <a:lnTo>
                  <a:pt x="1" y="4"/>
                </a:lnTo>
                <a:lnTo>
                  <a:pt x="0" y="6"/>
                </a:lnTo>
                <a:lnTo>
                  <a:pt x="0" y="9"/>
                </a:lnTo>
                <a:lnTo>
                  <a:pt x="0" y="11"/>
                </a:lnTo>
                <a:lnTo>
                  <a:pt x="0" y="14"/>
                </a:lnTo>
                <a:lnTo>
                  <a:pt x="0" y="16"/>
                </a:lnTo>
                <a:lnTo>
                  <a:pt x="1" y="19"/>
                </a:lnTo>
                <a:lnTo>
                  <a:pt x="3" y="20"/>
                </a:lnTo>
                <a:lnTo>
                  <a:pt x="4" y="22"/>
                </a:lnTo>
                <a:lnTo>
                  <a:pt x="6" y="23"/>
                </a:lnTo>
                <a:lnTo>
                  <a:pt x="9" y="23"/>
                </a:lnTo>
                <a:lnTo>
                  <a:pt x="12" y="25"/>
                </a:lnTo>
              </a:path>
            </a:pathLst>
          </a:custGeom>
          <a:solidFill>
            <a:srgbClr val="FFFFFF"/>
          </a:solidFill>
          <a:ln w="12700" cap="rnd" cmpd="sng">
            <a:solidFill>
              <a:srgbClr val="FF0000"/>
            </a:solidFill>
            <a:prstDash val="solid"/>
            <a:round/>
            <a:headEnd/>
            <a:tailEnd/>
          </a:ln>
        </p:spPr>
        <p:txBody>
          <a:bodyPr/>
          <a:lstStyle/>
          <a:p>
            <a:endParaRPr lang="en-US" sz="1600">
              <a:solidFill>
                <a:schemeClr val="bg1"/>
              </a:solidFill>
              <a:latin typeface="Arial"/>
              <a:cs typeface="Arial"/>
            </a:endParaRPr>
          </a:p>
        </p:txBody>
      </p:sp>
      <p:sp>
        <p:nvSpPr>
          <p:cNvPr id="86076" name="Freeform 61"/>
          <p:cNvSpPr>
            <a:spLocks/>
          </p:cNvSpPr>
          <p:nvPr/>
        </p:nvSpPr>
        <p:spPr bwMode="auto">
          <a:xfrm>
            <a:off x="6939424" y="4838701"/>
            <a:ext cx="46038" cy="39687"/>
          </a:xfrm>
          <a:custGeom>
            <a:avLst/>
            <a:gdLst>
              <a:gd name="T0" fmla="*/ 2147483647 w 27"/>
              <a:gd name="T1" fmla="*/ 2147483647 h 25"/>
              <a:gd name="T2" fmla="*/ 2147483647 w 27"/>
              <a:gd name="T3" fmla="*/ 2147483647 h 25"/>
              <a:gd name="T4" fmla="*/ 2147483647 w 27"/>
              <a:gd name="T5" fmla="*/ 2147483647 h 25"/>
              <a:gd name="T6" fmla="*/ 2147483647 w 27"/>
              <a:gd name="T7" fmla="*/ 2147483647 h 25"/>
              <a:gd name="T8" fmla="*/ 2147483647 w 27"/>
              <a:gd name="T9" fmla="*/ 2147483647 h 25"/>
              <a:gd name="T10" fmla="*/ 2147483647 w 27"/>
              <a:gd name="T11" fmla="*/ 2147483647 h 25"/>
              <a:gd name="T12" fmla="*/ 2147483647 w 27"/>
              <a:gd name="T13" fmla="*/ 2147483647 h 25"/>
              <a:gd name="T14" fmla="*/ 2147483647 w 27"/>
              <a:gd name="T15" fmla="*/ 2147483647 h 25"/>
              <a:gd name="T16" fmla="*/ 2147483647 w 27"/>
              <a:gd name="T17" fmla="*/ 2147483647 h 25"/>
              <a:gd name="T18" fmla="*/ 2147483647 w 27"/>
              <a:gd name="T19" fmla="*/ 2147483647 h 25"/>
              <a:gd name="T20" fmla="*/ 2147483647 w 27"/>
              <a:gd name="T21" fmla="*/ 2147483647 h 25"/>
              <a:gd name="T22" fmla="*/ 2147483647 w 27"/>
              <a:gd name="T23" fmla="*/ 2147483647 h 25"/>
              <a:gd name="T24" fmla="*/ 2147483647 w 27"/>
              <a:gd name="T25" fmla="*/ 2147483647 h 25"/>
              <a:gd name="T26" fmla="*/ 2147483647 w 27"/>
              <a:gd name="T27" fmla="*/ 0 h 25"/>
              <a:gd name="T28" fmla="*/ 2147483647 w 27"/>
              <a:gd name="T29" fmla="*/ 0 h 25"/>
              <a:gd name="T30" fmla="*/ 2147483647 w 27"/>
              <a:gd name="T31" fmla="*/ 0 h 25"/>
              <a:gd name="T32" fmla="*/ 2147483647 w 27"/>
              <a:gd name="T33" fmla="*/ 0 h 25"/>
              <a:gd name="T34" fmla="*/ 2147483647 w 27"/>
              <a:gd name="T35" fmla="*/ 0 h 25"/>
              <a:gd name="T36" fmla="*/ 2147483647 w 27"/>
              <a:gd name="T37" fmla="*/ 0 h 25"/>
              <a:gd name="T38" fmla="*/ 2147483647 w 27"/>
              <a:gd name="T39" fmla="*/ 0 h 25"/>
              <a:gd name="T40" fmla="*/ 2147483647 w 27"/>
              <a:gd name="T41" fmla="*/ 2147483647 h 25"/>
              <a:gd name="T42" fmla="*/ 2147483647 w 27"/>
              <a:gd name="T43" fmla="*/ 2147483647 h 25"/>
              <a:gd name="T44" fmla="*/ 0 w 27"/>
              <a:gd name="T45" fmla="*/ 2147483647 h 25"/>
              <a:gd name="T46" fmla="*/ 0 w 27"/>
              <a:gd name="T47" fmla="*/ 2147483647 h 25"/>
              <a:gd name="T48" fmla="*/ 0 w 27"/>
              <a:gd name="T49" fmla="*/ 2147483647 h 25"/>
              <a:gd name="T50" fmla="*/ 0 w 27"/>
              <a:gd name="T51" fmla="*/ 2147483647 h 25"/>
              <a:gd name="T52" fmla="*/ 0 w 27"/>
              <a:gd name="T53" fmla="*/ 2147483647 h 25"/>
              <a:gd name="T54" fmla="*/ 2147483647 w 27"/>
              <a:gd name="T55" fmla="*/ 2147483647 h 25"/>
              <a:gd name="T56" fmla="*/ 2147483647 w 27"/>
              <a:gd name="T57" fmla="*/ 2147483647 h 25"/>
              <a:gd name="T58" fmla="*/ 2147483647 w 27"/>
              <a:gd name="T59" fmla="*/ 2147483647 h 25"/>
              <a:gd name="T60" fmla="*/ 2147483647 w 27"/>
              <a:gd name="T61" fmla="*/ 2147483647 h 25"/>
              <a:gd name="T62" fmla="*/ 2147483647 w 27"/>
              <a:gd name="T63" fmla="*/ 2147483647 h 25"/>
              <a:gd name="T64" fmla="*/ 2147483647 w 27"/>
              <a:gd name="T65" fmla="*/ 2147483647 h 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25"/>
              <a:gd name="T101" fmla="*/ 27 w 27"/>
              <a:gd name="T102" fmla="*/ 25 h 2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25">
                <a:moveTo>
                  <a:pt x="12" y="24"/>
                </a:moveTo>
                <a:lnTo>
                  <a:pt x="13" y="24"/>
                </a:lnTo>
                <a:lnTo>
                  <a:pt x="16" y="24"/>
                </a:lnTo>
                <a:lnTo>
                  <a:pt x="19" y="23"/>
                </a:lnTo>
                <a:lnTo>
                  <a:pt x="20" y="20"/>
                </a:lnTo>
                <a:lnTo>
                  <a:pt x="23" y="19"/>
                </a:lnTo>
                <a:lnTo>
                  <a:pt x="24" y="17"/>
                </a:lnTo>
                <a:lnTo>
                  <a:pt x="24" y="14"/>
                </a:lnTo>
                <a:lnTo>
                  <a:pt x="26" y="12"/>
                </a:lnTo>
                <a:lnTo>
                  <a:pt x="24" y="9"/>
                </a:lnTo>
                <a:lnTo>
                  <a:pt x="24" y="6"/>
                </a:lnTo>
                <a:lnTo>
                  <a:pt x="23" y="4"/>
                </a:lnTo>
                <a:lnTo>
                  <a:pt x="20" y="3"/>
                </a:lnTo>
                <a:lnTo>
                  <a:pt x="19" y="0"/>
                </a:lnTo>
                <a:lnTo>
                  <a:pt x="16" y="0"/>
                </a:lnTo>
                <a:lnTo>
                  <a:pt x="13" y="0"/>
                </a:lnTo>
                <a:lnTo>
                  <a:pt x="12" y="0"/>
                </a:lnTo>
                <a:lnTo>
                  <a:pt x="9" y="0"/>
                </a:lnTo>
                <a:lnTo>
                  <a:pt x="6" y="0"/>
                </a:lnTo>
                <a:lnTo>
                  <a:pt x="4" y="0"/>
                </a:lnTo>
                <a:lnTo>
                  <a:pt x="3" y="3"/>
                </a:lnTo>
                <a:lnTo>
                  <a:pt x="1" y="4"/>
                </a:lnTo>
                <a:lnTo>
                  <a:pt x="0" y="6"/>
                </a:lnTo>
                <a:lnTo>
                  <a:pt x="0" y="9"/>
                </a:lnTo>
                <a:lnTo>
                  <a:pt x="0" y="12"/>
                </a:lnTo>
                <a:lnTo>
                  <a:pt x="0" y="14"/>
                </a:lnTo>
                <a:lnTo>
                  <a:pt x="0" y="17"/>
                </a:lnTo>
                <a:lnTo>
                  <a:pt x="1" y="19"/>
                </a:lnTo>
                <a:lnTo>
                  <a:pt x="3" y="20"/>
                </a:lnTo>
                <a:lnTo>
                  <a:pt x="4" y="23"/>
                </a:lnTo>
                <a:lnTo>
                  <a:pt x="6" y="24"/>
                </a:lnTo>
                <a:lnTo>
                  <a:pt x="9" y="24"/>
                </a:lnTo>
                <a:lnTo>
                  <a:pt x="12" y="24"/>
                </a:lnTo>
              </a:path>
            </a:pathLst>
          </a:custGeom>
          <a:solidFill>
            <a:srgbClr val="FFFFFF"/>
          </a:solidFill>
          <a:ln w="12700" cap="rnd" cmpd="sng">
            <a:solidFill>
              <a:srgbClr val="FF0000"/>
            </a:solidFill>
            <a:prstDash val="solid"/>
            <a:round/>
            <a:headEnd/>
            <a:tailEnd/>
          </a:ln>
        </p:spPr>
        <p:txBody>
          <a:bodyPr/>
          <a:lstStyle/>
          <a:p>
            <a:endParaRPr lang="en-US" sz="1600">
              <a:solidFill>
                <a:schemeClr val="bg1"/>
              </a:solidFill>
              <a:latin typeface="Arial"/>
              <a:cs typeface="Arial"/>
            </a:endParaRPr>
          </a:p>
        </p:txBody>
      </p:sp>
      <p:sp>
        <p:nvSpPr>
          <p:cNvPr id="86077" name="Freeform 62"/>
          <p:cNvSpPr>
            <a:spLocks/>
          </p:cNvSpPr>
          <p:nvPr/>
        </p:nvSpPr>
        <p:spPr bwMode="auto">
          <a:xfrm>
            <a:off x="6947362" y="4779963"/>
            <a:ext cx="44450" cy="42863"/>
          </a:xfrm>
          <a:custGeom>
            <a:avLst/>
            <a:gdLst>
              <a:gd name="T0" fmla="*/ 2147483647 w 26"/>
              <a:gd name="T1" fmla="*/ 2147483647 h 27"/>
              <a:gd name="T2" fmla="*/ 2147483647 w 26"/>
              <a:gd name="T3" fmla="*/ 2147483647 h 27"/>
              <a:gd name="T4" fmla="*/ 2147483647 w 26"/>
              <a:gd name="T5" fmla="*/ 2147483647 h 27"/>
              <a:gd name="T6" fmla="*/ 2147483647 w 26"/>
              <a:gd name="T7" fmla="*/ 2147483647 h 27"/>
              <a:gd name="T8" fmla="*/ 2147483647 w 26"/>
              <a:gd name="T9" fmla="*/ 2147483647 h 27"/>
              <a:gd name="T10" fmla="*/ 2147483647 w 26"/>
              <a:gd name="T11" fmla="*/ 2147483647 h 27"/>
              <a:gd name="T12" fmla="*/ 2147483647 w 26"/>
              <a:gd name="T13" fmla="*/ 2147483647 h 27"/>
              <a:gd name="T14" fmla="*/ 2147483647 w 26"/>
              <a:gd name="T15" fmla="*/ 2147483647 h 27"/>
              <a:gd name="T16" fmla="*/ 2147483647 w 26"/>
              <a:gd name="T17" fmla="*/ 2147483647 h 27"/>
              <a:gd name="T18" fmla="*/ 2147483647 w 26"/>
              <a:gd name="T19" fmla="*/ 2147483647 h 27"/>
              <a:gd name="T20" fmla="*/ 2147483647 w 26"/>
              <a:gd name="T21" fmla="*/ 2147483647 h 27"/>
              <a:gd name="T22" fmla="*/ 2147483647 w 26"/>
              <a:gd name="T23" fmla="*/ 2147483647 h 27"/>
              <a:gd name="T24" fmla="*/ 2147483647 w 26"/>
              <a:gd name="T25" fmla="*/ 2147483647 h 27"/>
              <a:gd name="T26" fmla="*/ 2147483647 w 26"/>
              <a:gd name="T27" fmla="*/ 2147483647 h 27"/>
              <a:gd name="T28" fmla="*/ 2147483647 w 26"/>
              <a:gd name="T29" fmla="*/ 2147483647 h 27"/>
              <a:gd name="T30" fmla="*/ 2147483647 w 26"/>
              <a:gd name="T31" fmla="*/ 0 h 27"/>
              <a:gd name="T32" fmla="*/ 2147483647 w 26"/>
              <a:gd name="T33" fmla="*/ 0 h 27"/>
              <a:gd name="T34" fmla="*/ 2147483647 w 26"/>
              <a:gd name="T35" fmla="*/ 0 h 27"/>
              <a:gd name="T36" fmla="*/ 2147483647 w 26"/>
              <a:gd name="T37" fmla="*/ 2147483647 h 27"/>
              <a:gd name="T38" fmla="*/ 2147483647 w 26"/>
              <a:gd name="T39" fmla="*/ 2147483647 h 27"/>
              <a:gd name="T40" fmla="*/ 2147483647 w 26"/>
              <a:gd name="T41" fmla="*/ 2147483647 h 27"/>
              <a:gd name="T42" fmla="*/ 2147483647 w 26"/>
              <a:gd name="T43" fmla="*/ 2147483647 h 27"/>
              <a:gd name="T44" fmla="*/ 0 w 26"/>
              <a:gd name="T45" fmla="*/ 2147483647 h 27"/>
              <a:gd name="T46" fmla="*/ 0 w 26"/>
              <a:gd name="T47" fmla="*/ 2147483647 h 27"/>
              <a:gd name="T48" fmla="*/ 0 w 26"/>
              <a:gd name="T49" fmla="*/ 2147483647 h 27"/>
              <a:gd name="T50" fmla="*/ 0 w 26"/>
              <a:gd name="T51" fmla="*/ 2147483647 h 27"/>
              <a:gd name="T52" fmla="*/ 0 w 26"/>
              <a:gd name="T53" fmla="*/ 2147483647 h 27"/>
              <a:gd name="T54" fmla="*/ 2147483647 w 26"/>
              <a:gd name="T55" fmla="*/ 2147483647 h 27"/>
              <a:gd name="T56" fmla="*/ 2147483647 w 26"/>
              <a:gd name="T57" fmla="*/ 2147483647 h 27"/>
              <a:gd name="T58" fmla="*/ 2147483647 w 26"/>
              <a:gd name="T59" fmla="*/ 2147483647 h 27"/>
              <a:gd name="T60" fmla="*/ 2147483647 w 26"/>
              <a:gd name="T61" fmla="*/ 2147483647 h 27"/>
              <a:gd name="T62" fmla="*/ 2147483647 w 26"/>
              <a:gd name="T63" fmla="*/ 2147483647 h 27"/>
              <a:gd name="T64" fmla="*/ 2147483647 w 26"/>
              <a:gd name="T65" fmla="*/ 2147483647 h 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
              <a:gd name="T100" fmla="*/ 0 h 27"/>
              <a:gd name="T101" fmla="*/ 26 w 26"/>
              <a:gd name="T102" fmla="*/ 27 h 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 h="27">
                <a:moveTo>
                  <a:pt x="12" y="26"/>
                </a:moveTo>
                <a:lnTo>
                  <a:pt x="14" y="26"/>
                </a:lnTo>
                <a:lnTo>
                  <a:pt x="17" y="24"/>
                </a:lnTo>
                <a:lnTo>
                  <a:pt x="19" y="23"/>
                </a:lnTo>
                <a:lnTo>
                  <a:pt x="21" y="21"/>
                </a:lnTo>
                <a:lnTo>
                  <a:pt x="24" y="19"/>
                </a:lnTo>
                <a:lnTo>
                  <a:pt x="24" y="18"/>
                </a:lnTo>
                <a:lnTo>
                  <a:pt x="25" y="15"/>
                </a:lnTo>
                <a:lnTo>
                  <a:pt x="25" y="13"/>
                </a:lnTo>
                <a:lnTo>
                  <a:pt x="25" y="10"/>
                </a:lnTo>
                <a:lnTo>
                  <a:pt x="24" y="7"/>
                </a:lnTo>
                <a:lnTo>
                  <a:pt x="24" y="6"/>
                </a:lnTo>
                <a:lnTo>
                  <a:pt x="21" y="4"/>
                </a:lnTo>
                <a:lnTo>
                  <a:pt x="19" y="2"/>
                </a:lnTo>
                <a:lnTo>
                  <a:pt x="17" y="1"/>
                </a:lnTo>
                <a:lnTo>
                  <a:pt x="14" y="0"/>
                </a:lnTo>
                <a:lnTo>
                  <a:pt x="12" y="0"/>
                </a:lnTo>
                <a:lnTo>
                  <a:pt x="10" y="0"/>
                </a:lnTo>
                <a:lnTo>
                  <a:pt x="7" y="1"/>
                </a:lnTo>
                <a:lnTo>
                  <a:pt x="5" y="2"/>
                </a:lnTo>
                <a:lnTo>
                  <a:pt x="2" y="4"/>
                </a:lnTo>
                <a:lnTo>
                  <a:pt x="1" y="6"/>
                </a:lnTo>
                <a:lnTo>
                  <a:pt x="0" y="7"/>
                </a:lnTo>
                <a:lnTo>
                  <a:pt x="0" y="10"/>
                </a:lnTo>
                <a:lnTo>
                  <a:pt x="0" y="13"/>
                </a:lnTo>
                <a:lnTo>
                  <a:pt x="0" y="15"/>
                </a:lnTo>
                <a:lnTo>
                  <a:pt x="0" y="18"/>
                </a:lnTo>
                <a:lnTo>
                  <a:pt x="1" y="19"/>
                </a:lnTo>
                <a:lnTo>
                  <a:pt x="2" y="21"/>
                </a:lnTo>
                <a:lnTo>
                  <a:pt x="5" y="23"/>
                </a:lnTo>
                <a:lnTo>
                  <a:pt x="7" y="24"/>
                </a:lnTo>
                <a:lnTo>
                  <a:pt x="10" y="26"/>
                </a:lnTo>
                <a:lnTo>
                  <a:pt x="12" y="26"/>
                </a:lnTo>
              </a:path>
            </a:pathLst>
          </a:custGeom>
          <a:solidFill>
            <a:srgbClr val="FFFFFF"/>
          </a:solidFill>
          <a:ln w="12700" cap="rnd" cmpd="sng">
            <a:solidFill>
              <a:srgbClr val="FF0000"/>
            </a:solidFill>
            <a:prstDash val="solid"/>
            <a:round/>
            <a:headEnd/>
            <a:tailEnd/>
          </a:ln>
        </p:spPr>
        <p:txBody>
          <a:bodyPr/>
          <a:lstStyle/>
          <a:p>
            <a:endParaRPr lang="en-US" sz="1600">
              <a:solidFill>
                <a:schemeClr val="bg1"/>
              </a:solidFill>
              <a:latin typeface="Arial"/>
              <a:cs typeface="Arial"/>
            </a:endParaRPr>
          </a:p>
        </p:txBody>
      </p:sp>
      <p:sp>
        <p:nvSpPr>
          <p:cNvPr id="86078" name="Freeform 63"/>
          <p:cNvSpPr>
            <a:spLocks/>
          </p:cNvSpPr>
          <p:nvPr/>
        </p:nvSpPr>
        <p:spPr bwMode="auto">
          <a:xfrm>
            <a:off x="6190124" y="4835526"/>
            <a:ext cx="44450" cy="42862"/>
          </a:xfrm>
          <a:custGeom>
            <a:avLst/>
            <a:gdLst>
              <a:gd name="T0" fmla="*/ 2147483647 w 26"/>
              <a:gd name="T1" fmla="*/ 2147483647 h 27"/>
              <a:gd name="T2" fmla="*/ 2147483647 w 26"/>
              <a:gd name="T3" fmla="*/ 2147483647 h 27"/>
              <a:gd name="T4" fmla="*/ 2147483647 w 26"/>
              <a:gd name="T5" fmla="*/ 2147483647 h 27"/>
              <a:gd name="T6" fmla="*/ 2147483647 w 26"/>
              <a:gd name="T7" fmla="*/ 2147483647 h 27"/>
              <a:gd name="T8" fmla="*/ 2147483647 w 26"/>
              <a:gd name="T9" fmla="*/ 2147483647 h 27"/>
              <a:gd name="T10" fmla="*/ 2147483647 w 26"/>
              <a:gd name="T11" fmla="*/ 2147483647 h 27"/>
              <a:gd name="T12" fmla="*/ 2147483647 w 26"/>
              <a:gd name="T13" fmla="*/ 2147483647 h 27"/>
              <a:gd name="T14" fmla="*/ 2147483647 w 26"/>
              <a:gd name="T15" fmla="*/ 2147483647 h 27"/>
              <a:gd name="T16" fmla="*/ 2147483647 w 26"/>
              <a:gd name="T17" fmla="*/ 2147483647 h 27"/>
              <a:gd name="T18" fmla="*/ 2147483647 w 26"/>
              <a:gd name="T19" fmla="*/ 2147483647 h 27"/>
              <a:gd name="T20" fmla="*/ 2147483647 w 26"/>
              <a:gd name="T21" fmla="*/ 2147483647 h 27"/>
              <a:gd name="T22" fmla="*/ 2147483647 w 26"/>
              <a:gd name="T23" fmla="*/ 2147483647 h 27"/>
              <a:gd name="T24" fmla="*/ 2147483647 w 26"/>
              <a:gd name="T25" fmla="*/ 2147483647 h 27"/>
              <a:gd name="T26" fmla="*/ 2147483647 w 26"/>
              <a:gd name="T27" fmla="*/ 0 h 27"/>
              <a:gd name="T28" fmla="*/ 2147483647 w 26"/>
              <a:gd name="T29" fmla="*/ 0 h 27"/>
              <a:gd name="T30" fmla="*/ 2147483647 w 26"/>
              <a:gd name="T31" fmla="*/ 0 h 27"/>
              <a:gd name="T32" fmla="*/ 2147483647 w 26"/>
              <a:gd name="T33" fmla="*/ 0 h 27"/>
              <a:gd name="T34" fmla="*/ 2147483647 w 26"/>
              <a:gd name="T35" fmla="*/ 0 h 27"/>
              <a:gd name="T36" fmla="*/ 2147483647 w 26"/>
              <a:gd name="T37" fmla="*/ 0 h 27"/>
              <a:gd name="T38" fmla="*/ 2147483647 w 26"/>
              <a:gd name="T39" fmla="*/ 2147483647 h 27"/>
              <a:gd name="T40" fmla="*/ 2147483647 w 26"/>
              <a:gd name="T41" fmla="*/ 2147483647 h 27"/>
              <a:gd name="T42" fmla="*/ 0 w 26"/>
              <a:gd name="T43" fmla="*/ 2147483647 h 27"/>
              <a:gd name="T44" fmla="*/ 0 w 26"/>
              <a:gd name="T45" fmla="*/ 2147483647 h 27"/>
              <a:gd name="T46" fmla="*/ 0 w 26"/>
              <a:gd name="T47" fmla="*/ 2147483647 h 27"/>
              <a:gd name="T48" fmla="*/ 0 w 26"/>
              <a:gd name="T49" fmla="*/ 2147483647 h 27"/>
              <a:gd name="T50" fmla="*/ 0 w 26"/>
              <a:gd name="T51" fmla="*/ 2147483647 h 27"/>
              <a:gd name="T52" fmla="*/ 2147483647 w 26"/>
              <a:gd name="T53" fmla="*/ 2147483647 h 27"/>
              <a:gd name="T54" fmla="*/ 2147483647 w 26"/>
              <a:gd name="T55" fmla="*/ 2147483647 h 27"/>
              <a:gd name="T56" fmla="*/ 2147483647 w 26"/>
              <a:gd name="T57" fmla="*/ 2147483647 h 27"/>
              <a:gd name="T58" fmla="*/ 2147483647 w 26"/>
              <a:gd name="T59" fmla="*/ 2147483647 h 27"/>
              <a:gd name="T60" fmla="*/ 2147483647 w 26"/>
              <a:gd name="T61" fmla="*/ 2147483647 h 27"/>
              <a:gd name="T62" fmla="*/ 2147483647 w 26"/>
              <a:gd name="T63" fmla="*/ 2147483647 h 2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
              <a:gd name="T97" fmla="*/ 0 h 27"/>
              <a:gd name="T98" fmla="*/ 26 w 26"/>
              <a:gd name="T99" fmla="*/ 27 h 2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 h="27">
                <a:moveTo>
                  <a:pt x="12" y="26"/>
                </a:moveTo>
                <a:lnTo>
                  <a:pt x="15" y="24"/>
                </a:lnTo>
                <a:lnTo>
                  <a:pt x="17" y="24"/>
                </a:lnTo>
                <a:lnTo>
                  <a:pt x="18" y="23"/>
                </a:lnTo>
                <a:lnTo>
                  <a:pt x="20" y="22"/>
                </a:lnTo>
                <a:lnTo>
                  <a:pt x="22" y="19"/>
                </a:lnTo>
                <a:lnTo>
                  <a:pt x="23" y="17"/>
                </a:lnTo>
                <a:lnTo>
                  <a:pt x="25" y="14"/>
                </a:lnTo>
                <a:lnTo>
                  <a:pt x="25" y="12"/>
                </a:lnTo>
                <a:lnTo>
                  <a:pt x="25" y="9"/>
                </a:lnTo>
                <a:lnTo>
                  <a:pt x="23" y="6"/>
                </a:lnTo>
                <a:lnTo>
                  <a:pt x="22" y="4"/>
                </a:lnTo>
                <a:lnTo>
                  <a:pt x="20" y="3"/>
                </a:lnTo>
                <a:lnTo>
                  <a:pt x="18" y="0"/>
                </a:lnTo>
                <a:lnTo>
                  <a:pt x="17" y="0"/>
                </a:lnTo>
                <a:lnTo>
                  <a:pt x="15" y="0"/>
                </a:lnTo>
                <a:lnTo>
                  <a:pt x="12" y="0"/>
                </a:lnTo>
                <a:lnTo>
                  <a:pt x="10" y="0"/>
                </a:lnTo>
                <a:lnTo>
                  <a:pt x="6" y="0"/>
                </a:lnTo>
                <a:lnTo>
                  <a:pt x="3" y="3"/>
                </a:lnTo>
                <a:lnTo>
                  <a:pt x="1" y="4"/>
                </a:lnTo>
                <a:lnTo>
                  <a:pt x="0" y="6"/>
                </a:lnTo>
                <a:lnTo>
                  <a:pt x="0" y="9"/>
                </a:lnTo>
                <a:lnTo>
                  <a:pt x="0" y="12"/>
                </a:lnTo>
                <a:lnTo>
                  <a:pt x="0" y="14"/>
                </a:lnTo>
                <a:lnTo>
                  <a:pt x="0" y="17"/>
                </a:lnTo>
                <a:lnTo>
                  <a:pt x="1" y="19"/>
                </a:lnTo>
                <a:lnTo>
                  <a:pt x="3" y="22"/>
                </a:lnTo>
                <a:lnTo>
                  <a:pt x="6" y="23"/>
                </a:lnTo>
                <a:lnTo>
                  <a:pt x="6" y="24"/>
                </a:lnTo>
                <a:lnTo>
                  <a:pt x="10" y="24"/>
                </a:lnTo>
                <a:lnTo>
                  <a:pt x="12" y="26"/>
                </a:lnTo>
              </a:path>
            </a:pathLst>
          </a:custGeom>
          <a:solidFill>
            <a:srgbClr val="FFFFFF"/>
          </a:solidFill>
          <a:ln w="12700" cap="rnd" cmpd="sng">
            <a:solidFill>
              <a:srgbClr val="FF0000"/>
            </a:solidFill>
            <a:prstDash val="solid"/>
            <a:round/>
            <a:headEnd/>
            <a:tailEnd/>
          </a:ln>
        </p:spPr>
        <p:txBody>
          <a:bodyPr/>
          <a:lstStyle/>
          <a:p>
            <a:endParaRPr lang="en-US" sz="1600">
              <a:solidFill>
                <a:schemeClr val="bg1"/>
              </a:solidFill>
              <a:latin typeface="Arial"/>
              <a:cs typeface="Arial"/>
            </a:endParaRPr>
          </a:p>
        </p:txBody>
      </p:sp>
      <p:sp>
        <p:nvSpPr>
          <p:cNvPr id="86079" name="Freeform 64"/>
          <p:cNvSpPr>
            <a:spLocks/>
          </p:cNvSpPr>
          <p:nvPr/>
        </p:nvSpPr>
        <p:spPr bwMode="auto">
          <a:xfrm>
            <a:off x="6190124" y="4908551"/>
            <a:ext cx="44450" cy="42862"/>
          </a:xfrm>
          <a:custGeom>
            <a:avLst/>
            <a:gdLst>
              <a:gd name="T0" fmla="*/ 2147483647 w 26"/>
              <a:gd name="T1" fmla="*/ 2147483647 h 27"/>
              <a:gd name="T2" fmla="*/ 2147483647 w 26"/>
              <a:gd name="T3" fmla="*/ 2147483647 h 27"/>
              <a:gd name="T4" fmla="*/ 2147483647 w 26"/>
              <a:gd name="T5" fmla="*/ 2147483647 h 27"/>
              <a:gd name="T6" fmla="*/ 2147483647 w 26"/>
              <a:gd name="T7" fmla="*/ 2147483647 h 27"/>
              <a:gd name="T8" fmla="*/ 2147483647 w 26"/>
              <a:gd name="T9" fmla="*/ 2147483647 h 27"/>
              <a:gd name="T10" fmla="*/ 2147483647 w 26"/>
              <a:gd name="T11" fmla="*/ 2147483647 h 27"/>
              <a:gd name="T12" fmla="*/ 2147483647 w 26"/>
              <a:gd name="T13" fmla="*/ 2147483647 h 27"/>
              <a:gd name="T14" fmla="*/ 2147483647 w 26"/>
              <a:gd name="T15" fmla="*/ 2147483647 h 27"/>
              <a:gd name="T16" fmla="*/ 2147483647 w 26"/>
              <a:gd name="T17" fmla="*/ 2147483647 h 27"/>
              <a:gd name="T18" fmla="*/ 2147483647 w 26"/>
              <a:gd name="T19" fmla="*/ 2147483647 h 27"/>
              <a:gd name="T20" fmla="*/ 2147483647 w 26"/>
              <a:gd name="T21" fmla="*/ 2147483647 h 27"/>
              <a:gd name="T22" fmla="*/ 2147483647 w 26"/>
              <a:gd name="T23" fmla="*/ 2147483647 h 27"/>
              <a:gd name="T24" fmla="*/ 2147483647 w 26"/>
              <a:gd name="T25" fmla="*/ 2147483647 h 27"/>
              <a:gd name="T26" fmla="*/ 2147483647 w 26"/>
              <a:gd name="T27" fmla="*/ 2147483647 h 27"/>
              <a:gd name="T28" fmla="*/ 2147483647 w 26"/>
              <a:gd name="T29" fmla="*/ 0 h 27"/>
              <a:gd name="T30" fmla="*/ 2147483647 w 26"/>
              <a:gd name="T31" fmla="*/ 0 h 27"/>
              <a:gd name="T32" fmla="*/ 2147483647 w 26"/>
              <a:gd name="T33" fmla="*/ 0 h 27"/>
              <a:gd name="T34" fmla="*/ 2147483647 w 26"/>
              <a:gd name="T35" fmla="*/ 0 h 27"/>
              <a:gd name="T36" fmla="*/ 2147483647 w 26"/>
              <a:gd name="T37" fmla="*/ 0 h 27"/>
              <a:gd name="T38" fmla="*/ 2147483647 w 26"/>
              <a:gd name="T39" fmla="*/ 2147483647 h 27"/>
              <a:gd name="T40" fmla="*/ 2147483647 w 26"/>
              <a:gd name="T41" fmla="*/ 2147483647 h 27"/>
              <a:gd name="T42" fmla="*/ 2147483647 w 26"/>
              <a:gd name="T43" fmla="*/ 2147483647 h 27"/>
              <a:gd name="T44" fmla="*/ 0 w 26"/>
              <a:gd name="T45" fmla="*/ 2147483647 h 27"/>
              <a:gd name="T46" fmla="*/ 0 w 26"/>
              <a:gd name="T47" fmla="*/ 2147483647 h 27"/>
              <a:gd name="T48" fmla="*/ 0 w 26"/>
              <a:gd name="T49" fmla="*/ 2147483647 h 27"/>
              <a:gd name="T50" fmla="*/ 0 w 26"/>
              <a:gd name="T51" fmla="*/ 2147483647 h 27"/>
              <a:gd name="T52" fmla="*/ 0 w 26"/>
              <a:gd name="T53" fmla="*/ 2147483647 h 27"/>
              <a:gd name="T54" fmla="*/ 2147483647 w 26"/>
              <a:gd name="T55" fmla="*/ 2147483647 h 27"/>
              <a:gd name="T56" fmla="*/ 2147483647 w 26"/>
              <a:gd name="T57" fmla="*/ 2147483647 h 27"/>
              <a:gd name="T58" fmla="*/ 2147483647 w 26"/>
              <a:gd name="T59" fmla="*/ 2147483647 h 27"/>
              <a:gd name="T60" fmla="*/ 2147483647 w 26"/>
              <a:gd name="T61" fmla="*/ 2147483647 h 27"/>
              <a:gd name="T62" fmla="*/ 2147483647 w 26"/>
              <a:gd name="T63" fmla="*/ 2147483647 h 27"/>
              <a:gd name="T64" fmla="*/ 2147483647 w 26"/>
              <a:gd name="T65" fmla="*/ 2147483647 h 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
              <a:gd name="T100" fmla="*/ 0 h 27"/>
              <a:gd name="T101" fmla="*/ 26 w 26"/>
              <a:gd name="T102" fmla="*/ 27 h 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 h="27">
                <a:moveTo>
                  <a:pt x="12" y="26"/>
                </a:moveTo>
                <a:lnTo>
                  <a:pt x="15" y="25"/>
                </a:lnTo>
                <a:lnTo>
                  <a:pt x="17" y="25"/>
                </a:lnTo>
                <a:lnTo>
                  <a:pt x="18" y="24"/>
                </a:lnTo>
                <a:lnTo>
                  <a:pt x="20" y="21"/>
                </a:lnTo>
                <a:lnTo>
                  <a:pt x="22" y="19"/>
                </a:lnTo>
                <a:lnTo>
                  <a:pt x="23" y="17"/>
                </a:lnTo>
                <a:lnTo>
                  <a:pt x="25" y="15"/>
                </a:lnTo>
                <a:lnTo>
                  <a:pt x="25" y="13"/>
                </a:lnTo>
                <a:lnTo>
                  <a:pt x="25" y="10"/>
                </a:lnTo>
                <a:lnTo>
                  <a:pt x="23" y="7"/>
                </a:lnTo>
                <a:lnTo>
                  <a:pt x="22" y="5"/>
                </a:lnTo>
                <a:lnTo>
                  <a:pt x="20" y="4"/>
                </a:lnTo>
                <a:lnTo>
                  <a:pt x="18" y="1"/>
                </a:lnTo>
                <a:lnTo>
                  <a:pt x="17" y="0"/>
                </a:lnTo>
                <a:lnTo>
                  <a:pt x="15" y="0"/>
                </a:lnTo>
                <a:lnTo>
                  <a:pt x="12" y="0"/>
                </a:lnTo>
                <a:lnTo>
                  <a:pt x="10" y="0"/>
                </a:lnTo>
                <a:lnTo>
                  <a:pt x="6" y="0"/>
                </a:lnTo>
                <a:lnTo>
                  <a:pt x="6" y="1"/>
                </a:lnTo>
                <a:lnTo>
                  <a:pt x="3" y="4"/>
                </a:lnTo>
                <a:lnTo>
                  <a:pt x="1" y="5"/>
                </a:lnTo>
                <a:lnTo>
                  <a:pt x="0" y="7"/>
                </a:lnTo>
                <a:lnTo>
                  <a:pt x="0" y="10"/>
                </a:lnTo>
                <a:lnTo>
                  <a:pt x="0" y="13"/>
                </a:lnTo>
                <a:lnTo>
                  <a:pt x="0" y="15"/>
                </a:lnTo>
                <a:lnTo>
                  <a:pt x="0" y="17"/>
                </a:lnTo>
                <a:lnTo>
                  <a:pt x="1" y="19"/>
                </a:lnTo>
                <a:lnTo>
                  <a:pt x="3" y="21"/>
                </a:lnTo>
                <a:lnTo>
                  <a:pt x="6" y="24"/>
                </a:lnTo>
                <a:lnTo>
                  <a:pt x="6" y="25"/>
                </a:lnTo>
                <a:lnTo>
                  <a:pt x="10" y="25"/>
                </a:lnTo>
                <a:lnTo>
                  <a:pt x="12" y="26"/>
                </a:lnTo>
              </a:path>
            </a:pathLst>
          </a:custGeom>
          <a:solidFill>
            <a:srgbClr val="FFFFFF"/>
          </a:solidFill>
          <a:ln w="12700" cap="rnd" cmpd="sng">
            <a:solidFill>
              <a:srgbClr val="FF0000"/>
            </a:solidFill>
            <a:prstDash val="solid"/>
            <a:round/>
            <a:headEnd/>
            <a:tailEnd/>
          </a:ln>
        </p:spPr>
        <p:txBody>
          <a:bodyPr/>
          <a:lstStyle/>
          <a:p>
            <a:endParaRPr lang="en-US" sz="1600">
              <a:solidFill>
                <a:schemeClr val="bg1"/>
              </a:solidFill>
              <a:latin typeface="Arial"/>
              <a:cs typeface="Arial"/>
            </a:endParaRPr>
          </a:p>
        </p:txBody>
      </p:sp>
      <p:sp>
        <p:nvSpPr>
          <p:cNvPr id="86080" name="Freeform 65"/>
          <p:cNvSpPr>
            <a:spLocks/>
          </p:cNvSpPr>
          <p:nvPr/>
        </p:nvSpPr>
        <p:spPr bwMode="auto">
          <a:xfrm>
            <a:off x="6186949" y="5089526"/>
            <a:ext cx="46038" cy="42862"/>
          </a:xfrm>
          <a:custGeom>
            <a:avLst/>
            <a:gdLst>
              <a:gd name="T0" fmla="*/ 2147483647 w 26"/>
              <a:gd name="T1" fmla="*/ 2147483647 h 27"/>
              <a:gd name="T2" fmla="*/ 2147483647 w 26"/>
              <a:gd name="T3" fmla="*/ 2147483647 h 27"/>
              <a:gd name="T4" fmla="*/ 2147483647 w 26"/>
              <a:gd name="T5" fmla="*/ 2147483647 h 27"/>
              <a:gd name="T6" fmla="*/ 2147483647 w 26"/>
              <a:gd name="T7" fmla="*/ 2147483647 h 27"/>
              <a:gd name="T8" fmla="*/ 2147483647 w 26"/>
              <a:gd name="T9" fmla="*/ 2147483647 h 27"/>
              <a:gd name="T10" fmla="*/ 2147483647 w 26"/>
              <a:gd name="T11" fmla="*/ 2147483647 h 27"/>
              <a:gd name="T12" fmla="*/ 2147483647 w 26"/>
              <a:gd name="T13" fmla="*/ 2147483647 h 27"/>
              <a:gd name="T14" fmla="*/ 2147483647 w 26"/>
              <a:gd name="T15" fmla="*/ 2147483647 h 27"/>
              <a:gd name="T16" fmla="*/ 2147483647 w 26"/>
              <a:gd name="T17" fmla="*/ 2147483647 h 27"/>
              <a:gd name="T18" fmla="*/ 2147483647 w 26"/>
              <a:gd name="T19" fmla="*/ 2147483647 h 27"/>
              <a:gd name="T20" fmla="*/ 2147483647 w 26"/>
              <a:gd name="T21" fmla="*/ 2147483647 h 27"/>
              <a:gd name="T22" fmla="*/ 2147483647 w 26"/>
              <a:gd name="T23" fmla="*/ 2147483647 h 27"/>
              <a:gd name="T24" fmla="*/ 2147483647 w 26"/>
              <a:gd name="T25" fmla="*/ 2147483647 h 27"/>
              <a:gd name="T26" fmla="*/ 2147483647 w 26"/>
              <a:gd name="T27" fmla="*/ 2147483647 h 27"/>
              <a:gd name="T28" fmla="*/ 2147483647 w 26"/>
              <a:gd name="T29" fmla="*/ 0 h 27"/>
              <a:gd name="T30" fmla="*/ 2147483647 w 26"/>
              <a:gd name="T31" fmla="*/ 0 h 27"/>
              <a:gd name="T32" fmla="*/ 2147483647 w 26"/>
              <a:gd name="T33" fmla="*/ 0 h 27"/>
              <a:gd name="T34" fmla="*/ 2147483647 w 26"/>
              <a:gd name="T35" fmla="*/ 0 h 27"/>
              <a:gd name="T36" fmla="*/ 2147483647 w 26"/>
              <a:gd name="T37" fmla="*/ 0 h 27"/>
              <a:gd name="T38" fmla="*/ 2147483647 w 26"/>
              <a:gd name="T39" fmla="*/ 2147483647 h 27"/>
              <a:gd name="T40" fmla="*/ 2147483647 w 26"/>
              <a:gd name="T41" fmla="*/ 2147483647 h 27"/>
              <a:gd name="T42" fmla="*/ 2147483647 w 26"/>
              <a:gd name="T43" fmla="*/ 2147483647 h 27"/>
              <a:gd name="T44" fmla="*/ 0 w 26"/>
              <a:gd name="T45" fmla="*/ 2147483647 h 27"/>
              <a:gd name="T46" fmla="*/ 0 w 26"/>
              <a:gd name="T47" fmla="*/ 2147483647 h 27"/>
              <a:gd name="T48" fmla="*/ 0 w 26"/>
              <a:gd name="T49" fmla="*/ 2147483647 h 27"/>
              <a:gd name="T50" fmla="*/ 0 w 26"/>
              <a:gd name="T51" fmla="*/ 2147483647 h 27"/>
              <a:gd name="T52" fmla="*/ 0 w 26"/>
              <a:gd name="T53" fmla="*/ 2147483647 h 27"/>
              <a:gd name="T54" fmla="*/ 2147483647 w 26"/>
              <a:gd name="T55" fmla="*/ 2147483647 h 27"/>
              <a:gd name="T56" fmla="*/ 2147483647 w 26"/>
              <a:gd name="T57" fmla="*/ 2147483647 h 27"/>
              <a:gd name="T58" fmla="*/ 2147483647 w 26"/>
              <a:gd name="T59" fmla="*/ 2147483647 h 27"/>
              <a:gd name="T60" fmla="*/ 2147483647 w 26"/>
              <a:gd name="T61" fmla="*/ 2147483647 h 27"/>
              <a:gd name="T62" fmla="*/ 2147483647 w 26"/>
              <a:gd name="T63" fmla="*/ 2147483647 h 27"/>
              <a:gd name="T64" fmla="*/ 2147483647 w 26"/>
              <a:gd name="T65" fmla="*/ 2147483647 h 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
              <a:gd name="T100" fmla="*/ 0 h 27"/>
              <a:gd name="T101" fmla="*/ 26 w 26"/>
              <a:gd name="T102" fmla="*/ 27 h 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 h="27">
                <a:moveTo>
                  <a:pt x="12" y="26"/>
                </a:moveTo>
                <a:lnTo>
                  <a:pt x="14" y="26"/>
                </a:lnTo>
                <a:lnTo>
                  <a:pt x="17" y="24"/>
                </a:lnTo>
                <a:lnTo>
                  <a:pt x="18" y="23"/>
                </a:lnTo>
                <a:lnTo>
                  <a:pt x="21" y="21"/>
                </a:lnTo>
                <a:lnTo>
                  <a:pt x="22" y="19"/>
                </a:lnTo>
                <a:lnTo>
                  <a:pt x="24" y="18"/>
                </a:lnTo>
                <a:lnTo>
                  <a:pt x="25" y="15"/>
                </a:lnTo>
                <a:lnTo>
                  <a:pt x="25" y="13"/>
                </a:lnTo>
                <a:lnTo>
                  <a:pt x="25" y="9"/>
                </a:lnTo>
                <a:lnTo>
                  <a:pt x="24" y="6"/>
                </a:lnTo>
                <a:lnTo>
                  <a:pt x="22" y="6"/>
                </a:lnTo>
                <a:lnTo>
                  <a:pt x="21" y="3"/>
                </a:lnTo>
                <a:lnTo>
                  <a:pt x="18" y="1"/>
                </a:lnTo>
                <a:lnTo>
                  <a:pt x="17" y="0"/>
                </a:lnTo>
                <a:lnTo>
                  <a:pt x="14" y="0"/>
                </a:lnTo>
                <a:lnTo>
                  <a:pt x="12" y="0"/>
                </a:lnTo>
                <a:lnTo>
                  <a:pt x="10" y="0"/>
                </a:lnTo>
                <a:lnTo>
                  <a:pt x="7" y="0"/>
                </a:lnTo>
                <a:lnTo>
                  <a:pt x="5" y="1"/>
                </a:lnTo>
                <a:lnTo>
                  <a:pt x="2" y="3"/>
                </a:lnTo>
                <a:lnTo>
                  <a:pt x="1" y="6"/>
                </a:lnTo>
                <a:lnTo>
                  <a:pt x="0" y="6"/>
                </a:lnTo>
                <a:lnTo>
                  <a:pt x="0" y="9"/>
                </a:lnTo>
                <a:lnTo>
                  <a:pt x="0" y="13"/>
                </a:lnTo>
                <a:lnTo>
                  <a:pt x="0" y="15"/>
                </a:lnTo>
                <a:lnTo>
                  <a:pt x="0" y="18"/>
                </a:lnTo>
                <a:lnTo>
                  <a:pt x="1" y="19"/>
                </a:lnTo>
                <a:lnTo>
                  <a:pt x="2" y="21"/>
                </a:lnTo>
                <a:lnTo>
                  <a:pt x="5" y="23"/>
                </a:lnTo>
                <a:lnTo>
                  <a:pt x="7" y="24"/>
                </a:lnTo>
                <a:lnTo>
                  <a:pt x="10" y="26"/>
                </a:lnTo>
                <a:lnTo>
                  <a:pt x="12" y="26"/>
                </a:lnTo>
              </a:path>
            </a:pathLst>
          </a:custGeom>
          <a:solidFill>
            <a:srgbClr val="FFFFFF"/>
          </a:solidFill>
          <a:ln w="12700" cap="rnd" cmpd="sng">
            <a:solidFill>
              <a:srgbClr val="FF0000"/>
            </a:solidFill>
            <a:prstDash val="solid"/>
            <a:round/>
            <a:headEnd/>
            <a:tailEnd/>
          </a:ln>
        </p:spPr>
        <p:txBody>
          <a:bodyPr/>
          <a:lstStyle/>
          <a:p>
            <a:endParaRPr lang="en-US" sz="1600">
              <a:solidFill>
                <a:schemeClr val="bg1"/>
              </a:solidFill>
              <a:latin typeface="Arial"/>
              <a:cs typeface="Arial"/>
            </a:endParaRPr>
          </a:p>
        </p:txBody>
      </p:sp>
      <p:sp>
        <p:nvSpPr>
          <p:cNvPr id="86081" name="Freeform 66"/>
          <p:cNvSpPr>
            <a:spLocks/>
          </p:cNvSpPr>
          <p:nvPr/>
        </p:nvSpPr>
        <p:spPr bwMode="auto">
          <a:xfrm>
            <a:off x="6942599" y="5083176"/>
            <a:ext cx="44450" cy="42862"/>
          </a:xfrm>
          <a:custGeom>
            <a:avLst/>
            <a:gdLst>
              <a:gd name="T0" fmla="*/ 2147483647 w 26"/>
              <a:gd name="T1" fmla="*/ 2147483647 h 27"/>
              <a:gd name="T2" fmla="*/ 2147483647 w 26"/>
              <a:gd name="T3" fmla="*/ 2147483647 h 27"/>
              <a:gd name="T4" fmla="*/ 2147483647 w 26"/>
              <a:gd name="T5" fmla="*/ 2147483647 h 27"/>
              <a:gd name="T6" fmla="*/ 2147483647 w 26"/>
              <a:gd name="T7" fmla="*/ 2147483647 h 27"/>
              <a:gd name="T8" fmla="*/ 2147483647 w 26"/>
              <a:gd name="T9" fmla="*/ 2147483647 h 27"/>
              <a:gd name="T10" fmla="*/ 2147483647 w 26"/>
              <a:gd name="T11" fmla="*/ 2147483647 h 27"/>
              <a:gd name="T12" fmla="*/ 2147483647 w 26"/>
              <a:gd name="T13" fmla="*/ 2147483647 h 27"/>
              <a:gd name="T14" fmla="*/ 2147483647 w 26"/>
              <a:gd name="T15" fmla="*/ 2147483647 h 27"/>
              <a:gd name="T16" fmla="*/ 2147483647 w 26"/>
              <a:gd name="T17" fmla="*/ 2147483647 h 27"/>
              <a:gd name="T18" fmla="*/ 2147483647 w 26"/>
              <a:gd name="T19" fmla="*/ 2147483647 h 27"/>
              <a:gd name="T20" fmla="*/ 2147483647 w 26"/>
              <a:gd name="T21" fmla="*/ 2147483647 h 27"/>
              <a:gd name="T22" fmla="*/ 2147483647 w 26"/>
              <a:gd name="T23" fmla="*/ 2147483647 h 27"/>
              <a:gd name="T24" fmla="*/ 2147483647 w 26"/>
              <a:gd name="T25" fmla="*/ 2147483647 h 27"/>
              <a:gd name="T26" fmla="*/ 2147483647 w 26"/>
              <a:gd name="T27" fmla="*/ 2147483647 h 27"/>
              <a:gd name="T28" fmla="*/ 2147483647 w 26"/>
              <a:gd name="T29" fmla="*/ 2147483647 h 27"/>
              <a:gd name="T30" fmla="*/ 2147483647 w 26"/>
              <a:gd name="T31" fmla="*/ 2147483647 h 27"/>
              <a:gd name="T32" fmla="*/ 2147483647 w 26"/>
              <a:gd name="T33" fmla="*/ 0 h 27"/>
              <a:gd name="T34" fmla="*/ 2147483647 w 26"/>
              <a:gd name="T35" fmla="*/ 2147483647 h 27"/>
              <a:gd name="T36" fmla="*/ 2147483647 w 26"/>
              <a:gd name="T37" fmla="*/ 2147483647 h 27"/>
              <a:gd name="T38" fmla="*/ 2147483647 w 26"/>
              <a:gd name="T39" fmla="*/ 2147483647 h 27"/>
              <a:gd name="T40" fmla="*/ 2147483647 w 26"/>
              <a:gd name="T41" fmla="*/ 2147483647 h 27"/>
              <a:gd name="T42" fmla="*/ 0 w 26"/>
              <a:gd name="T43" fmla="*/ 2147483647 h 27"/>
              <a:gd name="T44" fmla="*/ 0 w 26"/>
              <a:gd name="T45" fmla="*/ 2147483647 h 27"/>
              <a:gd name="T46" fmla="*/ 0 w 26"/>
              <a:gd name="T47" fmla="*/ 2147483647 h 27"/>
              <a:gd name="T48" fmla="*/ 0 w 26"/>
              <a:gd name="T49" fmla="*/ 2147483647 h 27"/>
              <a:gd name="T50" fmla="*/ 0 w 26"/>
              <a:gd name="T51" fmla="*/ 2147483647 h 27"/>
              <a:gd name="T52" fmla="*/ 0 w 26"/>
              <a:gd name="T53" fmla="*/ 2147483647 h 27"/>
              <a:gd name="T54" fmla="*/ 0 w 26"/>
              <a:gd name="T55" fmla="*/ 2147483647 h 27"/>
              <a:gd name="T56" fmla="*/ 2147483647 w 26"/>
              <a:gd name="T57" fmla="*/ 2147483647 h 27"/>
              <a:gd name="T58" fmla="*/ 2147483647 w 26"/>
              <a:gd name="T59" fmla="*/ 2147483647 h 27"/>
              <a:gd name="T60" fmla="*/ 2147483647 w 26"/>
              <a:gd name="T61" fmla="*/ 2147483647 h 27"/>
              <a:gd name="T62" fmla="*/ 2147483647 w 26"/>
              <a:gd name="T63" fmla="*/ 2147483647 h 27"/>
              <a:gd name="T64" fmla="*/ 2147483647 w 26"/>
              <a:gd name="T65" fmla="*/ 2147483647 h 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
              <a:gd name="T100" fmla="*/ 0 h 27"/>
              <a:gd name="T101" fmla="*/ 26 w 26"/>
              <a:gd name="T102" fmla="*/ 27 h 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 h="27">
                <a:moveTo>
                  <a:pt x="12" y="26"/>
                </a:moveTo>
                <a:lnTo>
                  <a:pt x="13" y="26"/>
                </a:lnTo>
                <a:lnTo>
                  <a:pt x="16" y="25"/>
                </a:lnTo>
                <a:lnTo>
                  <a:pt x="18" y="24"/>
                </a:lnTo>
                <a:lnTo>
                  <a:pt x="19" y="22"/>
                </a:lnTo>
                <a:lnTo>
                  <a:pt x="22" y="21"/>
                </a:lnTo>
                <a:lnTo>
                  <a:pt x="24" y="19"/>
                </a:lnTo>
                <a:lnTo>
                  <a:pt x="24" y="16"/>
                </a:lnTo>
                <a:lnTo>
                  <a:pt x="25" y="13"/>
                </a:lnTo>
                <a:lnTo>
                  <a:pt x="24" y="11"/>
                </a:lnTo>
                <a:lnTo>
                  <a:pt x="24" y="8"/>
                </a:lnTo>
                <a:lnTo>
                  <a:pt x="22" y="6"/>
                </a:lnTo>
                <a:lnTo>
                  <a:pt x="19" y="4"/>
                </a:lnTo>
                <a:lnTo>
                  <a:pt x="18" y="2"/>
                </a:lnTo>
                <a:lnTo>
                  <a:pt x="16" y="1"/>
                </a:lnTo>
                <a:lnTo>
                  <a:pt x="13" y="1"/>
                </a:lnTo>
                <a:lnTo>
                  <a:pt x="12" y="0"/>
                </a:lnTo>
                <a:lnTo>
                  <a:pt x="9" y="1"/>
                </a:lnTo>
                <a:lnTo>
                  <a:pt x="6" y="1"/>
                </a:lnTo>
                <a:lnTo>
                  <a:pt x="4" y="2"/>
                </a:lnTo>
                <a:lnTo>
                  <a:pt x="2" y="4"/>
                </a:lnTo>
                <a:lnTo>
                  <a:pt x="0" y="6"/>
                </a:lnTo>
                <a:lnTo>
                  <a:pt x="0" y="8"/>
                </a:lnTo>
                <a:lnTo>
                  <a:pt x="0" y="11"/>
                </a:lnTo>
                <a:lnTo>
                  <a:pt x="0" y="13"/>
                </a:lnTo>
                <a:lnTo>
                  <a:pt x="0" y="16"/>
                </a:lnTo>
                <a:lnTo>
                  <a:pt x="0" y="19"/>
                </a:lnTo>
                <a:lnTo>
                  <a:pt x="0" y="21"/>
                </a:lnTo>
                <a:lnTo>
                  <a:pt x="2" y="22"/>
                </a:lnTo>
                <a:lnTo>
                  <a:pt x="4" y="24"/>
                </a:lnTo>
                <a:lnTo>
                  <a:pt x="6" y="25"/>
                </a:lnTo>
                <a:lnTo>
                  <a:pt x="9" y="26"/>
                </a:lnTo>
                <a:lnTo>
                  <a:pt x="12" y="26"/>
                </a:lnTo>
              </a:path>
            </a:pathLst>
          </a:custGeom>
          <a:solidFill>
            <a:srgbClr val="FFFFFF"/>
          </a:solidFill>
          <a:ln w="12700" cap="rnd" cmpd="sng">
            <a:solidFill>
              <a:srgbClr val="FF0000"/>
            </a:solidFill>
            <a:prstDash val="solid"/>
            <a:round/>
            <a:headEnd/>
            <a:tailEnd/>
          </a:ln>
        </p:spPr>
        <p:txBody>
          <a:bodyPr/>
          <a:lstStyle/>
          <a:p>
            <a:endParaRPr lang="en-US" sz="1600">
              <a:solidFill>
                <a:schemeClr val="bg1"/>
              </a:solidFill>
              <a:latin typeface="Arial"/>
              <a:cs typeface="Arial"/>
            </a:endParaRPr>
          </a:p>
        </p:txBody>
      </p:sp>
      <p:sp>
        <p:nvSpPr>
          <p:cNvPr id="86082" name="Freeform 67"/>
          <p:cNvSpPr>
            <a:spLocks/>
          </p:cNvSpPr>
          <p:nvPr/>
        </p:nvSpPr>
        <p:spPr bwMode="auto">
          <a:xfrm>
            <a:off x="3404062" y="4586288"/>
            <a:ext cx="46037" cy="42863"/>
          </a:xfrm>
          <a:custGeom>
            <a:avLst/>
            <a:gdLst>
              <a:gd name="T0" fmla="*/ 2147483647 w 27"/>
              <a:gd name="T1" fmla="*/ 2147483647 h 27"/>
              <a:gd name="T2" fmla="*/ 2147483647 w 27"/>
              <a:gd name="T3" fmla="*/ 2147483647 h 27"/>
              <a:gd name="T4" fmla="*/ 2147483647 w 27"/>
              <a:gd name="T5" fmla="*/ 2147483647 h 27"/>
              <a:gd name="T6" fmla="*/ 2147483647 w 27"/>
              <a:gd name="T7" fmla="*/ 2147483647 h 27"/>
              <a:gd name="T8" fmla="*/ 2147483647 w 27"/>
              <a:gd name="T9" fmla="*/ 2147483647 h 27"/>
              <a:gd name="T10" fmla="*/ 2147483647 w 27"/>
              <a:gd name="T11" fmla="*/ 2147483647 h 27"/>
              <a:gd name="T12" fmla="*/ 2147483647 w 27"/>
              <a:gd name="T13" fmla="*/ 2147483647 h 27"/>
              <a:gd name="T14" fmla="*/ 2147483647 w 27"/>
              <a:gd name="T15" fmla="*/ 2147483647 h 27"/>
              <a:gd name="T16" fmla="*/ 2147483647 w 27"/>
              <a:gd name="T17" fmla="*/ 2147483647 h 27"/>
              <a:gd name="T18" fmla="*/ 2147483647 w 27"/>
              <a:gd name="T19" fmla="*/ 2147483647 h 27"/>
              <a:gd name="T20" fmla="*/ 2147483647 w 27"/>
              <a:gd name="T21" fmla="*/ 2147483647 h 27"/>
              <a:gd name="T22" fmla="*/ 2147483647 w 27"/>
              <a:gd name="T23" fmla="*/ 2147483647 h 27"/>
              <a:gd name="T24" fmla="*/ 2147483647 w 27"/>
              <a:gd name="T25" fmla="*/ 2147483647 h 27"/>
              <a:gd name="T26" fmla="*/ 2147483647 w 27"/>
              <a:gd name="T27" fmla="*/ 2147483647 h 27"/>
              <a:gd name="T28" fmla="*/ 2147483647 w 27"/>
              <a:gd name="T29" fmla="*/ 0 h 27"/>
              <a:gd name="T30" fmla="*/ 2147483647 w 27"/>
              <a:gd name="T31" fmla="*/ 0 h 27"/>
              <a:gd name="T32" fmla="*/ 2147483647 w 27"/>
              <a:gd name="T33" fmla="*/ 0 h 27"/>
              <a:gd name="T34" fmla="*/ 2147483647 w 27"/>
              <a:gd name="T35" fmla="*/ 0 h 27"/>
              <a:gd name="T36" fmla="*/ 2147483647 w 27"/>
              <a:gd name="T37" fmla="*/ 0 h 27"/>
              <a:gd name="T38" fmla="*/ 2147483647 w 27"/>
              <a:gd name="T39" fmla="*/ 2147483647 h 27"/>
              <a:gd name="T40" fmla="*/ 2147483647 w 27"/>
              <a:gd name="T41" fmla="*/ 2147483647 h 27"/>
              <a:gd name="T42" fmla="*/ 2147483647 w 27"/>
              <a:gd name="T43" fmla="*/ 2147483647 h 27"/>
              <a:gd name="T44" fmla="*/ 0 w 27"/>
              <a:gd name="T45" fmla="*/ 2147483647 h 27"/>
              <a:gd name="T46" fmla="*/ 0 w 27"/>
              <a:gd name="T47" fmla="*/ 2147483647 h 27"/>
              <a:gd name="T48" fmla="*/ 0 w 27"/>
              <a:gd name="T49" fmla="*/ 2147483647 h 27"/>
              <a:gd name="T50" fmla="*/ 0 w 27"/>
              <a:gd name="T51" fmla="*/ 2147483647 h 27"/>
              <a:gd name="T52" fmla="*/ 0 w 27"/>
              <a:gd name="T53" fmla="*/ 2147483647 h 27"/>
              <a:gd name="T54" fmla="*/ 2147483647 w 27"/>
              <a:gd name="T55" fmla="*/ 2147483647 h 27"/>
              <a:gd name="T56" fmla="*/ 2147483647 w 27"/>
              <a:gd name="T57" fmla="*/ 2147483647 h 27"/>
              <a:gd name="T58" fmla="*/ 2147483647 w 27"/>
              <a:gd name="T59" fmla="*/ 2147483647 h 27"/>
              <a:gd name="T60" fmla="*/ 2147483647 w 27"/>
              <a:gd name="T61" fmla="*/ 2147483647 h 27"/>
              <a:gd name="T62" fmla="*/ 2147483647 w 27"/>
              <a:gd name="T63" fmla="*/ 2147483647 h 27"/>
              <a:gd name="T64" fmla="*/ 2147483647 w 27"/>
              <a:gd name="T65" fmla="*/ 2147483647 h 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27"/>
              <a:gd name="T101" fmla="*/ 27 w 27"/>
              <a:gd name="T102" fmla="*/ 27 h 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27">
                <a:moveTo>
                  <a:pt x="13" y="26"/>
                </a:moveTo>
                <a:lnTo>
                  <a:pt x="15" y="25"/>
                </a:lnTo>
                <a:lnTo>
                  <a:pt x="18" y="25"/>
                </a:lnTo>
                <a:lnTo>
                  <a:pt x="19" y="23"/>
                </a:lnTo>
                <a:lnTo>
                  <a:pt x="21" y="21"/>
                </a:lnTo>
                <a:lnTo>
                  <a:pt x="23" y="19"/>
                </a:lnTo>
                <a:lnTo>
                  <a:pt x="24" y="17"/>
                </a:lnTo>
                <a:lnTo>
                  <a:pt x="26" y="14"/>
                </a:lnTo>
                <a:lnTo>
                  <a:pt x="26" y="12"/>
                </a:lnTo>
                <a:lnTo>
                  <a:pt x="26" y="10"/>
                </a:lnTo>
                <a:lnTo>
                  <a:pt x="24" y="7"/>
                </a:lnTo>
                <a:lnTo>
                  <a:pt x="23" y="5"/>
                </a:lnTo>
                <a:lnTo>
                  <a:pt x="21" y="3"/>
                </a:lnTo>
                <a:lnTo>
                  <a:pt x="19" y="1"/>
                </a:lnTo>
                <a:lnTo>
                  <a:pt x="18" y="0"/>
                </a:lnTo>
                <a:lnTo>
                  <a:pt x="15" y="0"/>
                </a:lnTo>
                <a:lnTo>
                  <a:pt x="13" y="0"/>
                </a:lnTo>
                <a:lnTo>
                  <a:pt x="9" y="0"/>
                </a:lnTo>
                <a:lnTo>
                  <a:pt x="8" y="0"/>
                </a:lnTo>
                <a:lnTo>
                  <a:pt x="6" y="1"/>
                </a:lnTo>
                <a:lnTo>
                  <a:pt x="3" y="3"/>
                </a:lnTo>
                <a:lnTo>
                  <a:pt x="1" y="5"/>
                </a:lnTo>
                <a:lnTo>
                  <a:pt x="0" y="7"/>
                </a:lnTo>
                <a:lnTo>
                  <a:pt x="0" y="10"/>
                </a:lnTo>
                <a:lnTo>
                  <a:pt x="0" y="12"/>
                </a:lnTo>
                <a:lnTo>
                  <a:pt x="0" y="14"/>
                </a:lnTo>
                <a:lnTo>
                  <a:pt x="0" y="17"/>
                </a:lnTo>
                <a:lnTo>
                  <a:pt x="1" y="19"/>
                </a:lnTo>
                <a:lnTo>
                  <a:pt x="3" y="21"/>
                </a:lnTo>
                <a:lnTo>
                  <a:pt x="6" y="23"/>
                </a:lnTo>
                <a:lnTo>
                  <a:pt x="8" y="25"/>
                </a:lnTo>
                <a:lnTo>
                  <a:pt x="9" y="25"/>
                </a:lnTo>
                <a:lnTo>
                  <a:pt x="13" y="26"/>
                </a:lnTo>
              </a:path>
            </a:pathLst>
          </a:custGeom>
          <a:solidFill>
            <a:srgbClr val="FFFFFF"/>
          </a:solidFill>
          <a:ln w="12700" cap="rnd" cmpd="sng">
            <a:solidFill>
              <a:schemeClr val="accent2"/>
            </a:solidFill>
            <a:prstDash val="solid"/>
            <a:round/>
            <a:headEnd/>
            <a:tailEnd/>
          </a:ln>
        </p:spPr>
        <p:txBody>
          <a:bodyPr/>
          <a:lstStyle/>
          <a:p>
            <a:endParaRPr lang="en-US" sz="1600">
              <a:solidFill>
                <a:schemeClr val="bg1"/>
              </a:solidFill>
              <a:latin typeface="Arial"/>
              <a:cs typeface="Arial"/>
            </a:endParaRPr>
          </a:p>
        </p:txBody>
      </p:sp>
      <p:sp>
        <p:nvSpPr>
          <p:cNvPr id="86083" name="Freeform 68"/>
          <p:cNvSpPr>
            <a:spLocks/>
          </p:cNvSpPr>
          <p:nvPr/>
        </p:nvSpPr>
        <p:spPr bwMode="auto">
          <a:xfrm>
            <a:off x="3408824" y="4943476"/>
            <a:ext cx="46038" cy="42862"/>
          </a:xfrm>
          <a:custGeom>
            <a:avLst/>
            <a:gdLst>
              <a:gd name="T0" fmla="*/ 2147483647 w 27"/>
              <a:gd name="T1" fmla="*/ 2147483647 h 27"/>
              <a:gd name="T2" fmla="*/ 2147483647 w 27"/>
              <a:gd name="T3" fmla="*/ 2147483647 h 27"/>
              <a:gd name="T4" fmla="*/ 2147483647 w 27"/>
              <a:gd name="T5" fmla="*/ 2147483647 h 27"/>
              <a:gd name="T6" fmla="*/ 2147483647 w 27"/>
              <a:gd name="T7" fmla="*/ 2147483647 h 27"/>
              <a:gd name="T8" fmla="*/ 2147483647 w 27"/>
              <a:gd name="T9" fmla="*/ 2147483647 h 27"/>
              <a:gd name="T10" fmla="*/ 2147483647 w 27"/>
              <a:gd name="T11" fmla="*/ 2147483647 h 27"/>
              <a:gd name="T12" fmla="*/ 2147483647 w 27"/>
              <a:gd name="T13" fmla="*/ 2147483647 h 27"/>
              <a:gd name="T14" fmla="*/ 2147483647 w 27"/>
              <a:gd name="T15" fmla="*/ 2147483647 h 27"/>
              <a:gd name="T16" fmla="*/ 2147483647 w 27"/>
              <a:gd name="T17" fmla="*/ 2147483647 h 27"/>
              <a:gd name="T18" fmla="*/ 2147483647 w 27"/>
              <a:gd name="T19" fmla="*/ 2147483647 h 27"/>
              <a:gd name="T20" fmla="*/ 2147483647 w 27"/>
              <a:gd name="T21" fmla="*/ 2147483647 h 27"/>
              <a:gd name="T22" fmla="*/ 2147483647 w 27"/>
              <a:gd name="T23" fmla="*/ 2147483647 h 27"/>
              <a:gd name="T24" fmla="*/ 2147483647 w 27"/>
              <a:gd name="T25" fmla="*/ 2147483647 h 27"/>
              <a:gd name="T26" fmla="*/ 2147483647 w 27"/>
              <a:gd name="T27" fmla="*/ 2147483647 h 27"/>
              <a:gd name="T28" fmla="*/ 2147483647 w 27"/>
              <a:gd name="T29" fmla="*/ 2147483647 h 27"/>
              <a:gd name="T30" fmla="*/ 2147483647 w 27"/>
              <a:gd name="T31" fmla="*/ 0 h 27"/>
              <a:gd name="T32" fmla="*/ 2147483647 w 27"/>
              <a:gd name="T33" fmla="*/ 0 h 27"/>
              <a:gd name="T34" fmla="*/ 2147483647 w 27"/>
              <a:gd name="T35" fmla="*/ 0 h 27"/>
              <a:gd name="T36" fmla="*/ 2147483647 w 27"/>
              <a:gd name="T37" fmla="*/ 2147483647 h 27"/>
              <a:gd name="T38" fmla="*/ 2147483647 w 27"/>
              <a:gd name="T39" fmla="*/ 2147483647 h 27"/>
              <a:gd name="T40" fmla="*/ 2147483647 w 27"/>
              <a:gd name="T41" fmla="*/ 2147483647 h 27"/>
              <a:gd name="T42" fmla="*/ 0 w 27"/>
              <a:gd name="T43" fmla="*/ 2147483647 h 27"/>
              <a:gd name="T44" fmla="*/ 0 w 27"/>
              <a:gd name="T45" fmla="*/ 2147483647 h 27"/>
              <a:gd name="T46" fmla="*/ 0 w 27"/>
              <a:gd name="T47" fmla="*/ 2147483647 h 27"/>
              <a:gd name="T48" fmla="*/ 0 w 27"/>
              <a:gd name="T49" fmla="*/ 2147483647 h 27"/>
              <a:gd name="T50" fmla="*/ 0 w 27"/>
              <a:gd name="T51" fmla="*/ 2147483647 h 27"/>
              <a:gd name="T52" fmla="*/ 2147483647 w 27"/>
              <a:gd name="T53" fmla="*/ 2147483647 h 27"/>
              <a:gd name="T54" fmla="*/ 2147483647 w 27"/>
              <a:gd name="T55" fmla="*/ 2147483647 h 27"/>
              <a:gd name="T56" fmla="*/ 2147483647 w 27"/>
              <a:gd name="T57" fmla="*/ 2147483647 h 27"/>
              <a:gd name="T58" fmla="*/ 2147483647 w 27"/>
              <a:gd name="T59" fmla="*/ 2147483647 h 27"/>
              <a:gd name="T60" fmla="*/ 2147483647 w 27"/>
              <a:gd name="T61" fmla="*/ 2147483647 h 27"/>
              <a:gd name="T62" fmla="*/ 2147483647 w 27"/>
              <a:gd name="T63" fmla="*/ 2147483647 h 2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
              <a:gd name="T97" fmla="*/ 0 h 27"/>
              <a:gd name="T98" fmla="*/ 27 w 27"/>
              <a:gd name="T99" fmla="*/ 27 h 2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 h="27">
                <a:moveTo>
                  <a:pt x="12" y="26"/>
                </a:moveTo>
                <a:lnTo>
                  <a:pt x="15" y="25"/>
                </a:lnTo>
                <a:lnTo>
                  <a:pt x="16" y="25"/>
                </a:lnTo>
                <a:lnTo>
                  <a:pt x="19" y="23"/>
                </a:lnTo>
                <a:lnTo>
                  <a:pt x="21" y="21"/>
                </a:lnTo>
                <a:lnTo>
                  <a:pt x="23" y="19"/>
                </a:lnTo>
                <a:lnTo>
                  <a:pt x="24" y="17"/>
                </a:lnTo>
                <a:lnTo>
                  <a:pt x="26" y="14"/>
                </a:lnTo>
                <a:lnTo>
                  <a:pt x="26" y="13"/>
                </a:lnTo>
                <a:lnTo>
                  <a:pt x="26" y="10"/>
                </a:lnTo>
                <a:lnTo>
                  <a:pt x="24" y="7"/>
                </a:lnTo>
                <a:lnTo>
                  <a:pt x="23" y="5"/>
                </a:lnTo>
                <a:lnTo>
                  <a:pt x="21" y="3"/>
                </a:lnTo>
                <a:lnTo>
                  <a:pt x="19" y="1"/>
                </a:lnTo>
                <a:lnTo>
                  <a:pt x="16" y="1"/>
                </a:lnTo>
                <a:lnTo>
                  <a:pt x="15" y="0"/>
                </a:lnTo>
                <a:lnTo>
                  <a:pt x="12" y="0"/>
                </a:lnTo>
                <a:lnTo>
                  <a:pt x="9" y="0"/>
                </a:lnTo>
                <a:lnTo>
                  <a:pt x="6" y="1"/>
                </a:lnTo>
                <a:lnTo>
                  <a:pt x="3" y="3"/>
                </a:lnTo>
                <a:lnTo>
                  <a:pt x="1" y="5"/>
                </a:lnTo>
                <a:lnTo>
                  <a:pt x="0" y="7"/>
                </a:lnTo>
                <a:lnTo>
                  <a:pt x="0" y="10"/>
                </a:lnTo>
                <a:lnTo>
                  <a:pt x="0" y="13"/>
                </a:lnTo>
                <a:lnTo>
                  <a:pt x="0" y="14"/>
                </a:lnTo>
                <a:lnTo>
                  <a:pt x="0" y="17"/>
                </a:lnTo>
                <a:lnTo>
                  <a:pt x="1" y="19"/>
                </a:lnTo>
                <a:lnTo>
                  <a:pt x="3" y="21"/>
                </a:lnTo>
                <a:lnTo>
                  <a:pt x="6" y="23"/>
                </a:lnTo>
                <a:lnTo>
                  <a:pt x="6" y="25"/>
                </a:lnTo>
                <a:lnTo>
                  <a:pt x="9" y="25"/>
                </a:lnTo>
                <a:lnTo>
                  <a:pt x="12" y="26"/>
                </a:lnTo>
              </a:path>
            </a:pathLst>
          </a:custGeom>
          <a:solidFill>
            <a:srgbClr val="FFFFFF"/>
          </a:solidFill>
          <a:ln w="12700" cap="rnd" cmpd="sng">
            <a:solidFill>
              <a:schemeClr val="accent2"/>
            </a:solidFill>
            <a:prstDash val="solid"/>
            <a:round/>
            <a:headEnd/>
            <a:tailEnd/>
          </a:ln>
        </p:spPr>
        <p:txBody>
          <a:bodyPr/>
          <a:lstStyle/>
          <a:p>
            <a:endParaRPr lang="en-US" sz="1600">
              <a:solidFill>
                <a:schemeClr val="bg1"/>
              </a:solidFill>
              <a:latin typeface="Arial"/>
              <a:cs typeface="Arial"/>
            </a:endParaRPr>
          </a:p>
        </p:txBody>
      </p:sp>
      <p:sp>
        <p:nvSpPr>
          <p:cNvPr id="86084" name="Freeform 69"/>
          <p:cNvSpPr>
            <a:spLocks/>
          </p:cNvSpPr>
          <p:nvPr/>
        </p:nvSpPr>
        <p:spPr bwMode="auto">
          <a:xfrm>
            <a:off x="2630949" y="4975226"/>
            <a:ext cx="44450" cy="42862"/>
          </a:xfrm>
          <a:custGeom>
            <a:avLst/>
            <a:gdLst>
              <a:gd name="T0" fmla="*/ 2147483647 w 26"/>
              <a:gd name="T1" fmla="*/ 2147483647 h 27"/>
              <a:gd name="T2" fmla="*/ 2147483647 w 26"/>
              <a:gd name="T3" fmla="*/ 2147483647 h 27"/>
              <a:gd name="T4" fmla="*/ 2147483647 w 26"/>
              <a:gd name="T5" fmla="*/ 2147483647 h 27"/>
              <a:gd name="T6" fmla="*/ 2147483647 w 26"/>
              <a:gd name="T7" fmla="*/ 2147483647 h 27"/>
              <a:gd name="T8" fmla="*/ 2147483647 w 26"/>
              <a:gd name="T9" fmla="*/ 2147483647 h 27"/>
              <a:gd name="T10" fmla="*/ 2147483647 w 26"/>
              <a:gd name="T11" fmla="*/ 2147483647 h 27"/>
              <a:gd name="T12" fmla="*/ 2147483647 w 26"/>
              <a:gd name="T13" fmla="*/ 2147483647 h 27"/>
              <a:gd name="T14" fmla="*/ 2147483647 w 26"/>
              <a:gd name="T15" fmla="*/ 2147483647 h 27"/>
              <a:gd name="T16" fmla="*/ 2147483647 w 26"/>
              <a:gd name="T17" fmla="*/ 2147483647 h 27"/>
              <a:gd name="T18" fmla="*/ 2147483647 w 26"/>
              <a:gd name="T19" fmla="*/ 2147483647 h 27"/>
              <a:gd name="T20" fmla="*/ 2147483647 w 26"/>
              <a:gd name="T21" fmla="*/ 2147483647 h 27"/>
              <a:gd name="T22" fmla="*/ 2147483647 w 26"/>
              <a:gd name="T23" fmla="*/ 2147483647 h 27"/>
              <a:gd name="T24" fmla="*/ 2147483647 w 26"/>
              <a:gd name="T25" fmla="*/ 2147483647 h 27"/>
              <a:gd name="T26" fmla="*/ 2147483647 w 26"/>
              <a:gd name="T27" fmla="*/ 2147483647 h 27"/>
              <a:gd name="T28" fmla="*/ 2147483647 w 26"/>
              <a:gd name="T29" fmla="*/ 2147483647 h 27"/>
              <a:gd name="T30" fmla="*/ 2147483647 w 26"/>
              <a:gd name="T31" fmla="*/ 0 h 27"/>
              <a:gd name="T32" fmla="*/ 2147483647 w 26"/>
              <a:gd name="T33" fmla="*/ 0 h 27"/>
              <a:gd name="T34" fmla="*/ 2147483647 w 26"/>
              <a:gd name="T35" fmla="*/ 0 h 27"/>
              <a:gd name="T36" fmla="*/ 2147483647 w 26"/>
              <a:gd name="T37" fmla="*/ 2147483647 h 27"/>
              <a:gd name="T38" fmla="*/ 2147483647 w 26"/>
              <a:gd name="T39" fmla="*/ 2147483647 h 27"/>
              <a:gd name="T40" fmla="*/ 2147483647 w 26"/>
              <a:gd name="T41" fmla="*/ 2147483647 h 27"/>
              <a:gd name="T42" fmla="*/ 0 w 26"/>
              <a:gd name="T43" fmla="*/ 2147483647 h 27"/>
              <a:gd name="T44" fmla="*/ 0 w 26"/>
              <a:gd name="T45" fmla="*/ 2147483647 h 27"/>
              <a:gd name="T46" fmla="*/ 0 w 26"/>
              <a:gd name="T47" fmla="*/ 2147483647 h 27"/>
              <a:gd name="T48" fmla="*/ 0 w 26"/>
              <a:gd name="T49" fmla="*/ 2147483647 h 27"/>
              <a:gd name="T50" fmla="*/ 0 w 26"/>
              <a:gd name="T51" fmla="*/ 2147483647 h 27"/>
              <a:gd name="T52" fmla="*/ 0 w 26"/>
              <a:gd name="T53" fmla="*/ 2147483647 h 27"/>
              <a:gd name="T54" fmla="*/ 0 w 26"/>
              <a:gd name="T55" fmla="*/ 2147483647 h 27"/>
              <a:gd name="T56" fmla="*/ 2147483647 w 26"/>
              <a:gd name="T57" fmla="*/ 2147483647 h 27"/>
              <a:gd name="T58" fmla="*/ 2147483647 w 26"/>
              <a:gd name="T59" fmla="*/ 2147483647 h 27"/>
              <a:gd name="T60" fmla="*/ 2147483647 w 26"/>
              <a:gd name="T61" fmla="*/ 2147483647 h 27"/>
              <a:gd name="T62" fmla="*/ 2147483647 w 26"/>
              <a:gd name="T63" fmla="*/ 2147483647 h 27"/>
              <a:gd name="T64" fmla="*/ 2147483647 w 26"/>
              <a:gd name="T65" fmla="*/ 2147483647 h 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
              <a:gd name="T100" fmla="*/ 0 h 27"/>
              <a:gd name="T101" fmla="*/ 26 w 26"/>
              <a:gd name="T102" fmla="*/ 27 h 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 h="27">
                <a:moveTo>
                  <a:pt x="12" y="26"/>
                </a:moveTo>
                <a:lnTo>
                  <a:pt x="13" y="26"/>
                </a:lnTo>
                <a:lnTo>
                  <a:pt x="16" y="25"/>
                </a:lnTo>
                <a:lnTo>
                  <a:pt x="18" y="23"/>
                </a:lnTo>
                <a:lnTo>
                  <a:pt x="19" y="22"/>
                </a:lnTo>
                <a:lnTo>
                  <a:pt x="22" y="21"/>
                </a:lnTo>
                <a:lnTo>
                  <a:pt x="24" y="19"/>
                </a:lnTo>
                <a:lnTo>
                  <a:pt x="24" y="16"/>
                </a:lnTo>
                <a:lnTo>
                  <a:pt x="25" y="13"/>
                </a:lnTo>
                <a:lnTo>
                  <a:pt x="24" y="11"/>
                </a:lnTo>
                <a:lnTo>
                  <a:pt x="24" y="8"/>
                </a:lnTo>
                <a:lnTo>
                  <a:pt x="22" y="6"/>
                </a:lnTo>
                <a:lnTo>
                  <a:pt x="19" y="3"/>
                </a:lnTo>
                <a:lnTo>
                  <a:pt x="18" y="2"/>
                </a:lnTo>
                <a:lnTo>
                  <a:pt x="16" y="1"/>
                </a:lnTo>
                <a:lnTo>
                  <a:pt x="13" y="0"/>
                </a:lnTo>
                <a:lnTo>
                  <a:pt x="12" y="0"/>
                </a:lnTo>
                <a:lnTo>
                  <a:pt x="9" y="0"/>
                </a:lnTo>
                <a:lnTo>
                  <a:pt x="6" y="1"/>
                </a:lnTo>
                <a:lnTo>
                  <a:pt x="4" y="2"/>
                </a:lnTo>
                <a:lnTo>
                  <a:pt x="2" y="3"/>
                </a:lnTo>
                <a:lnTo>
                  <a:pt x="0" y="6"/>
                </a:lnTo>
                <a:lnTo>
                  <a:pt x="0" y="8"/>
                </a:lnTo>
                <a:lnTo>
                  <a:pt x="0" y="11"/>
                </a:lnTo>
                <a:lnTo>
                  <a:pt x="0" y="13"/>
                </a:lnTo>
                <a:lnTo>
                  <a:pt x="0" y="16"/>
                </a:lnTo>
                <a:lnTo>
                  <a:pt x="0" y="19"/>
                </a:lnTo>
                <a:lnTo>
                  <a:pt x="0" y="21"/>
                </a:lnTo>
                <a:lnTo>
                  <a:pt x="2" y="22"/>
                </a:lnTo>
                <a:lnTo>
                  <a:pt x="4" y="23"/>
                </a:lnTo>
                <a:lnTo>
                  <a:pt x="6" y="25"/>
                </a:lnTo>
                <a:lnTo>
                  <a:pt x="9" y="26"/>
                </a:lnTo>
                <a:lnTo>
                  <a:pt x="12" y="26"/>
                </a:lnTo>
              </a:path>
            </a:pathLst>
          </a:custGeom>
          <a:solidFill>
            <a:srgbClr val="FFFFFF"/>
          </a:solidFill>
          <a:ln w="12700" cap="rnd" cmpd="sng">
            <a:solidFill>
              <a:schemeClr val="accent2"/>
            </a:solidFill>
            <a:prstDash val="solid"/>
            <a:round/>
            <a:headEnd/>
            <a:tailEnd/>
          </a:ln>
        </p:spPr>
        <p:txBody>
          <a:bodyPr/>
          <a:lstStyle/>
          <a:p>
            <a:endParaRPr lang="en-US" sz="1600">
              <a:solidFill>
                <a:schemeClr val="bg1"/>
              </a:solidFill>
              <a:latin typeface="Arial"/>
              <a:cs typeface="Arial"/>
            </a:endParaRPr>
          </a:p>
        </p:txBody>
      </p:sp>
      <p:sp>
        <p:nvSpPr>
          <p:cNvPr id="86085" name="Freeform 70"/>
          <p:cNvSpPr>
            <a:spLocks/>
          </p:cNvSpPr>
          <p:nvPr/>
        </p:nvSpPr>
        <p:spPr bwMode="auto">
          <a:xfrm>
            <a:off x="2630949" y="4838701"/>
            <a:ext cx="44450" cy="42862"/>
          </a:xfrm>
          <a:custGeom>
            <a:avLst/>
            <a:gdLst>
              <a:gd name="T0" fmla="*/ 2147483647 w 26"/>
              <a:gd name="T1" fmla="*/ 2147483647 h 27"/>
              <a:gd name="T2" fmla="*/ 2147483647 w 26"/>
              <a:gd name="T3" fmla="*/ 2147483647 h 27"/>
              <a:gd name="T4" fmla="*/ 2147483647 w 26"/>
              <a:gd name="T5" fmla="*/ 2147483647 h 27"/>
              <a:gd name="T6" fmla="*/ 2147483647 w 26"/>
              <a:gd name="T7" fmla="*/ 2147483647 h 27"/>
              <a:gd name="T8" fmla="*/ 2147483647 w 26"/>
              <a:gd name="T9" fmla="*/ 2147483647 h 27"/>
              <a:gd name="T10" fmla="*/ 2147483647 w 26"/>
              <a:gd name="T11" fmla="*/ 2147483647 h 27"/>
              <a:gd name="T12" fmla="*/ 2147483647 w 26"/>
              <a:gd name="T13" fmla="*/ 2147483647 h 27"/>
              <a:gd name="T14" fmla="*/ 2147483647 w 26"/>
              <a:gd name="T15" fmla="*/ 2147483647 h 27"/>
              <a:gd name="T16" fmla="*/ 2147483647 w 26"/>
              <a:gd name="T17" fmla="*/ 2147483647 h 27"/>
              <a:gd name="T18" fmla="*/ 2147483647 w 26"/>
              <a:gd name="T19" fmla="*/ 2147483647 h 27"/>
              <a:gd name="T20" fmla="*/ 2147483647 w 26"/>
              <a:gd name="T21" fmla="*/ 2147483647 h 27"/>
              <a:gd name="T22" fmla="*/ 2147483647 w 26"/>
              <a:gd name="T23" fmla="*/ 2147483647 h 27"/>
              <a:gd name="T24" fmla="*/ 2147483647 w 26"/>
              <a:gd name="T25" fmla="*/ 2147483647 h 27"/>
              <a:gd name="T26" fmla="*/ 2147483647 w 26"/>
              <a:gd name="T27" fmla="*/ 2147483647 h 27"/>
              <a:gd name="T28" fmla="*/ 2147483647 w 26"/>
              <a:gd name="T29" fmla="*/ 0 h 27"/>
              <a:gd name="T30" fmla="*/ 2147483647 w 26"/>
              <a:gd name="T31" fmla="*/ 0 h 27"/>
              <a:gd name="T32" fmla="*/ 2147483647 w 26"/>
              <a:gd name="T33" fmla="*/ 0 h 27"/>
              <a:gd name="T34" fmla="*/ 2147483647 w 26"/>
              <a:gd name="T35" fmla="*/ 0 h 27"/>
              <a:gd name="T36" fmla="*/ 2147483647 w 26"/>
              <a:gd name="T37" fmla="*/ 0 h 27"/>
              <a:gd name="T38" fmla="*/ 2147483647 w 26"/>
              <a:gd name="T39" fmla="*/ 2147483647 h 27"/>
              <a:gd name="T40" fmla="*/ 2147483647 w 26"/>
              <a:gd name="T41" fmla="*/ 2147483647 h 27"/>
              <a:gd name="T42" fmla="*/ 0 w 26"/>
              <a:gd name="T43" fmla="*/ 2147483647 h 27"/>
              <a:gd name="T44" fmla="*/ 0 w 26"/>
              <a:gd name="T45" fmla="*/ 2147483647 h 27"/>
              <a:gd name="T46" fmla="*/ 0 w 26"/>
              <a:gd name="T47" fmla="*/ 2147483647 h 27"/>
              <a:gd name="T48" fmla="*/ 0 w 26"/>
              <a:gd name="T49" fmla="*/ 2147483647 h 27"/>
              <a:gd name="T50" fmla="*/ 0 w 26"/>
              <a:gd name="T51" fmla="*/ 2147483647 h 27"/>
              <a:gd name="T52" fmla="*/ 0 w 26"/>
              <a:gd name="T53" fmla="*/ 2147483647 h 27"/>
              <a:gd name="T54" fmla="*/ 2147483647 w 26"/>
              <a:gd name="T55" fmla="*/ 2147483647 h 27"/>
              <a:gd name="T56" fmla="*/ 2147483647 w 26"/>
              <a:gd name="T57" fmla="*/ 2147483647 h 27"/>
              <a:gd name="T58" fmla="*/ 2147483647 w 26"/>
              <a:gd name="T59" fmla="*/ 2147483647 h 27"/>
              <a:gd name="T60" fmla="*/ 2147483647 w 26"/>
              <a:gd name="T61" fmla="*/ 2147483647 h 27"/>
              <a:gd name="T62" fmla="*/ 2147483647 w 26"/>
              <a:gd name="T63" fmla="*/ 2147483647 h 2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
              <a:gd name="T97" fmla="*/ 0 h 27"/>
              <a:gd name="T98" fmla="*/ 26 w 26"/>
              <a:gd name="T99" fmla="*/ 27 h 2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 h="27">
                <a:moveTo>
                  <a:pt x="12" y="26"/>
                </a:moveTo>
                <a:lnTo>
                  <a:pt x="13" y="26"/>
                </a:lnTo>
                <a:lnTo>
                  <a:pt x="16" y="24"/>
                </a:lnTo>
                <a:lnTo>
                  <a:pt x="18" y="23"/>
                </a:lnTo>
                <a:lnTo>
                  <a:pt x="19" y="21"/>
                </a:lnTo>
                <a:lnTo>
                  <a:pt x="22" y="19"/>
                </a:lnTo>
                <a:lnTo>
                  <a:pt x="24" y="17"/>
                </a:lnTo>
                <a:lnTo>
                  <a:pt x="24" y="15"/>
                </a:lnTo>
                <a:lnTo>
                  <a:pt x="25" y="13"/>
                </a:lnTo>
                <a:lnTo>
                  <a:pt x="24" y="9"/>
                </a:lnTo>
                <a:lnTo>
                  <a:pt x="24" y="6"/>
                </a:lnTo>
                <a:lnTo>
                  <a:pt x="22" y="6"/>
                </a:lnTo>
                <a:lnTo>
                  <a:pt x="19" y="3"/>
                </a:lnTo>
                <a:lnTo>
                  <a:pt x="18" y="1"/>
                </a:lnTo>
                <a:lnTo>
                  <a:pt x="16" y="0"/>
                </a:lnTo>
                <a:lnTo>
                  <a:pt x="13" y="0"/>
                </a:lnTo>
                <a:lnTo>
                  <a:pt x="12" y="0"/>
                </a:lnTo>
                <a:lnTo>
                  <a:pt x="9" y="0"/>
                </a:lnTo>
                <a:lnTo>
                  <a:pt x="6" y="0"/>
                </a:lnTo>
                <a:lnTo>
                  <a:pt x="4" y="1"/>
                </a:lnTo>
                <a:lnTo>
                  <a:pt x="2" y="3"/>
                </a:lnTo>
                <a:lnTo>
                  <a:pt x="0" y="6"/>
                </a:lnTo>
                <a:lnTo>
                  <a:pt x="0" y="9"/>
                </a:lnTo>
                <a:lnTo>
                  <a:pt x="0" y="13"/>
                </a:lnTo>
                <a:lnTo>
                  <a:pt x="0" y="15"/>
                </a:lnTo>
                <a:lnTo>
                  <a:pt x="0" y="17"/>
                </a:lnTo>
                <a:lnTo>
                  <a:pt x="0" y="19"/>
                </a:lnTo>
                <a:lnTo>
                  <a:pt x="2" y="21"/>
                </a:lnTo>
                <a:lnTo>
                  <a:pt x="4" y="23"/>
                </a:lnTo>
                <a:lnTo>
                  <a:pt x="6" y="24"/>
                </a:lnTo>
                <a:lnTo>
                  <a:pt x="9" y="26"/>
                </a:lnTo>
                <a:lnTo>
                  <a:pt x="12" y="26"/>
                </a:lnTo>
              </a:path>
            </a:pathLst>
          </a:custGeom>
          <a:solidFill>
            <a:srgbClr val="FFFFFF"/>
          </a:solidFill>
          <a:ln w="12700" cap="rnd" cmpd="sng">
            <a:solidFill>
              <a:schemeClr val="accent2"/>
            </a:solidFill>
            <a:prstDash val="solid"/>
            <a:round/>
            <a:headEnd/>
            <a:tailEnd/>
          </a:ln>
        </p:spPr>
        <p:txBody>
          <a:bodyPr/>
          <a:lstStyle/>
          <a:p>
            <a:endParaRPr lang="en-US" sz="1600">
              <a:solidFill>
                <a:schemeClr val="bg1"/>
              </a:solidFill>
              <a:latin typeface="Arial"/>
              <a:cs typeface="Arial"/>
            </a:endParaRPr>
          </a:p>
        </p:txBody>
      </p:sp>
      <p:sp>
        <p:nvSpPr>
          <p:cNvPr id="86086" name="Freeform 71"/>
          <p:cNvSpPr>
            <a:spLocks/>
          </p:cNvSpPr>
          <p:nvPr/>
        </p:nvSpPr>
        <p:spPr bwMode="auto">
          <a:xfrm>
            <a:off x="2626187" y="4549776"/>
            <a:ext cx="44450" cy="42862"/>
          </a:xfrm>
          <a:custGeom>
            <a:avLst/>
            <a:gdLst>
              <a:gd name="T0" fmla="*/ 2147483647 w 26"/>
              <a:gd name="T1" fmla="*/ 2147483647 h 27"/>
              <a:gd name="T2" fmla="*/ 2147483647 w 26"/>
              <a:gd name="T3" fmla="*/ 2147483647 h 27"/>
              <a:gd name="T4" fmla="*/ 2147483647 w 26"/>
              <a:gd name="T5" fmla="*/ 2147483647 h 27"/>
              <a:gd name="T6" fmla="*/ 2147483647 w 26"/>
              <a:gd name="T7" fmla="*/ 2147483647 h 27"/>
              <a:gd name="T8" fmla="*/ 2147483647 w 26"/>
              <a:gd name="T9" fmla="*/ 2147483647 h 27"/>
              <a:gd name="T10" fmla="*/ 2147483647 w 26"/>
              <a:gd name="T11" fmla="*/ 2147483647 h 27"/>
              <a:gd name="T12" fmla="*/ 2147483647 w 26"/>
              <a:gd name="T13" fmla="*/ 2147483647 h 27"/>
              <a:gd name="T14" fmla="*/ 2147483647 w 26"/>
              <a:gd name="T15" fmla="*/ 2147483647 h 27"/>
              <a:gd name="T16" fmla="*/ 2147483647 w 26"/>
              <a:gd name="T17" fmla="*/ 2147483647 h 27"/>
              <a:gd name="T18" fmla="*/ 2147483647 w 26"/>
              <a:gd name="T19" fmla="*/ 2147483647 h 27"/>
              <a:gd name="T20" fmla="*/ 2147483647 w 26"/>
              <a:gd name="T21" fmla="*/ 2147483647 h 27"/>
              <a:gd name="T22" fmla="*/ 2147483647 w 26"/>
              <a:gd name="T23" fmla="*/ 2147483647 h 27"/>
              <a:gd name="T24" fmla="*/ 2147483647 w 26"/>
              <a:gd name="T25" fmla="*/ 2147483647 h 27"/>
              <a:gd name="T26" fmla="*/ 2147483647 w 26"/>
              <a:gd name="T27" fmla="*/ 2147483647 h 27"/>
              <a:gd name="T28" fmla="*/ 2147483647 w 26"/>
              <a:gd name="T29" fmla="*/ 0 h 27"/>
              <a:gd name="T30" fmla="*/ 2147483647 w 26"/>
              <a:gd name="T31" fmla="*/ 0 h 27"/>
              <a:gd name="T32" fmla="*/ 2147483647 w 26"/>
              <a:gd name="T33" fmla="*/ 0 h 27"/>
              <a:gd name="T34" fmla="*/ 2147483647 w 26"/>
              <a:gd name="T35" fmla="*/ 0 h 27"/>
              <a:gd name="T36" fmla="*/ 2147483647 w 26"/>
              <a:gd name="T37" fmla="*/ 0 h 27"/>
              <a:gd name="T38" fmla="*/ 2147483647 w 26"/>
              <a:gd name="T39" fmla="*/ 2147483647 h 27"/>
              <a:gd name="T40" fmla="*/ 2147483647 w 26"/>
              <a:gd name="T41" fmla="*/ 2147483647 h 27"/>
              <a:gd name="T42" fmla="*/ 2147483647 w 26"/>
              <a:gd name="T43" fmla="*/ 2147483647 h 27"/>
              <a:gd name="T44" fmla="*/ 0 w 26"/>
              <a:gd name="T45" fmla="*/ 2147483647 h 27"/>
              <a:gd name="T46" fmla="*/ 0 w 26"/>
              <a:gd name="T47" fmla="*/ 2147483647 h 27"/>
              <a:gd name="T48" fmla="*/ 0 w 26"/>
              <a:gd name="T49" fmla="*/ 2147483647 h 27"/>
              <a:gd name="T50" fmla="*/ 0 w 26"/>
              <a:gd name="T51" fmla="*/ 2147483647 h 27"/>
              <a:gd name="T52" fmla="*/ 0 w 26"/>
              <a:gd name="T53" fmla="*/ 2147483647 h 27"/>
              <a:gd name="T54" fmla="*/ 2147483647 w 26"/>
              <a:gd name="T55" fmla="*/ 2147483647 h 27"/>
              <a:gd name="T56" fmla="*/ 2147483647 w 26"/>
              <a:gd name="T57" fmla="*/ 2147483647 h 27"/>
              <a:gd name="T58" fmla="*/ 2147483647 w 26"/>
              <a:gd name="T59" fmla="*/ 2147483647 h 27"/>
              <a:gd name="T60" fmla="*/ 2147483647 w 26"/>
              <a:gd name="T61" fmla="*/ 2147483647 h 27"/>
              <a:gd name="T62" fmla="*/ 2147483647 w 26"/>
              <a:gd name="T63" fmla="*/ 2147483647 h 27"/>
              <a:gd name="T64" fmla="*/ 2147483647 w 26"/>
              <a:gd name="T65" fmla="*/ 2147483647 h 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
              <a:gd name="T100" fmla="*/ 0 h 27"/>
              <a:gd name="T101" fmla="*/ 26 w 26"/>
              <a:gd name="T102" fmla="*/ 27 h 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 h="27">
                <a:moveTo>
                  <a:pt x="12" y="26"/>
                </a:moveTo>
                <a:lnTo>
                  <a:pt x="13" y="26"/>
                </a:lnTo>
                <a:lnTo>
                  <a:pt x="16" y="25"/>
                </a:lnTo>
                <a:lnTo>
                  <a:pt x="18" y="23"/>
                </a:lnTo>
                <a:lnTo>
                  <a:pt x="21" y="22"/>
                </a:lnTo>
                <a:lnTo>
                  <a:pt x="22" y="19"/>
                </a:lnTo>
                <a:lnTo>
                  <a:pt x="24" y="18"/>
                </a:lnTo>
                <a:lnTo>
                  <a:pt x="24" y="15"/>
                </a:lnTo>
                <a:lnTo>
                  <a:pt x="25" y="13"/>
                </a:lnTo>
                <a:lnTo>
                  <a:pt x="24" y="9"/>
                </a:lnTo>
                <a:lnTo>
                  <a:pt x="24" y="6"/>
                </a:lnTo>
                <a:lnTo>
                  <a:pt x="22" y="6"/>
                </a:lnTo>
                <a:lnTo>
                  <a:pt x="21" y="3"/>
                </a:lnTo>
                <a:lnTo>
                  <a:pt x="18" y="2"/>
                </a:lnTo>
                <a:lnTo>
                  <a:pt x="16" y="0"/>
                </a:lnTo>
                <a:lnTo>
                  <a:pt x="13" y="0"/>
                </a:lnTo>
                <a:lnTo>
                  <a:pt x="12" y="0"/>
                </a:lnTo>
                <a:lnTo>
                  <a:pt x="9" y="0"/>
                </a:lnTo>
                <a:lnTo>
                  <a:pt x="6" y="0"/>
                </a:lnTo>
                <a:lnTo>
                  <a:pt x="4" y="2"/>
                </a:lnTo>
                <a:lnTo>
                  <a:pt x="2" y="3"/>
                </a:lnTo>
                <a:lnTo>
                  <a:pt x="1" y="6"/>
                </a:lnTo>
                <a:lnTo>
                  <a:pt x="0" y="6"/>
                </a:lnTo>
                <a:lnTo>
                  <a:pt x="0" y="9"/>
                </a:lnTo>
                <a:lnTo>
                  <a:pt x="0" y="13"/>
                </a:lnTo>
                <a:lnTo>
                  <a:pt x="0" y="15"/>
                </a:lnTo>
                <a:lnTo>
                  <a:pt x="0" y="18"/>
                </a:lnTo>
                <a:lnTo>
                  <a:pt x="1" y="19"/>
                </a:lnTo>
                <a:lnTo>
                  <a:pt x="2" y="22"/>
                </a:lnTo>
                <a:lnTo>
                  <a:pt x="4" y="23"/>
                </a:lnTo>
                <a:lnTo>
                  <a:pt x="6" y="25"/>
                </a:lnTo>
                <a:lnTo>
                  <a:pt x="9" y="26"/>
                </a:lnTo>
                <a:lnTo>
                  <a:pt x="12" y="26"/>
                </a:lnTo>
              </a:path>
            </a:pathLst>
          </a:custGeom>
          <a:solidFill>
            <a:srgbClr val="FFFFFF"/>
          </a:solidFill>
          <a:ln w="12700" cap="rnd" cmpd="sng">
            <a:solidFill>
              <a:schemeClr val="accent2"/>
            </a:solidFill>
            <a:prstDash val="solid"/>
            <a:round/>
            <a:headEnd/>
            <a:tailEnd/>
          </a:ln>
        </p:spPr>
        <p:txBody>
          <a:bodyPr/>
          <a:lstStyle/>
          <a:p>
            <a:endParaRPr lang="en-US" sz="1600">
              <a:solidFill>
                <a:schemeClr val="bg1"/>
              </a:solidFill>
              <a:latin typeface="Arial"/>
              <a:cs typeface="Arial"/>
            </a:endParaRPr>
          </a:p>
        </p:txBody>
      </p:sp>
      <p:sp>
        <p:nvSpPr>
          <p:cNvPr id="86087" name="Freeform 72"/>
          <p:cNvSpPr>
            <a:spLocks/>
          </p:cNvSpPr>
          <p:nvPr/>
        </p:nvSpPr>
        <p:spPr bwMode="auto">
          <a:xfrm>
            <a:off x="2621424" y="4497388"/>
            <a:ext cx="46038" cy="44450"/>
          </a:xfrm>
          <a:custGeom>
            <a:avLst/>
            <a:gdLst>
              <a:gd name="T0" fmla="*/ 2147483647 w 27"/>
              <a:gd name="T1" fmla="*/ 2147483647 h 28"/>
              <a:gd name="T2" fmla="*/ 2147483647 w 27"/>
              <a:gd name="T3" fmla="*/ 2147483647 h 28"/>
              <a:gd name="T4" fmla="*/ 2147483647 w 27"/>
              <a:gd name="T5" fmla="*/ 2147483647 h 28"/>
              <a:gd name="T6" fmla="*/ 2147483647 w 27"/>
              <a:gd name="T7" fmla="*/ 2147483647 h 28"/>
              <a:gd name="T8" fmla="*/ 2147483647 w 27"/>
              <a:gd name="T9" fmla="*/ 2147483647 h 28"/>
              <a:gd name="T10" fmla="*/ 2147483647 w 27"/>
              <a:gd name="T11" fmla="*/ 2147483647 h 28"/>
              <a:gd name="T12" fmla="*/ 2147483647 w 27"/>
              <a:gd name="T13" fmla="*/ 2147483647 h 28"/>
              <a:gd name="T14" fmla="*/ 2147483647 w 27"/>
              <a:gd name="T15" fmla="*/ 2147483647 h 28"/>
              <a:gd name="T16" fmla="*/ 2147483647 w 27"/>
              <a:gd name="T17" fmla="*/ 2147483647 h 28"/>
              <a:gd name="T18" fmla="*/ 2147483647 w 27"/>
              <a:gd name="T19" fmla="*/ 2147483647 h 28"/>
              <a:gd name="T20" fmla="*/ 2147483647 w 27"/>
              <a:gd name="T21" fmla="*/ 2147483647 h 28"/>
              <a:gd name="T22" fmla="*/ 2147483647 w 27"/>
              <a:gd name="T23" fmla="*/ 2147483647 h 28"/>
              <a:gd name="T24" fmla="*/ 2147483647 w 27"/>
              <a:gd name="T25" fmla="*/ 2147483647 h 28"/>
              <a:gd name="T26" fmla="*/ 2147483647 w 27"/>
              <a:gd name="T27" fmla="*/ 2147483647 h 28"/>
              <a:gd name="T28" fmla="*/ 2147483647 w 27"/>
              <a:gd name="T29" fmla="*/ 2147483647 h 28"/>
              <a:gd name="T30" fmla="*/ 2147483647 w 27"/>
              <a:gd name="T31" fmla="*/ 0 h 28"/>
              <a:gd name="T32" fmla="*/ 2147483647 w 27"/>
              <a:gd name="T33" fmla="*/ 0 h 28"/>
              <a:gd name="T34" fmla="*/ 2147483647 w 27"/>
              <a:gd name="T35" fmla="*/ 0 h 28"/>
              <a:gd name="T36" fmla="*/ 2147483647 w 27"/>
              <a:gd name="T37" fmla="*/ 2147483647 h 28"/>
              <a:gd name="T38" fmla="*/ 2147483647 w 27"/>
              <a:gd name="T39" fmla="*/ 2147483647 h 28"/>
              <a:gd name="T40" fmla="*/ 2147483647 w 27"/>
              <a:gd name="T41" fmla="*/ 2147483647 h 28"/>
              <a:gd name="T42" fmla="*/ 2147483647 w 27"/>
              <a:gd name="T43" fmla="*/ 2147483647 h 28"/>
              <a:gd name="T44" fmla="*/ 0 w 27"/>
              <a:gd name="T45" fmla="*/ 2147483647 h 28"/>
              <a:gd name="T46" fmla="*/ 0 w 27"/>
              <a:gd name="T47" fmla="*/ 2147483647 h 28"/>
              <a:gd name="T48" fmla="*/ 0 w 27"/>
              <a:gd name="T49" fmla="*/ 2147483647 h 28"/>
              <a:gd name="T50" fmla="*/ 0 w 27"/>
              <a:gd name="T51" fmla="*/ 2147483647 h 28"/>
              <a:gd name="T52" fmla="*/ 0 w 27"/>
              <a:gd name="T53" fmla="*/ 2147483647 h 28"/>
              <a:gd name="T54" fmla="*/ 2147483647 w 27"/>
              <a:gd name="T55" fmla="*/ 2147483647 h 28"/>
              <a:gd name="T56" fmla="*/ 2147483647 w 27"/>
              <a:gd name="T57" fmla="*/ 2147483647 h 28"/>
              <a:gd name="T58" fmla="*/ 2147483647 w 27"/>
              <a:gd name="T59" fmla="*/ 2147483647 h 28"/>
              <a:gd name="T60" fmla="*/ 2147483647 w 27"/>
              <a:gd name="T61" fmla="*/ 2147483647 h 28"/>
              <a:gd name="T62" fmla="*/ 2147483647 w 27"/>
              <a:gd name="T63" fmla="*/ 2147483647 h 28"/>
              <a:gd name="T64" fmla="*/ 2147483647 w 27"/>
              <a:gd name="T65" fmla="*/ 2147483647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28"/>
              <a:gd name="T101" fmla="*/ 27 w 27"/>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28">
                <a:moveTo>
                  <a:pt x="12" y="27"/>
                </a:moveTo>
                <a:lnTo>
                  <a:pt x="14" y="27"/>
                </a:lnTo>
                <a:lnTo>
                  <a:pt x="16" y="25"/>
                </a:lnTo>
                <a:lnTo>
                  <a:pt x="19" y="24"/>
                </a:lnTo>
                <a:lnTo>
                  <a:pt x="22" y="22"/>
                </a:lnTo>
                <a:lnTo>
                  <a:pt x="23" y="21"/>
                </a:lnTo>
                <a:lnTo>
                  <a:pt x="25" y="19"/>
                </a:lnTo>
                <a:lnTo>
                  <a:pt x="26" y="16"/>
                </a:lnTo>
                <a:lnTo>
                  <a:pt x="26" y="13"/>
                </a:lnTo>
                <a:lnTo>
                  <a:pt x="26" y="11"/>
                </a:lnTo>
                <a:lnTo>
                  <a:pt x="25" y="8"/>
                </a:lnTo>
                <a:lnTo>
                  <a:pt x="23" y="6"/>
                </a:lnTo>
                <a:lnTo>
                  <a:pt x="22" y="4"/>
                </a:lnTo>
                <a:lnTo>
                  <a:pt x="19" y="2"/>
                </a:lnTo>
                <a:lnTo>
                  <a:pt x="16" y="1"/>
                </a:lnTo>
                <a:lnTo>
                  <a:pt x="14" y="0"/>
                </a:lnTo>
                <a:lnTo>
                  <a:pt x="12" y="0"/>
                </a:lnTo>
                <a:lnTo>
                  <a:pt x="9" y="0"/>
                </a:lnTo>
                <a:lnTo>
                  <a:pt x="7" y="1"/>
                </a:lnTo>
                <a:lnTo>
                  <a:pt x="5" y="2"/>
                </a:lnTo>
                <a:lnTo>
                  <a:pt x="2" y="4"/>
                </a:lnTo>
                <a:lnTo>
                  <a:pt x="1" y="6"/>
                </a:lnTo>
                <a:lnTo>
                  <a:pt x="0" y="8"/>
                </a:lnTo>
                <a:lnTo>
                  <a:pt x="0" y="11"/>
                </a:lnTo>
                <a:lnTo>
                  <a:pt x="0" y="13"/>
                </a:lnTo>
                <a:lnTo>
                  <a:pt x="0" y="16"/>
                </a:lnTo>
                <a:lnTo>
                  <a:pt x="0" y="19"/>
                </a:lnTo>
                <a:lnTo>
                  <a:pt x="1" y="21"/>
                </a:lnTo>
                <a:lnTo>
                  <a:pt x="2" y="22"/>
                </a:lnTo>
                <a:lnTo>
                  <a:pt x="5" y="24"/>
                </a:lnTo>
                <a:lnTo>
                  <a:pt x="7" y="25"/>
                </a:lnTo>
                <a:lnTo>
                  <a:pt x="9" y="27"/>
                </a:lnTo>
                <a:lnTo>
                  <a:pt x="12" y="27"/>
                </a:lnTo>
              </a:path>
            </a:pathLst>
          </a:custGeom>
          <a:solidFill>
            <a:srgbClr val="FFFFFF"/>
          </a:solidFill>
          <a:ln w="12700" cap="rnd" cmpd="sng">
            <a:solidFill>
              <a:schemeClr val="accent2"/>
            </a:solidFill>
            <a:prstDash val="solid"/>
            <a:round/>
            <a:headEnd/>
            <a:tailEnd/>
          </a:ln>
        </p:spPr>
        <p:txBody>
          <a:bodyPr/>
          <a:lstStyle/>
          <a:p>
            <a:endParaRPr lang="en-US" sz="1600">
              <a:solidFill>
                <a:schemeClr val="bg1"/>
              </a:solidFill>
              <a:latin typeface="Arial"/>
              <a:cs typeface="Arial"/>
            </a:endParaRPr>
          </a:p>
        </p:txBody>
      </p:sp>
      <p:sp>
        <p:nvSpPr>
          <p:cNvPr id="86088" name="Freeform 73"/>
          <p:cNvSpPr>
            <a:spLocks/>
          </p:cNvSpPr>
          <p:nvPr/>
        </p:nvSpPr>
        <p:spPr bwMode="auto">
          <a:xfrm>
            <a:off x="2630949" y="4340226"/>
            <a:ext cx="44450" cy="42862"/>
          </a:xfrm>
          <a:custGeom>
            <a:avLst/>
            <a:gdLst>
              <a:gd name="T0" fmla="*/ 2147483647 w 26"/>
              <a:gd name="T1" fmla="*/ 2147483647 h 27"/>
              <a:gd name="T2" fmla="*/ 2147483647 w 26"/>
              <a:gd name="T3" fmla="*/ 2147483647 h 27"/>
              <a:gd name="T4" fmla="*/ 2147483647 w 26"/>
              <a:gd name="T5" fmla="*/ 2147483647 h 27"/>
              <a:gd name="T6" fmla="*/ 2147483647 w 26"/>
              <a:gd name="T7" fmla="*/ 2147483647 h 27"/>
              <a:gd name="T8" fmla="*/ 2147483647 w 26"/>
              <a:gd name="T9" fmla="*/ 2147483647 h 27"/>
              <a:gd name="T10" fmla="*/ 2147483647 w 26"/>
              <a:gd name="T11" fmla="*/ 2147483647 h 27"/>
              <a:gd name="T12" fmla="*/ 2147483647 w 26"/>
              <a:gd name="T13" fmla="*/ 2147483647 h 27"/>
              <a:gd name="T14" fmla="*/ 2147483647 w 26"/>
              <a:gd name="T15" fmla="*/ 2147483647 h 27"/>
              <a:gd name="T16" fmla="*/ 2147483647 w 26"/>
              <a:gd name="T17" fmla="*/ 2147483647 h 27"/>
              <a:gd name="T18" fmla="*/ 2147483647 w 26"/>
              <a:gd name="T19" fmla="*/ 2147483647 h 27"/>
              <a:gd name="T20" fmla="*/ 2147483647 w 26"/>
              <a:gd name="T21" fmla="*/ 2147483647 h 27"/>
              <a:gd name="T22" fmla="*/ 2147483647 w 26"/>
              <a:gd name="T23" fmla="*/ 2147483647 h 27"/>
              <a:gd name="T24" fmla="*/ 2147483647 w 26"/>
              <a:gd name="T25" fmla="*/ 2147483647 h 27"/>
              <a:gd name="T26" fmla="*/ 2147483647 w 26"/>
              <a:gd name="T27" fmla="*/ 2147483647 h 27"/>
              <a:gd name="T28" fmla="*/ 2147483647 w 26"/>
              <a:gd name="T29" fmla="*/ 0 h 27"/>
              <a:gd name="T30" fmla="*/ 2147483647 w 26"/>
              <a:gd name="T31" fmla="*/ 0 h 27"/>
              <a:gd name="T32" fmla="*/ 2147483647 w 26"/>
              <a:gd name="T33" fmla="*/ 0 h 27"/>
              <a:gd name="T34" fmla="*/ 2147483647 w 26"/>
              <a:gd name="T35" fmla="*/ 0 h 27"/>
              <a:gd name="T36" fmla="*/ 2147483647 w 26"/>
              <a:gd name="T37" fmla="*/ 0 h 27"/>
              <a:gd name="T38" fmla="*/ 2147483647 w 26"/>
              <a:gd name="T39" fmla="*/ 2147483647 h 27"/>
              <a:gd name="T40" fmla="*/ 2147483647 w 26"/>
              <a:gd name="T41" fmla="*/ 2147483647 h 27"/>
              <a:gd name="T42" fmla="*/ 0 w 26"/>
              <a:gd name="T43" fmla="*/ 2147483647 h 27"/>
              <a:gd name="T44" fmla="*/ 0 w 26"/>
              <a:gd name="T45" fmla="*/ 2147483647 h 27"/>
              <a:gd name="T46" fmla="*/ 0 w 26"/>
              <a:gd name="T47" fmla="*/ 2147483647 h 27"/>
              <a:gd name="T48" fmla="*/ 0 w 26"/>
              <a:gd name="T49" fmla="*/ 2147483647 h 27"/>
              <a:gd name="T50" fmla="*/ 0 w 26"/>
              <a:gd name="T51" fmla="*/ 2147483647 h 27"/>
              <a:gd name="T52" fmla="*/ 0 w 26"/>
              <a:gd name="T53" fmla="*/ 2147483647 h 27"/>
              <a:gd name="T54" fmla="*/ 0 w 26"/>
              <a:gd name="T55" fmla="*/ 2147483647 h 27"/>
              <a:gd name="T56" fmla="*/ 2147483647 w 26"/>
              <a:gd name="T57" fmla="*/ 2147483647 h 27"/>
              <a:gd name="T58" fmla="*/ 2147483647 w 26"/>
              <a:gd name="T59" fmla="*/ 2147483647 h 27"/>
              <a:gd name="T60" fmla="*/ 2147483647 w 26"/>
              <a:gd name="T61" fmla="*/ 2147483647 h 27"/>
              <a:gd name="T62" fmla="*/ 2147483647 w 26"/>
              <a:gd name="T63" fmla="*/ 2147483647 h 27"/>
              <a:gd name="T64" fmla="*/ 2147483647 w 26"/>
              <a:gd name="T65" fmla="*/ 2147483647 h 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
              <a:gd name="T100" fmla="*/ 0 h 27"/>
              <a:gd name="T101" fmla="*/ 26 w 26"/>
              <a:gd name="T102" fmla="*/ 27 h 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 h="27">
                <a:moveTo>
                  <a:pt x="12" y="26"/>
                </a:moveTo>
                <a:lnTo>
                  <a:pt x="13" y="26"/>
                </a:lnTo>
                <a:lnTo>
                  <a:pt x="16" y="25"/>
                </a:lnTo>
                <a:lnTo>
                  <a:pt x="18" y="23"/>
                </a:lnTo>
                <a:lnTo>
                  <a:pt x="19" y="22"/>
                </a:lnTo>
                <a:lnTo>
                  <a:pt x="22" y="19"/>
                </a:lnTo>
                <a:lnTo>
                  <a:pt x="24" y="17"/>
                </a:lnTo>
                <a:lnTo>
                  <a:pt x="24" y="16"/>
                </a:lnTo>
                <a:lnTo>
                  <a:pt x="25" y="12"/>
                </a:lnTo>
                <a:lnTo>
                  <a:pt x="24" y="9"/>
                </a:lnTo>
                <a:lnTo>
                  <a:pt x="24" y="7"/>
                </a:lnTo>
                <a:lnTo>
                  <a:pt x="22" y="5"/>
                </a:lnTo>
                <a:lnTo>
                  <a:pt x="19" y="3"/>
                </a:lnTo>
                <a:lnTo>
                  <a:pt x="18" y="2"/>
                </a:lnTo>
                <a:lnTo>
                  <a:pt x="16" y="0"/>
                </a:lnTo>
                <a:lnTo>
                  <a:pt x="13" y="0"/>
                </a:lnTo>
                <a:lnTo>
                  <a:pt x="12" y="0"/>
                </a:lnTo>
                <a:lnTo>
                  <a:pt x="9" y="0"/>
                </a:lnTo>
                <a:lnTo>
                  <a:pt x="6" y="0"/>
                </a:lnTo>
                <a:lnTo>
                  <a:pt x="4" y="2"/>
                </a:lnTo>
                <a:lnTo>
                  <a:pt x="2" y="3"/>
                </a:lnTo>
                <a:lnTo>
                  <a:pt x="0" y="5"/>
                </a:lnTo>
                <a:lnTo>
                  <a:pt x="0" y="7"/>
                </a:lnTo>
                <a:lnTo>
                  <a:pt x="0" y="9"/>
                </a:lnTo>
                <a:lnTo>
                  <a:pt x="0" y="12"/>
                </a:lnTo>
                <a:lnTo>
                  <a:pt x="0" y="16"/>
                </a:lnTo>
                <a:lnTo>
                  <a:pt x="0" y="17"/>
                </a:lnTo>
                <a:lnTo>
                  <a:pt x="0" y="19"/>
                </a:lnTo>
                <a:lnTo>
                  <a:pt x="2" y="22"/>
                </a:lnTo>
                <a:lnTo>
                  <a:pt x="4" y="23"/>
                </a:lnTo>
                <a:lnTo>
                  <a:pt x="6" y="25"/>
                </a:lnTo>
                <a:lnTo>
                  <a:pt x="9" y="26"/>
                </a:lnTo>
                <a:lnTo>
                  <a:pt x="12" y="26"/>
                </a:lnTo>
              </a:path>
            </a:pathLst>
          </a:custGeom>
          <a:solidFill>
            <a:srgbClr val="FFFFFF"/>
          </a:solidFill>
          <a:ln w="12700" cap="rnd" cmpd="sng">
            <a:solidFill>
              <a:schemeClr val="accent2"/>
            </a:solidFill>
            <a:prstDash val="solid"/>
            <a:round/>
            <a:headEnd/>
            <a:tailEnd/>
          </a:ln>
        </p:spPr>
        <p:txBody>
          <a:bodyPr/>
          <a:lstStyle/>
          <a:p>
            <a:endParaRPr lang="en-US" sz="1600">
              <a:solidFill>
                <a:schemeClr val="bg1"/>
              </a:solidFill>
              <a:latin typeface="Arial"/>
              <a:cs typeface="Arial"/>
            </a:endParaRPr>
          </a:p>
        </p:txBody>
      </p:sp>
      <p:sp>
        <p:nvSpPr>
          <p:cNvPr id="86089" name="Freeform 74"/>
          <p:cNvSpPr>
            <a:spLocks/>
          </p:cNvSpPr>
          <p:nvPr/>
        </p:nvSpPr>
        <p:spPr bwMode="auto">
          <a:xfrm>
            <a:off x="2626187" y="4286251"/>
            <a:ext cx="44450" cy="41275"/>
          </a:xfrm>
          <a:custGeom>
            <a:avLst/>
            <a:gdLst>
              <a:gd name="T0" fmla="*/ 2147483647 w 26"/>
              <a:gd name="T1" fmla="*/ 2147483647 h 26"/>
              <a:gd name="T2" fmla="*/ 2147483647 w 26"/>
              <a:gd name="T3" fmla="*/ 2147483647 h 26"/>
              <a:gd name="T4" fmla="*/ 2147483647 w 26"/>
              <a:gd name="T5" fmla="*/ 2147483647 h 26"/>
              <a:gd name="T6" fmla="*/ 2147483647 w 26"/>
              <a:gd name="T7" fmla="*/ 2147483647 h 26"/>
              <a:gd name="T8" fmla="*/ 2147483647 w 26"/>
              <a:gd name="T9" fmla="*/ 2147483647 h 26"/>
              <a:gd name="T10" fmla="*/ 2147483647 w 26"/>
              <a:gd name="T11" fmla="*/ 2147483647 h 26"/>
              <a:gd name="T12" fmla="*/ 2147483647 w 26"/>
              <a:gd name="T13" fmla="*/ 2147483647 h 26"/>
              <a:gd name="T14" fmla="*/ 2147483647 w 26"/>
              <a:gd name="T15" fmla="*/ 2147483647 h 26"/>
              <a:gd name="T16" fmla="*/ 2147483647 w 26"/>
              <a:gd name="T17" fmla="*/ 2147483647 h 26"/>
              <a:gd name="T18" fmla="*/ 2147483647 w 26"/>
              <a:gd name="T19" fmla="*/ 2147483647 h 26"/>
              <a:gd name="T20" fmla="*/ 2147483647 w 26"/>
              <a:gd name="T21" fmla="*/ 2147483647 h 26"/>
              <a:gd name="T22" fmla="*/ 2147483647 w 26"/>
              <a:gd name="T23" fmla="*/ 2147483647 h 26"/>
              <a:gd name="T24" fmla="*/ 2147483647 w 26"/>
              <a:gd name="T25" fmla="*/ 2147483647 h 26"/>
              <a:gd name="T26" fmla="*/ 2147483647 w 26"/>
              <a:gd name="T27" fmla="*/ 2147483647 h 26"/>
              <a:gd name="T28" fmla="*/ 2147483647 w 26"/>
              <a:gd name="T29" fmla="*/ 0 h 26"/>
              <a:gd name="T30" fmla="*/ 2147483647 w 26"/>
              <a:gd name="T31" fmla="*/ 0 h 26"/>
              <a:gd name="T32" fmla="*/ 2147483647 w 26"/>
              <a:gd name="T33" fmla="*/ 0 h 26"/>
              <a:gd name="T34" fmla="*/ 2147483647 w 26"/>
              <a:gd name="T35" fmla="*/ 0 h 26"/>
              <a:gd name="T36" fmla="*/ 2147483647 w 26"/>
              <a:gd name="T37" fmla="*/ 0 h 26"/>
              <a:gd name="T38" fmla="*/ 2147483647 w 26"/>
              <a:gd name="T39" fmla="*/ 2147483647 h 26"/>
              <a:gd name="T40" fmla="*/ 2147483647 w 26"/>
              <a:gd name="T41" fmla="*/ 2147483647 h 26"/>
              <a:gd name="T42" fmla="*/ 2147483647 w 26"/>
              <a:gd name="T43" fmla="*/ 2147483647 h 26"/>
              <a:gd name="T44" fmla="*/ 0 w 26"/>
              <a:gd name="T45" fmla="*/ 2147483647 h 26"/>
              <a:gd name="T46" fmla="*/ 0 w 26"/>
              <a:gd name="T47" fmla="*/ 2147483647 h 26"/>
              <a:gd name="T48" fmla="*/ 0 w 26"/>
              <a:gd name="T49" fmla="*/ 2147483647 h 26"/>
              <a:gd name="T50" fmla="*/ 0 w 26"/>
              <a:gd name="T51" fmla="*/ 2147483647 h 26"/>
              <a:gd name="T52" fmla="*/ 0 w 26"/>
              <a:gd name="T53" fmla="*/ 2147483647 h 26"/>
              <a:gd name="T54" fmla="*/ 2147483647 w 26"/>
              <a:gd name="T55" fmla="*/ 2147483647 h 26"/>
              <a:gd name="T56" fmla="*/ 2147483647 w 26"/>
              <a:gd name="T57" fmla="*/ 2147483647 h 26"/>
              <a:gd name="T58" fmla="*/ 2147483647 w 26"/>
              <a:gd name="T59" fmla="*/ 2147483647 h 26"/>
              <a:gd name="T60" fmla="*/ 2147483647 w 26"/>
              <a:gd name="T61" fmla="*/ 2147483647 h 26"/>
              <a:gd name="T62" fmla="*/ 2147483647 w 26"/>
              <a:gd name="T63" fmla="*/ 2147483647 h 26"/>
              <a:gd name="T64" fmla="*/ 2147483647 w 26"/>
              <a:gd name="T65" fmla="*/ 2147483647 h 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
              <a:gd name="T100" fmla="*/ 0 h 26"/>
              <a:gd name="T101" fmla="*/ 26 w 26"/>
              <a:gd name="T102" fmla="*/ 26 h 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 h="26">
                <a:moveTo>
                  <a:pt x="12" y="25"/>
                </a:moveTo>
                <a:lnTo>
                  <a:pt x="13" y="25"/>
                </a:lnTo>
                <a:lnTo>
                  <a:pt x="16" y="23"/>
                </a:lnTo>
                <a:lnTo>
                  <a:pt x="18" y="22"/>
                </a:lnTo>
                <a:lnTo>
                  <a:pt x="21" y="21"/>
                </a:lnTo>
                <a:lnTo>
                  <a:pt x="22" y="20"/>
                </a:lnTo>
                <a:lnTo>
                  <a:pt x="24" y="17"/>
                </a:lnTo>
                <a:lnTo>
                  <a:pt x="24" y="15"/>
                </a:lnTo>
                <a:lnTo>
                  <a:pt x="25" y="12"/>
                </a:lnTo>
                <a:lnTo>
                  <a:pt x="24" y="10"/>
                </a:lnTo>
                <a:lnTo>
                  <a:pt x="24" y="8"/>
                </a:lnTo>
                <a:lnTo>
                  <a:pt x="22" y="5"/>
                </a:lnTo>
                <a:lnTo>
                  <a:pt x="21" y="3"/>
                </a:lnTo>
                <a:lnTo>
                  <a:pt x="18" y="2"/>
                </a:lnTo>
                <a:lnTo>
                  <a:pt x="16" y="0"/>
                </a:lnTo>
                <a:lnTo>
                  <a:pt x="13" y="0"/>
                </a:lnTo>
                <a:lnTo>
                  <a:pt x="12" y="0"/>
                </a:lnTo>
                <a:lnTo>
                  <a:pt x="9" y="0"/>
                </a:lnTo>
                <a:lnTo>
                  <a:pt x="6" y="0"/>
                </a:lnTo>
                <a:lnTo>
                  <a:pt x="4" y="2"/>
                </a:lnTo>
                <a:lnTo>
                  <a:pt x="2" y="3"/>
                </a:lnTo>
                <a:lnTo>
                  <a:pt x="1" y="5"/>
                </a:lnTo>
                <a:lnTo>
                  <a:pt x="0" y="8"/>
                </a:lnTo>
                <a:lnTo>
                  <a:pt x="0" y="10"/>
                </a:lnTo>
                <a:lnTo>
                  <a:pt x="0" y="12"/>
                </a:lnTo>
                <a:lnTo>
                  <a:pt x="0" y="15"/>
                </a:lnTo>
                <a:lnTo>
                  <a:pt x="0" y="17"/>
                </a:lnTo>
                <a:lnTo>
                  <a:pt x="1" y="20"/>
                </a:lnTo>
                <a:lnTo>
                  <a:pt x="2" y="21"/>
                </a:lnTo>
                <a:lnTo>
                  <a:pt x="4" y="22"/>
                </a:lnTo>
                <a:lnTo>
                  <a:pt x="6" y="23"/>
                </a:lnTo>
                <a:lnTo>
                  <a:pt x="9" y="25"/>
                </a:lnTo>
                <a:lnTo>
                  <a:pt x="12" y="25"/>
                </a:lnTo>
              </a:path>
            </a:pathLst>
          </a:custGeom>
          <a:solidFill>
            <a:srgbClr val="FFFFFF"/>
          </a:solidFill>
          <a:ln w="12700" cap="rnd" cmpd="sng">
            <a:solidFill>
              <a:schemeClr val="accent2"/>
            </a:solidFill>
            <a:prstDash val="solid"/>
            <a:round/>
            <a:headEnd/>
            <a:tailEnd/>
          </a:ln>
        </p:spPr>
        <p:txBody>
          <a:bodyPr/>
          <a:lstStyle/>
          <a:p>
            <a:endParaRPr lang="en-US" sz="1600">
              <a:solidFill>
                <a:schemeClr val="bg1"/>
              </a:solidFill>
              <a:latin typeface="Arial"/>
              <a:cs typeface="Arial"/>
            </a:endParaRPr>
          </a:p>
        </p:txBody>
      </p:sp>
      <p:sp>
        <p:nvSpPr>
          <p:cNvPr id="86090" name="Freeform 75"/>
          <p:cNvSpPr>
            <a:spLocks/>
          </p:cNvSpPr>
          <p:nvPr/>
        </p:nvSpPr>
        <p:spPr bwMode="auto">
          <a:xfrm>
            <a:off x="2626187" y="4105276"/>
            <a:ext cx="44450" cy="42862"/>
          </a:xfrm>
          <a:custGeom>
            <a:avLst/>
            <a:gdLst>
              <a:gd name="T0" fmla="*/ 2147483647 w 26"/>
              <a:gd name="T1" fmla="*/ 2147483647 h 27"/>
              <a:gd name="T2" fmla="*/ 2147483647 w 26"/>
              <a:gd name="T3" fmla="*/ 2147483647 h 27"/>
              <a:gd name="T4" fmla="*/ 2147483647 w 26"/>
              <a:gd name="T5" fmla="*/ 2147483647 h 27"/>
              <a:gd name="T6" fmla="*/ 2147483647 w 26"/>
              <a:gd name="T7" fmla="*/ 2147483647 h 27"/>
              <a:gd name="T8" fmla="*/ 2147483647 w 26"/>
              <a:gd name="T9" fmla="*/ 2147483647 h 27"/>
              <a:gd name="T10" fmla="*/ 2147483647 w 26"/>
              <a:gd name="T11" fmla="*/ 2147483647 h 27"/>
              <a:gd name="T12" fmla="*/ 2147483647 w 26"/>
              <a:gd name="T13" fmla="*/ 2147483647 h 27"/>
              <a:gd name="T14" fmla="*/ 2147483647 w 26"/>
              <a:gd name="T15" fmla="*/ 2147483647 h 27"/>
              <a:gd name="T16" fmla="*/ 2147483647 w 26"/>
              <a:gd name="T17" fmla="*/ 2147483647 h 27"/>
              <a:gd name="T18" fmla="*/ 2147483647 w 26"/>
              <a:gd name="T19" fmla="*/ 2147483647 h 27"/>
              <a:gd name="T20" fmla="*/ 2147483647 w 26"/>
              <a:gd name="T21" fmla="*/ 2147483647 h 27"/>
              <a:gd name="T22" fmla="*/ 2147483647 w 26"/>
              <a:gd name="T23" fmla="*/ 2147483647 h 27"/>
              <a:gd name="T24" fmla="*/ 2147483647 w 26"/>
              <a:gd name="T25" fmla="*/ 2147483647 h 27"/>
              <a:gd name="T26" fmla="*/ 2147483647 w 26"/>
              <a:gd name="T27" fmla="*/ 2147483647 h 27"/>
              <a:gd name="T28" fmla="*/ 2147483647 w 26"/>
              <a:gd name="T29" fmla="*/ 2147483647 h 27"/>
              <a:gd name="T30" fmla="*/ 2147483647 w 26"/>
              <a:gd name="T31" fmla="*/ 0 h 27"/>
              <a:gd name="T32" fmla="*/ 2147483647 w 26"/>
              <a:gd name="T33" fmla="*/ 0 h 27"/>
              <a:gd name="T34" fmla="*/ 2147483647 w 26"/>
              <a:gd name="T35" fmla="*/ 0 h 27"/>
              <a:gd name="T36" fmla="*/ 2147483647 w 26"/>
              <a:gd name="T37" fmla="*/ 2147483647 h 27"/>
              <a:gd name="T38" fmla="*/ 2147483647 w 26"/>
              <a:gd name="T39" fmla="*/ 2147483647 h 27"/>
              <a:gd name="T40" fmla="*/ 2147483647 w 26"/>
              <a:gd name="T41" fmla="*/ 2147483647 h 27"/>
              <a:gd name="T42" fmla="*/ 2147483647 w 26"/>
              <a:gd name="T43" fmla="*/ 2147483647 h 27"/>
              <a:gd name="T44" fmla="*/ 0 w 26"/>
              <a:gd name="T45" fmla="*/ 2147483647 h 27"/>
              <a:gd name="T46" fmla="*/ 0 w 26"/>
              <a:gd name="T47" fmla="*/ 2147483647 h 27"/>
              <a:gd name="T48" fmla="*/ 0 w 26"/>
              <a:gd name="T49" fmla="*/ 2147483647 h 27"/>
              <a:gd name="T50" fmla="*/ 0 w 26"/>
              <a:gd name="T51" fmla="*/ 2147483647 h 27"/>
              <a:gd name="T52" fmla="*/ 0 w 26"/>
              <a:gd name="T53" fmla="*/ 2147483647 h 27"/>
              <a:gd name="T54" fmla="*/ 2147483647 w 26"/>
              <a:gd name="T55" fmla="*/ 2147483647 h 27"/>
              <a:gd name="T56" fmla="*/ 2147483647 w 26"/>
              <a:gd name="T57" fmla="*/ 2147483647 h 27"/>
              <a:gd name="T58" fmla="*/ 2147483647 w 26"/>
              <a:gd name="T59" fmla="*/ 2147483647 h 27"/>
              <a:gd name="T60" fmla="*/ 2147483647 w 26"/>
              <a:gd name="T61" fmla="*/ 2147483647 h 27"/>
              <a:gd name="T62" fmla="*/ 2147483647 w 26"/>
              <a:gd name="T63" fmla="*/ 2147483647 h 27"/>
              <a:gd name="T64" fmla="*/ 2147483647 w 26"/>
              <a:gd name="T65" fmla="*/ 2147483647 h 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
              <a:gd name="T100" fmla="*/ 0 h 27"/>
              <a:gd name="T101" fmla="*/ 26 w 26"/>
              <a:gd name="T102" fmla="*/ 27 h 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 h="27">
                <a:moveTo>
                  <a:pt x="12" y="26"/>
                </a:moveTo>
                <a:lnTo>
                  <a:pt x="13" y="24"/>
                </a:lnTo>
                <a:lnTo>
                  <a:pt x="16" y="24"/>
                </a:lnTo>
                <a:lnTo>
                  <a:pt x="18" y="23"/>
                </a:lnTo>
                <a:lnTo>
                  <a:pt x="21" y="21"/>
                </a:lnTo>
                <a:lnTo>
                  <a:pt x="22" y="19"/>
                </a:lnTo>
                <a:lnTo>
                  <a:pt x="24" y="17"/>
                </a:lnTo>
                <a:lnTo>
                  <a:pt x="24" y="15"/>
                </a:lnTo>
                <a:lnTo>
                  <a:pt x="25" y="12"/>
                </a:lnTo>
                <a:lnTo>
                  <a:pt x="24" y="10"/>
                </a:lnTo>
                <a:lnTo>
                  <a:pt x="24" y="7"/>
                </a:lnTo>
                <a:lnTo>
                  <a:pt x="22" y="5"/>
                </a:lnTo>
                <a:lnTo>
                  <a:pt x="21" y="4"/>
                </a:lnTo>
                <a:lnTo>
                  <a:pt x="18" y="2"/>
                </a:lnTo>
                <a:lnTo>
                  <a:pt x="16" y="1"/>
                </a:lnTo>
                <a:lnTo>
                  <a:pt x="13" y="0"/>
                </a:lnTo>
                <a:lnTo>
                  <a:pt x="12" y="0"/>
                </a:lnTo>
                <a:lnTo>
                  <a:pt x="9" y="0"/>
                </a:lnTo>
                <a:lnTo>
                  <a:pt x="6" y="1"/>
                </a:lnTo>
                <a:lnTo>
                  <a:pt x="4" y="2"/>
                </a:lnTo>
                <a:lnTo>
                  <a:pt x="2" y="4"/>
                </a:lnTo>
                <a:lnTo>
                  <a:pt x="1" y="5"/>
                </a:lnTo>
                <a:lnTo>
                  <a:pt x="0" y="7"/>
                </a:lnTo>
                <a:lnTo>
                  <a:pt x="0" y="10"/>
                </a:lnTo>
                <a:lnTo>
                  <a:pt x="0" y="12"/>
                </a:lnTo>
                <a:lnTo>
                  <a:pt x="0" y="15"/>
                </a:lnTo>
                <a:lnTo>
                  <a:pt x="0" y="17"/>
                </a:lnTo>
                <a:lnTo>
                  <a:pt x="1" y="19"/>
                </a:lnTo>
                <a:lnTo>
                  <a:pt x="2" y="21"/>
                </a:lnTo>
                <a:lnTo>
                  <a:pt x="4" y="23"/>
                </a:lnTo>
                <a:lnTo>
                  <a:pt x="6" y="24"/>
                </a:lnTo>
                <a:lnTo>
                  <a:pt x="9" y="24"/>
                </a:lnTo>
                <a:lnTo>
                  <a:pt x="12" y="26"/>
                </a:lnTo>
              </a:path>
            </a:pathLst>
          </a:custGeom>
          <a:solidFill>
            <a:srgbClr val="FFFFFF"/>
          </a:solidFill>
          <a:ln w="12700" cap="rnd" cmpd="sng">
            <a:solidFill>
              <a:schemeClr val="accent2"/>
            </a:solidFill>
            <a:prstDash val="solid"/>
            <a:round/>
            <a:headEnd/>
            <a:tailEnd/>
          </a:ln>
        </p:spPr>
        <p:txBody>
          <a:bodyPr/>
          <a:lstStyle/>
          <a:p>
            <a:endParaRPr lang="en-US" sz="1600">
              <a:solidFill>
                <a:schemeClr val="bg1"/>
              </a:solidFill>
              <a:latin typeface="Arial"/>
              <a:cs typeface="Arial"/>
            </a:endParaRPr>
          </a:p>
        </p:txBody>
      </p:sp>
      <p:sp>
        <p:nvSpPr>
          <p:cNvPr id="86091" name="Freeform 76"/>
          <p:cNvSpPr>
            <a:spLocks/>
          </p:cNvSpPr>
          <p:nvPr/>
        </p:nvSpPr>
        <p:spPr bwMode="auto">
          <a:xfrm>
            <a:off x="2626187" y="4021138"/>
            <a:ext cx="44450" cy="42863"/>
          </a:xfrm>
          <a:custGeom>
            <a:avLst/>
            <a:gdLst>
              <a:gd name="T0" fmla="*/ 2147483647 w 26"/>
              <a:gd name="T1" fmla="*/ 2147483647 h 27"/>
              <a:gd name="T2" fmla="*/ 2147483647 w 26"/>
              <a:gd name="T3" fmla="*/ 2147483647 h 27"/>
              <a:gd name="T4" fmla="*/ 2147483647 w 26"/>
              <a:gd name="T5" fmla="*/ 2147483647 h 27"/>
              <a:gd name="T6" fmla="*/ 2147483647 w 26"/>
              <a:gd name="T7" fmla="*/ 2147483647 h 27"/>
              <a:gd name="T8" fmla="*/ 2147483647 w 26"/>
              <a:gd name="T9" fmla="*/ 2147483647 h 27"/>
              <a:gd name="T10" fmla="*/ 2147483647 w 26"/>
              <a:gd name="T11" fmla="*/ 2147483647 h 27"/>
              <a:gd name="T12" fmla="*/ 2147483647 w 26"/>
              <a:gd name="T13" fmla="*/ 2147483647 h 27"/>
              <a:gd name="T14" fmla="*/ 2147483647 w 26"/>
              <a:gd name="T15" fmla="*/ 2147483647 h 27"/>
              <a:gd name="T16" fmla="*/ 2147483647 w 26"/>
              <a:gd name="T17" fmla="*/ 2147483647 h 27"/>
              <a:gd name="T18" fmla="*/ 2147483647 w 26"/>
              <a:gd name="T19" fmla="*/ 2147483647 h 27"/>
              <a:gd name="T20" fmla="*/ 2147483647 w 26"/>
              <a:gd name="T21" fmla="*/ 2147483647 h 27"/>
              <a:gd name="T22" fmla="*/ 2147483647 w 26"/>
              <a:gd name="T23" fmla="*/ 2147483647 h 27"/>
              <a:gd name="T24" fmla="*/ 2147483647 w 26"/>
              <a:gd name="T25" fmla="*/ 2147483647 h 27"/>
              <a:gd name="T26" fmla="*/ 2147483647 w 26"/>
              <a:gd name="T27" fmla="*/ 2147483647 h 27"/>
              <a:gd name="T28" fmla="*/ 2147483647 w 26"/>
              <a:gd name="T29" fmla="*/ 0 h 27"/>
              <a:gd name="T30" fmla="*/ 2147483647 w 26"/>
              <a:gd name="T31" fmla="*/ 0 h 27"/>
              <a:gd name="T32" fmla="*/ 2147483647 w 26"/>
              <a:gd name="T33" fmla="*/ 0 h 27"/>
              <a:gd name="T34" fmla="*/ 2147483647 w 26"/>
              <a:gd name="T35" fmla="*/ 0 h 27"/>
              <a:gd name="T36" fmla="*/ 2147483647 w 26"/>
              <a:gd name="T37" fmla="*/ 0 h 27"/>
              <a:gd name="T38" fmla="*/ 2147483647 w 26"/>
              <a:gd name="T39" fmla="*/ 2147483647 h 27"/>
              <a:gd name="T40" fmla="*/ 2147483647 w 26"/>
              <a:gd name="T41" fmla="*/ 2147483647 h 27"/>
              <a:gd name="T42" fmla="*/ 2147483647 w 26"/>
              <a:gd name="T43" fmla="*/ 2147483647 h 27"/>
              <a:gd name="T44" fmla="*/ 0 w 26"/>
              <a:gd name="T45" fmla="*/ 2147483647 h 27"/>
              <a:gd name="T46" fmla="*/ 0 w 26"/>
              <a:gd name="T47" fmla="*/ 2147483647 h 27"/>
              <a:gd name="T48" fmla="*/ 0 w 26"/>
              <a:gd name="T49" fmla="*/ 2147483647 h 27"/>
              <a:gd name="T50" fmla="*/ 0 w 26"/>
              <a:gd name="T51" fmla="*/ 2147483647 h 27"/>
              <a:gd name="T52" fmla="*/ 0 w 26"/>
              <a:gd name="T53" fmla="*/ 2147483647 h 27"/>
              <a:gd name="T54" fmla="*/ 2147483647 w 26"/>
              <a:gd name="T55" fmla="*/ 2147483647 h 27"/>
              <a:gd name="T56" fmla="*/ 2147483647 w 26"/>
              <a:gd name="T57" fmla="*/ 2147483647 h 27"/>
              <a:gd name="T58" fmla="*/ 2147483647 w 26"/>
              <a:gd name="T59" fmla="*/ 2147483647 h 27"/>
              <a:gd name="T60" fmla="*/ 2147483647 w 26"/>
              <a:gd name="T61" fmla="*/ 2147483647 h 27"/>
              <a:gd name="T62" fmla="*/ 2147483647 w 26"/>
              <a:gd name="T63" fmla="*/ 2147483647 h 27"/>
              <a:gd name="T64" fmla="*/ 2147483647 w 26"/>
              <a:gd name="T65" fmla="*/ 2147483647 h 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
              <a:gd name="T100" fmla="*/ 0 h 27"/>
              <a:gd name="T101" fmla="*/ 26 w 26"/>
              <a:gd name="T102" fmla="*/ 27 h 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 h="27">
                <a:moveTo>
                  <a:pt x="12" y="26"/>
                </a:moveTo>
                <a:lnTo>
                  <a:pt x="13" y="26"/>
                </a:lnTo>
                <a:lnTo>
                  <a:pt x="16" y="24"/>
                </a:lnTo>
                <a:lnTo>
                  <a:pt x="18" y="23"/>
                </a:lnTo>
                <a:lnTo>
                  <a:pt x="21" y="21"/>
                </a:lnTo>
                <a:lnTo>
                  <a:pt x="22" y="20"/>
                </a:lnTo>
                <a:lnTo>
                  <a:pt x="24" y="18"/>
                </a:lnTo>
                <a:lnTo>
                  <a:pt x="24" y="15"/>
                </a:lnTo>
                <a:lnTo>
                  <a:pt x="25" y="13"/>
                </a:lnTo>
                <a:lnTo>
                  <a:pt x="24" y="11"/>
                </a:lnTo>
                <a:lnTo>
                  <a:pt x="24" y="8"/>
                </a:lnTo>
                <a:lnTo>
                  <a:pt x="22" y="6"/>
                </a:lnTo>
                <a:lnTo>
                  <a:pt x="21" y="3"/>
                </a:lnTo>
                <a:lnTo>
                  <a:pt x="18" y="1"/>
                </a:lnTo>
                <a:lnTo>
                  <a:pt x="16" y="0"/>
                </a:lnTo>
                <a:lnTo>
                  <a:pt x="13" y="0"/>
                </a:lnTo>
                <a:lnTo>
                  <a:pt x="12" y="0"/>
                </a:lnTo>
                <a:lnTo>
                  <a:pt x="9" y="0"/>
                </a:lnTo>
                <a:lnTo>
                  <a:pt x="6" y="0"/>
                </a:lnTo>
                <a:lnTo>
                  <a:pt x="4" y="1"/>
                </a:lnTo>
                <a:lnTo>
                  <a:pt x="2" y="3"/>
                </a:lnTo>
                <a:lnTo>
                  <a:pt x="1" y="6"/>
                </a:lnTo>
                <a:lnTo>
                  <a:pt x="0" y="8"/>
                </a:lnTo>
                <a:lnTo>
                  <a:pt x="0" y="11"/>
                </a:lnTo>
                <a:lnTo>
                  <a:pt x="0" y="13"/>
                </a:lnTo>
                <a:lnTo>
                  <a:pt x="0" y="15"/>
                </a:lnTo>
                <a:lnTo>
                  <a:pt x="0" y="18"/>
                </a:lnTo>
                <a:lnTo>
                  <a:pt x="1" y="20"/>
                </a:lnTo>
                <a:lnTo>
                  <a:pt x="2" y="21"/>
                </a:lnTo>
                <a:lnTo>
                  <a:pt x="4" y="23"/>
                </a:lnTo>
                <a:lnTo>
                  <a:pt x="6" y="24"/>
                </a:lnTo>
                <a:lnTo>
                  <a:pt x="9" y="26"/>
                </a:lnTo>
                <a:lnTo>
                  <a:pt x="12" y="26"/>
                </a:lnTo>
              </a:path>
            </a:pathLst>
          </a:custGeom>
          <a:solidFill>
            <a:srgbClr val="FFFFFF"/>
          </a:solidFill>
          <a:ln w="12700" cap="rnd" cmpd="sng">
            <a:solidFill>
              <a:schemeClr val="accent2"/>
            </a:solidFill>
            <a:prstDash val="solid"/>
            <a:round/>
            <a:headEnd/>
            <a:tailEnd/>
          </a:ln>
        </p:spPr>
        <p:txBody>
          <a:bodyPr/>
          <a:lstStyle/>
          <a:p>
            <a:endParaRPr lang="en-US" sz="1600">
              <a:solidFill>
                <a:schemeClr val="bg1"/>
              </a:solidFill>
              <a:latin typeface="Arial"/>
              <a:cs typeface="Arial"/>
            </a:endParaRPr>
          </a:p>
        </p:txBody>
      </p:sp>
      <p:sp>
        <p:nvSpPr>
          <p:cNvPr id="86092" name="Freeform 77"/>
          <p:cNvSpPr>
            <a:spLocks/>
          </p:cNvSpPr>
          <p:nvPr/>
        </p:nvSpPr>
        <p:spPr bwMode="auto">
          <a:xfrm>
            <a:off x="2626187" y="3986213"/>
            <a:ext cx="44450" cy="42863"/>
          </a:xfrm>
          <a:custGeom>
            <a:avLst/>
            <a:gdLst>
              <a:gd name="T0" fmla="*/ 2147483647 w 26"/>
              <a:gd name="T1" fmla="*/ 2147483647 h 27"/>
              <a:gd name="T2" fmla="*/ 2147483647 w 26"/>
              <a:gd name="T3" fmla="*/ 2147483647 h 27"/>
              <a:gd name="T4" fmla="*/ 2147483647 w 26"/>
              <a:gd name="T5" fmla="*/ 2147483647 h 27"/>
              <a:gd name="T6" fmla="*/ 2147483647 w 26"/>
              <a:gd name="T7" fmla="*/ 2147483647 h 27"/>
              <a:gd name="T8" fmla="*/ 2147483647 w 26"/>
              <a:gd name="T9" fmla="*/ 2147483647 h 27"/>
              <a:gd name="T10" fmla="*/ 2147483647 w 26"/>
              <a:gd name="T11" fmla="*/ 2147483647 h 27"/>
              <a:gd name="T12" fmla="*/ 2147483647 w 26"/>
              <a:gd name="T13" fmla="*/ 2147483647 h 27"/>
              <a:gd name="T14" fmla="*/ 2147483647 w 26"/>
              <a:gd name="T15" fmla="*/ 2147483647 h 27"/>
              <a:gd name="T16" fmla="*/ 2147483647 w 26"/>
              <a:gd name="T17" fmla="*/ 2147483647 h 27"/>
              <a:gd name="T18" fmla="*/ 2147483647 w 26"/>
              <a:gd name="T19" fmla="*/ 2147483647 h 27"/>
              <a:gd name="T20" fmla="*/ 2147483647 w 26"/>
              <a:gd name="T21" fmla="*/ 2147483647 h 27"/>
              <a:gd name="T22" fmla="*/ 2147483647 w 26"/>
              <a:gd name="T23" fmla="*/ 2147483647 h 27"/>
              <a:gd name="T24" fmla="*/ 2147483647 w 26"/>
              <a:gd name="T25" fmla="*/ 2147483647 h 27"/>
              <a:gd name="T26" fmla="*/ 2147483647 w 26"/>
              <a:gd name="T27" fmla="*/ 2147483647 h 27"/>
              <a:gd name="T28" fmla="*/ 2147483647 w 26"/>
              <a:gd name="T29" fmla="*/ 0 h 27"/>
              <a:gd name="T30" fmla="*/ 2147483647 w 26"/>
              <a:gd name="T31" fmla="*/ 0 h 27"/>
              <a:gd name="T32" fmla="*/ 2147483647 w 26"/>
              <a:gd name="T33" fmla="*/ 0 h 27"/>
              <a:gd name="T34" fmla="*/ 2147483647 w 26"/>
              <a:gd name="T35" fmla="*/ 0 h 27"/>
              <a:gd name="T36" fmla="*/ 2147483647 w 26"/>
              <a:gd name="T37" fmla="*/ 0 h 27"/>
              <a:gd name="T38" fmla="*/ 2147483647 w 26"/>
              <a:gd name="T39" fmla="*/ 2147483647 h 27"/>
              <a:gd name="T40" fmla="*/ 2147483647 w 26"/>
              <a:gd name="T41" fmla="*/ 2147483647 h 27"/>
              <a:gd name="T42" fmla="*/ 2147483647 w 26"/>
              <a:gd name="T43" fmla="*/ 2147483647 h 27"/>
              <a:gd name="T44" fmla="*/ 0 w 26"/>
              <a:gd name="T45" fmla="*/ 2147483647 h 27"/>
              <a:gd name="T46" fmla="*/ 0 w 26"/>
              <a:gd name="T47" fmla="*/ 2147483647 h 27"/>
              <a:gd name="T48" fmla="*/ 0 w 26"/>
              <a:gd name="T49" fmla="*/ 2147483647 h 27"/>
              <a:gd name="T50" fmla="*/ 0 w 26"/>
              <a:gd name="T51" fmla="*/ 2147483647 h 27"/>
              <a:gd name="T52" fmla="*/ 0 w 26"/>
              <a:gd name="T53" fmla="*/ 2147483647 h 27"/>
              <a:gd name="T54" fmla="*/ 2147483647 w 26"/>
              <a:gd name="T55" fmla="*/ 2147483647 h 27"/>
              <a:gd name="T56" fmla="*/ 2147483647 w 26"/>
              <a:gd name="T57" fmla="*/ 2147483647 h 27"/>
              <a:gd name="T58" fmla="*/ 2147483647 w 26"/>
              <a:gd name="T59" fmla="*/ 2147483647 h 27"/>
              <a:gd name="T60" fmla="*/ 2147483647 w 26"/>
              <a:gd name="T61" fmla="*/ 2147483647 h 27"/>
              <a:gd name="T62" fmla="*/ 2147483647 w 26"/>
              <a:gd name="T63" fmla="*/ 2147483647 h 27"/>
              <a:gd name="T64" fmla="*/ 2147483647 w 26"/>
              <a:gd name="T65" fmla="*/ 2147483647 h 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
              <a:gd name="T100" fmla="*/ 0 h 27"/>
              <a:gd name="T101" fmla="*/ 26 w 26"/>
              <a:gd name="T102" fmla="*/ 27 h 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 h="27">
                <a:moveTo>
                  <a:pt x="12" y="26"/>
                </a:moveTo>
                <a:lnTo>
                  <a:pt x="13" y="26"/>
                </a:lnTo>
                <a:lnTo>
                  <a:pt x="16" y="24"/>
                </a:lnTo>
                <a:lnTo>
                  <a:pt x="18" y="23"/>
                </a:lnTo>
                <a:lnTo>
                  <a:pt x="21" y="22"/>
                </a:lnTo>
                <a:lnTo>
                  <a:pt x="22" y="19"/>
                </a:lnTo>
                <a:lnTo>
                  <a:pt x="24" y="17"/>
                </a:lnTo>
                <a:lnTo>
                  <a:pt x="24" y="14"/>
                </a:lnTo>
                <a:lnTo>
                  <a:pt x="25" y="12"/>
                </a:lnTo>
                <a:lnTo>
                  <a:pt x="24" y="9"/>
                </a:lnTo>
                <a:lnTo>
                  <a:pt x="24" y="6"/>
                </a:lnTo>
                <a:lnTo>
                  <a:pt x="22" y="4"/>
                </a:lnTo>
                <a:lnTo>
                  <a:pt x="21" y="3"/>
                </a:lnTo>
                <a:lnTo>
                  <a:pt x="18" y="2"/>
                </a:lnTo>
                <a:lnTo>
                  <a:pt x="16" y="0"/>
                </a:lnTo>
                <a:lnTo>
                  <a:pt x="13" y="0"/>
                </a:lnTo>
                <a:lnTo>
                  <a:pt x="12" y="0"/>
                </a:lnTo>
                <a:lnTo>
                  <a:pt x="9" y="0"/>
                </a:lnTo>
                <a:lnTo>
                  <a:pt x="6" y="0"/>
                </a:lnTo>
                <a:lnTo>
                  <a:pt x="4" y="2"/>
                </a:lnTo>
                <a:lnTo>
                  <a:pt x="2" y="3"/>
                </a:lnTo>
                <a:lnTo>
                  <a:pt x="1" y="4"/>
                </a:lnTo>
                <a:lnTo>
                  <a:pt x="0" y="6"/>
                </a:lnTo>
                <a:lnTo>
                  <a:pt x="0" y="9"/>
                </a:lnTo>
                <a:lnTo>
                  <a:pt x="0" y="12"/>
                </a:lnTo>
                <a:lnTo>
                  <a:pt x="0" y="14"/>
                </a:lnTo>
                <a:lnTo>
                  <a:pt x="0" y="17"/>
                </a:lnTo>
                <a:lnTo>
                  <a:pt x="1" y="19"/>
                </a:lnTo>
                <a:lnTo>
                  <a:pt x="2" y="22"/>
                </a:lnTo>
                <a:lnTo>
                  <a:pt x="4" y="23"/>
                </a:lnTo>
                <a:lnTo>
                  <a:pt x="6" y="24"/>
                </a:lnTo>
                <a:lnTo>
                  <a:pt x="9" y="26"/>
                </a:lnTo>
                <a:lnTo>
                  <a:pt x="12" y="26"/>
                </a:lnTo>
              </a:path>
            </a:pathLst>
          </a:custGeom>
          <a:solidFill>
            <a:srgbClr val="FFFFFF"/>
          </a:solidFill>
          <a:ln w="12700" cap="rnd" cmpd="sng">
            <a:solidFill>
              <a:schemeClr val="accent2"/>
            </a:solidFill>
            <a:prstDash val="solid"/>
            <a:round/>
            <a:headEnd/>
            <a:tailEnd/>
          </a:ln>
        </p:spPr>
        <p:txBody>
          <a:bodyPr/>
          <a:lstStyle/>
          <a:p>
            <a:endParaRPr lang="en-US" sz="1600">
              <a:solidFill>
                <a:schemeClr val="bg1"/>
              </a:solidFill>
              <a:latin typeface="Arial"/>
              <a:cs typeface="Arial"/>
            </a:endParaRPr>
          </a:p>
        </p:txBody>
      </p:sp>
      <p:sp>
        <p:nvSpPr>
          <p:cNvPr id="86093" name="Freeform 78"/>
          <p:cNvSpPr>
            <a:spLocks/>
          </p:cNvSpPr>
          <p:nvPr/>
        </p:nvSpPr>
        <p:spPr bwMode="auto">
          <a:xfrm>
            <a:off x="2630949" y="3924301"/>
            <a:ext cx="44450" cy="41275"/>
          </a:xfrm>
          <a:custGeom>
            <a:avLst/>
            <a:gdLst>
              <a:gd name="T0" fmla="*/ 2147483647 w 26"/>
              <a:gd name="T1" fmla="*/ 2147483647 h 26"/>
              <a:gd name="T2" fmla="*/ 2147483647 w 26"/>
              <a:gd name="T3" fmla="*/ 2147483647 h 26"/>
              <a:gd name="T4" fmla="*/ 2147483647 w 26"/>
              <a:gd name="T5" fmla="*/ 2147483647 h 26"/>
              <a:gd name="T6" fmla="*/ 2147483647 w 26"/>
              <a:gd name="T7" fmla="*/ 2147483647 h 26"/>
              <a:gd name="T8" fmla="*/ 2147483647 w 26"/>
              <a:gd name="T9" fmla="*/ 2147483647 h 26"/>
              <a:gd name="T10" fmla="*/ 2147483647 w 26"/>
              <a:gd name="T11" fmla="*/ 2147483647 h 26"/>
              <a:gd name="T12" fmla="*/ 2147483647 w 26"/>
              <a:gd name="T13" fmla="*/ 2147483647 h 26"/>
              <a:gd name="T14" fmla="*/ 2147483647 w 26"/>
              <a:gd name="T15" fmla="*/ 2147483647 h 26"/>
              <a:gd name="T16" fmla="*/ 2147483647 w 26"/>
              <a:gd name="T17" fmla="*/ 2147483647 h 26"/>
              <a:gd name="T18" fmla="*/ 2147483647 w 26"/>
              <a:gd name="T19" fmla="*/ 2147483647 h 26"/>
              <a:gd name="T20" fmla="*/ 2147483647 w 26"/>
              <a:gd name="T21" fmla="*/ 2147483647 h 26"/>
              <a:gd name="T22" fmla="*/ 2147483647 w 26"/>
              <a:gd name="T23" fmla="*/ 2147483647 h 26"/>
              <a:gd name="T24" fmla="*/ 2147483647 w 26"/>
              <a:gd name="T25" fmla="*/ 2147483647 h 26"/>
              <a:gd name="T26" fmla="*/ 2147483647 w 26"/>
              <a:gd name="T27" fmla="*/ 2147483647 h 26"/>
              <a:gd name="T28" fmla="*/ 2147483647 w 26"/>
              <a:gd name="T29" fmla="*/ 0 h 26"/>
              <a:gd name="T30" fmla="*/ 2147483647 w 26"/>
              <a:gd name="T31" fmla="*/ 0 h 26"/>
              <a:gd name="T32" fmla="*/ 2147483647 w 26"/>
              <a:gd name="T33" fmla="*/ 0 h 26"/>
              <a:gd name="T34" fmla="*/ 2147483647 w 26"/>
              <a:gd name="T35" fmla="*/ 0 h 26"/>
              <a:gd name="T36" fmla="*/ 2147483647 w 26"/>
              <a:gd name="T37" fmla="*/ 0 h 26"/>
              <a:gd name="T38" fmla="*/ 2147483647 w 26"/>
              <a:gd name="T39" fmla="*/ 2147483647 h 26"/>
              <a:gd name="T40" fmla="*/ 2147483647 w 26"/>
              <a:gd name="T41" fmla="*/ 2147483647 h 26"/>
              <a:gd name="T42" fmla="*/ 0 w 26"/>
              <a:gd name="T43" fmla="*/ 2147483647 h 26"/>
              <a:gd name="T44" fmla="*/ 0 w 26"/>
              <a:gd name="T45" fmla="*/ 2147483647 h 26"/>
              <a:gd name="T46" fmla="*/ 0 w 26"/>
              <a:gd name="T47" fmla="*/ 2147483647 h 26"/>
              <a:gd name="T48" fmla="*/ 0 w 26"/>
              <a:gd name="T49" fmla="*/ 2147483647 h 26"/>
              <a:gd name="T50" fmla="*/ 0 w 26"/>
              <a:gd name="T51" fmla="*/ 2147483647 h 26"/>
              <a:gd name="T52" fmla="*/ 0 w 26"/>
              <a:gd name="T53" fmla="*/ 2147483647 h 26"/>
              <a:gd name="T54" fmla="*/ 0 w 26"/>
              <a:gd name="T55" fmla="*/ 2147483647 h 26"/>
              <a:gd name="T56" fmla="*/ 2147483647 w 26"/>
              <a:gd name="T57" fmla="*/ 2147483647 h 26"/>
              <a:gd name="T58" fmla="*/ 2147483647 w 26"/>
              <a:gd name="T59" fmla="*/ 2147483647 h 26"/>
              <a:gd name="T60" fmla="*/ 2147483647 w 26"/>
              <a:gd name="T61" fmla="*/ 2147483647 h 26"/>
              <a:gd name="T62" fmla="*/ 2147483647 w 26"/>
              <a:gd name="T63" fmla="*/ 2147483647 h 26"/>
              <a:gd name="T64" fmla="*/ 2147483647 w 26"/>
              <a:gd name="T65" fmla="*/ 2147483647 h 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
              <a:gd name="T100" fmla="*/ 0 h 26"/>
              <a:gd name="T101" fmla="*/ 26 w 26"/>
              <a:gd name="T102" fmla="*/ 26 h 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 h="26">
                <a:moveTo>
                  <a:pt x="12" y="25"/>
                </a:moveTo>
                <a:lnTo>
                  <a:pt x="13" y="25"/>
                </a:lnTo>
                <a:lnTo>
                  <a:pt x="16" y="23"/>
                </a:lnTo>
                <a:lnTo>
                  <a:pt x="18" y="22"/>
                </a:lnTo>
                <a:lnTo>
                  <a:pt x="19" y="21"/>
                </a:lnTo>
                <a:lnTo>
                  <a:pt x="22" y="20"/>
                </a:lnTo>
                <a:lnTo>
                  <a:pt x="24" y="17"/>
                </a:lnTo>
                <a:lnTo>
                  <a:pt x="24" y="15"/>
                </a:lnTo>
                <a:lnTo>
                  <a:pt x="25" y="13"/>
                </a:lnTo>
                <a:lnTo>
                  <a:pt x="24" y="10"/>
                </a:lnTo>
                <a:lnTo>
                  <a:pt x="24" y="8"/>
                </a:lnTo>
                <a:lnTo>
                  <a:pt x="22" y="5"/>
                </a:lnTo>
                <a:lnTo>
                  <a:pt x="19" y="3"/>
                </a:lnTo>
                <a:lnTo>
                  <a:pt x="18" y="2"/>
                </a:lnTo>
                <a:lnTo>
                  <a:pt x="16" y="0"/>
                </a:lnTo>
                <a:lnTo>
                  <a:pt x="13" y="0"/>
                </a:lnTo>
                <a:lnTo>
                  <a:pt x="12" y="0"/>
                </a:lnTo>
                <a:lnTo>
                  <a:pt x="9" y="0"/>
                </a:lnTo>
                <a:lnTo>
                  <a:pt x="6" y="0"/>
                </a:lnTo>
                <a:lnTo>
                  <a:pt x="4" y="2"/>
                </a:lnTo>
                <a:lnTo>
                  <a:pt x="2" y="3"/>
                </a:lnTo>
                <a:lnTo>
                  <a:pt x="0" y="5"/>
                </a:lnTo>
                <a:lnTo>
                  <a:pt x="0" y="8"/>
                </a:lnTo>
                <a:lnTo>
                  <a:pt x="0" y="10"/>
                </a:lnTo>
                <a:lnTo>
                  <a:pt x="0" y="13"/>
                </a:lnTo>
                <a:lnTo>
                  <a:pt x="0" y="15"/>
                </a:lnTo>
                <a:lnTo>
                  <a:pt x="0" y="17"/>
                </a:lnTo>
                <a:lnTo>
                  <a:pt x="0" y="20"/>
                </a:lnTo>
                <a:lnTo>
                  <a:pt x="2" y="21"/>
                </a:lnTo>
                <a:lnTo>
                  <a:pt x="4" y="22"/>
                </a:lnTo>
                <a:lnTo>
                  <a:pt x="6" y="23"/>
                </a:lnTo>
                <a:lnTo>
                  <a:pt x="9" y="25"/>
                </a:lnTo>
                <a:lnTo>
                  <a:pt x="12" y="25"/>
                </a:lnTo>
              </a:path>
            </a:pathLst>
          </a:custGeom>
          <a:solidFill>
            <a:srgbClr val="FFFFFF"/>
          </a:solidFill>
          <a:ln w="12700" cap="rnd" cmpd="sng">
            <a:solidFill>
              <a:schemeClr val="accent2"/>
            </a:solidFill>
            <a:prstDash val="solid"/>
            <a:round/>
            <a:headEnd/>
            <a:tailEnd/>
          </a:ln>
        </p:spPr>
        <p:txBody>
          <a:bodyPr/>
          <a:lstStyle/>
          <a:p>
            <a:endParaRPr lang="en-US" sz="1600">
              <a:solidFill>
                <a:schemeClr val="bg1"/>
              </a:solidFill>
              <a:latin typeface="Arial"/>
              <a:cs typeface="Arial"/>
            </a:endParaRPr>
          </a:p>
        </p:txBody>
      </p:sp>
      <p:sp>
        <p:nvSpPr>
          <p:cNvPr id="86094" name="Freeform 79"/>
          <p:cNvSpPr>
            <a:spLocks/>
          </p:cNvSpPr>
          <p:nvPr/>
        </p:nvSpPr>
        <p:spPr bwMode="auto">
          <a:xfrm>
            <a:off x="2619837" y="3562351"/>
            <a:ext cx="42862" cy="42862"/>
          </a:xfrm>
          <a:custGeom>
            <a:avLst/>
            <a:gdLst>
              <a:gd name="T0" fmla="*/ 2147483647 w 25"/>
              <a:gd name="T1" fmla="*/ 2147483647 h 27"/>
              <a:gd name="T2" fmla="*/ 2147483647 w 25"/>
              <a:gd name="T3" fmla="*/ 2147483647 h 27"/>
              <a:gd name="T4" fmla="*/ 2147483647 w 25"/>
              <a:gd name="T5" fmla="*/ 2147483647 h 27"/>
              <a:gd name="T6" fmla="*/ 2147483647 w 25"/>
              <a:gd name="T7" fmla="*/ 2147483647 h 27"/>
              <a:gd name="T8" fmla="*/ 2147483647 w 25"/>
              <a:gd name="T9" fmla="*/ 2147483647 h 27"/>
              <a:gd name="T10" fmla="*/ 2147483647 w 25"/>
              <a:gd name="T11" fmla="*/ 2147483647 h 27"/>
              <a:gd name="T12" fmla="*/ 2147483647 w 25"/>
              <a:gd name="T13" fmla="*/ 2147483647 h 27"/>
              <a:gd name="T14" fmla="*/ 2147483647 w 25"/>
              <a:gd name="T15" fmla="*/ 2147483647 h 27"/>
              <a:gd name="T16" fmla="*/ 2147483647 w 25"/>
              <a:gd name="T17" fmla="*/ 2147483647 h 27"/>
              <a:gd name="T18" fmla="*/ 2147483647 w 25"/>
              <a:gd name="T19" fmla="*/ 2147483647 h 27"/>
              <a:gd name="T20" fmla="*/ 2147483647 w 25"/>
              <a:gd name="T21" fmla="*/ 2147483647 h 27"/>
              <a:gd name="T22" fmla="*/ 2147483647 w 25"/>
              <a:gd name="T23" fmla="*/ 2147483647 h 27"/>
              <a:gd name="T24" fmla="*/ 2147483647 w 25"/>
              <a:gd name="T25" fmla="*/ 2147483647 h 27"/>
              <a:gd name="T26" fmla="*/ 2147483647 w 25"/>
              <a:gd name="T27" fmla="*/ 2147483647 h 27"/>
              <a:gd name="T28" fmla="*/ 2147483647 w 25"/>
              <a:gd name="T29" fmla="*/ 0 h 27"/>
              <a:gd name="T30" fmla="*/ 2147483647 w 25"/>
              <a:gd name="T31" fmla="*/ 0 h 27"/>
              <a:gd name="T32" fmla="*/ 2147483647 w 25"/>
              <a:gd name="T33" fmla="*/ 0 h 27"/>
              <a:gd name="T34" fmla="*/ 2147483647 w 25"/>
              <a:gd name="T35" fmla="*/ 0 h 27"/>
              <a:gd name="T36" fmla="*/ 2147483647 w 25"/>
              <a:gd name="T37" fmla="*/ 0 h 27"/>
              <a:gd name="T38" fmla="*/ 2147483647 w 25"/>
              <a:gd name="T39" fmla="*/ 2147483647 h 27"/>
              <a:gd name="T40" fmla="*/ 2147483647 w 25"/>
              <a:gd name="T41" fmla="*/ 2147483647 h 27"/>
              <a:gd name="T42" fmla="*/ 2147483647 w 25"/>
              <a:gd name="T43" fmla="*/ 2147483647 h 27"/>
              <a:gd name="T44" fmla="*/ 0 w 25"/>
              <a:gd name="T45" fmla="*/ 2147483647 h 27"/>
              <a:gd name="T46" fmla="*/ 0 w 25"/>
              <a:gd name="T47" fmla="*/ 2147483647 h 27"/>
              <a:gd name="T48" fmla="*/ 0 w 25"/>
              <a:gd name="T49" fmla="*/ 2147483647 h 27"/>
              <a:gd name="T50" fmla="*/ 0 w 25"/>
              <a:gd name="T51" fmla="*/ 2147483647 h 27"/>
              <a:gd name="T52" fmla="*/ 0 w 25"/>
              <a:gd name="T53" fmla="*/ 2147483647 h 27"/>
              <a:gd name="T54" fmla="*/ 2147483647 w 25"/>
              <a:gd name="T55" fmla="*/ 2147483647 h 27"/>
              <a:gd name="T56" fmla="*/ 2147483647 w 25"/>
              <a:gd name="T57" fmla="*/ 2147483647 h 27"/>
              <a:gd name="T58" fmla="*/ 2147483647 w 25"/>
              <a:gd name="T59" fmla="*/ 2147483647 h 27"/>
              <a:gd name="T60" fmla="*/ 2147483647 w 25"/>
              <a:gd name="T61" fmla="*/ 2147483647 h 27"/>
              <a:gd name="T62" fmla="*/ 2147483647 w 25"/>
              <a:gd name="T63" fmla="*/ 2147483647 h 27"/>
              <a:gd name="T64" fmla="*/ 2147483647 w 25"/>
              <a:gd name="T65" fmla="*/ 2147483647 h 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
              <a:gd name="T100" fmla="*/ 0 h 27"/>
              <a:gd name="T101" fmla="*/ 25 w 25"/>
              <a:gd name="T102" fmla="*/ 27 h 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 h="27">
                <a:moveTo>
                  <a:pt x="11" y="26"/>
                </a:moveTo>
                <a:lnTo>
                  <a:pt x="14" y="25"/>
                </a:lnTo>
                <a:lnTo>
                  <a:pt x="16" y="25"/>
                </a:lnTo>
                <a:lnTo>
                  <a:pt x="17" y="24"/>
                </a:lnTo>
                <a:lnTo>
                  <a:pt x="20" y="21"/>
                </a:lnTo>
                <a:lnTo>
                  <a:pt x="21" y="19"/>
                </a:lnTo>
                <a:lnTo>
                  <a:pt x="23" y="17"/>
                </a:lnTo>
                <a:lnTo>
                  <a:pt x="24" y="14"/>
                </a:lnTo>
                <a:lnTo>
                  <a:pt x="24" y="13"/>
                </a:lnTo>
                <a:lnTo>
                  <a:pt x="24" y="10"/>
                </a:lnTo>
                <a:lnTo>
                  <a:pt x="23" y="7"/>
                </a:lnTo>
                <a:lnTo>
                  <a:pt x="21" y="5"/>
                </a:lnTo>
                <a:lnTo>
                  <a:pt x="20" y="4"/>
                </a:lnTo>
                <a:lnTo>
                  <a:pt x="17" y="1"/>
                </a:lnTo>
                <a:lnTo>
                  <a:pt x="16" y="0"/>
                </a:lnTo>
                <a:lnTo>
                  <a:pt x="14" y="0"/>
                </a:lnTo>
                <a:lnTo>
                  <a:pt x="11" y="0"/>
                </a:lnTo>
                <a:lnTo>
                  <a:pt x="8" y="0"/>
                </a:lnTo>
                <a:lnTo>
                  <a:pt x="6" y="0"/>
                </a:lnTo>
                <a:lnTo>
                  <a:pt x="5" y="1"/>
                </a:lnTo>
                <a:lnTo>
                  <a:pt x="2" y="4"/>
                </a:lnTo>
                <a:lnTo>
                  <a:pt x="1" y="5"/>
                </a:lnTo>
                <a:lnTo>
                  <a:pt x="0" y="7"/>
                </a:lnTo>
                <a:lnTo>
                  <a:pt x="0" y="10"/>
                </a:lnTo>
                <a:lnTo>
                  <a:pt x="0" y="13"/>
                </a:lnTo>
                <a:lnTo>
                  <a:pt x="0" y="14"/>
                </a:lnTo>
                <a:lnTo>
                  <a:pt x="0" y="17"/>
                </a:lnTo>
                <a:lnTo>
                  <a:pt x="1" y="19"/>
                </a:lnTo>
                <a:lnTo>
                  <a:pt x="2" y="21"/>
                </a:lnTo>
                <a:lnTo>
                  <a:pt x="5" y="24"/>
                </a:lnTo>
                <a:lnTo>
                  <a:pt x="6" y="25"/>
                </a:lnTo>
                <a:lnTo>
                  <a:pt x="8" y="25"/>
                </a:lnTo>
                <a:lnTo>
                  <a:pt x="11" y="26"/>
                </a:lnTo>
              </a:path>
            </a:pathLst>
          </a:custGeom>
          <a:solidFill>
            <a:srgbClr val="FFFFFF"/>
          </a:solidFill>
          <a:ln w="12700" cap="rnd" cmpd="sng">
            <a:solidFill>
              <a:schemeClr val="accent2"/>
            </a:solidFill>
            <a:prstDash val="solid"/>
            <a:round/>
            <a:headEnd/>
            <a:tailEnd/>
          </a:ln>
        </p:spPr>
        <p:txBody>
          <a:bodyPr/>
          <a:lstStyle/>
          <a:p>
            <a:endParaRPr lang="en-US" sz="1600">
              <a:solidFill>
                <a:schemeClr val="bg1"/>
              </a:solidFill>
              <a:latin typeface="Arial"/>
              <a:cs typeface="Arial"/>
            </a:endParaRPr>
          </a:p>
        </p:txBody>
      </p:sp>
      <p:sp>
        <p:nvSpPr>
          <p:cNvPr id="86095" name="Freeform 80"/>
          <p:cNvSpPr>
            <a:spLocks/>
          </p:cNvSpPr>
          <p:nvPr/>
        </p:nvSpPr>
        <p:spPr bwMode="auto">
          <a:xfrm>
            <a:off x="2626187" y="3492501"/>
            <a:ext cx="44450" cy="42862"/>
          </a:xfrm>
          <a:custGeom>
            <a:avLst/>
            <a:gdLst>
              <a:gd name="T0" fmla="*/ 2147483647 w 26"/>
              <a:gd name="T1" fmla="*/ 2147483647 h 27"/>
              <a:gd name="T2" fmla="*/ 2147483647 w 26"/>
              <a:gd name="T3" fmla="*/ 2147483647 h 27"/>
              <a:gd name="T4" fmla="*/ 2147483647 w 26"/>
              <a:gd name="T5" fmla="*/ 2147483647 h 27"/>
              <a:gd name="T6" fmla="*/ 2147483647 w 26"/>
              <a:gd name="T7" fmla="*/ 2147483647 h 27"/>
              <a:gd name="T8" fmla="*/ 2147483647 w 26"/>
              <a:gd name="T9" fmla="*/ 2147483647 h 27"/>
              <a:gd name="T10" fmla="*/ 2147483647 w 26"/>
              <a:gd name="T11" fmla="*/ 2147483647 h 27"/>
              <a:gd name="T12" fmla="*/ 2147483647 w 26"/>
              <a:gd name="T13" fmla="*/ 2147483647 h 27"/>
              <a:gd name="T14" fmla="*/ 2147483647 w 26"/>
              <a:gd name="T15" fmla="*/ 2147483647 h 27"/>
              <a:gd name="T16" fmla="*/ 2147483647 w 26"/>
              <a:gd name="T17" fmla="*/ 2147483647 h 27"/>
              <a:gd name="T18" fmla="*/ 2147483647 w 26"/>
              <a:gd name="T19" fmla="*/ 2147483647 h 27"/>
              <a:gd name="T20" fmla="*/ 2147483647 w 26"/>
              <a:gd name="T21" fmla="*/ 2147483647 h 27"/>
              <a:gd name="T22" fmla="*/ 2147483647 w 26"/>
              <a:gd name="T23" fmla="*/ 2147483647 h 27"/>
              <a:gd name="T24" fmla="*/ 2147483647 w 26"/>
              <a:gd name="T25" fmla="*/ 2147483647 h 27"/>
              <a:gd name="T26" fmla="*/ 2147483647 w 26"/>
              <a:gd name="T27" fmla="*/ 2147483647 h 27"/>
              <a:gd name="T28" fmla="*/ 2147483647 w 26"/>
              <a:gd name="T29" fmla="*/ 2147483647 h 27"/>
              <a:gd name="T30" fmla="*/ 2147483647 w 26"/>
              <a:gd name="T31" fmla="*/ 2147483647 h 27"/>
              <a:gd name="T32" fmla="*/ 2147483647 w 26"/>
              <a:gd name="T33" fmla="*/ 0 h 27"/>
              <a:gd name="T34" fmla="*/ 2147483647 w 26"/>
              <a:gd name="T35" fmla="*/ 2147483647 h 27"/>
              <a:gd name="T36" fmla="*/ 2147483647 w 26"/>
              <a:gd name="T37" fmla="*/ 2147483647 h 27"/>
              <a:gd name="T38" fmla="*/ 2147483647 w 26"/>
              <a:gd name="T39" fmla="*/ 2147483647 h 27"/>
              <a:gd name="T40" fmla="*/ 2147483647 w 26"/>
              <a:gd name="T41" fmla="*/ 2147483647 h 27"/>
              <a:gd name="T42" fmla="*/ 2147483647 w 26"/>
              <a:gd name="T43" fmla="*/ 2147483647 h 27"/>
              <a:gd name="T44" fmla="*/ 0 w 26"/>
              <a:gd name="T45" fmla="*/ 2147483647 h 27"/>
              <a:gd name="T46" fmla="*/ 0 w 26"/>
              <a:gd name="T47" fmla="*/ 2147483647 h 27"/>
              <a:gd name="T48" fmla="*/ 0 w 26"/>
              <a:gd name="T49" fmla="*/ 2147483647 h 27"/>
              <a:gd name="T50" fmla="*/ 0 w 26"/>
              <a:gd name="T51" fmla="*/ 2147483647 h 27"/>
              <a:gd name="T52" fmla="*/ 0 w 26"/>
              <a:gd name="T53" fmla="*/ 2147483647 h 27"/>
              <a:gd name="T54" fmla="*/ 2147483647 w 26"/>
              <a:gd name="T55" fmla="*/ 2147483647 h 27"/>
              <a:gd name="T56" fmla="*/ 2147483647 w 26"/>
              <a:gd name="T57" fmla="*/ 2147483647 h 27"/>
              <a:gd name="T58" fmla="*/ 2147483647 w 26"/>
              <a:gd name="T59" fmla="*/ 2147483647 h 27"/>
              <a:gd name="T60" fmla="*/ 2147483647 w 26"/>
              <a:gd name="T61" fmla="*/ 2147483647 h 27"/>
              <a:gd name="T62" fmla="*/ 2147483647 w 26"/>
              <a:gd name="T63" fmla="*/ 2147483647 h 27"/>
              <a:gd name="T64" fmla="*/ 2147483647 w 26"/>
              <a:gd name="T65" fmla="*/ 2147483647 h 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
              <a:gd name="T100" fmla="*/ 0 h 27"/>
              <a:gd name="T101" fmla="*/ 26 w 26"/>
              <a:gd name="T102" fmla="*/ 27 h 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 h="27">
                <a:moveTo>
                  <a:pt x="12" y="26"/>
                </a:moveTo>
                <a:lnTo>
                  <a:pt x="13" y="26"/>
                </a:lnTo>
                <a:lnTo>
                  <a:pt x="16" y="24"/>
                </a:lnTo>
                <a:lnTo>
                  <a:pt x="18" y="24"/>
                </a:lnTo>
                <a:lnTo>
                  <a:pt x="21" y="21"/>
                </a:lnTo>
                <a:lnTo>
                  <a:pt x="22" y="20"/>
                </a:lnTo>
                <a:lnTo>
                  <a:pt x="24" y="18"/>
                </a:lnTo>
                <a:lnTo>
                  <a:pt x="24" y="15"/>
                </a:lnTo>
                <a:lnTo>
                  <a:pt x="25" y="13"/>
                </a:lnTo>
                <a:lnTo>
                  <a:pt x="24" y="10"/>
                </a:lnTo>
                <a:lnTo>
                  <a:pt x="24" y="9"/>
                </a:lnTo>
                <a:lnTo>
                  <a:pt x="22" y="6"/>
                </a:lnTo>
                <a:lnTo>
                  <a:pt x="21" y="4"/>
                </a:lnTo>
                <a:lnTo>
                  <a:pt x="18" y="2"/>
                </a:lnTo>
                <a:lnTo>
                  <a:pt x="16" y="1"/>
                </a:lnTo>
                <a:lnTo>
                  <a:pt x="13" y="1"/>
                </a:lnTo>
                <a:lnTo>
                  <a:pt x="12" y="0"/>
                </a:lnTo>
                <a:lnTo>
                  <a:pt x="9" y="1"/>
                </a:lnTo>
                <a:lnTo>
                  <a:pt x="6" y="1"/>
                </a:lnTo>
                <a:lnTo>
                  <a:pt x="4" y="2"/>
                </a:lnTo>
                <a:lnTo>
                  <a:pt x="2" y="4"/>
                </a:lnTo>
                <a:lnTo>
                  <a:pt x="1" y="6"/>
                </a:lnTo>
                <a:lnTo>
                  <a:pt x="0" y="9"/>
                </a:lnTo>
                <a:lnTo>
                  <a:pt x="0" y="10"/>
                </a:lnTo>
                <a:lnTo>
                  <a:pt x="0" y="13"/>
                </a:lnTo>
                <a:lnTo>
                  <a:pt x="0" y="15"/>
                </a:lnTo>
                <a:lnTo>
                  <a:pt x="0" y="18"/>
                </a:lnTo>
                <a:lnTo>
                  <a:pt x="1" y="20"/>
                </a:lnTo>
                <a:lnTo>
                  <a:pt x="2" y="21"/>
                </a:lnTo>
                <a:lnTo>
                  <a:pt x="4" y="24"/>
                </a:lnTo>
                <a:lnTo>
                  <a:pt x="6" y="24"/>
                </a:lnTo>
                <a:lnTo>
                  <a:pt x="9" y="26"/>
                </a:lnTo>
                <a:lnTo>
                  <a:pt x="12" y="26"/>
                </a:lnTo>
              </a:path>
            </a:pathLst>
          </a:custGeom>
          <a:solidFill>
            <a:srgbClr val="FFFFFF"/>
          </a:solidFill>
          <a:ln w="12700" cap="rnd" cmpd="sng">
            <a:solidFill>
              <a:schemeClr val="accent2"/>
            </a:solidFill>
            <a:prstDash val="solid"/>
            <a:round/>
            <a:headEnd/>
            <a:tailEnd/>
          </a:ln>
        </p:spPr>
        <p:txBody>
          <a:bodyPr/>
          <a:lstStyle/>
          <a:p>
            <a:endParaRPr lang="en-US" sz="1600">
              <a:solidFill>
                <a:schemeClr val="bg1"/>
              </a:solidFill>
              <a:latin typeface="Arial"/>
              <a:cs typeface="Arial"/>
            </a:endParaRPr>
          </a:p>
        </p:txBody>
      </p:sp>
      <p:sp>
        <p:nvSpPr>
          <p:cNvPr id="86096" name="Freeform 81"/>
          <p:cNvSpPr>
            <a:spLocks/>
          </p:cNvSpPr>
          <p:nvPr/>
        </p:nvSpPr>
        <p:spPr bwMode="auto">
          <a:xfrm>
            <a:off x="2626187" y="3146426"/>
            <a:ext cx="44450" cy="42862"/>
          </a:xfrm>
          <a:custGeom>
            <a:avLst/>
            <a:gdLst>
              <a:gd name="T0" fmla="*/ 2147483647 w 26"/>
              <a:gd name="T1" fmla="*/ 2147483647 h 27"/>
              <a:gd name="T2" fmla="*/ 2147483647 w 26"/>
              <a:gd name="T3" fmla="*/ 2147483647 h 27"/>
              <a:gd name="T4" fmla="*/ 2147483647 w 26"/>
              <a:gd name="T5" fmla="*/ 2147483647 h 27"/>
              <a:gd name="T6" fmla="*/ 2147483647 w 26"/>
              <a:gd name="T7" fmla="*/ 2147483647 h 27"/>
              <a:gd name="T8" fmla="*/ 2147483647 w 26"/>
              <a:gd name="T9" fmla="*/ 2147483647 h 27"/>
              <a:gd name="T10" fmla="*/ 2147483647 w 26"/>
              <a:gd name="T11" fmla="*/ 2147483647 h 27"/>
              <a:gd name="T12" fmla="*/ 2147483647 w 26"/>
              <a:gd name="T13" fmla="*/ 2147483647 h 27"/>
              <a:gd name="T14" fmla="*/ 2147483647 w 26"/>
              <a:gd name="T15" fmla="*/ 2147483647 h 27"/>
              <a:gd name="T16" fmla="*/ 2147483647 w 26"/>
              <a:gd name="T17" fmla="*/ 2147483647 h 27"/>
              <a:gd name="T18" fmla="*/ 2147483647 w 26"/>
              <a:gd name="T19" fmla="*/ 2147483647 h 27"/>
              <a:gd name="T20" fmla="*/ 2147483647 w 26"/>
              <a:gd name="T21" fmla="*/ 2147483647 h 27"/>
              <a:gd name="T22" fmla="*/ 2147483647 w 26"/>
              <a:gd name="T23" fmla="*/ 2147483647 h 27"/>
              <a:gd name="T24" fmla="*/ 2147483647 w 26"/>
              <a:gd name="T25" fmla="*/ 2147483647 h 27"/>
              <a:gd name="T26" fmla="*/ 2147483647 w 26"/>
              <a:gd name="T27" fmla="*/ 2147483647 h 27"/>
              <a:gd name="T28" fmla="*/ 2147483647 w 26"/>
              <a:gd name="T29" fmla="*/ 0 h 27"/>
              <a:gd name="T30" fmla="*/ 2147483647 w 26"/>
              <a:gd name="T31" fmla="*/ 0 h 27"/>
              <a:gd name="T32" fmla="*/ 2147483647 w 26"/>
              <a:gd name="T33" fmla="*/ 0 h 27"/>
              <a:gd name="T34" fmla="*/ 2147483647 w 26"/>
              <a:gd name="T35" fmla="*/ 0 h 27"/>
              <a:gd name="T36" fmla="*/ 2147483647 w 26"/>
              <a:gd name="T37" fmla="*/ 0 h 27"/>
              <a:gd name="T38" fmla="*/ 2147483647 w 26"/>
              <a:gd name="T39" fmla="*/ 2147483647 h 27"/>
              <a:gd name="T40" fmla="*/ 2147483647 w 26"/>
              <a:gd name="T41" fmla="*/ 2147483647 h 27"/>
              <a:gd name="T42" fmla="*/ 2147483647 w 26"/>
              <a:gd name="T43" fmla="*/ 2147483647 h 27"/>
              <a:gd name="T44" fmla="*/ 0 w 26"/>
              <a:gd name="T45" fmla="*/ 2147483647 h 27"/>
              <a:gd name="T46" fmla="*/ 0 w 26"/>
              <a:gd name="T47" fmla="*/ 2147483647 h 27"/>
              <a:gd name="T48" fmla="*/ 0 w 26"/>
              <a:gd name="T49" fmla="*/ 2147483647 h 27"/>
              <a:gd name="T50" fmla="*/ 0 w 26"/>
              <a:gd name="T51" fmla="*/ 2147483647 h 27"/>
              <a:gd name="T52" fmla="*/ 0 w 26"/>
              <a:gd name="T53" fmla="*/ 2147483647 h 27"/>
              <a:gd name="T54" fmla="*/ 2147483647 w 26"/>
              <a:gd name="T55" fmla="*/ 2147483647 h 27"/>
              <a:gd name="T56" fmla="*/ 2147483647 w 26"/>
              <a:gd name="T57" fmla="*/ 2147483647 h 27"/>
              <a:gd name="T58" fmla="*/ 2147483647 w 26"/>
              <a:gd name="T59" fmla="*/ 2147483647 h 27"/>
              <a:gd name="T60" fmla="*/ 2147483647 w 26"/>
              <a:gd name="T61" fmla="*/ 2147483647 h 27"/>
              <a:gd name="T62" fmla="*/ 2147483647 w 26"/>
              <a:gd name="T63" fmla="*/ 2147483647 h 27"/>
              <a:gd name="T64" fmla="*/ 2147483647 w 26"/>
              <a:gd name="T65" fmla="*/ 2147483647 h 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
              <a:gd name="T100" fmla="*/ 0 h 27"/>
              <a:gd name="T101" fmla="*/ 26 w 26"/>
              <a:gd name="T102" fmla="*/ 27 h 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 h="27">
                <a:moveTo>
                  <a:pt x="12" y="26"/>
                </a:moveTo>
                <a:lnTo>
                  <a:pt x="13" y="26"/>
                </a:lnTo>
                <a:lnTo>
                  <a:pt x="16" y="25"/>
                </a:lnTo>
                <a:lnTo>
                  <a:pt x="18" y="23"/>
                </a:lnTo>
                <a:lnTo>
                  <a:pt x="21" y="22"/>
                </a:lnTo>
                <a:lnTo>
                  <a:pt x="22" y="19"/>
                </a:lnTo>
                <a:lnTo>
                  <a:pt x="24" y="17"/>
                </a:lnTo>
                <a:lnTo>
                  <a:pt x="24" y="16"/>
                </a:lnTo>
                <a:lnTo>
                  <a:pt x="25" y="13"/>
                </a:lnTo>
                <a:lnTo>
                  <a:pt x="24" y="10"/>
                </a:lnTo>
                <a:lnTo>
                  <a:pt x="24" y="7"/>
                </a:lnTo>
                <a:lnTo>
                  <a:pt x="22" y="6"/>
                </a:lnTo>
                <a:lnTo>
                  <a:pt x="21" y="3"/>
                </a:lnTo>
                <a:lnTo>
                  <a:pt x="18" y="2"/>
                </a:lnTo>
                <a:lnTo>
                  <a:pt x="16" y="0"/>
                </a:lnTo>
                <a:lnTo>
                  <a:pt x="13" y="0"/>
                </a:lnTo>
                <a:lnTo>
                  <a:pt x="12" y="0"/>
                </a:lnTo>
                <a:lnTo>
                  <a:pt x="9" y="0"/>
                </a:lnTo>
                <a:lnTo>
                  <a:pt x="6" y="0"/>
                </a:lnTo>
                <a:lnTo>
                  <a:pt x="4" y="2"/>
                </a:lnTo>
                <a:lnTo>
                  <a:pt x="2" y="3"/>
                </a:lnTo>
                <a:lnTo>
                  <a:pt x="1" y="6"/>
                </a:lnTo>
                <a:lnTo>
                  <a:pt x="0" y="7"/>
                </a:lnTo>
                <a:lnTo>
                  <a:pt x="0" y="10"/>
                </a:lnTo>
                <a:lnTo>
                  <a:pt x="0" y="13"/>
                </a:lnTo>
                <a:lnTo>
                  <a:pt x="0" y="16"/>
                </a:lnTo>
                <a:lnTo>
                  <a:pt x="0" y="17"/>
                </a:lnTo>
                <a:lnTo>
                  <a:pt x="1" y="19"/>
                </a:lnTo>
                <a:lnTo>
                  <a:pt x="2" y="22"/>
                </a:lnTo>
                <a:lnTo>
                  <a:pt x="4" y="23"/>
                </a:lnTo>
                <a:lnTo>
                  <a:pt x="6" y="25"/>
                </a:lnTo>
                <a:lnTo>
                  <a:pt x="9" y="26"/>
                </a:lnTo>
                <a:lnTo>
                  <a:pt x="12" y="26"/>
                </a:lnTo>
              </a:path>
            </a:pathLst>
          </a:custGeom>
          <a:solidFill>
            <a:srgbClr val="FFFFFF"/>
          </a:solidFill>
          <a:ln w="12700" cap="rnd" cmpd="sng">
            <a:solidFill>
              <a:schemeClr val="accent2"/>
            </a:solidFill>
            <a:prstDash val="solid"/>
            <a:round/>
            <a:headEnd/>
            <a:tailEnd/>
          </a:ln>
        </p:spPr>
        <p:txBody>
          <a:bodyPr/>
          <a:lstStyle/>
          <a:p>
            <a:endParaRPr lang="en-US" sz="1600">
              <a:solidFill>
                <a:schemeClr val="bg1"/>
              </a:solidFill>
              <a:latin typeface="Arial"/>
              <a:cs typeface="Arial"/>
            </a:endParaRPr>
          </a:p>
        </p:txBody>
      </p:sp>
      <p:sp>
        <p:nvSpPr>
          <p:cNvPr id="86097" name="Freeform 82"/>
          <p:cNvSpPr>
            <a:spLocks/>
          </p:cNvSpPr>
          <p:nvPr/>
        </p:nvSpPr>
        <p:spPr bwMode="auto">
          <a:xfrm>
            <a:off x="2621424" y="2754313"/>
            <a:ext cx="46038" cy="44450"/>
          </a:xfrm>
          <a:custGeom>
            <a:avLst/>
            <a:gdLst>
              <a:gd name="T0" fmla="*/ 2147483647 w 27"/>
              <a:gd name="T1" fmla="*/ 2147483647 h 28"/>
              <a:gd name="T2" fmla="*/ 2147483647 w 27"/>
              <a:gd name="T3" fmla="*/ 2147483647 h 28"/>
              <a:gd name="T4" fmla="*/ 2147483647 w 27"/>
              <a:gd name="T5" fmla="*/ 2147483647 h 28"/>
              <a:gd name="T6" fmla="*/ 2147483647 w 27"/>
              <a:gd name="T7" fmla="*/ 2147483647 h 28"/>
              <a:gd name="T8" fmla="*/ 2147483647 w 27"/>
              <a:gd name="T9" fmla="*/ 2147483647 h 28"/>
              <a:gd name="T10" fmla="*/ 2147483647 w 27"/>
              <a:gd name="T11" fmla="*/ 2147483647 h 28"/>
              <a:gd name="T12" fmla="*/ 2147483647 w 27"/>
              <a:gd name="T13" fmla="*/ 2147483647 h 28"/>
              <a:gd name="T14" fmla="*/ 2147483647 w 27"/>
              <a:gd name="T15" fmla="*/ 2147483647 h 28"/>
              <a:gd name="T16" fmla="*/ 2147483647 w 27"/>
              <a:gd name="T17" fmla="*/ 2147483647 h 28"/>
              <a:gd name="T18" fmla="*/ 2147483647 w 27"/>
              <a:gd name="T19" fmla="*/ 2147483647 h 28"/>
              <a:gd name="T20" fmla="*/ 2147483647 w 27"/>
              <a:gd name="T21" fmla="*/ 2147483647 h 28"/>
              <a:gd name="T22" fmla="*/ 2147483647 w 27"/>
              <a:gd name="T23" fmla="*/ 2147483647 h 28"/>
              <a:gd name="T24" fmla="*/ 2147483647 w 27"/>
              <a:gd name="T25" fmla="*/ 2147483647 h 28"/>
              <a:gd name="T26" fmla="*/ 2147483647 w 27"/>
              <a:gd name="T27" fmla="*/ 2147483647 h 28"/>
              <a:gd name="T28" fmla="*/ 2147483647 w 27"/>
              <a:gd name="T29" fmla="*/ 2147483647 h 28"/>
              <a:gd name="T30" fmla="*/ 2147483647 w 27"/>
              <a:gd name="T31" fmla="*/ 2147483647 h 28"/>
              <a:gd name="T32" fmla="*/ 2147483647 w 27"/>
              <a:gd name="T33" fmla="*/ 0 h 28"/>
              <a:gd name="T34" fmla="*/ 2147483647 w 27"/>
              <a:gd name="T35" fmla="*/ 2147483647 h 28"/>
              <a:gd name="T36" fmla="*/ 2147483647 w 27"/>
              <a:gd name="T37" fmla="*/ 2147483647 h 28"/>
              <a:gd name="T38" fmla="*/ 2147483647 w 27"/>
              <a:gd name="T39" fmla="*/ 2147483647 h 28"/>
              <a:gd name="T40" fmla="*/ 2147483647 w 27"/>
              <a:gd name="T41" fmla="*/ 2147483647 h 28"/>
              <a:gd name="T42" fmla="*/ 2147483647 w 27"/>
              <a:gd name="T43" fmla="*/ 2147483647 h 28"/>
              <a:gd name="T44" fmla="*/ 0 w 27"/>
              <a:gd name="T45" fmla="*/ 2147483647 h 28"/>
              <a:gd name="T46" fmla="*/ 0 w 27"/>
              <a:gd name="T47" fmla="*/ 2147483647 h 28"/>
              <a:gd name="T48" fmla="*/ 0 w 27"/>
              <a:gd name="T49" fmla="*/ 2147483647 h 28"/>
              <a:gd name="T50" fmla="*/ 0 w 27"/>
              <a:gd name="T51" fmla="*/ 2147483647 h 28"/>
              <a:gd name="T52" fmla="*/ 0 w 27"/>
              <a:gd name="T53" fmla="*/ 2147483647 h 28"/>
              <a:gd name="T54" fmla="*/ 2147483647 w 27"/>
              <a:gd name="T55" fmla="*/ 2147483647 h 28"/>
              <a:gd name="T56" fmla="*/ 2147483647 w 27"/>
              <a:gd name="T57" fmla="*/ 2147483647 h 28"/>
              <a:gd name="T58" fmla="*/ 2147483647 w 27"/>
              <a:gd name="T59" fmla="*/ 2147483647 h 28"/>
              <a:gd name="T60" fmla="*/ 2147483647 w 27"/>
              <a:gd name="T61" fmla="*/ 2147483647 h 28"/>
              <a:gd name="T62" fmla="*/ 2147483647 w 27"/>
              <a:gd name="T63" fmla="*/ 2147483647 h 28"/>
              <a:gd name="T64" fmla="*/ 2147483647 w 27"/>
              <a:gd name="T65" fmla="*/ 2147483647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28"/>
              <a:gd name="T101" fmla="*/ 27 w 27"/>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28">
                <a:moveTo>
                  <a:pt x="12" y="27"/>
                </a:moveTo>
                <a:lnTo>
                  <a:pt x="14" y="27"/>
                </a:lnTo>
                <a:lnTo>
                  <a:pt x="16" y="25"/>
                </a:lnTo>
                <a:lnTo>
                  <a:pt x="19" y="24"/>
                </a:lnTo>
                <a:lnTo>
                  <a:pt x="22" y="22"/>
                </a:lnTo>
                <a:lnTo>
                  <a:pt x="23" y="21"/>
                </a:lnTo>
                <a:lnTo>
                  <a:pt x="25" y="19"/>
                </a:lnTo>
                <a:lnTo>
                  <a:pt x="26" y="16"/>
                </a:lnTo>
                <a:lnTo>
                  <a:pt x="26" y="13"/>
                </a:lnTo>
                <a:lnTo>
                  <a:pt x="26" y="11"/>
                </a:lnTo>
                <a:lnTo>
                  <a:pt x="25" y="9"/>
                </a:lnTo>
                <a:lnTo>
                  <a:pt x="23" y="6"/>
                </a:lnTo>
                <a:lnTo>
                  <a:pt x="22" y="4"/>
                </a:lnTo>
                <a:lnTo>
                  <a:pt x="19" y="2"/>
                </a:lnTo>
                <a:lnTo>
                  <a:pt x="16" y="1"/>
                </a:lnTo>
                <a:lnTo>
                  <a:pt x="14" y="1"/>
                </a:lnTo>
                <a:lnTo>
                  <a:pt x="12" y="0"/>
                </a:lnTo>
                <a:lnTo>
                  <a:pt x="9" y="1"/>
                </a:lnTo>
                <a:lnTo>
                  <a:pt x="7" y="1"/>
                </a:lnTo>
                <a:lnTo>
                  <a:pt x="5" y="2"/>
                </a:lnTo>
                <a:lnTo>
                  <a:pt x="2" y="4"/>
                </a:lnTo>
                <a:lnTo>
                  <a:pt x="1" y="6"/>
                </a:lnTo>
                <a:lnTo>
                  <a:pt x="0" y="9"/>
                </a:lnTo>
                <a:lnTo>
                  <a:pt x="0" y="11"/>
                </a:lnTo>
                <a:lnTo>
                  <a:pt x="0" y="13"/>
                </a:lnTo>
                <a:lnTo>
                  <a:pt x="0" y="16"/>
                </a:lnTo>
                <a:lnTo>
                  <a:pt x="0" y="19"/>
                </a:lnTo>
                <a:lnTo>
                  <a:pt x="1" y="21"/>
                </a:lnTo>
                <a:lnTo>
                  <a:pt x="2" y="22"/>
                </a:lnTo>
                <a:lnTo>
                  <a:pt x="5" y="24"/>
                </a:lnTo>
                <a:lnTo>
                  <a:pt x="7" y="25"/>
                </a:lnTo>
                <a:lnTo>
                  <a:pt x="9" y="27"/>
                </a:lnTo>
                <a:lnTo>
                  <a:pt x="12" y="27"/>
                </a:lnTo>
              </a:path>
            </a:pathLst>
          </a:custGeom>
          <a:solidFill>
            <a:srgbClr val="FFFFFF"/>
          </a:solidFill>
          <a:ln w="12700" cap="rnd" cmpd="sng">
            <a:solidFill>
              <a:schemeClr val="accent2"/>
            </a:solidFill>
            <a:prstDash val="solid"/>
            <a:round/>
            <a:headEnd/>
            <a:tailEnd/>
          </a:ln>
        </p:spPr>
        <p:txBody>
          <a:bodyPr/>
          <a:lstStyle/>
          <a:p>
            <a:endParaRPr lang="en-US" sz="1600">
              <a:solidFill>
                <a:schemeClr val="bg1"/>
              </a:solidFill>
              <a:latin typeface="Arial"/>
              <a:cs typeface="Arial"/>
            </a:endParaRPr>
          </a:p>
        </p:txBody>
      </p:sp>
      <p:sp>
        <p:nvSpPr>
          <p:cNvPr id="86098" name="Freeform 83"/>
          <p:cNvSpPr>
            <a:spLocks/>
          </p:cNvSpPr>
          <p:nvPr/>
        </p:nvSpPr>
        <p:spPr bwMode="auto">
          <a:xfrm>
            <a:off x="2626187" y="2376488"/>
            <a:ext cx="44450" cy="42863"/>
          </a:xfrm>
          <a:custGeom>
            <a:avLst/>
            <a:gdLst>
              <a:gd name="T0" fmla="*/ 2147483647 w 26"/>
              <a:gd name="T1" fmla="*/ 2147483647 h 27"/>
              <a:gd name="T2" fmla="*/ 2147483647 w 26"/>
              <a:gd name="T3" fmla="*/ 2147483647 h 27"/>
              <a:gd name="T4" fmla="*/ 2147483647 w 26"/>
              <a:gd name="T5" fmla="*/ 2147483647 h 27"/>
              <a:gd name="T6" fmla="*/ 2147483647 w 26"/>
              <a:gd name="T7" fmla="*/ 2147483647 h 27"/>
              <a:gd name="T8" fmla="*/ 2147483647 w 26"/>
              <a:gd name="T9" fmla="*/ 2147483647 h 27"/>
              <a:gd name="T10" fmla="*/ 2147483647 w 26"/>
              <a:gd name="T11" fmla="*/ 2147483647 h 27"/>
              <a:gd name="T12" fmla="*/ 2147483647 w 26"/>
              <a:gd name="T13" fmla="*/ 2147483647 h 27"/>
              <a:gd name="T14" fmla="*/ 2147483647 w 26"/>
              <a:gd name="T15" fmla="*/ 2147483647 h 27"/>
              <a:gd name="T16" fmla="*/ 2147483647 w 26"/>
              <a:gd name="T17" fmla="*/ 2147483647 h 27"/>
              <a:gd name="T18" fmla="*/ 2147483647 w 26"/>
              <a:gd name="T19" fmla="*/ 2147483647 h 27"/>
              <a:gd name="T20" fmla="*/ 2147483647 w 26"/>
              <a:gd name="T21" fmla="*/ 2147483647 h 27"/>
              <a:gd name="T22" fmla="*/ 2147483647 w 26"/>
              <a:gd name="T23" fmla="*/ 2147483647 h 27"/>
              <a:gd name="T24" fmla="*/ 2147483647 w 26"/>
              <a:gd name="T25" fmla="*/ 2147483647 h 27"/>
              <a:gd name="T26" fmla="*/ 2147483647 w 26"/>
              <a:gd name="T27" fmla="*/ 2147483647 h 27"/>
              <a:gd name="T28" fmla="*/ 2147483647 w 26"/>
              <a:gd name="T29" fmla="*/ 0 h 27"/>
              <a:gd name="T30" fmla="*/ 2147483647 w 26"/>
              <a:gd name="T31" fmla="*/ 0 h 27"/>
              <a:gd name="T32" fmla="*/ 2147483647 w 26"/>
              <a:gd name="T33" fmla="*/ 0 h 27"/>
              <a:gd name="T34" fmla="*/ 2147483647 w 26"/>
              <a:gd name="T35" fmla="*/ 0 h 27"/>
              <a:gd name="T36" fmla="*/ 2147483647 w 26"/>
              <a:gd name="T37" fmla="*/ 0 h 27"/>
              <a:gd name="T38" fmla="*/ 2147483647 w 26"/>
              <a:gd name="T39" fmla="*/ 2147483647 h 27"/>
              <a:gd name="T40" fmla="*/ 2147483647 w 26"/>
              <a:gd name="T41" fmla="*/ 2147483647 h 27"/>
              <a:gd name="T42" fmla="*/ 2147483647 w 26"/>
              <a:gd name="T43" fmla="*/ 2147483647 h 27"/>
              <a:gd name="T44" fmla="*/ 0 w 26"/>
              <a:gd name="T45" fmla="*/ 2147483647 h 27"/>
              <a:gd name="T46" fmla="*/ 0 w 26"/>
              <a:gd name="T47" fmla="*/ 2147483647 h 27"/>
              <a:gd name="T48" fmla="*/ 0 w 26"/>
              <a:gd name="T49" fmla="*/ 2147483647 h 27"/>
              <a:gd name="T50" fmla="*/ 0 w 26"/>
              <a:gd name="T51" fmla="*/ 2147483647 h 27"/>
              <a:gd name="T52" fmla="*/ 0 w 26"/>
              <a:gd name="T53" fmla="*/ 2147483647 h 27"/>
              <a:gd name="T54" fmla="*/ 2147483647 w 26"/>
              <a:gd name="T55" fmla="*/ 2147483647 h 27"/>
              <a:gd name="T56" fmla="*/ 2147483647 w 26"/>
              <a:gd name="T57" fmla="*/ 2147483647 h 27"/>
              <a:gd name="T58" fmla="*/ 2147483647 w 26"/>
              <a:gd name="T59" fmla="*/ 2147483647 h 27"/>
              <a:gd name="T60" fmla="*/ 2147483647 w 26"/>
              <a:gd name="T61" fmla="*/ 2147483647 h 27"/>
              <a:gd name="T62" fmla="*/ 2147483647 w 26"/>
              <a:gd name="T63" fmla="*/ 2147483647 h 27"/>
              <a:gd name="T64" fmla="*/ 2147483647 w 26"/>
              <a:gd name="T65" fmla="*/ 2147483647 h 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
              <a:gd name="T100" fmla="*/ 0 h 27"/>
              <a:gd name="T101" fmla="*/ 26 w 26"/>
              <a:gd name="T102" fmla="*/ 27 h 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 h="27">
                <a:moveTo>
                  <a:pt x="12" y="26"/>
                </a:moveTo>
                <a:lnTo>
                  <a:pt x="13" y="26"/>
                </a:lnTo>
                <a:lnTo>
                  <a:pt x="16" y="24"/>
                </a:lnTo>
                <a:lnTo>
                  <a:pt x="18" y="23"/>
                </a:lnTo>
                <a:lnTo>
                  <a:pt x="21" y="21"/>
                </a:lnTo>
                <a:lnTo>
                  <a:pt x="22" y="20"/>
                </a:lnTo>
                <a:lnTo>
                  <a:pt x="24" y="18"/>
                </a:lnTo>
                <a:lnTo>
                  <a:pt x="24" y="15"/>
                </a:lnTo>
                <a:lnTo>
                  <a:pt x="25" y="13"/>
                </a:lnTo>
                <a:lnTo>
                  <a:pt x="24" y="9"/>
                </a:lnTo>
                <a:lnTo>
                  <a:pt x="24" y="8"/>
                </a:lnTo>
                <a:lnTo>
                  <a:pt x="22" y="6"/>
                </a:lnTo>
                <a:lnTo>
                  <a:pt x="21" y="3"/>
                </a:lnTo>
                <a:lnTo>
                  <a:pt x="18" y="1"/>
                </a:lnTo>
                <a:lnTo>
                  <a:pt x="16" y="0"/>
                </a:lnTo>
                <a:lnTo>
                  <a:pt x="13" y="0"/>
                </a:lnTo>
                <a:lnTo>
                  <a:pt x="12" y="0"/>
                </a:lnTo>
                <a:lnTo>
                  <a:pt x="9" y="0"/>
                </a:lnTo>
                <a:lnTo>
                  <a:pt x="6" y="0"/>
                </a:lnTo>
                <a:lnTo>
                  <a:pt x="4" y="1"/>
                </a:lnTo>
                <a:lnTo>
                  <a:pt x="2" y="3"/>
                </a:lnTo>
                <a:lnTo>
                  <a:pt x="1" y="6"/>
                </a:lnTo>
                <a:lnTo>
                  <a:pt x="0" y="8"/>
                </a:lnTo>
                <a:lnTo>
                  <a:pt x="0" y="9"/>
                </a:lnTo>
                <a:lnTo>
                  <a:pt x="0" y="13"/>
                </a:lnTo>
                <a:lnTo>
                  <a:pt x="0" y="15"/>
                </a:lnTo>
                <a:lnTo>
                  <a:pt x="0" y="18"/>
                </a:lnTo>
                <a:lnTo>
                  <a:pt x="1" y="20"/>
                </a:lnTo>
                <a:lnTo>
                  <a:pt x="2" y="21"/>
                </a:lnTo>
                <a:lnTo>
                  <a:pt x="4" y="23"/>
                </a:lnTo>
                <a:lnTo>
                  <a:pt x="6" y="24"/>
                </a:lnTo>
                <a:lnTo>
                  <a:pt x="9" y="26"/>
                </a:lnTo>
                <a:lnTo>
                  <a:pt x="12" y="26"/>
                </a:lnTo>
              </a:path>
            </a:pathLst>
          </a:custGeom>
          <a:solidFill>
            <a:srgbClr val="FFFFFF"/>
          </a:solidFill>
          <a:ln w="12700" cap="rnd" cmpd="sng">
            <a:solidFill>
              <a:schemeClr val="accent2"/>
            </a:solidFill>
            <a:prstDash val="solid"/>
            <a:round/>
            <a:headEnd/>
            <a:tailEnd/>
          </a:ln>
        </p:spPr>
        <p:txBody>
          <a:bodyPr/>
          <a:lstStyle/>
          <a:p>
            <a:endParaRPr lang="en-US" sz="1600">
              <a:solidFill>
                <a:schemeClr val="bg1"/>
              </a:solidFill>
              <a:latin typeface="Arial"/>
              <a:cs typeface="Arial"/>
            </a:endParaRPr>
          </a:p>
        </p:txBody>
      </p:sp>
      <p:sp>
        <p:nvSpPr>
          <p:cNvPr id="86099" name="Freeform 84"/>
          <p:cNvSpPr>
            <a:spLocks/>
          </p:cNvSpPr>
          <p:nvPr/>
        </p:nvSpPr>
        <p:spPr bwMode="auto">
          <a:xfrm>
            <a:off x="2626187" y="1906588"/>
            <a:ext cx="44450" cy="42863"/>
          </a:xfrm>
          <a:custGeom>
            <a:avLst/>
            <a:gdLst>
              <a:gd name="T0" fmla="*/ 2147483647 w 26"/>
              <a:gd name="T1" fmla="*/ 2147483647 h 27"/>
              <a:gd name="T2" fmla="*/ 2147483647 w 26"/>
              <a:gd name="T3" fmla="*/ 2147483647 h 27"/>
              <a:gd name="T4" fmla="*/ 2147483647 w 26"/>
              <a:gd name="T5" fmla="*/ 2147483647 h 27"/>
              <a:gd name="T6" fmla="*/ 2147483647 w 26"/>
              <a:gd name="T7" fmla="*/ 2147483647 h 27"/>
              <a:gd name="T8" fmla="*/ 2147483647 w 26"/>
              <a:gd name="T9" fmla="*/ 2147483647 h 27"/>
              <a:gd name="T10" fmla="*/ 2147483647 w 26"/>
              <a:gd name="T11" fmla="*/ 2147483647 h 27"/>
              <a:gd name="T12" fmla="*/ 2147483647 w 26"/>
              <a:gd name="T13" fmla="*/ 2147483647 h 27"/>
              <a:gd name="T14" fmla="*/ 2147483647 w 26"/>
              <a:gd name="T15" fmla="*/ 2147483647 h 27"/>
              <a:gd name="T16" fmla="*/ 2147483647 w 26"/>
              <a:gd name="T17" fmla="*/ 2147483647 h 27"/>
              <a:gd name="T18" fmla="*/ 2147483647 w 26"/>
              <a:gd name="T19" fmla="*/ 2147483647 h 27"/>
              <a:gd name="T20" fmla="*/ 2147483647 w 26"/>
              <a:gd name="T21" fmla="*/ 2147483647 h 27"/>
              <a:gd name="T22" fmla="*/ 2147483647 w 26"/>
              <a:gd name="T23" fmla="*/ 2147483647 h 27"/>
              <a:gd name="T24" fmla="*/ 2147483647 w 26"/>
              <a:gd name="T25" fmla="*/ 2147483647 h 27"/>
              <a:gd name="T26" fmla="*/ 2147483647 w 26"/>
              <a:gd name="T27" fmla="*/ 2147483647 h 27"/>
              <a:gd name="T28" fmla="*/ 2147483647 w 26"/>
              <a:gd name="T29" fmla="*/ 0 h 27"/>
              <a:gd name="T30" fmla="*/ 2147483647 w 26"/>
              <a:gd name="T31" fmla="*/ 0 h 27"/>
              <a:gd name="T32" fmla="*/ 2147483647 w 26"/>
              <a:gd name="T33" fmla="*/ 0 h 27"/>
              <a:gd name="T34" fmla="*/ 2147483647 w 26"/>
              <a:gd name="T35" fmla="*/ 0 h 27"/>
              <a:gd name="T36" fmla="*/ 2147483647 w 26"/>
              <a:gd name="T37" fmla="*/ 0 h 27"/>
              <a:gd name="T38" fmla="*/ 2147483647 w 26"/>
              <a:gd name="T39" fmla="*/ 2147483647 h 27"/>
              <a:gd name="T40" fmla="*/ 2147483647 w 26"/>
              <a:gd name="T41" fmla="*/ 2147483647 h 27"/>
              <a:gd name="T42" fmla="*/ 2147483647 w 26"/>
              <a:gd name="T43" fmla="*/ 2147483647 h 27"/>
              <a:gd name="T44" fmla="*/ 0 w 26"/>
              <a:gd name="T45" fmla="*/ 2147483647 h 27"/>
              <a:gd name="T46" fmla="*/ 0 w 26"/>
              <a:gd name="T47" fmla="*/ 2147483647 h 27"/>
              <a:gd name="T48" fmla="*/ 0 w 26"/>
              <a:gd name="T49" fmla="*/ 2147483647 h 27"/>
              <a:gd name="T50" fmla="*/ 0 w 26"/>
              <a:gd name="T51" fmla="*/ 2147483647 h 27"/>
              <a:gd name="T52" fmla="*/ 0 w 26"/>
              <a:gd name="T53" fmla="*/ 2147483647 h 27"/>
              <a:gd name="T54" fmla="*/ 2147483647 w 26"/>
              <a:gd name="T55" fmla="*/ 2147483647 h 27"/>
              <a:gd name="T56" fmla="*/ 2147483647 w 26"/>
              <a:gd name="T57" fmla="*/ 2147483647 h 27"/>
              <a:gd name="T58" fmla="*/ 2147483647 w 26"/>
              <a:gd name="T59" fmla="*/ 2147483647 h 27"/>
              <a:gd name="T60" fmla="*/ 2147483647 w 26"/>
              <a:gd name="T61" fmla="*/ 2147483647 h 27"/>
              <a:gd name="T62" fmla="*/ 2147483647 w 26"/>
              <a:gd name="T63" fmla="*/ 2147483647 h 27"/>
              <a:gd name="T64" fmla="*/ 2147483647 w 26"/>
              <a:gd name="T65" fmla="*/ 2147483647 h 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
              <a:gd name="T100" fmla="*/ 0 h 27"/>
              <a:gd name="T101" fmla="*/ 26 w 26"/>
              <a:gd name="T102" fmla="*/ 27 h 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 h="27">
                <a:moveTo>
                  <a:pt x="12" y="26"/>
                </a:moveTo>
                <a:lnTo>
                  <a:pt x="13" y="26"/>
                </a:lnTo>
                <a:lnTo>
                  <a:pt x="16" y="24"/>
                </a:lnTo>
                <a:lnTo>
                  <a:pt x="18" y="23"/>
                </a:lnTo>
                <a:lnTo>
                  <a:pt x="21" y="21"/>
                </a:lnTo>
                <a:lnTo>
                  <a:pt x="22" y="19"/>
                </a:lnTo>
                <a:lnTo>
                  <a:pt x="24" y="17"/>
                </a:lnTo>
                <a:lnTo>
                  <a:pt x="24" y="15"/>
                </a:lnTo>
                <a:lnTo>
                  <a:pt x="25" y="12"/>
                </a:lnTo>
                <a:lnTo>
                  <a:pt x="24" y="9"/>
                </a:lnTo>
                <a:lnTo>
                  <a:pt x="24" y="6"/>
                </a:lnTo>
                <a:lnTo>
                  <a:pt x="22" y="4"/>
                </a:lnTo>
                <a:lnTo>
                  <a:pt x="21" y="3"/>
                </a:lnTo>
                <a:lnTo>
                  <a:pt x="18" y="1"/>
                </a:lnTo>
                <a:lnTo>
                  <a:pt x="16" y="0"/>
                </a:lnTo>
                <a:lnTo>
                  <a:pt x="13" y="0"/>
                </a:lnTo>
                <a:lnTo>
                  <a:pt x="12" y="0"/>
                </a:lnTo>
                <a:lnTo>
                  <a:pt x="9" y="0"/>
                </a:lnTo>
                <a:lnTo>
                  <a:pt x="6" y="0"/>
                </a:lnTo>
                <a:lnTo>
                  <a:pt x="4" y="1"/>
                </a:lnTo>
                <a:lnTo>
                  <a:pt x="2" y="3"/>
                </a:lnTo>
                <a:lnTo>
                  <a:pt x="1" y="4"/>
                </a:lnTo>
                <a:lnTo>
                  <a:pt x="0" y="6"/>
                </a:lnTo>
                <a:lnTo>
                  <a:pt x="0" y="9"/>
                </a:lnTo>
                <a:lnTo>
                  <a:pt x="0" y="12"/>
                </a:lnTo>
                <a:lnTo>
                  <a:pt x="0" y="15"/>
                </a:lnTo>
                <a:lnTo>
                  <a:pt x="0" y="17"/>
                </a:lnTo>
                <a:lnTo>
                  <a:pt x="1" y="19"/>
                </a:lnTo>
                <a:lnTo>
                  <a:pt x="2" y="21"/>
                </a:lnTo>
                <a:lnTo>
                  <a:pt x="4" y="23"/>
                </a:lnTo>
                <a:lnTo>
                  <a:pt x="6" y="24"/>
                </a:lnTo>
                <a:lnTo>
                  <a:pt x="9" y="26"/>
                </a:lnTo>
                <a:lnTo>
                  <a:pt x="12" y="26"/>
                </a:lnTo>
              </a:path>
            </a:pathLst>
          </a:custGeom>
          <a:solidFill>
            <a:srgbClr val="FFFFFF"/>
          </a:solidFill>
          <a:ln w="12700" cap="rnd" cmpd="sng">
            <a:solidFill>
              <a:schemeClr val="accent2"/>
            </a:solidFill>
            <a:prstDash val="solid"/>
            <a:round/>
            <a:headEnd/>
            <a:tailEnd/>
          </a:ln>
        </p:spPr>
        <p:txBody>
          <a:bodyPr/>
          <a:lstStyle/>
          <a:p>
            <a:endParaRPr lang="en-US" sz="1600">
              <a:solidFill>
                <a:schemeClr val="bg1"/>
              </a:solidFill>
              <a:latin typeface="Arial"/>
              <a:cs typeface="Arial"/>
            </a:endParaRPr>
          </a:p>
        </p:txBody>
      </p:sp>
      <p:sp>
        <p:nvSpPr>
          <p:cNvPr id="86100" name="Rectangle 86"/>
          <p:cNvSpPr>
            <a:spLocks noChangeArrowheads="1"/>
          </p:cNvSpPr>
          <p:nvPr/>
        </p:nvSpPr>
        <p:spPr bwMode="auto">
          <a:xfrm rot="-5400000">
            <a:off x="-139506" y="3445689"/>
            <a:ext cx="2454812" cy="357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0963" tIns="39688" rIns="80963" bIns="39688">
            <a:spAutoFit/>
          </a:bodyPr>
          <a:lstStyle>
            <a:lvl1pPr defTabSz="5842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58420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5842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5842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5842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584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584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584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584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US" altLang="ja-JP" sz="1800" b="1" dirty="0" smtClean="0">
                <a:solidFill>
                  <a:schemeClr val="bg1"/>
                </a:solidFill>
                <a:latin typeface="Arial"/>
                <a:cs typeface="Arial"/>
              </a:rPr>
              <a:t>DCP </a:t>
            </a:r>
            <a:r>
              <a:rPr kumimoji="1" lang="en-US" altLang="ja-JP" sz="1800" b="1" dirty="0">
                <a:solidFill>
                  <a:schemeClr val="bg1"/>
                </a:solidFill>
                <a:latin typeface="Arial"/>
                <a:cs typeface="Arial"/>
              </a:rPr>
              <a:t>Conc.(</a:t>
            </a:r>
            <a:r>
              <a:rPr kumimoji="1" lang="en-US" altLang="ja-JP" sz="1800" b="1" dirty="0" err="1">
                <a:solidFill>
                  <a:schemeClr val="bg1"/>
                </a:solidFill>
                <a:latin typeface="Arial"/>
                <a:cs typeface="Arial"/>
              </a:rPr>
              <a:t>mAU</a:t>
            </a:r>
            <a:r>
              <a:rPr kumimoji="1" lang="en-US" altLang="ja-JP" sz="1800" b="1" dirty="0">
                <a:solidFill>
                  <a:schemeClr val="bg1"/>
                </a:solidFill>
                <a:latin typeface="Arial"/>
                <a:cs typeface="Arial"/>
              </a:rPr>
              <a:t>/mL)</a:t>
            </a:r>
          </a:p>
        </p:txBody>
      </p:sp>
      <p:sp>
        <p:nvSpPr>
          <p:cNvPr id="86101" name="Rectangle 87"/>
          <p:cNvSpPr>
            <a:spLocks noChangeArrowheads="1"/>
          </p:cNvSpPr>
          <p:nvPr/>
        </p:nvSpPr>
        <p:spPr bwMode="auto">
          <a:xfrm>
            <a:off x="2146762" y="1365251"/>
            <a:ext cx="700388" cy="3879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0963" tIns="39688" rIns="80963" bIns="39688">
            <a:spAutoFit/>
          </a:bodyPr>
          <a:lstStyle>
            <a:lvl1pPr defTabSz="5842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58420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5842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5842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5842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584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584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584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584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US" altLang="ja-JP" sz="2000" b="1" dirty="0" smtClean="0">
                <a:solidFill>
                  <a:schemeClr val="bg1"/>
                </a:solidFill>
                <a:latin typeface="Arial"/>
                <a:cs typeface="Arial"/>
              </a:rPr>
              <a:t>DCP</a:t>
            </a:r>
            <a:endParaRPr kumimoji="1" lang="en-US" altLang="ja-JP" sz="2000" b="1" dirty="0">
              <a:solidFill>
                <a:schemeClr val="bg1"/>
              </a:solidFill>
              <a:latin typeface="Arial"/>
              <a:cs typeface="Arial"/>
            </a:endParaRPr>
          </a:p>
        </p:txBody>
      </p:sp>
      <p:sp>
        <p:nvSpPr>
          <p:cNvPr id="86102" name="Rectangle 88"/>
          <p:cNvSpPr>
            <a:spLocks noChangeArrowheads="1"/>
          </p:cNvSpPr>
          <p:nvPr/>
        </p:nvSpPr>
        <p:spPr bwMode="auto">
          <a:xfrm>
            <a:off x="5461462" y="1352551"/>
            <a:ext cx="1745847" cy="3879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0963" tIns="39688" rIns="80963" bIns="39688">
            <a:spAutoFit/>
          </a:bodyPr>
          <a:lstStyle>
            <a:lvl1pPr defTabSz="5842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58420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5842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5842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5842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584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584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584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584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US" altLang="ja-JP" sz="2000" b="1" dirty="0" smtClean="0">
                <a:solidFill>
                  <a:schemeClr val="bg1"/>
                </a:solidFill>
                <a:latin typeface="Arial"/>
                <a:cs typeface="Arial"/>
              </a:rPr>
              <a:t>α-</a:t>
            </a:r>
            <a:r>
              <a:rPr kumimoji="1" lang="en-US" altLang="ja-JP" sz="2000" b="1" dirty="0">
                <a:solidFill>
                  <a:schemeClr val="bg1"/>
                </a:solidFill>
                <a:latin typeface="Arial"/>
                <a:cs typeface="Arial"/>
              </a:rPr>
              <a:t>fetoprotein</a:t>
            </a:r>
          </a:p>
        </p:txBody>
      </p:sp>
      <p:sp>
        <p:nvSpPr>
          <p:cNvPr id="86103" name="Rectangle 89"/>
          <p:cNvSpPr>
            <a:spLocks noChangeArrowheads="1"/>
          </p:cNvSpPr>
          <p:nvPr/>
        </p:nvSpPr>
        <p:spPr bwMode="auto">
          <a:xfrm rot="-5400000">
            <a:off x="3195705" y="3541732"/>
            <a:ext cx="3369463" cy="357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0963" tIns="39688" rIns="80963" bIns="39688">
            <a:spAutoFit/>
          </a:bodyPr>
          <a:lstStyle>
            <a:lvl1pPr defTabSz="5842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58420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5842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5842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5842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584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584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584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584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US" altLang="ja-JP" sz="1800" b="1">
                <a:solidFill>
                  <a:schemeClr val="bg1"/>
                </a:solidFill>
                <a:latin typeface="Arial"/>
                <a:cs typeface="Arial"/>
              </a:rPr>
              <a:t>α-fetoprotein </a:t>
            </a:r>
            <a:r>
              <a:rPr kumimoji="1" lang="ja-JP" altLang="en-US" sz="1800" b="1">
                <a:solidFill>
                  <a:schemeClr val="bg1"/>
                </a:solidFill>
                <a:latin typeface="Arial"/>
                <a:cs typeface="Arial"/>
              </a:rPr>
              <a:t>　</a:t>
            </a:r>
            <a:r>
              <a:rPr kumimoji="1" lang="en-US" altLang="ja-JP" sz="1800" b="1">
                <a:solidFill>
                  <a:schemeClr val="bg1"/>
                </a:solidFill>
                <a:latin typeface="Arial"/>
                <a:cs typeface="Arial"/>
              </a:rPr>
              <a:t>Conc.</a:t>
            </a:r>
            <a:r>
              <a:rPr kumimoji="1" lang="ja-JP" altLang="en-US" sz="1800" b="1">
                <a:solidFill>
                  <a:schemeClr val="bg1"/>
                </a:solidFill>
                <a:latin typeface="Arial"/>
                <a:cs typeface="Arial"/>
              </a:rPr>
              <a:t>（</a:t>
            </a:r>
            <a:r>
              <a:rPr kumimoji="1" lang="en-US" altLang="ja-JP" sz="1800" b="1">
                <a:solidFill>
                  <a:schemeClr val="bg1"/>
                </a:solidFill>
                <a:latin typeface="Arial"/>
                <a:cs typeface="Arial"/>
              </a:rPr>
              <a:t>ng/mL</a:t>
            </a:r>
            <a:r>
              <a:rPr kumimoji="1" lang="ja-JP" altLang="en-US" sz="1800" b="1">
                <a:solidFill>
                  <a:schemeClr val="bg1"/>
                </a:solidFill>
                <a:latin typeface="Arial"/>
                <a:cs typeface="Arial"/>
              </a:rPr>
              <a:t>）</a:t>
            </a:r>
          </a:p>
        </p:txBody>
      </p:sp>
      <p:sp>
        <p:nvSpPr>
          <p:cNvPr id="86104" name="Rectangle 90"/>
          <p:cNvSpPr>
            <a:spLocks noChangeArrowheads="1"/>
          </p:cNvSpPr>
          <p:nvPr/>
        </p:nvSpPr>
        <p:spPr bwMode="auto">
          <a:xfrm>
            <a:off x="2596483" y="5965826"/>
            <a:ext cx="1664369" cy="357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0963" tIns="39688" rIns="80963" bIns="39688">
            <a:spAutoFit/>
          </a:bodyPr>
          <a:lstStyle>
            <a:lvl1pPr defTabSz="5842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58420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5842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5842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5842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584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584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584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584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kumimoji="1" lang="en-US" altLang="ja-JP" sz="1800">
                <a:solidFill>
                  <a:schemeClr val="bg1"/>
                </a:solidFill>
                <a:latin typeface="Arial"/>
                <a:cs typeface="Arial"/>
              </a:rPr>
              <a:t>      after 2 wks</a:t>
            </a:r>
          </a:p>
        </p:txBody>
      </p:sp>
      <p:sp>
        <p:nvSpPr>
          <p:cNvPr id="86105" name="Rectangle 91"/>
          <p:cNvSpPr>
            <a:spLocks noChangeArrowheads="1"/>
          </p:cNvSpPr>
          <p:nvPr/>
        </p:nvSpPr>
        <p:spPr bwMode="auto">
          <a:xfrm>
            <a:off x="1609046" y="2249488"/>
            <a:ext cx="434528" cy="2955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0963" tIns="39688" rIns="80963" bIns="39688">
            <a:spAutoFit/>
          </a:bodyPr>
          <a:lstStyle>
            <a:lvl1pPr defTabSz="5842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58420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5842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5842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5842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584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584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584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584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fontAlgn="t" hangingPunct="1"/>
            <a:r>
              <a:rPr kumimoji="1" lang="en-US" altLang="ja-JP" sz="1400">
                <a:solidFill>
                  <a:schemeClr val="bg1"/>
                </a:solidFill>
                <a:latin typeface="Arial"/>
                <a:cs typeface="Arial"/>
              </a:rPr>
              <a:t>10</a:t>
            </a:r>
            <a:r>
              <a:rPr kumimoji="1" lang="en-US" altLang="ja-JP" sz="900">
                <a:solidFill>
                  <a:schemeClr val="bg1"/>
                </a:solidFill>
                <a:latin typeface="Arial"/>
                <a:cs typeface="Arial"/>
              </a:rPr>
              <a:t>4</a:t>
            </a:r>
          </a:p>
        </p:txBody>
      </p:sp>
      <p:sp>
        <p:nvSpPr>
          <p:cNvPr id="86106" name="Rectangle 92"/>
          <p:cNvSpPr>
            <a:spLocks noChangeArrowheads="1"/>
          </p:cNvSpPr>
          <p:nvPr/>
        </p:nvSpPr>
        <p:spPr bwMode="auto">
          <a:xfrm>
            <a:off x="1593164" y="4619626"/>
            <a:ext cx="429773" cy="2955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0963" tIns="39688" rIns="80963" bIns="39688">
            <a:spAutoFit/>
          </a:bodyPr>
          <a:lstStyle>
            <a:lvl1pPr defTabSz="5842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58420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5842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5842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5842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584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584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584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584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kumimoji="1" lang="en-US" altLang="ja-JP" sz="1400">
                <a:solidFill>
                  <a:schemeClr val="bg1"/>
                </a:solidFill>
                <a:latin typeface="Arial"/>
                <a:cs typeface="Arial"/>
              </a:rPr>
              <a:t>10</a:t>
            </a:r>
            <a:r>
              <a:rPr kumimoji="1" lang="en-US" altLang="ja-JP" sz="1400" baseline="30000">
                <a:solidFill>
                  <a:schemeClr val="bg1"/>
                </a:solidFill>
                <a:latin typeface="Arial"/>
                <a:cs typeface="Arial"/>
              </a:rPr>
              <a:t>2</a:t>
            </a:r>
          </a:p>
        </p:txBody>
      </p:sp>
      <p:sp>
        <p:nvSpPr>
          <p:cNvPr id="86107" name="Rectangle 93"/>
          <p:cNvSpPr>
            <a:spLocks noChangeArrowheads="1"/>
          </p:cNvSpPr>
          <p:nvPr/>
        </p:nvSpPr>
        <p:spPr bwMode="auto">
          <a:xfrm>
            <a:off x="2111837" y="5965826"/>
            <a:ext cx="868362" cy="357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0963" tIns="39688" rIns="80963" bIns="39688">
            <a:spAutoFit/>
          </a:bodyPr>
          <a:lstStyle>
            <a:lvl1pPr defTabSz="5842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58420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5842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5842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5842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584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584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584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584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kumimoji="1" lang="en-US" altLang="ja-JP" sz="1800">
                <a:solidFill>
                  <a:schemeClr val="bg1"/>
                </a:solidFill>
                <a:latin typeface="Arial"/>
                <a:cs typeface="Arial"/>
              </a:rPr>
              <a:t>before</a:t>
            </a:r>
          </a:p>
        </p:txBody>
      </p:sp>
      <p:sp>
        <p:nvSpPr>
          <p:cNvPr id="86108" name="Rectangle 94"/>
          <p:cNvSpPr>
            <a:spLocks noChangeArrowheads="1"/>
          </p:cNvSpPr>
          <p:nvPr/>
        </p:nvSpPr>
        <p:spPr bwMode="auto">
          <a:xfrm>
            <a:off x="5155514" y="2235201"/>
            <a:ext cx="429773" cy="2955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0963" tIns="39688" rIns="80963" bIns="39688">
            <a:spAutoFit/>
          </a:bodyPr>
          <a:lstStyle>
            <a:lvl1pPr defTabSz="5842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58420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5842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5842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5842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584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584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584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584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kumimoji="1" lang="en-US" altLang="ja-JP" sz="1400">
                <a:solidFill>
                  <a:schemeClr val="bg1"/>
                </a:solidFill>
                <a:latin typeface="Arial"/>
                <a:cs typeface="Arial"/>
              </a:rPr>
              <a:t>10</a:t>
            </a:r>
            <a:r>
              <a:rPr kumimoji="1" lang="en-US" altLang="ja-JP" sz="1400" baseline="30000">
                <a:solidFill>
                  <a:schemeClr val="bg1"/>
                </a:solidFill>
                <a:latin typeface="Arial"/>
                <a:cs typeface="Arial"/>
              </a:rPr>
              <a:t>3</a:t>
            </a:r>
          </a:p>
        </p:txBody>
      </p:sp>
      <p:sp>
        <p:nvSpPr>
          <p:cNvPr id="86109" name="Rectangle 95"/>
          <p:cNvSpPr>
            <a:spLocks noChangeArrowheads="1"/>
          </p:cNvSpPr>
          <p:nvPr/>
        </p:nvSpPr>
        <p:spPr bwMode="auto">
          <a:xfrm>
            <a:off x="5155514" y="3417888"/>
            <a:ext cx="429773" cy="2955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0963" tIns="39688" rIns="80963" bIns="39688">
            <a:spAutoFit/>
          </a:bodyPr>
          <a:lstStyle>
            <a:lvl1pPr defTabSz="5842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58420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5842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5842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5842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584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584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584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584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kumimoji="1" lang="en-US" altLang="ja-JP" sz="1400">
                <a:solidFill>
                  <a:schemeClr val="bg1"/>
                </a:solidFill>
                <a:latin typeface="Arial"/>
                <a:cs typeface="Arial"/>
              </a:rPr>
              <a:t>10</a:t>
            </a:r>
            <a:r>
              <a:rPr kumimoji="1" lang="en-US" altLang="ja-JP" sz="1400" baseline="30000">
                <a:solidFill>
                  <a:schemeClr val="bg1"/>
                </a:solidFill>
                <a:latin typeface="Arial"/>
                <a:cs typeface="Arial"/>
              </a:rPr>
              <a:t>2</a:t>
            </a:r>
          </a:p>
        </p:txBody>
      </p:sp>
      <p:sp>
        <p:nvSpPr>
          <p:cNvPr id="86110" name="Rectangle 96"/>
          <p:cNvSpPr>
            <a:spLocks noChangeArrowheads="1"/>
          </p:cNvSpPr>
          <p:nvPr/>
        </p:nvSpPr>
        <p:spPr bwMode="auto">
          <a:xfrm>
            <a:off x="5193174" y="4603751"/>
            <a:ext cx="363206" cy="2955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0963" tIns="39688" rIns="80963" bIns="39688">
            <a:spAutoFit/>
          </a:bodyPr>
          <a:lstStyle>
            <a:lvl1pPr defTabSz="5842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58420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5842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5842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5842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584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584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584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584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US" altLang="ja-JP" sz="1400">
                <a:solidFill>
                  <a:schemeClr val="bg1"/>
                </a:solidFill>
                <a:latin typeface="Arial"/>
                <a:cs typeface="Arial"/>
              </a:rPr>
              <a:t>10</a:t>
            </a:r>
          </a:p>
        </p:txBody>
      </p:sp>
      <p:sp>
        <p:nvSpPr>
          <p:cNvPr id="86111" name="Rectangle 97"/>
          <p:cNvSpPr>
            <a:spLocks noChangeArrowheads="1"/>
          </p:cNvSpPr>
          <p:nvPr/>
        </p:nvSpPr>
        <p:spPr bwMode="auto">
          <a:xfrm>
            <a:off x="1624914" y="3416301"/>
            <a:ext cx="429773" cy="2955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0963" tIns="39688" rIns="80963" bIns="39688">
            <a:spAutoFit/>
          </a:bodyPr>
          <a:lstStyle>
            <a:lvl1pPr defTabSz="5842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58420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5842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5842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5842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584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584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584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584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kumimoji="1" lang="en-US" altLang="ja-JP" sz="1400">
                <a:solidFill>
                  <a:schemeClr val="bg1"/>
                </a:solidFill>
                <a:latin typeface="Arial"/>
                <a:cs typeface="Arial"/>
              </a:rPr>
              <a:t>10</a:t>
            </a:r>
            <a:r>
              <a:rPr kumimoji="1" lang="en-US" altLang="ja-JP" sz="1400" baseline="30000">
                <a:solidFill>
                  <a:schemeClr val="bg1"/>
                </a:solidFill>
                <a:latin typeface="Arial"/>
                <a:cs typeface="Arial"/>
              </a:rPr>
              <a:t>3</a:t>
            </a:r>
          </a:p>
        </p:txBody>
      </p:sp>
      <p:sp>
        <p:nvSpPr>
          <p:cNvPr id="86112" name="Rectangle 98"/>
          <p:cNvSpPr>
            <a:spLocks noChangeArrowheads="1"/>
          </p:cNvSpPr>
          <p:nvPr/>
        </p:nvSpPr>
        <p:spPr bwMode="auto">
          <a:xfrm>
            <a:off x="6168358" y="5867401"/>
            <a:ext cx="1664369" cy="357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0963" tIns="39688" rIns="80963" bIns="39688">
            <a:spAutoFit/>
          </a:bodyPr>
          <a:lstStyle>
            <a:lvl1pPr defTabSz="5842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58420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5842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5842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5842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584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584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584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584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kumimoji="1" lang="en-US" altLang="ja-JP" sz="1800">
                <a:solidFill>
                  <a:schemeClr val="bg1"/>
                </a:solidFill>
                <a:latin typeface="Arial"/>
                <a:cs typeface="Arial"/>
              </a:rPr>
              <a:t>      after 2 wks</a:t>
            </a:r>
          </a:p>
        </p:txBody>
      </p:sp>
      <p:sp>
        <p:nvSpPr>
          <p:cNvPr id="86113" name="Rectangle 99"/>
          <p:cNvSpPr>
            <a:spLocks noChangeArrowheads="1"/>
          </p:cNvSpPr>
          <p:nvPr/>
        </p:nvSpPr>
        <p:spPr bwMode="auto">
          <a:xfrm>
            <a:off x="5683712" y="5867401"/>
            <a:ext cx="868362" cy="357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0963" tIns="39688" rIns="80963" bIns="39688">
            <a:spAutoFit/>
          </a:bodyPr>
          <a:lstStyle>
            <a:lvl1pPr defTabSz="5842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58420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5842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5842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5842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584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584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584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584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kumimoji="1" lang="en-US" altLang="ja-JP" sz="1800">
                <a:solidFill>
                  <a:schemeClr val="bg1"/>
                </a:solidFill>
                <a:latin typeface="Arial"/>
                <a:cs typeface="Arial"/>
              </a:rPr>
              <a:t>before</a:t>
            </a:r>
          </a:p>
        </p:txBody>
      </p:sp>
      <p:sp>
        <p:nvSpPr>
          <p:cNvPr id="86114" name="Rectangle 100"/>
          <p:cNvSpPr>
            <a:spLocks noChangeArrowheads="1"/>
          </p:cNvSpPr>
          <p:nvPr/>
        </p:nvSpPr>
        <p:spPr bwMode="auto">
          <a:xfrm>
            <a:off x="0" y="6477000"/>
            <a:ext cx="38100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663" tIns="47625" rIns="93663" bIns="47625"/>
          <a:lstStyle>
            <a:lvl1pPr marL="349250" indent="-349250" defTabSz="947738"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47738"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47738"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47738"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47738"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47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47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47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47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spcBef>
                <a:spcPts val="0"/>
              </a:spcBef>
              <a:spcAft>
                <a:spcPts val="0"/>
              </a:spcAft>
              <a:buClr>
                <a:schemeClr val="folHlink"/>
              </a:buClr>
            </a:pPr>
            <a:r>
              <a:rPr lang="en-US" altLang="ja-JP" sz="1000" dirty="0" smtClean="0">
                <a:solidFill>
                  <a:srgbClr val="FFFFFF"/>
                </a:solidFill>
                <a:latin typeface="Arial"/>
                <a:cs typeface="Arial"/>
              </a:rPr>
              <a:t>DCP </a:t>
            </a:r>
            <a:r>
              <a:rPr lang="en-US" altLang="ja-JP" sz="1000" dirty="0">
                <a:solidFill>
                  <a:srgbClr val="FFFFFF"/>
                </a:solidFill>
                <a:latin typeface="Arial"/>
                <a:cs typeface="Arial"/>
              </a:rPr>
              <a:t>= des-</a:t>
            </a:r>
            <a:r>
              <a:rPr lang="en-US" altLang="ja-JP" sz="1000" dirty="0" err="1" smtClean="0">
                <a:solidFill>
                  <a:srgbClr val="FFFFFF"/>
                </a:solidFill>
                <a:latin typeface="Arial"/>
                <a:cs typeface="Arial"/>
              </a:rPr>
              <a:t>carboxyprothrombin</a:t>
            </a:r>
            <a:endParaRPr lang="en-US" altLang="ja-JP" sz="1000" dirty="0" smtClean="0">
              <a:solidFill>
                <a:srgbClr val="FFFFFF"/>
              </a:solidFill>
              <a:latin typeface="Arial"/>
              <a:cs typeface="Arial"/>
            </a:endParaRPr>
          </a:p>
          <a:p>
            <a:pPr>
              <a:lnSpc>
                <a:spcPct val="90000"/>
              </a:lnSpc>
              <a:spcBef>
                <a:spcPts val="0"/>
              </a:spcBef>
              <a:spcAft>
                <a:spcPts val="0"/>
              </a:spcAft>
              <a:buClr>
                <a:schemeClr val="folHlink"/>
              </a:buClr>
            </a:pPr>
            <a:r>
              <a:rPr lang="en-US" altLang="ja-JP" sz="1000" dirty="0" err="1" smtClean="0">
                <a:solidFill>
                  <a:srgbClr val="FFFFFF"/>
                </a:solidFill>
                <a:latin typeface="Arial"/>
                <a:cs typeface="Arial"/>
              </a:rPr>
              <a:t>Sakon</a:t>
            </a:r>
            <a:r>
              <a:rPr lang="en-US" altLang="ja-JP" sz="1000" dirty="0" smtClean="0">
                <a:solidFill>
                  <a:srgbClr val="FFFFFF"/>
                </a:solidFill>
                <a:latin typeface="Arial"/>
                <a:cs typeface="Arial"/>
              </a:rPr>
              <a:t> et al, 1990.</a:t>
            </a:r>
            <a:endParaRPr lang="en-US" altLang="ja-JP" sz="1000" dirty="0">
              <a:solidFill>
                <a:srgbClr val="FFFFFF"/>
              </a:solidFill>
              <a:latin typeface="Arial"/>
              <a:cs typeface="Arial"/>
            </a:endParaRPr>
          </a:p>
        </p:txBody>
      </p:sp>
      <p:sp>
        <p:nvSpPr>
          <p:cNvPr id="2" name="Title 1"/>
          <p:cNvSpPr>
            <a:spLocks noGrp="1"/>
          </p:cNvSpPr>
          <p:nvPr>
            <p:ph type="title"/>
          </p:nvPr>
        </p:nvSpPr>
        <p:spPr>
          <a:xfrm>
            <a:off x="457200" y="0"/>
            <a:ext cx="8229600" cy="1143000"/>
          </a:xfrm>
        </p:spPr>
        <p:txBody>
          <a:bodyPr/>
          <a:lstStyle/>
          <a:p>
            <a:r>
              <a:rPr lang="en-US" sz="3200" dirty="0" smtClean="0"/>
              <a:t>Changes in DCP and</a:t>
            </a:r>
            <a:br>
              <a:rPr lang="en-US" sz="3200" dirty="0" smtClean="0"/>
            </a:br>
            <a:r>
              <a:rPr lang="en-US" sz="3200" dirty="0" smtClean="0"/>
              <a:t>AFP after </a:t>
            </a:r>
            <a:r>
              <a:rPr lang="en-US" sz="3200" dirty="0" err="1" smtClean="0"/>
              <a:t>Hepatectomy</a:t>
            </a:r>
            <a:endParaRPr lang="en-US" sz="3200" dirty="0" smtClean="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br>
              <a:rPr lang="en-US" dirty="0" smtClean="0"/>
            </a:br>
            <a:r>
              <a:rPr lang="en-US" sz="2400" dirty="0" smtClean="0"/>
              <a:t>Upon completion of this activity, participants</a:t>
            </a:r>
            <a:br>
              <a:rPr lang="en-US" sz="2400" dirty="0" smtClean="0"/>
            </a:br>
            <a:r>
              <a:rPr lang="en-US" sz="2400" dirty="0" smtClean="0"/>
              <a:t>should be better able to:</a:t>
            </a:r>
            <a:endParaRPr lang="en-US" dirty="0" smtClean="0"/>
          </a:p>
        </p:txBody>
      </p:sp>
      <p:sp>
        <p:nvSpPr>
          <p:cNvPr id="14338" name="Content Placeholder 2"/>
          <p:cNvSpPr>
            <a:spLocks noGrp="1"/>
          </p:cNvSpPr>
          <p:nvPr>
            <p:ph idx="1"/>
          </p:nvPr>
        </p:nvSpPr>
        <p:spPr/>
        <p:txBody>
          <a:bodyPr/>
          <a:lstStyle/>
          <a:p>
            <a:pPr lvl="0"/>
            <a:r>
              <a:rPr lang="en-US" sz="2000" dirty="0" smtClean="0"/>
              <a:t>Identify risk factors associated with HCC, including underlying liver disease, and to thoroughly assess patients upon presentation</a:t>
            </a:r>
          </a:p>
          <a:p>
            <a:pPr lvl="0"/>
            <a:r>
              <a:rPr lang="en-US" sz="2000" dirty="0"/>
              <a:t>I</a:t>
            </a:r>
            <a:r>
              <a:rPr lang="en-US" sz="2000" dirty="0" smtClean="0"/>
              <a:t>mplement appropriate treatment plans for patients with HCC according to patient and tumor characteristics and evidence-based clinical guidelines</a:t>
            </a:r>
          </a:p>
          <a:p>
            <a:pPr lvl="0"/>
            <a:r>
              <a:rPr lang="en-US" sz="2000" dirty="0" smtClean="0"/>
              <a:t>Evaluate recent trial data targeting novel agents being evaluated for the treatment of patients with advanced HCC and the potential impact these therapies may have on the current standard of care</a:t>
            </a:r>
          </a:p>
          <a:p>
            <a:pPr lvl="0"/>
            <a:r>
              <a:rPr lang="en-US" sz="2000" dirty="0" smtClean="0"/>
              <a:t>Devise strategies to integrate novel targeted agents into treatment plans for patients with advanced HCC</a:t>
            </a:r>
          </a:p>
          <a:p>
            <a:pPr lvl="0"/>
            <a:r>
              <a:rPr lang="en-US" sz="2000" dirty="0" smtClean="0"/>
              <a:t>Implement a more successful multidisciplinary approach for treating HCC based on expert and evidence-based recommendations</a:t>
            </a:r>
            <a:endParaRPr lang="en-US" sz="2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a:spLocks noChangeArrowheads="1"/>
          </p:cNvSpPr>
          <p:nvPr/>
        </p:nvSpPr>
        <p:spPr bwMode="auto">
          <a:xfrm>
            <a:off x="76200" y="2895600"/>
            <a:ext cx="2195513" cy="2074863"/>
          </a:xfrm>
          <a:prstGeom prst="roundRect">
            <a:avLst>
              <a:gd name="adj" fmla="val 16667"/>
            </a:avLst>
          </a:prstGeom>
          <a:solidFill>
            <a:schemeClr val="bg1"/>
          </a:solidFill>
          <a:ln w="9525">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kumimoji="1" lang="ja-JP" altLang="en-US">
              <a:solidFill>
                <a:schemeClr val="lt1"/>
              </a:solidFill>
              <a:latin typeface="+mn-lt"/>
              <a:ea typeface="+mn-ea"/>
            </a:endParaRPr>
          </a:p>
        </p:txBody>
      </p:sp>
      <p:sp>
        <p:nvSpPr>
          <p:cNvPr id="87042" name="Rectangle 3"/>
          <p:cNvSpPr>
            <a:spLocks noChangeArrowheads="1"/>
          </p:cNvSpPr>
          <p:nvPr/>
        </p:nvSpPr>
        <p:spPr bwMode="auto">
          <a:xfrm>
            <a:off x="228600" y="3263900"/>
            <a:ext cx="1981200"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kumimoji="1" lang="en-US" altLang="ja-JP" sz="1600" dirty="0"/>
              <a:t>Liver Dedicated Surveillance  </a:t>
            </a:r>
            <a:r>
              <a:rPr kumimoji="1" lang="en-US" altLang="ja-JP" sz="1600" b="1" dirty="0">
                <a:solidFill>
                  <a:srgbClr val="FF0000"/>
                </a:solidFill>
              </a:rPr>
              <a:t>Ultrasound (US)</a:t>
            </a:r>
            <a:endParaRPr kumimoji="1" lang="en-US" altLang="ja-JP" sz="1600" dirty="0"/>
          </a:p>
          <a:p>
            <a:pPr algn="ctr" eaLnBrk="1" hangingPunct="1"/>
            <a:r>
              <a:rPr kumimoji="1" lang="en-US" altLang="ja-JP" sz="1600" dirty="0"/>
              <a:t>+ HCC biomarkers</a:t>
            </a:r>
            <a:r>
              <a:rPr kumimoji="1" lang="el-GR" altLang="ja-JP" sz="1600" baseline="30000" dirty="0"/>
              <a:t>α</a:t>
            </a:r>
            <a:endParaRPr kumimoji="1" lang="en-US" altLang="ja-JP" sz="1600" baseline="30000" dirty="0"/>
          </a:p>
          <a:p>
            <a:pPr algn="ctr" eaLnBrk="1" hangingPunct="1"/>
            <a:r>
              <a:rPr kumimoji="1" lang="en-US" altLang="ja-JP" sz="1600" dirty="0"/>
              <a:t> in </a:t>
            </a:r>
            <a:r>
              <a:rPr kumimoji="1" lang="en-US" altLang="ja-JP" sz="1600" dirty="0" smtClean="0"/>
              <a:t>at-risk </a:t>
            </a:r>
            <a:r>
              <a:rPr kumimoji="1" lang="en-US" altLang="ja-JP" sz="1600" dirty="0"/>
              <a:t>patients*</a:t>
            </a:r>
            <a:endParaRPr kumimoji="1" lang="ja-JP" altLang="en-US" sz="1600" dirty="0"/>
          </a:p>
        </p:txBody>
      </p:sp>
      <p:grpSp>
        <p:nvGrpSpPr>
          <p:cNvPr id="7" name="Group 6"/>
          <p:cNvGrpSpPr>
            <a:grpSpLocks/>
          </p:cNvGrpSpPr>
          <p:nvPr/>
        </p:nvGrpSpPr>
        <p:grpSpPr bwMode="auto">
          <a:xfrm>
            <a:off x="2674938" y="1447800"/>
            <a:ext cx="1820862" cy="1323439"/>
            <a:chOff x="304800" y="3186113"/>
            <a:chExt cx="2057400" cy="1323439"/>
          </a:xfrm>
          <a:solidFill>
            <a:srgbClr val="FFFFFF"/>
          </a:solidFill>
        </p:grpSpPr>
        <p:sp>
          <p:nvSpPr>
            <p:cNvPr id="8" name="Rounded Rectangle 7"/>
            <p:cNvSpPr/>
            <p:nvPr/>
          </p:nvSpPr>
          <p:spPr>
            <a:xfrm>
              <a:off x="304800" y="3200400"/>
              <a:ext cx="2057400" cy="1295400"/>
            </a:xfrm>
            <a:prstGeom prst="round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ja-JP" altLang="en-US" sz="2000"/>
            </a:p>
          </p:txBody>
        </p:sp>
        <p:sp>
          <p:nvSpPr>
            <p:cNvPr id="9" name="Rectangle 8"/>
            <p:cNvSpPr/>
            <p:nvPr/>
          </p:nvSpPr>
          <p:spPr>
            <a:xfrm>
              <a:off x="304800" y="3186113"/>
              <a:ext cx="2057399" cy="1323439"/>
            </a:xfrm>
            <a:prstGeom prst="rect">
              <a:avLst/>
            </a:prstGeom>
            <a:noFill/>
            <a:ln>
              <a:noFill/>
            </a:ln>
          </p:spPr>
          <p:txBody>
            <a:bodyPr wrap="square">
              <a:spAutoFit/>
            </a:bodyPr>
            <a:lstStyle/>
            <a:p>
              <a:pPr algn="ctr">
                <a:defRPr/>
              </a:pPr>
              <a:r>
                <a:rPr kumimoji="1" lang="en-US" altLang="ja-JP" sz="1600" dirty="0">
                  <a:latin typeface="Arial" charset="0"/>
                  <a:ea typeface="ＭＳ Ｐゴシック" charset="0"/>
                  <a:cs typeface="ＭＳ Ｐゴシック" charset="0"/>
                </a:rPr>
                <a:t>Poor/</a:t>
              </a:r>
              <a:r>
                <a:rPr kumimoji="1" lang="en-US" altLang="ja-JP" sz="1600" dirty="0" smtClean="0">
                  <a:latin typeface="Arial" charset="0"/>
                  <a:ea typeface="ＭＳ Ｐゴシック" charset="0"/>
                  <a:cs typeface="ＭＳ Ｐゴシック" charset="0"/>
                </a:rPr>
                <a:t>Fair</a:t>
              </a:r>
              <a:br>
                <a:rPr kumimoji="1" lang="en-US" altLang="ja-JP" sz="1600" dirty="0" smtClean="0">
                  <a:latin typeface="Arial" charset="0"/>
                  <a:ea typeface="ＭＳ Ｐゴシック" charset="0"/>
                  <a:cs typeface="ＭＳ Ｐゴシック" charset="0"/>
                </a:rPr>
              </a:br>
              <a:r>
                <a:rPr kumimoji="1" lang="en-US" altLang="ja-JP" sz="1600" dirty="0" smtClean="0">
                  <a:latin typeface="Arial" charset="0"/>
                  <a:ea typeface="ＭＳ Ｐゴシック" charset="0"/>
                  <a:cs typeface="ＭＳ Ｐゴシック" charset="0"/>
                </a:rPr>
                <a:t>quality </a:t>
              </a:r>
              <a:r>
                <a:rPr kumimoji="1" lang="en-US" altLang="ja-JP" sz="1600" dirty="0">
                  <a:latin typeface="Arial" charset="0"/>
                  <a:ea typeface="ＭＳ Ｐゴシック" charset="0"/>
                  <a:cs typeface="ＭＳ Ｐゴシック" charset="0"/>
                </a:rPr>
                <a:t>US</a:t>
              </a:r>
            </a:p>
            <a:p>
              <a:pPr algn="ctr">
                <a:defRPr/>
              </a:pPr>
              <a:r>
                <a:rPr kumimoji="1" lang="en-US" altLang="ja-JP" sz="1600" dirty="0">
                  <a:latin typeface="Arial" charset="0"/>
                  <a:ea typeface="ＭＳ Ｐゴシック" charset="0"/>
                  <a:cs typeface="ＭＳ Ｐゴシック" charset="0"/>
                </a:rPr>
                <a:t>Or</a:t>
              </a:r>
            </a:p>
            <a:p>
              <a:pPr algn="ctr">
                <a:defRPr/>
              </a:pPr>
              <a:r>
                <a:rPr kumimoji="1" lang="en-US" altLang="ja-JP" sz="1600" dirty="0">
                  <a:latin typeface="Arial" charset="0"/>
                  <a:ea typeface="ＭＳ Ｐゴシック" charset="0"/>
                  <a:cs typeface="ＭＳ Ｐゴシック" charset="0"/>
                </a:rPr>
                <a:t> abnormal biomarkers</a:t>
              </a:r>
              <a:endParaRPr kumimoji="1" lang="ja-JP" altLang="en-US" sz="1600" dirty="0">
                <a:latin typeface="Arial" charset="0"/>
                <a:ea typeface="ＭＳ Ｐゴシック" charset="0"/>
                <a:cs typeface="ＭＳ Ｐゴシック" charset="0"/>
              </a:endParaRPr>
            </a:p>
          </p:txBody>
        </p:sp>
      </p:grpSp>
      <p:sp>
        <p:nvSpPr>
          <p:cNvPr id="11" name="Rounded Rectangle 10"/>
          <p:cNvSpPr>
            <a:spLocks noChangeArrowheads="1"/>
          </p:cNvSpPr>
          <p:nvPr/>
        </p:nvSpPr>
        <p:spPr bwMode="auto">
          <a:xfrm>
            <a:off x="2667000" y="4560887"/>
            <a:ext cx="1828800" cy="1325563"/>
          </a:xfrm>
          <a:prstGeom prst="roundRect">
            <a:avLst>
              <a:gd name="adj" fmla="val 16667"/>
            </a:avLst>
          </a:prstGeom>
          <a:solidFill>
            <a:srgbClr val="FFFFFF"/>
          </a:solidFill>
          <a:ln w="9525">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kumimoji="1" lang="ja-JP" altLang="en-US" sz="2400">
              <a:solidFill>
                <a:schemeClr val="lt1"/>
              </a:solidFill>
              <a:latin typeface="+mn-lt"/>
              <a:ea typeface="+mn-ea"/>
            </a:endParaRPr>
          </a:p>
        </p:txBody>
      </p:sp>
      <p:sp>
        <p:nvSpPr>
          <p:cNvPr id="12" name="Rectangle 11"/>
          <p:cNvSpPr>
            <a:spLocks noChangeArrowheads="1"/>
          </p:cNvSpPr>
          <p:nvPr/>
        </p:nvSpPr>
        <p:spPr bwMode="auto">
          <a:xfrm>
            <a:off x="2743201" y="4724400"/>
            <a:ext cx="1617662"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kumimoji="1" lang="en-US" altLang="ja-JP" sz="1600" dirty="0"/>
              <a:t>Good/Excellent quality US and normal HCC biomarkers</a:t>
            </a:r>
            <a:endParaRPr kumimoji="1" lang="ja-JP" altLang="en-US" sz="1600" dirty="0"/>
          </a:p>
        </p:txBody>
      </p:sp>
      <p:sp>
        <p:nvSpPr>
          <p:cNvPr id="14" name="Rounded Rectangle 13"/>
          <p:cNvSpPr>
            <a:spLocks noChangeArrowheads="1"/>
          </p:cNvSpPr>
          <p:nvPr/>
        </p:nvSpPr>
        <p:spPr bwMode="auto">
          <a:xfrm>
            <a:off x="4789488" y="1447800"/>
            <a:ext cx="4191000" cy="1320800"/>
          </a:xfrm>
          <a:prstGeom prst="roundRect">
            <a:avLst>
              <a:gd name="adj" fmla="val 16667"/>
            </a:avLst>
          </a:prstGeom>
          <a:solidFill>
            <a:srgbClr val="FFFFFF"/>
          </a:solidFill>
          <a:ln w="9525">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kumimoji="1" lang="ja-JP" altLang="en-US" sz="2400">
              <a:solidFill>
                <a:schemeClr val="lt1"/>
              </a:solidFill>
              <a:latin typeface="+mn-lt"/>
              <a:ea typeface="+mn-ea"/>
            </a:endParaRPr>
          </a:p>
        </p:txBody>
      </p:sp>
      <p:sp>
        <p:nvSpPr>
          <p:cNvPr id="15" name="Rectangle 14"/>
          <p:cNvSpPr>
            <a:spLocks noChangeArrowheads="1"/>
          </p:cNvSpPr>
          <p:nvPr/>
        </p:nvSpPr>
        <p:spPr bwMode="auto">
          <a:xfrm>
            <a:off x="5410200" y="1817399"/>
            <a:ext cx="3048000" cy="584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kumimoji="1" lang="en-US" altLang="ja-JP" sz="1600" baseline="30000" dirty="0" smtClean="0"/>
              <a:t>#</a:t>
            </a:r>
            <a:r>
              <a:rPr kumimoji="1" lang="en-US" altLang="ja-JP" sz="1600" dirty="0" err="1" smtClean="0"/>
              <a:t>gadoxetate</a:t>
            </a:r>
            <a:r>
              <a:rPr kumimoji="1" lang="en-US" altLang="ja-JP" sz="1600" dirty="0" smtClean="0"/>
              <a:t> disodium </a:t>
            </a:r>
            <a:r>
              <a:rPr kumimoji="1" lang="en-US" altLang="ja-JP" sz="1600" dirty="0"/>
              <a:t>MRI </a:t>
            </a:r>
          </a:p>
          <a:p>
            <a:pPr algn="ctr" eaLnBrk="1" hangingPunct="1"/>
            <a:r>
              <a:rPr kumimoji="1" lang="en-US" altLang="ja-JP" sz="1600" dirty="0"/>
              <a:t>(Or dynamic CT)</a:t>
            </a:r>
            <a:endParaRPr kumimoji="1" lang="ja-JP" altLang="en-US" sz="1600" dirty="0"/>
          </a:p>
        </p:txBody>
      </p:sp>
      <p:grpSp>
        <p:nvGrpSpPr>
          <p:cNvPr id="16" name="Group 15"/>
          <p:cNvGrpSpPr>
            <a:grpSpLocks/>
          </p:cNvGrpSpPr>
          <p:nvPr/>
        </p:nvGrpSpPr>
        <p:grpSpPr bwMode="auto">
          <a:xfrm>
            <a:off x="4724400" y="4611687"/>
            <a:ext cx="1981200" cy="1297801"/>
            <a:chOff x="304800" y="3200400"/>
            <a:chExt cx="1981200" cy="1676400"/>
          </a:xfrm>
          <a:solidFill>
            <a:srgbClr val="FFFFFF"/>
          </a:solidFill>
        </p:grpSpPr>
        <p:sp>
          <p:nvSpPr>
            <p:cNvPr id="17" name="Rounded Rectangle 16"/>
            <p:cNvSpPr/>
            <p:nvPr/>
          </p:nvSpPr>
          <p:spPr>
            <a:xfrm>
              <a:off x="304800" y="3200400"/>
              <a:ext cx="1981200" cy="1676400"/>
            </a:xfrm>
            <a:prstGeom prst="round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ja-JP" altLang="en-US"/>
            </a:p>
          </p:txBody>
        </p:sp>
        <p:sp>
          <p:nvSpPr>
            <p:cNvPr id="18" name="Rectangle 17"/>
            <p:cNvSpPr/>
            <p:nvPr/>
          </p:nvSpPr>
          <p:spPr>
            <a:xfrm>
              <a:off x="457200" y="3531675"/>
              <a:ext cx="1752600" cy="1073418"/>
            </a:xfrm>
            <a:prstGeom prst="rect">
              <a:avLst/>
            </a:prstGeom>
            <a:noFill/>
            <a:ln>
              <a:noFill/>
            </a:ln>
          </p:spPr>
          <p:txBody>
            <a:bodyPr>
              <a:spAutoFit/>
            </a:bodyPr>
            <a:lstStyle/>
            <a:p>
              <a:pPr algn="ctr">
                <a:defRPr/>
              </a:pPr>
              <a:r>
                <a:rPr kumimoji="1" lang="en-US" altLang="ja-JP" sz="1600" dirty="0">
                  <a:latin typeface="Arial" charset="0"/>
                  <a:ea typeface="ＭＳ Ｐゴシック" charset="0"/>
                  <a:cs typeface="ＭＳ Ｐゴシック" charset="0"/>
                </a:rPr>
                <a:t>US surveillance q6 months with biomarkers</a:t>
              </a:r>
              <a:endParaRPr kumimoji="1" lang="ja-JP" altLang="en-US" sz="1600" dirty="0">
                <a:latin typeface="Arial" charset="0"/>
                <a:ea typeface="ＭＳ Ｐゴシック" charset="0"/>
                <a:cs typeface="ＭＳ Ｐゴシック" charset="0"/>
              </a:endParaRPr>
            </a:p>
          </p:txBody>
        </p:sp>
      </p:grpSp>
      <p:cxnSp>
        <p:nvCxnSpPr>
          <p:cNvPr id="23" name="Elbow Connector 22"/>
          <p:cNvCxnSpPr>
            <a:cxnSpLocks noChangeShapeType="1"/>
            <a:endCxn id="11" idx="1"/>
          </p:cNvCxnSpPr>
          <p:nvPr/>
        </p:nvCxnSpPr>
        <p:spPr bwMode="auto">
          <a:xfrm>
            <a:off x="2271713" y="3921919"/>
            <a:ext cx="395287" cy="1301750"/>
          </a:xfrm>
          <a:prstGeom prst="bentConnector3">
            <a:avLst>
              <a:gd name="adj1" fmla="val 50000"/>
            </a:avLst>
          </a:prstGeom>
          <a:noFill/>
          <a:ln w="38100">
            <a:solidFill>
              <a:srgbClr val="FFFFFF"/>
            </a:solidFill>
            <a:miter lim="800000"/>
            <a:headEnd/>
            <a:tailEnd type="arrow" w="med" len="me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cxnSp>
        <p:nvCxnSpPr>
          <p:cNvPr id="26" name="Elbow Connector 25"/>
          <p:cNvCxnSpPr>
            <a:cxnSpLocks noChangeShapeType="1"/>
          </p:cNvCxnSpPr>
          <p:nvPr/>
        </p:nvCxnSpPr>
        <p:spPr bwMode="auto">
          <a:xfrm flipV="1">
            <a:off x="2271713" y="2109787"/>
            <a:ext cx="403225" cy="1811338"/>
          </a:xfrm>
          <a:prstGeom prst="bentConnector3">
            <a:avLst>
              <a:gd name="adj1" fmla="val 50000"/>
            </a:avLst>
          </a:prstGeom>
          <a:noFill/>
          <a:ln w="38100">
            <a:solidFill>
              <a:srgbClr val="FFFFFF"/>
            </a:solidFill>
            <a:miter lim="800000"/>
            <a:headEnd/>
            <a:tailEnd type="arrow" w="med" len="me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cxnSp>
        <p:nvCxnSpPr>
          <p:cNvPr id="29" name="Straight Arrow Connector 28"/>
          <p:cNvCxnSpPr>
            <a:cxnSpLocks noChangeShapeType="1"/>
          </p:cNvCxnSpPr>
          <p:nvPr/>
        </p:nvCxnSpPr>
        <p:spPr bwMode="auto">
          <a:xfrm flipV="1">
            <a:off x="4495800" y="2060575"/>
            <a:ext cx="293688" cy="6350"/>
          </a:xfrm>
          <a:prstGeom prst="straightConnector1">
            <a:avLst/>
          </a:prstGeom>
          <a:noFill/>
          <a:ln w="38100">
            <a:solidFill>
              <a:srgbClr val="FFFFFF"/>
            </a:solidFill>
            <a:round/>
            <a:headEnd/>
            <a:tailEnd type="arrow" w="med" len="me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cxnSp>
        <p:nvCxnSpPr>
          <p:cNvPr id="31" name="Straight Arrow Connector 30"/>
          <p:cNvCxnSpPr>
            <a:cxnSpLocks noChangeShapeType="1"/>
          </p:cNvCxnSpPr>
          <p:nvPr/>
        </p:nvCxnSpPr>
        <p:spPr bwMode="auto">
          <a:xfrm>
            <a:off x="4495800" y="5424487"/>
            <a:ext cx="228600" cy="0"/>
          </a:xfrm>
          <a:prstGeom prst="straightConnector1">
            <a:avLst/>
          </a:prstGeom>
          <a:noFill/>
          <a:ln w="38100">
            <a:solidFill>
              <a:srgbClr val="FFFFFF"/>
            </a:solidFill>
            <a:round/>
            <a:headEnd/>
            <a:tailEnd type="arrow" w="med" len="me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87053" name="TextBox 5"/>
          <p:cNvSpPr txBox="1">
            <a:spLocks noChangeArrowheads="1"/>
          </p:cNvSpPr>
          <p:nvPr/>
        </p:nvSpPr>
        <p:spPr bwMode="auto">
          <a:xfrm>
            <a:off x="4724400" y="3205162"/>
            <a:ext cx="158296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800" dirty="0">
                <a:solidFill>
                  <a:srgbClr val="FFFFFF"/>
                </a:solidFill>
              </a:rPr>
              <a:t>Negative </a:t>
            </a:r>
            <a:r>
              <a:rPr lang="en-US" sz="1800" dirty="0" smtClean="0">
                <a:solidFill>
                  <a:srgbClr val="FFFFFF"/>
                </a:solidFill>
              </a:rPr>
              <a:t>MRI</a:t>
            </a:r>
            <a:endParaRPr lang="en-US" sz="1800" dirty="0">
              <a:solidFill>
                <a:srgbClr val="FFFFFF"/>
              </a:solidFill>
            </a:endParaRPr>
          </a:p>
        </p:txBody>
      </p:sp>
      <p:sp>
        <p:nvSpPr>
          <p:cNvPr id="87055" name="TextBox 37"/>
          <p:cNvSpPr txBox="1">
            <a:spLocks noChangeArrowheads="1"/>
          </p:cNvSpPr>
          <p:nvPr/>
        </p:nvSpPr>
        <p:spPr bwMode="auto">
          <a:xfrm>
            <a:off x="7245350" y="4745037"/>
            <a:ext cx="1673225" cy="954107"/>
          </a:xfrm>
          <a:prstGeom prst="rect">
            <a:avLst/>
          </a:prstGeom>
          <a:solidFill>
            <a:schemeClr val="accent2"/>
          </a:solidFill>
          <a:ln>
            <a:solidFill>
              <a:schemeClr val="tx1"/>
            </a:solidFill>
          </a:ln>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dirty="0"/>
              <a:t>Abnormal US </a:t>
            </a:r>
          </a:p>
          <a:p>
            <a:pPr algn="ctr" eaLnBrk="1" hangingPunct="1"/>
            <a:r>
              <a:rPr lang="en-US" sz="1400" dirty="0"/>
              <a:t>or</a:t>
            </a:r>
          </a:p>
          <a:p>
            <a:pPr algn="ctr" eaLnBrk="1" hangingPunct="1"/>
            <a:r>
              <a:rPr lang="en-US" sz="1400" dirty="0"/>
              <a:t>increasing biomarkers</a:t>
            </a:r>
          </a:p>
        </p:txBody>
      </p:sp>
      <p:sp>
        <p:nvSpPr>
          <p:cNvPr id="24" name="Down Arrow 23"/>
          <p:cNvSpPr/>
          <p:nvPr/>
        </p:nvSpPr>
        <p:spPr>
          <a:xfrm>
            <a:off x="6186488" y="2782887"/>
            <a:ext cx="214312" cy="1858963"/>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Down Arrow 40"/>
          <p:cNvSpPr/>
          <p:nvPr/>
        </p:nvSpPr>
        <p:spPr>
          <a:xfrm rot="10800000">
            <a:off x="7739063" y="2746375"/>
            <a:ext cx="484187" cy="1998662"/>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ight Arrow 26"/>
          <p:cNvSpPr/>
          <p:nvPr/>
        </p:nvSpPr>
        <p:spPr>
          <a:xfrm>
            <a:off x="6705600" y="4959350"/>
            <a:ext cx="539750" cy="646112"/>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7060" name="TextBox 41"/>
          <p:cNvSpPr txBox="1">
            <a:spLocks noChangeArrowheads="1"/>
          </p:cNvSpPr>
          <p:nvPr/>
        </p:nvSpPr>
        <p:spPr bwMode="auto">
          <a:xfrm>
            <a:off x="-22475" y="5996226"/>
            <a:ext cx="7584278" cy="861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l-GR" altLang="ja-JP" sz="1000" baseline="30000" dirty="0">
                <a:solidFill>
                  <a:srgbClr val="FFFFFF"/>
                </a:solidFill>
              </a:rPr>
              <a:t>α</a:t>
            </a:r>
            <a:r>
              <a:rPr kumimoji="1" lang="en-US" altLang="ja-JP" sz="1000" dirty="0">
                <a:solidFill>
                  <a:srgbClr val="FFFFFF"/>
                </a:solidFill>
              </a:rPr>
              <a:t>blood tests </a:t>
            </a:r>
            <a:r>
              <a:rPr kumimoji="1" lang="en-US" altLang="ja-JP" sz="1000" dirty="0" smtClean="0">
                <a:solidFill>
                  <a:srgbClr val="FFFFFF"/>
                </a:solidFill>
              </a:rPr>
              <a:t>AFP-L3</a:t>
            </a:r>
            <a:r>
              <a:rPr kumimoji="1" lang="en-US" altLang="ja-JP" sz="1000" dirty="0">
                <a:solidFill>
                  <a:srgbClr val="FFFFFF"/>
                </a:solidFill>
              </a:rPr>
              <a:t>%/DCP (HCC serum biomarkers</a:t>
            </a:r>
            <a:r>
              <a:rPr kumimoji="1" lang="en-US" altLang="ja-JP" sz="1000" dirty="0" smtClean="0">
                <a:solidFill>
                  <a:srgbClr val="FFFFFF"/>
                </a:solidFill>
              </a:rPr>
              <a:t>); </a:t>
            </a:r>
            <a:r>
              <a:rPr lang="en-US" sz="1000" dirty="0">
                <a:solidFill>
                  <a:srgbClr val="FFFFFF"/>
                </a:solidFill>
              </a:rPr>
              <a:t>*AASLD Guidelines </a:t>
            </a:r>
            <a:r>
              <a:rPr lang="en-US" sz="1000" dirty="0" smtClean="0">
                <a:solidFill>
                  <a:srgbClr val="FFFFFF"/>
                </a:solidFill>
              </a:rPr>
              <a:t>2009</a:t>
            </a:r>
            <a:r>
              <a:rPr lang="en-US" sz="1000" dirty="0">
                <a:solidFill>
                  <a:srgbClr val="FFFFFF"/>
                </a:solidFill>
              </a:rPr>
              <a:t>; # see </a:t>
            </a:r>
            <a:r>
              <a:rPr lang="en-US" sz="1000" dirty="0" smtClean="0">
                <a:solidFill>
                  <a:srgbClr val="FFFFFF"/>
                </a:solidFill>
              </a:rPr>
              <a:t>LI-RADS.</a:t>
            </a:r>
          </a:p>
          <a:p>
            <a:pPr eaLnBrk="1" hangingPunct="1"/>
            <a:r>
              <a:rPr lang="en-US" sz="1000" dirty="0" smtClean="0">
                <a:solidFill>
                  <a:srgbClr val="FFFFFF"/>
                </a:solidFill>
              </a:rPr>
              <a:t>AASLD =  </a:t>
            </a:r>
            <a:r>
              <a:rPr lang="en-US" sz="1000" dirty="0">
                <a:solidFill>
                  <a:srgbClr val="FFFFFF"/>
                </a:solidFill>
              </a:rPr>
              <a:t>American Association for the Study of Liver Diseases; </a:t>
            </a:r>
            <a:r>
              <a:rPr lang="en-US" sz="1000" dirty="0" smtClean="0">
                <a:solidFill>
                  <a:srgbClr val="FFFFFF"/>
                </a:solidFill>
              </a:rPr>
              <a:t>AFP = </a:t>
            </a:r>
            <a:r>
              <a:rPr lang="en-US" sz="1000" dirty="0">
                <a:solidFill>
                  <a:srgbClr val="FFFFFF"/>
                </a:solidFill>
              </a:rPr>
              <a:t>alpha-fetoprotein; </a:t>
            </a:r>
            <a:r>
              <a:rPr lang="en-US" sz="1000" dirty="0" smtClean="0">
                <a:solidFill>
                  <a:srgbClr val="FFFFFF"/>
                </a:solidFill>
              </a:rPr>
              <a:t>CT</a:t>
            </a:r>
            <a:r>
              <a:rPr lang="en-US" sz="1000" dirty="0">
                <a:solidFill>
                  <a:srgbClr val="FFFFFF"/>
                </a:solidFill>
              </a:rPr>
              <a:t> </a:t>
            </a:r>
            <a:r>
              <a:rPr lang="en-US" sz="1000" dirty="0" smtClean="0">
                <a:solidFill>
                  <a:srgbClr val="FFFFFF"/>
                </a:solidFill>
              </a:rPr>
              <a:t>= computed </a:t>
            </a:r>
            <a:r>
              <a:rPr lang="en-US" sz="1000" dirty="0">
                <a:solidFill>
                  <a:srgbClr val="FFFFFF"/>
                </a:solidFill>
              </a:rPr>
              <a:t>tomography</a:t>
            </a:r>
            <a:r>
              <a:rPr lang="en-US" sz="1000" dirty="0" smtClean="0">
                <a:solidFill>
                  <a:srgbClr val="FFFFFF"/>
                </a:solidFill>
              </a:rPr>
              <a:t>;</a:t>
            </a:r>
          </a:p>
          <a:p>
            <a:pPr eaLnBrk="1" hangingPunct="1"/>
            <a:r>
              <a:rPr lang="en-US" sz="1000" dirty="0" smtClean="0">
                <a:solidFill>
                  <a:srgbClr val="FFFFFF"/>
                </a:solidFill>
              </a:rPr>
              <a:t>DCP = </a:t>
            </a:r>
            <a:r>
              <a:rPr lang="en-US" sz="1000" dirty="0">
                <a:solidFill>
                  <a:srgbClr val="FFFFFF"/>
                </a:solidFill>
              </a:rPr>
              <a:t>des-gamma-</a:t>
            </a:r>
            <a:r>
              <a:rPr lang="en-US" sz="1000" dirty="0" err="1">
                <a:solidFill>
                  <a:srgbClr val="FFFFFF"/>
                </a:solidFill>
              </a:rPr>
              <a:t>carboxy</a:t>
            </a:r>
            <a:r>
              <a:rPr lang="en-US" sz="1000" dirty="0">
                <a:solidFill>
                  <a:srgbClr val="FFFFFF"/>
                </a:solidFill>
              </a:rPr>
              <a:t> </a:t>
            </a:r>
            <a:r>
              <a:rPr lang="en-US" sz="1000" dirty="0" err="1">
                <a:solidFill>
                  <a:srgbClr val="FFFFFF"/>
                </a:solidFill>
              </a:rPr>
              <a:t>prothrombin</a:t>
            </a:r>
            <a:r>
              <a:rPr lang="en-US" sz="1000" dirty="0">
                <a:solidFill>
                  <a:srgbClr val="FFFFFF"/>
                </a:solidFill>
              </a:rPr>
              <a:t>; </a:t>
            </a:r>
            <a:r>
              <a:rPr lang="en-US" sz="1000" dirty="0" smtClean="0">
                <a:solidFill>
                  <a:srgbClr val="FFFFFF"/>
                </a:solidFill>
              </a:rPr>
              <a:t>HCC</a:t>
            </a:r>
            <a:r>
              <a:rPr lang="en-US" sz="1000" dirty="0">
                <a:solidFill>
                  <a:srgbClr val="FFFFFF"/>
                </a:solidFill>
              </a:rPr>
              <a:t> </a:t>
            </a:r>
            <a:r>
              <a:rPr lang="en-US" sz="1000" dirty="0" smtClean="0">
                <a:solidFill>
                  <a:srgbClr val="FFFFFF"/>
                </a:solidFill>
              </a:rPr>
              <a:t>= hepatocellular </a:t>
            </a:r>
            <a:r>
              <a:rPr lang="en-US" sz="1000" dirty="0">
                <a:solidFill>
                  <a:srgbClr val="FFFFFF"/>
                </a:solidFill>
              </a:rPr>
              <a:t>carcinoma; LI-</a:t>
            </a:r>
            <a:r>
              <a:rPr lang="en-US" sz="1000" dirty="0" smtClean="0">
                <a:solidFill>
                  <a:srgbClr val="FFFFFF"/>
                </a:solidFill>
              </a:rPr>
              <a:t>RADS =  </a:t>
            </a:r>
            <a:r>
              <a:rPr lang="en-US" sz="1000" dirty="0">
                <a:solidFill>
                  <a:srgbClr val="FFFFFF"/>
                </a:solidFill>
              </a:rPr>
              <a:t>Liver Imaging Reporting and Data System</a:t>
            </a:r>
            <a:r>
              <a:rPr lang="en-US" sz="1000" dirty="0" smtClean="0">
                <a:solidFill>
                  <a:srgbClr val="FFFFFF"/>
                </a:solidFill>
              </a:rPr>
              <a:t>;</a:t>
            </a:r>
          </a:p>
          <a:p>
            <a:pPr eaLnBrk="1" hangingPunct="1"/>
            <a:r>
              <a:rPr lang="en-US" sz="1000" dirty="0" smtClean="0">
                <a:solidFill>
                  <a:srgbClr val="FFFFFF"/>
                </a:solidFill>
              </a:rPr>
              <a:t>MRI = </a:t>
            </a:r>
            <a:r>
              <a:rPr lang="en-US" sz="1000" dirty="0">
                <a:solidFill>
                  <a:srgbClr val="FFFFFF"/>
                </a:solidFill>
              </a:rPr>
              <a:t>magnetic resonance imaging; </a:t>
            </a:r>
            <a:r>
              <a:rPr lang="en-US" sz="1000" dirty="0" smtClean="0">
                <a:solidFill>
                  <a:srgbClr val="FFFFFF"/>
                </a:solidFill>
              </a:rPr>
              <a:t>US = </a:t>
            </a:r>
            <a:r>
              <a:rPr lang="en-US" sz="1000" dirty="0">
                <a:solidFill>
                  <a:srgbClr val="FFFFFF"/>
                </a:solidFill>
              </a:rPr>
              <a:t>ultrasound.</a:t>
            </a:r>
            <a:endParaRPr lang="en-US" sz="1000" dirty="0" smtClean="0">
              <a:solidFill>
                <a:srgbClr val="FFFFFF"/>
              </a:solidFill>
            </a:endParaRPr>
          </a:p>
          <a:p>
            <a:pPr eaLnBrk="1" hangingPunct="1"/>
            <a:r>
              <a:rPr lang="en-US" sz="1000" dirty="0" smtClean="0">
                <a:solidFill>
                  <a:srgbClr val="FFFFFF"/>
                </a:solidFill>
              </a:rPr>
              <a:t>Gastroenterology </a:t>
            </a:r>
            <a:r>
              <a:rPr lang="en-US" sz="1000" dirty="0">
                <a:solidFill>
                  <a:srgbClr val="FFFFFF"/>
                </a:solidFill>
              </a:rPr>
              <a:t>and </a:t>
            </a:r>
            <a:r>
              <a:rPr lang="en-US" sz="1000" dirty="0" err="1" smtClean="0">
                <a:solidFill>
                  <a:srgbClr val="FFFFFF"/>
                </a:solidFill>
              </a:rPr>
              <a:t>Hepatology</a:t>
            </a:r>
            <a:r>
              <a:rPr lang="en-US" sz="1000" dirty="0" smtClean="0">
                <a:solidFill>
                  <a:srgbClr val="FFFFFF"/>
                </a:solidFill>
              </a:rPr>
              <a:t>, 2014.</a:t>
            </a:r>
            <a:endParaRPr lang="en-US" sz="1000" dirty="0">
              <a:solidFill>
                <a:srgbClr val="FFFFFF"/>
              </a:solidFill>
            </a:endParaRPr>
          </a:p>
        </p:txBody>
      </p:sp>
      <p:sp>
        <p:nvSpPr>
          <p:cNvPr id="3" name="Title 2"/>
          <p:cNvSpPr>
            <a:spLocks noGrp="1"/>
          </p:cNvSpPr>
          <p:nvPr>
            <p:ph type="title"/>
          </p:nvPr>
        </p:nvSpPr>
        <p:spPr/>
        <p:txBody>
          <a:bodyPr/>
          <a:lstStyle/>
          <a:p>
            <a:r>
              <a:rPr lang="en-US" dirty="0" smtClean="0"/>
              <a:t>Proposed Liver Ultrasound Algorithm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4" grpId="0" animBg="1"/>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Group 72"/>
          <p:cNvGrpSpPr>
            <a:grpSpLocks/>
          </p:cNvGrpSpPr>
          <p:nvPr/>
        </p:nvGrpSpPr>
        <p:grpSpPr bwMode="auto">
          <a:xfrm>
            <a:off x="582613" y="814388"/>
            <a:ext cx="7361238" cy="5886450"/>
            <a:chOff x="169007" y="814699"/>
            <a:chExt cx="7360474" cy="5885628"/>
          </a:xfrm>
        </p:grpSpPr>
        <p:sp>
          <p:nvSpPr>
            <p:cNvPr id="13" name="Rectangle 12">
              <a:hlinkHover r:id="" action="ppaction://noaction" highlightClick="1"/>
            </p:cNvPr>
            <p:cNvSpPr/>
            <p:nvPr/>
          </p:nvSpPr>
          <p:spPr>
            <a:xfrm>
              <a:off x="169007" y="814699"/>
              <a:ext cx="7352537" cy="312693"/>
            </a:xfrm>
            <a:prstGeom prst="rect">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200" dirty="0">
                  <a:solidFill>
                    <a:srgbClr val="0000FF"/>
                  </a:solidFill>
                  <a:latin typeface="Helvetica"/>
                  <a:cs typeface="Helvetica"/>
                </a:rPr>
                <a:t>Observation </a:t>
              </a:r>
              <a:r>
                <a:rPr lang="en-US" sz="1200" dirty="0">
                  <a:solidFill>
                    <a:prstClr val="black"/>
                  </a:solidFill>
                  <a:latin typeface="Helvetica"/>
                  <a:cs typeface="Helvetica"/>
                </a:rPr>
                <a:t>in</a:t>
              </a:r>
              <a:r>
                <a:rPr lang="en-US" sz="1200" dirty="0">
                  <a:solidFill>
                    <a:srgbClr val="0000FF"/>
                  </a:solidFill>
                  <a:latin typeface="Helvetica"/>
                  <a:cs typeface="Helvetica"/>
                </a:rPr>
                <a:t> high-risk patient</a:t>
              </a:r>
            </a:p>
          </p:txBody>
        </p:sp>
        <p:sp>
          <p:nvSpPr>
            <p:cNvPr id="14" name="Rectangle 13"/>
            <p:cNvSpPr>
              <a:spLocks/>
            </p:cNvSpPr>
            <p:nvPr/>
          </p:nvSpPr>
          <p:spPr>
            <a:xfrm>
              <a:off x="2054761" y="6382871"/>
              <a:ext cx="5466783" cy="317456"/>
            </a:xfrm>
            <a:prstGeom prst="rect">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200" dirty="0">
                  <a:solidFill>
                    <a:prstClr val="black"/>
                  </a:solidFill>
                  <a:latin typeface="Helvetica"/>
                  <a:cs typeface="Helvetica"/>
                </a:rPr>
                <a:t>Apply </a:t>
              </a:r>
              <a:r>
                <a:rPr lang="en-US" sz="1200" dirty="0">
                  <a:solidFill>
                    <a:srgbClr val="0000FF"/>
                  </a:solidFill>
                  <a:latin typeface="Helvetica"/>
                  <a:cs typeface="Helvetica"/>
                </a:rPr>
                <a:t>ancillary features </a:t>
              </a:r>
              <a:r>
                <a:rPr lang="en-US" sz="1200" dirty="0">
                  <a:solidFill>
                    <a:prstClr val="black"/>
                  </a:solidFill>
                  <a:latin typeface="Helvetica"/>
                  <a:cs typeface="Helvetica"/>
                </a:rPr>
                <a:t>and then </a:t>
              </a:r>
              <a:r>
                <a:rPr lang="en-US" sz="1200" dirty="0">
                  <a:solidFill>
                    <a:srgbClr val="0000FF"/>
                  </a:solidFill>
                  <a:latin typeface="Helvetica"/>
                  <a:cs typeface="Helvetica"/>
                </a:rPr>
                <a:t>tie-breaking rules </a:t>
              </a:r>
              <a:r>
                <a:rPr lang="en-US" sz="1200" dirty="0">
                  <a:solidFill>
                    <a:srgbClr val="000000"/>
                  </a:solidFill>
                  <a:latin typeface="Helvetica"/>
                  <a:cs typeface="Helvetica"/>
                </a:rPr>
                <a:t>to </a:t>
              </a:r>
              <a:r>
                <a:rPr lang="en-US" sz="1200" dirty="0">
                  <a:solidFill>
                    <a:srgbClr val="0000FF"/>
                  </a:solidFill>
                  <a:latin typeface="Helvetica"/>
                  <a:cs typeface="Helvetica"/>
                </a:rPr>
                <a:t>adjust category</a:t>
              </a:r>
            </a:p>
          </p:txBody>
        </p:sp>
        <p:cxnSp>
          <p:nvCxnSpPr>
            <p:cNvPr id="15" name="Straight Arrow Connector 14"/>
            <p:cNvCxnSpPr>
              <a:stCxn id="21" idx="2"/>
            </p:cNvCxnSpPr>
            <p:nvPr/>
          </p:nvCxnSpPr>
          <p:spPr>
            <a:xfrm>
              <a:off x="4832598" y="2379755"/>
              <a:ext cx="0" cy="1812672"/>
            </a:xfrm>
            <a:prstGeom prst="straightConnector1">
              <a:avLst/>
            </a:prstGeom>
            <a:ln w="12700" cmpd="sng">
              <a:solidFill>
                <a:schemeClr val="bg1"/>
              </a:solidFill>
              <a:tailEnd type="stealth" w="med" len="med"/>
            </a:ln>
            <a:effectLst/>
          </p:spPr>
          <p:style>
            <a:lnRef idx="2">
              <a:schemeClr val="accent1"/>
            </a:lnRef>
            <a:fillRef idx="0">
              <a:schemeClr val="accent1"/>
            </a:fillRef>
            <a:effectRef idx="1">
              <a:schemeClr val="accent1"/>
            </a:effectRef>
            <a:fontRef idx="minor">
              <a:schemeClr val="tx1"/>
            </a:fontRef>
          </p:style>
        </p:cxnSp>
        <p:sp>
          <p:nvSpPr>
            <p:cNvPr id="16" name="Rectangle 15">
              <a:hlinkHover r:id="" action="ppaction://noaction" highlightClick="1"/>
            </p:cNvPr>
            <p:cNvSpPr/>
            <p:nvPr/>
          </p:nvSpPr>
          <p:spPr>
            <a:xfrm>
              <a:off x="2042063" y="1371833"/>
              <a:ext cx="3566743" cy="312694"/>
            </a:xfrm>
            <a:prstGeom prst="rect">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200" dirty="0">
                  <a:solidFill>
                    <a:srgbClr val="0000FF"/>
                  </a:solidFill>
                  <a:latin typeface="Helvetica"/>
                  <a:cs typeface="Helvetica"/>
                </a:rPr>
                <a:t>Untreated observation</a:t>
              </a:r>
            </a:p>
          </p:txBody>
        </p:sp>
        <p:sp>
          <p:nvSpPr>
            <p:cNvPr id="17" name="Rectangle 16">
              <a:hlinkHover r:id="" action="ppaction://noaction" highlightClick="1"/>
            </p:cNvPr>
            <p:cNvSpPr/>
            <p:nvPr/>
          </p:nvSpPr>
          <p:spPr>
            <a:xfrm>
              <a:off x="2042063" y="1922619"/>
              <a:ext cx="777794" cy="457136"/>
            </a:xfrm>
            <a:prstGeom prst="rect">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200" dirty="0">
                  <a:solidFill>
                    <a:srgbClr val="0000FF"/>
                  </a:solidFill>
                  <a:latin typeface="Helvetica"/>
                  <a:cs typeface="Helvetica"/>
                </a:rPr>
                <a:t>Definitely benign</a:t>
              </a:r>
            </a:p>
          </p:txBody>
        </p:sp>
        <p:cxnSp>
          <p:nvCxnSpPr>
            <p:cNvPr id="18" name="Straight Arrow Connector 17"/>
            <p:cNvCxnSpPr>
              <a:endCxn id="20" idx="0"/>
            </p:cNvCxnSpPr>
            <p:nvPr/>
          </p:nvCxnSpPr>
          <p:spPr>
            <a:xfrm>
              <a:off x="3437331" y="1684528"/>
              <a:ext cx="0" cy="238092"/>
            </a:xfrm>
            <a:prstGeom prst="straightConnector1">
              <a:avLst/>
            </a:prstGeom>
            <a:ln w="12700" cmpd="sng">
              <a:solidFill>
                <a:schemeClr val="bg1"/>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endCxn id="17" idx="0"/>
            </p:cNvCxnSpPr>
            <p:nvPr/>
          </p:nvCxnSpPr>
          <p:spPr>
            <a:xfrm flipH="1">
              <a:off x="2430960" y="1684528"/>
              <a:ext cx="0" cy="238092"/>
            </a:xfrm>
            <a:prstGeom prst="straightConnector1">
              <a:avLst/>
            </a:prstGeom>
            <a:ln w="12700" cmpd="sng">
              <a:solidFill>
                <a:schemeClr val="bg1"/>
              </a:solidFill>
              <a:tailEnd type="stealth" w="med" len="med"/>
            </a:ln>
            <a:effectLst/>
          </p:spPr>
          <p:style>
            <a:lnRef idx="2">
              <a:schemeClr val="accent1"/>
            </a:lnRef>
            <a:fillRef idx="0">
              <a:schemeClr val="accent1"/>
            </a:fillRef>
            <a:effectRef idx="1">
              <a:schemeClr val="accent1"/>
            </a:effectRef>
            <a:fontRef idx="minor">
              <a:schemeClr val="tx1"/>
            </a:fontRef>
          </p:style>
        </p:cxnSp>
        <p:sp>
          <p:nvSpPr>
            <p:cNvPr id="20" name="Rectangle 19">
              <a:hlinkHover r:id="" action="ppaction://noaction" highlightClick="1"/>
            </p:cNvPr>
            <p:cNvSpPr/>
            <p:nvPr/>
          </p:nvSpPr>
          <p:spPr>
            <a:xfrm>
              <a:off x="3050021" y="1922619"/>
              <a:ext cx="776206" cy="457136"/>
            </a:xfrm>
            <a:prstGeom prst="rect">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200" dirty="0">
                  <a:solidFill>
                    <a:srgbClr val="0000FF"/>
                  </a:solidFill>
                  <a:latin typeface="Helvetica"/>
                  <a:cs typeface="Helvetica"/>
                </a:rPr>
                <a:t>Probably benign</a:t>
              </a:r>
            </a:p>
          </p:txBody>
        </p:sp>
        <p:sp>
          <p:nvSpPr>
            <p:cNvPr id="21" name="Rectangle 20">
              <a:hlinkHover r:id="" action="ppaction://noaction" highlightClick="1"/>
            </p:cNvPr>
            <p:cNvSpPr/>
            <p:nvPr/>
          </p:nvSpPr>
          <p:spPr>
            <a:xfrm>
              <a:off x="4056391" y="1922619"/>
              <a:ext cx="1552414" cy="457136"/>
            </a:xfrm>
            <a:prstGeom prst="rect">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200" dirty="0">
                  <a:solidFill>
                    <a:srgbClr val="0000FF"/>
                  </a:solidFill>
                  <a:latin typeface="Helvetica"/>
                  <a:cs typeface="Helvetica"/>
                </a:rPr>
                <a:t>Neither definitely nor probably benign</a:t>
              </a:r>
            </a:p>
          </p:txBody>
        </p:sp>
        <p:cxnSp>
          <p:nvCxnSpPr>
            <p:cNvPr id="22" name="Straight Arrow Connector 21"/>
            <p:cNvCxnSpPr>
              <a:endCxn id="21" idx="0"/>
            </p:cNvCxnSpPr>
            <p:nvPr/>
          </p:nvCxnSpPr>
          <p:spPr>
            <a:xfrm>
              <a:off x="4832598" y="1684528"/>
              <a:ext cx="0" cy="238092"/>
            </a:xfrm>
            <a:prstGeom prst="straightConnector1">
              <a:avLst/>
            </a:prstGeom>
            <a:ln w="12700" cmpd="sng">
              <a:solidFill>
                <a:schemeClr val="bg1"/>
              </a:solidFill>
              <a:tailEnd type="stealth" w="med" len="med"/>
            </a:ln>
            <a:effectLst/>
          </p:spPr>
          <p:style>
            <a:lnRef idx="2">
              <a:schemeClr val="accent1"/>
            </a:lnRef>
            <a:fillRef idx="0">
              <a:schemeClr val="accent1"/>
            </a:fillRef>
            <a:effectRef idx="1">
              <a:schemeClr val="accent1"/>
            </a:effectRef>
            <a:fontRef idx="minor">
              <a:schemeClr val="tx1"/>
            </a:fontRef>
          </p:style>
        </p:cxnSp>
        <p:sp>
          <p:nvSpPr>
            <p:cNvPr id="23" name="Rectangle 22">
              <a:hlinkHover r:id="" action="ppaction://noaction" highlightClick="1"/>
            </p:cNvPr>
            <p:cNvSpPr/>
            <p:nvPr/>
          </p:nvSpPr>
          <p:spPr>
            <a:xfrm>
              <a:off x="2134128" y="2751179"/>
              <a:ext cx="593663" cy="312693"/>
            </a:xfrm>
            <a:prstGeom prst="rect">
              <a:avLst/>
            </a:prstGeom>
            <a:solidFill>
              <a:srgbClr val="00C100"/>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200" dirty="0">
                  <a:solidFill>
                    <a:prstClr val="black"/>
                  </a:solidFill>
                  <a:latin typeface="Helvetica"/>
                  <a:cs typeface="Helvetica"/>
                </a:rPr>
                <a:t>LR-1</a:t>
              </a:r>
            </a:p>
          </p:txBody>
        </p:sp>
        <p:sp>
          <p:nvSpPr>
            <p:cNvPr id="24" name="Rectangle 23">
              <a:hlinkHover r:id="" action="ppaction://noaction" highlightClick="1"/>
            </p:cNvPr>
            <p:cNvSpPr/>
            <p:nvPr/>
          </p:nvSpPr>
          <p:spPr>
            <a:xfrm>
              <a:off x="3140499" y="2751179"/>
              <a:ext cx="595251" cy="312693"/>
            </a:xfrm>
            <a:prstGeom prst="rect">
              <a:avLst/>
            </a:prstGeom>
            <a:solidFill>
              <a:srgbClr val="90EB00"/>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200" dirty="0">
                  <a:solidFill>
                    <a:prstClr val="black"/>
                  </a:solidFill>
                  <a:latin typeface="Helvetica"/>
                  <a:cs typeface="Helvetica"/>
                </a:rPr>
                <a:t>LR-2</a:t>
              </a:r>
            </a:p>
          </p:txBody>
        </p:sp>
        <p:cxnSp>
          <p:nvCxnSpPr>
            <p:cNvPr id="25" name="Straight Arrow Connector 24"/>
            <p:cNvCxnSpPr>
              <a:stCxn id="17" idx="2"/>
              <a:endCxn id="23" idx="0"/>
            </p:cNvCxnSpPr>
            <p:nvPr/>
          </p:nvCxnSpPr>
          <p:spPr>
            <a:xfrm>
              <a:off x="2430960" y="2379755"/>
              <a:ext cx="0" cy="371423"/>
            </a:xfrm>
            <a:prstGeom prst="straightConnector1">
              <a:avLst/>
            </a:prstGeom>
            <a:ln w="12700" cmpd="sng">
              <a:solidFill>
                <a:schemeClr val="bg1"/>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20" idx="2"/>
              <a:endCxn id="24" idx="0"/>
            </p:cNvCxnSpPr>
            <p:nvPr/>
          </p:nvCxnSpPr>
          <p:spPr>
            <a:xfrm>
              <a:off x="3437331" y="2379755"/>
              <a:ext cx="0" cy="371423"/>
            </a:xfrm>
            <a:prstGeom prst="straightConnector1">
              <a:avLst/>
            </a:prstGeom>
            <a:ln w="12700" cmpd="sng">
              <a:solidFill>
                <a:schemeClr val="bg1"/>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28" idx="3"/>
              <a:endCxn id="29" idx="1"/>
            </p:cNvCxnSpPr>
            <p:nvPr/>
          </p:nvCxnSpPr>
          <p:spPr>
            <a:xfrm>
              <a:off x="6680256" y="3663863"/>
              <a:ext cx="255561" cy="0"/>
            </a:xfrm>
            <a:prstGeom prst="straightConnector1">
              <a:avLst/>
            </a:prstGeom>
            <a:ln w="12700" cmpd="sng">
              <a:solidFill>
                <a:schemeClr val="bg1"/>
              </a:solidFill>
              <a:tailEnd type="stealth" w="med" len="med"/>
            </a:ln>
            <a:effectLst/>
          </p:spPr>
          <p:style>
            <a:lnRef idx="2">
              <a:schemeClr val="accent1"/>
            </a:lnRef>
            <a:fillRef idx="0">
              <a:schemeClr val="accent1"/>
            </a:fillRef>
            <a:effectRef idx="1">
              <a:schemeClr val="accent1"/>
            </a:effectRef>
            <a:fontRef idx="minor">
              <a:schemeClr val="tx1"/>
            </a:fontRef>
          </p:style>
        </p:cxnSp>
        <p:sp>
          <p:nvSpPr>
            <p:cNvPr id="28" name="Rectangle 27">
              <a:hlinkHover r:id="" action="ppaction://noaction" highlightClick="1"/>
            </p:cNvPr>
            <p:cNvSpPr/>
            <p:nvPr/>
          </p:nvSpPr>
          <p:spPr>
            <a:xfrm>
              <a:off x="5124668" y="3435295"/>
              <a:ext cx="1555589" cy="457136"/>
            </a:xfrm>
            <a:prstGeom prst="rect">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200" dirty="0">
                  <a:solidFill>
                    <a:srgbClr val="0000FF"/>
                  </a:solidFill>
                  <a:latin typeface="Helvetica"/>
                  <a:cs typeface="Helvetica"/>
                </a:rPr>
                <a:t>Tumor in vein</a:t>
              </a:r>
            </a:p>
          </p:txBody>
        </p:sp>
        <p:sp>
          <p:nvSpPr>
            <p:cNvPr id="29" name="Rectangle 28">
              <a:hlinkHover r:id="" action="ppaction://noaction" highlightClick="1"/>
            </p:cNvPr>
            <p:cNvSpPr/>
            <p:nvPr/>
          </p:nvSpPr>
          <p:spPr>
            <a:xfrm>
              <a:off x="6935818" y="3508310"/>
              <a:ext cx="593663" cy="312694"/>
            </a:xfrm>
            <a:prstGeom prst="rect">
              <a:avLst/>
            </a:prstGeom>
            <a:solidFill>
              <a:srgbClr val="FF0000"/>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200" dirty="0">
                  <a:solidFill>
                    <a:prstClr val="black"/>
                  </a:solidFill>
                  <a:latin typeface="Helvetica"/>
                  <a:cs typeface="Helvetica"/>
                </a:rPr>
                <a:t>LR-5V</a:t>
              </a:r>
            </a:p>
          </p:txBody>
        </p:sp>
        <p:cxnSp>
          <p:nvCxnSpPr>
            <p:cNvPr id="30" name="Straight Arrow Connector 29"/>
            <p:cNvCxnSpPr>
              <a:endCxn id="28" idx="1"/>
            </p:cNvCxnSpPr>
            <p:nvPr/>
          </p:nvCxnSpPr>
          <p:spPr>
            <a:xfrm>
              <a:off x="4832598" y="3663863"/>
              <a:ext cx="292070" cy="0"/>
            </a:xfrm>
            <a:prstGeom prst="straightConnector1">
              <a:avLst/>
            </a:prstGeom>
            <a:ln w="12700" cmpd="sng">
              <a:solidFill>
                <a:schemeClr val="bg1"/>
              </a:solidFill>
              <a:tailEnd type="stealth" w="med" len="med"/>
            </a:ln>
            <a:effectLst/>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2089683" y="4192427"/>
              <a:ext cx="5396940" cy="2058699"/>
            </a:xfrm>
            <a:prstGeom prst="rect">
              <a:avLst/>
            </a:prstGeom>
            <a:noFill/>
            <a:ln>
              <a:solidFill>
                <a:schemeClr val="bg1"/>
              </a:solidFill>
              <a:prstDash val="dash"/>
            </a:ln>
            <a:effectLst/>
          </p:spPr>
          <p:style>
            <a:lnRef idx="1">
              <a:schemeClr val="accent1"/>
            </a:lnRef>
            <a:fillRef idx="3">
              <a:schemeClr val="accent1"/>
            </a:fillRef>
            <a:effectRef idx="2">
              <a:schemeClr val="accent1"/>
            </a:effectRef>
            <a:fontRef idx="minor">
              <a:schemeClr val="lt1"/>
            </a:fontRef>
          </p:style>
          <p:txBody>
            <a:bodyPr lIns="91428" tIns="45715" rIns="91428" bIns="45715" anchor="ctr"/>
            <a:lstStyle/>
            <a:p>
              <a:pPr algn="ctr">
                <a:defRPr/>
              </a:pPr>
              <a:endParaRPr lang="en-US" sz="1200">
                <a:solidFill>
                  <a:prstClr val="white"/>
                </a:solidFill>
              </a:endParaRPr>
            </a:p>
          </p:txBody>
        </p:sp>
        <p:sp>
          <p:nvSpPr>
            <p:cNvPr id="32" name="Rectangle 31">
              <a:hlinkHover r:id="" action="ppaction://noaction" highlightClick="1"/>
            </p:cNvPr>
            <p:cNvSpPr/>
            <p:nvPr/>
          </p:nvSpPr>
          <p:spPr>
            <a:xfrm>
              <a:off x="4416716" y="4898766"/>
              <a:ext cx="595251" cy="314281"/>
            </a:xfrm>
            <a:prstGeom prst="rect">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200">
                  <a:solidFill>
                    <a:srgbClr val="0000FF"/>
                  </a:solidFill>
                  <a:latin typeface="Helvetica" panose="020B0604020202020204" pitchFamily="34" charset="0"/>
                </a:rPr>
                <a:t>&lt; 20</a:t>
              </a:r>
            </a:p>
          </p:txBody>
        </p:sp>
        <p:sp>
          <p:nvSpPr>
            <p:cNvPr id="33" name="Rectangle 32">
              <a:hlinkHover r:id="" action="ppaction://noaction" highlightClick="1"/>
            </p:cNvPr>
            <p:cNvSpPr/>
            <p:nvPr/>
          </p:nvSpPr>
          <p:spPr>
            <a:xfrm>
              <a:off x="4416716" y="5217809"/>
              <a:ext cx="595251" cy="312693"/>
            </a:xfrm>
            <a:prstGeom prst="rect">
              <a:avLst/>
            </a:prstGeom>
            <a:solidFill>
              <a:srgbClr val="FFFF00"/>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200" dirty="0">
                  <a:solidFill>
                    <a:prstClr val="black"/>
                  </a:solidFill>
                  <a:latin typeface="Helvetica"/>
                  <a:cs typeface="Helvetica"/>
                </a:rPr>
                <a:t>LR-3</a:t>
              </a:r>
            </a:p>
          </p:txBody>
        </p:sp>
        <p:sp>
          <p:nvSpPr>
            <p:cNvPr id="34" name="Rectangle 33">
              <a:hlinkHover r:id="" action="ppaction://noaction" highlightClick="1"/>
            </p:cNvPr>
            <p:cNvSpPr/>
            <p:nvPr/>
          </p:nvSpPr>
          <p:spPr>
            <a:xfrm>
              <a:off x="5011967" y="4898766"/>
              <a:ext cx="593663" cy="314281"/>
            </a:xfrm>
            <a:prstGeom prst="rect">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200">
                  <a:solidFill>
                    <a:srgbClr val="0000FF"/>
                  </a:solidFill>
                  <a:latin typeface="Helvetica" panose="020B0604020202020204" pitchFamily="34" charset="0"/>
                </a:rPr>
                <a:t>≥ 20</a:t>
              </a:r>
            </a:p>
          </p:txBody>
        </p:sp>
        <p:sp>
          <p:nvSpPr>
            <p:cNvPr id="35" name="Rectangle 34">
              <a:hlinkHover r:id="" action="ppaction://noaction" highlightClick="1"/>
            </p:cNvPr>
            <p:cNvSpPr/>
            <p:nvPr/>
          </p:nvSpPr>
          <p:spPr>
            <a:xfrm>
              <a:off x="5011967" y="5217809"/>
              <a:ext cx="593663" cy="312693"/>
            </a:xfrm>
            <a:prstGeom prst="rect">
              <a:avLst/>
            </a:prstGeom>
            <a:solidFill>
              <a:srgbClr val="FFFF00"/>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200" dirty="0">
                  <a:solidFill>
                    <a:prstClr val="black"/>
                  </a:solidFill>
                  <a:latin typeface="Helvetica"/>
                  <a:cs typeface="Helvetica"/>
                </a:rPr>
                <a:t>LR-3</a:t>
              </a:r>
            </a:p>
          </p:txBody>
        </p:sp>
        <p:sp>
          <p:nvSpPr>
            <p:cNvPr id="36" name="Rectangle 35">
              <a:hlinkHover r:id="" action="ppaction://noaction" highlightClick="1"/>
            </p:cNvPr>
            <p:cNvSpPr/>
            <p:nvPr/>
          </p:nvSpPr>
          <p:spPr>
            <a:xfrm>
              <a:off x="6196119" y="4898766"/>
              <a:ext cx="595250" cy="314281"/>
            </a:xfrm>
            <a:prstGeom prst="rect">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200" dirty="0">
                  <a:solidFill>
                    <a:srgbClr val="0000FF"/>
                  </a:solidFill>
                  <a:latin typeface="Helvetica"/>
                  <a:cs typeface="Helvetica"/>
                </a:rPr>
                <a:t>10-19</a:t>
              </a:r>
            </a:p>
          </p:txBody>
        </p:sp>
        <p:sp>
          <p:nvSpPr>
            <p:cNvPr id="37" name="Rectangle 36">
              <a:hlinkHover r:id="" action="ppaction://noaction" highlightClick="1"/>
            </p:cNvPr>
            <p:cNvSpPr/>
            <p:nvPr/>
          </p:nvSpPr>
          <p:spPr>
            <a:xfrm>
              <a:off x="6196119" y="5217809"/>
              <a:ext cx="595250" cy="312693"/>
            </a:xfrm>
            <a:prstGeom prst="rect">
              <a:avLst/>
            </a:prstGeom>
            <a:solidFill>
              <a:srgbClr val="FFFF00"/>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200" dirty="0">
                  <a:solidFill>
                    <a:prstClr val="black"/>
                  </a:solidFill>
                  <a:latin typeface="Helvetica"/>
                  <a:cs typeface="Helvetica"/>
                </a:rPr>
                <a:t>LR-3</a:t>
              </a:r>
            </a:p>
          </p:txBody>
        </p:sp>
        <p:sp>
          <p:nvSpPr>
            <p:cNvPr id="38" name="Rectangle 37">
              <a:hlinkHover r:id="" action="ppaction://noaction" highlightClick="1"/>
            </p:cNvPr>
            <p:cNvSpPr/>
            <p:nvPr/>
          </p:nvSpPr>
          <p:spPr>
            <a:xfrm>
              <a:off x="6791370" y="4898766"/>
              <a:ext cx="593663" cy="314281"/>
            </a:xfrm>
            <a:prstGeom prst="rect">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200">
                  <a:solidFill>
                    <a:srgbClr val="0000FF"/>
                  </a:solidFill>
                  <a:latin typeface="Helvetica" panose="020B0604020202020204" pitchFamily="34" charset="0"/>
                </a:rPr>
                <a:t>≥ 20</a:t>
              </a:r>
            </a:p>
          </p:txBody>
        </p:sp>
        <p:sp>
          <p:nvSpPr>
            <p:cNvPr id="39" name="Rectangle 38">
              <a:hlinkHover r:id="" action="ppaction://noaction" highlightClick="1"/>
            </p:cNvPr>
            <p:cNvSpPr/>
            <p:nvPr/>
          </p:nvSpPr>
          <p:spPr>
            <a:xfrm>
              <a:off x="6791370" y="5217809"/>
              <a:ext cx="593663" cy="312693"/>
            </a:xfrm>
            <a:prstGeom prst="rect">
              <a:avLst/>
            </a:prstGeom>
            <a:solidFill>
              <a:srgbClr val="FF771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200" dirty="0">
                  <a:solidFill>
                    <a:prstClr val="black"/>
                  </a:solidFill>
                  <a:latin typeface="Helvetica"/>
                  <a:cs typeface="Helvetica"/>
                </a:rPr>
                <a:t>LR-4</a:t>
              </a:r>
            </a:p>
          </p:txBody>
        </p:sp>
        <p:sp>
          <p:nvSpPr>
            <p:cNvPr id="40" name="Round Same Side Corner Rectangle 39">
              <a:hlinkHover r:id="" action="ppaction://noaction" highlightClick="1"/>
            </p:cNvPr>
            <p:cNvSpPr/>
            <p:nvPr/>
          </p:nvSpPr>
          <p:spPr>
            <a:xfrm>
              <a:off x="4416716" y="4279727"/>
              <a:ext cx="1188915" cy="617452"/>
            </a:xfrm>
            <a:prstGeom prst="round2SameRect">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200" dirty="0">
                  <a:solidFill>
                    <a:srgbClr val="0000FF"/>
                  </a:solidFill>
                  <a:latin typeface="Helvetica"/>
                  <a:cs typeface="Helvetica"/>
                </a:rPr>
                <a:t>Arterial phase </a:t>
              </a:r>
            </a:p>
            <a:p>
              <a:pPr algn="ctr">
                <a:defRPr/>
              </a:pPr>
              <a:r>
                <a:rPr lang="en-US" sz="1200" dirty="0">
                  <a:solidFill>
                    <a:srgbClr val="0000FF"/>
                  </a:solidFill>
                  <a:latin typeface="Helvetica"/>
                  <a:cs typeface="Helvetica"/>
                </a:rPr>
                <a:t>hypo- or iso-enhancement</a:t>
              </a:r>
            </a:p>
          </p:txBody>
        </p:sp>
        <p:sp>
          <p:nvSpPr>
            <p:cNvPr id="41" name="Rectangle 40">
              <a:hlinkHover r:id="" action="ppaction://noaction" highlightClick="1"/>
            </p:cNvPr>
            <p:cNvSpPr/>
            <p:nvPr/>
          </p:nvSpPr>
          <p:spPr>
            <a:xfrm>
              <a:off x="5602456" y="4898766"/>
              <a:ext cx="593663" cy="314281"/>
            </a:xfrm>
            <a:prstGeom prst="rect">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200" dirty="0">
                  <a:solidFill>
                    <a:srgbClr val="0000FF"/>
                  </a:solidFill>
                  <a:latin typeface="Helvetica"/>
                  <a:cs typeface="Helvetica"/>
                </a:rPr>
                <a:t>&lt; 10</a:t>
              </a:r>
            </a:p>
          </p:txBody>
        </p:sp>
        <p:sp>
          <p:nvSpPr>
            <p:cNvPr id="42" name="Round Same Side Corner Rectangle 41">
              <a:hlinkHover r:id="" action="ppaction://noaction" highlightClick="1"/>
            </p:cNvPr>
            <p:cNvSpPr/>
            <p:nvPr/>
          </p:nvSpPr>
          <p:spPr>
            <a:xfrm>
              <a:off x="5602456" y="4279727"/>
              <a:ext cx="1782577" cy="617452"/>
            </a:xfrm>
            <a:prstGeom prst="round2SameRect">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200" dirty="0">
                  <a:solidFill>
                    <a:srgbClr val="0000FF"/>
                  </a:solidFill>
                  <a:latin typeface="Helvetica"/>
                  <a:cs typeface="Helvetica"/>
                </a:rPr>
                <a:t>Arterial phase</a:t>
              </a:r>
            </a:p>
            <a:p>
              <a:pPr algn="ctr">
                <a:defRPr/>
              </a:pPr>
              <a:r>
                <a:rPr lang="en-US" sz="1200" dirty="0">
                  <a:solidFill>
                    <a:srgbClr val="0000FF"/>
                  </a:solidFill>
                  <a:latin typeface="Helvetica"/>
                  <a:cs typeface="Helvetica"/>
                </a:rPr>
                <a:t>hyper-</a:t>
              </a:r>
            </a:p>
            <a:p>
              <a:pPr algn="ctr">
                <a:defRPr/>
              </a:pPr>
              <a:r>
                <a:rPr lang="en-US" sz="1200" dirty="0">
                  <a:solidFill>
                    <a:srgbClr val="0000FF"/>
                  </a:solidFill>
                  <a:latin typeface="Helvetica"/>
                  <a:cs typeface="Helvetica"/>
                </a:rPr>
                <a:t>enhancement</a:t>
              </a:r>
            </a:p>
          </p:txBody>
        </p:sp>
        <p:sp>
          <p:nvSpPr>
            <p:cNvPr id="43" name="Rectangle 42">
              <a:hlinkHover r:id="" action="ppaction://noaction" highlightClick="1"/>
            </p:cNvPr>
            <p:cNvSpPr/>
            <p:nvPr/>
          </p:nvSpPr>
          <p:spPr>
            <a:xfrm>
              <a:off x="5602456" y="5217809"/>
              <a:ext cx="593663" cy="312693"/>
            </a:xfrm>
            <a:prstGeom prst="rect">
              <a:avLst/>
            </a:prstGeom>
            <a:solidFill>
              <a:srgbClr val="FFFF00"/>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200" dirty="0">
                  <a:solidFill>
                    <a:prstClr val="black"/>
                  </a:solidFill>
                  <a:latin typeface="Helvetica"/>
                  <a:cs typeface="Helvetica"/>
                </a:rPr>
                <a:t>LR-3</a:t>
              </a:r>
            </a:p>
          </p:txBody>
        </p:sp>
        <p:sp>
          <p:nvSpPr>
            <p:cNvPr id="44" name="Rectangle 43">
              <a:hlinkHover r:id="" action="ppaction://noaction" highlightClick="1"/>
            </p:cNvPr>
            <p:cNvSpPr/>
            <p:nvPr/>
          </p:nvSpPr>
          <p:spPr>
            <a:xfrm>
              <a:off x="4416716" y="5533677"/>
              <a:ext cx="595251" cy="312694"/>
            </a:xfrm>
            <a:prstGeom prst="rect">
              <a:avLst/>
            </a:prstGeom>
            <a:solidFill>
              <a:srgbClr val="FFFF00"/>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200" dirty="0">
                  <a:solidFill>
                    <a:prstClr val="black"/>
                  </a:solidFill>
                  <a:latin typeface="Helvetica"/>
                  <a:cs typeface="Helvetica"/>
                </a:rPr>
                <a:t>LR-3</a:t>
              </a:r>
            </a:p>
          </p:txBody>
        </p:sp>
        <p:sp>
          <p:nvSpPr>
            <p:cNvPr id="45" name="Rectangle 44">
              <a:hlinkHover r:id="" action="ppaction://noaction" highlightClick="1"/>
            </p:cNvPr>
            <p:cNvSpPr/>
            <p:nvPr/>
          </p:nvSpPr>
          <p:spPr>
            <a:xfrm>
              <a:off x="5011967" y="5533677"/>
              <a:ext cx="593663" cy="312694"/>
            </a:xfrm>
            <a:prstGeom prst="rect">
              <a:avLst/>
            </a:prstGeom>
            <a:solidFill>
              <a:srgbClr val="FF771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200" dirty="0">
                  <a:solidFill>
                    <a:prstClr val="black"/>
                  </a:solidFill>
                  <a:latin typeface="Helvetica"/>
                  <a:cs typeface="Helvetica"/>
                </a:rPr>
                <a:t>LR-4</a:t>
              </a:r>
            </a:p>
          </p:txBody>
        </p:sp>
        <p:sp>
          <p:nvSpPr>
            <p:cNvPr id="46" name="Rectangle 45">
              <a:hlinkHover r:id="" action="ppaction://noaction" highlightClick="1"/>
            </p:cNvPr>
            <p:cNvSpPr/>
            <p:nvPr/>
          </p:nvSpPr>
          <p:spPr>
            <a:xfrm>
              <a:off x="6196119" y="5533677"/>
              <a:ext cx="595250" cy="312694"/>
            </a:xfrm>
            <a:prstGeom prst="rect">
              <a:avLst/>
            </a:prstGeom>
            <a:solidFill>
              <a:srgbClr val="FF771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200" dirty="0">
                  <a:solidFill>
                    <a:prstClr val="black"/>
                  </a:solidFill>
                  <a:latin typeface="Helvetica"/>
                  <a:cs typeface="Helvetica"/>
                </a:rPr>
                <a:t>LR-4</a:t>
              </a:r>
            </a:p>
          </p:txBody>
        </p:sp>
        <p:sp>
          <p:nvSpPr>
            <p:cNvPr id="47" name="Rectangle 46">
              <a:hlinkHover r:id="" action="ppaction://noaction" highlightClick="1"/>
            </p:cNvPr>
            <p:cNvSpPr/>
            <p:nvPr/>
          </p:nvSpPr>
          <p:spPr>
            <a:xfrm>
              <a:off x="6791370" y="5533677"/>
              <a:ext cx="593663" cy="312694"/>
            </a:xfrm>
            <a:prstGeom prst="rect">
              <a:avLst/>
            </a:prstGeom>
            <a:solidFill>
              <a:srgbClr val="FF0000"/>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200" dirty="0">
                  <a:solidFill>
                    <a:prstClr val="black"/>
                  </a:solidFill>
                  <a:latin typeface="Helvetica"/>
                  <a:cs typeface="Helvetica"/>
                </a:rPr>
                <a:t>LR-5</a:t>
              </a:r>
            </a:p>
          </p:txBody>
        </p:sp>
        <p:sp>
          <p:nvSpPr>
            <p:cNvPr id="48" name="Rectangle 47">
              <a:hlinkHover r:id="" action="ppaction://noaction" highlightClick="1"/>
            </p:cNvPr>
            <p:cNvSpPr/>
            <p:nvPr/>
          </p:nvSpPr>
          <p:spPr>
            <a:xfrm>
              <a:off x="5602456" y="5533677"/>
              <a:ext cx="593663" cy="312694"/>
            </a:xfrm>
            <a:prstGeom prst="rect">
              <a:avLst/>
            </a:prstGeom>
            <a:solidFill>
              <a:srgbClr val="FF771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200" dirty="0">
                  <a:solidFill>
                    <a:prstClr val="black"/>
                  </a:solidFill>
                  <a:latin typeface="Helvetica"/>
                  <a:cs typeface="Helvetica"/>
                </a:rPr>
                <a:t>LR-4</a:t>
              </a:r>
            </a:p>
          </p:txBody>
        </p:sp>
        <p:sp>
          <p:nvSpPr>
            <p:cNvPr id="49" name="Rectangle 48">
              <a:hlinkHover r:id="" action="ppaction://noaction" highlightClick="1"/>
            </p:cNvPr>
            <p:cNvSpPr/>
            <p:nvPr/>
          </p:nvSpPr>
          <p:spPr>
            <a:xfrm>
              <a:off x="4416716" y="5849546"/>
              <a:ext cx="595251" cy="312693"/>
            </a:xfrm>
            <a:prstGeom prst="rect">
              <a:avLst/>
            </a:prstGeom>
            <a:solidFill>
              <a:srgbClr val="FF771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200" dirty="0">
                  <a:solidFill>
                    <a:prstClr val="black"/>
                  </a:solidFill>
                  <a:latin typeface="Helvetica"/>
                  <a:cs typeface="Helvetica"/>
                </a:rPr>
                <a:t>LR-4</a:t>
              </a:r>
            </a:p>
          </p:txBody>
        </p:sp>
        <p:sp>
          <p:nvSpPr>
            <p:cNvPr id="50" name="Rectangle 49">
              <a:hlinkHover r:id="" action="ppaction://noaction" highlightClick="1"/>
            </p:cNvPr>
            <p:cNvSpPr/>
            <p:nvPr/>
          </p:nvSpPr>
          <p:spPr>
            <a:xfrm>
              <a:off x="5011967" y="5849546"/>
              <a:ext cx="593663" cy="312693"/>
            </a:xfrm>
            <a:prstGeom prst="rect">
              <a:avLst/>
            </a:prstGeom>
            <a:solidFill>
              <a:srgbClr val="FF771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200" dirty="0">
                  <a:solidFill>
                    <a:prstClr val="black"/>
                  </a:solidFill>
                  <a:latin typeface="Helvetica"/>
                  <a:cs typeface="Helvetica"/>
                </a:rPr>
                <a:t>LR-4</a:t>
              </a:r>
            </a:p>
          </p:txBody>
        </p:sp>
        <p:sp>
          <p:nvSpPr>
            <p:cNvPr id="51" name="Rectangle 50">
              <a:hlinkHover r:id="" action="ppaction://noaction" highlightClick="1"/>
            </p:cNvPr>
            <p:cNvSpPr/>
            <p:nvPr/>
          </p:nvSpPr>
          <p:spPr>
            <a:xfrm>
              <a:off x="6196119" y="5849546"/>
              <a:ext cx="595250" cy="312693"/>
            </a:xfrm>
            <a:prstGeom prst="rect">
              <a:avLst/>
            </a:prstGeom>
            <a:solidFill>
              <a:srgbClr val="FF0000"/>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200" dirty="0">
                  <a:solidFill>
                    <a:srgbClr val="000000"/>
                  </a:solidFill>
                  <a:latin typeface="Helvetica"/>
                  <a:cs typeface="Helvetica"/>
                </a:rPr>
                <a:t>LR-5</a:t>
              </a:r>
            </a:p>
          </p:txBody>
        </p:sp>
        <p:sp>
          <p:nvSpPr>
            <p:cNvPr id="52" name="Rectangle 51">
              <a:hlinkHover r:id="" action="ppaction://noaction" highlightClick="1"/>
            </p:cNvPr>
            <p:cNvSpPr/>
            <p:nvPr/>
          </p:nvSpPr>
          <p:spPr>
            <a:xfrm>
              <a:off x="6791370" y="5849546"/>
              <a:ext cx="593663" cy="312693"/>
            </a:xfrm>
            <a:prstGeom prst="rect">
              <a:avLst/>
            </a:prstGeom>
            <a:solidFill>
              <a:srgbClr val="FF0000"/>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200" dirty="0">
                  <a:solidFill>
                    <a:prstClr val="black"/>
                  </a:solidFill>
                  <a:latin typeface="Helvetica"/>
                  <a:cs typeface="Helvetica"/>
                </a:rPr>
                <a:t>LR-5</a:t>
              </a:r>
            </a:p>
          </p:txBody>
        </p:sp>
        <p:sp>
          <p:nvSpPr>
            <p:cNvPr id="53" name="Rectangle 52">
              <a:hlinkHover r:id="" action="ppaction://noaction" highlightClick="1"/>
            </p:cNvPr>
            <p:cNvSpPr/>
            <p:nvPr/>
          </p:nvSpPr>
          <p:spPr>
            <a:xfrm>
              <a:off x="5602456" y="5849546"/>
              <a:ext cx="593663" cy="312693"/>
            </a:xfrm>
            <a:prstGeom prst="rect">
              <a:avLst/>
            </a:prstGeom>
            <a:solidFill>
              <a:srgbClr val="FF771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200" dirty="0">
                  <a:solidFill>
                    <a:prstClr val="black"/>
                  </a:solidFill>
                  <a:latin typeface="Helvetica"/>
                  <a:cs typeface="Helvetica"/>
                </a:rPr>
                <a:t>LR-4</a:t>
              </a:r>
            </a:p>
          </p:txBody>
        </p:sp>
        <p:sp>
          <p:nvSpPr>
            <p:cNvPr id="54" name="Round Same Side Corner Rectangle 53">
              <a:hlinkHover r:id="" action="ppaction://noaction" highlightClick="1"/>
            </p:cNvPr>
            <p:cNvSpPr/>
            <p:nvPr/>
          </p:nvSpPr>
          <p:spPr>
            <a:xfrm rot="16200000">
              <a:off x="3151615" y="3951121"/>
              <a:ext cx="320630" cy="2215920"/>
            </a:xfrm>
            <a:prstGeom prst="round2SameRect">
              <a:avLst>
                <a:gd name="adj1" fmla="val 39952"/>
                <a:gd name="adj2" fmla="val 0"/>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 lIns="91428" tIns="0" bIns="91440" anchor="ctr"/>
            <a:lstStyle/>
            <a:p>
              <a:pPr algn="r">
                <a:defRPr/>
              </a:pPr>
              <a:r>
                <a:rPr lang="en-US" sz="1200" dirty="0">
                  <a:solidFill>
                    <a:srgbClr val="0000FF"/>
                  </a:solidFill>
                  <a:latin typeface="Helvetica"/>
                  <a:cs typeface="Helvetica"/>
                </a:rPr>
                <a:t>Diameter (mm):</a:t>
              </a:r>
            </a:p>
          </p:txBody>
        </p:sp>
        <p:sp>
          <p:nvSpPr>
            <p:cNvPr id="55" name="Left Brace 54"/>
            <p:cNvSpPr/>
            <p:nvPr/>
          </p:nvSpPr>
          <p:spPr>
            <a:xfrm>
              <a:off x="3588127" y="5257491"/>
              <a:ext cx="226989" cy="877765"/>
            </a:xfrm>
            <a:prstGeom prst="leftBrac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prstClr val="black"/>
                </a:solidFill>
              </a:endParaRPr>
            </a:p>
          </p:txBody>
        </p:sp>
        <p:sp>
          <p:nvSpPr>
            <p:cNvPr id="56" name="Round Same Side Corner Rectangle 55"/>
            <p:cNvSpPr/>
            <p:nvPr/>
          </p:nvSpPr>
          <p:spPr>
            <a:xfrm rot="16200000">
              <a:off x="2413516" y="4997153"/>
              <a:ext cx="942843" cy="1390506"/>
            </a:xfrm>
            <a:prstGeom prst="round2SameRect">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91428" tIns="0" rIns="91428" bIns="0" anchor="ctr"/>
            <a:lstStyle/>
            <a:p>
              <a:pPr>
                <a:lnSpc>
                  <a:spcPts val="1500"/>
                </a:lnSpc>
                <a:defRPr/>
              </a:pPr>
              <a:endParaRPr lang="en-US" sz="1200" dirty="0">
                <a:solidFill>
                  <a:srgbClr val="0000FF"/>
                </a:solidFill>
                <a:latin typeface="Helvetica"/>
                <a:cs typeface="Helvetica"/>
              </a:endParaRPr>
            </a:p>
          </p:txBody>
        </p:sp>
        <p:sp>
          <p:nvSpPr>
            <p:cNvPr id="94257" name="TextBox 56">
              <a:hlinkHover r:id="" action="ppaction://noaction" highlightClick="1"/>
            </p:cNvPr>
            <p:cNvSpPr txBox="1">
              <a:spLocks noChangeArrowheads="1"/>
            </p:cNvSpPr>
            <p:nvPr/>
          </p:nvSpPr>
          <p:spPr bwMode="auto">
            <a:xfrm>
              <a:off x="2203893" y="5324529"/>
              <a:ext cx="82296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0" tIns="45715" rIns="91428" bIns="45715" anchor="ctr"/>
            <a:lstStyle>
              <a:lvl1pPr marL="111125" indent="-55563"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Arial" panose="020B0604020202020204" pitchFamily="34" charset="0"/>
                <a:buChar char="•"/>
              </a:pPr>
              <a:r>
                <a:rPr lang="en-US" altLang="en-US" sz="1200">
                  <a:solidFill>
                    <a:srgbClr val="0000FF"/>
                  </a:solidFill>
                  <a:latin typeface="Helvetica" panose="020B0604020202020204" pitchFamily="34" charset="0"/>
                </a:rPr>
                <a:t>“</a:t>
              </a:r>
              <a:r>
                <a:rPr lang="en-US" sz="1200">
                  <a:solidFill>
                    <a:srgbClr val="0000FF"/>
                  </a:solidFill>
                  <a:latin typeface="Helvetica" panose="020B0604020202020204" pitchFamily="34" charset="0"/>
                </a:rPr>
                <a:t>Washout</a:t>
              </a:r>
              <a:r>
                <a:rPr lang="en-US" altLang="en-US" sz="1200">
                  <a:solidFill>
                    <a:srgbClr val="0000FF"/>
                  </a:solidFill>
                  <a:latin typeface="Helvetica" panose="020B0604020202020204" pitchFamily="34" charset="0"/>
                </a:rPr>
                <a:t>”</a:t>
              </a:r>
              <a:endParaRPr lang="en-US" sz="1200">
                <a:solidFill>
                  <a:srgbClr val="0000FF"/>
                </a:solidFill>
                <a:latin typeface="Helvetica" panose="020B0604020202020204" pitchFamily="34" charset="0"/>
              </a:endParaRPr>
            </a:p>
          </p:txBody>
        </p:sp>
        <p:sp>
          <p:nvSpPr>
            <p:cNvPr id="94258" name="TextBox 57">
              <a:hlinkHover r:id="" action="ppaction://noaction" highlightClick="1"/>
            </p:cNvPr>
            <p:cNvSpPr txBox="1">
              <a:spLocks noChangeArrowheads="1"/>
            </p:cNvSpPr>
            <p:nvPr/>
          </p:nvSpPr>
          <p:spPr bwMode="auto">
            <a:xfrm>
              <a:off x="2203893" y="5790481"/>
              <a:ext cx="12211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0" tIns="45715" rIns="91428" bIns="45715" anchor="ctr"/>
            <a:lstStyle>
              <a:lvl1pPr marL="111125" indent="-55563"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Arial" panose="020B0604020202020204" pitchFamily="34" charset="0"/>
                <a:buChar char="•"/>
              </a:pPr>
              <a:r>
                <a:rPr lang="en-US" sz="1200">
                  <a:solidFill>
                    <a:srgbClr val="0000FF"/>
                  </a:solidFill>
                  <a:latin typeface="Helvetica" panose="020B0604020202020204" pitchFamily="34" charset="0"/>
                </a:rPr>
                <a:t>Threshold growth</a:t>
              </a:r>
            </a:p>
          </p:txBody>
        </p:sp>
        <p:sp>
          <p:nvSpPr>
            <p:cNvPr id="94259" name="TextBox 58">
              <a:hlinkHover r:id="" action="ppaction://noaction" highlightClick="1"/>
            </p:cNvPr>
            <p:cNvSpPr txBox="1">
              <a:spLocks noChangeArrowheads="1"/>
            </p:cNvSpPr>
            <p:nvPr/>
          </p:nvSpPr>
          <p:spPr bwMode="auto">
            <a:xfrm>
              <a:off x="2203893" y="5557505"/>
              <a:ext cx="82296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0" tIns="45715" rIns="91428" bIns="45715" anchor="ctr"/>
            <a:lstStyle>
              <a:lvl1pPr marL="111125" indent="-55563"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Arial" panose="020B0604020202020204" pitchFamily="34" charset="0"/>
                <a:buChar char="•"/>
              </a:pPr>
              <a:r>
                <a:rPr lang="en-US" altLang="en-US" sz="1200">
                  <a:solidFill>
                    <a:srgbClr val="0000FF"/>
                  </a:solidFill>
                  <a:latin typeface="Helvetica" panose="020B0604020202020204" pitchFamily="34" charset="0"/>
                </a:rPr>
                <a:t>“</a:t>
              </a:r>
              <a:r>
                <a:rPr lang="en-US" sz="1200">
                  <a:solidFill>
                    <a:srgbClr val="0000FF"/>
                  </a:solidFill>
                  <a:latin typeface="Helvetica" panose="020B0604020202020204" pitchFamily="34" charset="0"/>
                </a:rPr>
                <a:t>Capsule</a:t>
              </a:r>
              <a:r>
                <a:rPr lang="en-US" altLang="en-US" sz="1200">
                  <a:solidFill>
                    <a:srgbClr val="0000FF"/>
                  </a:solidFill>
                  <a:latin typeface="Helvetica" panose="020B0604020202020204" pitchFamily="34" charset="0"/>
                </a:rPr>
                <a:t>”</a:t>
              </a:r>
              <a:endParaRPr lang="en-US" sz="1200">
                <a:solidFill>
                  <a:srgbClr val="0000FF"/>
                </a:solidFill>
                <a:latin typeface="Helvetica" panose="020B0604020202020204" pitchFamily="34" charset="0"/>
              </a:endParaRPr>
            </a:p>
          </p:txBody>
        </p:sp>
        <p:sp>
          <p:nvSpPr>
            <p:cNvPr id="60" name="Rectangle 59"/>
            <p:cNvSpPr/>
            <p:nvPr/>
          </p:nvSpPr>
          <p:spPr>
            <a:xfrm>
              <a:off x="3824641" y="5533677"/>
              <a:ext cx="595250" cy="312694"/>
            </a:xfrm>
            <a:prstGeom prst="rect">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91428" bIns="0" anchor="ctr"/>
            <a:lstStyle/>
            <a:p>
              <a:pPr algn="r">
                <a:defRPr/>
              </a:pPr>
              <a:r>
                <a:rPr lang="en-US" sz="1200" dirty="0">
                  <a:solidFill>
                    <a:prstClr val="black"/>
                  </a:solidFill>
                  <a:latin typeface="Helvetica"/>
                  <a:cs typeface="Helvetica"/>
                </a:rPr>
                <a:t>One:</a:t>
              </a:r>
            </a:p>
          </p:txBody>
        </p:sp>
        <p:sp>
          <p:nvSpPr>
            <p:cNvPr id="61" name="Rectangle 60"/>
            <p:cNvSpPr/>
            <p:nvPr/>
          </p:nvSpPr>
          <p:spPr>
            <a:xfrm>
              <a:off x="3824641" y="5849546"/>
              <a:ext cx="595250" cy="312693"/>
            </a:xfrm>
            <a:prstGeom prst="rect">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91428" bIns="0"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sz="1200">
                  <a:solidFill>
                    <a:srgbClr val="000000"/>
                  </a:solidFill>
                  <a:latin typeface="Helvetica" panose="020B0604020202020204" pitchFamily="34" charset="0"/>
                </a:rPr>
                <a:t>≥ Two:</a:t>
              </a:r>
            </a:p>
          </p:txBody>
        </p:sp>
        <p:sp>
          <p:nvSpPr>
            <p:cNvPr id="62" name="Rectangle 61"/>
            <p:cNvSpPr/>
            <p:nvPr/>
          </p:nvSpPr>
          <p:spPr>
            <a:xfrm>
              <a:off x="3824641" y="5217809"/>
              <a:ext cx="595250" cy="312693"/>
            </a:xfrm>
            <a:prstGeom prst="rect">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91428" bIns="0" anchor="ctr"/>
            <a:lstStyle/>
            <a:p>
              <a:pPr algn="r">
                <a:defRPr/>
              </a:pPr>
              <a:r>
                <a:rPr lang="en-US" sz="1200" dirty="0">
                  <a:solidFill>
                    <a:prstClr val="black"/>
                  </a:solidFill>
                  <a:latin typeface="Helvetica"/>
                  <a:cs typeface="Helvetica"/>
                </a:rPr>
                <a:t>None:</a:t>
              </a:r>
            </a:p>
          </p:txBody>
        </p:sp>
        <p:sp>
          <p:nvSpPr>
            <p:cNvPr id="63" name="Rectangle 62">
              <a:hlinkHover r:id="" action="ppaction://noaction" highlightClick="1"/>
            </p:cNvPr>
            <p:cNvSpPr/>
            <p:nvPr/>
          </p:nvSpPr>
          <p:spPr>
            <a:xfrm>
              <a:off x="6935818" y="2751179"/>
              <a:ext cx="593663" cy="312693"/>
            </a:xfrm>
            <a:prstGeom prst="rect">
              <a:avLst/>
            </a:prstGeom>
            <a:solidFill>
              <a:srgbClr val="800000"/>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200" dirty="0">
                  <a:solidFill>
                    <a:prstClr val="white"/>
                  </a:solidFill>
                  <a:latin typeface="Helvetica"/>
                  <a:cs typeface="Helvetica"/>
                </a:rPr>
                <a:t>LR-M</a:t>
              </a:r>
            </a:p>
          </p:txBody>
        </p:sp>
        <p:sp>
          <p:nvSpPr>
            <p:cNvPr id="64" name="Rectangle 63">
              <a:hlinkHover r:id="" action="ppaction://noaction" highlightClick="1"/>
            </p:cNvPr>
            <p:cNvSpPr/>
            <p:nvPr/>
          </p:nvSpPr>
          <p:spPr>
            <a:xfrm>
              <a:off x="5124668" y="2679751"/>
              <a:ext cx="1555589" cy="457136"/>
            </a:xfrm>
            <a:prstGeom prst="rect">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200" dirty="0">
                  <a:solidFill>
                    <a:srgbClr val="0000FF"/>
                  </a:solidFill>
                  <a:latin typeface="Helvetica"/>
                  <a:cs typeface="Helvetica"/>
                </a:rPr>
                <a:t>Possible non-HCC malignancy</a:t>
              </a:r>
            </a:p>
          </p:txBody>
        </p:sp>
        <p:cxnSp>
          <p:nvCxnSpPr>
            <p:cNvPr id="65" name="Straight Arrow Connector 64"/>
            <p:cNvCxnSpPr>
              <a:stCxn id="64" idx="3"/>
              <a:endCxn id="63" idx="1"/>
            </p:cNvCxnSpPr>
            <p:nvPr/>
          </p:nvCxnSpPr>
          <p:spPr>
            <a:xfrm>
              <a:off x="6680256" y="2908319"/>
              <a:ext cx="255561" cy="0"/>
            </a:xfrm>
            <a:prstGeom prst="straightConnector1">
              <a:avLst/>
            </a:prstGeom>
            <a:ln w="12700" cmpd="sng">
              <a:solidFill>
                <a:schemeClr val="bg1"/>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a:endCxn id="64" idx="1"/>
            </p:cNvCxnSpPr>
            <p:nvPr/>
          </p:nvCxnSpPr>
          <p:spPr>
            <a:xfrm>
              <a:off x="4832598" y="2908319"/>
              <a:ext cx="292070" cy="0"/>
            </a:xfrm>
            <a:prstGeom prst="straightConnector1">
              <a:avLst/>
            </a:prstGeom>
            <a:ln w="12700" cmpd="sng">
              <a:solidFill>
                <a:schemeClr val="bg1"/>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a:endCxn id="16" idx="0"/>
            </p:cNvCxnSpPr>
            <p:nvPr/>
          </p:nvCxnSpPr>
          <p:spPr>
            <a:xfrm>
              <a:off x="3826227" y="1127392"/>
              <a:ext cx="0" cy="244441"/>
            </a:xfrm>
            <a:prstGeom prst="straightConnector1">
              <a:avLst/>
            </a:prstGeom>
            <a:ln w="12700" cmpd="sng">
              <a:solidFill>
                <a:schemeClr val="bg1"/>
              </a:solidFill>
              <a:tailEnd type="stealth" w="med" len="med"/>
            </a:ln>
            <a:effectLst/>
          </p:spPr>
          <p:style>
            <a:lnRef idx="2">
              <a:schemeClr val="accent1"/>
            </a:lnRef>
            <a:fillRef idx="0">
              <a:schemeClr val="accent1"/>
            </a:fillRef>
            <a:effectRef idx="1">
              <a:schemeClr val="accent1"/>
            </a:effectRef>
            <a:fontRef idx="minor">
              <a:schemeClr val="tx1"/>
            </a:fontRef>
          </p:style>
        </p:cxnSp>
        <p:sp>
          <p:nvSpPr>
            <p:cNvPr id="68" name="Rectangle 67">
              <a:hlinkHover r:id="" action="ppaction://noaction" highlightClick="1"/>
            </p:cNvPr>
            <p:cNvSpPr/>
            <p:nvPr/>
          </p:nvSpPr>
          <p:spPr>
            <a:xfrm>
              <a:off x="169007" y="1371833"/>
              <a:ext cx="1525430" cy="320630"/>
            </a:xfrm>
            <a:prstGeom prst="rect">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200" dirty="0">
                  <a:solidFill>
                    <a:srgbClr val="0000FF"/>
                  </a:solidFill>
                  <a:latin typeface="Helvetica"/>
                  <a:cs typeface="Helvetica"/>
                </a:rPr>
                <a:t>Treated observation</a:t>
              </a:r>
            </a:p>
          </p:txBody>
        </p:sp>
        <p:sp>
          <p:nvSpPr>
            <p:cNvPr id="69" name="Rectangle 68">
              <a:hlinkHover r:id="" action="ppaction://noaction" highlightClick="1"/>
            </p:cNvPr>
            <p:cNvSpPr/>
            <p:nvPr/>
          </p:nvSpPr>
          <p:spPr>
            <a:xfrm>
              <a:off x="462665" y="2751179"/>
              <a:ext cx="914305" cy="312693"/>
            </a:xfrm>
            <a:prstGeom prst="rect">
              <a:avLst/>
            </a:prstGeom>
            <a:solidFill>
              <a:srgbClr val="7F7F7F"/>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200" dirty="0">
                  <a:solidFill>
                    <a:prstClr val="white"/>
                  </a:solidFill>
                  <a:latin typeface="Helvetica"/>
                  <a:cs typeface="Helvetica"/>
                </a:rPr>
                <a:t>LR-Treated</a:t>
              </a:r>
            </a:p>
          </p:txBody>
        </p:sp>
        <p:cxnSp>
          <p:nvCxnSpPr>
            <p:cNvPr id="70" name="Straight Arrow Connector 69"/>
            <p:cNvCxnSpPr>
              <a:stCxn id="68" idx="2"/>
              <a:endCxn id="69" idx="0"/>
            </p:cNvCxnSpPr>
            <p:nvPr/>
          </p:nvCxnSpPr>
          <p:spPr>
            <a:xfrm flipH="1">
              <a:off x="919817" y="1692463"/>
              <a:ext cx="11111" cy="1058715"/>
            </a:xfrm>
            <a:prstGeom prst="straightConnector1">
              <a:avLst/>
            </a:prstGeom>
            <a:ln w="12700" cmpd="sng">
              <a:solidFill>
                <a:schemeClr val="bg1"/>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a:endCxn id="68" idx="0"/>
            </p:cNvCxnSpPr>
            <p:nvPr/>
          </p:nvCxnSpPr>
          <p:spPr>
            <a:xfrm flipH="1">
              <a:off x="930928" y="1127392"/>
              <a:ext cx="0" cy="244441"/>
            </a:xfrm>
            <a:prstGeom prst="straightConnector1">
              <a:avLst/>
            </a:prstGeom>
            <a:ln w="12700" cmpd="sng">
              <a:solidFill>
                <a:schemeClr val="bg1"/>
              </a:solidFill>
              <a:tailEnd type="stealth" w="med" len="me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457200" y="0"/>
            <a:ext cx="8229600" cy="814388"/>
          </a:xfrm>
        </p:spPr>
        <p:txBody>
          <a:bodyPr/>
          <a:lstStyle/>
          <a:p>
            <a:r>
              <a:rPr lang="en-US" dirty="0"/>
              <a:t>LI-RADS: </a:t>
            </a:r>
            <a:r>
              <a:rPr lang="en-US" dirty="0" smtClean="0"/>
              <a:t>Algorithm</a:t>
            </a:r>
            <a:endParaRPr lang="en-US" dirty="0"/>
          </a:p>
        </p:txBody>
      </p:sp>
      <p:sp>
        <p:nvSpPr>
          <p:cNvPr id="72" name="Text Box 5"/>
          <p:cNvSpPr txBox="1">
            <a:spLocks noChangeArrowheads="1"/>
          </p:cNvSpPr>
          <p:nvPr/>
        </p:nvSpPr>
        <p:spPr bwMode="auto">
          <a:xfrm>
            <a:off x="0" y="6581001"/>
            <a:ext cx="1971451"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US" altLang="ja-JP" sz="1000" dirty="0" smtClean="0">
                <a:solidFill>
                  <a:srgbClr val="FFFFFF"/>
                </a:solidFill>
                <a:latin typeface="Arial"/>
                <a:cs typeface="Arial"/>
              </a:rPr>
              <a:t>American College of Radiology.</a:t>
            </a:r>
            <a:endParaRPr kumimoji="1" lang="ja-JP" altLang="en-US" sz="1000" dirty="0">
              <a:solidFill>
                <a:srgbClr val="FFFFFF"/>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a:grpSpLocks/>
          </p:cNvGrpSpPr>
          <p:nvPr/>
        </p:nvGrpSpPr>
        <p:grpSpPr bwMode="auto">
          <a:xfrm>
            <a:off x="990600" y="1457325"/>
            <a:ext cx="7162800" cy="4791075"/>
            <a:chOff x="930864" y="1589028"/>
            <a:chExt cx="7716105" cy="5113599"/>
          </a:xfrm>
        </p:grpSpPr>
        <p:sp>
          <p:nvSpPr>
            <p:cNvPr id="4" name="Rectangle 3">
              <a:hlinkHover r:id="" action="ppaction://noaction" highlightClick="1"/>
            </p:cNvPr>
            <p:cNvSpPr/>
            <p:nvPr/>
          </p:nvSpPr>
          <p:spPr>
            <a:xfrm>
              <a:off x="3049976" y="1589028"/>
              <a:ext cx="5596993" cy="644558"/>
            </a:xfrm>
            <a:prstGeom prst="rect">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tIns="0" bIns="0" anchor="ctr"/>
            <a:lstStyle/>
            <a:p>
              <a:pPr algn="ctr">
                <a:defRPr/>
              </a:pPr>
              <a:r>
                <a:rPr lang="en-US" sz="2400" dirty="0">
                  <a:solidFill>
                    <a:srgbClr val="000000"/>
                  </a:solidFill>
                  <a:latin typeface="Helvetica"/>
                  <a:cs typeface="Helvetica"/>
                </a:rPr>
                <a:t>Definitely benign</a:t>
              </a:r>
            </a:p>
          </p:txBody>
        </p:sp>
        <p:sp>
          <p:nvSpPr>
            <p:cNvPr id="5" name="Rectangle 4">
              <a:hlinkHover r:id="" action="ppaction://noaction" highlightClick="1"/>
            </p:cNvPr>
            <p:cNvSpPr/>
            <p:nvPr/>
          </p:nvSpPr>
          <p:spPr>
            <a:xfrm>
              <a:off x="932452" y="1589028"/>
              <a:ext cx="1387343" cy="644558"/>
            </a:xfrm>
            <a:prstGeom prst="rect">
              <a:avLst/>
            </a:prstGeom>
            <a:solidFill>
              <a:srgbClr val="00C100"/>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2400" dirty="0">
                  <a:solidFill>
                    <a:srgbClr val="000000"/>
                  </a:solidFill>
                  <a:latin typeface="Helvetica"/>
                  <a:cs typeface="Helvetica"/>
                </a:rPr>
                <a:t>LR-1</a:t>
              </a:r>
            </a:p>
          </p:txBody>
        </p:sp>
        <p:cxnSp>
          <p:nvCxnSpPr>
            <p:cNvPr id="6" name="Straight Arrow Connector 5"/>
            <p:cNvCxnSpPr>
              <a:cxnSpLocks noChangeShapeType="1"/>
              <a:stCxn id="5" idx="3"/>
              <a:endCxn id="4" idx="1"/>
            </p:cNvCxnSpPr>
            <p:nvPr/>
          </p:nvCxnSpPr>
          <p:spPr bwMode="auto">
            <a:xfrm>
              <a:off x="2319795" y="1911307"/>
              <a:ext cx="730181" cy="0"/>
            </a:xfrm>
            <a:prstGeom prst="straightConnector1">
              <a:avLst/>
            </a:prstGeom>
            <a:noFill/>
            <a:ln w="9525">
              <a:solidFill>
                <a:schemeClr val="bg1"/>
              </a:solidFill>
              <a:round/>
              <a:headEnd/>
              <a:tailEnd type="stealth" w="lg" len="lg"/>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7" name="Rectangle 6">
              <a:hlinkHover r:id="" action="ppaction://noaction" highlightClick="1"/>
            </p:cNvPr>
            <p:cNvSpPr/>
            <p:nvPr/>
          </p:nvSpPr>
          <p:spPr>
            <a:xfrm>
              <a:off x="3049976" y="2333603"/>
              <a:ext cx="5596993" cy="646146"/>
            </a:xfrm>
            <a:prstGeom prst="rect">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tIns="0" bIns="0" anchor="ctr"/>
            <a:lstStyle/>
            <a:p>
              <a:pPr algn="ctr">
                <a:defRPr/>
              </a:pPr>
              <a:r>
                <a:rPr lang="en-US" sz="2400" dirty="0">
                  <a:solidFill>
                    <a:srgbClr val="000000"/>
                  </a:solidFill>
                  <a:latin typeface="Helvetica"/>
                  <a:cs typeface="Helvetica"/>
                </a:rPr>
                <a:t>Probably benign</a:t>
              </a:r>
            </a:p>
          </p:txBody>
        </p:sp>
        <p:sp>
          <p:nvSpPr>
            <p:cNvPr id="8" name="Rectangle 7">
              <a:hlinkHover r:id="" action="ppaction://noaction" highlightClick="1"/>
            </p:cNvPr>
            <p:cNvSpPr/>
            <p:nvPr/>
          </p:nvSpPr>
          <p:spPr>
            <a:xfrm>
              <a:off x="932452" y="2333603"/>
              <a:ext cx="1387343" cy="646146"/>
            </a:xfrm>
            <a:prstGeom prst="rect">
              <a:avLst/>
            </a:prstGeom>
            <a:solidFill>
              <a:srgbClr val="90EB00"/>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2400" dirty="0">
                  <a:solidFill>
                    <a:srgbClr val="000000"/>
                  </a:solidFill>
                  <a:latin typeface="Helvetica"/>
                  <a:cs typeface="Helvetica"/>
                </a:rPr>
                <a:t>LR-2</a:t>
              </a:r>
            </a:p>
          </p:txBody>
        </p:sp>
        <p:cxnSp>
          <p:nvCxnSpPr>
            <p:cNvPr id="9" name="Straight Arrow Connector 8"/>
            <p:cNvCxnSpPr>
              <a:cxnSpLocks noChangeShapeType="1"/>
              <a:stCxn id="8" idx="3"/>
              <a:endCxn id="7" idx="1"/>
            </p:cNvCxnSpPr>
            <p:nvPr/>
          </p:nvCxnSpPr>
          <p:spPr bwMode="auto">
            <a:xfrm>
              <a:off x="2319795" y="2655883"/>
              <a:ext cx="730181" cy="0"/>
            </a:xfrm>
            <a:prstGeom prst="straightConnector1">
              <a:avLst/>
            </a:prstGeom>
            <a:noFill/>
            <a:ln w="9525">
              <a:solidFill>
                <a:schemeClr val="bg1"/>
              </a:solidFill>
              <a:round/>
              <a:headEnd/>
              <a:tailEnd type="stealth" w="lg" len="lg"/>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10" name="Rectangle 9">
              <a:hlinkHover r:id="" action="ppaction://noaction" highlightClick="1"/>
            </p:cNvPr>
            <p:cNvSpPr/>
            <p:nvPr/>
          </p:nvSpPr>
          <p:spPr>
            <a:xfrm>
              <a:off x="3049976" y="3078179"/>
              <a:ext cx="5596993" cy="646145"/>
            </a:xfrm>
            <a:prstGeom prst="rect">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tIns="0" bIns="0" anchor="ctr"/>
            <a:lstStyle/>
            <a:p>
              <a:pPr algn="ctr">
                <a:defRPr/>
              </a:pPr>
              <a:r>
                <a:rPr lang="en-US" sz="2400" dirty="0">
                  <a:solidFill>
                    <a:srgbClr val="000000"/>
                  </a:solidFill>
                  <a:latin typeface="Helvetica"/>
                  <a:cs typeface="Helvetica"/>
                </a:rPr>
                <a:t>Intermediate probability for HCC</a:t>
              </a:r>
            </a:p>
          </p:txBody>
        </p:sp>
        <p:sp>
          <p:nvSpPr>
            <p:cNvPr id="11" name="Rectangle 10">
              <a:hlinkHover r:id="" action="ppaction://noaction" highlightClick="1"/>
            </p:cNvPr>
            <p:cNvSpPr/>
            <p:nvPr/>
          </p:nvSpPr>
          <p:spPr>
            <a:xfrm>
              <a:off x="932452" y="3078179"/>
              <a:ext cx="1387343" cy="646145"/>
            </a:xfrm>
            <a:prstGeom prst="rect">
              <a:avLst/>
            </a:prstGeom>
            <a:solidFill>
              <a:srgbClr val="FFFF00"/>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2400" dirty="0">
                  <a:solidFill>
                    <a:srgbClr val="000000"/>
                  </a:solidFill>
                  <a:latin typeface="Helvetica"/>
                  <a:cs typeface="Helvetica"/>
                </a:rPr>
                <a:t>LR-3</a:t>
              </a:r>
            </a:p>
          </p:txBody>
        </p:sp>
        <p:cxnSp>
          <p:nvCxnSpPr>
            <p:cNvPr id="12" name="Straight Arrow Connector 11"/>
            <p:cNvCxnSpPr>
              <a:cxnSpLocks noChangeShapeType="1"/>
              <a:stCxn id="11" idx="3"/>
              <a:endCxn id="10" idx="1"/>
            </p:cNvCxnSpPr>
            <p:nvPr/>
          </p:nvCxnSpPr>
          <p:spPr bwMode="auto">
            <a:xfrm>
              <a:off x="2319795" y="3402046"/>
              <a:ext cx="730181" cy="0"/>
            </a:xfrm>
            <a:prstGeom prst="straightConnector1">
              <a:avLst/>
            </a:prstGeom>
            <a:noFill/>
            <a:ln w="9525">
              <a:solidFill>
                <a:schemeClr val="bg1"/>
              </a:solidFill>
              <a:round/>
              <a:headEnd/>
              <a:tailEnd type="stealth" w="lg" len="lg"/>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13" name="Rectangle 12">
              <a:hlinkHover r:id="" action="ppaction://noaction" highlightClick="1"/>
            </p:cNvPr>
            <p:cNvSpPr/>
            <p:nvPr/>
          </p:nvSpPr>
          <p:spPr>
            <a:xfrm>
              <a:off x="3046801" y="3822754"/>
              <a:ext cx="5600168" cy="646146"/>
            </a:xfrm>
            <a:prstGeom prst="rect">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tIns="0" bIns="0" anchor="ctr"/>
            <a:lstStyle/>
            <a:p>
              <a:pPr algn="ctr">
                <a:defRPr/>
              </a:pPr>
              <a:r>
                <a:rPr lang="en-US" sz="2400" dirty="0">
                  <a:solidFill>
                    <a:srgbClr val="000000"/>
                  </a:solidFill>
                  <a:latin typeface="Helvetica"/>
                  <a:cs typeface="Helvetica"/>
                </a:rPr>
                <a:t>Probably HCC</a:t>
              </a:r>
            </a:p>
          </p:txBody>
        </p:sp>
        <p:sp>
          <p:nvSpPr>
            <p:cNvPr id="14" name="Rectangle 13">
              <a:hlinkHover r:id="" action="ppaction://noaction" highlightClick="1"/>
            </p:cNvPr>
            <p:cNvSpPr/>
            <p:nvPr/>
          </p:nvSpPr>
          <p:spPr>
            <a:xfrm>
              <a:off x="930864" y="3822754"/>
              <a:ext cx="1390518" cy="646146"/>
            </a:xfrm>
            <a:prstGeom prst="rect">
              <a:avLst/>
            </a:prstGeom>
            <a:solidFill>
              <a:srgbClr val="FF771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2400" dirty="0">
                  <a:solidFill>
                    <a:srgbClr val="000000"/>
                  </a:solidFill>
                  <a:latin typeface="Helvetica"/>
                  <a:cs typeface="Helvetica"/>
                </a:rPr>
                <a:t>LR-4</a:t>
              </a:r>
            </a:p>
          </p:txBody>
        </p:sp>
        <p:cxnSp>
          <p:nvCxnSpPr>
            <p:cNvPr id="15" name="Straight Arrow Connector 14"/>
            <p:cNvCxnSpPr>
              <a:cxnSpLocks noChangeShapeType="1"/>
              <a:stCxn id="14" idx="3"/>
              <a:endCxn id="13" idx="1"/>
            </p:cNvCxnSpPr>
            <p:nvPr/>
          </p:nvCxnSpPr>
          <p:spPr bwMode="auto">
            <a:xfrm>
              <a:off x="2321382" y="4146621"/>
              <a:ext cx="725419" cy="0"/>
            </a:xfrm>
            <a:prstGeom prst="straightConnector1">
              <a:avLst/>
            </a:prstGeom>
            <a:noFill/>
            <a:ln w="9525">
              <a:solidFill>
                <a:schemeClr val="bg1"/>
              </a:solidFill>
              <a:round/>
              <a:headEnd/>
              <a:tailEnd type="stealth" w="lg" len="lg"/>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16" name="Rectangle 15">
              <a:hlinkHover r:id="" action="ppaction://noaction" highlightClick="1"/>
            </p:cNvPr>
            <p:cNvSpPr/>
            <p:nvPr/>
          </p:nvSpPr>
          <p:spPr>
            <a:xfrm>
              <a:off x="3043626" y="4567331"/>
              <a:ext cx="5603343" cy="646145"/>
            </a:xfrm>
            <a:prstGeom prst="rect">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tIns="0" bIns="0" anchor="ctr"/>
            <a:lstStyle/>
            <a:p>
              <a:pPr algn="ctr">
                <a:defRPr/>
              </a:pPr>
              <a:r>
                <a:rPr lang="en-US" sz="2400" dirty="0">
                  <a:solidFill>
                    <a:srgbClr val="000000"/>
                  </a:solidFill>
                  <a:latin typeface="Helvetica"/>
                  <a:cs typeface="Helvetica"/>
                </a:rPr>
                <a:t>Definitely HCC</a:t>
              </a:r>
            </a:p>
          </p:txBody>
        </p:sp>
        <p:sp>
          <p:nvSpPr>
            <p:cNvPr id="17" name="Rectangle 16">
              <a:hlinkHover r:id="" action="ppaction://noaction" highlightClick="1"/>
            </p:cNvPr>
            <p:cNvSpPr/>
            <p:nvPr/>
          </p:nvSpPr>
          <p:spPr>
            <a:xfrm>
              <a:off x="930864" y="4567331"/>
              <a:ext cx="1390518" cy="646145"/>
            </a:xfrm>
            <a:prstGeom prst="rect">
              <a:avLst/>
            </a:prstGeom>
            <a:solidFill>
              <a:srgbClr val="FF0000"/>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2400" dirty="0">
                  <a:solidFill>
                    <a:srgbClr val="000000"/>
                  </a:solidFill>
                  <a:latin typeface="Helvetica"/>
                  <a:cs typeface="Helvetica"/>
                </a:rPr>
                <a:t>LR-5</a:t>
              </a:r>
            </a:p>
          </p:txBody>
        </p:sp>
        <p:cxnSp>
          <p:nvCxnSpPr>
            <p:cNvPr id="18" name="Straight Arrow Connector 17"/>
            <p:cNvCxnSpPr>
              <a:cxnSpLocks noChangeShapeType="1"/>
              <a:stCxn id="17" idx="3"/>
              <a:endCxn id="16" idx="1"/>
            </p:cNvCxnSpPr>
            <p:nvPr/>
          </p:nvCxnSpPr>
          <p:spPr bwMode="auto">
            <a:xfrm>
              <a:off x="2321382" y="4891197"/>
              <a:ext cx="722244" cy="0"/>
            </a:xfrm>
            <a:prstGeom prst="straightConnector1">
              <a:avLst/>
            </a:prstGeom>
            <a:noFill/>
            <a:ln w="9525">
              <a:solidFill>
                <a:schemeClr val="bg1"/>
              </a:solidFill>
              <a:round/>
              <a:headEnd/>
              <a:tailEnd type="stealth" w="lg" len="lg"/>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19" name="Rectangle 18">
              <a:hlinkHover r:id="" action="ppaction://noaction" highlightClick="1"/>
            </p:cNvPr>
            <p:cNvSpPr/>
            <p:nvPr/>
          </p:nvSpPr>
          <p:spPr>
            <a:xfrm>
              <a:off x="3043626" y="5313494"/>
              <a:ext cx="5603343" cy="644558"/>
            </a:xfrm>
            <a:prstGeom prst="rect">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tIns="0" bIns="0" anchor="ctr"/>
            <a:lstStyle/>
            <a:p>
              <a:pPr algn="ctr">
                <a:defRPr/>
              </a:pPr>
              <a:r>
                <a:rPr lang="en-US" sz="2400" dirty="0">
                  <a:solidFill>
                    <a:srgbClr val="000000"/>
                  </a:solidFill>
                  <a:latin typeface="Helvetica"/>
                  <a:cs typeface="Helvetica"/>
                </a:rPr>
                <a:t>Definitely HCC with Tumor in Vein</a:t>
              </a:r>
            </a:p>
          </p:txBody>
        </p:sp>
        <p:sp>
          <p:nvSpPr>
            <p:cNvPr id="20" name="Rectangle 19">
              <a:hlinkHover r:id="" action="ppaction://noaction" highlightClick="1"/>
            </p:cNvPr>
            <p:cNvSpPr/>
            <p:nvPr/>
          </p:nvSpPr>
          <p:spPr>
            <a:xfrm>
              <a:off x="930864" y="5313494"/>
              <a:ext cx="1390518" cy="644558"/>
            </a:xfrm>
            <a:prstGeom prst="rect">
              <a:avLst/>
            </a:prstGeom>
            <a:solidFill>
              <a:srgbClr val="FF0000"/>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2400" dirty="0">
                  <a:solidFill>
                    <a:srgbClr val="000000"/>
                  </a:solidFill>
                  <a:latin typeface="Helvetica"/>
                  <a:cs typeface="Helvetica"/>
                </a:rPr>
                <a:t>LR-5V</a:t>
              </a:r>
            </a:p>
          </p:txBody>
        </p:sp>
        <p:cxnSp>
          <p:nvCxnSpPr>
            <p:cNvPr id="21" name="Straight Arrow Connector 20"/>
            <p:cNvCxnSpPr>
              <a:cxnSpLocks noChangeShapeType="1"/>
              <a:stCxn id="20" idx="3"/>
              <a:endCxn id="19" idx="1"/>
            </p:cNvCxnSpPr>
            <p:nvPr/>
          </p:nvCxnSpPr>
          <p:spPr bwMode="auto">
            <a:xfrm>
              <a:off x="2321382" y="5635772"/>
              <a:ext cx="722244" cy="0"/>
            </a:xfrm>
            <a:prstGeom prst="straightConnector1">
              <a:avLst/>
            </a:prstGeom>
            <a:noFill/>
            <a:ln w="9525">
              <a:solidFill>
                <a:schemeClr val="bg1"/>
              </a:solidFill>
              <a:round/>
              <a:headEnd/>
              <a:tailEnd type="stealth" w="lg" len="lg"/>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22" name="Rectangle 21">
              <a:hlinkHover r:id="" action="ppaction://noaction" highlightClick="1"/>
            </p:cNvPr>
            <p:cNvSpPr/>
            <p:nvPr/>
          </p:nvSpPr>
          <p:spPr>
            <a:xfrm>
              <a:off x="930864" y="6058069"/>
              <a:ext cx="1390518" cy="644558"/>
            </a:xfrm>
            <a:prstGeom prst="rect">
              <a:avLst/>
            </a:prstGeom>
            <a:solidFill>
              <a:srgbClr val="FF0000"/>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2400" dirty="0">
                  <a:solidFill>
                    <a:srgbClr val="000000"/>
                  </a:solidFill>
                  <a:latin typeface="Helvetica"/>
                  <a:cs typeface="Helvetica"/>
                </a:rPr>
                <a:t>LR-M</a:t>
              </a:r>
            </a:p>
          </p:txBody>
        </p:sp>
        <p:cxnSp>
          <p:nvCxnSpPr>
            <p:cNvPr id="23" name="Straight Arrow Connector 22"/>
            <p:cNvCxnSpPr>
              <a:cxnSpLocks noChangeShapeType="1"/>
              <a:stCxn id="22" idx="3"/>
              <a:endCxn id="24" idx="1"/>
            </p:cNvCxnSpPr>
            <p:nvPr/>
          </p:nvCxnSpPr>
          <p:spPr bwMode="auto">
            <a:xfrm>
              <a:off x="2321382" y="6380348"/>
              <a:ext cx="722244" cy="0"/>
            </a:xfrm>
            <a:prstGeom prst="straightConnector1">
              <a:avLst/>
            </a:prstGeom>
            <a:noFill/>
            <a:ln w="9525">
              <a:solidFill>
                <a:schemeClr val="bg1"/>
              </a:solidFill>
              <a:round/>
              <a:headEnd/>
              <a:tailEnd type="stealth" w="lg" len="lg"/>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24" name="Rectangle 23">
              <a:hlinkHover r:id="" action="ppaction://noaction" highlightClick="1"/>
            </p:cNvPr>
            <p:cNvSpPr/>
            <p:nvPr/>
          </p:nvSpPr>
          <p:spPr>
            <a:xfrm>
              <a:off x="3043626" y="6058069"/>
              <a:ext cx="5603343" cy="644558"/>
            </a:xfrm>
            <a:prstGeom prst="rect">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tIns="0" bIns="0" anchor="ctr"/>
            <a:lstStyle/>
            <a:p>
              <a:pPr algn="ctr">
                <a:defRPr/>
              </a:pPr>
              <a:r>
                <a:rPr lang="en-US" sz="2400" dirty="0">
                  <a:solidFill>
                    <a:srgbClr val="000000"/>
                  </a:solidFill>
                  <a:latin typeface="Helvetica"/>
                  <a:cs typeface="Helvetica"/>
                </a:rPr>
                <a:t>Malignant, not necessarily HCC</a:t>
              </a:r>
            </a:p>
          </p:txBody>
        </p:sp>
      </p:grpSp>
      <p:sp>
        <p:nvSpPr>
          <p:cNvPr id="2" name="Title 1"/>
          <p:cNvSpPr>
            <a:spLocks noGrp="1"/>
          </p:cNvSpPr>
          <p:nvPr>
            <p:ph type="title"/>
          </p:nvPr>
        </p:nvSpPr>
        <p:spPr/>
        <p:txBody>
          <a:bodyPr/>
          <a:lstStyle/>
          <a:p>
            <a:r>
              <a:rPr lang="en-US" dirty="0"/>
              <a:t>LI-RADS: </a:t>
            </a:r>
            <a:r>
              <a:rPr lang="en-US" dirty="0" smtClean="0"/>
              <a:t>Categories</a:t>
            </a:r>
            <a:endParaRPr lang="en-US" dirty="0"/>
          </a:p>
        </p:txBody>
      </p:sp>
      <p:sp>
        <p:nvSpPr>
          <p:cNvPr id="29" name="Text Box 5"/>
          <p:cNvSpPr txBox="1">
            <a:spLocks noChangeArrowheads="1"/>
          </p:cNvSpPr>
          <p:nvPr/>
        </p:nvSpPr>
        <p:spPr bwMode="auto">
          <a:xfrm>
            <a:off x="0" y="6581001"/>
            <a:ext cx="2883973"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US" altLang="ja-JP" sz="1000" dirty="0" smtClean="0">
                <a:solidFill>
                  <a:srgbClr val="FFFFFF"/>
                </a:solidFill>
                <a:latin typeface="Arial"/>
                <a:cs typeface="Arial"/>
              </a:rPr>
              <a:t>American College of Radiology, version 2013.1.</a:t>
            </a:r>
            <a:endParaRPr kumimoji="1" lang="ja-JP" altLang="en-US" sz="1000" dirty="0">
              <a:solidFill>
                <a:srgbClr val="FFFFFF"/>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3" name="Picture 6" descr="PrePhase 3 - 179. HCC Lecture. DQQC 57M 9mm LIRADS 4 nodule 3T Pre HAP PVP LVP Del IP OP SSFSE T2FS b500 Mag More Adj Levels PS.jpg"/>
          <p:cNvPicPr>
            <a:picLocks noChangeAspect="1"/>
          </p:cNvPicPr>
          <p:nvPr/>
        </p:nvPicPr>
        <p:blipFill>
          <a:blip r:embed="rId3">
            <a:extLst>
              <a:ext uri="{28A0092B-C50C-407E-A947-70E740481C1C}">
                <a14:useLocalDpi xmlns:a14="http://schemas.microsoft.com/office/drawing/2010/main" xmlns="" val="0"/>
              </a:ext>
            </a:extLst>
          </a:blip>
          <a:srcRect b="49934"/>
          <a:stretch>
            <a:fillRect/>
          </a:stretch>
        </p:blipFill>
        <p:spPr bwMode="auto">
          <a:xfrm>
            <a:off x="7938" y="1320800"/>
            <a:ext cx="9144000" cy="2111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 name="TextBox 18"/>
          <p:cNvSpPr txBox="1">
            <a:spLocks noChangeArrowheads="1"/>
          </p:cNvSpPr>
          <p:nvPr/>
        </p:nvSpPr>
        <p:spPr bwMode="auto">
          <a:xfrm>
            <a:off x="6540500" y="1938338"/>
            <a:ext cx="762000" cy="339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600">
                <a:solidFill>
                  <a:srgbClr val="FFFFFF"/>
                </a:solidFill>
                <a:latin typeface="Calibri" panose="020F0502020204030204" pitchFamily="34" charset="0"/>
              </a:rPr>
              <a:t>9mm</a:t>
            </a:r>
          </a:p>
        </p:txBody>
      </p:sp>
      <p:cxnSp>
        <p:nvCxnSpPr>
          <p:cNvPr id="31" name="Straight Arrow Connector 30"/>
          <p:cNvCxnSpPr>
            <a:cxnSpLocks/>
          </p:cNvCxnSpPr>
          <p:nvPr/>
        </p:nvCxnSpPr>
        <p:spPr bwMode="auto">
          <a:xfrm flipH="1">
            <a:off x="2570163" y="1590675"/>
            <a:ext cx="142875" cy="250825"/>
          </a:xfrm>
          <a:prstGeom prst="straightConnector1">
            <a:avLst/>
          </a:prstGeom>
          <a:noFill/>
          <a:ln w="25400">
            <a:solidFill>
              <a:srgbClr val="FF0000"/>
            </a:solidFill>
            <a:round/>
            <a:headEnd/>
            <a:tailEnd type="stealth" w="lg" len="lg"/>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32" name="TextBox 31"/>
          <p:cNvSpPr txBox="1">
            <a:spLocks noChangeArrowheads="1"/>
          </p:cNvSpPr>
          <p:nvPr/>
        </p:nvSpPr>
        <p:spPr bwMode="auto">
          <a:xfrm>
            <a:off x="1830388" y="2171700"/>
            <a:ext cx="2120900" cy="647700"/>
          </a:xfrm>
          <a:prstGeom prst="rect">
            <a:avLst/>
          </a:prstGeom>
          <a:solidFill>
            <a:schemeClr val="tx1">
              <a:alpha val="14902"/>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800">
                <a:solidFill>
                  <a:srgbClr val="FF0000"/>
                </a:solidFill>
              </a:rPr>
              <a:t>Arterial </a:t>
            </a:r>
          </a:p>
          <a:p>
            <a:pPr eaLnBrk="1" hangingPunct="1"/>
            <a:r>
              <a:rPr lang="en-US" sz="1800">
                <a:solidFill>
                  <a:srgbClr val="FF0000"/>
                </a:solidFill>
              </a:rPr>
              <a:t>Hyper-enhancement</a:t>
            </a:r>
          </a:p>
        </p:txBody>
      </p:sp>
      <p:sp>
        <p:nvSpPr>
          <p:cNvPr id="33" name="TextBox 32"/>
          <p:cNvSpPr txBox="1">
            <a:spLocks noChangeArrowheads="1"/>
          </p:cNvSpPr>
          <p:nvPr/>
        </p:nvSpPr>
        <p:spPr bwMode="auto">
          <a:xfrm>
            <a:off x="5295900" y="1230313"/>
            <a:ext cx="2187575" cy="369887"/>
          </a:xfrm>
          <a:prstGeom prst="rect">
            <a:avLst/>
          </a:prstGeom>
          <a:solidFill>
            <a:schemeClr val="tx1">
              <a:alpha val="14902"/>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800">
                <a:solidFill>
                  <a:srgbClr val="FF00FF"/>
                </a:solidFill>
              </a:rPr>
              <a:t>Washout appearance</a:t>
            </a:r>
          </a:p>
        </p:txBody>
      </p:sp>
      <p:cxnSp>
        <p:nvCxnSpPr>
          <p:cNvPr id="34" name="Straight Arrow Connector 33"/>
          <p:cNvCxnSpPr>
            <a:cxnSpLocks/>
          </p:cNvCxnSpPr>
          <p:nvPr/>
        </p:nvCxnSpPr>
        <p:spPr bwMode="auto">
          <a:xfrm flipH="1">
            <a:off x="4398963" y="1590675"/>
            <a:ext cx="142875" cy="250825"/>
          </a:xfrm>
          <a:prstGeom prst="straightConnector1">
            <a:avLst/>
          </a:prstGeom>
          <a:noFill/>
          <a:ln w="25400">
            <a:solidFill>
              <a:srgbClr val="FF00FF"/>
            </a:solidFill>
            <a:round/>
            <a:headEnd/>
            <a:tailEnd type="stealth" w="lg" len="lg"/>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cxnSp>
        <p:nvCxnSpPr>
          <p:cNvPr id="35" name="Straight Arrow Connector 34"/>
          <p:cNvCxnSpPr>
            <a:cxnSpLocks/>
          </p:cNvCxnSpPr>
          <p:nvPr/>
        </p:nvCxnSpPr>
        <p:spPr bwMode="auto">
          <a:xfrm flipH="1">
            <a:off x="6245225" y="1590675"/>
            <a:ext cx="142875" cy="250825"/>
          </a:xfrm>
          <a:prstGeom prst="straightConnector1">
            <a:avLst/>
          </a:prstGeom>
          <a:noFill/>
          <a:ln w="25400">
            <a:solidFill>
              <a:srgbClr val="FF00FF"/>
            </a:solidFill>
            <a:round/>
            <a:headEnd/>
            <a:tailEnd type="stealth" w="lg" len="lg"/>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cxnSp>
        <p:nvCxnSpPr>
          <p:cNvPr id="36" name="Straight Arrow Connector 35"/>
          <p:cNvCxnSpPr>
            <a:cxnSpLocks/>
          </p:cNvCxnSpPr>
          <p:nvPr/>
        </p:nvCxnSpPr>
        <p:spPr bwMode="auto">
          <a:xfrm flipH="1">
            <a:off x="8070850" y="1558925"/>
            <a:ext cx="144463" cy="250825"/>
          </a:xfrm>
          <a:prstGeom prst="straightConnector1">
            <a:avLst/>
          </a:prstGeom>
          <a:noFill/>
          <a:ln w="25400">
            <a:solidFill>
              <a:srgbClr val="FF00FF"/>
            </a:solidFill>
            <a:round/>
            <a:headEnd/>
            <a:tailEnd type="stealth" w="lg" len="lg"/>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cxnSp>
        <p:nvCxnSpPr>
          <p:cNvPr id="37" name="Straight Arrow Connector 36"/>
          <p:cNvCxnSpPr>
            <a:cxnSpLocks/>
          </p:cNvCxnSpPr>
          <p:nvPr/>
        </p:nvCxnSpPr>
        <p:spPr bwMode="auto">
          <a:xfrm rot="6300000" flipH="1">
            <a:off x="8094663" y="1947863"/>
            <a:ext cx="142875" cy="250825"/>
          </a:xfrm>
          <a:prstGeom prst="straightConnector1">
            <a:avLst/>
          </a:prstGeom>
          <a:noFill/>
          <a:ln w="25400">
            <a:solidFill>
              <a:srgbClr val="66FFFF"/>
            </a:solidFill>
            <a:round/>
            <a:headEnd/>
            <a:tailEnd type="stealth" w="lg" len="lg"/>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cxnSp>
        <p:nvCxnSpPr>
          <p:cNvPr id="38" name="Straight Arrow Connector 37"/>
          <p:cNvCxnSpPr>
            <a:cxnSpLocks/>
          </p:cNvCxnSpPr>
          <p:nvPr/>
        </p:nvCxnSpPr>
        <p:spPr bwMode="auto">
          <a:xfrm rot="6300000" flipH="1">
            <a:off x="6313488" y="2049463"/>
            <a:ext cx="142875" cy="250825"/>
          </a:xfrm>
          <a:prstGeom prst="straightConnector1">
            <a:avLst/>
          </a:prstGeom>
          <a:noFill/>
          <a:ln w="25400">
            <a:solidFill>
              <a:srgbClr val="66FFFF"/>
            </a:solidFill>
            <a:round/>
            <a:headEnd/>
            <a:tailEnd type="stealth" w="lg" len="lg"/>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39" name="TextBox 38"/>
          <p:cNvSpPr txBox="1">
            <a:spLocks noChangeArrowheads="1"/>
          </p:cNvSpPr>
          <p:nvPr/>
        </p:nvSpPr>
        <p:spPr bwMode="auto">
          <a:xfrm>
            <a:off x="6524625" y="2449513"/>
            <a:ext cx="2073275" cy="369887"/>
          </a:xfrm>
          <a:prstGeom prst="rect">
            <a:avLst/>
          </a:prstGeom>
          <a:solidFill>
            <a:schemeClr val="tx1">
              <a:alpha val="14902"/>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800">
                <a:solidFill>
                  <a:srgbClr val="66FFFF"/>
                </a:solidFill>
              </a:rPr>
              <a:t>Capsule appearance</a:t>
            </a:r>
          </a:p>
        </p:txBody>
      </p:sp>
      <p:sp>
        <p:nvSpPr>
          <p:cNvPr id="40" name="Oval 39"/>
          <p:cNvSpPr>
            <a:spLocks noChangeArrowheads="1"/>
          </p:cNvSpPr>
          <p:nvPr/>
        </p:nvSpPr>
        <p:spPr bwMode="auto">
          <a:xfrm>
            <a:off x="2227263" y="1622425"/>
            <a:ext cx="587375" cy="590550"/>
          </a:xfrm>
          <a:prstGeom prst="ellipse">
            <a:avLst/>
          </a:prstGeom>
          <a:gradFill rotWithShape="1">
            <a:gsLst>
              <a:gs pos="0">
                <a:srgbClr val="9BC1FF">
                  <a:alpha val="0"/>
                </a:srgbClr>
              </a:gs>
              <a:gs pos="100000">
                <a:srgbClr val="3F80CD">
                  <a:alpha val="0"/>
                </a:srgbClr>
              </a:gs>
            </a:gsLst>
            <a:lin ang="5400000"/>
          </a:gradFill>
          <a:ln w="28575">
            <a:solidFill>
              <a:schemeClr val="bg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1" name="Oval 40"/>
          <p:cNvSpPr>
            <a:spLocks noChangeArrowheads="1"/>
          </p:cNvSpPr>
          <p:nvPr/>
        </p:nvSpPr>
        <p:spPr bwMode="auto">
          <a:xfrm>
            <a:off x="4081463" y="1644650"/>
            <a:ext cx="588962" cy="590550"/>
          </a:xfrm>
          <a:prstGeom prst="ellipse">
            <a:avLst/>
          </a:prstGeom>
          <a:gradFill rotWithShape="1">
            <a:gsLst>
              <a:gs pos="0">
                <a:srgbClr val="9BC1FF">
                  <a:alpha val="0"/>
                </a:srgbClr>
              </a:gs>
              <a:gs pos="100000">
                <a:srgbClr val="3F80CD">
                  <a:alpha val="0"/>
                </a:srgbClr>
              </a:gs>
            </a:gsLst>
            <a:lin ang="5400000"/>
          </a:gradFill>
          <a:ln w="28575">
            <a:solidFill>
              <a:schemeClr val="bg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2" name="Oval 41"/>
          <p:cNvSpPr>
            <a:spLocks noChangeArrowheads="1"/>
          </p:cNvSpPr>
          <p:nvPr/>
        </p:nvSpPr>
        <p:spPr bwMode="auto">
          <a:xfrm>
            <a:off x="5899150" y="1660525"/>
            <a:ext cx="588963" cy="590550"/>
          </a:xfrm>
          <a:prstGeom prst="ellipse">
            <a:avLst/>
          </a:prstGeom>
          <a:gradFill rotWithShape="1">
            <a:gsLst>
              <a:gs pos="0">
                <a:srgbClr val="9BC1FF">
                  <a:alpha val="0"/>
                </a:srgbClr>
              </a:gs>
              <a:gs pos="100000">
                <a:srgbClr val="3F80CD">
                  <a:alpha val="0"/>
                </a:srgbClr>
              </a:gs>
            </a:gsLst>
            <a:lin ang="5400000"/>
          </a:gradFill>
          <a:ln w="28575">
            <a:solidFill>
              <a:schemeClr val="bg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3" name="Oval 42"/>
          <p:cNvSpPr>
            <a:spLocks noChangeArrowheads="1"/>
          </p:cNvSpPr>
          <p:nvPr/>
        </p:nvSpPr>
        <p:spPr bwMode="auto">
          <a:xfrm>
            <a:off x="7748588" y="1606550"/>
            <a:ext cx="587375" cy="590550"/>
          </a:xfrm>
          <a:prstGeom prst="ellipse">
            <a:avLst/>
          </a:prstGeom>
          <a:gradFill rotWithShape="1">
            <a:gsLst>
              <a:gs pos="0">
                <a:srgbClr val="9BC1FF">
                  <a:alpha val="0"/>
                </a:srgbClr>
              </a:gs>
              <a:gs pos="100000">
                <a:srgbClr val="3F80CD">
                  <a:alpha val="0"/>
                </a:srgbClr>
              </a:gs>
            </a:gsLst>
            <a:lin ang="5400000"/>
          </a:gradFill>
          <a:ln w="28575">
            <a:solidFill>
              <a:schemeClr val="bg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grpSp>
        <p:nvGrpSpPr>
          <p:cNvPr id="100368" name="Group 17"/>
          <p:cNvGrpSpPr>
            <a:grpSpLocks/>
          </p:cNvGrpSpPr>
          <p:nvPr/>
        </p:nvGrpSpPr>
        <p:grpSpPr bwMode="auto">
          <a:xfrm>
            <a:off x="0" y="928688"/>
            <a:ext cx="9144000" cy="419100"/>
            <a:chOff x="0" y="928463"/>
            <a:chExt cx="9144000" cy="419810"/>
          </a:xfrm>
        </p:grpSpPr>
        <p:sp>
          <p:nvSpPr>
            <p:cNvPr id="100383" name="TextBox 18"/>
            <p:cNvSpPr txBox="1">
              <a:spLocks noChangeArrowheads="1"/>
            </p:cNvSpPr>
            <p:nvPr/>
          </p:nvSpPr>
          <p:spPr bwMode="auto">
            <a:xfrm>
              <a:off x="0" y="928463"/>
              <a:ext cx="1823849" cy="4198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200">
                  <a:solidFill>
                    <a:srgbClr val="FFFFFF"/>
                  </a:solidFill>
                  <a:latin typeface="Helvetica" panose="020B0604020202020204" pitchFamily="34" charset="0"/>
                </a:rPr>
                <a:t>Pre</a:t>
              </a:r>
            </a:p>
          </p:txBody>
        </p:sp>
        <p:sp>
          <p:nvSpPr>
            <p:cNvPr id="100384" name="TextBox 19"/>
            <p:cNvSpPr txBox="1">
              <a:spLocks noChangeArrowheads="1"/>
            </p:cNvSpPr>
            <p:nvPr/>
          </p:nvSpPr>
          <p:spPr bwMode="auto">
            <a:xfrm>
              <a:off x="1830038" y="928463"/>
              <a:ext cx="1823849" cy="4198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200">
                  <a:solidFill>
                    <a:srgbClr val="FFFFFF"/>
                  </a:solidFill>
                  <a:latin typeface="Helvetica" panose="020B0604020202020204" pitchFamily="34" charset="0"/>
                </a:rPr>
                <a:t>Arterial</a:t>
              </a:r>
            </a:p>
          </p:txBody>
        </p:sp>
        <p:sp>
          <p:nvSpPr>
            <p:cNvPr id="100385" name="TextBox 20"/>
            <p:cNvSpPr txBox="1">
              <a:spLocks noChangeArrowheads="1"/>
            </p:cNvSpPr>
            <p:nvPr/>
          </p:nvSpPr>
          <p:spPr bwMode="auto">
            <a:xfrm>
              <a:off x="3660076" y="928463"/>
              <a:ext cx="1823849" cy="4198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200">
                  <a:solidFill>
                    <a:srgbClr val="FFFFFF"/>
                  </a:solidFill>
                  <a:latin typeface="Helvetica" panose="020B0604020202020204" pitchFamily="34" charset="0"/>
                </a:rPr>
                <a:t>Portal Venous</a:t>
              </a:r>
            </a:p>
          </p:txBody>
        </p:sp>
        <p:sp>
          <p:nvSpPr>
            <p:cNvPr id="100386" name="TextBox 21"/>
            <p:cNvSpPr txBox="1">
              <a:spLocks noChangeArrowheads="1"/>
            </p:cNvSpPr>
            <p:nvPr/>
          </p:nvSpPr>
          <p:spPr bwMode="auto">
            <a:xfrm>
              <a:off x="5490114" y="928463"/>
              <a:ext cx="1823849" cy="4198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200">
                  <a:solidFill>
                    <a:srgbClr val="FFFFFF"/>
                  </a:solidFill>
                  <a:latin typeface="Helvetica" panose="020B0604020202020204" pitchFamily="34" charset="0"/>
                </a:rPr>
                <a:t>Delayed 3 minutes</a:t>
              </a:r>
            </a:p>
          </p:txBody>
        </p:sp>
        <p:sp>
          <p:nvSpPr>
            <p:cNvPr id="100387" name="TextBox 22"/>
            <p:cNvSpPr txBox="1">
              <a:spLocks noChangeArrowheads="1"/>
            </p:cNvSpPr>
            <p:nvPr/>
          </p:nvSpPr>
          <p:spPr bwMode="auto">
            <a:xfrm>
              <a:off x="7320151" y="928463"/>
              <a:ext cx="1823849" cy="4198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200">
                  <a:solidFill>
                    <a:srgbClr val="FFFFFF"/>
                  </a:solidFill>
                  <a:latin typeface="Helvetica" panose="020B0604020202020204" pitchFamily="34" charset="0"/>
                </a:rPr>
                <a:t>Delayed 5 minutes</a:t>
              </a:r>
            </a:p>
          </p:txBody>
        </p:sp>
      </p:grpSp>
      <p:sp>
        <p:nvSpPr>
          <p:cNvPr id="6" name="TextBox 5"/>
          <p:cNvSpPr txBox="1">
            <a:spLocks noChangeArrowheads="1"/>
          </p:cNvSpPr>
          <p:nvPr/>
        </p:nvSpPr>
        <p:spPr bwMode="auto">
          <a:xfrm>
            <a:off x="146050" y="4867275"/>
            <a:ext cx="1196975"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2000">
                <a:solidFill>
                  <a:schemeClr val="bg1"/>
                </a:solidFill>
                <a:latin typeface="Helvetica" panose="020B0604020202020204" pitchFamily="34" charset="0"/>
              </a:rPr>
              <a:t>LI-RADS</a:t>
            </a:r>
          </a:p>
          <a:p>
            <a:pPr algn="ctr" eaLnBrk="1" hangingPunct="1"/>
            <a:r>
              <a:rPr lang="en-US" sz="2000">
                <a:solidFill>
                  <a:schemeClr val="bg1"/>
                </a:solidFill>
                <a:latin typeface="Helvetica" panose="020B0604020202020204" pitchFamily="34" charset="0"/>
              </a:rPr>
              <a:t>Table</a:t>
            </a:r>
          </a:p>
        </p:txBody>
      </p:sp>
      <p:sp>
        <p:nvSpPr>
          <p:cNvPr id="44" name="Round Same Side Corner Rectangle 43">
            <a:hlinkHover r:id="" action="ppaction://noaction" highlightClick="1"/>
          </p:cNvPr>
          <p:cNvSpPr/>
          <p:nvPr/>
        </p:nvSpPr>
        <p:spPr>
          <a:xfrm>
            <a:off x="5602288" y="4279900"/>
            <a:ext cx="1782762" cy="617538"/>
          </a:xfrm>
          <a:prstGeom prst="round2SameRect">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200" dirty="0">
                <a:solidFill>
                  <a:srgbClr val="0000FF"/>
                </a:solidFill>
                <a:latin typeface="Helvetica"/>
                <a:cs typeface="Helvetica"/>
              </a:rPr>
              <a:t>Arterial phase</a:t>
            </a:r>
          </a:p>
          <a:p>
            <a:pPr algn="ctr">
              <a:defRPr/>
            </a:pPr>
            <a:r>
              <a:rPr lang="en-US" sz="1200" dirty="0">
                <a:solidFill>
                  <a:srgbClr val="0000FF"/>
                </a:solidFill>
                <a:latin typeface="Helvetica"/>
                <a:cs typeface="Helvetica"/>
              </a:rPr>
              <a:t>hyper-</a:t>
            </a:r>
          </a:p>
          <a:p>
            <a:pPr algn="ctr">
              <a:defRPr/>
            </a:pPr>
            <a:r>
              <a:rPr lang="en-US" sz="1200" dirty="0">
                <a:solidFill>
                  <a:srgbClr val="0000FF"/>
                </a:solidFill>
                <a:latin typeface="Helvetica"/>
                <a:cs typeface="Helvetica"/>
              </a:rPr>
              <a:t>enhancement</a:t>
            </a:r>
          </a:p>
        </p:txBody>
      </p:sp>
      <p:sp>
        <p:nvSpPr>
          <p:cNvPr id="45" name="Round Same Side Corner Rectangle 44">
            <a:hlinkHover r:id="" action="ppaction://noaction" highlightClick="1"/>
          </p:cNvPr>
          <p:cNvSpPr/>
          <p:nvPr/>
        </p:nvSpPr>
        <p:spPr>
          <a:xfrm rot="16200000">
            <a:off x="3151187" y="3951288"/>
            <a:ext cx="320675" cy="2216150"/>
          </a:xfrm>
          <a:prstGeom prst="round2SameRect">
            <a:avLst>
              <a:gd name="adj1" fmla="val 39952"/>
              <a:gd name="adj2" fmla="val 0"/>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 lIns="91428" tIns="0" bIns="91440" anchor="ctr"/>
          <a:lstStyle/>
          <a:p>
            <a:pPr algn="r">
              <a:defRPr/>
            </a:pPr>
            <a:r>
              <a:rPr lang="en-US" sz="1200" dirty="0">
                <a:solidFill>
                  <a:srgbClr val="0000FF"/>
                </a:solidFill>
                <a:latin typeface="Helvetica"/>
                <a:cs typeface="Helvetica"/>
              </a:rPr>
              <a:t>Diameter (mm):</a:t>
            </a:r>
          </a:p>
        </p:txBody>
      </p:sp>
      <p:sp>
        <p:nvSpPr>
          <p:cNvPr id="46" name="Rectangle 45">
            <a:hlinkHover r:id="" action="ppaction://noaction" highlightClick="1"/>
          </p:cNvPr>
          <p:cNvSpPr/>
          <p:nvPr/>
        </p:nvSpPr>
        <p:spPr>
          <a:xfrm>
            <a:off x="5602288" y="4899025"/>
            <a:ext cx="593725" cy="312738"/>
          </a:xfrm>
          <a:prstGeom prst="rect">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200" dirty="0">
                <a:solidFill>
                  <a:srgbClr val="0000FF"/>
                </a:solidFill>
                <a:latin typeface="Helvetica"/>
                <a:cs typeface="Helvetica"/>
              </a:rPr>
              <a:t>&lt; 10</a:t>
            </a:r>
          </a:p>
        </p:txBody>
      </p:sp>
      <p:sp>
        <p:nvSpPr>
          <p:cNvPr id="47" name="Rectangle 46">
            <a:hlinkHover r:id="" action="ppaction://noaction" highlightClick="1"/>
          </p:cNvPr>
          <p:cNvSpPr/>
          <p:nvPr/>
        </p:nvSpPr>
        <p:spPr>
          <a:xfrm>
            <a:off x="5602288" y="5219700"/>
            <a:ext cx="593725" cy="930275"/>
          </a:xfrm>
          <a:prstGeom prst="rect">
            <a:avLst/>
          </a:prstGeom>
          <a:solidFill>
            <a:schemeClr val="bg1">
              <a:alpha val="0"/>
            </a:schemeClr>
          </a:solidFill>
          <a:ln w="127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endParaRPr lang="en-US" sz="1100" dirty="0">
              <a:solidFill>
                <a:srgbClr val="0000FF"/>
              </a:solidFill>
              <a:latin typeface="Helvetica"/>
              <a:cs typeface="Helvetica"/>
            </a:endParaRPr>
          </a:p>
        </p:txBody>
      </p:sp>
      <p:sp>
        <p:nvSpPr>
          <p:cNvPr id="48" name="TextBox 47">
            <a:hlinkHover r:id="" action="ppaction://noaction" highlightClick="1"/>
          </p:cNvPr>
          <p:cNvSpPr txBox="1">
            <a:spLocks noChangeArrowheads="1"/>
          </p:cNvSpPr>
          <p:nvPr/>
        </p:nvSpPr>
        <p:spPr bwMode="auto">
          <a:xfrm>
            <a:off x="2203450" y="5324475"/>
            <a:ext cx="823913" cy="27781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0" tIns="45715" rIns="91428" bIns="45715" anchor="ctr"/>
          <a:lstStyle>
            <a:lvl1pPr marL="111125" indent="-55563"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Arial" panose="020B0604020202020204" pitchFamily="34" charset="0"/>
              <a:buChar char="•"/>
            </a:pPr>
            <a:r>
              <a:rPr lang="en-US" altLang="en-US" sz="1200">
                <a:solidFill>
                  <a:srgbClr val="0000FF"/>
                </a:solidFill>
                <a:latin typeface="Helvetica" panose="020B0604020202020204" pitchFamily="34" charset="0"/>
              </a:rPr>
              <a:t>“</a:t>
            </a:r>
            <a:r>
              <a:rPr lang="en-US" sz="1200">
                <a:solidFill>
                  <a:srgbClr val="0000FF"/>
                </a:solidFill>
                <a:latin typeface="Helvetica" panose="020B0604020202020204" pitchFamily="34" charset="0"/>
              </a:rPr>
              <a:t>Washout</a:t>
            </a:r>
            <a:r>
              <a:rPr lang="en-US" altLang="en-US" sz="1200">
                <a:solidFill>
                  <a:srgbClr val="0000FF"/>
                </a:solidFill>
                <a:latin typeface="Helvetica" panose="020B0604020202020204" pitchFamily="34" charset="0"/>
              </a:rPr>
              <a:t>”</a:t>
            </a:r>
            <a:endParaRPr lang="en-US" sz="1200">
              <a:solidFill>
                <a:srgbClr val="0000FF"/>
              </a:solidFill>
              <a:latin typeface="Helvetica" panose="020B0604020202020204" pitchFamily="34" charset="0"/>
            </a:endParaRPr>
          </a:p>
        </p:txBody>
      </p:sp>
      <p:sp>
        <p:nvSpPr>
          <p:cNvPr id="49" name="TextBox 48">
            <a:hlinkHover r:id="" action="ppaction://noaction" highlightClick="1"/>
          </p:cNvPr>
          <p:cNvSpPr txBox="1">
            <a:spLocks noChangeArrowheads="1"/>
          </p:cNvSpPr>
          <p:nvPr/>
        </p:nvSpPr>
        <p:spPr bwMode="auto">
          <a:xfrm>
            <a:off x="2203450" y="5557838"/>
            <a:ext cx="823913" cy="27622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0" tIns="45715" rIns="91428" bIns="45715" anchor="ctr"/>
          <a:lstStyle>
            <a:lvl1pPr marL="111125" indent="-55563"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Arial" panose="020B0604020202020204" pitchFamily="34" charset="0"/>
              <a:buChar char="•"/>
            </a:pPr>
            <a:r>
              <a:rPr lang="en-US" altLang="en-US" sz="1200">
                <a:solidFill>
                  <a:srgbClr val="0000FF"/>
                </a:solidFill>
                <a:latin typeface="Helvetica" panose="020B0604020202020204" pitchFamily="34" charset="0"/>
              </a:rPr>
              <a:t>“</a:t>
            </a:r>
            <a:r>
              <a:rPr lang="en-US" sz="1200">
                <a:solidFill>
                  <a:srgbClr val="0000FF"/>
                </a:solidFill>
                <a:latin typeface="Helvetica" panose="020B0604020202020204" pitchFamily="34" charset="0"/>
              </a:rPr>
              <a:t>Capsule</a:t>
            </a:r>
            <a:r>
              <a:rPr lang="en-US" altLang="en-US" sz="1200">
                <a:solidFill>
                  <a:srgbClr val="0000FF"/>
                </a:solidFill>
                <a:latin typeface="Helvetica" panose="020B0604020202020204" pitchFamily="34" charset="0"/>
              </a:rPr>
              <a:t>”</a:t>
            </a:r>
            <a:endParaRPr lang="en-US" sz="1200">
              <a:solidFill>
                <a:srgbClr val="0000FF"/>
              </a:solidFill>
              <a:latin typeface="Helvetica" panose="020B0604020202020204" pitchFamily="34" charset="0"/>
            </a:endParaRPr>
          </a:p>
        </p:txBody>
      </p:sp>
      <p:sp>
        <p:nvSpPr>
          <p:cNvPr id="50" name="Left Brace 49"/>
          <p:cNvSpPr/>
          <p:nvPr/>
        </p:nvSpPr>
        <p:spPr>
          <a:xfrm>
            <a:off x="3587750" y="5257800"/>
            <a:ext cx="227013" cy="876300"/>
          </a:xfrm>
          <a:prstGeom prst="leftBrac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prstClr val="black"/>
              </a:solidFill>
            </a:endParaRPr>
          </a:p>
        </p:txBody>
      </p:sp>
      <p:sp>
        <p:nvSpPr>
          <p:cNvPr id="51" name="Rectangle 50"/>
          <p:cNvSpPr/>
          <p:nvPr/>
        </p:nvSpPr>
        <p:spPr>
          <a:xfrm>
            <a:off x="3824288" y="5849938"/>
            <a:ext cx="595312" cy="312737"/>
          </a:xfrm>
          <a:prstGeom prst="rect">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91428" bIns="0"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sz="1200">
                <a:solidFill>
                  <a:srgbClr val="000000"/>
                </a:solidFill>
                <a:latin typeface="Helvetica" panose="020B0604020202020204" pitchFamily="34" charset="0"/>
              </a:rPr>
              <a:t>≥ Two:</a:t>
            </a:r>
          </a:p>
        </p:txBody>
      </p:sp>
      <p:sp>
        <p:nvSpPr>
          <p:cNvPr id="52" name="Rectangle 51">
            <a:hlinkHover r:id="" action="ppaction://noaction" highlightClick="1"/>
          </p:cNvPr>
          <p:cNvSpPr/>
          <p:nvPr/>
        </p:nvSpPr>
        <p:spPr>
          <a:xfrm>
            <a:off x="4416425" y="5849938"/>
            <a:ext cx="2968625" cy="312737"/>
          </a:xfrm>
          <a:prstGeom prst="rect">
            <a:avLst/>
          </a:prstGeom>
          <a:solidFill>
            <a:schemeClr val="bg1">
              <a:alpha val="0"/>
            </a:schemeClr>
          </a:solidFill>
          <a:ln w="127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endParaRPr lang="en-US" sz="1100" dirty="0">
              <a:solidFill>
                <a:srgbClr val="0000FF"/>
              </a:solidFill>
              <a:latin typeface="Helvetica"/>
              <a:cs typeface="Helvetica"/>
            </a:endParaRPr>
          </a:p>
        </p:txBody>
      </p:sp>
      <p:sp>
        <p:nvSpPr>
          <p:cNvPr id="53" name="Rectangle 52">
            <a:hlinkHover r:id="" action="ppaction://noaction" highlightClick="1"/>
          </p:cNvPr>
          <p:cNvSpPr/>
          <p:nvPr/>
        </p:nvSpPr>
        <p:spPr>
          <a:xfrm>
            <a:off x="5602288" y="5849938"/>
            <a:ext cx="593725" cy="312737"/>
          </a:xfrm>
          <a:prstGeom prst="rect">
            <a:avLst/>
          </a:prstGeom>
          <a:solidFill>
            <a:srgbClr val="FF771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200" dirty="0">
                <a:solidFill>
                  <a:prstClr val="black"/>
                </a:solidFill>
                <a:latin typeface="Helvetica"/>
                <a:cs typeface="Helvetica"/>
              </a:rPr>
              <a:t>LR-4</a:t>
            </a:r>
          </a:p>
        </p:txBody>
      </p:sp>
      <p:sp>
        <p:nvSpPr>
          <p:cNvPr id="54" name="Rectangle 53"/>
          <p:cNvSpPr/>
          <p:nvPr/>
        </p:nvSpPr>
        <p:spPr>
          <a:xfrm>
            <a:off x="2089150" y="4192588"/>
            <a:ext cx="5397500" cy="2057400"/>
          </a:xfrm>
          <a:prstGeom prst="rect">
            <a:avLst/>
          </a:prstGeom>
          <a:noFill/>
          <a:ln>
            <a:solidFill>
              <a:schemeClr val="bg1"/>
            </a:solidFill>
            <a:prstDash val="dash"/>
          </a:ln>
          <a:effectLst/>
        </p:spPr>
        <p:style>
          <a:lnRef idx="1">
            <a:schemeClr val="accent1"/>
          </a:lnRef>
          <a:fillRef idx="3">
            <a:schemeClr val="accent1"/>
          </a:fillRef>
          <a:effectRef idx="2">
            <a:schemeClr val="accent1"/>
          </a:effectRef>
          <a:fontRef idx="minor">
            <a:schemeClr val="lt1"/>
          </a:fontRef>
        </p:style>
        <p:txBody>
          <a:bodyPr lIns="91428" tIns="45715" rIns="91428" bIns="45715" anchor="ctr"/>
          <a:lstStyle/>
          <a:p>
            <a:pPr algn="ctr">
              <a:defRPr/>
            </a:pPr>
            <a:endParaRPr lang="en-US" sz="1200">
              <a:solidFill>
                <a:prstClr val="white"/>
              </a:solidFill>
            </a:endParaRPr>
          </a:p>
        </p:txBody>
      </p:sp>
      <p:sp>
        <p:nvSpPr>
          <p:cNvPr id="100382" name="TextBox 2"/>
          <p:cNvSpPr txBox="1">
            <a:spLocks noChangeArrowheads="1"/>
          </p:cNvSpPr>
          <p:nvPr/>
        </p:nvSpPr>
        <p:spPr bwMode="auto">
          <a:xfrm>
            <a:off x="7938" y="3432175"/>
            <a:ext cx="1152525"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800" i="1" dirty="0">
                <a:solidFill>
                  <a:schemeClr val="bg1"/>
                </a:solidFill>
              </a:rPr>
              <a:t>MRI at 3T</a:t>
            </a:r>
          </a:p>
        </p:txBody>
      </p:sp>
      <p:sp>
        <p:nvSpPr>
          <p:cNvPr id="56" name="Text Box 5"/>
          <p:cNvSpPr txBox="1">
            <a:spLocks noChangeArrowheads="1"/>
          </p:cNvSpPr>
          <p:nvPr/>
        </p:nvSpPr>
        <p:spPr bwMode="auto">
          <a:xfrm>
            <a:off x="0" y="6581001"/>
            <a:ext cx="1971451"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US" altLang="ja-JP" sz="1000" dirty="0" smtClean="0">
                <a:solidFill>
                  <a:srgbClr val="FFFFFF"/>
                </a:solidFill>
                <a:latin typeface="Arial"/>
                <a:cs typeface="Arial"/>
              </a:rPr>
              <a:t>American College of Radiology</a:t>
            </a:r>
            <a:r>
              <a:rPr lang="en-US" sz="1000" dirty="0" smtClean="0">
                <a:solidFill>
                  <a:schemeClr val="bg1"/>
                </a:solidFill>
              </a:rPr>
              <a:t>. </a:t>
            </a:r>
            <a:endParaRPr lang="en-US" sz="1000" dirty="0">
              <a:solidFill>
                <a:schemeClr val="bg1"/>
              </a:solidFill>
            </a:endParaRPr>
          </a:p>
        </p:txBody>
      </p:sp>
      <p:sp>
        <p:nvSpPr>
          <p:cNvPr id="2" name="Title 1"/>
          <p:cNvSpPr>
            <a:spLocks noGrp="1"/>
          </p:cNvSpPr>
          <p:nvPr>
            <p:ph type="title"/>
          </p:nvPr>
        </p:nvSpPr>
        <p:spPr>
          <a:xfrm>
            <a:off x="457200" y="0"/>
            <a:ext cx="8229600" cy="1143000"/>
          </a:xfrm>
        </p:spPr>
        <p:txBody>
          <a:bodyPr/>
          <a:lstStyle/>
          <a:p>
            <a:r>
              <a:rPr lang="en-US" dirty="0"/>
              <a:t>LR-4 </a:t>
            </a:r>
            <a:r>
              <a:rPr lang="en-US" dirty="0" smtClean="0"/>
              <a:t>Example</a:t>
            </a:r>
            <a:endParaRPr lang="en-US" dirty="0"/>
          </a:p>
        </p:txBody>
      </p:sp>
    </p:spTree>
    <p:extLst>
      <p:ext uri="{BB962C8B-B14F-4D97-AF65-F5344CB8AC3E}">
        <p14:creationId xmlns:p14="http://schemas.microsoft.com/office/powerpoint/2010/main" xmlns="" val="98607621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cBhvr>
                                        <p:cTn id="15" dur="500" fill="hold"/>
                                        <p:tgtEl>
                                          <p:spTgt spid="42"/>
                                        </p:tgtEl>
                                        <p:attrNameLst>
                                          <p:attrName>ppt_w</p:attrName>
                                        </p:attrNameLst>
                                      </p:cBhvr>
                                      <p:tavLst>
                                        <p:tav tm="0">
                                          <p:val>
                                            <p:fltVal val="0"/>
                                          </p:val>
                                        </p:tav>
                                        <p:tav tm="100000">
                                          <p:val>
                                            <p:strVal val="#ppt_w"/>
                                          </p:val>
                                        </p:tav>
                                      </p:tavLst>
                                    </p:anim>
                                    <p:anim calcmode="lin" valueType="num">
                                      <p:cBhvr>
                                        <p:cTn id="16" dur="500" fill="hold"/>
                                        <p:tgtEl>
                                          <p:spTgt spid="42"/>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p:cTn id="19" dur="500" fill="hold"/>
                                        <p:tgtEl>
                                          <p:spTgt spid="43"/>
                                        </p:tgtEl>
                                        <p:attrNameLst>
                                          <p:attrName>ppt_w</p:attrName>
                                        </p:attrNameLst>
                                      </p:cBhvr>
                                      <p:tavLst>
                                        <p:tav tm="0">
                                          <p:val>
                                            <p:fltVal val="0"/>
                                          </p:val>
                                        </p:tav>
                                        <p:tav tm="100000">
                                          <p:val>
                                            <p:strVal val="#ppt_w"/>
                                          </p:val>
                                        </p:tav>
                                      </p:tavLst>
                                    </p:anim>
                                    <p:anim calcmode="lin" valueType="num">
                                      <p:cBhvr>
                                        <p:cTn id="20" dur="500" fill="hold"/>
                                        <p:tgtEl>
                                          <p:spTgt spid="43"/>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288"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p:cTn id="25" dur="500" fill="hold"/>
                                        <p:tgtEl>
                                          <p:spTgt spid="30"/>
                                        </p:tgtEl>
                                        <p:attrNameLst>
                                          <p:attrName>ppt_w</p:attrName>
                                        </p:attrNameLst>
                                      </p:cBhvr>
                                      <p:tavLst>
                                        <p:tav tm="0">
                                          <p:val>
                                            <p:strVal val="4/3*#ppt_w"/>
                                          </p:val>
                                        </p:tav>
                                        <p:tav tm="100000">
                                          <p:val>
                                            <p:strVal val="#ppt_w"/>
                                          </p:val>
                                        </p:tav>
                                      </p:tavLst>
                                    </p:anim>
                                    <p:anim calcmode="lin" valueType="num">
                                      <p:cBhvr>
                                        <p:cTn id="26" dur="500" fill="hold"/>
                                        <p:tgtEl>
                                          <p:spTgt spid="30"/>
                                        </p:tgtEl>
                                        <p:attrNameLst>
                                          <p:attrName>ppt_h</p:attrName>
                                        </p:attrNameLst>
                                      </p:cBhvr>
                                      <p:tavLst>
                                        <p:tav tm="0">
                                          <p:val>
                                            <p:strVal val="4/3*#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xit" presetSubtype="0" fill="hold" grpId="1" nodeType="clickEffect">
                                  <p:stCondLst>
                                    <p:cond delay="0"/>
                                  </p:stCondLst>
                                  <p:childTnLst>
                                    <p:animEffect transition="out" filter="fade">
                                      <p:cBhvr>
                                        <p:cTn id="30" dur="500"/>
                                        <p:tgtEl>
                                          <p:spTgt spid="40"/>
                                        </p:tgtEl>
                                      </p:cBhvr>
                                    </p:animEffect>
                                    <p:set>
                                      <p:cBhvr>
                                        <p:cTn id="31" dur="1" fill="hold">
                                          <p:stCondLst>
                                            <p:cond delay="499"/>
                                          </p:stCondLst>
                                        </p:cTn>
                                        <p:tgtEl>
                                          <p:spTgt spid="40"/>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41"/>
                                        </p:tgtEl>
                                      </p:cBhvr>
                                    </p:animEffect>
                                    <p:set>
                                      <p:cBhvr>
                                        <p:cTn id="34" dur="1" fill="hold">
                                          <p:stCondLst>
                                            <p:cond delay="499"/>
                                          </p:stCondLst>
                                        </p:cTn>
                                        <p:tgtEl>
                                          <p:spTgt spid="41"/>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42"/>
                                        </p:tgtEl>
                                      </p:cBhvr>
                                    </p:animEffect>
                                    <p:set>
                                      <p:cBhvr>
                                        <p:cTn id="37" dur="1" fill="hold">
                                          <p:stCondLst>
                                            <p:cond delay="499"/>
                                          </p:stCondLst>
                                        </p:cTn>
                                        <p:tgtEl>
                                          <p:spTgt spid="42"/>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43"/>
                                        </p:tgtEl>
                                      </p:cBhvr>
                                    </p:animEffect>
                                    <p:set>
                                      <p:cBhvr>
                                        <p:cTn id="40" dur="1" fill="hold">
                                          <p:stCondLst>
                                            <p:cond delay="499"/>
                                          </p:stCondLst>
                                        </p:cTn>
                                        <p:tgtEl>
                                          <p:spTgt spid="43"/>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nodeType="click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500"/>
                                        <p:tgtEl>
                                          <p:spTgt spid="3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500"/>
                                        <p:tgtEl>
                                          <p:spTgt spid="32"/>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nodeType="click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500"/>
                                        <p:tgtEl>
                                          <p:spTgt spid="34"/>
                                        </p:tgtEl>
                                      </p:cBhvr>
                                    </p:animEffect>
                                  </p:childTnLst>
                                </p:cTn>
                              </p:par>
                              <p:par>
                                <p:cTn id="54" presetID="10" presetClass="entr" presetSubtype="0" fill="hold" nodeType="with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500"/>
                                        <p:tgtEl>
                                          <p:spTgt spid="35"/>
                                        </p:tgtEl>
                                      </p:cBhvr>
                                    </p:animEffect>
                                  </p:childTnLst>
                                </p:cTn>
                              </p:par>
                              <p:par>
                                <p:cTn id="57" presetID="10" presetClass="entr" presetSubtype="0" fill="hold" nodeType="with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500"/>
                                        <p:tgtEl>
                                          <p:spTgt spid="3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fade">
                                      <p:cBhvr>
                                        <p:cTn id="62" dur="500"/>
                                        <p:tgtEl>
                                          <p:spTgt spid="33"/>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nodeType="click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500"/>
                                        <p:tgtEl>
                                          <p:spTgt spid="37"/>
                                        </p:tgtEl>
                                      </p:cBhvr>
                                    </p:animEffect>
                                  </p:childTnLst>
                                </p:cTn>
                              </p:par>
                              <p:par>
                                <p:cTn id="68" presetID="10" presetClass="entr" presetSubtype="0" fill="hold" nodeType="with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fade">
                                      <p:cBhvr>
                                        <p:cTn id="70" dur="500"/>
                                        <p:tgtEl>
                                          <p:spTgt spid="3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fade">
                                      <p:cBhvr>
                                        <p:cTn id="73" dur="500"/>
                                        <p:tgtEl>
                                          <p:spTgt spid="39"/>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54"/>
                                        </p:tgtEl>
                                        <p:attrNameLst>
                                          <p:attrName>style.visibility</p:attrName>
                                        </p:attrNameLst>
                                      </p:cBhvr>
                                      <p:to>
                                        <p:strVal val="visible"/>
                                      </p:to>
                                    </p:set>
                                    <p:animEffect transition="in" filter="fade">
                                      <p:cBhvr>
                                        <p:cTn id="78" dur="500"/>
                                        <p:tgtEl>
                                          <p:spTgt spid="54"/>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6"/>
                                        </p:tgtEl>
                                        <p:attrNameLst>
                                          <p:attrName>style.visibility</p:attrName>
                                        </p:attrNameLst>
                                      </p:cBhvr>
                                      <p:to>
                                        <p:strVal val="visible"/>
                                      </p:to>
                                    </p:set>
                                    <p:animEffect transition="in" filter="fade">
                                      <p:cBhvr>
                                        <p:cTn id="81" dur="500"/>
                                        <p:tgtEl>
                                          <p:spTgt spid="6"/>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44"/>
                                        </p:tgtEl>
                                        <p:attrNameLst>
                                          <p:attrName>style.visibility</p:attrName>
                                        </p:attrNameLst>
                                      </p:cBhvr>
                                      <p:to>
                                        <p:strVal val="visible"/>
                                      </p:to>
                                    </p:set>
                                    <p:animEffect transition="in" filter="fade">
                                      <p:cBhvr>
                                        <p:cTn id="86" dur="500"/>
                                        <p:tgtEl>
                                          <p:spTgt spid="44"/>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fade">
                                      <p:cBhvr>
                                        <p:cTn id="91" dur="500"/>
                                        <p:tgtEl>
                                          <p:spTgt spid="45"/>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46"/>
                                        </p:tgtEl>
                                        <p:attrNameLst>
                                          <p:attrName>style.visibility</p:attrName>
                                        </p:attrNameLst>
                                      </p:cBhvr>
                                      <p:to>
                                        <p:strVal val="visible"/>
                                      </p:to>
                                    </p:set>
                                    <p:animEffect transition="in" filter="fade">
                                      <p:cBhvr>
                                        <p:cTn id="96" dur="500"/>
                                        <p:tgtEl>
                                          <p:spTgt spid="46"/>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47"/>
                                        </p:tgtEl>
                                        <p:attrNameLst>
                                          <p:attrName>style.visibility</p:attrName>
                                        </p:attrNameLst>
                                      </p:cBhvr>
                                      <p:to>
                                        <p:strVal val="visible"/>
                                      </p:to>
                                    </p:set>
                                    <p:animEffect transition="in" filter="fade">
                                      <p:cBhvr>
                                        <p:cTn id="101" dur="500"/>
                                        <p:tgtEl>
                                          <p:spTgt spid="47"/>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500"/>
                                        <p:tgtEl>
                                          <p:spTgt spid="48"/>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49"/>
                                        </p:tgtEl>
                                        <p:attrNameLst>
                                          <p:attrName>style.visibility</p:attrName>
                                        </p:attrNameLst>
                                      </p:cBhvr>
                                      <p:to>
                                        <p:strVal val="visible"/>
                                      </p:to>
                                    </p:set>
                                    <p:animEffect transition="in" filter="fade">
                                      <p:cBhvr>
                                        <p:cTn id="109" dur="500"/>
                                        <p:tgtEl>
                                          <p:spTgt spid="49"/>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50"/>
                                        </p:tgtEl>
                                        <p:attrNameLst>
                                          <p:attrName>style.visibility</p:attrName>
                                        </p:attrNameLst>
                                      </p:cBhvr>
                                      <p:to>
                                        <p:strVal val="visible"/>
                                      </p:to>
                                    </p:set>
                                    <p:animEffect transition="in" filter="fade">
                                      <p:cBhvr>
                                        <p:cTn id="114" dur="500"/>
                                        <p:tgtEl>
                                          <p:spTgt spid="50"/>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51"/>
                                        </p:tgtEl>
                                        <p:attrNameLst>
                                          <p:attrName>style.visibility</p:attrName>
                                        </p:attrNameLst>
                                      </p:cBhvr>
                                      <p:to>
                                        <p:strVal val="visible"/>
                                      </p:to>
                                    </p:set>
                                    <p:animEffect transition="in" filter="fade">
                                      <p:cBhvr>
                                        <p:cTn id="119" dur="500"/>
                                        <p:tgtEl>
                                          <p:spTgt spid="51"/>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52"/>
                                        </p:tgtEl>
                                        <p:attrNameLst>
                                          <p:attrName>style.visibility</p:attrName>
                                        </p:attrNameLst>
                                      </p:cBhvr>
                                      <p:to>
                                        <p:strVal val="visible"/>
                                      </p:to>
                                    </p:set>
                                    <p:animEffect transition="in" filter="fade">
                                      <p:cBhvr>
                                        <p:cTn id="124" dur="500"/>
                                        <p:tgtEl>
                                          <p:spTgt spid="52"/>
                                        </p:tgtEl>
                                      </p:cBhvr>
                                    </p:animEffec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53"/>
                                        </p:tgtEl>
                                        <p:attrNameLst>
                                          <p:attrName>style.visibility</p:attrName>
                                        </p:attrNameLst>
                                      </p:cBhvr>
                                      <p:to>
                                        <p:strVal val="visible"/>
                                      </p:to>
                                    </p:set>
                                    <p:animEffect transition="in" filter="fade">
                                      <p:cBhvr>
                                        <p:cTn id="12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animBg="1"/>
      <p:bldP spid="33" grpId="0" animBg="1"/>
      <p:bldP spid="39" grpId="0" animBg="1"/>
      <p:bldP spid="40" grpId="0" animBg="1"/>
      <p:bldP spid="40" grpId="1" animBg="1"/>
      <p:bldP spid="41" grpId="0" animBg="1"/>
      <p:bldP spid="41" grpId="1" animBg="1"/>
      <p:bldP spid="42" grpId="0" animBg="1"/>
      <p:bldP spid="42" grpId="1" animBg="1"/>
      <p:bldP spid="43" grpId="0" animBg="1"/>
      <p:bldP spid="43" grpId="1" animBg="1"/>
      <p:bldP spid="6" grpId="0"/>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146050" y="4867275"/>
            <a:ext cx="1196975"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2000">
                <a:solidFill>
                  <a:schemeClr val="bg1"/>
                </a:solidFill>
                <a:latin typeface="Helvetica" panose="020B0604020202020204" pitchFamily="34" charset="0"/>
              </a:rPr>
              <a:t>LI-RADS</a:t>
            </a:r>
          </a:p>
          <a:p>
            <a:pPr algn="ctr" eaLnBrk="1" hangingPunct="1"/>
            <a:r>
              <a:rPr lang="en-US" sz="2000">
                <a:solidFill>
                  <a:schemeClr val="bg1"/>
                </a:solidFill>
                <a:latin typeface="Helvetica" panose="020B0604020202020204" pitchFamily="34" charset="0"/>
              </a:rPr>
              <a:t>Table</a:t>
            </a:r>
          </a:p>
        </p:txBody>
      </p:sp>
      <p:sp>
        <p:nvSpPr>
          <p:cNvPr id="54" name="Rectangle 53"/>
          <p:cNvSpPr/>
          <p:nvPr/>
        </p:nvSpPr>
        <p:spPr>
          <a:xfrm>
            <a:off x="2089150" y="4192588"/>
            <a:ext cx="5397500" cy="2057400"/>
          </a:xfrm>
          <a:prstGeom prst="rect">
            <a:avLst/>
          </a:prstGeom>
          <a:noFill/>
          <a:ln>
            <a:solidFill>
              <a:schemeClr val="bg1"/>
            </a:solidFill>
            <a:prstDash val="dash"/>
          </a:ln>
          <a:effectLst/>
        </p:spPr>
        <p:style>
          <a:lnRef idx="1">
            <a:schemeClr val="accent1"/>
          </a:lnRef>
          <a:fillRef idx="3">
            <a:schemeClr val="accent1"/>
          </a:fillRef>
          <a:effectRef idx="2">
            <a:schemeClr val="accent1"/>
          </a:effectRef>
          <a:fontRef idx="minor">
            <a:schemeClr val="lt1"/>
          </a:fontRef>
        </p:style>
        <p:txBody>
          <a:bodyPr lIns="91428" tIns="45715" rIns="91428" bIns="45715" anchor="ctr"/>
          <a:lstStyle/>
          <a:p>
            <a:pPr algn="ctr">
              <a:defRPr/>
            </a:pPr>
            <a:endParaRPr lang="en-US" sz="1200">
              <a:solidFill>
                <a:prstClr val="white"/>
              </a:solidFill>
            </a:endParaRPr>
          </a:p>
        </p:txBody>
      </p:sp>
      <p:sp>
        <p:nvSpPr>
          <p:cNvPr id="56" name="Round Same Side Corner Rectangle 55">
            <a:hlinkHover r:id="" action="ppaction://noaction" highlightClick="1"/>
          </p:cNvPr>
          <p:cNvSpPr/>
          <p:nvPr/>
        </p:nvSpPr>
        <p:spPr>
          <a:xfrm>
            <a:off x="5602288" y="4279900"/>
            <a:ext cx="1782762" cy="617538"/>
          </a:xfrm>
          <a:prstGeom prst="round2SameRect">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200" dirty="0">
                <a:solidFill>
                  <a:srgbClr val="0000FF"/>
                </a:solidFill>
                <a:latin typeface="Helvetica"/>
                <a:cs typeface="Helvetica"/>
              </a:rPr>
              <a:t>Arterial phase</a:t>
            </a:r>
          </a:p>
          <a:p>
            <a:pPr algn="ctr">
              <a:defRPr/>
            </a:pPr>
            <a:r>
              <a:rPr lang="en-US" sz="1200" dirty="0">
                <a:solidFill>
                  <a:srgbClr val="0000FF"/>
                </a:solidFill>
                <a:latin typeface="Helvetica"/>
                <a:cs typeface="Helvetica"/>
              </a:rPr>
              <a:t>hyper-</a:t>
            </a:r>
          </a:p>
          <a:p>
            <a:pPr algn="ctr">
              <a:defRPr/>
            </a:pPr>
            <a:r>
              <a:rPr lang="en-US" sz="1200" dirty="0">
                <a:solidFill>
                  <a:srgbClr val="0000FF"/>
                </a:solidFill>
                <a:latin typeface="Helvetica"/>
                <a:cs typeface="Helvetica"/>
              </a:rPr>
              <a:t>enhancement</a:t>
            </a:r>
          </a:p>
        </p:txBody>
      </p:sp>
      <p:sp>
        <p:nvSpPr>
          <p:cNvPr id="57" name="Round Same Side Corner Rectangle 56">
            <a:hlinkHover r:id="" action="ppaction://noaction" highlightClick="1"/>
          </p:cNvPr>
          <p:cNvSpPr/>
          <p:nvPr/>
        </p:nvSpPr>
        <p:spPr>
          <a:xfrm rot="16200000">
            <a:off x="3151187" y="3951288"/>
            <a:ext cx="320675" cy="2216150"/>
          </a:xfrm>
          <a:prstGeom prst="round2SameRect">
            <a:avLst>
              <a:gd name="adj1" fmla="val 39952"/>
              <a:gd name="adj2" fmla="val 0"/>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 lIns="91428" tIns="0" bIns="91440" anchor="ctr"/>
          <a:lstStyle/>
          <a:p>
            <a:pPr algn="r">
              <a:defRPr/>
            </a:pPr>
            <a:r>
              <a:rPr lang="en-US" sz="1200" dirty="0">
                <a:solidFill>
                  <a:srgbClr val="0000FF"/>
                </a:solidFill>
                <a:latin typeface="Helvetica"/>
                <a:cs typeface="Helvetica"/>
              </a:rPr>
              <a:t>Diameter (mm):</a:t>
            </a:r>
          </a:p>
        </p:txBody>
      </p:sp>
      <p:sp>
        <p:nvSpPr>
          <p:cNvPr id="58" name="Rectangle 57">
            <a:hlinkHover r:id="" action="ppaction://noaction" highlightClick="1"/>
          </p:cNvPr>
          <p:cNvSpPr/>
          <p:nvPr/>
        </p:nvSpPr>
        <p:spPr>
          <a:xfrm>
            <a:off x="6196013" y="4899025"/>
            <a:ext cx="595312" cy="312738"/>
          </a:xfrm>
          <a:prstGeom prst="rect">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200" dirty="0">
                <a:solidFill>
                  <a:srgbClr val="0000FF"/>
                </a:solidFill>
                <a:latin typeface="Helvetica"/>
                <a:cs typeface="Helvetica"/>
              </a:rPr>
              <a:t>10-19</a:t>
            </a:r>
          </a:p>
        </p:txBody>
      </p:sp>
      <p:sp>
        <p:nvSpPr>
          <p:cNvPr id="59" name="Rectangle 58">
            <a:hlinkHover r:id="" action="ppaction://noaction" highlightClick="1"/>
          </p:cNvPr>
          <p:cNvSpPr/>
          <p:nvPr/>
        </p:nvSpPr>
        <p:spPr>
          <a:xfrm>
            <a:off x="6196013" y="5211763"/>
            <a:ext cx="595312" cy="931862"/>
          </a:xfrm>
          <a:prstGeom prst="rect">
            <a:avLst/>
          </a:prstGeom>
          <a:solidFill>
            <a:schemeClr val="bg1">
              <a:alpha val="0"/>
            </a:schemeClr>
          </a:solidFill>
          <a:ln w="127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endParaRPr lang="en-US" sz="1100" dirty="0">
              <a:solidFill>
                <a:srgbClr val="0000FF"/>
              </a:solidFill>
              <a:latin typeface="Helvetica"/>
              <a:cs typeface="Helvetica"/>
            </a:endParaRPr>
          </a:p>
        </p:txBody>
      </p:sp>
      <p:sp>
        <p:nvSpPr>
          <p:cNvPr id="60" name="TextBox 59">
            <a:hlinkHover r:id="" action="ppaction://noaction" highlightClick="1"/>
          </p:cNvPr>
          <p:cNvSpPr txBox="1">
            <a:spLocks noChangeArrowheads="1"/>
          </p:cNvSpPr>
          <p:nvPr/>
        </p:nvSpPr>
        <p:spPr bwMode="auto">
          <a:xfrm>
            <a:off x="2203450" y="5324475"/>
            <a:ext cx="823913" cy="27781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0" tIns="45715" rIns="91428" bIns="45715" anchor="ctr"/>
          <a:lstStyle>
            <a:lvl1pPr marL="111125" indent="-55563"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Arial" panose="020B0604020202020204" pitchFamily="34" charset="0"/>
              <a:buChar char="•"/>
            </a:pPr>
            <a:r>
              <a:rPr lang="en-US" altLang="en-US" sz="1200">
                <a:solidFill>
                  <a:srgbClr val="0000FF"/>
                </a:solidFill>
                <a:latin typeface="Helvetica" panose="020B0604020202020204" pitchFamily="34" charset="0"/>
              </a:rPr>
              <a:t>“</a:t>
            </a:r>
            <a:r>
              <a:rPr lang="en-US" sz="1200">
                <a:solidFill>
                  <a:srgbClr val="0000FF"/>
                </a:solidFill>
                <a:latin typeface="Helvetica" panose="020B0604020202020204" pitchFamily="34" charset="0"/>
              </a:rPr>
              <a:t>Washout</a:t>
            </a:r>
            <a:r>
              <a:rPr lang="en-US" altLang="en-US" sz="1200">
                <a:solidFill>
                  <a:srgbClr val="0000FF"/>
                </a:solidFill>
                <a:latin typeface="Helvetica" panose="020B0604020202020204" pitchFamily="34" charset="0"/>
              </a:rPr>
              <a:t>”</a:t>
            </a:r>
            <a:endParaRPr lang="en-US" sz="1200">
              <a:solidFill>
                <a:srgbClr val="0000FF"/>
              </a:solidFill>
              <a:latin typeface="Helvetica" panose="020B0604020202020204" pitchFamily="34" charset="0"/>
            </a:endParaRPr>
          </a:p>
        </p:txBody>
      </p:sp>
      <p:sp>
        <p:nvSpPr>
          <p:cNvPr id="61" name="TextBox 60">
            <a:hlinkHover r:id="" action="ppaction://noaction" highlightClick="1"/>
          </p:cNvPr>
          <p:cNvSpPr txBox="1">
            <a:spLocks noChangeArrowheads="1"/>
          </p:cNvSpPr>
          <p:nvPr/>
        </p:nvSpPr>
        <p:spPr bwMode="auto">
          <a:xfrm>
            <a:off x="2203450" y="5557838"/>
            <a:ext cx="823913" cy="27622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0" tIns="45715" rIns="91428" bIns="45715" anchor="ctr"/>
          <a:lstStyle>
            <a:lvl1pPr marL="111125" indent="-55563"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Arial" panose="020B0604020202020204" pitchFamily="34" charset="0"/>
              <a:buChar char="•"/>
            </a:pPr>
            <a:r>
              <a:rPr lang="en-US" altLang="en-US" sz="1200">
                <a:solidFill>
                  <a:srgbClr val="0000FF"/>
                </a:solidFill>
                <a:latin typeface="Helvetica" panose="020B0604020202020204" pitchFamily="34" charset="0"/>
              </a:rPr>
              <a:t>“</a:t>
            </a:r>
            <a:r>
              <a:rPr lang="en-US" sz="1200">
                <a:solidFill>
                  <a:srgbClr val="0000FF"/>
                </a:solidFill>
                <a:latin typeface="Helvetica" panose="020B0604020202020204" pitchFamily="34" charset="0"/>
              </a:rPr>
              <a:t>Capsule</a:t>
            </a:r>
            <a:r>
              <a:rPr lang="en-US" altLang="en-US" sz="1200">
                <a:solidFill>
                  <a:srgbClr val="0000FF"/>
                </a:solidFill>
                <a:latin typeface="Helvetica" panose="020B0604020202020204" pitchFamily="34" charset="0"/>
              </a:rPr>
              <a:t>”</a:t>
            </a:r>
            <a:endParaRPr lang="en-US" sz="1200">
              <a:solidFill>
                <a:srgbClr val="0000FF"/>
              </a:solidFill>
              <a:latin typeface="Helvetica" panose="020B0604020202020204" pitchFamily="34" charset="0"/>
            </a:endParaRPr>
          </a:p>
        </p:txBody>
      </p:sp>
      <p:sp>
        <p:nvSpPr>
          <p:cNvPr id="62" name="Left Brace 61"/>
          <p:cNvSpPr/>
          <p:nvPr/>
        </p:nvSpPr>
        <p:spPr>
          <a:xfrm>
            <a:off x="3587750" y="5257800"/>
            <a:ext cx="227013" cy="876300"/>
          </a:xfrm>
          <a:prstGeom prst="leftBrac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prstClr val="black"/>
              </a:solidFill>
            </a:endParaRPr>
          </a:p>
        </p:txBody>
      </p:sp>
      <p:sp>
        <p:nvSpPr>
          <p:cNvPr id="63" name="Rectangle 62">
            <a:hlinkHover r:id="" action="ppaction://noaction" highlightClick="1"/>
          </p:cNvPr>
          <p:cNvSpPr/>
          <p:nvPr/>
        </p:nvSpPr>
        <p:spPr>
          <a:xfrm>
            <a:off x="4416425" y="5849938"/>
            <a:ext cx="2968625" cy="312737"/>
          </a:xfrm>
          <a:prstGeom prst="rect">
            <a:avLst/>
          </a:prstGeom>
          <a:solidFill>
            <a:schemeClr val="bg1">
              <a:alpha val="0"/>
            </a:schemeClr>
          </a:solidFill>
          <a:ln w="127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endParaRPr lang="en-US" sz="1100" dirty="0">
              <a:solidFill>
                <a:srgbClr val="0000FF"/>
              </a:solidFill>
              <a:latin typeface="Helvetica"/>
              <a:cs typeface="Helvetica"/>
            </a:endParaRPr>
          </a:p>
        </p:txBody>
      </p:sp>
      <p:sp>
        <p:nvSpPr>
          <p:cNvPr id="64" name="Rectangle 63"/>
          <p:cNvSpPr/>
          <p:nvPr/>
        </p:nvSpPr>
        <p:spPr>
          <a:xfrm>
            <a:off x="3824288" y="5849938"/>
            <a:ext cx="595312" cy="312737"/>
          </a:xfrm>
          <a:prstGeom prst="rect">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91428" bIns="0"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sz="1200">
                <a:solidFill>
                  <a:srgbClr val="000000"/>
                </a:solidFill>
                <a:latin typeface="Helvetica" panose="020B0604020202020204" pitchFamily="34" charset="0"/>
              </a:rPr>
              <a:t>≥ Two:</a:t>
            </a:r>
          </a:p>
        </p:txBody>
      </p:sp>
      <p:sp>
        <p:nvSpPr>
          <p:cNvPr id="65" name="Rectangle 64">
            <a:hlinkHover r:id="" action="ppaction://noaction" highlightClick="1"/>
          </p:cNvPr>
          <p:cNvSpPr/>
          <p:nvPr/>
        </p:nvSpPr>
        <p:spPr>
          <a:xfrm>
            <a:off x="6196013" y="5849938"/>
            <a:ext cx="595312" cy="312737"/>
          </a:xfrm>
          <a:prstGeom prst="rect">
            <a:avLst/>
          </a:prstGeom>
          <a:solidFill>
            <a:srgbClr val="FF0000"/>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200" dirty="0">
                <a:solidFill>
                  <a:srgbClr val="000000"/>
                </a:solidFill>
                <a:latin typeface="Helvetica"/>
                <a:cs typeface="Helvetica"/>
              </a:rPr>
              <a:t>LR-5</a:t>
            </a:r>
          </a:p>
        </p:txBody>
      </p:sp>
      <p:pic>
        <p:nvPicPr>
          <p:cNvPr id="102414" name="Picture 65" descr="PrePhase 3 - 128. 50_ 2cm small nodule dynamic Mag opt adj adj2 align_edited-1 copy.jpg"/>
          <p:cNvPicPr>
            <a:picLocks noChangeAspect="1"/>
          </p:cNvPicPr>
          <p:nvPr/>
        </p:nvPicPr>
        <p:blipFill>
          <a:blip r:embed="rId3">
            <a:extLst>
              <a:ext uri="{28A0092B-C50C-407E-A947-70E740481C1C}">
                <a14:useLocalDpi xmlns:a14="http://schemas.microsoft.com/office/drawing/2010/main" xmlns="" val="0"/>
              </a:ext>
            </a:extLst>
          </a:blip>
          <a:srcRect b="51280"/>
          <a:stretch>
            <a:fillRect/>
          </a:stretch>
        </p:blipFill>
        <p:spPr bwMode="auto">
          <a:xfrm>
            <a:off x="0" y="1219200"/>
            <a:ext cx="9144000" cy="2324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02415" name="Group 29"/>
          <p:cNvGrpSpPr>
            <a:grpSpLocks/>
          </p:cNvGrpSpPr>
          <p:nvPr/>
        </p:nvGrpSpPr>
        <p:grpSpPr bwMode="auto">
          <a:xfrm>
            <a:off x="0" y="911225"/>
            <a:ext cx="9144000" cy="307975"/>
            <a:chOff x="0" y="838200"/>
            <a:chExt cx="9144000" cy="307975"/>
          </a:xfrm>
        </p:grpSpPr>
        <p:sp>
          <p:nvSpPr>
            <p:cNvPr id="102429" name="TextBox 19"/>
            <p:cNvSpPr txBox="1">
              <a:spLocks noChangeArrowheads="1"/>
            </p:cNvSpPr>
            <p:nvPr/>
          </p:nvSpPr>
          <p:spPr bwMode="auto">
            <a:xfrm>
              <a:off x="0" y="838200"/>
              <a:ext cx="228600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solidFill>
                    <a:schemeClr val="bg1"/>
                  </a:solidFill>
                  <a:latin typeface="Calibri" panose="020F0502020204030204" pitchFamily="34" charset="0"/>
                </a:rPr>
                <a:t>Pre</a:t>
              </a:r>
            </a:p>
          </p:txBody>
        </p:sp>
        <p:sp>
          <p:nvSpPr>
            <p:cNvPr id="102430" name="TextBox 68"/>
            <p:cNvSpPr txBox="1">
              <a:spLocks noChangeArrowheads="1"/>
            </p:cNvSpPr>
            <p:nvPr/>
          </p:nvSpPr>
          <p:spPr bwMode="auto">
            <a:xfrm>
              <a:off x="2286000" y="838200"/>
              <a:ext cx="228600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solidFill>
                    <a:schemeClr val="bg1"/>
                  </a:solidFill>
                  <a:latin typeface="Calibri" panose="020F0502020204030204" pitchFamily="34" charset="0"/>
                </a:rPr>
                <a:t>Arterial</a:t>
              </a:r>
            </a:p>
          </p:txBody>
        </p:sp>
        <p:sp>
          <p:nvSpPr>
            <p:cNvPr id="102431" name="TextBox 19"/>
            <p:cNvSpPr txBox="1">
              <a:spLocks noChangeArrowheads="1"/>
            </p:cNvSpPr>
            <p:nvPr/>
          </p:nvSpPr>
          <p:spPr bwMode="auto">
            <a:xfrm>
              <a:off x="4572000" y="838200"/>
              <a:ext cx="228600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solidFill>
                    <a:schemeClr val="bg1"/>
                  </a:solidFill>
                  <a:latin typeface="Calibri" panose="020F0502020204030204" pitchFamily="34" charset="0"/>
                </a:rPr>
                <a:t>Portal Venous</a:t>
              </a:r>
            </a:p>
          </p:txBody>
        </p:sp>
        <p:sp>
          <p:nvSpPr>
            <p:cNvPr id="102432" name="TextBox 19"/>
            <p:cNvSpPr txBox="1">
              <a:spLocks noChangeArrowheads="1"/>
            </p:cNvSpPr>
            <p:nvPr/>
          </p:nvSpPr>
          <p:spPr bwMode="auto">
            <a:xfrm>
              <a:off x="6858000" y="838200"/>
              <a:ext cx="228600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solidFill>
                    <a:schemeClr val="bg1"/>
                  </a:solidFill>
                  <a:latin typeface="Calibri" panose="020F0502020204030204" pitchFamily="34" charset="0"/>
                </a:rPr>
                <a:t>Delayed 3 Minutes</a:t>
              </a:r>
            </a:p>
          </p:txBody>
        </p:sp>
      </p:grpSp>
      <p:cxnSp>
        <p:nvCxnSpPr>
          <p:cNvPr id="72" name="Straight Arrow Connector 71"/>
          <p:cNvCxnSpPr>
            <a:cxnSpLocks noChangeShapeType="1"/>
          </p:cNvCxnSpPr>
          <p:nvPr/>
        </p:nvCxnSpPr>
        <p:spPr bwMode="auto">
          <a:xfrm rot="16200000" flipH="1">
            <a:off x="3405188" y="2225675"/>
            <a:ext cx="609600" cy="381000"/>
          </a:xfrm>
          <a:prstGeom prst="straightConnector1">
            <a:avLst/>
          </a:prstGeom>
          <a:noFill/>
          <a:ln w="25400">
            <a:solidFill>
              <a:srgbClr val="FF0000"/>
            </a:solidFill>
            <a:round/>
            <a:headEnd/>
            <a:tailEnd type="arrow" w="med" len="med"/>
          </a:ln>
          <a:effectLst>
            <a:outerShdw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73" name="TextBox 21"/>
          <p:cNvSpPr txBox="1">
            <a:spLocks noChangeArrowheads="1"/>
          </p:cNvSpPr>
          <p:nvPr/>
        </p:nvSpPr>
        <p:spPr bwMode="auto">
          <a:xfrm>
            <a:off x="2589213" y="2667000"/>
            <a:ext cx="930275" cy="433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eaLnBrk="1" fontAlgn="auto" hangingPunct="1">
              <a:spcBef>
                <a:spcPts val="0"/>
              </a:spcBef>
              <a:spcAft>
                <a:spcPts val="0"/>
              </a:spcAft>
              <a:defRPr/>
            </a:pPr>
            <a:r>
              <a:rPr lang="en-US" sz="1600" kern="0" dirty="0" smtClean="0">
                <a:solidFill>
                  <a:srgbClr val="FFFFFF"/>
                </a:solidFill>
                <a:latin typeface="Helvetica"/>
                <a:cs typeface="Helvetica"/>
              </a:rPr>
              <a:t> 18 mm</a:t>
            </a:r>
          </a:p>
        </p:txBody>
      </p:sp>
      <p:cxnSp>
        <p:nvCxnSpPr>
          <p:cNvPr id="74" name="Straight Arrow Connector 73"/>
          <p:cNvCxnSpPr>
            <a:cxnSpLocks noChangeShapeType="1"/>
          </p:cNvCxnSpPr>
          <p:nvPr/>
        </p:nvCxnSpPr>
        <p:spPr bwMode="auto">
          <a:xfrm>
            <a:off x="8112125" y="2260600"/>
            <a:ext cx="419100" cy="655638"/>
          </a:xfrm>
          <a:prstGeom prst="straightConnector1">
            <a:avLst/>
          </a:prstGeom>
          <a:noFill/>
          <a:ln w="25400">
            <a:solidFill>
              <a:srgbClr val="FF00FF"/>
            </a:solidFill>
            <a:round/>
            <a:headEnd/>
            <a:tailEnd type="arrow" w="med" len="med"/>
          </a:ln>
          <a:effectLst>
            <a:outerShdw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75" name="TextBox 74"/>
          <p:cNvSpPr txBox="1">
            <a:spLocks noChangeArrowheads="1"/>
          </p:cNvSpPr>
          <p:nvPr/>
        </p:nvSpPr>
        <p:spPr bwMode="auto">
          <a:xfrm>
            <a:off x="114300" y="1885950"/>
            <a:ext cx="3332163" cy="338138"/>
          </a:xfrm>
          <a:prstGeom prst="rect">
            <a:avLst/>
          </a:prstGeom>
          <a:solidFill>
            <a:schemeClr val="tx1">
              <a:alpha val="2196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600">
                <a:solidFill>
                  <a:srgbClr val="FF0000"/>
                </a:solidFill>
                <a:latin typeface="Helvetica" panose="020B0604020202020204" pitchFamily="34" charset="0"/>
              </a:rPr>
              <a:t>Arterial phase hyper-enhancement</a:t>
            </a:r>
          </a:p>
        </p:txBody>
      </p:sp>
      <p:sp>
        <p:nvSpPr>
          <p:cNvPr id="76" name="TextBox 75"/>
          <p:cNvSpPr txBox="1">
            <a:spLocks noChangeArrowheads="1"/>
          </p:cNvSpPr>
          <p:nvPr/>
        </p:nvSpPr>
        <p:spPr bwMode="auto">
          <a:xfrm>
            <a:off x="7242175" y="1776413"/>
            <a:ext cx="1123950" cy="338137"/>
          </a:xfrm>
          <a:prstGeom prst="rect">
            <a:avLst/>
          </a:prstGeom>
          <a:solidFill>
            <a:schemeClr val="tx1">
              <a:alpha val="2196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solidFill>
                  <a:srgbClr val="FF00FF"/>
                </a:solidFill>
                <a:latin typeface="Helvetica" panose="020B0604020202020204" pitchFamily="34" charset="0"/>
              </a:rPr>
              <a:t>“</a:t>
            </a:r>
            <a:r>
              <a:rPr lang="en-US" sz="1600">
                <a:solidFill>
                  <a:srgbClr val="FF00FF"/>
                </a:solidFill>
                <a:latin typeface="Helvetica" panose="020B0604020202020204" pitchFamily="34" charset="0"/>
              </a:rPr>
              <a:t>Washout</a:t>
            </a:r>
            <a:r>
              <a:rPr lang="en-US" altLang="en-US" sz="1600">
                <a:solidFill>
                  <a:srgbClr val="FF00FF"/>
                </a:solidFill>
                <a:latin typeface="Helvetica" panose="020B0604020202020204" pitchFamily="34" charset="0"/>
              </a:rPr>
              <a:t>”</a:t>
            </a:r>
            <a:endParaRPr lang="en-US" sz="1600">
              <a:solidFill>
                <a:srgbClr val="FF00FF"/>
              </a:solidFill>
              <a:latin typeface="Helvetica" panose="020B0604020202020204" pitchFamily="34" charset="0"/>
            </a:endParaRPr>
          </a:p>
        </p:txBody>
      </p:sp>
      <p:sp>
        <p:nvSpPr>
          <p:cNvPr id="77" name="TextBox 76"/>
          <p:cNvSpPr txBox="1">
            <a:spLocks noChangeArrowheads="1"/>
          </p:cNvSpPr>
          <p:nvPr/>
        </p:nvSpPr>
        <p:spPr bwMode="auto">
          <a:xfrm>
            <a:off x="6711950" y="3200400"/>
            <a:ext cx="1073150" cy="338138"/>
          </a:xfrm>
          <a:prstGeom prst="rect">
            <a:avLst/>
          </a:prstGeom>
          <a:solidFill>
            <a:schemeClr val="tx1">
              <a:alpha val="2196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solidFill>
                  <a:srgbClr val="66FFFF"/>
                </a:solidFill>
                <a:latin typeface="Helvetica" panose="020B0604020202020204" pitchFamily="34" charset="0"/>
              </a:rPr>
              <a:t>“</a:t>
            </a:r>
            <a:r>
              <a:rPr lang="en-US" sz="1600">
                <a:solidFill>
                  <a:srgbClr val="66FFFF"/>
                </a:solidFill>
                <a:latin typeface="Helvetica" panose="020B0604020202020204" pitchFamily="34" charset="0"/>
              </a:rPr>
              <a:t>Capsule</a:t>
            </a:r>
            <a:r>
              <a:rPr lang="en-US" altLang="en-US" sz="1600">
                <a:solidFill>
                  <a:srgbClr val="66FFFF"/>
                </a:solidFill>
                <a:latin typeface="Helvetica" panose="020B0604020202020204" pitchFamily="34" charset="0"/>
              </a:rPr>
              <a:t>”</a:t>
            </a:r>
            <a:endParaRPr lang="en-US" sz="1600">
              <a:solidFill>
                <a:srgbClr val="66FFFF"/>
              </a:solidFill>
              <a:latin typeface="Helvetica" panose="020B0604020202020204" pitchFamily="34" charset="0"/>
            </a:endParaRPr>
          </a:p>
        </p:txBody>
      </p:sp>
      <p:cxnSp>
        <p:nvCxnSpPr>
          <p:cNvPr id="78" name="Straight Arrow Connector 77"/>
          <p:cNvCxnSpPr>
            <a:cxnSpLocks noChangeShapeType="1"/>
          </p:cNvCxnSpPr>
          <p:nvPr/>
        </p:nvCxnSpPr>
        <p:spPr bwMode="auto">
          <a:xfrm flipH="1">
            <a:off x="6281738" y="2224088"/>
            <a:ext cx="903287" cy="692150"/>
          </a:xfrm>
          <a:prstGeom prst="straightConnector1">
            <a:avLst/>
          </a:prstGeom>
          <a:noFill/>
          <a:ln w="25400">
            <a:solidFill>
              <a:srgbClr val="FF00FF"/>
            </a:solidFill>
            <a:round/>
            <a:headEnd/>
            <a:tailEnd type="arrow" w="med" len="med"/>
          </a:ln>
          <a:effectLst>
            <a:outerShdw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102423" name="TextBox 78"/>
          <p:cNvSpPr txBox="1">
            <a:spLocks noChangeArrowheads="1"/>
          </p:cNvSpPr>
          <p:nvPr/>
        </p:nvSpPr>
        <p:spPr bwMode="auto">
          <a:xfrm>
            <a:off x="7938" y="3432175"/>
            <a:ext cx="1152525"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800" i="1">
                <a:solidFill>
                  <a:schemeClr val="bg1"/>
                </a:solidFill>
              </a:rPr>
              <a:t>MRI at 3T</a:t>
            </a:r>
          </a:p>
        </p:txBody>
      </p:sp>
      <p:sp>
        <p:nvSpPr>
          <p:cNvPr id="80" name="Oval 79"/>
          <p:cNvSpPr>
            <a:spLocks noChangeArrowheads="1"/>
          </p:cNvSpPr>
          <p:nvPr/>
        </p:nvSpPr>
        <p:spPr bwMode="auto">
          <a:xfrm>
            <a:off x="3703638" y="2636838"/>
            <a:ext cx="588962" cy="590550"/>
          </a:xfrm>
          <a:prstGeom prst="ellipse">
            <a:avLst/>
          </a:prstGeom>
          <a:gradFill rotWithShape="1">
            <a:gsLst>
              <a:gs pos="0">
                <a:srgbClr val="9BC1FF">
                  <a:alpha val="0"/>
                </a:srgbClr>
              </a:gs>
              <a:gs pos="100000">
                <a:srgbClr val="3F80CD">
                  <a:alpha val="0"/>
                </a:srgbClr>
              </a:gs>
            </a:gsLst>
            <a:lin ang="5400000"/>
          </a:gradFill>
          <a:ln w="28575">
            <a:solidFill>
              <a:schemeClr val="bg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81" name="Oval 80"/>
          <p:cNvSpPr>
            <a:spLocks noChangeArrowheads="1"/>
          </p:cNvSpPr>
          <p:nvPr/>
        </p:nvSpPr>
        <p:spPr bwMode="auto">
          <a:xfrm>
            <a:off x="5973763" y="2644775"/>
            <a:ext cx="588962" cy="590550"/>
          </a:xfrm>
          <a:prstGeom prst="ellipse">
            <a:avLst/>
          </a:prstGeom>
          <a:gradFill rotWithShape="1">
            <a:gsLst>
              <a:gs pos="0">
                <a:srgbClr val="9BC1FF">
                  <a:alpha val="0"/>
                </a:srgbClr>
              </a:gs>
              <a:gs pos="100000">
                <a:srgbClr val="3F80CD">
                  <a:alpha val="0"/>
                </a:srgbClr>
              </a:gs>
            </a:gsLst>
            <a:lin ang="5400000"/>
          </a:gradFill>
          <a:ln w="28575">
            <a:solidFill>
              <a:schemeClr val="bg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82" name="Oval 81"/>
          <p:cNvSpPr>
            <a:spLocks noChangeArrowheads="1"/>
          </p:cNvSpPr>
          <p:nvPr/>
        </p:nvSpPr>
        <p:spPr bwMode="auto">
          <a:xfrm>
            <a:off x="8264525" y="2640013"/>
            <a:ext cx="587375" cy="590550"/>
          </a:xfrm>
          <a:prstGeom prst="ellipse">
            <a:avLst/>
          </a:prstGeom>
          <a:gradFill rotWithShape="1">
            <a:gsLst>
              <a:gs pos="0">
                <a:srgbClr val="9BC1FF">
                  <a:alpha val="0"/>
                </a:srgbClr>
              </a:gs>
              <a:gs pos="100000">
                <a:srgbClr val="3F80CD">
                  <a:alpha val="0"/>
                </a:srgbClr>
              </a:gs>
            </a:gsLst>
            <a:lin ang="5400000"/>
          </a:gradFill>
          <a:ln w="28575">
            <a:solidFill>
              <a:schemeClr val="bg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cxnSp>
        <p:nvCxnSpPr>
          <p:cNvPr id="83" name="Straight Arrow Connector 82"/>
          <p:cNvCxnSpPr>
            <a:cxnSpLocks/>
            <a:stCxn id="77" idx="1"/>
          </p:cNvCxnSpPr>
          <p:nvPr/>
        </p:nvCxnSpPr>
        <p:spPr bwMode="auto">
          <a:xfrm flipH="1" flipV="1">
            <a:off x="6375400" y="3100388"/>
            <a:ext cx="336550" cy="268287"/>
          </a:xfrm>
          <a:prstGeom prst="straightConnector1">
            <a:avLst/>
          </a:prstGeom>
          <a:noFill/>
          <a:ln w="25400">
            <a:solidFill>
              <a:srgbClr val="66FFFF"/>
            </a:solidFill>
            <a:round/>
            <a:headEnd/>
            <a:tailEnd type="stealth" w="lg" len="lg"/>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cxnSp>
        <p:nvCxnSpPr>
          <p:cNvPr id="84" name="Straight Arrow Connector 83"/>
          <p:cNvCxnSpPr>
            <a:cxnSpLocks/>
            <a:stCxn id="77" idx="3"/>
          </p:cNvCxnSpPr>
          <p:nvPr/>
        </p:nvCxnSpPr>
        <p:spPr bwMode="auto">
          <a:xfrm flipV="1">
            <a:off x="7785100" y="3046413"/>
            <a:ext cx="598488" cy="322262"/>
          </a:xfrm>
          <a:prstGeom prst="straightConnector1">
            <a:avLst/>
          </a:prstGeom>
          <a:noFill/>
          <a:ln w="25400">
            <a:solidFill>
              <a:srgbClr val="66FFFF"/>
            </a:solidFill>
            <a:round/>
            <a:headEnd/>
            <a:tailEnd type="stealth" w="lg" len="lg"/>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35" name="Text Box 5"/>
          <p:cNvSpPr txBox="1">
            <a:spLocks noChangeArrowheads="1"/>
          </p:cNvSpPr>
          <p:nvPr/>
        </p:nvSpPr>
        <p:spPr bwMode="auto">
          <a:xfrm>
            <a:off x="0" y="6581001"/>
            <a:ext cx="1971451"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US" altLang="ja-JP" sz="1000" dirty="0" smtClean="0">
                <a:solidFill>
                  <a:srgbClr val="FFFFFF"/>
                </a:solidFill>
                <a:latin typeface="Arial"/>
                <a:cs typeface="Arial"/>
              </a:rPr>
              <a:t>American College of Radiology</a:t>
            </a:r>
            <a:r>
              <a:rPr lang="en-US" sz="1000" dirty="0" smtClean="0">
                <a:solidFill>
                  <a:schemeClr val="bg1"/>
                </a:solidFill>
              </a:rPr>
              <a:t>. </a:t>
            </a:r>
            <a:endParaRPr lang="en-US" sz="1000" dirty="0">
              <a:solidFill>
                <a:schemeClr val="bg1"/>
              </a:solidFill>
            </a:endParaRPr>
          </a:p>
        </p:txBody>
      </p:sp>
      <p:sp>
        <p:nvSpPr>
          <p:cNvPr id="2" name="Title 1"/>
          <p:cNvSpPr>
            <a:spLocks noGrp="1"/>
          </p:cNvSpPr>
          <p:nvPr>
            <p:ph type="title"/>
          </p:nvPr>
        </p:nvSpPr>
        <p:spPr>
          <a:xfrm>
            <a:off x="457200" y="0"/>
            <a:ext cx="8229600" cy="1143000"/>
          </a:xfrm>
        </p:spPr>
        <p:txBody>
          <a:bodyPr/>
          <a:lstStyle/>
          <a:p>
            <a:r>
              <a:rPr lang="en-US" dirty="0"/>
              <a:t>LR-5 </a:t>
            </a:r>
            <a:r>
              <a:rPr lang="en-US" dirty="0" smtClean="0"/>
              <a:t>Example</a:t>
            </a:r>
            <a:endParaRPr lang="en-US" dirty="0"/>
          </a:p>
        </p:txBody>
      </p:sp>
    </p:spTree>
    <p:extLst>
      <p:ext uri="{BB962C8B-B14F-4D97-AF65-F5344CB8AC3E}">
        <p14:creationId xmlns:p14="http://schemas.microsoft.com/office/powerpoint/2010/main" xmlns="" val="163057156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p:cTn id="7" dur="500" fill="hold"/>
                                        <p:tgtEl>
                                          <p:spTgt spid="80"/>
                                        </p:tgtEl>
                                        <p:attrNameLst>
                                          <p:attrName>ppt_w</p:attrName>
                                        </p:attrNameLst>
                                      </p:cBhvr>
                                      <p:tavLst>
                                        <p:tav tm="0">
                                          <p:val>
                                            <p:fltVal val="0"/>
                                          </p:val>
                                        </p:tav>
                                        <p:tav tm="100000">
                                          <p:val>
                                            <p:strVal val="#ppt_w"/>
                                          </p:val>
                                        </p:tav>
                                      </p:tavLst>
                                    </p:anim>
                                    <p:anim calcmode="lin" valueType="num">
                                      <p:cBhvr>
                                        <p:cTn id="8" dur="500" fill="hold"/>
                                        <p:tgtEl>
                                          <p:spTgt spid="80"/>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81"/>
                                        </p:tgtEl>
                                        <p:attrNameLst>
                                          <p:attrName>style.visibility</p:attrName>
                                        </p:attrNameLst>
                                      </p:cBhvr>
                                      <p:to>
                                        <p:strVal val="visible"/>
                                      </p:to>
                                    </p:set>
                                    <p:anim calcmode="lin" valueType="num">
                                      <p:cBhvr>
                                        <p:cTn id="11" dur="500" fill="hold"/>
                                        <p:tgtEl>
                                          <p:spTgt spid="81"/>
                                        </p:tgtEl>
                                        <p:attrNameLst>
                                          <p:attrName>ppt_w</p:attrName>
                                        </p:attrNameLst>
                                      </p:cBhvr>
                                      <p:tavLst>
                                        <p:tav tm="0">
                                          <p:val>
                                            <p:fltVal val="0"/>
                                          </p:val>
                                        </p:tav>
                                        <p:tav tm="100000">
                                          <p:val>
                                            <p:strVal val="#ppt_w"/>
                                          </p:val>
                                        </p:tav>
                                      </p:tavLst>
                                    </p:anim>
                                    <p:anim calcmode="lin" valueType="num">
                                      <p:cBhvr>
                                        <p:cTn id="12" dur="500" fill="hold"/>
                                        <p:tgtEl>
                                          <p:spTgt spid="81"/>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p:cTn id="15" dur="500" fill="hold"/>
                                        <p:tgtEl>
                                          <p:spTgt spid="82"/>
                                        </p:tgtEl>
                                        <p:attrNameLst>
                                          <p:attrName>ppt_w</p:attrName>
                                        </p:attrNameLst>
                                      </p:cBhvr>
                                      <p:tavLst>
                                        <p:tav tm="0">
                                          <p:val>
                                            <p:fltVal val="0"/>
                                          </p:val>
                                        </p:tav>
                                        <p:tav tm="100000">
                                          <p:val>
                                            <p:strVal val="#ppt_w"/>
                                          </p:val>
                                        </p:tav>
                                      </p:tavLst>
                                    </p:anim>
                                    <p:anim calcmode="lin" valueType="num">
                                      <p:cBhvr>
                                        <p:cTn id="16" dur="500" fill="hold"/>
                                        <p:tgtEl>
                                          <p:spTgt spid="82"/>
                                        </p:tgtEl>
                                        <p:attrNameLst>
                                          <p:attrName>ppt_h</p:attrName>
                                        </p:attrNameLst>
                                      </p:cBhvr>
                                      <p:tavLst>
                                        <p:tav tm="0">
                                          <p:val>
                                            <p:fltVal val="0"/>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xit" presetSubtype="0" fill="hold" grpId="1" nodeType="clickEffect">
                                  <p:stCondLst>
                                    <p:cond delay="0"/>
                                  </p:stCondLst>
                                  <p:childTnLst>
                                    <p:animEffect transition="out" filter="fade">
                                      <p:cBhvr>
                                        <p:cTn id="26" dur="500"/>
                                        <p:tgtEl>
                                          <p:spTgt spid="80"/>
                                        </p:tgtEl>
                                      </p:cBhvr>
                                    </p:animEffect>
                                    <p:set>
                                      <p:cBhvr>
                                        <p:cTn id="27" dur="1" fill="hold">
                                          <p:stCondLst>
                                            <p:cond delay="499"/>
                                          </p:stCondLst>
                                        </p:cTn>
                                        <p:tgtEl>
                                          <p:spTgt spid="80"/>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81"/>
                                        </p:tgtEl>
                                      </p:cBhvr>
                                    </p:animEffect>
                                    <p:set>
                                      <p:cBhvr>
                                        <p:cTn id="30" dur="1" fill="hold">
                                          <p:stCondLst>
                                            <p:cond delay="499"/>
                                          </p:stCondLst>
                                        </p:cTn>
                                        <p:tgtEl>
                                          <p:spTgt spid="81"/>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82"/>
                                        </p:tgtEl>
                                      </p:cBhvr>
                                    </p:animEffect>
                                    <p:set>
                                      <p:cBhvr>
                                        <p:cTn id="33" dur="1" fill="hold">
                                          <p:stCondLst>
                                            <p:cond delay="499"/>
                                          </p:stCondLst>
                                        </p:cTn>
                                        <p:tgtEl>
                                          <p:spTgt spid="82"/>
                                        </p:tgtEl>
                                        <p:attrNameLst>
                                          <p:attrName>style.visibility</p:attrName>
                                        </p:attrNameLst>
                                      </p:cBhvr>
                                      <p:to>
                                        <p:strVal val="hidden"/>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5"/>
                                        </p:tgtEl>
                                        <p:attrNameLst>
                                          <p:attrName>style.visibility</p:attrName>
                                        </p:attrNameLst>
                                      </p:cBhvr>
                                      <p:to>
                                        <p:strVal val="visible"/>
                                      </p:to>
                                    </p:set>
                                    <p:animEffect transition="in" filter="fade">
                                      <p:cBhvr>
                                        <p:cTn id="38" dur="500"/>
                                        <p:tgtEl>
                                          <p:spTgt spid="75"/>
                                        </p:tgtEl>
                                      </p:cBhvr>
                                    </p:animEffect>
                                  </p:childTnLst>
                                </p:cTn>
                              </p:par>
                              <p:par>
                                <p:cTn id="39" presetID="10" presetClass="entr" presetSubtype="0" fill="hold"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500"/>
                                        <p:tgtEl>
                                          <p:spTgt spid="72"/>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76"/>
                                        </p:tgtEl>
                                        <p:attrNameLst>
                                          <p:attrName>style.visibility</p:attrName>
                                        </p:attrNameLst>
                                      </p:cBhvr>
                                      <p:to>
                                        <p:strVal val="visible"/>
                                      </p:to>
                                    </p:set>
                                    <p:animEffect transition="in" filter="fade">
                                      <p:cBhvr>
                                        <p:cTn id="46" dur="500"/>
                                        <p:tgtEl>
                                          <p:spTgt spid="76"/>
                                        </p:tgtEl>
                                      </p:cBhvr>
                                    </p:animEffect>
                                  </p:childTnLst>
                                </p:cTn>
                              </p:par>
                              <p:par>
                                <p:cTn id="47" presetID="10" presetClass="entr" presetSubtype="0" fill="hold" nodeType="withEffect">
                                  <p:stCondLst>
                                    <p:cond delay="0"/>
                                  </p:stCondLst>
                                  <p:childTnLst>
                                    <p:set>
                                      <p:cBhvr>
                                        <p:cTn id="48" dur="1" fill="hold">
                                          <p:stCondLst>
                                            <p:cond delay="0"/>
                                          </p:stCondLst>
                                        </p:cTn>
                                        <p:tgtEl>
                                          <p:spTgt spid="78"/>
                                        </p:tgtEl>
                                        <p:attrNameLst>
                                          <p:attrName>style.visibility</p:attrName>
                                        </p:attrNameLst>
                                      </p:cBhvr>
                                      <p:to>
                                        <p:strVal val="visible"/>
                                      </p:to>
                                    </p:set>
                                    <p:animEffect transition="in" filter="fade">
                                      <p:cBhvr>
                                        <p:cTn id="49" dur="500"/>
                                        <p:tgtEl>
                                          <p:spTgt spid="78"/>
                                        </p:tgtEl>
                                      </p:cBhvr>
                                    </p:animEffect>
                                  </p:childTnLst>
                                </p:cTn>
                              </p:par>
                              <p:par>
                                <p:cTn id="50" presetID="10" presetClass="entr" presetSubtype="0" fill="hold" nodeType="with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500"/>
                                        <p:tgtEl>
                                          <p:spTgt spid="7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7"/>
                                        </p:tgtEl>
                                        <p:attrNameLst>
                                          <p:attrName>style.visibility</p:attrName>
                                        </p:attrNameLst>
                                      </p:cBhvr>
                                      <p:to>
                                        <p:strVal val="visible"/>
                                      </p:to>
                                    </p:set>
                                    <p:animEffect transition="in" filter="fade">
                                      <p:cBhvr>
                                        <p:cTn id="57" dur="500"/>
                                        <p:tgtEl>
                                          <p:spTgt spid="77"/>
                                        </p:tgtEl>
                                      </p:cBhvr>
                                    </p:animEffect>
                                  </p:childTnLst>
                                </p:cTn>
                              </p:par>
                              <p:par>
                                <p:cTn id="58" presetID="10" presetClass="entr" presetSubtype="0" fill="hold" nodeType="with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500"/>
                                        <p:tgtEl>
                                          <p:spTgt spid="83"/>
                                        </p:tgtEl>
                                      </p:cBhvr>
                                    </p:animEffect>
                                  </p:childTnLst>
                                </p:cTn>
                              </p:par>
                              <p:par>
                                <p:cTn id="61" presetID="10" presetClass="entr" presetSubtype="0" fill="hold" nodeType="with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fade">
                                      <p:cBhvr>
                                        <p:cTn id="63" dur="500"/>
                                        <p:tgtEl>
                                          <p:spTgt spid="84"/>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54"/>
                                        </p:tgtEl>
                                        <p:attrNameLst>
                                          <p:attrName>style.visibility</p:attrName>
                                        </p:attrNameLst>
                                      </p:cBhvr>
                                      <p:to>
                                        <p:strVal val="visible"/>
                                      </p:to>
                                    </p:set>
                                    <p:animEffect transition="in" filter="fade">
                                      <p:cBhvr>
                                        <p:cTn id="68" dur="500"/>
                                        <p:tgtEl>
                                          <p:spTgt spid="54"/>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6"/>
                                        </p:tgtEl>
                                        <p:attrNameLst>
                                          <p:attrName>style.visibility</p:attrName>
                                        </p:attrNameLst>
                                      </p:cBhvr>
                                      <p:to>
                                        <p:strVal val="visible"/>
                                      </p:to>
                                    </p:set>
                                    <p:animEffect transition="in" filter="fade">
                                      <p:cBhvr>
                                        <p:cTn id="71" dur="500"/>
                                        <p:tgtEl>
                                          <p:spTgt spid="6"/>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fade">
                                      <p:cBhvr>
                                        <p:cTn id="76" dur="500"/>
                                        <p:tgtEl>
                                          <p:spTgt spid="56"/>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57"/>
                                        </p:tgtEl>
                                        <p:attrNameLst>
                                          <p:attrName>style.visibility</p:attrName>
                                        </p:attrNameLst>
                                      </p:cBhvr>
                                      <p:to>
                                        <p:strVal val="visible"/>
                                      </p:to>
                                    </p:set>
                                    <p:animEffect transition="in" filter="fade">
                                      <p:cBhvr>
                                        <p:cTn id="81" dur="500"/>
                                        <p:tgtEl>
                                          <p:spTgt spid="57"/>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500"/>
                                        <p:tgtEl>
                                          <p:spTgt spid="58"/>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500"/>
                                        <p:tgtEl>
                                          <p:spTgt spid="59"/>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60"/>
                                        </p:tgtEl>
                                        <p:attrNameLst>
                                          <p:attrName>style.visibility</p:attrName>
                                        </p:attrNameLst>
                                      </p:cBhvr>
                                      <p:to>
                                        <p:strVal val="visible"/>
                                      </p:to>
                                    </p:set>
                                    <p:animEffect transition="in" filter="fade">
                                      <p:cBhvr>
                                        <p:cTn id="96" dur="500"/>
                                        <p:tgtEl>
                                          <p:spTgt spid="60"/>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61"/>
                                        </p:tgtEl>
                                        <p:attrNameLst>
                                          <p:attrName>style.visibility</p:attrName>
                                        </p:attrNameLst>
                                      </p:cBhvr>
                                      <p:to>
                                        <p:strVal val="visible"/>
                                      </p:to>
                                    </p:set>
                                    <p:animEffect transition="in" filter="fade">
                                      <p:cBhvr>
                                        <p:cTn id="99" dur="500"/>
                                        <p:tgtEl>
                                          <p:spTgt spid="61"/>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62"/>
                                        </p:tgtEl>
                                        <p:attrNameLst>
                                          <p:attrName>style.visibility</p:attrName>
                                        </p:attrNameLst>
                                      </p:cBhvr>
                                      <p:to>
                                        <p:strVal val="visible"/>
                                      </p:to>
                                    </p:set>
                                    <p:animEffect transition="in" filter="fade">
                                      <p:cBhvr>
                                        <p:cTn id="104" dur="500"/>
                                        <p:tgtEl>
                                          <p:spTgt spid="62"/>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500"/>
                                        <p:tgtEl>
                                          <p:spTgt spid="64"/>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63"/>
                                        </p:tgtEl>
                                        <p:attrNameLst>
                                          <p:attrName>style.visibility</p:attrName>
                                        </p:attrNameLst>
                                      </p:cBhvr>
                                      <p:to>
                                        <p:strVal val="visible"/>
                                      </p:to>
                                    </p:set>
                                    <p:animEffect transition="in" filter="fade">
                                      <p:cBhvr>
                                        <p:cTn id="114" dur="500"/>
                                        <p:tgtEl>
                                          <p:spTgt spid="63"/>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65"/>
                                        </p:tgtEl>
                                        <p:attrNameLst>
                                          <p:attrName>style.visibility</p:attrName>
                                        </p:attrNameLst>
                                      </p:cBhvr>
                                      <p:to>
                                        <p:strVal val="visible"/>
                                      </p:to>
                                    </p:set>
                                    <p:animEffect transition="in" filter="fade">
                                      <p:cBhvr>
                                        <p:cTn id="119"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73" grpId="0"/>
      <p:bldP spid="75" grpId="0" animBg="1"/>
      <p:bldP spid="76" grpId="0" animBg="1"/>
      <p:bldP spid="77" grpId="0" animBg="1"/>
      <p:bldP spid="80" grpId="0" animBg="1"/>
      <p:bldP spid="80" grpId="1" animBg="1"/>
      <p:bldP spid="81" grpId="0" animBg="1"/>
      <p:bldP spid="81" grpId="1" animBg="1"/>
      <p:bldP spid="82" grpId="0" animBg="1"/>
      <p:bldP spid="82"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4" descr="LR Figure 0014. TNZEZPZZY HCC diffuse enhancement washout venous ring with int septa lava x 6 3T.wl2.better.for LIRADS committee.dynamic 4x1 adj PS adj2014_edited-1.jp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579563"/>
            <a:ext cx="9144000" cy="2235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04451" name="Group 37"/>
          <p:cNvGrpSpPr>
            <a:grpSpLocks/>
          </p:cNvGrpSpPr>
          <p:nvPr/>
        </p:nvGrpSpPr>
        <p:grpSpPr bwMode="auto">
          <a:xfrm>
            <a:off x="0" y="1128713"/>
            <a:ext cx="9144000" cy="377825"/>
            <a:chOff x="0" y="1680035"/>
            <a:chExt cx="9144000" cy="377566"/>
          </a:xfrm>
        </p:grpSpPr>
        <p:sp>
          <p:nvSpPr>
            <p:cNvPr id="104454" name="TextBox 38"/>
            <p:cNvSpPr txBox="1">
              <a:spLocks noChangeArrowheads="1"/>
            </p:cNvSpPr>
            <p:nvPr/>
          </p:nvSpPr>
          <p:spPr bwMode="auto">
            <a:xfrm>
              <a:off x="0" y="1680035"/>
              <a:ext cx="22860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800">
                  <a:solidFill>
                    <a:srgbClr val="FFFFFF"/>
                  </a:solidFill>
                </a:rPr>
                <a:t>Pre</a:t>
              </a:r>
            </a:p>
          </p:txBody>
        </p:sp>
        <p:sp>
          <p:nvSpPr>
            <p:cNvPr id="104455" name="TextBox 39"/>
            <p:cNvSpPr txBox="1">
              <a:spLocks noChangeArrowheads="1"/>
            </p:cNvSpPr>
            <p:nvPr/>
          </p:nvSpPr>
          <p:spPr bwMode="auto">
            <a:xfrm>
              <a:off x="2286000" y="1688269"/>
              <a:ext cx="22860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800">
                  <a:solidFill>
                    <a:srgbClr val="FFFFFF"/>
                  </a:solidFill>
                </a:rPr>
                <a:t>Arterial Phase</a:t>
              </a:r>
            </a:p>
          </p:txBody>
        </p:sp>
        <p:sp>
          <p:nvSpPr>
            <p:cNvPr id="104456" name="TextBox 40"/>
            <p:cNvSpPr txBox="1">
              <a:spLocks noChangeArrowheads="1"/>
            </p:cNvSpPr>
            <p:nvPr/>
          </p:nvSpPr>
          <p:spPr bwMode="auto">
            <a:xfrm>
              <a:off x="4572000" y="1680035"/>
              <a:ext cx="22860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800">
                  <a:solidFill>
                    <a:srgbClr val="FFFFFF"/>
                  </a:solidFill>
                </a:rPr>
                <a:t>Portal Venous Phase</a:t>
              </a:r>
            </a:p>
          </p:txBody>
        </p:sp>
        <p:sp>
          <p:nvSpPr>
            <p:cNvPr id="104457" name="TextBox 41"/>
            <p:cNvSpPr txBox="1">
              <a:spLocks noChangeArrowheads="1"/>
            </p:cNvSpPr>
            <p:nvPr/>
          </p:nvSpPr>
          <p:spPr bwMode="auto">
            <a:xfrm>
              <a:off x="6858000" y="1680035"/>
              <a:ext cx="22860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800">
                  <a:solidFill>
                    <a:srgbClr val="FFFFFF"/>
                  </a:solidFill>
                </a:rPr>
                <a:t>3-min Delay</a:t>
              </a:r>
            </a:p>
          </p:txBody>
        </p:sp>
      </p:grpSp>
      <p:sp>
        <p:nvSpPr>
          <p:cNvPr id="104452" name="TextBox 42"/>
          <p:cNvSpPr txBox="1">
            <a:spLocks noChangeArrowheads="1"/>
          </p:cNvSpPr>
          <p:nvPr/>
        </p:nvSpPr>
        <p:spPr bwMode="auto">
          <a:xfrm>
            <a:off x="7938" y="3862388"/>
            <a:ext cx="115252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800" i="1">
                <a:solidFill>
                  <a:schemeClr val="bg1"/>
                </a:solidFill>
              </a:rPr>
              <a:t>MRI at 3T</a:t>
            </a:r>
          </a:p>
        </p:txBody>
      </p:sp>
      <p:sp>
        <p:nvSpPr>
          <p:cNvPr id="12" name="Text Box 5"/>
          <p:cNvSpPr txBox="1">
            <a:spLocks noChangeArrowheads="1"/>
          </p:cNvSpPr>
          <p:nvPr/>
        </p:nvSpPr>
        <p:spPr bwMode="auto">
          <a:xfrm>
            <a:off x="0" y="6581001"/>
            <a:ext cx="1971451"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US" altLang="ja-JP" sz="1000" dirty="0" smtClean="0">
                <a:solidFill>
                  <a:srgbClr val="FFFFFF"/>
                </a:solidFill>
                <a:latin typeface="Arial"/>
                <a:cs typeface="Arial"/>
              </a:rPr>
              <a:t>American College of Radiology</a:t>
            </a:r>
            <a:r>
              <a:rPr lang="en-US" sz="1000" dirty="0" smtClean="0">
                <a:solidFill>
                  <a:schemeClr val="bg1"/>
                </a:solidFill>
              </a:rPr>
              <a:t>. </a:t>
            </a:r>
            <a:endParaRPr lang="en-US" sz="1000" dirty="0">
              <a:solidFill>
                <a:schemeClr val="bg1"/>
              </a:solidFill>
            </a:endParaRPr>
          </a:p>
        </p:txBody>
      </p:sp>
      <p:sp>
        <p:nvSpPr>
          <p:cNvPr id="2" name="Title 1"/>
          <p:cNvSpPr>
            <a:spLocks noGrp="1"/>
          </p:cNvSpPr>
          <p:nvPr>
            <p:ph type="title"/>
          </p:nvPr>
        </p:nvSpPr>
        <p:spPr>
          <a:xfrm>
            <a:off x="457200" y="0"/>
            <a:ext cx="8229600" cy="1143000"/>
          </a:xfrm>
        </p:spPr>
        <p:txBody>
          <a:bodyPr/>
          <a:lstStyle/>
          <a:p>
            <a:r>
              <a:rPr lang="en-US" dirty="0" smtClean="0"/>
              <a:t>Liver Transplant Candidate</a:t>
            </a:r>
            <a:endParaRPr lang="en-US" dirty="0"/>
          </a:p>
        </p:txBody>
      </p:sp>
      <p:sp>
        <p:nvSpPr>
          <p:cNvPr id="13" name="Content Placeholder 12"/>
          <p:cNvSpPr>
            <a:spLocks noGrp="1"/>
          </p:cNvSpPr>
          <p:nvPr>
            <p:ph idx="1"/>
          </p:nvPr>
        </p:nvSpPr>
        <p:spPr>
          <a:xfrm>
            <a:off x="457200" y="4419600"/>
            <a:ext cx="8229600" cy="1706563"/>
          </a:xfrm>
        </p:spPr>
        <p:txBody>
          <a:bodyPr/>
          <a:lstStyle/>
          <a:p>
            <a:r>
              <a:rPr lang="en-US" sz="2800" dirty="0" smtClean="0"/>
              <a:t>Solitary 3.2 cm LR-5 nodule</a:t>
            </a:r>
          </a:p>
          <a:p>
            <a:r>
              <a:rPr lang="en-US" sz="2800" dirty="0" smtClean="0"/>
              <a:t>Radiologic T-Stage 2</a:t>
            </a:r>
            <a:endParaRPr lang="en-US" sz="28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7" name="Picture 1" descr="64M CT 201311 MASSIVE TIV PRE AP PVP DP EDUARDOCOSTA copy.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581150"/>
            <a:ext cx="9144000" cy="2311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06498" name="Group 8"/>
          <p:cNvGrpSpPr>
            <a:grpSpLocks/>
          </p:cNvGrpSpPr>
          <p:nvPr/>
        </p:nvGrpSpPr>
        <p:grpSpPr bwMode="auto">
          <a:xfrm>
            <a:off x="0" y="1104900"/>
            <a:ext cx="9144000" cy="377825"/>
            <a:chOff x="0" y="1680035"/>
            <a:chExt cx="9144000" cy="377566"/>
          </a:xfrm>
        </p:grpSpPr>
        <p:sp>
          <p:nvSpPr>
            <p:cNvPr id="106502" name="TextBox 4"/>
            <p:cNvSpPr txBox="1">
              <a:spLocks noChangeArrowheads="1"/>
            </p:cNvSpPr>
            <p:nvPr/>
          </p:nvSpPr>
          <p:spPr bwMode="auto">
            <a:xfrm>
              <a:off x="0" y="1680035"/>
              <a:ext cx="22860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800">
                  <a:solidFill>
                    <a:srgbClr val="FFFFFF"/>
                  </a:solidFill>
                </a:rPr>
                <a:t>Pre</a:t>
              </a:r>
            </a:p>
          </p:txBody>
        </p:sp>
        <p:sp>
          <p:nvSpPr>
            <p:cNvPr id="106503" name="TextBox 5"/>
            <p:cNvSpPr txBox="1">
              <a:spLocks noChangeArrowheads="1"/>
            </p:cNvSpPr>
            <p:nvPr/>
          </p:nvSpPr>
          <p:spPr bwMode="auto">
            <a:xfrm>
              <a:off x="2286000" y="1688269"/>
              <a:ext cx="22860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800">
                  <a:solidFill>
                    <a:srgbClr val="FFFFFF"/>
                  </a:solidFill>
                </a:rPr>
                <a:t>Arterial Phase</a:t>
              </a:r>
            </a:p>
          </p:txBody>
        </p:sp>
        <p:sp>
          <p:nvSpPr>
            <p:cNvPr id="106504" name="TextBox 6"/>
            <p:cNvSpPr txBox="1">
              <a:spLocks noChangeArrowheads="1"/>
            </p:cNvSpPr>
            <p:nvPr/>
          </p:nvSpPr>
          <p:spPr bwMode="auto">
            <a:xfrm>
              <a:off x="4572000" y="1680035"/>
              <a:ext cx="22860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800">
                  <a:solidFill>
                    <a:srgbClr val="FFFFFF"/>
                  </a:solidFill>
                </a:rPr>
                <a:t>Portal Venous Phase</a:t>
              </a:r>
            </a:p>
          </p:txBody>
        </p:sp>
        <p:sp>
          <p:nvSpPr>
            <p:cNvPr id="106505" name="TextBox 7"/>
            <p:cNvSpPr txBox="1">
              <a:spLocks noChangeArrowheads="1"/>
            </p:cNvSpPr>
            <p:nvPr/>
          </p:nvSpPr>
          <p:spPr bwMode="auto">
            <a:xfrm>
              <a:off x="6858000" y="1680035"/>
              <a:ext cx="22860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800">
                  <a:solidFill>
                    <a:srgbClr val="FFFFFF"/>
                  </a:solidFill>
                </a:rPr>
                <a:t>3-min Delay</a:t>
              </a:r>
            </a:p>
          </p:txBody>
        </p:sp>
      </p:grpSp>
      <p:sp>
        <p:nvSpPr>
          <p:cNvPr id="106500" name="TextBox 10"/>
          <p:cNvSpPr txBox="1">
            <a:spLocks noChangeArrowheads="1"/>
          </p:cNvSpPr>
          <p:nvPr/>
        </p:nvSpPr>
        <p:spPr bwMode="auto">
          <a:xfrm>
            <a:off x="7938" y="3862388"/>
            <a:ext cx="8128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800" i="1">
                <a:solidFill>
                  <a:schemeClr val="bg1"/>
                </a:solidFill>
              </a:rPr>
              <a:t>MDCT</a:t>
            </a:r>
          </a:p>
        </p:txBody>
      </p:sp>
      <p:sp>
        <p:nvSpPr>
          <p:cNvPr id="12" name="Text Box 5"/>
          <p:cNvSpPr txBox="1">
            <a:spLocks noChangeArrowheads="1"/>
          </p:cNvSpPr>
          <p:nvPr/>
        </p:nvSpPr>
        <p:spPr bwMode="auto">
          <a:xfrm>
            <a:off x="0" y="6581001"/>
            <a:ext cx="1971451"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US" altLang="ja-JP" sz="1000" dirty="0" smtClean="0">
                <a:solidFill>
                  <a:srgbClr val="FFFFFF"/>
                </a:solidFill>
                <a:latin typeface="Arial"/>
                <a:cs typeface="Arial"/>
              </a:rPr>
              <a:t>American College of Radiology</a:t>
            </a:r>
            <a:r>
              <a:rPr lang="en-US" sz="1000" dirty="0" smtClean="0">
                <a:solidFill>
                  <a:schemeClr val="bg1"/>
                </a:solidFill>
              </a:rPr>
              <a:t>. </a:t>
            </a:r>
            <a:endParaRPr lang="en-US" sz="1000" dirty="0">
              <a:solidFill>
                <a:schemeClr val="bg1"/>
              </a:solidFill>
            </a:endParaRPr>
          </a:p>
        </p:txBody>
      </p:sp>
      <p:sp>
        <p:nvSpPr>
          <p:cNvPr id="2" name="Title 1"/>
          <p:cNvSpPr>
            <a:spLocks noGrp="1"/>
          </p:cNvSpPr>
          <p:nvPr>
            <p:ph type="title"/>
          </p:nvPr>
        </p:nvSpPr>
        <p:spPr>
          <a:xfrm>
            <a:off x="228600" y="0"/>
            <a:ext cx="8686800" cy="1143000"/>
          </a:xfrm>
        </p:spPr>
        <p:txBody>
          <a:bodyPr/>
          <a:lstStyle/>
          <a:p>
            <a:r>
              <a:rPr lang="en-US" sz="3200" dirty="0" smtClean="0"/>
              <a:t>Not Liver Transplant/Resection Candidate</a:t>
            </a:r>
            <a:endParaRPr lang="en-US" sz="3200" dirty="0"/>
          </a:p>
        </p:txBody>
      </p:sp>
      <p:sp>
        <p:nvSpPr>
          <p:cNvPr id="13" name="Content Placeholder 12"/>
          <p:cNvSpPr>
            <a:spLocks noGrp="1"/>
          </p:cNvSpPr>
          <p:nvPr>
            <p:ph idx="1"/>
          </p:nvPr>
        </p:nvSpPr>
        <p:spPr>
          <a:xfrm>
            <a:off x="457200" y="4232275"/>
            <a:ext cx="8229600" cy="1893888"/>
          </a:xfrm>
        </p:spPr>
        <p:txBody>
          <a:bodyPr/>
          <a:lstStyle/>
          <a:p>
            <a:r>
              <a:rPr lang="en-US" sz="2800" dirty="0" smtClean="0"/>
              <a:t>Infiltrative HCC occupying most of right lobe and invading right portal vein</a:t>
            </a:r>
          </a:p>
          <a:p>
            <a:r>
              <a:rPr lang="en-US" sz="2800" dirty="0" smtClean="0"/>
              <a:t>LR-5V</a:t>
            </a:r>
          </a:p>
          <a:p>
            <a:r>
              <a:rPr lang="en-US" sz="2800" dirty="0" smtClean="0"/>
              <a:t>Radiologic T-Stage 4b</a:t>
            </a:r>
            <a:endParaRPr lang="en-US" sz="2800" dirty="0"/>
          </a:p>
        </p:txBody>
      </p:sp>
    </p:spTree>
    <p:extLst>
      <p:ext uri="{BB962C8B-B14F-4D97-AF65-F5344CB8AC3E}">
        <p14:creationId xmlns:p14="http://schemas.microsoft.com/office/powerpoint/2010/main" xmlns="" val="319732396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Line 2"/>
          <p:cNvSpPr>
            <a:spLocks noChangeShapeType="1"/>
          </p:cNvSpPr>
          <p:nvPr/>
        </p:nvSpPr>
        <p:spPr bwMode="auto">
          <a:xfrm>
            <a:off x="838200" y="1295400"/>
            <a:ext cx="7162800" cy="0"/>
          </a:xfrm>
          <a:prstGeom prst="line">
            <a:avLst/>
          </a:prstGeom>
          <a:noFill/>
          <a:ln w="9525">
            <a:solidFill>
              <a:srgbClr val="FFFFFF"/>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1011" name="Rectangle 3"/>
          <p:cNvSpPr>
            <a:spLocks noGrp="1" noChangeArrowheads="1"/>
          </p:cNvSpPr>
          <p:nvPr>
            <p:ph type="title"/>
          </p:nvPr>
        </p:nvSpPr>
        <p:spPr>
          <a:xfrm>
            <a:off x="457200" y="0"/>
            <a:ext cx="8229600" cy="744538"/>
          </a:xfrm>
        </p:spPr>
        <p:txBody>
          <a:bodyPr/>
          <a:lstStyle/>
          <a:p>
            <a:r>
              <a:rPr lang="en-US" sz="2000" dirty="0" smtClean="0"/>
              <a:t>Barcelona Clinic Liver Cancer (BCLC) Staging Classification and Treatment Schedule: proposed modifications/additions*</a:t>
            </a:r>
          </a:p>
        </p:txBody>
      </p:sp>
      <p:sp>
        <p:nvSpPr>
          <p:cNvPr id="112643" name="Text Box 4"/>
          <p:cNvSpPr txBox="1">
            <a:spLocks noChangeArrowheads="1"/>
          </p:cNvSpPr>
          <p:nvPr/>
        </p:nvSpPr>
        <p:spPr bwMode="auto">
          <a:xfrm>
            <a:off x="-2813" y="1524000"/>
            <a:ext cx="169790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sz="1200" b="1" dirty="0">
                <a:solidFill>
                  <a:srgbClr val="FFFFFF"/>
                </a:solidFill>
                <a:ea typeface="ヒラギノ角ゴ Pro W3" charset="-128"/>
              </a:rPr>
              <a:t>Stage 0</a:t>
            </a:r>
            <a:endParaRPr lang="en-US" sz="1200" dirty="0">
              <a:solidFill>
                <a:srgbClr val="FFFFFF"/>
              </a:solidFill>
              <a:ea typeface="ヒラギノ角ゴ Pro W3" charset="-128"/>
            </a:endParaRPr>
          </a:p>
          <a:p>
            <a:pPr algn="ctr"/>
            <a:r>
              <a:rPr lang="en-US" sz="1200" dirty="0">
                <a:solidFill>
                  <a:srgbClr val="FFFFFF"/>
                </a:solidFill>
                <a:ea typeface="ヒラギノ角ゴ Pro W3" charset="-128"/>
              </a:rPr>
              <a:t>PST 0,</a:t>
            </a:r>
          </a:p>
          <a:p>
            <a:pPr algn="ctr"/>
            <a:r>
              <a:rPr lang="en-US" sz="1200" dirty="0">
                <a:solidFill>
                  <a:srgbClr val="FFFFFF"/>
                </a:solidFill>
                <a:ea typeface="ヒラギノ角ゴ Pro W3" charset="-128"/>
              </a:rPr>
              <a:t>Child-</a:t>
            </a:r>
            <a:r>
              <a:rPr lang="en-US" sz="1200" dirty="0" err="1">
                <a:solidFill>
                  <a:srgbClr val="FFFFFF"/>
                </a:solidFill>
                <a:ea typeface="ヒラギノ角ゴ Pro W3" charset="-128"/>
              </a:rPr>
              <a:t>Turcotte</a:t>
            </a:r>
            <a:r>
              <a:rPr lang="en-US" sz="1200" dirty="0">
                <a:solidFill>
                  <a:srgbClr val="FFFFFF"/>
                </a:solidFill>
                <a:ea typeface="ヒラギノ角ゴ Pro W3" charset="-128"/>
              </a:rPr>
              <a:t>-Pugh A</a:t>
            </a:r>
          </a:p>
        </p:txBody>
      </p:sp>
      <p:sp>
        <p:nvSpPr>
          <p:cNvPr id="112644" name="Text Box 5"/>
          <p:cNvSpPr txBox="1">
            <a:spLocks noChangeArrowheads="1"/>
          </p:cNvSpPr>
          <p:nvPr/>
        </p:nvSpPr>
        <p:spPr bwMode="auto">
          <a:xfrm>
            <a:off x="3399033" y="1570038"/>
            <a:ext cx="2009384"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sz="1200" b="1">
                <a:solidFill>
                  <a:srgbClr val="FFFFFF"/>
                </a:solidFill>
                <a:ea typeface="ヒラギノ角ゴ Pro W3" charset="-128"/>
              </a:rPr>
              <a:t>Stage A-C</a:t>
            </a:r>
            <a:endParaRPr lang="en-US" sz="1200">
              <a:solidFill>
                <a:srgbClr val="FFFFFF"/>
              </a:solidFill>
              <a:ea typeface="ヒラギノ角ゴ Pro W3" charset="-128"/>
            </a:endParaRPr>
          </a:p>
          <a:p>
            <a:pPr algn="ctr"/>
            <a:r>
              <a:rPr lang="en-US" sz="1200">
                <a:solidFill>
                  <a:srgbClr val="FFFFFF"/>
                </a:solidFill>
                <a:ea typeface="ヒラギノ角ゴ Pro W3" charset="-128"/>
              </a:rPr>
              <a:t>PST 0-2,</a:t>
            </a:r>
          </a:p>
          <a:p>
            <a:pPr algn="ctr"/>
            <a:r>
              <a:rPr lang="en-US" sz="1200">
                <a:solidFill>
                  <a:srgbClr val="FFFFFF"/>
                </a:solidFill>
                <a:ea typeface="ヒラギノ角ゴ Pro W3" charset="-128"/>
              </a:rPr>
              <a:t>Child-Turcotte-Pugh A or B</a:t>
            </a:r>
          </a:p>
        </p:txBody>
      </p:sp>
      <p:sp>
        <p:nvSpPr>
          <p:cNvPr id="112645" name="Text Box 6"/>
          <p:cNvSpPr txBox="1">
            <a:spLocks noChangeArrowheads="1"/>
          </p:cNvSpPr>
          <p:nvPr/>
        </p:nvSpPr>
        <p:spPr bwMode="auto">
          <a:xfrm>
            <a:off x="7157970" y="1612900"/>
            <a:ext cx="1709873"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sz="1200" b="1">
                <a:solidFill>
                  <a:srgbClr val="FFFFFF"/>
                </a:solidFill>
                <a:ea typeface="ヒラギノ角ゴ Pro W3" charset="-128"/>
              </a:rPr>
              <a:t>Stage D</a:t>
            </a:r>
            <a:endParaRPr lang="en-US" sz="1200">
              <a:solidFill>
                <a:srgbClr val="FFFFFF"/>
              </a:solidFill>
              <a:ea typeface="ヒラギノ角ゴ Pro W3" charset="-128"/>
            </a:endParaRPr>
          </a:p>
          <a:p>
            <a:pPr algn="ctr"/>
            <a:r>
              <a:rPr lang="en-US" sz="1200">
                <a:solidFill>
                  <a:srgbClr val="FFFFFF"/>
                </a:solidFill>
                <a:ea typeface="ヒラギノ角ゴ Pro W3" charset="-128"/>
              </a:rPr>
              <a:t>PST &gt;2,</a:t>
            </a:r>
          </a:p>
          <a:p>
            <a:pPr algn="ctr"/>
            <a:r>
              <a:rPr lang="en-US" sz="1200">
                <a:solidFill>
                  <a:srgbClr val="FFFFFF"/>
                </a:solidFill>
                <a:ea typeface="ヒラギノ角ゴ Pro W3" charset="-128"/>
              </a:rPr>
              <a:t>Child-Turcotte-Pugh C</a:t>
            </a:r>
          </a:p>
        </p:txBody>
      </p:sp>
      <p:sp>
        <p:nvSpPr>
          <p:cNvPr id="112646" name="Text Box 7"/>
          <p:cNvSpPr txBox="1">
            <a:spLocks noChangeArrowheads="1"/>
          </p:cNvSpPr>
          <p:nvPr/>
        </p:nvSpPr>
        <p:spPr bwMode="auto">
          <a:xfrm>
            <a:off x="86606" y="2497138"/>
            <a:ext cx="1531764"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sz="1200">
                <a:solidFill>
                  <a:srgbClr val="FFFFFF"/>
                </a:solidFill>
                <a:ea typeface="ヒラギノ角ゴ Pro W3" charset="-128"/>
              </a:rPr>
              <a:t>Very early stage (0)</a:t>
            </a:r>
          </a:p>
          <a:p>
            <a:pPr algn="ctr"/>
            <a:r>
              <a:rPr lang="en-US" sz="1200">
                <a:solidFill>
                  <a:srgbClr val="FFFFFF"/>
                </a:solidFill>
                <a:ea typeface="ヒラギノ角ゴ Pro W3" charset="-128"/>
              </a:rPr>
              <a:t>Single &lt;2 cm</a:t>
            </a:r>
          </a:p>
          <a:p>
            <a:pPr algn="ctr"/>
            <a:r>
              <a:rPr lang="en-US" sz="1200">
                <a:solidFill>
                  <a:srgbClr val="FFFFFF"/>
                </a:solidFill>
                <a:ea typeface="ヒラギノ角ゴ Pro W3" charset="-128"/>
              </a:rPr>
              <a:t>carcinoma </a:t>
            </a:r>
            <a:r>
              <a:rPr lang="en-US" sz="1200" i="1">
                <a:solidFill>
                  <a:srgbClr val="FFFFFF"/>
                </a:solidFill>
                <a:ea typeface="ヒラギノ角ゴ Pro W3" charset="-128"/>
              </a:rPr>
              <a:t>in situ</a:t>
            </a:r>
            <a:endParaRPr lang="en-US" sz="1200">
              <a:solidFill>
                <a:srgbClr val="FFFFFF"/>
              </a:solidFill>
              <a:ea typeface="ヒラギノ角ゴ Pro W3" charset="-128"/>
            </a:endParaRPr>
          </a:p>
        </p:txBody>
      </p:sp>
      <p:sp>
        <p:nvSpPr>
          <p:cNvPr id="112647" name="Text Box 8"/>
          <p:cNvSpPr txBox="1">
            <a:spLocks noChangeArrowheads="1"/>
          </p:cNvSpPr>
          <p:nvPr/>
        </p:nvSpPr>
        <p:spPr bwMode="auto">
          <a:xfrm>
            <a:off x="1669714" y="2484438"/>
            <a:ext cx="1583411"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sz="1200">
                <a:solidFill>
                  <a:srgbClr val="FFFFFF"/>
                </a:solidFill>
                <a:ea typeface="ヒラギノ角ゴ Pro W3" charset="-128"/>
              </a:rPr>
              <a:t>Early stage (A)</a:t>
            </a:r>
          </a:p>
          <a:p>
            <a:pPr algn="ctr"/>
            <a:r>
              <a:rPr lang="en-US" sz="1200">
                <a:solidFill>
                  <a:srgbClr val="FFFFFF"/>
                </a:solidFill>
                <a:ea typeface="ヒラギノ角ゴ Pro W3" charset="-128"/>
              </a:rPr>
              <a:t>Single nodule &lt;5 cm</a:t>
            </a:r>
          </a:p>
          <a:p>
            <a:pPr algn="ctr"/>
            <a:r>
              <a:rPr lang="en-US" sz="1200">
                <a:solidFill>
                  <a:srgbClr val="FFFFFF"/>
                </a:solidFill>
                <a:ea typeface="ヒラギノ角ゴ Pro W3" charset="-128"/>
              </a:rPr>
              <a:t>or 3 nodules ≤3 cm,</a:t>
            </a:r>
          </a:p>
          <a:p>
            <a:pPr algn="ctr"/>
            <a:r>
              <a:rPr lang="en-US" sz="1200">
                <a:solidFill>
                  <a:srgbClr val="FFFFFF"/>
                </a:solidFill>
                <a:ea typeface="ヒラギノ角ゴ Pro W3" charset="-128"/>
              </a:rPr>
              <a:t>PST 0</a:t>
            </a:r>
          </a:p>
        </p:txBody>
      </p:sp>
      <p:sp>
        <p:nvSpPr>
          <p:cNvPr id="112648" name="Text Box 9"/>
          <p:cNvSpPr txBox="1">
            <a:spLocks noChangeArrowheads="1"/>
          </p:cNvSpPr>
          <p:nvPr/>
        </p:nvSpPr>
        <p:spPr bwMode="auto">
          <a:xfrm>
            <a:off x="3717925" y="2514600"/>
            <a:ext cx="16922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sz="1200">
                <a:solidFill>
                  <a:srgbClr val="FFFFFF"/>
                </a:solidFill>
                <a:ea typeface="ヒラギノ角ゴ Pro W3" charset="-128"/>
              </a:rPr>
              <a:t>Intermediate stage (B)</a:t>
            </a:r>
          </a:p>
          <a:p>
            <a:pPr algn="ctr"/>
            <a:r>
              <a:rPr lang="en-US" sz="1200">
                <a:solidFill>
                  <a:srgbClr val="FFFFFF"/>
                </a:solidFill>
                <a:ea typeface="ヒラギノ角ゴ Pro W3" charset="-128"/>
              </a:rPr>
              <a:t>Multinodular, PST 0</a:t>
            </a:r>
          </a:p>
        </p:txBody>
      </p:sp>
      <p:sp>
        <p:nvSpPr>
          <p:cNvPr id="112649" name="Text Box 10"/>
          <p:cNvSpPr txBox="1">
            <a:spLocks noChangeArrowheads="1"/>
          </p:cNvSpPr>
          <p:nvPr/>
        </p:nvSpPr>
        <p:spPr bwMode="auto">
          <a:xfrm>
            <a:off x="5520431" y="2514600"/>
            <a:ext cx="1557538"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sz="1200">
                <a:solidFill>
                  <a:srgbClr val="FFFFFF"/>
                </a:solidFill>
                <a:ea typeface="ヒラギノ角ゴ Pro W3" charset="-128"/>
              </a:rPr>
              <a:t>Advanced stage (C)</a:t>
            </a:r>
          </a:p>
          <a:p>
            <a:pPr algn="ctr"/>
            <a:r>
              <a:rPr lang="en-US" sz="1200">
                <a:solidFill>
                  <a:srgbClr val="FFFFFF"/>
                </a:solidFill>
                <a:ea typeface="ヒラギノ角ゴ Pro W3" charset="-128"/>
              </a:rPr>
              <a:t>Portal invasion,</a:t>
            </a:r>
          </a:p>
          <a:p>
            <a:pPr algn="ctr"/>
            <a:r>
              <a:rPr lang="en-US" sz="1200">
                <a:solidFill>
                  <a:srgbClr val="FFFFFF"/>
                </a:solidFill>
                <a:ea typeface="ヒラギノ角ゴ Pro W3" charset="-128"/>
              </a:rPr>
              <a:t>N1, M1, PST 1-2</a:t>
            </a:r>
          </a:p>
        </p:txBody>
      </p:sp>
      <p:sp>
        <p:nvSpPr>
          <p:cNvPr id="112650" name="Text Box 11"/>
          <p:cNvSpPr txBox="1">
            <a:spLocks noChangeArrowheads="1"/>
          </p:cNvSpPr>
          <p:nvPr/>
        </p:nvSpPr>
        <p:spPr bwMode="auto">
          <a:xfrm>
            <a:off x="7239000" y="2514600"/>
            <a:ext cx="1600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sz="1200">
                <a:solidFill>
                  <a:srgbClr val="FFFFFF"/>
                </a:solidFill>
                <a:ea typeface="ヒラギノ角ゴ Pro W3" charset="-128"/>
              </a:rPr>
              <a:t>Terminal </a:t>
            </a:r>
          </a:p>
          <a:p>
            <a:pPr algn="ctr"/>
            <a:r>
              <a:rPr lang="en-US" sz="1200">
                <a:solidFill>
                  <a:srgbClr val="FFFFFF"/>
                </a:solidFill>
                <a:ea typeface="ヒラギノ角ゴ Pro W3" charset="-128"/>
              </a:rPr>
              <a:t>stage (D)</a:t>
            </a:r>
          </a:p>
        </p:txBody>
      </p:sp>
      <p:sp>
        <p:nvSpPr>
          <p:cNvPr id="112651" name="Line 12"/>
          <p:cNvSpPr>
            <a:spLocks noChangeShapeType="1"/>
          </p:cNvSpPr>
          <p:nvPr/>
        </p:nvSpPr>
        <p:spPr bwMode="auto">
          <a:xfrm>
            <a:off x="838200" y="1295400"/>
            <a:ext cx="0" cy="228600"/>
          </a:xfrm>
          <a:prstGeom prst="line">
            <a:avLst/>
          </a:prstGeom>
          <a:noFill/>
          <a:ln w="9525">
            <a:solidFill>
              <a:srgbClr val="FFFFFF"/>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112652" name="Line 13"/>
          <p:cNvSpPr>
            <a:spLocks noChangeShapeType="1"/>
          </p:cNvSpPr>
          <p:nvPr/>
        </p:nvSpPr>
        <p:spPr bwMode="auto">
          <a:xfrm>
            <a:off x="8001000" y="1295400"/>
            <a:ext cx="0" cy="304800"/>
          </a:xfrm>
          <a:prstGeom prst="line">
            <a:avLst/>
          </a:prstGeom>
          <a:noFill/>
          <a:ln w="9525">
            <a:solidFill>
              <a:srgbClr val="FFFFFF"/>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112653" name="Line 14"/>
          <p:cNvSpPr>
            <a:spLocks noChangeShapeType="1"/>
          </p:cNvSpPr>
          <p:nvPr/>
        </p:nvSpPr>
        <p:spPr bwMode="auto">
          <a:xfrm>
            <a:off x="4419600" y="1371600"/>
            <a:ext cx="0" cy="228600"/>
          </a:xfrm>
          <a:prstGeom prst="line">
            <a:avLst/>
          </a:prstGeom>
          <a:noFill/>
          <a:ln w="9525">
            <a:solidFill>
              <a:srgbClr val="FFFFFF"/>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112654" name="Text Box 15"/>
          <p:cNvSpPr txBox="1">
            <a:spLocks noChangeArrowheads="1"/>
          </p:cNvSpPr>
          <p:nvPr/>
        </p:nvSpPr>
        <p:spPr bwMode="auto">
          <a:xfrm>
            <a:off x="2667000" y="744538"/>
            <a:ext cx="3733800" cy="641350"/>
          </a:xfrm>
          <a:prstGeom prst="rect">
            <a:avLst/>
          </a:prstGeom>
          <a:solidFill>
            <a:srgbClr val="84252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sz="1600" b="1" dirty="0">
                <a:ea typeface="ヒラギノ角ゴ Pro W3" charset="-128"/>
              </a:rPr>
              <a:t>Hepatocellular carcinoma</a:t>
            </a:r>
          </a:p>
          <a:p>
            <a:pPr algn="ctr"/>
            <a:r>
              <a:rPr lang="en-US" sz="1000" dirty="0">
                <a:ea typeface="ヒラギノ角ゴ Pro W3" charset="-128"/>
              </a:rPr>
              <a:t>(Modified from: </a:t>
            </a:r>
            <a:r>
              <a:rPr lang="en-US" altLang="ja-JP" sz="1000" dirty="0" err="1">
                <a:ea typeface="ヒラギノ角ゴ Pro W3" charset="-128"/>
              </a:rPr>
              <a:t>Llovet</a:t>
            </a:r>
            <a:r>
              <a:rPr lang="en-US" altLang="ja-JP" sz="1000" dirty="0">
                <a:ea typeface="ヒラギノ角ゴ Pro W3" charset="-128"/>
              </a:rPr>
              <a:t> JM et al. </a:t>
            </a:r>
            <a:r>
              <a:rPr lang="en-US" altLang="ja-JP" sz="1000" i="1" dirty="0">
                <a:ea typeface="ヒラギノ角ゴ Pro W3" charset="-128"/>
              </a:rPr>
              <a:t>J </a:t>
            </a:r>
            <a:r>
              <a:rPr lang="en-US" altLang="ja-JP" sz="1000" i="1" dirty="0" err="1">
                <a:ea typeface="ヒラギノ角ゴ Pro W3" charset="-128"/>
              </a:rPr>
              <a:t>Natl</a:t>
            </a:r>
            <a:r>
              <a:rPr lang="en-US" altLang="ja-JP" sz="1000" i="1" dirty="0">
                <a:ea typeface="ヒラギノ角ゴ Pro W3" charset="-128"/>
              </a:rPr>
              <a:t> Cancer Inst</a:t>
            </a:r>
            <a:r>
              <a:rPr lang="en-US" altLang="ja-JP" sz="1000" dirty="0">
                <a:ea typeface="ヒラギノ角ゴ Pro W3" charset="-128"/>
              </a:rPr>
              <a:t>. 2008;100:698-711.</a:t>
            </a:r>
            <a:r>
              <a:rPr lang="en-US" sz="1000" dirty="0">
                <a:ea typeface="ヒラギノ角ゴ Pro W3" charset="-128"/>
              </a:rPr>
              <a:t>)</a:t>
            </a:r>
          </a:p>
        </p:txBody>
      </p:sp>
      <p:sp>
        <p:nvSpPr>
          <p:cNvPr id="112655" name="Text Box 16"/>
          <p:cNvSpPr txBox="1">
            <a:spLocks noChangeArrowheads="1"/>
          </p:cNvSpPr>
          <p:nvPr/>
        </p:nvSpPr>
        <p:spPr bwMode="auto">
          <a:xfrm>
            <a:off x="611188" y="3657600"/>
            <a:ext cx="608012"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sz="1200">
                <a:solidFill>
                  <a:srgbClr val="FFFFFF"/>
                </a:solidFill>
                <a:ea typeface="ヒラギノ角ゴ Pro W3" charset="-128"/>
              </a:rPr>
              <a:t>Single</a:t>
            </a:r>
          </a:p>
        </p:txBody>
      </p:sp>
      <p:sp>
        <p:nvSpPr>
          <p:cNvPr id="112656" name="Text Box 17"/>
          <p:cNvSpPr txBox="1">
            <a:spLocks noChangeArrowheads="1"/>
          </p:cNvSpPr>
          <p:nvPr/>
        </p:nvSpPr>
        <p:spPr bwMode="auto">
          <a:xfrm>
            <a:off x="2362200" y="3657600"/>
            <a:ext cx="1371600"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sz="1200">
                <a:solidFill>
                  <a:srgbClr val="FFFFFF"/>
                </a:solidFill>
                <a:ea typeface="ヒラギノ角ゴ Pro W3" charset="-128"/>
              </a:rPr>
              <a:t>3 nodules ≤3 cm</a:t>
            </a:r>
          </a:p>
        </p:txBody>
      </p:sp>
      <p:sp>
        <p:nvSpPr>
          <p:cNvPr id="112657" name="Text Box 18"/>
          <p:cNvSpPr txBox="1">
            <a:spLocks noChangeArrowheads="1"/>
          </p:cNvSpPr>
          <p:nvPr/>
        </p:nvSpPr>
        <p:spPr bwMode="auto">
          <a:xfrm>
            <a:off x="154328" y="4237038"/>
            <a:ext cx="1707469"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sz="1200">
                <a:solidFill>
                  <a:srgbClr val="FFFFFF"/>
                </a:solidFill>
                <a:ea typeface="ヒラギノ角ゴ Pro W3" charset="-128"/>
              </a:rPr>
              <a:t>Increased portal</a:t>
            </a:r>
          </a:p>
          <a:p>
            <a:pPr algn="ctr"/>
            <a:r>
              <a:rPr lang="en-US" sz="1200">
                <a:solidFill>
                  <a:srgbClr val="FFFFFF"/>
                </a:solidFill>
                <a:ea typeface="ヒラギノ角ゴ Pro W3" charset="-128"/>
              </a:rPr>
              <a:t>pressure and elevated</a:t>
            </a:r>
          </a:p>
          <a:p>
            <a:pPr algn="ctr"/>
            <a:r>
              <a:rPr lang="en-US" sz="1200">
                <a:solidFill>
                  <a:srgbClr val="FFFFFF"/>
                </a:solidFill>
                <a:ea typeface="ヒラギノ角ゴ Pro W3" charset="-128"/>
              </a:rPr>
              <a:t>bilirubin levels</a:t>
            </a:r>
          </a:p>
        </p:txBody>
      </p:sp>
      <p:sp>
        <p:nvSpPr>
          <p:cNvPr id="112658" name="Text Box 19"/>
          <p:cNvSpPr txBox="1">
            <a:spLocks noChangeArrowheads="1"/>
          </p:cNvSpPr>
          <p:nvPr/>
        </p:nvSpPr>
        <p:spPr bwMode="auto">
          <a:xfrm>
            <a:off x="2068513" y="4356100"/>
            <a:ext cx="446087"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sz="1200">
                <a:solidFill>
                  <a:srgbClr val="FFFFFF"/>
                </a:solidFill>
                <a:ea typeface="ヒラギノ角ゴ Pro W3" charset="-128"/>
              </a:rPr>
              <a:t>Yes</a:t>
            </a:r>
          </a:p>
        </p:txBody>
      </p:sp>
      <p:sp>
        <p:nvSpPr>
          <p:cNvPr id="112659" name="Text Box 20"/>
          <p:cNvSpPr txBox="1">
            <a:spLocks noChangeArrowheads="1"/>
          </p:cNvSpPr>
          <p:nvPr/>
        </p:nvSpPr>
        <p:spPr bwMode="auto">
          <a:xfrm>
            <a:off x="2432050" y="4724400"/>
            <a:ext cx="13017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sz="1200">
                <a:solidFill>
                  <a:srgbClr val="FFFFFF"/>
                </a:solidFill>
                <a:ea typeface="ヒラギノ角ゴ Pro W3" charset="-128"/>
              </a:rPr>
              <a:t>Associated diseases</a:t>
            </a:r>
          </a:p>
        </p:txBody>
      </p:sp>
      <p:sp>
        <p:nvSpPr>
          <p:cNvPr id="112660" name="Text Box 21"/>
          <p:cNvSpPr txBox="1">
            <a:spLocks noChangeArrowheads="1"/>
          </p:cNvSpPr>
          <p:nvPr/>
        </p:nvSpPr>
        <p:spPr bwMode="auto">
          <a:xfrm>
            <a:off x="2092325" y="5410200"/>
            <a:ext cx="3794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sz="1200">
                <a:solidFill>
                  <a:srgbClr val="FFFFFF"/>
                </a:solidFill>
                <a:ea typeface="ヒラギノ角ゴ Pro W3" charset="-128"/>
              </a:rPr>
              <a:t>No</a:t>
            </a:r>
          </a:p>
        </p:txBody>
      </p:sp>
      <p:sp>
        <p:nvSpPr>
          <p:cNvPr id="112661" name="Text Box 22"/>
          <p:cNvSpPr txBox="1">
            <a:spLocks noChangeArrowheads="1"/>
          </p:cNvSpPr>
          <p:nvPr/>
        </p:nvSpPr>
        <p:spPr bwMode="auto">
          <a:xfrm>
            <a:off x="3352800" y="5410200"/>
            <a:ext cx="446088"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sz="1200">
                <a:solidFill>
                  <a:srgbClr val="FFFFFF"/>
                </a:solidFill>
                <a:ea typeface="ヒラギノ角ゴ Pro W3" charset="-128"/>
              </a:rPr>
              <a:t>Yes</a:t>
            </a:r>
          </a:p>
        </p:txBody>
      </p:sp>
      <p:sp>
        <p:nvSpPr>
          <p:cNvPr id="112662" name="Text Box 23"/>
          <p:cNvSpPr txBox="1">
            <a:spLocks noChangeArrowheads="1"/>
          </p:cNvSpPr>
          <p:nvPr/>
        </p:nvSpPr>
        <p:spPr bwMode="auto">
          <a:xfrm>
            <a:off x="752475" y="5334000"/>
            <a:ext cx="3794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sz="1200">
                <a:solidFill>
                  <a:srgbClr val="FFFFFF"/>
                </a:solidFill>
                <a:ea typeface="ヒラギノ角ゴ Pro W3" charset="-128"/>
              </a:rPr>
              <a:t>No</a:t>
            </a:r>
          </a:p>
        </p:txBody>
      </p:sp>
      <p:sp>
        <p:nvSpPr>
          <p:cNvPr id="112663" name="Text Box 24"/>
          <p:cNvSpPr txBox="1">
            <a:spLocks noChangeArrowheads="1"/>
          </p:cNvSpPr>
          <p:nvPr/>
        </p:nvSpPr>
        <p:spPr bwMode="auto">
          <a:xfrm>
            <a:off x="457200" y="5943600"/>
            <a:ext cx="914400" cy="274638"/>
          </a:xfrm>
          <a:prstGeom prst="rect">
            <a:avLst/>
          </a:prstGeom>
          <a:solidFill>
            <a:srgbClr val="5A4A4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sz="1200">
                <a:solidFill>
                  <a:schemeClr val="bg1"/>
                </a:solidFill>
                <a:ea typeface="ヒラギノ角ゴ Pro W3" charset="-128"/>
              </a:rPr>
              <a:t>Resection</a:t>
            </a:r>
          </a:p>
        </p:txBody>
      </p:sp>
      <p:sp>
        <p:nvSpPr>
          <p:cNvPr id="112664" name="Text Box 25"/>
          <p:cNvSpPr txBox="1">
            <a:spLocks noChangeArrowheads="1"/>
          </p:cNvSpPr>
          <p:nvPr/>
        </p:nvSpPr>
        <p:spPr bwMode="auto">
          <a:xfrm>
            <a:off x="1503363" y="5956300"/>
            <a:ext cx="1557337" cy="457200"/>
          </a:xfrm>
          <a:prstGeom prst="rect">
            <a:avLst/>
          </a:prstGeom>
          <a:solidFill>
            <a:srgbClr val="5A4A4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sz="1200">
                <a:solidFill>
                  <a:schemeClr val="bg1"/>
                </a:solidFill>
                <a:ea typeface="ヒラギノ角ゴ Pro W3" charset="-128"/>
              </a:rPr>
              <a:t>Liver transplantation</a:t>
            </a:r>
          </a:p>
          <a:p>
            <a:pPr algn="ctr"/>
            <a:r>
              <a:rPr lang="en-US" sz="1200">
                <a:solidFill>
                  <a:schemeClr val="bg1"/>
                </a:solidFill>
                <a:ea typeface="ヒラギノ角ゴ Pro W3" charset="-128"/>
              </a:rPr>
              <a:t>(CLT or LDLT)</a:t>
            </a:r>
          </a:p>
        </p:txBody>
      </p:sp>
      <p:sp>
        <p:nvSpPr>
          <p:cNvPr id="112665" name="Text Box 26"/>
          <p:cNvSpPr txBox="1">
            <a:spLocks noChangeArrowheads="1"/>
          </p:cNvSpPr>
          <p:nvPr/>
        </p:nvSpPr>
        <p:spPr bwMode="auto">
          <a:xfrm>
            <a:off x="3124200" y="5943600"/>
            <a:ext cx="990600" cy="274638"/>
          </a:xfrm>
          <a:prstGeom prst="rect">
            <a:avLst/>
          </a:prstGeom>
          <a:solidFill>
            <a:srgbClr val="5A4A4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sz="1200">
                <a:solidFill>
                  <a:schemeClr val="bg1"/>
                </a:solidFill>
                <a:ea typeface="ヒラギノ角ゴ Pro W3" charset="-128"/>
              </a:rPr>
              <a:t>RFA (PEI</a:t>
            </a:r>
            <a:r>
              <a:rPr lang="en-US" sz="1200" baseline="30000">
                <a:solidFill>
                  <a:schemeClr val="bg1"/>
                </a:solidFill>
                <a:ea typeface="ヒラギノ角ゴ Pro W3" charset="-128"/>
              </a:rPr>
              <a:t>a</a:t>
            </a:r>
            <a:r>
              <a:rPr lang="en-US" sz="1200">
                <a:solidFill>
                  <a:schemeClr val="bg1"/>
                </a:solidFill>
                <a:ea typeface="ヒラギノ角ゴ Pro W3" charset="-128"/>
              </a:rPr>
              <a:t>)</a:t>
            </a:r>
          </a:p>
        </p:txBody>
      </p:sp>
      <p:sp>
        <p:nvSpPr>
          <p:cNvPr id="112666" name="Text Box 27"/>
          <p:cNvSpPr txBox="1">
            <a:spLocks noChangeArrowheads="1"/>
          </p:cNvSpPr>
          <p:nvPr/>
        </p:nvSpPr>
        <p:spPr bwMode="auto">
          <a:xfrm>
            <a:off x="4191000" y="5334000"/>
            <a:ext cx="1106488" cy="274638"/>
          </a:xfrm>
          <a:prstGeom prst="rect">
            <a:avLst/>
          </a:prstGeom>
          <a:solidFill>
            <a:srgbClr val="5A4A4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sz="1200">
                <a:solidFill>
                  <a:schemeClr val="bg1"/>
                </a:solidFill>
                <a:ea typeface="ヒラギノ角ゴ Pro W3" charset="-128"/>
              </a:rPr>
              <a:t>TAE or TACE</a:t>
            </a:r>
          </a:p>
        </p:txBody>
      </p:sp>
      <p:sp>
        <p:nvSpPr>
          <p:cNvPr id="112667" name="Text Box 28"/>
          <p:cNvSpPr txBox="1">
            <a:spLocks noChangeArrowheads="1"/>
          </p:cNvSpPr>
          <p:nvPr/>
        </p:nvSpPr>
        <p:spPr bwMode="auto">
          <a:xfrm>
            <a:off x="5867400" y="5334000"/>
            <a:ext cx="836613" cy="274638"/>
          </a:xfrm>
          <a:prstGeom prst="rect">
            <a:avLst/>
          </a:prstGeom>
          <a:solidFill>
            <a:srgbClr val="5A4A4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sz="1200">
                <a:solidFill>
                  <a:schemeClr val="bg1"/>
                </a:solidFill>
                <a:ea typeface="ヒラギノ角ゴ Pro W3" charset="-128"/>
              </a:rPr>
              <a:t>Sorafenib</a:t>
            </a:r>
          </a:p>
        </p:txBody>
      </p:sp>
      <p:sp>
        <p:nvSpPr>
          <p:cNvPr id="112668" name="Text Box 29"/>
          <p:cNvSpPr txBox="1">
            <a:spLocks noChangeArrowheads="1"/>
          </p:cNvSpPr>
          <p:nvPr/>
        </p:nvSpPr>
        <p:spPr bwMode="auto">
          <a:xfrm>
            <a:off x="7315200" y="5943600"/>
            <a:ext cx="1524000" cy="274638"/>
          </a:xfrm>
          <a:prstGeom prst="rect">
            <a:avLst/>
          </a:prstGeom>
          <a:solidFill>
            <a:srgbClr val="5A4A4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sz="1200">
                <a:solidFill>
                  <a:schemeClr val="bg1"/>
                </a:solidFill>
                <a:ea typeface="ヒラギノ角ゴ Pro W3" charset="-128"/>
              </a:rPr>
              <a:t>Supportive Care</a:t>
            </a:r>
          </a:p>
        </p:txBody>
      </p:sp>
      <p:sp>
        <p:nvSpPr>
          <p:cNvPr id="112669" name="Text Box 30"/>
          <p:cNvSpPr txBox="1">
            <a:spLocks noChangeArrowheads="1"/>
          </p:cNvSpPr>
          <p:nvPr/>
        </p:nvSpPr>
        <p:spPr bwMode="auto">
          <a:xfrm>
            <a:off x="7315200" y="6324600"/>
            <a:ext cx="1524000" cy="274638"/>
          </a:xfrm>
          <a:prstGeom prst="rect">
            <a:avLst/>
          </a:prstGeom>
          <a:solidFill>
            <a:srgbClr val="4F81B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sz="1200">
                <a:solidFill>
                  <a:schemeClr val="bg1"/>
                </a:solidFill>
                <a:ea typeface="ヒラギノ角ゴ Pro W3" charset="-128"/>
              </a:rPr>
              <a:t>Survival &lt;3 months</a:t>
            </a:r>
          </a:p>
        </p:txBody>
      </p:sp>
      <p:sp>
        <p:nvSpPr>
          <p:cNvPr id="112670" name="Text Box 31"/>
          <p:cNvSpPr txBox="1">
            <a:spLocks noChangeArrowheads="1"/>
          </p:cNvSpPr>
          <p:nvPr/>
        </p:nvSpPr>
        <p:spPr bwMode="auto">
          <a:xfrm>
            <a:off x="4264025" y="5715000"/>
            <a:ext cx="2441575" cy="274638"/>
          </a:xfrm>
          <a:prstGeom prst="rect">
            <a:avLst/>
          </a:prstGeom>
          <a:solidFill>
            <a:srgbClr val="4F81B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sz="1200">
                <a:solidFill>
                  <a:schemeClr val="bg1"/>
                </a:solidFill>
                <a:ea typeface="ヒラギノ角ゴ Pro W3" charset="-128"/>
              </a:rPr>
              <a:t>Median survival 11-20 months</a:t>
            </a:r>
          </a:p>
        </p:txBody>
      </p:sp>
      <p:sp>
        <p:nvSpPr>
          <p:cNvPr id="112671" name="Text Box 32"/>
          <p:cNvSpPr txBox="1">
            <a:spLocks noChangeArrowheads="1"/>
          </p:cNvSpPr>
          <p:nvPr/>
        </p:nvSpPr>
        <p:spPr bwMode="auto">
          <a:xfrm>
            <a:off x="457200" y="6477000"/>
            <a:ext cx="3657600" cy="274638"/>
          </a:xfrm>
          <a:prstGeom prst="rect">
            <a:avLst/>
          </a:prstGeom>
          <a:solidFill>
            <a:srgbClr val="4F81B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sz="1200">
                <a:solidFill>
                  <a:schemeClr val="bg1"/>
                </a:solidFill>
                <a:ea typeface="ヒラギノ角ゴ Pro W3" charset="-128"/>
              </a:rPr>
              <a:t>5-year survival 40%-70%</a:t>
            </a:r>
          </a:p>
        </p:txBody>
      </p:sp>
      <p:sp>
        <p:nvSpPr>
          <p:cNvPr id="112672" name="Line 33"/>
          <p:cNvSpPr>
            <a:spLocks noChangeShapeType="1"/>
          </p:cNvSpPr>
          <p:nvPr/>
        </p:nvSpPr>
        <p:spPr bwMode="auto">
          <a:xfrm>
            <a:off x="838200" y="2133600"/>
            <a:ext cx="0" cy="381000"/>
          </a:xfrm>
          <a:prstGeom prst="line">
            <a:avLst/>
          </a:prstGeom>
          <a:noFill/>
          <a:ln w="9525">
            <a:solidFill>
              <a:srgbClr val="FFFFFF"/>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112673" name="Line 34"/>
          <p:cNvSpPr>
            <a:spLocks noChangeShapeType="1"/>
          </p:cNvSpPr>
          <p:nvPr/>
        </p:nvSpPr>
        <p:spPr bwMode="auto">
          <a:xfrm>
            <a:off x="8001000" y="2286000"/>
            <a:ext cx="0" cy="228600"/>
          </a:xfrm>
          <a:prstGeom prst="line">
            <a:avLst/>
          </a:prstGeom>
          <a:noFill/>
          <a:ln w="9525">
            <a:solidFill>
              <a:srgbClr val="FFFFFF"/>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112674" name="Line 35"/>
          <p:cNvSpPr>
            <a:spLocks noChangeShapeType="1"/>
          </p:cNvSpPr>
          <p:nvPr/>
        </p:nvSpPr>
        <p:spPr bwMode="auto">
          <a:xfrm>
            <a:off x="8001000" y="2971800"/>
            <a:ext cx="0" cy="2819400"/>
          </a:xfrm>
          <a:prstGeom prst="line">
            <a:avLst/>
          </a:prstGeom>
          <a:noFill/>
          <a:ln w="9525">
            <a:solidFill>
              <a:srgbClr val="FFFFFF"/>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112675" name="Line 36"/>
          <p:cNvSpPr>
            <a:spLocks noChangeShapeType="1"/>
          </p:cNvSpPr>
          <p:nvPr/>
        </p:nvSpPr>
        <p:spPr bwMode="auto">
          <a:xfrm>
            <a:off x="6248400" y="3200400"/>
            <a:ext cx="0" cy="2057400"/>
          </a:xfrm>
          <a:prstGeom prst="line">
            <a:avLst/>
          </a:prstGeom>
          <a:noFill/>
          <a:ln w="9525">
            <a:solidFill>
              <a:srgbClr val="FFFFFF"/>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112676" name="Line 37"/>
          <p:cNvSpPr>
            <a:spLocks noChangeShapeType="1"/>
          </p:cNvSpPr>
          <p:nvPr/>
        </p:nvSpPr>
        <p:spPr bwMode="auto">
          <a:xfrm>
            <a:off x="4724400" y="2971800"/>
            <a:ext cx="0" cy="2286000"/>
          </a:xfrm>
          <a:prstGeom prst="line">
            <a:avLst/>
          </a:prstGeom>
          <a:noFill/>
          <a:ln w="9525">
            <a:solidFill>
              <a:srgbClr val="FFFFFF"/>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112677" name="Line 38"/>
          <p:cNvSpPr>
            <a:spLocks noChangeShapeType="1"/>
          </p:cNvSpPr>
          <p:nvPr/>
        </p:nvSpPr>
        <p:spPr bwMode="auto">
          <a:xfrm>
            <a:off x="2438400" y="2362200"/>
            <a:ext cx="3810000" cy="0"/>
          </a:xfrm>
          <a:prstGeom prst="line">
            <a:avLst/>
          </a:prstGeom>
          <a:noFill/>
          <a:ln w="9525">
            <a:solidFill>
              <a:srgbClr val="FFFFFF"/>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2678" name="Line 39"/>
          <p:cNvSpPr>
            <a:spLocks noChangeShapeType="1"/>
          </p:cNvSpPr>
          <p:nvPr/>
        </p:nvSpPr>
        <p:spPr bwMode="auto">
          <a:xfrm>
            <a:off x="4343400" y="2133600"/>
            <a:ext cx="0" cy="228600"/>
          </a:xfrm>
          <a:prstGeom prst="line">
            <a:avLst/>
          </a:prstGeom>
          <a:noFill/>
          <a:ln w="9525">
            <a:solidFill>
              <a:srgbClr val="FFFFFF"/>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2679" name="Line 40"/>
          <p:cNvSpPr>
            <a:spLocks noChangeShapeType="1"/>
          </p:cNvSpPr>
          <p:nvPr/>
        </p:nvSpPr>
        <p:spPr bwMode="auto">
          <a:xfrm flipH="1">
            <a:off x="2438400" y="2362200"/>
            <a:ext cx="0" cy="152400"/>
          </a:xfrm>
          <a:prstGeom prst="line">
            <a:avLst/>
          </a:prstGeom>
          <a:noFill/>
          <a:ln w="9525">
            <a:solidFill>
              <a:srgbClr val="FFFFFF"/>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112680" name="Line 41"/>
          <p:cNvSpPr>
            <a:spLocks noChangeShapeType="1"/>
          </p:cNvSpPr>
          <p:nvPr/>
        </p:nvSpPr>
        <p:spPr bwMode="auto">
          <a:xfrm>
            <a:off x="4724400" y="2362200"/>
            <a:ext cx="0" cy="152400"/>
          </a:xfrm>
          <a:prstGeom prst="line">
            <a:avLst/>
          </a:prstGeom>
          <a:noFill/>
          <a:ln w="9525">
            <a:solidFill>
              <a:srgbClr val="FFFFFF"/>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112681" name="Line 42"/>
          <p:cNvSpPr>
            <a:spLocks noChangeShapeType="1"/>
          </p:cNvSpPr>
          <p:nvPr/>
        </p:nvSpPr>
        <p:spPr bwMode="auto">
          <a:xfrm>
            <a:off x="6248400" y="2362200"/>
            <a:ext cx="0" cy="152400"/>
          </a:xfrm>
          <a:prstGeom prst="line">
            <a:avLst/>
          </a:prstGeom>
          <a:noFill/>
          <a:ln w="9525">
            <a:solidFill>
              <a:srgbClr val="FFFFFF"/>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112682" name="Line 43"/>
          <p:cNvSpPr>
            <a:spLocks noChangeShapeType="1"/>
          </p:cNvSpPr>
          <p:nvPr/>
        </p:nvSpPr>
        <p:spPr bwMode="auto">
          <a:xfrm>
            <a:off x="914400" y="3505200"/>
            <a:ext cx="2133600" cy="0"/>
          </a:xfrm>
          <a:prstGeom prst="line">
            <a:avLst/>
          </a:prstGeom>
          <a:noFill/>
          <a:ln w="9525">
            <a:solidFill>
              <a:srgbClr val="FFFFFF"/>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2683" name="Line 44"/>
          <p:cNvSpPr>
            <a:spLocks noChangeShapeType="1"/>
          </p:cNvSpPr>
          <p:nvPr/>
        </p:nvSpPr>
        <p:spPr bwMode="auto">
          <a:xfrm>
            <a:off x="2438400" y="3276600"/>
            <a:ext cx="0" cy="228600"/>
          </a:xfrm>
          <a:prstGeom prst="line">
            <a:avLst/>
          </a:prstGeom>
          <a:noFill/>
          <a:ln w="9525">
            <a:solidFill>
              <a:srgbClr val="FFFFFF"/>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2684" name="Line 45"/>
          <p:cNvSpPr>
            <a:spLocks noChangeShapeType="1"/>
          </p:cNvSpPr>
          <p:nvPr/>
        </p:nvSpPr>
        <p:spPr bwMode="auto">
          <a:xfrm>
            <a:off x="914400" y="3505200"/>
            <a:ext cx="0" cy="152400"/>
          </a:xfrm>
          <a:prstGeom prst="line">
            <a:avLst/>
          </a:prstGeom>
          <a:noFill/>
          <a:ln w="9525">
            <a:solidFill>
              <a:srgbClr val="FFFFFF"/>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112685" name="Line 46"/>
          <p:cNvSpPr>
            <a:spLocks noChangeShapeType="1"/>
          </p:cNvSpPr>
          <p:nvPr/>
        </p:nvSpPr>
        <p:spPr bwMode="auto">
          <a:xfrm>
            <a:off x="3048000" y="3505200"/>
            <a:ext cx="0" cy="152400"/>
          </a:xfrm>
          <a:prstGeom prst="line">
            <a:avLst/>
          </a:prstGeom>
          <a:noFill/>
          <a:ln w="9525">
            <a:solidFill>
              <a:srgbClr val="FFFFFF"/>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112686" name="Line 47"/>
          <p:cNvSpPr>
            <a:spLocks noChangeShapeType="1"/>
          </p:cNvSpPr>
          <p:nvPr/>
        </p:nvSpPr>
        <p:spPr bwMode="auto">
          <a:xfrm>
            <a:off x="914400" y="3962400"/>
            <a:ext cx="0" cy="304800"/>
          </a:xfrm>
          <a:prstGeom prst="line">
            <a:avLst/>
          </a:prstGeom>
          <a:noFill/>
          <a:ln w="9525">
            <a:solidFill>
              <a:srgbClr val="FFFFFF"/>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112687" name="Line 48"/>
          <p:cNvSpPr>
            <a:spLocks noChangeShapeType="1"/>
          </p:cNvSpPr>
          <p:nvPr/>
        </p:nvSpPr>
        <p:spPr bwMode="auto">
          <a:xfrm>
            <a:off x="914400" y="4876800"/>
            <a:ext cx="0" cy="457200"/>
          </a:xfrm>
          <a:prstGeom prst="line">
            <a:avLst/>
          </a:prstGeom>
          <a:noFill/>
          <a:ln w="9525">
            <a:solidFill>
              <a:srgbClr val="FFFFFF"/>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112688" name="Line 49"/>
          <p:cNvSpPr>
            <a:spLocks noChangeShapeType="1"/>
          </p:cNvSpPr>
          <p:nvPr/>
        </p:nvSpPr>
        <p:spPr bwMode="auto">
          <a:xfrm>
            <a:off x="914400" y="5638800"/>
            <a:ext cx="0" cy="228600"/>
          </a:xfrm>
          <a:prstGeom prst="line">
            <a:avLst/>
          </a:prstGeom>
          <a:noFill/>
          <a:ln w="9525">
            <a:solidFill>
              <a:srgbClr val="FFFFFF"/>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112689" name="Line 50"/>
          <p:cNvSpPr>
            <a:spLocks noChangeShapeType="1"/>
          </p:cNvSpPr>
          <p:nvPr/>
        </p:nvSpPr>
        <p:spPr bwMode="auto">
          <a:xfrm>
            <a:off x="3048000" y="3962400"/>
            <a:ext cx="0" cy="838200"/>
          </a:xfrm>
          <a:prstGeom prst="line">
            <a:avLst/>
          </a:prstGeom>
          <a:noFill/>
          <a:ln w="9525">
            <a:solidFill>
              <a:srgbClr val="FFFFFF"/>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112690" name="Line 51"/>
          <p:cNvSpPr>
            <a:spLocks noChangeShapeType="1"/>
          </p:cNvSpPr>
          <p:nvPr/>
        </p:nvSpPr>
        <p:spPr bwMode="auto">
          <a:xfrm>
            <a:off x="1828800" y="4495800"/>
            <a:ext cx="228600" cy="0"/>
          </a:xfrm>
          <a:prstGeom prst="line">
            <a:avLst/>
          </a:prstGeom>
          <a:noFill/>
          <a:ln w="9525">
            <a:solidFill>
              <a:srgbClr val="FFFFFF"/>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112691" name="Line 52"/>
          <p:cNvSpPr>
            <a:spLocks noChangeShapeType="1"/>
          </p:cNvSpPr>
          <p:nvPr/>
        </p:nvSpPr>
        <p:spPr bwMode="auto">
          <a:xfrm>
            <a:off x="2514600" y="4495800"/>
            <a:ext cx="457200" cy="0"/>
          </a:xfrm>
          <a:prstGeom prst="line">
            <a:avLst/>
          </a:prstGeom>
          <a:noFill/>
          <a:ln w="9525">
            <a:solidFill>
              <a:srgbClr val="FFFFFF"/>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112692" name="Line 53"/>
          <p:cNvSpPr>
            <a:spLocks noChangeShapeType="1"/>
          </p:cNvSpPr>
          <p:nvPr/>
        </p:nvSpPr>
        <p:spPr bwMode="auto">
          <a:xfrm>
            <a:off x="2286000" y="5638800"/>
            <a:ext cx="0" cy="228600"/>
          </a:xfrm>
          <a:prstGeom prst="line">
            <a:avLst/>
          </a:prstGeom>
          <a:noFill/>
          <a:ln w="9525">
            <a:solidFill>
              <a:srgbClr val="FFFFFF"/>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112693" name="Line 54"/>
          <p:cNvSpPr>
            <a:spLocks noChangeShapeType="1"/>
          </p:cNvSpPr>
          <p:nvPr/>
        </p:nvSpPr>
        <p:spPr bwMode="auto">
          <a:xfrm>
            <a:off x="3581400" y="5638800"/>
            <a:ext cx="0" cy="228600"/>
          </a:xfrm>
          <a:prstGeom prst="line">
            <a:avLst/>
          </a:prstGeom>
          <a:noFill/>
          <a:ln w="9525">
            <a:solidFill>
              <a:srgbClr val="FFFFFF"/>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112694" name="Line 55"/>
          <p:cNvSpPr>
            <a:spLocks noChangeShapeType="1"/>
          </p:cNvSpPr>
          <p:nvPr/>
        </p:nvSpPr>
        <p:spPr bwMode="auto">
          <a:xfrm>
            <a:off x="2286000" y="5257800"/>
            <a:ext cx="1295400" cy="0"/>
          </a:xfrm>
          <a:prstGeom prst="line">
            <a:avLst/>
          </a:prstGeom>
          <a:noFill/>
          <a:ln w="9525">
            <a:solidFill>
              <a:srgbClr val="FFFFFF"/>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2695" name="Line 56"/>
          <p:cNvSpPr>
            <a:spLocks noChangeShapeType="1"/>
          </p:cNvSpPr>
          <p:nvPr/>
        </p:nvSpPr>
        <p:spPr bwMode="auto">
          <a:xfrm>
            <a:off x="3048000" y="5105400"/>
            <a:ext cx="0" cy="152400"/>
          </a:xfrm>
          <a:prstGeom prst="line">
            <a:avLst/>
          </a:prstGeom>
          <a:noFill/>
          <a:ln w="9525">
            <a:solidFill>
              <a:srgbClr val="FFFFFF"/>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2696" name="Line 57"/>
          <p:cNvSpPr>
            <a:spLocks noChangeShapeType="1"/>
          </p:cNvSpPr>
          <p:nvPr/>
        </p:nvSpPr>
        <p:spPr bwMode="auto">
          <a:xfrm>
            <a:off x="2286000" y="5257800"/>
            <a:ext cx="0" cy="152400"/>
          </a:xfrm>
          <a:prstGeom prst="line">
            <a:avLst/>
          </a:prstGeom>
          <a:noFill/>
          <a:ln w="9525">
            <a:solidFill>
              <a:srgbClr val="FFFFFF"/>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112697" name="Line 58"/>
          <p:cNvSpPr>
            <a:spLocks noChangeShapeType="1"/>
          </p:cNvSpPr>
          <p:nvPr/>
        </p:nvSpPr>
        <p:spPr bwMode="auto">
          <a:xfrm>
            <a:off x="3581400" y="5257800"/>
            <a:ext cx="0" cy="152400"/>
          </a:xfrm>
          <a:prstGeom prst="line">
            <a:avLst/>
          </a:prstGeom>
          <a:noFill/>
          <a:ln w="9525">
            <a:solidFill>
              <a:srgbClr val="FFFFFF"/>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112698" name="Text Box 59"/>
          <p:cNvSpPr txBox="1">
            <a:spLocks noChangeArrowheads="1"/>
          </p:cNvSpPr>
          <p:nvPr/>
        </p:nvSpPr>
        <p:spPr bwMode="auto">
          <a:xfrm>
            <a:off x="4267200" y="6096000"/>
            <a:ext cx="1352550" cy="639763"/>
          </a:xfrm>
          <a:prstGeom prst="rect">
            <a:avLst/>
          </a:prstGeom>
          <a:solidFill>
            <a:schemeClr va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sz="1200">
                <a:solidFill>
                  <a:schemeClr val="bg1"/>
                </a:solidFill>
                <a:ea typeface="ヒラギノ角ゴ Pro W3" charset="-128"/>
              </a:rPr>
              <a:t>*Sequence: TARE, TABE ± sorafenib?</a:t>
            </a:r>
            <a:r>
              <a:rPr lang="en-US" sz="1200" baseline="30000">
                <a:solidFill>
                  <a:schemeClr val="bg1"/>
                </a:solidFill>
                <a:ea typeface="ヒラギノ角ゴ Pro W3" charset="-128"/>
              </a:rPr>
              <a:t>b</a:t>
            </a:r>
          </a:p>
        </p:txBody>
      </p:sp>
      <p:sp>
        <p:nvSpPr>
          <p:cNvPr id="112699" name="Text Box 60"/>
          <p:cNvSpPr txBox="1">
            <a:spLocks noChangeArrowheads="1"/>
          </p:cNvSpPr>
          <p:nvPr/>
        </p:nvSpPr>
        <p:spPr bwMode="auto">
          <a:xfrm>
            <a:off x="5715000" y="6096000"/>
            <a:ext cx="1217613" cy="457200"/>
          </a:xfrm>
          <a:prstGeom prst="rect">
            <a:avLst/>
          </a:prstGeom>
          <a:solidFill>
            <a:schemeClr va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sz="1200">
                <a:solidFill>
                  <a:schemeClr val="bg1"/>
                </a:solidFill>
                <a:ea typeface="ヒラギノ角ゴ Pro W3" charset="-128"/>
              </a:rPr>
              <a:t>*Combinations,</a:t>
            </a:r>
          </a:p>
          <a:p>
            <a:pPr algn="ctr"/>
            <a:r>
              <a:rPr lang="en-US" sz="1200">
                <a:solidFill>
                  <a:schemeClr val="bg1"/>
                </a:solidFill>
                <a:ea typeface="ヒラギノ角ゴ Pro W3" charset="-128"/>
              </a:rPr>
              <a:t>TARE, TABE?</a:t>
            </a:r>
            <a:r>
              <a:rPr lang="en-US" sz="1200" baseline="30000">
                <a:solidFill>
                  <a:schemeClr val="bg1"/>
                </a:solidFill>
                <a:ea typeface="ヒラギノ角ゴ Pro W3" charset="-128"/>
              </a:rPr>
              <a:t>b</a:t>
            </a:r>
          </a:p>
        </p:txBody>
      </p:sp>
      <p:sp>
        <p:nvSpPr>
          <p:cNvPr id="112700" name="Text Box 61"/>
          <p:cNvSpPr txBox="1">
            <a:spLocks noChangeArrowheads="1"/>
          </p:cNvSpPr>
          <p:nvPr/>
        </p:nvSpPr>
        <p:spPr bwMode="auto">
          <a:xfrm>
            <a:off x="5638800" y="6600825"/>
            <a:ext cx="3016512" cy="2333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Bef>
                <a:spcPct val="35000"/>
              </a:spcBef>
              <a:spcAft>
                <a:spcPct val="25000"/>
              </a:spcAft>
              <a:buClr>
                <a:schemeClr val="folHlink"/>
              </a:buClr>
              <a:buFont typeface="Arial" panose="020B0604020202020204" pitchFamily="34" charset="0"/>
              <a:buNone/>
            </a:pPr>
            <a:r>
              <a:rPr lang="en-US" sz="1000" baseline="30000" dirty="0">
                <a:solidFill>
                  <a:srgbClr val="FFFFFF"/>
                </a:solidFill>
                <a:ea typeface="ヒラギノ角ゴ Pro W3" charset="-128"/>
              </a:rPr>
              <a:t>a</a:t>
            </a:r>
            <a:r>
              <a:rPr lang="en-US" sz="1000" dirty="0">
                <a:solidFill>
                  <a:srgbClr val="FFFFFF"/>
                </a:solidFill>
                <a:ea typeface="ヒラギノ角ゴ Pro W3" charset="-128"/>
              </a:rPr>
              <a:t> Rarely used. </a:t>
            </a:r>
            <a:r>
              <a:rPr lang="en-US" sz="1000" baseline="30000" dirty="0">
                <a:solidFill>
                  <a:srgbClr val="FFFFFF"/>
                </a:solidFill>
                <a:ea typeface="ヒラギノ角ゴ Pro W3" charset="-128"/>
              </a:rPr>
              <a:t>b</a:t>
            </a:r>
            <a:r>
              <a:rPr lang="en-US" sz="1000" dirty="0">
                <a:solidFill>
                  <a:srgbClr val="FFFFFF"/>
                </a:solidFill>
                <a:ea typeface="ヒラギノ角ゴ Pro W3" charset="-128"/>
              </a:rPr>
              <a:t> Confirmation required from RCTs.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57200" y="0"/>
            <a:ext cx="8229600" cy="1143000"/>
          </a:xfrm>
        </p:spPr>
        <p:txBody>
          <a:bodyPr/>
          <a:lstStyle/>
          <a:p>
            <a:r>
              <a:rPr lang="en-GB" dirty="0" smtClean="0"/>
              <a:t>Staging Treatment Algorithm</a:t>
            </a:r>
          </a:p>
        </p:txBody>
      </p:sp>
      <p:grpSp>
        <p:nvGrpSpPr>
          <p:cNvPr id="114690" name="Group 82"/>
          <p:cNvGrpSpPr>
            <a:grpSpLocks/>
          </p:cNvGrpSpPr>
          <p:nvPr/>
        </p:nvGrpSpPr>
        <p:grpSpPr bwMode="auto">
          <a:xfrm>
            <a:off x="785813" y="1219200"/>
            <a:ext cx="7391400" cy="4981575"/>
            <a:chOff x="800100" y="1692853"/>
            <a:chExt cx="7391400" cy="4982233"/>
          </a:xfrm>
        </p:grpSpPr>
        <p:sp>
          <p:nvSpPr>
            <p:cNvPr id="114693" name="Rectangle 4"/>
            <p:cNvSpPr>
              <a:spLocks noChangeArrowheads="1"/>
            </p:cNvSpPr>
            <p:nvPr/>
          </p:nvSpPr>
          <p:spPr bwMode="auto">
            <a:xfrm>
              <a:off x="2036608" y="5511574"/>
              <a:ext cx="957840" cy="277091"/>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kumimoji="1" lang="en-GB" altLang="ja-JP" sz="1200" b="1">
                  <a:solidFill>
                    <a:srgbClr val="FFFFFF"/>
                  </a:solidFill>
                </a:rPr>
                <a:t>OLT</a:t>
              </a:r>
            </a:p>
          </p:txBody>
        </p:sp>
        <p:sp>
          <p:nvSpPr>
            <p:cNvPr id="114694" name="Rectangle 5"/>
            <p:cNvSpPr>
              <a:spLocks noChangeArrowheads="1"/>
            </p:cNvSpPr>
            <p:nvPr/>
          </p:nvSpPr>
          <p:spPr bwMode="auto">
            <a:xfrm>
              <a:off x="3131125" y="5511574"/>
              <a:ext cx="911225" cy="294699"/>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Verdana" panose="020B0604030504040204" pitchFamily="34" charset="0"/>
                <a:buNone/>
              </a:pPr>
              <a:r>
                <a:rPr lang="it-IT" sz="1200" b="1">
                  <a:solidFill>
                    <a:srgbClr val="FFFFFF"/>
                  </a:solidFill>
                </a:rPr>
                <a:t>RFA/MW</a:t>
              </a:r>
            </a:p>
          </p:txBody>
        </p:sp>
        <p:sp>
          <p:nvSpPr>
            <p:cNvPr id="114695" name="Rectangle 9"/>
            <p:cNvSpPr>
              <a:spLocks noChangeArrowheads="1"/>
            </p:cNvSpPr>
            <p:nvPr/>
          </p:nvSpPr>
          <p:spPr bwMode="auto">
            <a:xfrm>
              <a:off x="4119410" y="5500261"/>
              <a:ext cx="1006771" cy="858982"/>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kumimoji="1" lang="en-GB" altLang="ja-JP" sz="1200" b="1">
                  <a:solidFill>
                    <a:srgbClr val="FFFFFF"/>
                  </a:solidFill>
                </a:rPr>
                <a:t>TACE/TABE</a:t>
              </a:r>
            </a:p>
            <a:p>
              <a:pPr algn="ctr" eaLnBrk="1" hangingPunct="1"/>
              <a:r>
                <a:rPr kumimoji="1" lang="en-GB" altLang="ja-JP" sz="1200" b="1">
                  <a:solidFill>
                    <a:srgbClr val="FFFFFF"/>
                  </a:solidFill>
                </a:rPr>
                <a:t>/TARE</a:t>
              </a:r>
            </a:p>
            <a:p>
              <a:pPr algn="ctr" eaLnBrk="1" hangingPunct="1"/>
              <a:r>
                <a:rPr kumimoji="1" lang="en-GB" altLang="ja-JP" sz="1200">
                  <a:solidFill>
                    <a:srgbClr val="FFFFFF"/>
                  </a:solidFill>
                </a:rPr>
                <a:t>Combination </a:t>
              </a:r>
            </a:p>
            <a:p>
              <a:pPr algn="ctr" eaLnBrk="1" hangingPunct="1"/>
              <a:r>
                <a:rPr kumimoji="1" lang="en-GB" altLang="ja-JP" sz="1200" b="1">
                  <a:solidFill>
                    <a:srgbClr val="FFFFFF"/>
                  </a:solidFill>
                </a:rPr>
                <a:t>w/sorafenib</a:t>
              </a:r>
            </a:p>
            <a:p>
              <a:pPr algn="ctr" eaLnBrk="1" hangingPunct="1"/>
              <a:endParaRPr kumimoji="1" lang="en-GB" altLang="ja-JP" sz="1200" b="1">
                <a:solidFill>
                  <a:srgbClr val="FFFFFF"/>
                </a:solidFill>
              </a:endParaRPr>
            </a:p>
          </p:txBody>
        </p:sp>
        <p:sp>
          <p:nvSpPr>
            <p:cNvPr id="114696" name="Rectangle 10"/>
            <p:cNvSpPr>
              <a:spLocks noChangeArrowheads="1"/>
            </p:cNvSpPr>
            <p:nvPr/>
          </p:nvSpPr>
          <p:spPr bwMode="auto">
            <a:xfrm>
              <a:off x="2873375" y="1914525"/>
              <a:ext cx="3197225" cy="314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prstDash val="sysDot"/>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ja-JP" altLang="en-GB" sz="1200" b="1">
                <a:solidFill>
                  <a:srgbClr val="FFFFFF"/>
                </a:solidFill>
              </a:endParaRPr>
            </a:p>
          </p:txBody>
        </p:sp>
        <p:sp>
          <p:nvSpPr>
            <p:cNvPr id="114697" name="Text Box 11"/>
            <p:cNvSpPr txBox="1">
              <a:spLocks noChangeArrowheads="1"/>
            </p:cNvSpPr>
            <p:nvPr/>
          </p:nvSpPr>
          <p:spPr bwMode="auto">
            <a:xfrm>
              <a:off x="3804804" y="1692853"/>
              <a:ext cx="111283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kumimoji="1" lang="en-GB" altLang="ja-JP" sz="1800" b="1" dirty="0">
                  <a:solidFill>
                    <a:srgbClr val="FFFFFF"/>
                  </a:solidFill>
                </a:rPr>
                <a:t>HCC</a:t>
              </a:r>
            </a:p>
          </p:txBody>
        </p:sp>
        <p:sp>
          <p:nvSpPr>
            <p:cNvPr id="114698" name="Rectangle 12"/>
            <p:cNvSpPr>
              <a:spLocks noChangeArrowheads="1"/>
            </p:cNvSpPr>
            <p:nvPr/>
          </p:nvSpPr>
          <p:spPr bwMode="auto">
            <a:xfrm>
              <a:off x="1322388" y="4010025"/>
              <a:ext cx="42545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GB" altLang="ja-JP" sz="1200">
                  <a:solidFill>
                    <a:srgbClr val="FFFFFF"/>
                  </a:solidFill>
                </a:rPr>
                <a:t>Single</a:t>
              </a:r>
            </a:p>
          </p:txBody>
        </p:sp>
        <p:sp>
          <p:nvSpPr>
            <p:cNvPr id="114699" name="Rectangle 13"/>
            <p:cNvSpPr>
              <a:spLocks noChangeArrowheads="1"/>
            </p:cNvSpPr>
            <p:nvPr/>
          </p:nvSpPr>
          <p:spPr bwMode="auto">
            <a:xfrm>
              <a:off x="2182813" y="4621213"/>
              <a:ext cx="673100" cy="185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GB" altLang="ja-JP" sz="1200">
                  <a:solidFill>
                    <a:srgbClr val="FFFFFF"/>
                  </a:solidFill>
                </a:rPr>
                <a:t>Increased</a:t>
              </a:r>
            </a:p>
          </p:txBody>
        </p:sp>
        <p:sp>
          <p:nvSpPr>
            <p:cNvPr id="114700" name="Rectangle 14"/>
            <p:cNvSpPr>
              <a:spLocks noChangeArrowheads="1"/>
            </p:cNvSpPr>
            <p:nvPr/>
          </p:nvSpPr>
          <p:spPr bwMode="auto">
            <a:xfrm>
              <a:off x="3170033" y="4568825"/>
              <a:ext cx="765584" cy="3355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buFont typeface="Verdana" panose="020B0604030504040204" pitchFamily="34" charset="0"/>
                <a:buNone/>
              </a:pPr>
              <a:r>
                <a:rPr kumimoji="1" lang="en-GB" altLang="ja-JP" sz="1200">
                  <a:solidFill>
                    <a:srgbClr val="FFFFFF"/>
                  </a:solidFill>
                </a:rPr>
                <a:t>Associated</a:t>
              </a:r>
              <a:br>
                <a:rPr kumimoji="1" lang="en-GB" altLang="ja-JP" sz="1200">
                  <a:solidFill>
                    <a:srgbClr val="FFFFFF"/>
                  </a:solidFill>
                </a:rPr>
              </a:br>
              <a:r>
                <a:rPr kumimoji="1" lang="en-GB" altLang="ja-JP" sz="1200">
                  <a:solidFill>
                    <a:srgbClr val="FFFFFF"/>
                  </a:solidFill>
                </a:rPr>
                <a:t>diseases</a:t>
              </a:r>
            </a:p>
          </p:txBody>
        </p:sp>
        <p:sp>
          <p:nvSpPr>
            <p:cNvPr id="114701" name="Rectangle 16"/>
            <p:cNvSpPr>
              <a:spLocks noChangeArrowheads="1"/>
            </p:cNvSpPr>
            <p:nvPr/>
          </p:nvSpPr>
          <p:spPr bwMode="auto">
            <a:xfrm>
              <a:off x="1246188" y="5094288"/>
              <a:ext cx="528637"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GB" altLang="ja-JP" sz="1200" b="1">
                  <a:solidFill>
                    <a:srgbClr val="FFFFFF"/>
                  </a:solidFill>
                </a:rPr>
                <a:t>Normal</a:t>
              </a:r>
            </a:p>
          </p:txBody>
        </p:sp>
        <p:sp>
          <p:nvSpPr>
            <p:cNvPr id="114702" name="Rectangle 17"/>
            <p:cNvSpPr>
              <a:spLocks noChangeArrowheads="1"/>
            </p:cNvSpPr>
            <p:nvPr/>
          </p:nvSpPr>
          <p:spPr bwMode="auto">
            <a:xfrm>
              <a:off x="2382838" y="5141913"/>
              <a:ext cx="204787" cy="185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GB" altLang="ja-JP" sz="1200" b="1">
                  <a:solidFill>
                    <a:srgbClr val="FFFFFF"/>
                  </a:solidFill>
                </a:rPr>
                <a:t>No</a:t>
              </a:r>
            </a:p>
          </p:txBody>
        </p:sp>
        <p:sp>
          <p:nvSpPr>
            <p:cNvPr id="114703" name="Rectangle 18"/>
            <p:cNvSpPr>
              <a:spLocks noChangeArrowheads="1"/>
            </p:cNvSpPr>
            <p:nvPr/>
          </p:nvSpPr>
          <p:spPr bwMode="auto">
            <a:xfrm>
              <a:off x="3417888" y="5132388"/>
              <a:ext cx="290970" cy="1846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GB" altLang="ja-JP" sz="1200" b="1">
                  <a:solidFill>
                    <a:srgbClr val="FFFFFF"/>
                  </a:solidFill>
                </a:rPr>
                <a:t>Yes</a:t>
              </a:r>
            </a:p>
          </p:txBody>
        </p:sp>
        <p:sp>
          <p:nvSpPr>
            <p:cNvPr id="114704" name="Rectangle 19"/>
            <p:cNvSpPr>
              <a:spLocks noChangeArrowheads="1"/>
            </p:cNvSpPr>
            <p:nvPr/>
          </p:nvSpPr>
          <p:spPr bwMode="auto">
            <a:xfrm>
              <a:off x="5565775" y="5132388"/>
              <a:ext cx="204788"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GB" altLang="ja-JP" sz="1200" b="1">
                  <a:solidFill>
                    <a:srgbClr val="FFFFFF"/>
                  </a:solidFill>
                </a:rPr>
                <a:t>No</a:t>
              </a:r>
            </a:p>
          </p:txBody>
        </p:sp>
        <p:sp>
          <p:nvSpPr>
            <p:cNvPr id="114705" name="Rectangle 20"/>
            <p:cNvSpPr>
              <a:spLocks noChangeArrowheads="1"/>
            </p:cNvSpPr>
            <p:nvPr/>
          </p:nvSpPr>
          <p:spPr bwMode="auto">
            <a:xfrm>
              <a:off x="6353175" y="5132388"/>
              <a:ext cx="290970" cy="1846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GB" altLang="ja-JP" sz="1200" b="1">
                  <a:solidFill>
                    <a:srgbClr val="FFFFFF"/>
                  </a:solidFill>
                </a:rPr>
                <a:t>Yes</a:t>
              </a:r>
            </a:p>
          </p:txBody>
        </p:sp>
        <p:sp>
          <p:nvSpPr>
            <p:cNvPr id="114706" name="Rectangle 21"/>
            <p:cNvSpPr>
              <a:spLocks noChangeArrowheads="1"/>
            </p:cNvSpPr>
            <p:nvPr/>
          </p:nvSpPr>
          <p:spPr bwMode="auto">
            <a:xfrm>
              <a:off x="7107238" y="3160713"/>
              <a:ext cx="630237"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kumimoji="1" lang="en-GB" altLang="ja-JP" sz="1200" b="1">
                  <a:solidFill>
                    <a:srgbClr val="FFFFFF"/>
                  </a:solidFill>
                </a:rPr>
                <a:t>Terminal</a:t>
              </a:r>
              <a:br>
                <a:rPr kumimoji="1" lang="en-GB" altLang="ja-JP" sz="1200" b="1">
                  <a:solidFill>
                    <a:srgbClr val="FFFFFF"/>
                  </a:solidFill>
                </a:rPr>
              </a:br>
              <a:r>
                <a:rPr kumimoji="1" lang="en-GB" altLang="ja-JP" sz="1200" b="1">
                  <a:solidFill>
                    <a:srgbClr val="FFFFFF"/>
                  </a:solidFill>
                </a:rPr>
                <a:t>stage D</a:t>
              </a:r>
              <a:endParaRPr kumimoji="1" lang="en-GB" altLang="ja-JP" sz="1200">
                <a:solidFill>
                  <a:srgbClr val="FFFFFF"/>
                </a:solidFill>
              </a:endParaRPr>
            </a:p>
          </p:txBody>
        </p:sp>
        <p:sp>
          <p:nvSpPr>
            <p:cNvPr id="114707" name="Rectangle 25"/>
            <p:cNvSpPr>
              <a:spLocks noChangeArrowheads="1"/>
            </p:cNvSpPr>
            <p:nvPr/>
          </p:nvSpPr>
          <p:spPr bwMode="auto">
            <a:xfrm>
              <a:off x="3649663" y="2624138"/>
              <a:ext cx="1697037"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kumimoji="1" lang="en-GB" altLang="ja-JP" sz="1200">
                  <a:solidFill>
                    <a:srgbClr val="FFFFFF"/>
                  </a:solidFill>
                </a:rPr>
                <a:t>PST 0-2, Child-Pugh A-B</a:t>
              </a:r>
            </a:p>
          </p:txBody>
        </p:sp>
        <p:sp>
          <p:nvSpPr>
            <p:cNvPr id="114708" name="Rectangle 26"/>
            <p:cNvSpPr>
              <a:spLocks noChangeArrowheads="1"/>
            </p:cNvSpPr>
            <p:nvPr/>
          </p:nvSpPr>
          <p:spPr bwMode="auto">
            <a:xfrm>
              <a:off x="3905250" y="3343275"/>
              <a:ext cx="1340135" cy="1846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GB" altLang="ja-JP" sz="1200">
                  <a:solidFill>
                    <a:srgbClr val="FFFFFF"/>
                  </a:solidFill>
                </a:rPr>
                <a:t>Multinodular, PST 0 </a:t>
              </a:r>
            </a:p>
          </p:txBody>
        </p:sp>
        <p:sp>
          <p:nvSpPr>
            <p:cNvPr id="114709" name="Rectangle 29"/>
            <p:cNvSpPr>
              <a:spLocks noChangeArrowheads="1"/>
            </p:cNvSpPr>
            <p:nvPr/>
          </p:nvSpPr>
          <p:spPr bwMode="auto">
            <a:xfrm>
              <a:off x="5580063" y="4391025"/>
              <a:ext cx="1049337" cy="33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kumimoji="1" lang="en-GB" altLang="ja-JP" sz="1200">
                  <a:solidFill>
                    <a:srgbClr val="FFFFFF"/>
                  </a:solidFill>
                </a:rPr>
                <a:t>Portal invasion,</a:t>
              </a:r>
              <a:br>
                <a:rPr kumimoji="1" lang="en-GB" altLang="ja-JP" sz="1200">
                  <a:solidFill>
                    <a:srgbClr val="FFFFFF"/>
                  </a:solidFill>
                </a:rPr>
              </a:br>
              <a:r>
                <a:rPr kumimoji="1" lang="en-GB" altLang="ja-JP" sz="1200">
                  <a:solidFill>
                    <a:srgbClr val="FFFFFF"/>
                  </a:solidFill>
                </a:rPr>
                <a:t> N1, M1</a:t>
              </a:r>
            </a:p>
          </p:txBody>
        </p:sp>
        <p:sp>
          <p:nvSpPr>
            <p:cNvPr id="114710" name="Rectangle 30"/>
            <p:cNvSpPr>
              <a:spLocks noChangeArrowheads="1"/>
            </p:cNvSpPr>
            <p:nvPr/>
          </p:nvSpPr>
          <p:spPr bwMode="auto">
            <a:xfrm>
              <a:off x="5496359" y="5567090"/>
              <a:ext cx="1182687" cy="1107996"/>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150000"/>
                </a:lnSpc>
                <a:buFont typeface="Verdana" panose="020B0604030504040204" pitchFamily="34" charset="0"/>
                <a:buNone/>
              </a:pPr>
              <a:r>
                <a:rPr kumimoji="1" lang="en-GB" altLang="ja-JP" sz="1200" b="1">
                  <a:solidFill>
                    <a:srgbClr val="FFFFFF"/>
                  </a:solidFill>
                </a:rPr>
                <a:t>TARE (PVT)</a:t>
              </a:r>
            </a:p>
            <a:p>
              <a:pPr algn="ctr" eaLnBrk="1" hangingPunct="1">
                <a:lnSpc>
                  <a:spcPct val="150000"/>
                </a:lnSpc>
                <a:buFont typeface="Verdana" panose="020B0604030504040204" pitchFamily="34" charset="0"/>
                <a:buNone/>
              </a:pPr>
              <a:r>
                <a:rPr kumimoji="1" lang="en-GB" altLang="ja-JP" sz="1200" b="1">
                  <a:solidFill>
                    <a:srgbClr val="FFFFFF"/>
                  </a:solidFill>
                </a:rPr>
                <a:t>Sorafenib/</a:t>
              </a:r>
            </a:p>
            <a:p>
              <a:pPr algn="ctr" eaLnBrk="1" hangingPunct="1">
                <a:lnSpc>
                  <a:spcPct val="150000"/>
                </a:lnSpc>
                <a:buFont typeface="Verdana" panose="020B0604030504040204" pitchFamily="34" charset="0"/>
                <a:buNone/>
              </a:pPr>
              <a:r>
                <a:rPr kumimoji="1" lang="en-GB" altLang="ja-JP" sz="1200" b="1">
                  <a:solidFill>
                    <a:srgbClr val="FFFFFF"/>
                  </a:solidFill>
                </a:rPr>
                <a:t>Clinical Trial/</a:t>
              </a:r>
            </a:p>
            <a:p>
              <a:pPr algn="ctr" eaLnBrk="1" hangingPunct="1">
                <a:lnSpc>
                  <a:spcPct val="150000"/>
                </a:lnSpc>
                <a:buFont typeface="Verdana" panose="020B0604030504040204" pitchFamily="34" charset="0"/>
                <a:buNone/>
              </a:pPr>
              <a:r>
                <a:rPr kumimoji="1" lang="en-GB" altLang="ja-JP" sz="1200">
                  <a:solidFill>
                    <a:srgbClr val="FFFFFF"/>
                  </a:solidFill>
                </a:rPr>
                <a:t>Combination</a:t>
              </a:r>
              <a:r>
                <a:rPr kumimoji="1" lang="en-GB" altLang="ja-JP" sz="1200" b="1">
                  <a:solidFill>
                    <a:srgbClr val="FFFFFF"/>
                  </a:solidFill>
                </a:rPr>
                <a:t> </a:t>
              </a:r>
            </a:p>
          </p:txBody>
        </p:sp>
        <p:sp>
          <p:nvSpPr>
            <p:cNvPr id="114711" name="Rectangle 31"/>
            <p:cNvSpPr>
              <a:spLocks noChangeArrowheads="1"/>
            </p:cNvSpPr>
            <p:nvPr/>
          </p:nvSpPr>
          <p:spPr bwMode="auto">
            <a:xfrm>
              <a:off x="923925" y="4432300"/>
              <a:ext cx="1609725"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GB" altLang="ja-JP" sz="1200">
                  <a:solidFill>
                    <a:srgbClr val="FFFFFF"/>
                  </a:solidFill>
                </a:rPr>
                <a:t>Portal pressure/bilirubin</a:t>
              </a:r>
            </a:p>
          </p:txBody>
        </p:sp>
        <p:sp>
          <p:nvSpPr>
            <p:cNvPr id="114712" name="Rectangle 32"/>
            <p:cNvSpPr>
              <a:spLocks noChangeArrowheads="1"/>
            </p:cNvSpPr>
            <p:nvPr/>
          </p:nvSpPr>
          <p:spPr bwMode="auto">
            <a:xfrm>
              <a:off x="2965450" y="4014788"/>
              <a:ext cx="1168400" cy="185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GB" altLang="ja-JP" sz="1200">
                  <a:solidFill>
                    <a:srgbClr val="FFFFFF"/>
                  </a:solidFill>
                </a:rPr>
                <a:t>3 nodules ≤ 3 cm</a:t>
              </a:r>
            </a:p>
          </p:txBody>
        </p:sp>
        <p:sp>
          <p:nvSpPr>
            <p:cNvPr id="114713" name="Rectangle 36"/>
            <p:cNvSpPr>
              <a:spLocks noChangeArrowheads="1"/>
            </p:cNvSpPr>
            <p:nvPr/>
          </p:nvSpPr>
          <p:spPr bwMode="auto">
            <a:xfrm>
              <a:off x="3810000" y="3160713"/>
              <a:ext cx="1511632"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GB" altLang="ja-JP" sz="1200" b="1" dirty="0">
                  <a:solidFill>
                    <a:srgbClr val="FFFFFF"/>
                  </a:solidFill>
                </a:rPr>
                <a:t>Intermediate stage B</a:t>
              </a:r>
              <a:endParaRPr kumimoji="1" lang="en-GB" altLang="ja-JP" sz="1200" dirty="0">
                <a:solidFill>
                  <a:srgbClr val="FFFFFF"/>
                </a:solidFill>
              </a:endParaRPr>
            </a:p>
          </p:txBody>
        </p:sp>
        <p:sp>
          <p:nvSpPr>
            <p:cNvPr id="114714" name="Rectangle 37"/>
            <p:cNvSpPr>
              <a:spLocks noChangeArrowheads="1"/>
            </p:cNvSpPr>
            <p:nvPr/>
          </p:nvSpPr>
          <p:spPr bwMode="auto">
            <a:xfrm>
              <a:off x="6635750" y="2624138"/>
              <a:ext cx="155575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kumimoji="1" lang="en-GB" altLang="ja-JP" sz="1200">
                  <a:solidFill>
                    <a:srgbClr val="FFFFFF"/>
                  </a:solidFill>
                </a:rPr>
                <a:t>PST &gt; 2, Child-Pugh C</a:t>
              </a:r>
            </a:p>
          </p:txBody>
        </p:sp>
        <p:sp>
          <p:nvSpPr>
            <p:cNvPr id="114715" name="Rectangle 39"/>
            <p:cNvSpPr>
              <a:spLocks noChangeArrowheads="1"/>
            </p:cNvSpPr>
            <p:nvPr/>
          </p:nvSpPr>
          <p:spPr bwMode="auto">
            <a:xfrm>
              <a:off x="896643" y="3160713"/>
              <a:ext cx="1313285" cy="1846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GB" altLang="ja-JP" sz="1200" b="1">
                  <a:solidFill>
                    <a:srgbClr val="FFFFFF"/>
                  </a:solidFill>
                </a:rPr>
                <a:t>Very early stage 0</a:t>
              </a:r>
              <a:endParaRPr kumimoji="1" lang="en-GB" altLang="ja-JP" sz="1200">
                <a:solidFill>
                  <a:srgbClr val="FFFFFF"/>
                </a:solidFill>
              </a:endParaRPr>
            </a:p>
          </p:txBody>
        </p:sp>
        <p:sp>
          <p:nvSpPr>
            <p:cNvPr id="114716" name="Rectangle 40"/>
            <p:cNvSpPr>
              <a:spLocks noChangeArrowheads="1"/>
            </p:cNvSpPr>
            <p:nvPr/>
          </p:nvSpPr>
          <p:spPr bwMode="auto">
            <a:xfrm>
              <a:off x="1041105" y="3343275"/>
              <a:ext cx="93345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GB" altLang="ja-JP" sz="1200">
                  <a:solidFill>
                    <a:srgbClr val="FFFFFF"/>
                  </a:solidFill>
                </a:rPr>
                <a:t>Single &lt; 2 cm</a:t>
              </a:r>
            </a:p>
          </p:txBody>
        </p:sp>
        <p:sp>
          <p:nvSpPr>
            <p:cNvPr id="114717" name="Rectangle 41"/>
            <p:cNvSpPr>
              <a:spLocks noChangeArrowheads="1"/>
            </p:cNvSpPr>
            <p:nvPr/>
          </p:nvSpPr>
          <p:spPr bwMode="auto">
            <a:xfrm>
              <a:off x="2674938" y="3160713"/>
              <a:ext cx="967316"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GB" altLang="ja-JP" sz="1200" b="1">
                  <a:solidFill>
                    <a:srgbClr val="FFFFFF"/>
                  </a:solidFill>
                </a:rPr>
                <a:t>Early stage A</a:t>
              </a:r>
              <a:endParaRPr kumimoji="1" lang="en-GB" altLang="ja-JP" sz="1200">
                <a:solidFill>
                  <a:srgbClr val="FFFFFF"/>
                </a:solidFill>
              </a:endParaRPr>
            </a:p>
          </p:txBody>
        </p:sp>
        <p:sp>
          <p:nvSpPr>
            <p:cNvPr id="114718" name="Rectangle 42"/>
            <p:cNvSpPr>
              <a:spLocks noChangeArrowheads="1"/>
            </p:cNvSpPr>
            <p:nvPr/>
          </p:nvSpPr>
          <p:spPr bwMode="auto">
            <a:xfrm>
              <a:off x="2273300" y="3333750"/>
              <a:ext cx="131127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buFont typeface="Verdana" panose="020B0604030504040204" pitchFamily="34" charset="0"/>
                <a:buNone/>
              </a:pPr>
              <a:r>
                <a:rPr kumimoji="1" lang="en-GB" altLang="ja-JP" sz="1200">
                  <a:solidFill>
                    <a:srgbClr val="FFFFFF"/>
                  </a:solidFill>
                </a:rPr>
                <a:t>Single or 3 nodules</a:t>
              </a:r>
              <a:br>
                <a:rPr kumimoji="1" lang="en-GB" altLang="ja-JP" sz="1200">
                  <a:solidFill>
                    <a:srgbClr val="FFFFFF"/>
                  </a:solidFill>
                </a:rPr>
              </a:br>
              <a:r>
                <a:rPr kumimoji="1" lang="en-GB" altLang="ja-JP" sz="1200">
                  <a:solidFill>
                    <a:srgbClr val="FFFFFF"/>
                  </a:solidFill>
                </a:rPr>
                <a:t>≤ 3 cm, PST 0</a:t>
              </a:r>
            </a:p>
          </p:txBody>
        </p:sp>
        <p:sp>
          <p:nvSpPr>
            <p:cNvPr id="114719" name="Rectangle 43"/>
            <p:cNvSpPr>
              <a:spLocks noChangeArrowheads="1"/>
            </p:cNvSpPr>
            <p:nvPr/>
          </p:nvSpPr>
          <p:spPr bwMode="auto">
            <a:xfrm>
              <a:off x="5465763" y="3160713"/>
              <a:ext cx="1346948" cy="1846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GB" altLang="ja-JP" sz="1200" b="1">
                  <a:solidFill>
                    <a:srgbClr val="FFFFFF"/>
                  </a:solidFill>
                </a:rPr>
                <a:t>Advanced stage C</a:t>
              </a:r>
              <a:endParaRPr kumimoji="1" lang="en-GB" altLang="ja-JP" sz="1200">
                <a:solidFill>
                  <a:srgbClr val="FFFFFF"/>
                </a:solidFill>
              </a:endParaRPr>
            </a:p>
          </p:txBody>
        </p:sp>
        <p:sp>
          <p:nvSpPr>
            <p:cNvPr id="114720" name="Rectangle 44"/>
            <p:cNvSpPr>
              <a:spLocks noChangeArrowheads="1"/>
            </p:cNvSpPr>
            <p:nvPr/>
          </p:nvSpPr>
          <p:spPr bwMode="auto">
            <a:xfrm>
              <a:off x="5503863" y="3343275"/>
              <a:ext cx="11811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buFont typeface="Verdana" panose="020B0604030504040204" pitchFamily="34" charset="0"/>
                <a:buNone/>
              </a:pPr>
              <a:r>
                <a:rPr kumimoji="1" lang="en-GB" altLang="ja-JP" sz="1200">
                  <a:solidFill>
                    <a:srgbClr val="FFFFFF"/>
                  </a:solidFill>
                </a:rPr>
                <a:t>Portal invasion,</a:t>
              </a:r>
              <a:br>
                <a:rPr kumimoji="1" lang="en-GB" altLang="ja-JP" sz="1200">
                  <a:solidFill>
                    <a:srgbClr val="FFFFFF"/>
                  </a:solidFill>
                </a:rPr>
              </a:br>
              <a:r>
                <a:rPr kumimoji="1" lang="en-GB" altLang="ja-JP" sz="1200">
                  <a:solidFill>
                    <a:srgbClr val="FFFFFF"/>
                  </a:solidFill>
                </a:rPr>
                <a:t>N1, M1, PST 1-2</a:t>
              </a:r>
            </a:p>
          </p:txBody>
        </p:sp>
        <p:sp>
          <p:nvSpPr>
            <p:cNvPr id="114721" name="Rectangle 45"/>
            <p:cNvSpPr>
              <a:spLocks noChangeArrowheads="1"/>
            </p:cNvSpPr>
            <p:nvPr/>
          </p:nvSpPr>
          <p:spPr bwMode="auto">
            <a:xfrm>
              <a:off x="957263" y="2624138"/>
              <a:ext cx="1406525"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kumimoji="1" lang="en-GB" altLang="ja-JP" sz="1200">
                  <a:solidFill>
                    <a:srgbClr val="FFFFFF"/>
                  </a:solidFill>
                </a:rPr>
                <a:t>PST 0, Child-Pugh A</a:t>
              </a:r>
            </a:p>
          </p:txBody>
        </p:sp>
        <p:sp>
          <p:nvSpPr>
            <p:cNvPr id="114722" name="Rectangle 47"/>
            <p:cNvSpPr>
              <a:spLocks noChangeArrowheads="1"/>
            </p:cNvSpPr>
            <p:nvPr/>
          </p:nvSpPr>
          <p:spPr bwMode="auto">
            <a:xfrm>
              <a:off x="800100" y="5511574"/>
              <a:ext cx="847725" cy="294698"/>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buFont typeface="Verdana" panose="020B0604030504040204" pitchFamily="34" charset="0"/>
                <a:buNone/>
              </a:pPr>
              <a:r>
                <a:rPr lang="it-IT" sz="1200" b="1">
                  <a:solidFill>
                    <a:srgbClr val="FFFFFF"/>
                  </a:solidFill>
                </a:rPr>
                <a:t>Resection</a:t>
              </a:r>
            </a:p>
          </p:txBody>
        </p:sp>
        <p:sp>
          <p:nvSpPr>
            <p:cNvPr id="114723" name="Line 49"/>
            <p:cNvSpPr>
              <a:spLocks noChangeShapeType="1"/>
            </p:cNvSpPr>
            <p:nvPr/>
          </p:nvSpPr>
          <p:spPr bwMode="auto">
            <a:xfrm>
              <a:off x="3087688" y="2994025"/>
              <a:ext cx="2822575" cy="0"/>
            </a:xfrm>
            <a:prstGeom prst="line">
              <a:avLst/>
            </a:prstGeom>
            <a:noFill/>
            <a:ln w="28575">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14724" name="Line 50"/>
            <p:cNvSpPr>
              <a:spLocks noChangeShapeType="1"/>
            </p:cNvSpPr>
            <p:nvPr/>
          </p:nvSpPr>
          <p:spPr bwMode="auto">
            <a:xfrm>
              <a:off x="1419510" y="3592513"/>
              <a:ext cx="0" cy="431800"/>
            </a:xfrm>
            <a:prstGeom prst="line">
              <a:avLst/>
            </a:prstGeom>
            <a:noFill/>
            <a:ln w="28575">
              <a:solidFill>
                <a:srgbClr val="FFFF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grpSp>
          <p:nvGrpSpPr>
            <p:cNvPr id="114725" name="Group 51"/>
            <p:cNvGrpSpPr>
              <a:grpSpLocks/>
            </p:cNvGrpSpPr>
            <p:nvPr/>
          </p:nvGrpSpPr>
          <p:grpSpPr bwMode="auto">
            <a:xfrm>
              <a:off x="1395554" y="5327650"/>
              <a:ext cx="5105259" cy="182563"/>
              <a:chOff x="594" y="3505"/>
              <a:chExt cx="3864" cy="316"/>
            </a:xfrm>
          </p:grpSpPr>
          <p:sp>
            <p:nvSpPr>
              <p:cNvPr id="114759" name="Line 52"/>
              <p:cNvSpPr>
                <a:spLocks noChangeShapeType="1"/>
              </p:cNvSpPr>
              <p:nvPr/>
            </p:nvSpPr>
            <p:spPr bwMode="auto">
              <a:xfrm>
                <a:off x="594" y="3505"/>
                <a:ext cx="0" cy="316"/>
              </a:xfrm>
              <a:prstGeom prst="line">
                <a:avLst/>
              </a:prstGeom>
              <a:noFill/>
              <a:ln w="28575">
                <a:solidFill>
                  <a:srgbClr val="FFFF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14760" name="Line 53"/>
              <p:cNvSpPr>
                <a:spLocks noChangeShapeType="1"/>
              </p:cNvSpPr>
              <p:nvPr/>
            </p:nvSpPr>
            <p:spPr bwMode="auto">
              <a:xfrm>
                <a:off x="1421" y="3505"/>
                <a:ext cx="0" cy="316"/>
              </a:xfrm>
              <a:prstGeom prst="line">
                <a:avLst/>
              </a:prstGeom>
              <a:noFill/>
              <a:ln w="28575">
                <a:solidFill>
                  <a:srgbClr val="FFFF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14761" name="Line 54"/>
              <p:cNvSpPr>
                <a:spLocks noChangeShapeType="1"/>
              </p:cNvSpPr>
              <p:nvPr/>
            </p:nvSpPr>
            <p:spPr bwMode="auto">
              <a:xfrm>
                <a:off x="2235" y="3505"/>
                <a:ext cx="0" cy="316"/>
              </a:xfrm>
              <a:prstGeom prst="line">
                <a:avLst/>
              </a:prstGeom>
              <a:noFill/>
              <a:ln w="28575">
                <a:solidFill>
                  <a:srgbClr val="FFFF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14762" name="Line 55"/>
              <p:cNvSpPr>
                <a:spLocks noChangeShapeType="1"/>
              </p:cNvSpPr>
              <p:nvPr/>
            </p:nvSpPr>
            <p:spPr bwMode="auto">
              <a:xfrm>
                <a:off x="3834" y="3505"/>
                <a:ext cx="0" cy="316"/>
              </a:xfrm>
              <a:prstGeom prst="line">
                <a:avLst/>
              </a:prstGeom>
              <a:noFill/>
              <a:ln w="28575">
                <a:solidFill>
                  <a:srgbClr val="FFFF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14763" name="Line 56"/>
              <p:cNvSpPr>
                <a:spLocks noChangeShapeType="1"/>
              </p:cNvSpPr>
              <p:nvPr/>
            </p:nvSpPr>
            <p:spPr bwMode="auto">
              <a:xfrm>
                <a:off x="4458" y="3505"/>
                <a:ext cx="0" cy="316"/>
              </a:xfrm>
              <a:prstGeom prst="line">
                <a:avLst/>
              </a:prstGeom>
              <a:noFill/>
              <a:ln w="28575">
                <a:solidFill>
                  <a:srgbClr val="FFFF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grpSp>
        <p:sp>
          <p:nvSpPr>
            <p:cNvPr id="114726" name="Line 57"/>
            <p:cNvSpPr>
              <a:spLocks noChangeShapeType="1"/>
            </p:cNvSpPr>
            <p:nvPr/>
          </p:nvSpPr>
          <p:spPr bwMode="auto">
            <a:xfrm flipH="1">
              <a:off x="6091238" y="3770313"/>
              <a:ext cx="3175" cy="576262"/>
            </a:xfrm>
            <a:prstGeom prst="line">
              <a:avLst/>
            </a:prstGeom>
            <a:noFill/>
            <a:ln w="28575">
              <a:solidFill>
                <a:srgbClr val="FFFF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14727" name="Line 58"/>
            <p:cNvSpPr>
              <a:spLocks noChangeShapeType="1"/>
            </p:cNvSpPr>
            <p:nvPr/>
          </p:nvSpPr>
          <p:spPr bwMode="auto">
            <a:xfrm>
              <a:off x="6484938" y="4973638"/>
              <a:ext cx="0" cy="157162"/>
            </a:xfrm>
            <a:prstGeom prst="line">
              <a:avLst/>
            </a:prstGeom>
            <a:noFill/>
            <a:ln w="28575">
              <a:solidFill>
                <a:srgbClr val="FFFF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14728" name="Line 59"/>
            <p:cNvSpPr>
              <a:spLocks noChangeShapeType="1"/>
            </p:cNvSpPr>
            <p:nvPr/>
          </p:nvSpPr>
          <p:spPr bwMode="auto">
            <a:xfrm>
              <a:off x="5667375" y="4973638"/>
              <a:ext cx="0" cy="157162"/>
            </a:xfrm>
            <a:prstGeom prst="line">
              <a:avLst/>
            </a:prstGeom>
            <a:noFill/>
            <a:ln w="28575">
              <a:solidFill>
                <a:srgbClr val="FFFF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14729" name="Line 60"/>
            <p:cNvSpPr>
              <a:spLocks noChangeShapeType="1"/>
            </p:cNvSpPr>
            <p:nvPr/>
          </p:nvSpPr>
          <p:spPr bwMode="auto">
            <a:xfrm>
              <a:off x="5649913" y="4972050"/>
              <a:ext cx="850900" cy="0"/>
            </a:xfrm>
            <a:prstGeom prst="line">
              <a:avLst/>
            </a:prstGeom>
            <a:noFill/>
            <a:ln w="28575">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14730" name="Line 61"/>
            <p:cNvSpPr>
              <a:spLocks noChangeShapeType="1"/>
            </p:cNvSpPr>
            <p:nvPr/>
          </p:nvSpPr>
          <p:spPr bwMode="auto">
            <a:xfrm>
              <a:off x="6102350" y="4776788"/>
              <a:ext cx="0" cy="206375"/>
            </a:xfrm>
            <a:prstGeom prst="line">
              <a:avLst/>
            </a:prstGeom>
            <a:noFill/>
            <a:ln w="28575">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14731" name="Line 62"/>
            <p:cNvSpPr>
              <a:spLocks noChangeShapeType="1"/>
            </p:cNvSpPr>
            <p:nvPr/>
          </p:nvSpPr>
          <p:spPr bwMode="auto">
            <a:xfrm flipV="1">
              <a:off x="1399309" y="3822700"/>
              <a:ext cx="2075729" cy="1155"/>
            </a:xfrm>
            <a:prstGeom prst="line">
              <a:avLst/>
            </a:prstGeom>
            <a:noFill/>
            <a:ln w="28575">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14732" name="Line 63"/>
            <p:cNvSpPr>
              <a:spLocks noChangeShapeType="1"/>
            </p:cNvSpPr>
            <p:nvPr/>
          </p:nvSpPr>
          <p:spPr bwMode="auto">
            <a:xfrm>
              <a:off x="2927350" y="3717925"/>
              <a:ext cx="0" cy="104775"/>
            </a:xfrm>
            <a:prstGeom prst="line">
              <a:avLst/>
            </a:prstGeom>
            <a:noFill/>
            <a:ln w="28575">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14733" name="Line 64"/>
            <p:cNvSpPr>
              <a:spLocks noChangeShapeType="1"/>
            </p:cNvSpPr>
            <p:nvPr/>
          </p:nvSpPr>
          <p:spPr bwMode="auto">
            <a:xfrm>
              <a:off x="3468688" y="3822700"/>
              <a:ext cx="0" cy="209550"/>
            </a:xfrm>
            <a:prstGeom prst="line">
              <a:avLst/>
            </a:prstGeom>
            <a:noFill/>
            <a:ln w="28575">
              <a:solidFill>
                <a:srgbClr val="FFFF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14734" name="Line 65"/>
            <p:cNvSpPr>
              <a:spLocks noChangeShapeType="1"/>
            </p:cNvSpPr>
            <p:nvPr/>
          </p:nvSpPr>
          <p:spPr bwMode="auto">
            <a:xfrm flipV="1">
              <a:off x="1413164" y="4716462"/>
              <a:ext cx="679161" cy="7937"/>
            </a:xfrm>
            <a:prstGeom prst="line">
              <a:avLst/>
            </a:prstGeom>
            <a:noFill/>
            <a:ln w="28575">
              <a:solidFill>
                <a:srgbClr val="FFFF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14735" name="Line 66"/>
            <p:cNvSpPr>
              <a:spLocks noChangeShapeType="1"/>
            </p:cNvSpPr>
            <p:nvPr/>
          </p:nvSpPr>
          <p:spPr bwMode="auto">
            <a:xfrm>
              <a:off x="2916238" y="4710113"/>
              <a:ext cx="225425" cy="0"/>
            </a:xfrm>
            <a:prstGeom prst="line">
              <a:avLst/>
            </a:prstGeom>
            <a:noFill/>
            <a:ln w="28575">
              <a:solidFill>
                <a:srgbClr val="FFFF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14736" name="Line 68"/>
            <p:cNvSpPr>
              <a:spLocks noChangeShapeType="1"/>
            </p:cNvSpPr>
            <p:nvPr/>
          </p:nvSpPr>
          <p:spPr bwMode="auto">
            <a:xfrm>
              <a:off x="2481263" y="4994275"/>
              <a:ext cx="0" cy="157163"/>
            </a:xfrm>
            <a:prstGeom prst="line">
              <a:avLst/>
            </a:prstGeom>
            <a:noFill/>
            <a:ln w="28575">
              <a:solidFill>
                <a:srgbClr val="FFFF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14737" name="Line 69"/>
            <p:cNvSpPr>
              <a:spLocks noChangeShapeType="1"/>
            </p:cNvSpPr>
            <p:nvPr/>
          </p:nvSpPr>
          <p:spPr bwMode="auto">
            <a:xfrm>
              <a:off x="3549650" y="4994275"/>
              <a:ext cx="0" cy="157163"/>
            </a:xfrm>
            <a:prstGeom prst="line">
              <a:avLst/>
            </a:prstGeom>
            <a:noFill/>
            <a:ln w="28575">
              <a:solidFill>
                <a:srgbClr val="FFFF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14738" name="Line 70"/>
            <p:cNvSpPr>
              <a:spLocks noChangeShapeType="1"/>
            </p:cNvSpPr>
            <p:nvPr/>
          </p:nvSpPr>
          <p:spPr bwMode="auto">
            <a:xfrm flipV="1">
              <a:off x="2466975" y="5005388"/>
              <a:ext cx="1096963" cy="1587"/>
            </a:xfrm>
            <a:prstGeom prst="line">
              <a:avLst/>
            </a:prstGeom>
            <a:noFill/>
            <a:ln w="28575">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14739" name="Line 71"/>
            <p:cNvSpPr>
              <a:spLocks noChangeShapeType="1"/>
            </p:cNvSpPr>
            <p:nvPr/>
          </p:nvSpPr>
          <p:spPr bwMode="auto">
            <a:xfrm>
              <a:off x="3406775" y="4902200"/>
              <a:ext cx="0" cy="106363"/>
            </a:xfrm>
            <a:prstGeom prst="line">
              <a:avLst/>
            </a:prstGeom>
            <a:noFill/>
            <a:ln w="28575">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14740" name="Line 72"/>
            <p:cNvSpPr>
              <a:spLocks noChangeShapeType="1"/>
            </p:cNvSpPr>
            <p:nvPr/>
          </p:nvSpPr>
          <p:spPr bwMode="auto">
            <a:xfrm>
              <a:off x="4494213" y="2824163"/>
              <a:ext cx="0" cy="346075"/>
            </a:xfrm>
            <a:prstGeom prst="line">
              <a:avLst/>
            </a:prstGeom>
            <a:noFill/>
            <a:ln w="28575">
              <a:solidFill>
                <a:srgbClr val="FFFF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grpSp>
          <p:nvGrpSpPr>
            <p:cNvPr id="114741" name="Group 80"/>
            <p:cNvGrpSpPr>
              <a:grpSpLocks/>
            </p:cNvGrpSpPr>
            <p:nvPr/>
          </p:nvGrpSpPr>
          <p:grpSpPr bwMode="auto">
            <a:xfrm>
              <a:off x="1385455" y="2202873"/>
              <a:ext cx="6021820" cy="389515"/>
              <a:chOff x="1385455" y="2202873"/>
              <a:chExt cx="6021820" cy="389515"/>
            </a:xfrm>
          </p:grpSpPr>
          <p:sp>
            <p:nvSpPr>
              <p:cNvPr id="114754" name="Line 48"/>
              <p:cNvSpPr>
                <a:spLocks noChangeShapeType="1"/>
              </p:cNvSpPr>
              <p:nvPr/>
            </p:nvSpPr>
            <p:spPr bwMode="auto">
              <a:xfrm>
                <a:off x="1385455" y="2221333"/>
                <a:ext cx="6021820" cy="1847"/>
              </a:xfrm>
              <a:prstGeom prst="line">
                <a:avLst/>
              </a:prstGeom>
              <a:noFill/>
              <a:ln w="28575">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grpSp>
            <p:nvGrpSpPr>
              <p:cNvPr id="114755" name="Group 73"/>
              <p:cNvGrpSpPr>
                <a:grpSpLocks/>
              </p:cNvGrpSpPr>
              <p:nvPr/>
            </p:nvGrpSpPr>
            <p:grpSpPr bwMode="auto">
              <a:xfrm>
                <a:off x="1397074" y="2202873"/>
                <a:ext cx="6010201" cy="389515"/>
                <a:chOff x="839" y="627"/>
                <a:chExt cx="4350" cy="252"/>
              </a:xfrm>
            </p:grpSpPr>
            <p:sp>
              <p:nvSpPr>
                <p:cNvPr id="114756" name="Line 74"/>
                <p:cNvSpPr>
                  <a:spLocks noChangeShapeType="1"/>
                </p:cNvSpPr>
                <p:nvPr/>
              </p:nvSpPr>
              <p:spPr bwMode="auto">
                <a:xfrm>
                  <a:off x="839" y="639"/>
                  <a:ext cx="0" cy="240"/>
                </a:xfrm>
                <a:prstGeom prst="line">
                  <a:avLst/>
                </a:prstGeom>
                <a:noFill/>
                <a:ln w="28575">
                  <a:solidFill>
                    <a:srgbClr val="FFFF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14757" name="Line 75"/>
                <p:cNvSpPr>
                  <a:spLocks noChangeShapeType="1"/>
                </p:cNvSpPr>
                <p:nvPr/>
              </p:nvSpPr>
              <p:spPr bwMode="auto">
                <a:xfrm>
                  <a:off x="3045" y="639"/>
                  <a:ext cx="0" cy="240"/>
                </a:xfrm>
                <a:prstGeom prst="line">
                  <a:avLst/>
                </a:prstGeom>
                <a:noFill/>
                <a:ln w="28575">
                  <a:solidFill>
                    <a:srgbClr val="FFFF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14758" name="Line 76"/>
                <p:cNvSpPr>
                  <a:spLocks noChangeShapeType="1"/>
                </p:cNvSpPr>
                <p:nvPr/>
              </p:nvSpPr>
              <p:spPr bwMode="auto">
                <a:xfrm>
                  <a:off x="5189" y="627"/>
                  <a:ext cx="0" cy="252"/>
                </a:xfrm>
                <a:prstGeom prst="line">
                  <a:avLst/>
                </a:prstGeom>
                <a:noFill/>
                <a:ln w="28575">
                  <a:solidFill>
                    <a:srgbClr val="FFFF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grpSp>
        </p:grpSp>
        <p:sp>
          <p:nvSpPr>
            <p:cNvPr id="114742" name="Line 79"/>
            <p:cNvSpPr>
              <a:spLocks noChangeShapeType="1"/>
            </p:cNvSpPr>
            <p:nvPr/>
          </p:nvSpPr>
          <p:spPr bwMode="auto">
            <a:xfrm flipH="1">
              <a:off x="3090863" y="2986088"/>
              <a:ext cx="6350" cy="184150"/>
            </a:xfrm>
            <a:prstGeom prst="line">
              <a:avLst/>
            </a:prstGeom>
            <a:noFill/>
            <a:ln w="28575">
              <a:solidFill>
                <a:srgbClr val="FFFF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14743" name="Line 80"/>
            <p:cNvSpPr>
              <a:spLocks noChangeShapeType="1"/>
            </p:cNvSpPr>
            <p:nvPr/>
          </p:nvSpPr>
          <p:spPr bwMode="auto">
            <a:xfrm flipH="1">
              <a:off x="1405223" y="4211638"/>
              <a:ext cx="6350" cy="234950"/>
            </a:xfrm>
            <a:prstGeom prst="line">
              <a:avLst/>
            </a:prstGeom>
            <a:noFill/>
            <a:ln w="28575">
              <a:solidFill>
                <a:srgbClr val="FFFF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14744" name="Line 81"/>
            <p:cNvSpPr>
              <a:spLocks noChangeShapeType="1"/>
            </p:cNvSpPr>
            <p:nvPr/>
          </p:nvSpPr>
          <p:spPr bwMode="auto">
            <a:xfrm>
              <a:off x="1409553" y="4622800"/>
              <a:ext cx="0" cy="422275"/>
            </a:xfrm>
            <a:prstGeom prst="line">
              <a:avLst/>
            </a:prstGeom>
            <a:noFill/>
            <a:ln w="28575">
              <a:solidFill>
                <a:srgbClr val="FFFF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14745" name="Line 83"/>
            <p:cNvSpPr>
              <a:spLocks noChangeShapeType="1"/>
            </p:cNvSpPr>
            <p:nvPr/>
          </p:nvSpPr>
          <p:spPr bwMode="auto">
            <a:xfrm flipH="1">
              <a:off x="3478213" y="4225925"/>
              <a:ext cx="1587" cy="352425"/>
            </a:xfrm>
            <a:prstGeom prst="line">
              <a:avLst/>
            </a:prstGeom>
            <a:noFill/>
            <a:ln w="28575">
              <a:solidFill>
                <a:srgbClr val="FFFF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14746" name="Line 84"/>
            <p:cNvSpPr>
              <a:spLocks noChangeShapeType="1"/>
            </p:cNvSpPr>
            <p:nvPr/>
          </p:nvSpPr>
          <p:spPr bwMode="auto">
            <a:xfrm flipH="1">
              <a:off x="4538078" y="3556000"/>
              <a:ext cx="0" cy="1912938"/>
            </a:xfrm>
            <a:prstGeom prst="line">
              <a:avLst/>
            </a:prstGeom>
            <a:noFill/>
            <a:ln w="28575">
              <a:solidFill>
                <a:srgbClr val="FFFF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14747" name="Line 87"/>
            <p:cNvSpPr>
              <a:spLocks noChangeShapeType="1"/>
            </p:cNvSpPr>
            <p:nvPr/>
          </p:nvSpPr>
          <p:spPr bwMode="auto">
            <a:xfrm>
              <a:off x="1415898" y="2868613"/>
              <a:ext cx="0" cy="301625"/>
            </a:xfrm>
            <a:prstGeom prst="line">
              <a:avLst/>
            </a:prstGeom>
            <a:noFill/>
            <a:ln w="28575">
              <a:solidFill>
                <a:srgbClr val="FFFF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9284" name="Rectangle 22"/>
            <p:cNvSpPr>
              <a:spLocks noChangeArrowheads="1"/>
            </p:cNvSpPr>
            <p:nvPr/>
          </p:nvSpPr>
          <p:spPr bwMode="auto">
            <a:xfrm>
              <a:off x="6858000" y="5511295"/>
              <a:ext cx="1133475" cy="681127"/>
            </a:xfrm>
            <a:prstGeom prst="rect">
              <a:avLst/>
            </a:prstGeom>
            <a:solidFill>
              <a:schemeClr val="accent3"/>
            </a:solidFill>
            <a:ln w="3175">
              <a:noFill/>
              <a:miter lim="800000"/>
              <a:headEnd/>
              <a:tailEnd/>
            </a:ln>
          </p:spPr>
          <p:txBody>
            <a:bodyPr lIns="0" tIns="0" rIns="0" bIns="0" anchor="ctr" anchorCtr="1"/>
            <a:lstStyle/>
            <a:p>
              <a:pPr algn="ctr">
                <a:lnSpc>
                  <a:spcPct val="90000"/>
                </a:lnSpc>
                <a:defRPr/>
              </a:pPr>
              <a:r>
                <a:rPr kumimoji="1" lang="en-GB" altLang="ja-JP" sz="1200" b="1" dirty="0">
                  <a:solidFill>
                    <a:srgbClr val="FFFFFF"/>
                  </a:solidFill>
                  <a:latin typeface="Arial" charset="0"/>
                  <a:cs typeface="ＭＳ Ｐゴシック" charset="0"/>
                </a:rPr>
                <a:t>Symptomatic/</a:t>
              </a:r>
            </a:p>
            <a:p>
              <a:pPr algn="ctr">
                <a:lnSpc>
                  <a:spcPct val="90000"/>
                </a:lnSpc>
                <a:defRPr/>
              </a:pPr>
              <a:r>
                <a:rPr kumimoji="1" lang="en-GB" altLang="ja-JP" sz="1200" b="1" dirty="0">
                  <a:solidFill>
                    <a:srgbClr val="FFFFFF"/>
                  </a:solidFill>
                  <a:latin typeface="Arial" charset="0"/>
                  <a:cs typeface="ＭＳ Ｐゴシック" charset="0"/>
                </a:rPr>
                <a:t>Palliative</a:t>
              </a:r>
            </a:p>
          </p:txBody>
        </p:sp>
        <p:sp>
          <p:nvSpPr>
            <p:cNvPr id="114749" name="Line 82"/>
            <p:cNvSpPr>
              <a:spLocks noChangeShapeType="1"/>
            </p:cNvSpPr>
            <p:nvPr/>
          </p:nvSpPr>
          <p:spPr bwMode="auto">
            <a:xfrm>
              <a:off x="7424737" y="3565525"/>
              <a:ext cx="1298" cy="1990148"/>
            </a:xfrm>
            <a:prstGeom prst="line">
              <a:avLst/>
            </a:prstGeom>
            <a:noFill/>
            <a:ln w="28575">
              <a:solidFill>
                <a:srgbClr val="FFFF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14750" name="Line 79"/>
            <p:cNvSpPr>
              <a:spLocks noChangeShapeType="1"/>
            </p:cNvSpPr>
            <p:nvPr/>
          </p:nvSpPr>
          <p:spPr bwMode="auto">
            <a:xfrm flipH="1">
              <a:off x="5895975" y="2986088"/>
              <a:ext cx="6350" cy="184150"/>
            </a:xfrm>
            <a:prstGeom prst="line">
              <a:avLst/>
            </a:prstGeom>
            <a:noFill/>
            <a:ln w="28575">
              <a:solidFill>
                <a:srgbClr val="FFFF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14751" name="Line 87"/>
            <p:cNvSpPr>
              <a:spLocks noChangeShapeType="1"/>
            </p:cNvSpPr>
            <p:nvPr/>
          </p:nvSpPr>
          <p:spPr bwMode="auto">
            <a:xfrm>
              <a:off x="7412038" y="2868613"/>
              <a:ext cx="0" cy="301625"/>
            </a:xfrm>
            <a:prstGeom prst="line">
              <a:avLst/>
            </a:prstGeom>
            <a:noFill/>
            <a:ln w="28575">
              <a:solidFill>
                <a:srgbClr val="FFFF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14752" name="AutoShape 56"/>
            <p:cNvSpPr>
              <a:spLocks noChangeArrowheads="1"/>
            </p:cNvSpPr>
            <p:nvPr/>
          </p:nvSpPr>
          <p:spPr bwMode="auto">
            <a:xfrm rot="6331140">
              <a:off x="3113308" y="5137388"/>
              <a:ext cx="651162" cy="2416612"/>
            </a:xfrm>
            <a:prstGeom prst="curvedLeftArrow">
              <a:avLst>
                <a:gd name="adj1" fmla="val 46253"/>
                <a:gd name="adj2" fmla="val 63331"/>
                <a:gd name="adj3" fmla="val 33333"/>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sz="1200">
                <a:solidFill>
                  <a:srgbClr val="FFFFFF"/>
                </a:solidFill>
              </a:endParaRPr>
            </a:p>
          </p:txBody>
        </p:sp>
        <p:sp>
          <p:nvSpPr>
            <p:cNvPr id="114753" name="Rectangle 16"/>
            <p:cNvSpPr>
              <a:spLocks noChangeArrowheads="1"/>
            </p:cNvSpPr>
            <p:nvPr/>
          </p:nvSpPr>
          <p:spPr bwMode="auto">
            <a:xfrm>
              <a:off x="3186546" y="5929752"/>
              <a:ext cx="985116"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GB" altLang="ja-JP" sz="1200" b="1">
                  <a:solidFill>
                    <a:srgbClr val="FFFFFF"/>
                  </a:solidFill>
                </a:rPr>
                <a:t>Down Stage</a:t>
              </a:r>
            </a:p>
          </p:txBody>
        </p:sp>
      </p:grpSp>
      <p:sp>
        <p:nvSpPr>
          <p:cNvPr id="114691" name="AutoShape 56"/>
          <p:cNvSpPr>
            <a:spLocks noChangeArrowheads="1"/>
          </p:cNvSpPr>
          <p:nvPr/>
        </p:nvSpPr>
        <p:spPr bwMode="auto">
          <a:xfrm rot="6331140">
            <a:off x="4441495" y="5084118"/>
            <a:ext cx="530225" cy="2428875"/>
          </a:xfrm>
          <a:prstGeom prst="curvedLeftArrow">
            <a:avLst>
              <a:gd name="adj1" fmla="val 46296"/>
              <a:gd name="adj2" fmla="val 63389"/>
              <a:gd name="adj3" fmla="val 33333"/>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sz="1200">
              <a:solidFill>
                <a:srgbClr val="FFFFFF"/>
              </a:solidFill>
            </a:endParaRPr>
          </a:p>
        </p:txBody>
      </p:sp>
      <p:sp>
        <p:nvSpPr>
          <p:cNvPr id="114692" name="Rectangle 16"/>
          <p:cNvSpPr>
            <a:spLocks noChangeArrowheads="1"/>
          </p:cNvSpPr>
          <p:nvPr/>
        </p:nvSpPr>
        <p:spPr bwMode="auto">
          <a:xfrm>
            <a:off x="4557713" y="6037263"/>
            <a:ext cx="985837" cy="185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GB" altLang="ja-JP" sz="1200" b="1">
                <a:solidFill>
                  <a:srgbClr val="FFFFFF"/>
                </a:solidFill>
              </a:rPr>
              <a:t>Down Stage</a:t>
            </a:r>
          </a:p>
        </p:txBody>
      </p:sp>
      <p:sp>
        <p:nvSpPr>
          <p:cNvPr id="2" name="Rectangle 1"/>
          <p:cNvSpPr/>
          <p:nvPr/>
        </p:nvSpPr>
        <p:spPr>
          <a:xfrm>
            <a:off x="-14287" y="6504801"/>
            <a:ext cx="4572000" cy="246221"/>
          </a:xfrm>
          <a:prstGeom prst="rect">
            <a:avLst/>
          </a:prstGeom>
        </p:spPr>
        <p:txBody>
          <a:bodyPr>
            <a:spAutoFit/>
          </a:bodyPr>
          <a:lstStyle/>
          <a:p>
            <a:r>
              <a:rPr lang="en-US" sz="1000" dirty="0" smtClean="0">
                <a:solidFill>
                  <a:srgbClr val="FFFFFF"/>
                </a:solidFill>
                <a:ea typeface="ヒラギノ角ゴ Pro W3" charset="-128"/>
              </a:rPr>
              <a:t>Adapted </a:t>
            </a:r>
            <a:r>
              <a:rPr lang="en-US" sz="1000" dirty="0">
                <a:solidFill>
                  <a:srgbClr val="FFFFFF"/>
                </a:solidFill>
                <a:ea typeface="ヒラギノ角ゴ Pro W3" charset="-128"/>
              </a:rPr>
              <a:t>from: </a:t>
            </a:r>
            <a:r>
              <a:rPr lang="en-US" altLang="ja-JP" sz="1000" dirty="0" err="1">
                <a:solidFill>
                  <a:srgbClr val="FFFFFF"/>
                </a:solidFill>
                <a:ea typeface="ヒラギノ角ゴ Pro W3" charset="-128"/>
              </a:rPr>
              <a:t>Llovet</a:t>
            </a:r>
            <a:r>
              <a:rPr lang="en-US" altLang="ja-JP" sz="1000" dirty="0">
                <a:solidFill>
                  <a:srgbClr val="FFFFFF"/>
                </a:solidFill>
                <a:ea typeface="ヒラギノ角ゴ Pro W3" charset="-128"/>
              </a:rPr>
              <a:t> </a:t>
            </a:r>
            <a:r>
              <a:rPr lang="en-US" altLang="ja-JP" sz="1000" dirty="0" smtClean="0">
                <a:solidFill>
                  <a:srgbClr val="FFFFFF"/>
                </a:solidFill>
                <a:ea typeface="ヒラギノ角ゴ Pro W3" charset="-128"/>
              </a:rPr>
              <a:t>et al, 2008.</a:t>
            </a:r>
            <a:endParaRPr lang="en-US" sz="1000" dirty="0">
              <a:solidFill>
                <a:srgbClr val="FFFFFF"/>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HCC is Not </a:t>
            </a:r>
            <a:r>
              <a:rPr lang="en-US" altLang="en-US" smtClean="0"/>
              <a:t>‘</a:t>
            </a:r>
            <a:r>
              <a:rPr lang="en-US" smtClean="0"/>
              <a:t>One Disease</a:t>
            </a:r>
            <a:r>
              <a:rPr lang="en-US" altLang="en-US" smtClean="0"/>
              <a:t>’</a:t>
            </a:r>
            <a:endParaRPr lang="en-US" smtClean="0"/>
          </a:p>
        </p:txBody>
      </p:sp>
      <p:sp>
        <p:nvSpPr>
          <p:cNvPr id="117762" name="Rectangle 5"/>
          <p:cNvSpPr>
            <a:spLocks noGrp="1" noChangeArrowheads="1"/>
          </p:cNvSpPr>
          <p:nvPr>
            <p:ph idx="1"/>
          </p:nvPr>
        </p:nvSpPr>
        <p:spPr/>
        <p:txBody>
          <a:bodyPr/>
          <a:lstStyle/>
          <a:p>
            <a:r>
              <a:rPr lang="en-US" sz="2800" dirty="0" smtClean="0"/>
              <a:t>Cancer and underlying liver disease</a:t>
            </a:r>
          </a:p>
          <a:p>
            <a:r>
              <a:rPr lang="en-US" sz="2800" dirty="0" smtClean="0"/>
              <a:t>Clinically diverse cancer</a:t>
            </a:r>
          </a:p>
          <a:p>
            <a:pPr lvl="1"/>
            <a:r>
              <a:rPr lang="en-US" sz="2400" dirty="0" smtClean="0"/>
              <a:t>physiological staging</a:t>
            </a:r>
          </a:p>
          <a:p>
            <a:pPr lvl="1"/>
            <a:r>
              <a:rPr lang="en-US" sz="2400" dirty="0" smtClean="0"/>
              <a:t>anatomical staging</a:t>
            </a:r>
          </a:p>
          <a:p>
            <a:r>
              <a:rPr lang="en-US" sz="2800" dirty="0" smtClean="0"/>
              <a:t>Molecularly diverse cancer</a:t>
            </a:r>
          </a:p>
          <a:p>
            <a:pPr lvl="1"/>
            <a:r>
              <a:rPr lang="en-US" sz="2400" dirty="0" smtClean="0"/>
              <a:t>distinct molecular </a:t>
            </a:r>
            <a:r>
              <a:rPr lang="en-US" altLang="en-US" sz="2400" dirty="0" smtClean="0"/>
              <a:t>‘</a:t>
            </a:r>
            <a:r>
              <a:rPr lang="en-US" sz="2400" dirty="0" smtClean="0"/>
              <a:t>subtypes</a:t>
            </a:r>
            <a:r>
              <a:rPr lang="en-US" altLang="en-US" sz="2400" dirty="0" smtClean="0"/>
              <a:t>’</a:t>
            </a:r>
            <a:r>
              <a:rPr lang="en-US" sz="2400" dirty="0" smtClean="0"/>
              <a:t> have begun to be identified</a:t>
            </a:r>
          </a:p>
          <a:p>
            <a:pPr lvl="1"/>
            <a:r>
              <a:rPr lang="en-US" sz="2400" dirty="0" smtClean="0"/>
              <a:t>molecular </a:t>
            </a:r>
            <a:r>
              <a:rPr lang="en-US" altLang="en-US" sz="2400" dirty="0" smtClean="0"/>
              <a:t>‘</a:t>
            </a:r>
            <a:r>
              <a:rPr lang="en-US" sz="2400" dirty="0" smtClean="0"/>
              <a:t>drivers</a:t>
            </a:r>
            <a:r>
              <a:rPr lang="en-US" altLang="en-US" sz="2400" dirty="0" smtClean="0"/>
              <a:t>’</a:t>
            </a:r>
            <a:r>
              <a:rPr lang="en-US" sz="2400" dirty="0" smtClean="0"/>
              <a:t> still largely unknown</a:t>
            </a:r>
          </a:p>
          <a:p>
            <a:pPr lvl="1"/>
            <a:r>
              <a:rPr lang="en-US" sz="2400" dirty="0" smtClean="0"/>
              <a:t>angiogenesis is a validated target in HCC</a:t>
            </a:r>
          </a:p>
        </p:txBody>
      </p:sp>
      <p:sp>
        <p:nvSpPr>
          <p:cNvPr id="21513" name="Rectangle 9"/>
          <p:cNvSpPr>
            <a:spLocks noChangeArrowheads="1"/>
          </p:cNvSpPr>
          <p:nvPr/>
        </p:nvSpPr>
        <p:spPr bwMode="auto">
          <a:xfrm>
            <a:off x="20638" y="6596390"/>
            <a:ext cx="4654550" cy="246221"/>
          </a:xfrm>
          <a:prstGeom prst="rect">
            <a:avLst/>
          </a:prstGeom>
          <a:noFill/>
          <a:ln>
            <a:noFill/>
          </a:ln>
          <a:effectLst>
            <a:prstShdw prst="shdw17" dist="17961" dir="2700000">
              <a:srgbClr val="2F4D71"/>
            </a:prst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GB" sz="1000" dirty="0" smtClean="0">
                <a:solidFill>
                  <a:srgbClr val="FFFFFF"/>
                </a:solidFill>
              </a:rPr>
              <a:t>Finn, 2010.</a:t>
            </a:r>
            <a:endParaRPr lang="en-GB" sz="1000" dirty="0">
              <a:solidFill>
                <a:srgbClr val="FFFFFF"/>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Hepatocellular Carcinoma (HCC)</a:t>
            </a:r>
            <a:endParaRPr lang="en-US" dirty="0" smtClean="0"/>
          </a:p>
        </p:txBody>
      </p:sp>
      <p:sp>
        <p:nvSpPr>
          <p:cNvPr id="13" name="Content Placeholder 12"/>
          <p:cNvSpPr>
            <a:spLocks noGrp="1"/>
          </p:cNvSpPr>
          <p:nvPr>
            <p:ph idx="1"/>
          </p:nvPr>
        </p:nvSpPr>
        <p:spPr/>
        <p:txBody>
          <a:bodyPr/>
          <a:lstStyle/>
          <a:p>
            <a:pPr>
              <a:buFont typeface="Courier New" panose="02070309020205020404" pitchFamily="49" charset="0"/>
              <a:buChar char="o"/>
            </a:pPr>
            <a:r>
              <a:rPr lang="en-US" sz="2400" dirty="0" smtClean="0">
                <a:solidFill>
                  <a:schemeClr val="bg1"/>
                </a:solidFill>
                <a:latin typeface="Arial" panose="020B0604020202020204" pitchFamily="34" charset="0"/>
                <a:ea typeface="ＭＳ Ｐゴシック" panose="020B0600070205080204" pitchFamily="34" charset="-128"/>
              </a:rPr>
              <a:t>5</a:t>
            </a:r>
            <a:r>
              <a:rPr lang="en-US" sz="2400" baseline="30000" dirty="0" smtClean="0">
                <a:solidFill>
                  <a:schemeClr val="bg1"/>
                </a:solidFill>
                <a:latin typeface="Arial" panose="020B0604020202020204" pitchFamily="34" charset="0"/>
                <a:ea typeface="ＭＳ Ｐゴシック" panose="020B0600070205080204" pitchFamily="34" charset="-128"/>
              </a:rPr>
              <a:t>th</a:t>
            </a:r>
            <a:r>
              <a:rPr lang="en-US" sz="2400" dirty="0" smtClean="0">
                <a:solidFill>
                  <a:schemeClr val="bg1"/>
                </a:solidFill>
                <a:latin typeface="Arial" panose="020B0604020202020204" pitchFamily="34" charset="0"/>
                <a:ea typeface="ＭＳ Ｐゴシック" panose="020B0600070205080204" pitchFamily="34" charset="-128"/>
              </a:rPr>
              <a:t> most common cancer in men; 7</a:t>
            </a:r>
            <a:r>
              <a:rPr lang="en-US" sz="2400" baseline="30000" dirty="0" smtClean="0">
                <a:solidFill>
                  <a:schemeClr val="bg1"/>
                </a:solidFill>
                <a:latin typeface="Arial" panose="020B0604020202020204" pitchFamily="34" charset="0"/>
                <a:ea typeface="ＭＳ Ｐゴシック" panose="020B0600070205080204" pitchFamily="34" charset="-128"/>
              </a:rPr>
              <a:t>th</a:t>
            </a:r>
            <a:r>
              <a:rPr lang="en-US" sz="2400" dirty="0" smtClean="0">
                <a:solidFill>
                  <a:schemeClr val="bg1"/>
                </a:solidFill>
                <a:latin typeface="Arial" panose="020B0604020202020204" pitchFamily="34" charset="0"/>
                <a:ea typeface="ＭＳ Ｐゴシック" panose="020B0600070205080204" pitchFamily="34" charset="-128"/>
              </a:rPr>
              <a:t> in women worldwide</a:t>
            </a:r>
          </a:p>
          <a:p>
            <a:pPr>
              <a:buFont typeface="Courier New" panose="02070309020205020404" pitchFamily="49" charset="0"/>
              <a:buChar char="o"/>
            </a:pPr>
            <a:r>
              <a:rPr lang="en-US" sz="2400" dirty="0" smtClean="0">
                <a:solidFill>
                  <a:schemeClr val="bg1"/>
                </a:solidFill>
                <a:latin typeface="Arial" panose="020B0604020202020204" pitchFamily="34" charset="0"/>
                <a:ea typeface="ＭＳ Ｐゴシック" panose="020B0600070205080204" pitchFamily="34" charset="-128"/>
              </a:rPr>
              <a:t>2</a:t>
            </a:r>
            <a:r>
              <a:rPr lang="en-US" sz="2400" baseline="30000" dirty="0" smtClean="0">
                <a:solidFill>
                  <a:schemeClr val="bg1"/>
                </a:solidFill>
                <a:latin typeface="Arial" panose="020B0604020202020204" pitchFamily="34" charset="0"/>
                <a:ea typeface="ＭＳ Ｐゴシック" panose="020B0600070205080204" pitchFamily="34" charset="-128"/>
              </a:rPr>
              <a:t>nd</a:t>
            </a:r>
            <a:r>
              <a:rPr lang="en-US" sz="2400" dirty="0" smtClean="0">
                <a:solidFill>
                  <a:schemeClr val="bg1"/>
                </a:solidFill>
                <a:latin typeface="Arial" panose="020B0604020202020204" pitchFamily="34" charset="0"/>
                <a:ea typeface="ＭＳ Ｐゴシック" panose="020B0600070205080204" pitchFamily="34" charset="-128"/>
              </a:rPr>
              <a:t> leading cause of death from cancer worldwide</a:t>
            </a:r>
          </a:p>
          <a:p>
            <a:pPr>
              <a:buFont typeface="Courier New" panose="02070309020205020404" pitchFamily="49" charset="0"/>
              <a:buChar char="o"/>
            </a:pPr>
            <a:r>
              <a:rPr lang="en-US" sz="2400" dirty="0" smtClean="0">
                <a:solidFill>
                  <a:schemeClr val="bg1"/>
                </a:solidFill>
                <a:latin typeface="Arial" panose="020B0604020202020204" pitchFamily="34" charset="0"/>
                <a:ea typeface="ＭＳ Ｐゴシック" panose="020B0600070205080204" pitchFamily="34" charset="-128"/>
              </a:rPr>
              <a:t>Incidence and death rate rising whereas many other cancer mortality rates are decreasing</a:t>
            </a:r>
          </a:p>
          <a:p>
            <a:pPr>
              <a:buFont typeface="Courier New" panose="02070309020205020404" pitchFamily="49" charset="0"/>
              <a:buChar char="o"/>
            </a:pPr>
            <a:r>
              <a:rPr lang="en-US" sz="2400" dirty="0" smtClean="0">
                <a:solidFill>
                  <a:schemeClr val="bg1"/>
                </a:solidFill>
                <a:latin typeface="Arial" panose="020B0604020202020204" pitchFamily="34" charset="0"/>
                <a:ea typeface="ＭＳ Ｐゴシック" panose="020B0600070205080204" pitchFamily="34" charset="-128"/>
              </a:rPr>
              <a:t>Primarily due to Hepatitis B, C and </a:t>
            </a:r>
            <a:r>
              <a:rPr lang="en-US" sz="2400" dirty="0" smtClean="0">
                <a:solidFill>
                  <a:schemeClr val="bg1"/>
                </a:solidFill>
              </a:rPr>
              <a:t>non-alcoholic </a:t>
            </a:r>
            <a:r>
              <a:rPr lang="en-US" sz="2400" dirty="0" err="1" smtClean="0">
                <a:solidFill>
                  <a:schemeClr val="bg1"/>
                </a:solidFill>
              </a:rPr>
              <a:t>steatohepatitis</a:t>
            </a:r>
            <a:r>
              <a:rPr lang="en-US" sz="2400" dirty="0" smtClean="0">
                <a:solidFill>
                  <a:schemeClr val="bg1"/>
                </a:solidFill>
              </a:rPr>
              <a:t> (</a:t>
            </a:r>
            <a:r>
              <a:rPr lang="en-US" sz="2400" dirty="0" smtClean="0">
                <a:solidFill>
                  <a:schemeClr val="bg1"/>
                </a:solidFill>
                <a:latin typeface="Arial" panose="020B0604020202020204" pitchFamily="34" charset="0"/>
                <a:ea typeface="ＭＳ Ｐゴシック" panose="020B0600070205080204" pitchFamily="34" charset="-128"/>
              </a:rPr>
              <a:t>NASH)</a:t>
            </a:r>
          </a:p>
          <a:p>
            <a:pPr>
              <a:buFont typeface="Courier New" panose="02070309020205020404" pitchFamily="49" charset="0"/>
              <a:buChar char="o"/>
            </a:pPr>
            <a:r>
              <a:rPr lang="en-US" sz="2400" dirty="0" smtClean="0">
                <a:solidFill>
                  <a:schemeClr val="bg1"/>
                </a:solidFill>
                <a:latin typeface="Arial" panose="020B0604020202020204" pitchFamily="34" charset="0"/>
                <a:ea typeface="ＭＳ Ｐゴシック" panose="020B0600070205080204" pitchFamily="34" charset="-128"/>
              </a:rPr>
              <a:t>Global HCC: Every 30 seconds, one person in the world dies from liver cancer.  These deaths are preventable!</a:t>
            </a:r>
          </a:p>
          <a:p>
            <a:pPr>
              <a:buFont typeface="Courier New" panose="02070309020205020404" pitchFamily="49" charset="0"/>
              <a:buChar char="o"/>
            </a:pPr>
            <a:r>
              <a:rPr lang="en-US" sz="2400" dirty="0" smtClean="0">
                <a:solidFill>
                  <a:schemeClr val="bg1"/>
                </a:solidFill>
                <a:latin typeface="Arial" panose="020B0604020202020204" pitchFamily="34" charset="0"/>
                <a:ea typeface="ＭＳ Ｐゴシック" panose="020B0600070205080204" pitchFamily="34" charset="-128"/>
              </a:rPr>
              <a:t>&gt; 80% of cases occur in people from sub-Saharan Africa, S-E Asia and eastern Mediterranean</a:t>
            </a:r>
          </a:p>
          <a:p>
            <a:pPr lvl="1">
              <a:buFont typeface="Courier New" panose="02070309020205020404" pitchFamily="49" charset="0"/>
              <a:buChar char="o"/>
            </a:pPr>
            <a:r>
              <a:rPr lang="en-US" sz="2400" dirty="0" smtClean="0">
                <a:solidFill>
                  <a:schemeClr val="bg1"/>
                </a:solidFill>
                <a:latin typeface="Arial" panose="020B0604020202020204" pitchFamily="34" charset="0"/>
                <a:ea typeface="ＭＳ Ｐゴシック" panose="020B0600070205080204" pitchFamily="34" charset="-128"/>
              </a:rPr>
              <a:t>This geography makes up 45% of world</a:t>
            </a:r>
            <a:r>
              <a:rPr lang="en-US" altLang="en-US" sz="2400" dirty="0" smtClean="0">
                <a:solidFill>
                  <a:schemeClr val="bg1"/>
                </a:solidFill>
                <a:latin typeface="Arial" panose="020B0604020202020204" pitchFamily="34" charset="0"/>
                <a:ea typeface="ＭＳ Ｐゴシック" panose="020B0600070205080204" pitchFamily="34" charset="-128"/>
              </a:rPr>
              <a:t>’</a:t>
            </a:r>
            <a:r>
              <a:rPr lang="en-US" sz="2400" dirty="0" smtClean="0">
                <a:solidFill>
                  <a:schemeClr val="bg1"/>
                </a:solidFill>
                <a:latin typeface="Arial" panose="020B0604020202020204" pitchFamily="34" charset="0"/>
                <a:ea typeface="ＭＳ Ｐゴシック" panose="020B0600070205080204" pitchFamily="34" charset="-128"/>
              </a:rPr>
              <a:t>s population</a:t>
            </a:r>
          </a:p>
        </p:txBody>
      </p:sp>
      <p:sp>
        <p:nvSpPr>
          <p:cNvPr id="4" name="Rectangle 3"/>
          <p:cNvSpPr/>
          <p:nvPr/>
        </p:nvSpPr>
        <p:spPr>
          <a:xfrm>
            <a:off x="0" y="6539299"/>
            <a:ext cx="2094995" cy="246221"/>
          </a:xfrm>
          <a:prstGeom prst="rect">
            <a:avLst/>
          </a:prstGeom>
        </p:spPr>
        <p:txBody>
          <a:bodyPr wrap="none">
            <a:spAutoFit/>
          </a:bodyPr>
          <a:lstStyle/>
          <a:p>
            <a:r>
              <a:rPr lang="en-US" sz="1000" dirty="0" err="1" smtClean="0">
                <a:solidFill>
                  <a:schemeClr val="bg1"/>
                </a:solidFill>
              </a:rPr>
              <a:t>Monsour</a:t>
            </a:r>
            <a:r>
              <a:rPr lang="en-US" sz="1000" dirty="0" smtClean="0">
                <a:solidFill>
                  <a:schemeClr val="bg1"/>
                </a:solidFill>
              </a:rPr>
              <a:t> et al, 2013; WHO, 2014. </a:t>
            </a:r>
            <a:endParaRPr lang="en-US" sz="1000" dirty="0">
              <a:solidFill>
                <a:schemeClr val="bg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Rectangle 2"/>
          <p:cNvSpPr>
            <a:spLocks noGrp="1" noRot="1" noChangeArrowheads="1"/>
          </p:cNvSpPr>
          <p:nvPr>
            <p:ph type="title"/>
          </p:nvPr>
        </p:nvSpPr>
        <p:spPr/>
        <p:txBody>
          <a:bodyPr/>
          <a:lstStyle/>
          <a:p>
            <a:r>
              <a:rPr lang="en-US" sz="3000" dirty="0" smtClean="0"/>
              <a:t>Management of </a:t>
            </a:r>
            <a:r>
              <a:rPr lang="en-US" sz="3000" dirty="0" err="1" smtClean="0"/>
              <a:t>Hepatocellular</a:t>
            </a:r>
            <a:r>
              <a:rPr lang="en-US" sz="3000" dirty="0" smtClean="0"/>
              <a:t> Carcinoma Requires a Multidisciplinary Approach</a:t>
            </a:r>
          </a:p>
        </p:txBody>
      </p:sp>
      <p:sp>
        <p:nvSpPr>
          <p:cNvPr id="119810" name="Text Box 3"/>
          <p:cNvSpPr txBox="1">
            <a:spLocks noChangeArrowheads="1"/>
          </p:cNvSpPr>
          <p:nvPr/>
        </p:nvSpPr>
        <p:spPr bwMode="auto">
          <a:xfrm>
            <a:off x="3297238" y="5500688"/>
            <a:ext cx="2424112" cy="83311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3534" tIns="46767" rIns="93534" bIns="46767">
            <a:spAutoFit/>
          </a:bodyPr>
          <a:lstStyle>
            <a:lvl1pPr defTabSz="935038"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5038"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5038"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5038"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5038"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b="1">
                <a:solidFill>
                  <a:srgbClr val="FFFFFF"/>
                </a:solidFill>
              </a:rPr>
              <a:t>Radiation Oncology</a:t>
            </a:r>
          </a:p>
        </p:txBody>
      </p:sp>
      <p:sp>
        <p:nvSpPr>
          <p:cNvPr id="119811" name="Text Box 4"/>
          <p:cNvSpPr txBox="1">
            <a:spLocks noChangeArrowheads="1"/>
          </p:cNvSpPr>
          <p:nvPr/>
        </p:nvSpPr>
        <p:spPr bwMode="auto">
          <a:xfrm>
            <a:off x="1200150" y="4576763"/>
            <a:ext cx="2068513" cy="46377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3534" tIns="46767" rIns="93534" bIns="46767">
            <a:spAutoFit/>
          </a:bodyPr>
          <a:lstStyle>
            <a:lvl1pPr defTabSz="935038"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5038"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5038"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5038"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5038"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b="1">
                <a:solidFill>
                  <a:srgbClr val="FFFFFF"/>
                </a:solidFill>
              </a:rPr>
              <a:t>Pathology</a:t>
            </a:r>
          </a:p>
        </p:txBody>
      </p:sp>
      <p:sp>
        <p:nvSpPr>
          <p:cNvPr id="119812" name="Text Box 5"/>
          <p:cNvSpPr txBox="1">
            <a:spLocks noChangeArrowheads="1"/>
          </p:cNvSpPr>
          <p:nvPr/>
        </p:nvSpPr>
        <p:spPr bwMode="auto">
          <a:xfrm>
            <a:off x="5919788" y="2855913"/>
            <a:ext cx="1660525" cy="46377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3534" tIns="46767" rIns="93534" bIns="46767">
            <a:spAutoFit/>
          </a:bodyPr>
          <a:lstStyle>
            <a:lvl1pPr defTabSz="935038"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5038"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5038"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5038"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5038"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b="1">
                <a:solidFill>
                  <a:srgbClr val="FFFFFF"/>
                </a:solidFill>
              </a:rPr>
              <a:t>Oncology</a:t>
            </a:r>
          </a:p>
        </p:txBody>
      </p:sp>
      <p:sp>
        <p:nvSpPr>
          <p:cNvPr id="119813" name="Text Box 6"/>
          <p:cNvSpPr txBox="1">
            <a:spLocks noChangeArrowheads="1"/>
          </p:cNvSpPr>
          <p:nvPr/>
        </p:nvSpPr>
        <p:spPr bwMode="auto">
          <a:xfrm>
            <a:off x="5891213" y="4578350"/>
            <a:ext cx="1841500" cy="46377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3534" tIns="46767" rIns="93534" bIns="46767">
            <a:spAutoFit/>
          </a:bodyPr>
          <a:lstStyle>
            <a:lvl1pPr defTabSz="935038"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5038"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5038"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5038"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5038"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b="1">
                <a:solidFill>
                  <a:srgbClr val="FFFFFF"/>
                </a:solidFill>
              </a:rPr>
              <a:t>Radiology</a:t>
            </a:r>
          </a:p>
        </p:txBody>
      </p:sp>
      <p:sp>
        <p:nvSpPr>
          <p:cNvPr id="119814" name="Text Box 7"/>
          <p:cNvSpPr txBox="1">
            <a:spLocks noChangeArrowheads="1"/>
          </p:cNvSpPr>
          <p:nvPr/>
        </p:nvSpPr>
        <p:spPr bwMode="auto">
          <a:xfrm>
            <a:off x="3459163" y="1682750"/>
            <a:ext cx="2216150" cy="83311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3534" tIns="46767" rIns="93534" bIns="46767">
            <a:spAutoFit/>
          </a:bodyPr>
          <a:lstStyle>
            <a:lvl1pPr defTabSz="935038"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5038"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5038"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5038"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5038"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b="1" dirty="0" err="1">
                <a:solidFill>
                  <a:srgbClr val="FFFFFF"/>
                </a:solidFill>
              </a:rPr>
              <a:t>Hepatobiliary</a:t>
            </a:r>
            <a:r>
              <a:rPr lang="en-US" b="1" dirty="0">
                <a:solidFill>
                  <a:srgbClr val="FFFFFF"/>
                </a:solidFill>
              </a:rPr>
              <a:t> Surgery</a:t>
            </a:r>
          </a:p>
        </p:txBody>
      </p:sp>
      <p:sp>
        <p:nvSpPr>
          <p:cNvPr id="119815" name="Text Box 8"/>
          <p:cNvSpPr txBox="1">
            <a:spLocks noChangeArrowheads="1"/>
          </p:cNvSpPr>
          <p:nvPr/>
        </p:nvSpPr>
        <p:spPr bwMode="auto">
          <a:xfrm>
            <a:off x="1262063" y="2855913"/>
            <a:ext cx="1949450" cy="46377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3534" tIns="46767" rIns="93534" bIns="46767">
            <a:spAutoFit/>
          </a:bodyPr>
          <a:lstStyle>
            <a:lvl1pPr defTabSz="935038"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5038"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5038"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5038"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5038"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50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b="1">
                <a:solidFill>
                  <a:srgbClr val="FFFFFF"/>
                </a:solidFill>
              </a:rPr>
              <a:t>Hepatology</a:t>
            </a:r>
          </a:p>
        </p:txBody>
      </p:sp>
      <p:grpSp>
        <p:nvGrpSpPr>
          <p:cNvPr id="119816" name="Group 9"/>
          <p:cNvGrpSpPr>
            <a:grpSpLocks/>
          </p:cNvGrpSpPr>
          <p:nvPr/>
        </p:nvGrpSpPr>
        <p:grpSpPr bwMode="auto">
          <a:xfrm>
            <a:off x="2085975" y="2232025"/>
            <a:ext cx="1303338" cy="3481388"/>
            <a:chOff x="1506" y="1550"/>
            <a:chExt cx="924" cy="2193"/>
          </a:xfrm>
        </p:grpSpPr>
        <p:sp>
          <p:nvSpPr>
            <p:cNvPr id="532490" name="AutoShape 10"/>
            <p:cNvSpPr>
              <a:spLocks noChangeArrowheads="1"/>
            </p:cNvSpPr>
            <p:nvPr/>
          </p:nvSpPr>
          <p:spPr bwMode="auto">
            <a:xfrm>
              <a:off x="1506" y="2284"/>
              <a:ext cx="205" cy="718"/>
            </a:xfrm>
            <a:prstGeom prst="upDownArrow">
              <a:avLst>
                <a:gd name="adj1" fmla="val 50000"/>
                <a:gd name="adj2" fmla="val 70049"/>
              </a:avLst>
            </a:prstGeom>
            <a:gradFill rotWithShape="1">
              <a:gsLst>
                <a:gs pos="0">
                  <a:schemeClr val="bg1"/>
                </a:gs>
                <a:gs pos="50000">
                  <a:srgbClr val="99CCFF"/>
                </a:gs>
                <a:gs pos="100000">
                  <a:schemeClr val="bg1"/>
                </a:gs>
              </a:gsLst>
              <a:lin ang="5400000" scaled="1"/>
            </a:gradFill>
            <a:ln>
              <a:noFill/>
            </a:ln>
            <a:effectLst/>
            <a:extLst>
              <a:ext uri="{91240B29-F687-4f45-9708-019B960494DF}">
                <a14:hiddenLine xmlns="" xmlns:a14="http://schemas.microsoft.com/office/drawing/2010/main" w="12700">
                  <a:solidFill>
                    <a:srgbClr val="000000"/>
                  </a:solidFill>
                  <a:miter lim="800000"/>
                  <a:headEnd/>
                  <a:tailEnd/>
                </a14:hiddenLine>
              </a:ext>
            </a:extLst>
          </p:spPr>
          <p:txBody>
            <a:bodyPr wrap="none" lIns="93534" tIns="46767" rIns="93534" bIns="46767" anchor="ctr"/>
            <a:lstStyle/>
            <a:p>
              <a:pPr algn="ctr" defTabSz="935038" eaLnBrk="0" hangingPunct="0">
                <a:defRPr/>
              </a:pPr>
              <a:endParaRPr lang="en-US" sz="2500">
                <a:solidFill>
                  <a:schemeClr val="accent1"/>
                </a:solidFill>
                <a:latin typeface="Arial" charset="0"/>
                <a:ea typeface="ＭＳ Ｐゴシック" charset="0"/>
                <a:cs typeface="ＭＳ Ｐゴシック" charset="0"/>
              </a:endParaRPr>
            </a:p>
          </p:txBody>
        </p:sp>
        <p:sp>
          <p:nvSpPr>
            <p:cNvPr id="532491" name="AutoShape 11"/>
            <p:cNvSpPr>
              <a:spLocks noChangeArrowheads="1"/>
            </p:cNvSpPr>
            <p:nvPr/>
          </p:nvSpPr>
          <p:spPr bwMode="auto">
            <a:xfrm rot="3068358">
              <a:off x="1921" y="1261"/>
              <a:ext cx="225" cy="792"/>
            </a:xfrm>
            <a:prstGeom prst="upDownArrow">
              <a:avLst>
                <a:gd name="adj1" fmla="val 50000"/>
                <a:gd name="adj2" fmla="val 70400"/>
              </a:avLst>
            </a:prstGeom>
            <a:gradFill rotWithShape="1">
              <a:gsLst>
                <a:gs pos="0">
                  <a:schemeClr val="bg1"/>
                </a:gs>
                <a:gs pos="50000">
                  <a:srgbClr val="99CCFF"/>
                </a:gs>
                <a:gs pos="100000">
                  <a:schemeClr val="bg1"/>
                </a:gs>
              </a:gsLst>
              <a:lin ang="5400000" scaled="1"/>
            </a:gradFill>
            <a:ln>
              <a:noFill/>
            </a:ln>
            <a:effectLst/>
            <a:extLst>
              <a:ext uri="{91240B29-F687-4f45-9708-019B960494DF}">
                <a14:hiddenLine xmlns="" xmlns:a14="http://schemas.microsoft.com/office/drawing/2010/main" w="12700">
                  <a:solidFill>
                    <a:srgbClr val="000000"/>
                  </a:solidFill>
                  <a:miter lim="800000"/>
                  <a:headEnd/>
                  <a:tailEnd/>
                </a14:hiddenLine>
              </a:ext>
            </a:extLst>
          </p:spPr>
          <p:txBody>
            <a:bodyPr rot="10800000" vert="eaVert" wrap="none" lIns="93534" tIns="46767" rIns="93534" bIns="46767" anchor="ctr"/>
            <a:lstStyle/>
            <a:p>
              <a:pPr algn="ctr" defTabSz="935038" eaLnBrk="0" hangingPunct="0">
                <a:defRPr/>
              </a:pPr>
              <a:endParaRPr lang="en-US" sz="2500">
                <a:solidFill>
                  <a:schemeClr val="accent1"/>
                </a:solidFill>
                <a:latin typeface="Arial" charset="0"/>
                <a:ea typeface="ＭＳ Ｐゴシック" charset="0"/>
                <a:cs typeface="ＭＳ Ｐゴシック" charset="0"/>
              </a:endParaRPr>
            </a:p>
          </p:txBody>
        </p:sp>
        <p:sp>
          <p:nvSpPr>
            <p:cNvPr id="532492" name="AutoShape 12"/>
            <p:cNvSpPr>
              <a:spLocks noChangeArrowheads="1"/>
            </p:cNvSpPr>
            <p:nvPr/>
          </p:nvSpPr>
          <p:spPr bwMode="auto">
            <a:xfrm rot="18531642" flipV="1">
              <a:off x="1921" y="3229"/>
              <a:ext cx="225" cy="792"/>
            </a:xfrm>
            <a:prstGeom prst="upDownArrow">
              <a:avLst>
                <a:gd name="adj1" fmla="val 50000"/>
                <a:gd name="adj2" fmla="val 70400"/>
              </a:avLst>
            </a:prstGeom>
            <a:gradFill rotWithShape="1">
              <a:gsLst>
                <a:gs pos="0">
                  <a:schemeClr val="bg1"/>
                </a:gs>
                <a:gs pos="50000">
                  <a:srgbClr val="99CCFF"/>
                </a:gs>
                <a:gs pos="100000">
                  <a:schemeClr val="bg1"/>
                </a:gs>
              </a:gsLst>
              <a:lin ang="5400000" scaled="1"/>
            </a:gradFill>
            <a:ln>
              <a:noFill/>
            </a:ln>
            <a:effectLst/>
            <a:extLst>
              <a:ext uri="{91240B29-F687-4f45-9708-019B960494DF}">
                <a14:hiddenLine xmlns="" xmlns:a14="http://schemas.microsoft.com/office/drawing/2010/main" w="12700">
                  <a:solidFill>
                    <a:srgbClr val="000000"/>
                  </a:solidFill>
                  <a:miter lim="800000"/>
                  <a:headEnd/>
                  <a:tailEnd/>
                </a14:hiddenLine>
              </a:ext>
            </a:extLst>
          </p:spPr>
          <p:txBody>
            <a:bodyPr rot="10800000" vert="eaVert" wrap="none" lIns="93534" tIns="46767" rIns="93534" bIns="46767" anchor="ctr"/>
            <a:lstStyle/>
            <a:p>
              <a:pPr algn="ctr" defTabSz="935038" eaLnBrk="0" hangingPunct="0">
                <a:defRPr/>
              </a:pPr>
              <a:endParaRPr lang="en-US" sz="2500">
                <a:solidFill>
                  <a:schemeClr val="accent1"/>
                </a:solidFill>
                <a:latin typeface="Arial" charset="0"/>
                <a:ea typeface="ＭＳ Ｐゴシック" charset="0"/>
                <a:cs typeface="ＭＳ Ｐゴシック" charset="0"/>
              </a:endParaRPr>
            </a:p>
          </p:txBody>
        </p:sp>
      </p:grpSp>
      <p:grpSp>
        <p:nvGrpSpPr>
          <p:cNvPr id="119817" name="Group 13"/>
          <p:cNvGrpSpPr>
            <a:grpSpLocks/>
          </p:cNvGrpSpPr>
          <p:nvPr/>
        </p:nvGrpSpPr>
        <p:grpSpPr bwMode="auto">
          <a:xfrm flipH="1">
            <a:off x="5554663" y="2232025"/>
            <a:ext cx="1304925" cy="3481388"/>
            <a:chOff x="1506" y="1550"/>
            <a:chExt cx="924" cy="2193"/>
          </a:xfrm>
        </p:grpSpPr>
        <p:sp>
          <p:nvSpPr>
            <p:cNvPr id="532494" name="AutoShape 14"/>
            <p:cNvSpPr>
              <a:spLocks noChangeArrowheads="1"/>
            </p:cNvSpPr>
            <p:nvPr/>
          </p:nvSpPr>
          <p:spPr bwMode="auto">
            <a:xfrm>
              <a:off x="1506" y="2284"/>
              <a:ext cx="205" cy="718"/>
            </a:xfrm>
            <a:prstGeom prst="upDownArrow">
              <a:avLst>
                <a:gd name="adj1" fmla="val 50000"/>
                <a:gd name="adj2" fmla="val 70049"/>
              </a:avLst>
            </a:prstGeom>
            <a:gradFill rotWithShape="1">
              <a:gsLst>
                <a:gs pos="0">
                  <a:schemeClr val="bg1"/>
                </a:gs>
                <a:gs pos="50000">
                  <a:srgbClr val="99CCFF"/>
                </a:gs>
                <a:gs pos="100000">
                  <a:schemeClr val="bg1"/>
                </a:gs>
              </a:gsLst>
              <a:lin ang="5400000" scaled="1"/>
            </a:gradFill>
            <a:ln>
              <a:noFill/>
            </a:ln>
            <a:effectLst/>
            <a:extLst>
              <a:ext uri="{91240B29-F687-4f45-9708-019B960494DF}">
                <a14:hiddenLine xmlns="" xmlns:a14="http://schemas.microsoft.com/office/drawing/2010/main" w="12700">
                  <a:solidFill>
                    <a:srgbClr val="000000"/>
                  </a:solidFill>
                  <a:miter lim="800000"/>
                  <a:headEnd/>
                  <a:tailEnd/>
                </a14:hiddenLine>
              </a:ext>
            </a:extLst>
          </p:spPr>
          <p:txBody>
            <a:bodyPr wrap="none" lIns="93534" tIns="46767" rIns="93534" bIns="46767" anchor="ctr"/>
            <a:lstStyle/>
            <a:p>
              <a:pPr algn="ctr" defTabSz="935038" eaLnBrk="0" hangingPunct="0">
                <a:defRPr/>
              </a:pPr>
              <a:endParaRPr lang="en-US" sz="2500">
                <a:solidFill>
                  <a:schemeClr val="accent1"/>
                </a:solidFill>
                <a:latin typeface="Arial" charset="0"/>
                <a:ea typeface="ＭＳ Ｐゴシック" charset="0"/>
                <a:cs typeface="ＭＳ Ｐゴシック" charset="0"/>
              </a:endParaRPr>
            </a:p>
          </p:txBody>
        </p:sp>
        <p:sp>
          <p:nvSpPr>
            <p:cNvPr id="532495" name="AutoShape 15"/>
            <p:cNvSpPr>
              <a:spLocks noChangeArrowheads="1"/>
            </p:cNvSpPr>
            <p:nvPr/>
          </p:nvSpPr>
          <p:spPr bwMode="auto">
            <a:xfrm rot="3068358">
              <a:off x="1921" y="1261"/>
              <a:ext cx="225" cy="792"/>
            </a:xfrm>
            <a:prstGeom prst="upDownArrow">
              <a:avLst>
                <a:gd name="adj1" fmla="val 50000"/>
                <a:gd name="adj2" fmla="val 70400"/>
              </a:avLst>
            </a:prstGeom>
            <a:gradFill rotWithShape="1">
              <a:gsLst>
                <a:gs pos="0">
                  <a:schemeClr val="bg1"/>
                </a:gs>
                <a:gs pos="50000">
                  <a:srgbClr val="99CCFF"/>
                </a:gs>
                <a:gs pos="100000">
                  <a:schemeClr val="bg1"/>
                </a:gs>
              </a:gsLst>
              <a:lin ang="5400000" scaled="1"/>
            </a:gradFill>
            <a:ln>
              <a:noFill/>
            </a:ln>
            <a:effectLst/>
            <a:extLst>
              <a:ext uri="{91240B29-F687-4f45-9708-019B960494DF}">
                <a14:hiddenLine xmlns="" xmlns:a14="http://schemas.microsoft.com/office/drawing/2010/main" w="12700">
                  <a:solidFill>
                    <a:srgbClr val="000000"/>
                  </a:solidFill>
                  <a:miter lim="800000"/>
                  <a:headEnd/>
                  <a:tailEnd/>
                </a14:hiddenLine>
              </a:ext>
            </a:extLst>
          </p:spPr>
          <p:txBody>
            <a:bodyPr vert="eaVert" wrap="none" lIns="93534" tIns="46767" rIns="93534" bIns="46767" anchor="ctr"/>
            <a:lstStyle/>
            <a:p>
              <a:pPr algn="ctr" defTabSz="935038" eaLnBrk="0" hangingPunct="0">
                <a:defRPr/>
              </a:pPr>
              <a:endParaRPr lang="en-US" sz="2500">
                <a:solidFill>
                  <a:schemeClr val="accent1"/>
                </a:solidFill>
                <a:latin typeface="Arial" charset="0"/>
                <a:ea typeface="ＭＳ Ｐゴシック" charset="0"/>
                <a:cs typeface="ＭＳ Ｐゴシック" charset="0"/>
              </a:endParaRPr>
            </a:p>
          </p:txBody>
        </p:sp>
        <p:sp>
          <p:nvSpPr>
            <p:cNvPr id="532496" name="AutoShape 16"/>
            <p:cNvSpPr>
              <a:spLocks noChangeArrowheads="1"/>
            </p:cNvSpPr>
            <p:nvPr/>
          </p:nvSpPr>
          <p:spPr bwMode="auto">
            <a:xfrm rot="18531642" flipV="1">
              <a:off x="1921" y="3229"/>
              <a:ext cx="225" cy="792"/>
            </a:xfrm>
            <a:prstGeom prst="upDownArrow">
              <a:avLst>
                <a:gd name="adj1" fmla="val 50000"/>
                <a:gd name="adj2" fmla="val 70400"/>
              </a:avLst>
            </a:prstGeom>
            <a:gradFill rotWithShape="1">
              <a:gsLst>
                <a:gs pos="0">
                  <a:schemeClr val="bg1"/>
                </a:gs>
                <a:gs pos="50000">
                  <a:srgbClr val="99CCFF"/>
                </a:gs>
                <a:gs pos="100000">
                  <a:schemeClr val="bg1"/>
                </a:gs>
              </a:gsLst>
              <a:lin ang="5400000" scaled="1"/>
            </a:gradFill>
            <a:ln>
              <a:noFill/>
            </a:ln>
            <a:effectLst/>
            <a:extLst>
              <a:ext uri="{91240B29-F687-4f45-9708-019B960494DF}">
                <a14:hiddenLine xmlns="" xmlns:a14="http://schemas.microsoft.com/office/drawing/2010/main" w="12700">
                  <a:solidFill>
                    <a:srgbClr val="000000"/>
                  </a:solidFill>
                  <a:miter lim="800000"/>
                  <a:headEnd/>
                  <a:tailEnd/>
                </a14:hiddenLine>
              </a:ext>
            </a:extLst>
          </p:spPr>
          <p:txBody>
            <a:bodyPr vert="eaVert" wrap="none" lIns="93534" tIns="46767" rIns="93534" bIns="46767" anchor="ctr"/>
            <a:lstStyle/>
            <a:p>
              <a:pPr algn="ctr" defTabSz="935038" eaLnBrk="0" hangingPunct="0">
                <a:defRPr/>
              </a:pPr>
              <a:endParaRPr lang="en-US" sz="2500">
                <a:solidFill>
                  <a:schemeClr val="accent1"/>
                </a:solidFill>
                <a:latin typeface="Arial" charset="0"/>
                <a:ea typeface="ＭＳ Ｐゴシック" charset="0"/>
                <a:cs typeface="ＭＳ Ｐゴシック" charset="0"/>
              </a:endParaRPr>
            </a:p>
          </p:txBody>
        </p:sp>
      </p:grpSp>
      <p:sp>
        <p:nvSpPr>
          <p:cNvPr id="18" name="Rectangle 9"/>
          <p:cNvSpPr>
            <a:spLocks noChangeArrowheads="1"/>
          </p:cNvSpPr>
          <p:nvPr/>
        </p:nvSpPr>
        <p:spPr bwMode="auto">
          <a:xfrm>
            <a:off x="20638" y="6581001"/>
            <a:ext cx="4654550" cy="276999"/>
          </a:xfrm>
          <a:prstGeom prst="rect">
            <a:avLst/>
          </a:prstGeom>
          <a:noFill/>
          <a:ln>
            <a:noFill/>
          </a:ln>
          <a:effectLst>
            <a:prstShdw prst="shdw17" dist="17961" dir="2700000">
              <a:srgbClr val="2F4D71"/>
            </a:prst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GB" sz="1200" dirty="0" smtClean="0">
                <a:solidFill>
                  <a:srgbClr val="FFFFFF"/>
                </a:solidFill>
              </a:rPr>
              <a:t>Guy et al, 2012.</a:t>
            </a:r>
            <a:endParaRPr lang="en-GB" sz="1200" dirty="0">
              <a:solidFill>
                <a:srgbClr val="FFFFFF"/>
              </a:solidFill>
            </a:endParaRPr>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What We Know About Treating HCC:</a:t>
            </a:r>
          </a:p>
        </p:txBody>
      </p:sp>
      <p:sp>
        <p:nvSpPr>
          <p:cNvPr id="121858" name="Rectangle 2051"/>
          <p:cNvSpPr>
            <a:spLocks noGrp="1" noChangeArrowheads="1"/>
          </p:cNvSpPr>
          <p:nvPr>
            <p:ph idx="1"/>
          </p:nvPr>
        </p:nvSpPr>
        <p:spPr/>
        <p:txBody>
          <a:bodyPr/>
          <a:lstStyle/>
          <a:p>
            <a:r>
              <a:rPr lang="en-US" sz="2000" dirty="0" smtClean="0"/>
              <a:t>Staging patients is important</a:t>
            </a:r>
          </a:p>
          <a:p>
            <a:pPr lvl="1"/>
            <a:r>
              <a:rPr lang="en-US" sz="1800" dirty="0" smtClean="0"/>
              <a:t>physiologic and anatomic</a:t>
            </a:r>
          </a:p>
          <a:p>
            <a:r>
              <a:rPr lang="en-US" sz="2000" dirty="0" smtClean="0"/>
              <a:t>The only curative approach is surgery (resection or transplant)</a:t>
            </a:r>
          </a:p>
          <a:p>
            <a:pPr lvl="1"/>
            <a:r>
              <a:rPr lang="en-US" sz="1800" dirty="0" smtClean="0"/>
              <a:t>Most patients are not candidates for above</a:t>
            </a:r>
          </a:p>
          <a:p>
            <a:r>
              <a:rPr lang="en-US" sz="2000" dirty="0" err="1" smtClean="0"/>
              <a:t>Chemoembolization</a:t>
            </a:r>
            <a:r>
              <a:rPr lang="en-US" sz="2000" dirty="0" smtClean="0"/>
              <a:t> (TACE) and radiofrequency ablation can improve survival</a:t>
            </a:r>
          </a:p>
          <a:p>
            <a:pPr lvl="1"/>
            <a:r>
              <a:rPr lang="en-US" sz="1800" dirty="0" smtClean="0"/>
              <a:t>In selected patients</a:t>
            </a:r>
          </a:p>
          <a:p>
            <a:r>
              <a:rPr lang="en-US" sz="2000" dirty="0" smtClean="0"/>
              <a:t>Eventually most patients will require systemic treatment if they live long enough </a:t>
            </a:r>
          </a:p>
          <a:p>
            <a:r>
              <a:rPr lang="en-US" sz="2000" dirty="0" err="1" smtClean="0"/>
              <a:t>Cytotoxic</a:t>
            </a:r>
            <a:r>
              <a:rPr lang="en-US" sz="2000" dirty="0" smtClean="0"/>
              <a:t> chemotherapy has not had any impact on this disease</a:t>
            </a:r>
          </a:p>
          <a:p>
            <a:r>
              <a:rPr lang="en-US" sz="2000" dirty="0" err="1" smtClean="0"/>
              <a:t>Sorafenib</a:t>
            </a:r>
            <a:r>
              <a:rPr lang="en-US" sz="2000" dirty="0" smtClean="0"/>
              <a:t> improves survival for patients with advanced HCC</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12700" y="6523038"/>
            <a:ext cx="1197063"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000" dirty="0" err="1" smtClean="0">
                <a:solidFill>
                  <a:schemeClr val="bg1"/>
                </a:solidFill>
              </a:rPr>
              <a:t>Llovet</a:t>
            </a:r>
            <a:r>
              <a:rPr lang="en-US" sz="1000" dirty="0" smtClean="0">
                <a:solidFill>
                  <a:schemeClr val="bg1"/>
                </a:solidFill>
              </a:rPr>
              <a:t> et al, 1999.</a:t>
            </a:r>
            <a:endParaRPr lang="en-US" sz="1000" dirty="0">
              <a:solidFill>
                <a:schemeClr val="bg1"/>
              </a:solidFill>
            </a:endParaRPr>
          </a:p>
        </p:txBody>
      </p:sp>
      <p:sp>
        <p:nvSpPr>
          <p:cNvPr id="2" name="Title 1"/>
          <p:cNvSpPr>
            <a:spLocks noGrp="1"/>
          </p:cNvSpPr>
          <p:nvPr>
            <p:ph type="title"/>
          </p:nvPr>
        </p:nvSpPr>
        <p:spPr>
          <a:xfrm>
            <a:off x="457200" y="152400"/>
            <a:ext cx="8229600" cy="1143000"/>
          </a:xfrm>
        </p:spPr>
        <p:txBody>
          <a:bodyPr/>
          <a:lstStyle/>
          <a:p>
            <a:r>
              <a:rPr lang="en-US" dirty="0" smtClean="0"/>
              <a:t>Survival After Surgical</a:t>
            </a:r>
            <a:br>
              <a:rPr lang="en-US" dirty="0" smtClean="0"/>
            </a:br>
            <a:r>
              <a:rPr lang="en-US" dirty="0" smtClean="0"/>
              <a:t>Resection for HCC</a:t>
            </a:r>
            <a:endParaRPr lang="en-US" dirty="0"/>
          </a:p>
        </p:txBody>
      </p:sp>
      <p:pic>
        <p:nvPicPr>
          <p:cNvPr id="5" name="Picture 4" descr="Screen Shot 2014-02-10 at 12.29.35 AM.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14400" y="1439570"/>
            <a:ext cx="7391400" cy="4613933"/>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ext Box 5"/>
          <p:cNvSpPr txBox="1">
            <a:spLocks noChangeArrowheads="1"/>
          </p:cNvSpPr>
          <p:nvPr/>
        </p:nvSpPr>
        <p:spPr bwMode="auto">
          <a:xfrm>
            <a:off x="1111250" y="1473201"/>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kumimoji="1" lang="en-US" b="1">
              <a:latin typeface="Arial"/>
              <a:cs typeface="Arial"/>
            </a:endParaRPr>
          </a:p>
        </p:txBody>
      </p:sp>
      <p:grpSp>
        <p:nvGrpSpPr>
          <p:cNvPr id="2" name="Group 6"/>
          <p:cNvGrpSpPr>
            <a:grpSpLocks/>
          </p:cNvGrpSpPr>
          <p:nvPr/>
        </p:nvGrpSpPr>
        <p:grpSpPr bwMode="auto">
          <a:xfrm>
            <a:off x="3098799" y="1474789"/>
            <a:ext cx="1203325" cy="1225550"/>
            <a:chOff x="3784" y="572"/>
            <a:chExt cx="988" cy="953"/>
          </a:xfrm>
        </p:grpSpPr>
        <p:sp>
          <p:nvSpPr>
            <p:cNvPr id="131134" name="Oval 7"/>
            <p:cNvSpPr>
              <a:spLocks noChangeArrowheads="1"/>
            </p:cNvSpPr>
            <p:nvPr/>
          </p:nvSpPr>
          <p:spPr bwMode="auto">
            <a:xfrm>
              <a:off x="3784" y="572"/>
              <a:ext cx="952" cy="953"/>
            </a:xfrm>
            <a:prstGeom prst="ellipse">
              <a:avLst/>
            </a:prstGeom>
            <a:solidFill>
              <a:schemeClr val="tx1"/>
            </a:solidFill>
            <a:ln w="2857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kumimoji="1" lang="en-US" b="1">
                <a:solidFill>
                  <a:schemeClr val="tx2"/>
                </a:solidFill>
                <a:latin typeface="Arial"/>
                <a:cs typeface="Arial"/>
              </a:endParaRPr>
            </a:p>
          </p:txBody>
        </p:sp>
        <p:sp>
          <p:nvSpPr>
            <p:cNvPr id="131135" name="Freeform 8"/>
            <p:cNvSpPr>
              <a:spLocks/>
            </p:cNvSpPr>
            <p:nvPr/>
          </p:nvSpPr>
          <p:spPr bwMode="auto">
            <a:xfrm>
              <a:off x="4374" y="572"/>
              <a:ext cx="398" cy="817"/>
            </a:xfrm>
            <a:custGeom>
              <a:avLst/>
              <a:gdLst>
                <a:gd name="T0" fmla="*/ 372 w 398"/>
                <a:gd name="T1" fmla="*/ 273 h 831"/>
                <a:gd name="T2" fmla="*/ 363 w 398"/>
                <a:gd name="T3" fmla="*/ 231 h 831"/>
                <a:gd name="T4" fmla="*/ 305 w 398"/>
                <a:gd name="T5" fmla="*/ 196 h 831"/>
                <a:gd name="T6" fmla="*/ 238 w 398"/>
                <a:gd name="T7" fmla="*/ 99 h 831"/>
                <a:gd name="T8" fmla="*/ 171 w 398"/>
                <a:gd name="T9" fmla="*/ 48 h 831"/>
                <a:gd name="T10" fmla="*/ 56 w 398"/>
                <a:gd name="T11" fmla="*/ 6 h 831"/>
                <a:gd name="T12" fmla="*/ 8 w 398"/>
                <a:gd name="T13" fmla="*/ 15 h 831"/>
                <a:gd name="T14" fmla="*/ 27 w 398"/>
                <a:gd name="T15" fmla="*/ 67 h 831"/>
                <a:gd name="T16" fmla="*/ 94 w 398"/>
                <a:gd name="T17" fmla="*/ 203 h 831"/>
                <a:gd name="T18" fmla="*/ 132 w 398"/>
                <a:gd name="T19" fmla="*/ 325 h 831"/>
                <a:gd name="T20" fmla="*/ 152 w 398"/>
                <a:gd name="T21" fmla="*/ 377 h 831"/>
                <a:gd name="T22" fmla="*/ 161 w 398"/>
                <a:gd name="T23" fmla="*/ 456 h 831"/>
                <a:gd name="T24" fmla="*/ 219 w 398"/>
                <a:gd name="T25" fmla="*/ 526 h 831"/>
                <a:gd name="T26" fmla="*/ 248 w 398"/>
                <a:gd name="T27" fmla="*/ 750 h 831"/>
                <a:gd name="T28" fmla="*/ 305 w 398"/>
                <a:gd name="T29" fmla="*/ 681 h 831"/>
                <a:gd name="T30" fmla="*/ 353 w 398"/>
                <a:gd name="T31" fmla="*/ 551 h 831"/>
                <a:gd name="T32" fmla="*/ 363 w 398"/>
                <a:gd name="T33" fmla="*/ 361 h 831"/>
                <a:gd name="T34" fmla="*/ 382 w 398"/>
                <a:gd name="T35" fmla="*/ 334 h 831"/>
                <a:gd name="T36" fmla="*/ 363 w 398"/>
                <a:gd name="T37" fmla="*/ 256 h 831"/>
                <a:gd name="T38" fmla="*/ 372 w 398"/>
                <a:gd name="T39" fmla="*/ 273 h 8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8"/>
                <a:gd name="T61" fmla="*/ 0 h 831"/>
                <a:gd name="T62" fmla="*/ 398 w 398"/>
                <a:gd name="T63" fmla="*/ 831 h 83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8" h="831">
                  <a:moveTo>
                    <a:pt x="372" y="303"/>
                  </a:moveTo>
                  <a:cubicBezTo>
                    <a:pt x="369" y="287"/>
                    <a:pt x="373" y="268"/>
                    <a:pt x="363" y="255"/>
                  </a:cubicBezTo>
                  <a:cubicBezTo>
                    <a:pt x="349" y="237"/>
                    <a:pt x="305" y="217"/>
                    <a:pt x="305" y="217"/>
                  </a:cubicBezTo>
                  <a:cubicBezTo>
                    <a:pt x="275" y="171"/>
                    <a:pt x="284" y="141"/>
                    <a:pt x="238" y="111"/>
                  </a:cubicBezTo>
                  <a:cubicBezTo>
                    <a:pt x="225" y="72"/>
                    <a:pt x="209" y="66"/>
                    <a:pt x="171" y="54"/>
                  </a:cubicBezTo>
                  <a:cubicBezTo>
                    <a:pt x="141" y="22"/>
                    <a:pt x="98" y="16"/>
                    <a:pt x="56" y="6"/>
                  </a:cubicBezTo>
                  <a:cubicBezTo>
                    <a:pt x="40" y="9"/>
                    <a:pt x="14" y="0"/>
                    <a:pt x="8" y="15"/>
                  </a:cubicBezTo>
                  <a:cubicBezTo>
                    <a:pt x="0" y="34"/>
                    <a:pt x="21" y="54"/>
                    <a:pt x="27" y="73"/>
                  </a:cubicBezTo>
                  <a:cubicBezTo>
                    <a:pt x="46" y="131"/>
                    <a:pt x="41" y="191"/>
                    <a:pt x="94" y="226"/>
                  </a:cubicBezTo>
                  <a:cubicBezTo>
                    <a:pt x="105" y="312"/>
                    <a:pt x="103" y="297"/>
                    <a:pt x="132" y="361"/>
                  </a:cubicBezTo>
                  <a:cubicBezTo>
                    <a:pt x="140" y="379"/>
                    <a:pt x="152" y="418"/>
                    <a:pt x="152" y="418"/>
                  </a:cubicBezTo>
                  <a:cubicBezTo>
                    <a:pt x="155" y="447"/>
                    <a:pt x="154" y="477"/>
                    <a:pt x="161" y="505"/>
                  </a:cubicBezTo>
                  <a:cubicBezTo>
                    <a:pt x="167" y="530"/>
                    <a:pt x="205" y="561"/>
                    <a:pt x="219" y="582"/>
                  </a:cubicBezTo>
                  <a:cubicBezTo>
                    <a:pt x="244" y="659"/>
                    <a:pt x="240" y="750"/>
                    <a:pt x="248" y="831"/>
                  </a:cubicBezTo>
                  <a:cubicBezTo>
                    <a:pt x="275" y="790"/>
                    <a:pt x="258" y="770"/>
                    <a:pt x="305" y="754"/>
                  </a:cubicBezTo>
                  <a:cubicBezTo>
                    <a:pt x="323" y="703"/>
                    <a:pt x="323" y="656"/>
                    <a:pt x="353" y="610"/>
                  </a:cubicBezTo>
                  <a:cubicBezTo>
                    <a:pt x="356" y="540"/>
                    <a:pt x="355" y="469"/>
                    <a:pt x="363" y="399"/>
                  </a:cubicBezTo>
                  <a:cubicBezTo>
                    <a:pt x="364" y="388"/>
                    <a:pt x="381" y="381"/>
                    <a:pt x="382" y="370"/>
                  </a:cubicBezTo>
                  <a:cubicBezTo>
                    <a:pt x="398" y="214"/>
                    <a:pt x="363" y="378"/>
                    <a:pt x="363" y="284"/>
                  </a:cubicBezTo>
                  <a:cubicBezTo>
                    <a:pt x="363" y="277"/>
                    <a:pt x="369" y="297"/>
                    <a:pt x="372" y="303"/>
                  </a:cubicBezTo>
                  <a:close/>
                </a:path>
              </a:pathLst>
            </a:custGeom>
            <a:solidFill>
              <a:schemeClr val="accent1"/>
            </a:solidFill>
            <a:ln w="9525">
              <a:solidFill>
                <a:schemeClr val="tx1"/>
              </a:solidFill>
              <a:round/>
              <a:headEnd/>
              <a:tailEnd/>
            </a:ln>
          </p:spPr>
          <p:txBody>
            <a:bodyPr/>
            <a:lstStyle/>
            <a:p>
              <a:endParaRPr lang="en-US">
                <a:latin typeface="Arial"/>
                <a:cs typeface="Arial"/>
              </a:endParaRPr>
            </a:p>
          </p:txBody>
        </p:sp>
      </p:grpSp>
      <p:sp>
        <p:nvSpPr>
          <p:cNvPr id="541705" name="Oval 9"/>
          <p:cNvSpPr>
            <a:spLocks noChangeArrowheads="1"/>
          </p:cNvSpPr>
          <p:nvPr/>
        </p:nvSpPr>
        <p:spPr bwMode="auto">
          <a:xfrm>
            <a:off x="1071773" y="1443039"/>
            <a:ext cx="1152525" cy="1225550"/>
          </a:xfrm>
          <a:prstGeom prst="ellipse">
            <a:avLst/>
          </a:prstGeom>
          <a:solidFill>
            <a:schemeClr val="accent1"/>
          </a:solidFill>
          <a:ln w="28575">
            <a:solidFill>
              <a:schemeClr val="accent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sz="1800">
              <a:latin typeface="Arial"/>
              <a:cs typeface="Arial"/>
            </a:endParaRPr>
          </a:p>
        </p:txBody>
      </p:sp>
      <p:sp>
        <p:nvSpPr>
          <p:cNvPr id="541706" name="Line 10"/>
          <p:cNvSpPr>
            <a:spLocks noChangeShapeType="1"/>
          </p:cNvSpPr>
          <p:nvPr/>
        </p:nvSpPr>
        <p:spPr bwMode="auto">
          <a:xfrm>
            <a:off x="2337817" y="2122489"/>
            <a:ext cx="574675" cy="0"/>
          </a:xfrm>
          <a:prstGeom prst="line">
            <a:avLst/>
          </a:prstGeom>
          <a:noFill/>
          <a:ln w="114300">
            <a:solidFill>
              <a:srgbClr val="FFFF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latin typeface="Arial"/>
              <a:cs typeface="Arial"/>
            </a:endParaRPr>
          </a:p>
        </p:txBody>
      </p:sp>
      <p:sp>
        <p:nvSpPr>
          <p:cNvPr id="541707" name="Text Box 11"/>
          <p:cNvSpPr txBox="1">
            <a:spLocks noChangeArrowheads="1"/>
          </p:cNvSpPr>
          <p:nvPr/>
        </p:nvSpPr>
        <p:spPr bwMode="auto">
          <a:xfrm>
            <a:off x="1141412" y="1833564"/>
            <a:ext cx="9921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US" altLang="ja-JP" b="1" dirty="0">
                <a:solidFill>
                  <a:schemeClr val="bg1"/>
                </a:solidFill>
                <a:latin typeface="Arial"/>
                <a:cs typeface="Arial"/>
              </a:rPr>
              <a:t>100%</a:t>
            </a:r>
          </a:p>
        </p:txBody>
      </p:sp>
      <p:sp>
        <p:nvSpPr>
          <p:cNvPr id="541708" name="Text Box 12"/>
          <p:cNvSpPr txBox="1">
            <a:spLocks noChangeArrowheads="1"/>
          </p:cNvSpPr>
          <p:nvPr/>
        </p:nvSpPr>
        <p:spPr bwMode="auto">
          <a:xfrm>
            <a:off x="3227387" y="1833564"/>
            <a:ext cx="8064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US" altLang="ja-JP" b="1" dirty="0">
                <a:solidFill>
                  <a:schemeClr val="bg1"/>
                </a:solidFill>
                <a:latin typeface="Arial"/>
                <a:cs typeface="Arial"/>
              </a:rPr>
              <a:t>80%</a:t>
            </a:r>
          </a:p>
        </p:txBody>
      </p:sp>
      <p:sp>
        <p:nvSpPr>
          <p:cNvPr id="541709" name="Text Box 13"/>
          <p:cNvSpPr txBox="1">
            <a:spLocks noChangeArrowheads="1"/>
          </p:cNvSpPr>
          <p:nvPr/>
        </p:nvSpPr>
        <p:spPr bwMode="auto">
          <a:xfrm>
            <a:off x="0" y="4595814"/>
            <a:ext cx="1980906" cy="70788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US" altLang="ja-JP" sz="2000" dirty="0">
                <a:solidFill>
                  <a:srgbClr val="FFFFFF"/>
                </a:solidFill>
                <a:latin typeface="Arial"/>
                <a:cs typeface="Arial"/>
              </a:rPr>
              <a:t>Reduction:  0%  </a:t>
            </a:r>
          </a:p>
          <a:p>
            <a:pPr eaLnBrk="1" hangingPunct="1"/>
            <a:r>
              <a:rPr kumimoji="1" lang="en-US" altLang="ja-JP" sz="2000" dirty="0">
                <a:solidFill>
                  <a:srgbClr val="FFFFFF"/>
                </a:solidFill>
                <a:latin typeface="Arial"/>
                <a:cs typeface="Arial"/>
              </a:rPr>
              <a:t>Response:   </a:t>
            </a:r>
            <a:r>
              <a:rPr kumimoji="1" lang="en-US" altLang="ja-JP" sz="2000" dirty="0">
                <a:solidFill>
                  <a:srgbClr val="FFFF00"/>
                </a:solidFill>
                <a:latin typeface="Arial"/>
                <a:cs typeface="Arial"/>
              </a:rPr>
              <a:t>SD</a:t>
            </a:r>
            <a:r>
              <a:rPr kumimoji="1" lang="en-US" altLang="ja-JP" sz="2000" dirty="0">
                <a:solidFill>
                  <a:srgbClr val="FFFFFF"/>
                </a:solidFill>
                <a:latin typeface="Arial"/>
                <a:cs typeface="Arial"/>
              </a:rPr>
              <a:t> </a:t>
            </a:r>
          </a:p>
        </p:txBody>
      </p:sp>
      <p:sp>
        <p:nvSpPr>
          <p:cNvPr id="541710" name="Text Box 14"/>
          <p:cNvSpPr txBox="1">
            <a:spLocks noChangeArrowheads="1"/>
          </p:cNvSpPr>
          <p:nvPr/>
        </p:nvSpPr>
        <p:spPr bwMode="auto">
          <a:xfrm>
            <a:off x="4610100" y="5381626"/>
            <a:ext cx="4096494" cy="58477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US" altLang="ja-JP" sz="1600" dirty="0">
                <a:solidFill>
                  <a:srgbClr val="FFFFFF"/>
                </a:solidFill>
                <a:latin typeface="Arial"/>
                <a:cs typeface="Arial"/>
              </a:rPr>
              <a:t>*confirmed by 4w interval</a:t>
            </a:r>
          </a:p>
          <a:p>
            <a:pPr eaLnBrk="1" hangingPunct="1"/>
            <a:r>
              <a:rPr kumimoji="1" lang="en-US" altLang="ja-JP" sz="1600" dirty="0">
                <a:solidFill>
                  <a:srgbClr val="FFFFFF"/>
                </a:solidFill>
                <a:latin typeface="Arial"/>
                <a:cs typeface="Arial"/>
              </a:rPr>
              <a:t>*one point in EASL/ 6mo interval in JSHCC </a:t>
            </a:r>
          </a:p>
        </p:txBody>
      </p:sp>
      <p:sp>
        <p:nvSpPr>
          <p:cNvPr id="541711" name="Text Box 15"/>
          <p:cNvSpPr txBox="1">
            <a:spLocks noChangeArrowheads="1"/>
          </p:cNvSpPr>
          <p:nvPr/>
        </p:nvSpPr>
        <p:spPr bwMode="auto">
          <a:xfrm>
            <a:off x="3906838" y="1533526"/>
            <a:ext cx="703262" cy="3968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US" altLang="ja-JP" sz="2000" dirty="0">
                <a:solidFill>
                  <a:schemeClr val="bg1"/>
                </a:solidFill>
                <a:latin typeface="Arial"/>
                <a:cs typeface="Arial"/>
              </a:rPr>
              <a:t>20%</a:t>
            </a:r>
          </a:p>
        </p:txBody>
      </p:sp>
      <p:sp>
        <p:nvSpPr>
          <p:cNvPr id="541712" name="Text Box 16"/>
          <p:cNvSpPr txBox="1">
            <a:spLocks noChangeArrowheads="1"/>
          </p:cNvSpPr>
          <p:nvPr/>
        </p:nvSpPr>
        <p:spPr bwMode="auto">
          <a:xfrm>
            <a:off x="2524125" y="4595814"/>
            <a:ext cx="703262" cy="7016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US" altLang="ja-JP" sz="2000" dirty="0">
                <a:solidFill>
                  <a:srgbClr val="FFFFFF"/>
                </a:solidFill>
                <a:latin typeface="Arial"/>
                <a:cs typeface="Arial"/>
              </a:rPr>
              <a:t>80%</a:t>
            </a:r>
          </a:p>
          <a:p>
            <a:pPr eaLnBrk="1" hangingPunct="1"/>
            <a:r>
              <a:rPr kumimoji="1" lang="en-US" altLang="ja-JP" sz="2000" dirty="0">
                <a:solidFill>
                  <a:srgbClr val="FFFF00"/>
                </a:solidFill>
                <a:latin typeface="Arial"/>
                <a:cs typeface="Arial"/>
              </a:rPr>
              <a:t>PR</a:t>
            </a:r>
          </a:p>
        </p:txBody>
      </p:sp>
      <p:sp>
        <p:nvSpPr>
          <p:cNvPr id="541713" name="Text Box 17"/>
          <p:cNvSpPr txBox="1">
            <a:spLocks noChangeArrowheads="1"/>
          </p:cNvSpPr>
          <p:nvPr/>
        </p:nvSpPr>
        <p:spPr bwMode="auto">
          <a:xfrm>
            <a:off x="4251325" y="4595814"/>
            <a:ext cx="555360" cy="70788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US" altLang="ja-JP" sz="2000" dirty="0">
                <a:solidFill>
                  <a:srgbClr val="FFFFFF"/>
                </a:solidFill>
                <a:latin typeface="Arial"/>
                <a:cs typeface="Arial"/>
              </a:rPr>
              <a:t>0%</a:t>
            </a:r>
          </a:p>
          <a:p>
            <a:pPr eaLnBrk="1" hangingPunct="1"/>
            <a:r>
              <a:rPr kumimoji="1" lang="en-US" altLang="ja-JP" sz="2000" dirty="0">
                <a:solidFill>
                  <a:srgbClr val="FFFF00"/>
                </a:solidFill>
                <a:latin typeface="Arial"/>
                <a:cs typeface="Arial"/>
              </a:rPr>
              <a:t>SD</a:t>
            </a:r>
          </a:p>
        </p:txBody>
      </p:sp>
      <p:sp>
        <p:nvSpPr>
          <p:cNvPr id="541714" name="Text Box 18"/>
          <p:cNvSpPr txBox="1">
            <a:spLocks noChangeArrowheads="1"/>
          </p:cNvSpPr>
          <p:nvPr/>
        </p:nvSpPr>
        <p:spPr bwMode="auto">
          <a:xfrm>
            <a:off x="5999162" y="4600576"/>
            <a:ext cx="703263" cy="7016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US" altLang="ja-JP" sz="2000" dirty="0">
                <a:solidFill>
                  <a:srgbClr val="FFFFFF"/>
                </a:solidFill>
                <a:latin typeface="Arial"/>
                <a:cs typeface="Arial"/>
              </a:rPr>
              <a:t>25%</a:t>
            </a:r>
          </a:p>
          <a:p>
            <a:pPr eaLnBrk="1" hangingPunct="1"/>
            <a:r>
              <a:rPr kumimoji="1" lang="en-US" altLang="ja-JP" sz="2000" dirty="0">
                <a:solidFill>
                  <a:srgbClr val="FFFF00"/>
                </a:solidFill>
                <a:latin typeface="Arial"/>
                <a:cs typeface="Arial"/>
              </a:rPr>
              <a:t>SD</a:t>
            </a:r>
          </a:p>
        </p:txBody>
      </p:sp>
      <p:sp>
        <p:nvSpPr>
          <p:cNvPr id="541715" name="Text Box 19"/>
          <p:cNvSpPr txBox="1">
            <a:spLocks noChangeArrowheads="1"/>
          </p:cNvSpPr>
          <p:nvPr/>
        </p:nvSpPr>
        <p:spPr bwMode="auto">
          <a:xfrm>
            <a:off x="7772400" y="4595814"/>
            <a:ext cx="703262" cy="7016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US" altLang="ja-JP" sz="2000" dirty="0">
                <a:solidFill>
                  <a:srgbClr val="FFFFFF"/>
                </a:solidFill>
                <a:latin typeface="Arial"/>
                <a:cs typeface="Arial"/>
              </a:rPr>
              <a:t>80%</a:t>
            </a:r>
          </a:p>
          <a:p>
            <a:pPr eaLnBrk="1" hangingPunct="1"/>
            <a:r>
              <a:rPr kumimoji="1" lang="en-US" altLang="ja-JP" sz="2000" dirty="0">
                <a:solidFill>
                  <a:srgbClr val="FFFF00"/>
                </a:solidFill>
                <a:latin typeface="Arial"/>
                <a:cs typeface="Arial"/>
              </a:rPr>
              <a:t>PR</a:t>
            </a:r>
          </a:p>
        </p:txBody>
      </p:sp>
      <p:sp>
        <p:nvSpPr>
          <p:cNvPr id="541716" name="Text Box 20"/>
          <p:cNvSpPr txBox="1">
            <a:spLocks noChangeArrowheads="1"/>
          </p:cNvSpPr>
          <p:nvPr/>
        </p:nvSpPr>
        <p:spPr bwMode="auto">
          <a:xfrm>
            <a:off x="5063382" y="1522414"/>
            <a:ext cx="3520413" cy="707886"/>
          </a:xfrm>
          <a:prstGeom prst="rect">
            <a:avLst/>
          </a:prstGeom>
          <a:noFill/>
          <a:ln w="38100">
            <a:noFill/>
            <a:miter lim="800000"/>
            <a:headEnd/>
            <a:tailEnd/>
          </a:ln>
          <a:effectLst/>
          <a:extLst>
            <a:ext uri="{909E8E84-426E-40dd-AFC4-6F175D3DCCD1}">
              <a14:hiddenFill xmlns=""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US" altLang="ja-JP" sz="2000" dirty="0">
                <a:solidFill>
                  <a:srgbClr val="FFFFFF"/>
                </a:solidFill>
                <a:latin typeface="Arial"/>
                <a:cs typeface="Arial"/>
              </a:rPr>
              <a:t>Which is the best surrogate </a:t>
            </a:r>
            <a:r>
              <a:rPr kumimoji="1" lang="en-US" altLang="ja-JP" sz="2000" dirty="0" smtClean="0">
                <a:solidFill>
                  <a:srgbClr val="FFFFFF"/>
                </a:solidFill>
                <a:latin typeface="Arial"/>
                <a:cs typeface="Arial"/>
              </a:rPr>
              <a:t>criteria for </a:t>
            </a:r>
            <a:r>
              <a:rPr kumimoji="1" lang="en-US" altLang="ja-JP" sz="2000" dirty="0">
                <a:solidFill>
                  <a:srgbClr val="FFFFFF"/>
                </a:solidFill>
                <a:latin typeface="Arial"/>
                <a:cs typeface="Arial"/>
              </a:rPr>
              <a:t>survival ?</a:t>
            </a:r>
          </a:p>
        </p:txBody>
      </p:sp>
      <p:sp>
        <p:nvSpPr>
          <p:cNvPr id="541717" name="Text Box 21"/>
          <p:cNvSpPr txBox="1">
            <a:spLocks noChangeArrowheads="1"/>
          </p:cNvSpPr>
          <p:nvPr/>
        </p:nvSpPr>
        <p:spPr bwMode="auto">
          <a:xfrm>
            <a:off x="415925" y="6034089"/>
            <a:ext cx="4344987" cy="461665"/>
          </a:xfrm>
          <a:prstGeom prst="rect">
            <a:avLst/>
          </a:prstGeom>
          <a:noFill/>
          <a:ln w="76200">
            <a:noFill/>
            <a:miter lim="800000"/>
            <a:headEnd/>
            <a:tailEnd/>
          </a:ln>
          <a:effectLst/>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US" altLang="ja-JP">
                <a:solidFill>
                  <a:srgbClr val="FFFFFF"/>
                </a:solidFill>
                <a:latin typeface="Arial"/>
                <a:cs typeface="Arial"/>
              </a:rPr>
              <a:t>Neovascularization in blue</a:t>
            </a:r>
          </a:p>
        </p:txBody>
      </p:sp>
      <p:sp>
        <p:nvSpPr>
          <p:cNvPr id="541718" name="Line 22"/>
          <p:cNvSpPr>
            <a:spLocks noChangeShapeType="1"/>
          </p:cNvSpPr>
          <p:nvPr/>
        </p:nvSpPr>
        <p:spPr bwMode="auto">
          <a:xfrm>
            <a:off x="3584575" y="5667376"/>
            <a:ext cx="0" cy="217488"/>
          </a:xfrm>
          <a:prstGeom prst="line">
            <a:avLst/>
          </a:prstGeom>
          <a:noFill/>
          <a:ln w="76200">
            <a:solidFill>
              <a:srgbClr val="FFFF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latin typeface="Arial"/>
              <a:cs typeface="Arial"/>
            </a:endParaRPr>
          </a:p>
        </p:txBody>
      </p:sp>
      <p:grpSp>
        <p:nvGrpSpPr>
          <p:cNvPr id="131089" name="Group 23"/>
          <p:cNvGrpSpPr>
            <a:grpSpLocks/>
          </p:cNvGrpSpPr>
          <p:nvPr/>
        </p:nvGrpSpPr>
        <p:grpSpPr bwMode="auto">
          <a:xfrm rot="-1499178">
            <a:off x="105939" y="1229263"/>
            <a:ext cx="982696" cy="719341"/>
            <a:chOff x="110" y="164"/>
            <a:chExt cx="907" cy="590"/>
          </a:xfrm>
        </p:grpSpPr>
        <p:sp>
          <p:nvSpPr>
            <p:cNvPr id="131132" name="Text Box 24"/>
            <p:cNvSpPr txBox="1">
              <a:spLocks noChangeArrowheads="1"/>
            </p:cNvSpPr>
            <p:nvPr/>
          </p:nvSpPr>
          <p:spPr bwMode="auto">
            <a:xfrm>
              <a:off x="210" y="276"/>
              <a:ext cx="780" cy="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US" altLang="ja-JP" b="1" dirty="0">
                  <a:solidFill>
                    <a:srgbClr val="FF00FF"/>
                  </a:solidFill>
                  <a:latin typeface="Arial"/>
                  <a:cs typeface="Arial"/>
                </a:rPr>
                <a:t>HCC</a:t>
              </a:r>
            </a:p>
          </p:txBody>
        </p:sp>
        <p:sp>
          <p:nvSpPr>
            <p:cNvPr id="131133" name="Oval 25"/>
            <p:cNvSpPr>
              <a:spLocks noChangeArrowheads="1"/>
            </p:cNvSpPr>
            <p:nvPr/>
          </p:nvSpPr>
          <p:spPr bwMode="auto">
            <a:xfrm>
              <a:off x="110" y="164"/>
              <a:ext cx="907" cy="590"/>
            </a:xfrm>
            <a:prstGeom prst="ellipse">
              <a:avLst/>
            </a:prstGeom>
            <a:noFill/>
            <a:ln w="57150">
              <a:solidFill>
                <a:srgbClr val="FF00FF"/>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sz="1800">
                <a:latin typeface="Arial"/>
                <a:cs typeface="Arial"/>
              </a:endParaRPr>
            </a:p>
          </p:txBody>
        </p:sp>
      </p:grpSp>
      <p:sp>
        <p:nvSpPr>
          <p:cNvPr id="541722" name="Text Box 26"/>
          <p:cNvSpPr txBox="1">
            <a:spLocks noChangeArrowheads="1"/>
          </p:cNvSpPr>
          <p:nvPr/>
        </p:nvSpPr>
        <p:spPr bwMode="auto">
          <a:xfrm>
            <a:off x="2116434" y="1522414"/>
            <a:ext cx="989012"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US" altLang="ja-JP" dirty="0">
                <a:solidFill>
                  <a:srgbClr val="FFFFFF"/>
                </a:solidFill>
                <a:latin typeface="Arial"/>
                <a:cs typeface="Arial"/>
              </a:rPr>
              <a:t>TACE</a:t>
            </a:r>
          </a:p>
        </p:txBody>
      </p:sp>
      <p:grpSp>
        <p:nvGrpSpPr>
          <p:cNvPr id="4" name="Group 27"/>
          <p:cNvGrpSpPr>
            <a:grpSpLocks/>
          </p:cNvGrpSpPr>
          <p:nvPr/>
        </p:nvGrpSpPr>
        <p:grpSpPr bwMode="auto">
          <a:xfrm>
            <a:off x="225425" y="2794001"/>
            <a:ext cx="8561043" cy="1768475"/>
            <a:chOff x="188" y="1812"/>
            <a:chExt cx="6067" cy="1114"/>
          </a:xfrm>
        </p:grpSpPr>
        <p:grpSp>
          <p:nvGrpSpPr>
            <p:cNvPr id="131093" name="Group 28"/>
            <p:cNvGrpSpPr>
              <a:grpSpLocks/>
            </p:cNvGrpSpPr>
            <p:nvPr/>
          </p:nvGrpSpPr>
          <p:grpSpPr bwMode="auto">
            <a:xfrm>
              <a:off x="188" y="1812"/>
              <a:ext cx="6067" cy="1114"/>
              <a:chOff x="188" y="1812"/>
              <a:chExt cx="6067" cy="1114"/>
            </a:xfrm>
          </p:grpSpPr>
          <p:grpSp>
            <p:nvGrpSpPr>
              <p:cNvPr id="131095" name="Group 29"/>
              <p:cNvGrpSpPr>
                <a:grpSpLocks/>
              </p:cNvGrpSpPr>
              <p:nvPr/>
            </p:nvGrpSpPr>
            <p:grpSpPr bwMode="auto">
              <a:xfrm>
                <a:off x="188" y="1812"/>
                <a:ext cx="6067" cy="1114"/>
                <a:chOff x="188" y="1812"/>
                <a:chExt cx="6067" cy="1114"/>
              </a:xfrm>
            </p:grpSpPr>
            <p:sp>
              <p:nvSpPr>
                <p:cNvPr id="131097" name="Text Box 30"/>
                <p:cNvSpPr txBox="1">
                  <a:spLocks noChangeArrowheads="1"/>
                </p:cNvSpPr>
                <p:nvPr/>
              </p:nvSpPr>
              <p:spPr bwMode="auto">
                <a:xfrm>
                  <a:off x="188" y="1812"/>
                  <a:ext cx="6067" cy="23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US" altLang="ja-JP" sz="1800" dirty="0" err="1">
                      <a:solidFill>
                        <a:srgbClr val="FFFFFF"/>
                      </a:solidFill>
                      <a:latin typeface="Arial"/>
                      <a:cs typeface="Arial"/>
                    </a:rPr>
                    <a:t>orig.WHO</a:t>
                  </a:r>
                  <a:r>
                    <a:rPr kumimoji="1" lang="en-US" altLang="ja-JP" sz="1800" dirty="0">
                      <a:solidFill>
                        <a:srgbClr val="FFFFFF"/>
                      </a:solidFill>
                      <a:latin typeface="Arial"/>
                      <a:cs typeface="Arial"/>
                    </a:rPr>
                    <a:t>*           </a:t>
                  </a:r>
                  <a:r>
                    <a:rPr kumimoji="1" lang="en-US" altLang="ja-JP" sz="1800" dirty="0" err="1">
                      <a:solidFill>
                        <a:srgbClr val="FFFFFF"/>
                      </a:solidFill>
                      <a:latin typeface="Arial"/>
                      <a:cs typeface="Arial"/>
                    </a:rPr>
                    <a:t>mod.WHO</a:t>
                  </a:r>
                  <a:r>
                    <a:rPr kumimoji="1" lang="en-US" altLang="ja-JP" sz="1800" dirty="0">
                      <a:solidFill>
                        <a:srgbClr val="FFFFFF"/>
                      </a:solidFill>
                      <a:latin typeface="Arial"/>
                      <a:cs typeface="Arial"/>
                    </a:rPr>
                    <a:t>*       </a:t>
                  </a:r>
                  <a:r>
                    <a:rPr kumimoji="1" lang="en-US" altLang="ja-JP" sz="1800" dirty="0" err="1">
                      <a:solidFill>
                        <a:srgbClr val="FFFFFF"/>
                      </a:solidFill>
                      <a:latin typeface="Arial"/>
                      <a:cs typeface="Arial"/>
                    </a:rPr>
                    <a:t>orig.RECIST</a:t>
                  </a:r>
                  <a:r>
                    <a:rPr kumimoji="1" lang="en-US" altLang="ja-JP" sz="1800" dirty="0">
                      <a:solidFill>
                        <a:srgbClr val="FFFFFF"/>
                      </a:solidFill>
                      <a:latin typeface="Arial"/>
                      <a:cs typeface="Arial"/>
                    </a:rPr>
                    <a:t>*    </a:t>
                  </a:r>
                  <a:r>
                    <a:rPr kumimoji="1" lang="en-US" altLang="ja-JP" sz="1800" dirty="0" err="1">
                      <a:solidFill>
                        <a:srgbClr val="FFFFFF"/>
                      </a:solidFill>
                      <a:latin typeface="Arial"/>
                      <a:cs typeface="Arial"/>
                    </a:rPr>
                    <a:t>mod.RECIST</a:t>
                  </a:r>
                  <a:r>
                    <a:rPr kumimoji="1" lang="en-US" altLang="ja-JP" sz="1800" dirty="0">
                      <a:solidFill>
                        <a:srgbClr val="FFFFFF"/>
                      </a:solidFill>
                      <a:latin typeface="Arial"/>
                      <a:cs typeface="Arial"/>
                    </a:rPr>
                    <a:t>*   EASL/JSHCC **</a:t>
                  </a:r>
                </a:p>
              </p:txBody>
            </p:sp>
            <p:grpSp>
              <p:nvGrpSpPr>
                <p:cNvPr id="131098" name="Group 31"/>
                <p:cNvGrpSpPr>
                  <a:grpSpLocks/>
                </p:cNvGrpSpPr>
                <p:nvPr/>
              </p:nvGrpSpPr>
              <p:grpSpPr bwMode="auto">
                <a:xfrm>
                  <a:off x="188" y="2130"/>
                  <a:ext cx="852" cy="772"/>
                  <a:chOff x="188" y="2130"/>
                  <a:chExt cx="852" cy="772"/>
                </a:xfrm>
              </p:grpSpPr>
              <p:grpSp>
                <p:nvGrpSpPr>
                  <p:cNvPr id="131125" name="Group 32"/>
                  <p:cNvGrpSpPr>
                    <a:grpSpLocks/>
                  </p:cNvGrpSpPr>
                  <p:nvPr/>
                </p:nvGrpSpPr>
                <p:grpSpPr bwMode="auto">
                  <a:xfrm>
                    <a:off x="188" y="2130"/>
                    <a:ext cx="852" cy="772"/>
                    <a:chOff x="3784" y="572"/>
                    <a:chExt cx="988" cy="953"/>
                  </a:xfrm>
                </p:grpSpPr>
                <p:sp>
                  <p:nvSpPr>
                    <p:cNvPr id="131130" name="Oval 33"/>
                    <p:cNvSpPr>
                      <a:spLocks noChangeArrowheads="1"/>
                    </p:cNvSpPr>
                    <p:nvPr/>
                  </p:nvSpPr>
                  <p:spPr bwMode="auto">
                    <a:xfrm>
                      <a:off x="3784" y="572"/>
                      <a:ext cx="952" cy="953"/>
                    </a:xfrm>
                    <a:prstGeom prst="ellipse">
                      <a:avLst/>
                    </a:prstGeom>
                    <a:solidFill>
                      <a:schemeClr val="tx1"/>
                    </a:solidFill>
                    <a:ln w="2857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kumimoji="1" lang="en-US" b="1">
                        <a:solidFill>
                          <a:schemeClr val="tx2"/>
                        </a:solidFill>
                        <a:latin typeface="Arial"/>
                        <a:cs typeface="Arial"/>
                      </a:endParaRPr>
                    </a:p>
                  </p:txBody>
                </p:sp>
                <p:sp>
                  <p:nvSpPr>
                    <p:cNvPr id="131131" name="Freeform 34"/>
                    <p:cNvSpPr>
                      <a:spLocks/>
                    </p:cNvSpPr>
                    <p:nvPr/>
                  </p:nvSpPr>
                  <p:spPr bwMode="auto">
                    <a:xfrm>
                      <a:off x="4374" y="572"/>
                      <a:ext cx="398" cy="817"/>
                    </a:xfrm>
                    <a:custGeom>
                      <a:avLst/>
                      <a:gdLst>
                        <a:gd name="T0" fmla="*/ 372 w 398"/>
                        <a:gd name="T1" fmla="*/ 273 h 831"/>
                        <a:gd name="T2" fmla="*/ 363 w 398"/>
                        <a:gd name="T3" fmla="*/ 231 h 831"/>
                        <a:gd name="T4" fmla="*/ 305 w 398"/>
                        <a:gd name="T5" fmla="*/ 196 h 831"/>
                        <a:gd name="T6" fmla="*/ 238 w 398"/>
                        <a:gd name="T7" fmla="*/ 99 h 831"/>
                        <a:gd name="T8" fmla="*/ 171 w 398"/>
                        <a:gd name="T9" fmla="*/ 48 h 831"/>
                        <a:gd name="T10" fmla="*/ 56 w 398"/>
                        <a:gd name="T11" fmla="*/ 6 h 831"/>
                        <a:gd name="T12" fmla="*/ 8 w 398"/>
                        <a:gd name="T13" fmla="*/ 15 h 831"/>
                        <a:gd name="T14" fmla="*/ 27 w 398"/>
                        <a:gd name="T15" fmla="*/ 67 h 831"/>
                        <a:gd name="T16" fmla="*/ 94 w 398"/>
                        <a:gd name="T17" fmla="*/ 203 h 831"/>
                        <a:gd name="T18" fmla="*/ 132 w 398"/>
                        <a:gd name="T19" fmla="*/ 325 h 831"/>
                        <a:gd name="T20" fmla="*/ 152 w 398"/>
                        <a:gd name="T21" fmla="*/ 377 h 831"/>
                        <a:gd name="T22" fmla="*/ 161 w 398"/>
                        <a:gd name="T23" fmla="*/ 456 h 831"/>
                        <a:gd name="T24" fmla="*/ 219 w 398"/>
                        <a:gd name="T25" fmla="*/ 526 h 831"/>
                        <a:gd name="T26" fmla="*/ 248 w 398"/>
                        <a:gd name="T27" fmla="*/ 750 h 831"/>
                        <a:gd name="T28" fmla="*/ 305 w 398"/>
                        <a:gd name="T29" fmla="*/ 681 h 831"/>
                        <a:gd name="T30" fmla="*/ 353 w 398"/>
                        <a:gd name="T31" fmla="*/ 551 h 831"/>
                        <a:gd name="T32" fmla="*/ 363 w 398"/>
                        <a:gd name="T33" fmla="*/ 361 h 831"/>
                        <a:gd name="T34" fmla="*/ 382 w 398"/>
                        <a:gd name="T35" fmla="*/ 334 h 831"/>
                        <a:gd name="T36" fmla="*/ 363 w 398"/>
                        <a:gd name="T37" fmla="*/ 256 h 831"/>
                        <a:gd name="T38" fmla="*/ 372 w 398"/>
                        <a:gd name="T39" fmla="*/ 273 h 8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8"/>
                        <a:gd name="T61" fmla="*/ 0 h 831"/>
                        <a:gd name="T62" fmla="*/ 398 w 398"/>
                        <a:gd name="T63" fmla="*/ 831 h 83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8" h="831">
                          <a:moveTo>
                            <a:pt x="372" y="303"/>
                          </a:moveTo>
                          <a:cubicBezTo>
                            <a:pt x="369" y="287"/>
                            <a:pt x="373" y="268"/>
                            <a:pt x="363" y="255"/>
                          </a:cubicBezTo>
                          <a:cubicBezTo>
                            <a:pt x="349" y="237"/>
                            <a:pt x="305" y="217"/>
                            <a:pt x="305" y="217"/>
                          </a:cubicBezTo>
                          <a:cubicBezTo>
                            <a:pt x="275" y="171"/>
                            <a:pt x="284" y="141"/>
                            <a:pt x="238" y="111"/>
                          </a:cubicBezTo>
                          <a:cubicBezTo>
                            <a:pt x="225" y="72"/>
                            <a:pt x="209" y="66"/>
                            <a:pt x="171" y="54"/>
                          </a:cubicBezTo>
                          <a:cubicBezTo>
                            <a:pt x="141" y="22"/>
                            <a:pt x="98" y="16"/>
                            <a:pt x="56" y="6"/>
                          </a:cubicBezTo>
                          <a:cubicBezTo>
                            <a:pt x="40" y="9"/>
                            <a:pt x="14" y="0"/>
                            <a:pt x="8" y="15"/>
                          </a:cubicBezTo>
                          <a:cubicBezTo>
                            <a:pt x="0" y="34"/>
                            <a:pt x="21" y="54"/>
                            <a:pt x="27" y="73"/>
                          </a:cubicBezTo>
                          <a:cubicBezTo>
                            <a:pt x="46" y="131"/>
                            <a:pt x="41" y="191"/>
                            <a:pt x="94" y="226"/>
                          </a:cubicBezTo>
                          <a:cubicBezTo>
                            <a:pt x="105" y="312"/>
                            <a:pt x="103" y="297"/>
                            <a:pt x="132" y="361"/>
                          </a:cubicBezTo>
                          <a:cubicBezTo>
                            <a:pt x="140" y="379"/>
                            <a:pt x="152" y="418"/>
                            <a:pt x="152" y="418"/>
                          </a:cubicBezTo>
                          <a:cubicBezTo>
                            <a:pt x="155" y="447"/>
                            <a:pt x="154" y="477"/>
                            <a:pt x="161" y="505"/>
                          </a:cubicBezTo>
                          <a:cubicBezTo>
                            <a:pt x="167" y="530"/>
                            <a:pt x="205" y="561"/>
                            <a:pt x="219" y="582"/>
                          </a:cubicBezTo>
                          <a:cubicBezTo>
                            <a:pt x="244" y="659"/>
                            <a:pt x="240" y="750"/>
                            <a:pt x="248" y="831"/>
                          </a:cubicBezTo>
                          <a:cubicBezTo>
                            <a:pt x="275" y="790"/>
                            <a:pt x="258" y="770"/>
                            <a:pt x="305" y="754"/>
                          </a:cubicBezTo>
                          <a:cubicBezTo>
                            <a:pt x="323" y="703"/>
                            <a:pt x="323" y="656"/>
                            <a:pt x="353" y="610"/>
                          </a:cubicBezTo>
                          <a:cubicBezTo>
                            <a:pt x="356" y="540"/>
                            <a:pt x="355" y="469"/>
                            <a:pt x="363" y="399"/>
                          </a:cubicBezTo>
                          <a:cubicBezTo>
                            <a:pt x="364" y="388"/>
                            <a:pt x="381" y="381"/>
                            <a:pt x="382" y="370"/>
                          </a:cubicBezTo>
                          <a:cubicBezTo>
                            <a:pt x="398" y="214"/>
                            <a:pt x="363" y="378"/>
                            <a:pt x="363" y="284"/>
                          </a:cubicBezTo>
                          <a:cubicBezTo>
                            <a:pt x="363" y="277"/>
                            <a:pt x="369" y="297"/>
                            <a:pt x="372" y="303"/>
                          </a:cubicBezTo>
                          <a:close/>
                        </a:path>
                      </a:pathLst>
                    </a:custGeom>
                    <a:solidFill>
                      <a:schemeClr val="accent1"/>
                    </a:solidFill>
                    <a:ln w="9525">
                      <a:solidFill>
                        <a:schemeClr val="tx1"/>
                      </a:solidFill>
                      <a:round/>
                      <a:headEnd/>
                      <a:tailEnd/>
                    </a:ln>
                  </p:spPr>
                  <p:txBody>
                    <a:bodyPr/>
                    <a:lstStyle/>
                    <a:p>
                      <a:endParaRPr lang="en-US">
                        <a:latin typeface="Arial"/>
                        <a:cs typeface="Arial"/>
                      </a:endParaRPr>
                    </a:p>
                  </p:txBody>
                </p:sp>
              </p:grpSp>
              <p:sp>
                <p:nvSpPr>
                  <p:cNvPr id="131126" name="Line 35"/>
                  <p:cNvSpPr>
                    <a:spLocks noChangeShapeType="1"/>
                  </p:cNvSpPr>
                  <p:nvPr/>
                </p:nvSpPr>
                <p:spPr bwMode="auto">
                  <a:xfrm>
                    <a:off x="596" y="2130"/>
                    <a:ext cx="0" cy="771"/>
                  </a:xfrm>
                  <a:prstGeom prst="line">
                    <a:avLst/>
                  </a:prstGeom>
                  <a:noFill/>
                  <a:ln w="952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latin typeface="Arial"/>
                      <a:cs typeface="Arial"/>
                    </a:endParaRPr>
                  </a:p>
                </p:txBody>
              </p:sp>
              <p:sp>
                <p:nvSpPr>
                  <p:cNvPr id="131127" name="Line 36"/>
                  <p:cNvSpPr>
                    <a:spLocks noChangeShapeType="1"/>
                  </p:cNvSpPr>
                  <p:nvPr/>
                </p:nvSpPr>
                <p:spPr bwMode="auto">
                  <a:xfrm>
                    <a:off x="188" y="2493"/>
                    <a:ext cx="816" cy="0"/>
                  </a:xfrm>
                  <a:prstGeom prst="line">
                    <a:avLst/>
                  </a:prstGeom>
                  <a:noFill/>
                  <a:ln w="952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latin typeface="Arial"/>
                      <a:cs typeface="Arial"/>
                    </a:endParaRPr>
                  </a:p>
                </p:txBody>
              </p:sp>
              <p:sp>
                <p:nvSpPr>
                  <p:cNvPr id="131128" name="Line 37"/>
                  <p:cNvSpPr>
                    <a:spLocks noChangeShapeType="1"/>
                  </p:cNvSpPr>
                  <p:nvPr/>
                </p:nvSpPr>
                <p:spPr bwMode="auto">
                  <a:xfrm>
                    <a:off x="642" y="2130"/>
                    <a:ext cx="0" cy="771"/>
                  </a:xfrm>
                  <a:prstGeom prst="line">
                    <a:avLst/>
                  </a:prstGeom>
                  <a:noFill/>
                  <a:ln w="9525">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latin typeface="Arial"/>
                      <a:cs typeface="Arial"/>
                    </a:endParaRPr>
                  </a:p>
                </p:txBody>
              </p:sp>
              <p:sp>
                <p:nvSpPr>
                  <p:cNvPr id="131129" name="Line 38"/>
                  <p:cNvSpPr>
                    <a:spLocks noChangeShapeType="1"/>
                  </p:cNvSpPr>
                  <p:nvPr/>
                </p:nvSpPr>
                <p:spPr bwMode="auto">
                  <a:xfrm>
                    <a:off x="188" y="2538"/>
                    <a:ext cx="816" cy="0"/>
                  </a:xfrm>
                  <a:prstGeom prst="line">
                    <a:avLst/>
                  </a:prstGeom>
                  <a:noFill/>
                  <a:ln w="9525">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latin typeface="Arial"/>
                      <a:cs typeface="Arial"/>
                    </a:endParaRPr>
                  </a:p>
                </p:txBody>
              </p:sp>
            </p:grpSp>
            <p:grpSp>
              <p:nvGrpSpPr>
                <p:cNvPr id="131099" name="Group 39"/>
                <p:cNvGrpSpPr>
                  <a:grpSpLocks/>
                </p:cNvGrpSpPr>
                <p:nvPr/>
              </p:nvGrpSpPr>
              <p:grpSpPr bwMode="auto">
                <a:xfrm>
                  <a:off x="1594" y="2130"/>
                  <a:ext cx="862" cy="796"/>
                  <a:chOff x="1607" y="2115"/>
                  <a:chExt cx="862" cy="796"/>
                </a:xfrm>
              </p:grpSpPr>
              <p:grpSp>
                <p:nvGrpSpPr>
                  <p:cNvPr id="131118" name="Group 40"/>
                  <p:cNvGrpSpPr>
                    <a:grpSpLocks/>
                  </p:cNvGrpSpPr>
                  <p:nvPr/>
                </p:nvGrpSpPr>
                <p:grpSpPr bwMode="auto">
                  <a:xfrm>
                    <a:off x="1607" y="2115"/>
                    <a:ext cx="852" cy="772"/>
                    <a:chOff x="3784" y="572"/>
                    <a:chExt cx="988" cy="953"/>
                  </a:xfrm>
                </p:grpSpPr>
                <p:sp>
                  <p:nvSpPr>
                    <p:cNvPr id="131123" name="Oval 41"/>
                    <p:cNvSpPr>
                      <a:spLocks noChangeArrowheads="1"/>
                    </p:cNvSpPr>
                    <p:nvPr/>
                  </p:nvSpPr>
                  <p:spPr bwMode="auto">
                    <a:xfrm>
                      <a:off x="3784" y="572"/>
                      <a:ext cx="952" cy="953"/>
                    </a:xfrm>
                    <a:prstGeom prst="ellipse">
                      <a:avLst/>
                    </a:prstGeom>
                    <a:solidFill>
                      <a:schemeClr val="tx1"/>
                    </a:solidFill>
                    <a:ln w="2857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kumimoji="1" lang="en-US" b="1">
                        <a:solidFill>
                          <a:schemeClr val="tx2"/>
                        </a:solidFill>
                        <a:latin typeface="Arial"/>
                        <a:cs typeface="Arial"/>
                      </a:endParaRPr>
                    </a:p>
                  </p:txBody>
                </p:sp>
                <p:sp>
                  <p:nvSpPr>
                    <p:cNvPr id="131124" name="Freeform 42"/>
                    <p:cNvSpPr>
                      <a:spLocks/>
                    </p:cNvSpPr>
                    <p:nvPr/>
                  </p:nvSpPr>
                  <p:spPr bwMode="auto">
                    <a:xfrm>
                      <a:off x="4374" y="572"/>
                      <a:ext cx="398" cy="817"/>
                    </a:xfrm>
                    <a:custGeom>
                      <a:avLst/>
                      <a:gdLst>
                        <a:gd name="T0" fmla="*/ 372 w 398"/>
                        <a:gd name="T1" fmla="*/ 273 h 831"/>
                        <a:gd name="T2" fmla="*/ 363 w 398"/>
                        <a:gd name="T3" fmla="*/ 231 h 831"/>
                        <a:gd name="T4" fmla="*/ 305 w 398"/>
                        <a:gd name="T5" fmla="*/ 196 h 831"/>
                        <a:gd name="T6" fmla="*/ 238 w 398"/>
                        <a:gd name="T7" fmla="*/ 99 h 831"/>
                        <a:gd name="T8" fmla="*/ 171 w 398"/>
                        <a:gd name="T9" fmla="*/ 48 h 831"/>
                        <a:gd name="T10" fmla="*/ 56 w 398"/>
                        <a:gd name="T11" fmla="*/ 6 h 831"/>
                        <a:gd name="T12" fmla="*/ 8 w 398"/>
                        <a:gd name="T13" fmla="*/ 15 h 831"/>
                        <a:gd name="T14" fmla="*/ 27 w 398"/>
                        <a:gd name="T15" fmla="*/ 67 h 831"/>
                        <a:gd name="T16" fmla="*/ 94 w 398"/>
                        <a:gd name="T17" fmla="*/ 203 h 831"/>
                        <a:gd name="T18" fmla="*/ 132 w 398"/>
                        <a:gd name="T19" fmla="*/ 325 h 831"/>
                        <a:gd name="T20" fmla="*/ 152 w 398"/>
                        <a:gd name="T21" fmla="*/ 377 h 831"/>
                        <a:gd name="T22" fmla="*/ 161 w 398"/>
                        <a:gd name="T23" fmla="*/ 456 h 831"/>
                        <a:gd name="T24" fmla="*/ 219 w 398"/>
                        <a:gd name="T25" fmla="*/ 526 h 831"/>
                        <a:gd name="T26" fmla="*/ 248 w 398"/>
                        <a:gd name="T27" fmla="*/ 750 h 831"/>
                        <a:gd name="T28" fmla="*/ 305 w 398"/>
                        <a:gd name="T29" fmla="*/ 681 h 831"/>
                        <a:gd name="T30" fmla="*/ 353 w 398"/>
                        <a:gd name="T31" fmla="*/ 551 h 831"/>
                        <a:gd name="T32" fmla="*/ 363 w 398"/>
                        <a:gd name="T33" fmla="*/ 361 h 831"/>
                        <a:gd name="T34" fmla="*/ 382 w 398"/>
                        <a:gd name="T35" fmla="*/ 334 h 831"/>
                        <a:gd name="T36" fmla="*/ 363 w 398"/>
                        <a:gd name="T37" fmla="*/ 256 h 831"/>
                        <a:gd name="T38" fmla="*/ 372 w 398"/>
                        <a:gd name="T39" fmla="*/ 273 h 8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8"/>
                        <a:gd name="T61" fmla="*/ 0 h 831"/>
                        <a:gd name="T62" fmla="*/ 398 w 398"/>
                        <a:gd name="T63" fmla="*/ 831 h 83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8" h="831">
                          <a:moveTo>
                            <a:pt x="372" y="303"/>
                          </a:moveTo>
                          <a:cubicBezTo>
                            <a:pt x="369" y="287"/>
                            <a:pt x="373" y="268"/>
                            <a:pt x="363" y="255"/>
                          </a:cubicBezTo>
                          <a:cubicBezTo>
                            <a:pt x="349" y="237"/>
                            <a:pt x="305" y="217"/>
                            <a:pt x="305" y="217"/>
                          </a:cubicBezTo>
                          <a:cubicBezTo>
                            <a:pt x="275" y="171"/>
                            <a:pt x="284" y="141"/>
                            <a:pt x="238" y="111"/>
                          </a:cubicBezTo>
                          <a:cubicBezTo>
                            <a:pt x="225" y="72"/>
                            <a:pt x="209" y="66"/>
                            <a:pt x="171" y="54"/>
                          </a:cubicBezTo>
                          <a:cubicBezTo>
                            <a:pt x="141" y="22"/>
                            <a:pt x="98" y="16"/>
                            <a:pt x="56" y="6"/>
                          </a:cubicBezTo>
                          <a:cubicBezTo>
                            <a:pt x="40" y="9"/>
                            <a:pt x="14" y="0"/>
                            <a:pt x="8" y="15"/>
                          </a:cubicBezTo>
                          <a:cubicBezTo>
                            <a:pt x="0" y="34"/>
                            <a:pt x="21" y="54"/>
                            <a:pt x="27" y="73"/>
                          </a:cubicBezTo>
                          <a:cubicBezTo>
                            <a:pt x="46" y="131"/>
                            <a:pt x="41" y="191"/>
                            <a:pt x="94" y="226"/>
                          </a:cubicBezTo>
                          <a:cubicBezTo>
                            <a:pt x="105" y="312"/>
                            <a:pt x="103" y="297"/>
                            <a:pt x="132" y="361"/>
                          </a:cubicBezTo>
                          <a:cubicBezTo>
                            <a:pt x="140" y="379"/>
                            <a:pt x="152" y="418"/>
                            <a:pt x="152" y="418"/>
                          </a:cubicBezTo>
                          <a:cubicBezTo>
                            <a:pt x="155" y="447"/>
                            <a:pt x="154" y="477"/>
                            <a:pt x="161" y="505"/>
                          </a:cubicBezTo>
                          <a:cubicBezTo>
                            <a:pt x="167" y="530"/>
                            <a:pt x="205" y="561"/>
                            <a:pt x="219" y="582"/>
                          </a:cubicBezTo>
                          <a:cubicBezTo>
                            <a:pt x="244" y="659"/>
                            <a:pt x="240" y="750"/>
                            <a:pt x="248" y="831"/>
                          </a:cubicBezTo>
                          <a:cubicBezTo>
                            <a:pt x="275" y="790"/>
                            <a:pt x="258" y="770"/>
                            <a:pt x="305" y="754"/>
                          </a:cubicBezTo>
                          <a:cubicBezTo>
                            <a:pt x="323" y="703"/>
                            <a:pt x="323" y="656"/>
                            <a:pt x="353" y="610"/>
                          </a:cubicBezTo>
                          <a:cubicBezTo>
                            <a:pt x="356" y="540"/>
                            <a:pt x="355" y="469"/>
                            <a:pt x="363" y="399"/>
                          </a:cubicBezTo>
                          <a:cubicBezTo>
                            <a:pt x="364" y="388"/>
                            <a:pt x="381" y="381"/>
                            <a:pt x="382" y="370"/>
                          </a:cubicBezTo>
                          <a:cubicBezTo>
                            <a:pt x="398" y="214"/>
                            <a:pt x="363" y="378"/>
                            <a:pt x="363" y="284"/>
                          </a:cubicBezTo>
                          <a:cubicBezTo>
                            <a:pt x="363" y="277"/>
                            <a:pt x="369" y="297"/>
                            <a:pt x="372" y="303"/>
                          </a:cubicBezTo>
                          <a:close/>
                        </a:path>
                      </a:pathLst>
                    </a:custGeom>
                    <a:solidFill>
                      <a:schemeClr val="accent1"/>
                    </a:solidFill>
                    <a:ln w="9525">
                      <a:solidFill>
                        <a:schemeClr val="tx1"/>
                      </a:solidFill>
                      <a:round/>
                      <a:headEnd/>
                      <a:tailEnd/>
                    </a:ln>
                  </p:spPr>
                  <p:txBody>
                    <a:bodyPr/>
                    <a:lstStyle/>
                    <a:p>
                      <a:endParaRPr lang="en-US">
                        <a:latin typeface="Arial"/>
                        <a:cs typeface="Arial"/>
                      </a:endParaRPr>
                    </a:p>
                  </p:txBody>
                </p:sp>
              </p:grpSp>
              <p:sp>
                <p:nvSpPr>
                  <p:cNvPr id="131119" name="Line 43"/>
                  <p:cNvSpPr>
                    <a:spLocks noChangeShapeType="1"/>
                  </p:cNvSpPr>
                  <p:nvPr/>
                </p:nvSpPr>
                <p:spPr bwMode="auto">
                  <a:xfrm>
                    <a:off x="2034" y="2140"/>
                    <a:ext cx="0" cy="771"/>
                  </a:xfrm>
                  <a:prstGeom prst="line">
                    <a:avLst/>
                  </a:prstGeom>
                  <a:noFill/>
                  <a:ln w="9525">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latin typeface="Arial"/>
                      <a:cs typeface="Arial"/>
                    </a:endParaRPr>
                  </a:p>
                </p:txBody>
              </p:sp>
              <p:sp>
                <p:nvSpPr>
                  <p:cNvPr id="131120" name="Line 44"/>
                  <p:cNvSpPr>
                    <a:spLocks noChangeShapeType="1"/>
                  </p:cNvSpPr>
                  <p:nvPr/>
                </p:nvSpPr>
                <p:spPr bwMode="auto">
                  <a:xfrm>
                    <a:off x="1626" y="2503"/>
                    <a:ext cx="816" cy="0"/>
                  </a:xfrm>
                  <a:prstGeom prst="line">
                    <a:avLst/>
                  </a:prstGeom>
                  <a:noFill/>
                  <a:ln w="9525">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latin typeface="Arial"/>
                      <a:cs typeface="Arial"/>
                    </a:endParaRPr>
                  </a:p>
                </p:txBody>
              </p:sp>
              <p:sp>
                <p:nvSpPr>
                  <p:cNvPr id="131121" name="Line 45"/>
                  <p:cNvSpPr>
                    <a:spLocks noChangeShapeType="1"/>
                  </p:cNvSpPr>
                  <p:nvPr/>
                </p:nvSpPr>
                <p:spPr bwMode="auto">
                  <a:xfrm>
                    <a:off x="2151" y="2115"/>
                    <a:ext cx="227" cy="589"/>
                  </a:xfrm>
                  <a:prstGeom prst="line">
                    <a:avLst/>
                  </a:prstGeom>
                  <a:noFill/>
                  <a:ln w="952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latin typeface="Arial"/>
                      <a:cs typeface="Arial"/>
                    </a:endParaRPr>
                  </a:p>
                </p:txBody>
              </p:sp>
              <p:sp>
                <p:nvSpPr>
                  <p:cNvPr id="131122" name="Line 46"/>
                  <p:cNvSpPr>
                    <a:spLocks noChangeShapeType="1"/>
                  </p:cNvSpPr>
                  <p:nvPr/>
                </p:nvSpPr>
                <p:spPr bwMode="auto">
                  <a:xfrm flipV="1">
                    <a:off x="2242" y="2341"/>
                    <a:ext cx="227" cy="91"/>
                  </a:xfrm>
                  <a:prstGeom prst="line">
                    <a:avLst/>
                  </a:prstGeom>
                  <a:noFill/>
                  <a:ln w="952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latin typeface="Arial"/>
                      <a:cs typeface="Arial"/>
                    </a:endParaRPr>
                  </a:p>
                </p:txBody>
              </p:sp>
            </p:grpSp>
            <p:grpSp>
              <p:nvGrpSpPr>
                <p:cNvPr id="131100" name="Group 47"/>
                <p:cNvGrpSpPr>
                  <a:grpSpLocks/>
                </p:cNvGrpSpPr>
                <p:nvPr/>
              </p:nvGrpSpPr>
              <p:grpSpPr bwMode="auto">
                <a:xfrm>
                  <a:off x="2773" y="2119"/>
                  <a:ext cx="2122" cy="787"/>
                  <a:chOff x="2786" y="2104"/>
                  <a:chExt cx="2122" cy="787"/>
                </a:xfrm>
              </p:grpSpPr>
              <p:grpSp>
                <p:nvGrpSpPr>
                  <p:cNvPr id="131107" name="Group 48"/>
                  <p:cNvGrpSpPr>
                    <a:grpSpLocks/>
                  </p:cNvGrpSpPr>
                  <p:nvPr/>
                </p:nvGrpSpPr>
                <p:grpSpPr bwMode="auto">
                  <a:xfrm>
                    <a:off x="4056" y="2115"/>
                    <a:ext cx="852" cy="772"/>
                    <a:chOff x="3784" y="572"/>
                    <a:chExt cx="988" cy="953"/>
                  </a:xfrm>
                </p:grpSpPr>
                <p:sp>
                  <p:nvSpPr>
                    <p:cNvPr id="131116" name="Oval 49"/>
                    <p:cNvSpPr>
                      <a:spLocks noChangeArrowheads="1"/>
                    </p:cNvSpPr>
                    <p:nvPr/>
                  </p:nvSpPr>
                  <p:spPr bwMode="auto">
                    <a:xfrm>
                      <a:off x="3784" y="572"/>
                      <a:ext cx="952" cy="953"/>
                    </a:xfrm>
                    <a:prstGeom prst="ellipse">
                      <a:avLst/>
                    </a:prstGeom>
                    <a:solidFill>
                      <a:schemeClr val="tx1"/>
                    </a:solidFill>
                    <a:ln w="2857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kumimoji="1" lang="en-US" b="1">
                        <a:solidFill>
                          <a:schemeClr val="tx2"/>
                        </a:solidFill>
                        <a:latin typeface="Arial"/>
                        <a:cs typeface="Arial"/>
                      </a:endParaRPr>
                    </a:p>
                  </p:txBody>
                </p:sp>
                <p:sp>
                  <p:nvSpPr>
                    <p:cNvPr id="131117" name="Freeform 50"/>
                    <p:cNvSpPr>
                      <a:spLocks/>
                    </p:cNvSpPr>
                    <p:nvPr/>
                  </p:nvSpPr>
                  <p:spPr bwMode="auto">
                    <a:xfrm>
                      <a:off x="4374" y="572"/>
                      <a:ext cx="398" cy="817"/>
                    </a:xfrm>
                    <a:custGeom>
                      <a:avLst/>
                      <a:gdLst>
                        <a:gd name="T0" fmla="*/ 372 w 398"/>
                        <a:gd name="T1" fmla="*/ 273 h 831"/>
                        <a:gd name="T2" fmla="*/ 363 w 398"/>
                        <a:gd name="T3" fmla="*/ 231 h 831"/>
                        <a:gd name="T4" fmla="*/ 305 w 398"/>
                        <a:gd name="T5" fmla="*/ 196 h 831"/>
                        <a:gd name="T6" fmla="*/ 238 w 398"/>
                        <a:gd name="T7" fmla="*/ 99 h 831"/>
                        <a:gd name="T8" fmla="*/ 171 w 398"/>
                        <a:gd name="T9" fmla="*/ 48 h 831"/>
                        <a:gd name="T10" fmla="*/ 56 w 398"/>
                        <a:gd name="T11" fmla="*/ 6 h 831"/>
                        <a:gd name="T12" fmla="*/ 8 w 398"/>
                        <a:gd name="T13" fmla="*/ 15 h 831"/>
                        <a:gd name="T14" fmla="*/ 27 w 398"/>
                        <a:gd name="T15" fmla="*/ 67 h 831"/>
                        <a:gd name="T16" fmla="*/ 94 w 398"/>
                        <a:gd name="T17" fmla="*/ 203 h 831"/>
                        <a:gd name="T18" fmla="*/ 132 w 398"/>
                        <a:gd name="T19" fmla="*/ 325 h 831"/>
                        <a:gd name="T20" fmla="*/ 152 w 398"/>
                        <a:gd name="T21" fmla="*/ 377 h 831"/>
                        <a:gd name="T22" fmla="*/ 161 w 398"/>
                        <a:gd name="T23" fmla="*/ 456 h 831"/>
                        <a:gd name="T24" fmla="*/ 219 w 398"/>
                        <a:gd name="T25" fmla="*/ 526 h 831"/>
                        <a:gd name="T26" fmla="*/ 248 w 398"/>
                        <a:gd name="T27" fmla="*/ 750 h 831"/>
                        <a:gd name="T28" fmla="*/ 305 w 398"/>
                        <a:gd name="T29" fmla="*/ 681 h 831"/>
                        <a:gd name="T30" fmla="*/ 353 w 398"/>
                        <a:gd name="T31" fmla="*/ 551 h 831"/>
                        <a:gd name="T32" fmla="*/ 363 w 398"/>
                        <a:gd name="T33" fmla="*/ 361 h 831"/>
                        <a:gd name="T34" fmla="*/ 382 w 398"/>
                        <a:gd name="T35" fmla="*/ 334 h 831"/>
                        <a:gd name="T36" fmla="*/ 363 w 398"/>
                        <a:gd name="T37" fmla="*/ 256 h 831"/>
                        <a:gd name="T38" fmla="*/ 372 w 398"/>
                        <a:gd name="T39" fmla="*/ 273 h 8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8"/>
                        <a:gd name="T61" fmla="*/ 0 h 831"/>
                        <a:gd name="T62" fmla="*/ 398 w 398"/>
                        <a:gd name="T63" fmla="*/ 831 h 83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8" h="831">
                          <a:moveTo>
                            <a:pt x="372" y="303"/>
                          </a:moveTo>
                          <a:cubicBezTo>
                            <a:pt x="369" y="287"/>
                            <a:pt x="373" y="268"/>
                            <a:pt x="363" y="255"/>
                          </a:cubicBezTo>
                          <a:cubicBezTo>
                            <a:pt x="349" y="237"/>
                            <a:pt x="305" y="217"/>
                            <a:pt x="305" y="217"/>
                          </a:cubicBezTo>
                          <a:cubicBezTo>
                            <a:pt x="275" y="171"/>
                            <a:pt x="284" y="141"/>
                            <a:pt x="238" y="111"/>
                          </a:cubicBezTo>
                          <a:cubicBezTo>
                            <a:pt x="225" y="72"/>
                            <a:pt x="209" y="66"/>
                            <a:pt x="171" y="54"/>
                          </a:cubicBezTo>
                          <a:cubicBezTo>
                            <a:pt x="141" y="22"/>
                            <a:pt x="98" y="16"/>
                            <a:pt x="56" y="6"/>
                          </a:cubicBezTo>
                          <a:cubicBezTo>
                            <a:pt x="40" y="9"/>
                            <a:pt x="14" y="0"/>
                            <a:pt x="8" y="15"/>
                          </a:cubicBezTo>
                          <a:cubicBezTo>
                            <a:pt x="0" y="34"/>
                            <a:pt x="21" y="54"/>
                            <a:pt x="27" y="73"/>
                          </a:cubicBezTo>
                          <a:cubicBezTo>
                            <a:pt x="46" y="131"/>
                            <a:pt x="41" y="191"/>
                            <a:pt x="94" y="226"/>
                          </a:cubicBezTo>
                          <a:cubicBezTo>
                            <a:pt x="105" y="312"/>
                            <a:pt x="103" y="297"/>
                            <a:pt x="132" y="361"/>
                          </a:cubicBezTo>
                          <a:cubicBezTo>
                            <a:pt x="140" y="379"/>
                            <a:pt x="152" y="418"/>
                            <a:pt x="152" y="418"/>
                          </a:cubicBezTo>
                          <a:cubicBezTo>
                            <a:pt x="155" y="447"/>
                            <a:pt x="154" y="477"/>
                            <a:pt x="161" y="505"/>
                          </a:cubicBezTo>
                          <a:cubicBezTo>
                            <a:pt x="167" y="530"/>
                            <a:pt x="205" y="561"/>
                            <a:pt x="219" y="582"/>
                          </a:cubicBezTo>
                          <a:cubicBezTo>
                            <a:pt x="244" y="659"/>
                            <a:pt x="240" y="750"/>
                            <a:pt x="248" y="831"/>
                          </a:cubicBezTo>
                          <a:cubicBezTo>
                            <a:pt x="275" y="790"/>
                            <a:pt x="258" y="770"/>
                            <a:pt x="305" y="754"/>
                          </a:cubicBezTo>
                          <a:cubicBezTo>
                            <a:pt x="323" y="703"/>
                            <a:pt x="323" y="656"/>
                            <a:pt x="353" y="610"/>
                          </a:cubicBezTo>
                          <a:cubicBezTo>
                            <a:pt x="356" y="540"/>
                            <a:pt x="355" y="469"/>
                            <a:pt x="363" y="399"/>
                          </a:cubicBezTo>
                          <a:cubicBezTo>
                            <a:pt x="364" y="388"/>
                            <a:pt x="381" y="381"/>
                            <a:pt x="382" y="370"/>
                          </a:cubicBezTo>
                          <a:cubicBezTo>
                            <a:pt x="398" y="214"/>
                            <a:pt x="363" y="378"/>
                            <a:pt x="363" y="284"/>
                          </a:cubicBezTo>
                          <a:cubicBezTo>
                            <a:pt x="363" y="277"/>
                            <a:pt x="369" y="297"/>
                            <a:pt x="372" y="303"/>
                          </a:cubicBezTo>
                          <a:close/>
                        </a:path>
                      </a:pathLst>
                    </a:custGeom>
                    <a:solidFill>
                      <a:schemeClr val="accent1"/>
                    </a:solidFill>
                    <a:ln w="9525">
                      <a:solidFill>
                        <a:schemeClr val="tx1"/>
                      </a:solidFill>
                      <a:round/>
                      <a:headEnd/>
                      <a:tailEnd/>
                    </a:ln>
                  </p:spPr>
                  <p:txBody>
                    <a:bodyPr/>
                    <a:lstStyle/>
                    <a:p>
                      <a:endParaRPr lang="en-US">
                        <a:latin typeface="Arial"/>
                        <a:cs typeface="Arial"/>
                      </a:endParaRPr>
                    </a:p>
                  </p:txBody>
                </p:sp>
              </p:grpSp>
              <p:sp>
                <p:nvSpPr>
                  <p:cNvPr id="131108" name="Line 51"/>
                  <p:cNvSpPr>
                    <a:spLocks noChangeShapeType="1"/>
                  </p:cNvSpPr>
                  <p:nvPr/>
                </p:nvSpPr>
                <p:spPr bwMode="auto">
                  <a:xfrm>
                    <a:off x="4481" y="2119"/>
                    <a:ext cx="0" cy="771"/>
                  </a:xfrm>
                  <a:prstGeom prst="line">
                    <a:avLst/>
                  </a:prstGeom>
                  <a:noFill/>
                  <a:ln w="9525">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latin typeface="Arial"/>
                      <a:cs typeface="Arial"/>
                    </a:endParaRPr>
                  </a:p>
                </p:txBody>
              </p:sp>
              <p:grpSp>
                <p:nvGrpSpPr>
                  <p:cNvPr id="131109" name="Group 52"/>
                  <p:cNvGrpSpPr>
                    <a:grpSpLocks/>
                  </p:cNvGrpSpPr>
                  <p:nvPr/>
                </p:nvGrpSpPr>
                <p:grpSpPr bwMode="auto">
                  <a:xfrm>
                    <a:off x="2786" y="2104"/>
                    <a:ext cx="852" cy="787"/>
                    <a:chOff x="2786" y="2104"/>
                    <a:chExt cx="852" cy="787"/>
                  </a:xfrm>
                </p:grpSpPr>
                <p:grpSp>
                  <p:nvGrpSpPr>
                    <p:cNvPr id="131111" name="Group 53"/>
                    <p:cNvGrpSpPr>
                      <a:grpSpLocks/>
                    </p:cNvGrpSpPr>
                    <p:nvPr/>
                  </p:nvGrpSpPr>
                  <p:grpSpPr bwMode="auto">
                    <a:xfrm>
                      <a:off x="2786" y="2115"/>
                      <a:ext cx="852" cy="772"/>
                      <a:chOff x="3784" y="572"/>
                      <a:chExt cx="988" cy="953"/>
                    </a:xfrm>
                  </p:grpSpPr>
                  <p:sp>
                    <p:nvSpPr>
                      <p:cNvPr id="131114" name="Oval 54"/>
                      <p:cNvSpPr>
                        <a:spLocks noChangeArrowheads="1"/>
                      </p:cNvSpPr>
                      <p:nvPr/>
                    </p:nvSpPr>
                    <p:spPr bwMode="auto">
                      <a:xfrm>
                        <a:off x="3784" y="572"/>
                        <a:ext cx="952" cy="953"/>
                      </a:xfrm>
                      <a:prstGeom prst="ellipse">
                        <a:avLst/>
                      </a:prstGeom>
                      <a:solidFill>
                        <a:schemeClr val="tx1"/>
                      </a:solidFill>
                      <a:ln w="2857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kumimoji="1" lang="en-US" b="1">
                          <a:solidFill>
                            <a:schemeClr val="tx2"/>
                          </a:solidFill>
                          <a:latin typeface="Arial"/>
                          <a:cs typeface="Arial"/>
                        </a:endParaRPr>
                      </a:p>
                    </p:txBody>
                  </p:sp>
                  <p:sp>
                    <p:nvSpPr>
                      <p:cNvPr id="131115" name="Freeform 55"/>
                      <p:cNvSpPr>
                        <a:spLocks/>
                      </p:cNvSpPr>
                      <p:nvPr/>
                    </p:nvSpPr>
                    <p:spPr bwMode="auto">
                      <a:xfrm>
                        <a:off x="4374" y="572"/>
                        <a:ext cx="398" cy="817"/>
                      </a:xfrm>
                      <a:custGeom>
                        <a:avLst/>
                        <a:gdLst>
                          <a:gd name="T0" fmla="*/ 372 w 398"/>
                          <a:gd name="T1" fmla="*/ 273 h 831"/>
                          <a:gd name="T2" fmla="*/ 363 w 398"/>
                          <a:gd name="T3" fmla="*/ 231 h 831"/>
                          <a:gd name="T4" fmla="*/ 305 w 398"/>
                          <a:gd name="T5" fmla="*/ 196 h 831"/>
                          <a:gd name="T6" fmla="*/ 238 w 398"/>
                          <a:gd name="T7" fmla="*/ 99 h 831"/>
                          <a:gd name="T8" fmla="*/ 171 w 398"/>
                          <a:gd name="T9" fmla="*/ 48 h 831"/>
                          <a:gd name="T10" fmla="*/ 56 w 398"/>
                          <a:gd name="T11" fmla="*/ 6 h 831"/>
                          <a:gd name="T12" fmla="*/ 8 w 398"/>
                          <a:gd name="T13" fmla="*/ 15 h 831"/>
                          <a:gd name="T14" fmla="*/ 27 w 398"/>
                          <a:gd name="T15" fmla="*/ 67 h 831"/>
                          <a:gd name="T16" fmla="*/ 94 w 398"/>
                          <a:gd name="T17" fmla="*/ 203 h 831"/>
                          <a:gd name="T18" fmla="*/ 132 w 398"/>
                          <a:gd name="T19" fmla="*/ 325 h 831"/>
                          <a:gd name="T20" fmla="*/ 152 w 398"/>
                          <a:gd name="T21" fmla="*/ 377 h 831"/>
                          <a:gd name="T22" fmla="*/ 161 w 398"/>
                          <a:gd name="T23" fmla="*/ 456 h 831"/>
                          <a:gd name="T24" fmla="*/ 219 w 398"/>
                          <a:gd name="T25" fmla="*/ 526 h 831"/>
                          <a:gd name="T26" fmla="*/ 248 w 398"/>
                          <a:gd name="T27" fmla="*/ 750 h 831"/>
                          <a:gd name="T28" fmla="*/ 305 w 398"/>
                          <a:gd name="T29" fmla="*/ 681 h 831"/>
                          <a:gd name="T30" fmla="*/ 353 w 398"/>
                          <a:gd name="T31" fmla="*/ 551 h 831"/>
                          <a:gd name="T32" fmla="*/ 363 w 398"/>
                          <a:gd name="T33" fmla="*/ 361 h 831"/>
                          <a:gd name="T34" fmla="*/ 382 w 398"/>
                          <a:gd name="T35" fmla="*/ 334 h 831"/>
                          <a:gd name="T36" fmla="*/ 363 w 398"/>
                          <a:gd name="T37" fmla="*/ 256 h 831"/>
                          <a:gd name="T38" fmla="*/ 372 w 398"/>
                          <a:gd name="T39" fmla="*/ 273 h 8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8"/>
                          <a:gd name="T61" fmla="*/ 0 h 831"/>
                          <a:gd name="T62" fmla="*/ 398 w 398"/>
                          <a:gd name="T63" fmla="*/ 831 h 83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8" h="831">
                            <a:moveTo>
                              <a:pt x="372" y="303"/>
                            </a:moveTo>
                            <a:cubicBezTo>
                              <a:pt x="369" y="287"/>
                              <a:pt x="373" y="268"/>
                              <a:pt x="363" y="255"/>
                            </a:cubicBezTo>
                            <a:cubicBezTo>
                              <a:pt x="349" y="237"/>
                              <a:pt x="305" y="217"/>
                              <a:pt x="305" y="217"/>
                            </a:cubicBezTo>
                            <a:cubicBezTo>
                              <a:pt x="275" y="171"/>
                              <a:pt x="284" y="141"/>
                              <a:pt x="238" y="111"/>
                            </a:cubicBezTo>
                            <a:cubicBezTo>
                              <a:pt x="225" y="72"/>
                              <a:pt x="209" y="66"/>
                              <a:pt x="171" y="54"/>
                            </a:cubicBezTo>
                            <a:cubicBezTo>
                              <a:pt x="141" y="22"/>
                              <a:pt x="98" y="16"/>
                              <a:pt x="56" y="6"/>
                            </a:cubicBezTo>
                            <a:cubicBezTo>
                              <a:pt x="40" y="9"/>
                              <a:pt x="14" y="0"/>
                              <a:pt x="8" y="15"/>
                            </a:cubicBezTo>
                            <a:cubicBezTo>
                              <a:pt x="0" y="34"/>
                              <a:pt x="21" y="54"/>
                              <a:pt x="27" y="73"/>
                            </a:cubicBezTo>
                            <a:cubicBezTo>
                              <a:pt x="46" y="131"/>
                              <a:pt x="41" y="191"/>
                              <a:pt x="94" y="226"/>
                            </a:cubicBezTo>
                            <a:cubicBezTo>
                              <a:pt x="105" y="312"/>
                              <a:pt x="103" y="297"/>
                              <a:pt x="132" y="361"/>
                            </a:cubicBezTo>
                            <a:cubicBezTo>
                              <a:pt x="140" y="379"/>
                              <a:pt x="152" y="418"/>
                              <a:pt x="152" y="418"/>
                            </a:cubicBezTo>
                            <a:cubicBezTo>
                              <a:pt x="155" y="447"/>
                              <a:pt x="154" y="477"/>
                              <a:pt x="161" y="505"/>
                            </a:cubicBezTo>
                            <a:cubicBezTo>
                              <a:pt x="167" y="530"/>
                              <a:pt x="205" y="561"/>
                              <a:pt x="219" y="582"/>
                            </a:cubicBezTo>
                            <a:cubicBezTo>
                              <a:pt x="244" y="659"/>
                              <a:pt x="240" y="750"/>
                              <a:pt x="248" y="831"/>
                            </a:cubicBezTo>
                            <a:cubicBezTo>
                              <a:pt x="275" y="790"/>
                              <a:pt x="258" y="770"/>
                              <a:pt x="305" y="754"/>
                            </a:cubicBezTo>
                            <a:cubicBezTo>
                              <a:pt x="323" y="703"/>
                              <a:pt x="323" y="656"/>
                              <a:pt x="353" y="610"/>
                            </a:cubicBezTo>
                            <a:cubicBezTo>
                              <a:pt x="356" y="540"/>
                              <a:pt x="355" y="469"/>
                              <a:pt x="363" y="399"/>
                            </a:cubicBezTo>
                            <a:cubicBezTo>
                              <a:pt x="364" y="388"/>
                              <a:pt x="381" y="381"/>
                              <a:pt x="382" y="370"/>
                            </a:cubicBezTo>
                            <a:cubicBezTo>
                              <a:pt x="398" y="214"/>
                              <a:pt x="363" y="378"/>
                              <a:pt x="363" y="284"/>
                            </a:cubicBezTo>
                            <a:cubicBezTo>
                              <a:pt x="363" y="277"/>
                              <a:pt x="369" y="297"/>
                              <a:pt x="372" y="303"/>
                            </a:cubicBezTo>
                            <a:close/>
                          </a:path>
                        </a:pathLst>
                      </a:custGeom>
                      <a:solidFill>
                        <a:schemeClr val="accent1"/>
                      </a:solidFill>
                      <a:ln w="9525">
                        <a:solidFill>
                          <a:schemeClr val="tx1"/>
                        </a:solidFill>
                        <a:round/>
                        <a:headEnd/>
                        <a:tailEnd/>
                      </a:ln>
                    </p:spPr>
                    <p:txBody>
                      <a:bodyPr/>
                      <a:lstStyle/>
                      <a:p>
                        <a:endParaRPr lang="en-US">
                          <a:latin typeface="Arial"/>
                          <a:cs typeface="Arial"/>
                        </a:endParaRPr>
                      </a:p>
                    </p:txBody>
                  </p:sp>
                </p:grpSp>
                <p:sp>
                  <p:nvSpPr>
                    <p:cNvPr id="131112" name="Line 56"/>
                    <p:cNvSpPr>
                      <a:spLocks noChangeShapeType="1"/>
                    </p:cNvSpPr>
                    <p:nvPr/>
                  </p:nvSpPr>
                  <p:spPr bwMode="auto">
                    <a:xfrm>
                      <a:off x="3203" y="2120"/>
                      <a:ext cx="0" cy="771"/>
                    </a:xfrm>
                    <a:prstGeom prst="line">
                      <a:avLst/>
                    </a:prstGeom>
                    <a:noFill/>
                    <a:ln w="9525">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latin typeface="Arial"/>
                        <a:cs typeface="Arial"/>
                      </a:endParaRPr>
                    </a:p>
                  </p:txBody>
                </p:sp>
                <p:sp>
                  <p:nvSpPr>
                    <p:cNvPr id="131113" name="Line 57"/>
                    <p:cNvSpPr>
                      <a:spLocks noChangeShapeType="1"/>
                    </p:cNvSpPr>
                    <p:nvPr/>
                  </p:nvSpPr>
                  <p:spPr bwMode="auto">
                    <a:xfrm>
                      <a:off x="3150" y="2104"/>
                      <a:ext cx="0" cy="771"/>
                    </a:xfrm>
                    <a:prstGeom prst="line">
                      <a:avLst/>
                    </a:prstGeom>
                    <a:noFill/>
                    <a:ln w="952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latin typeface="Arial"/>
                        <a:cs typeface="Arial"/>
                      </a:endParaRPr>
                    </a:p>
                  </p:txBody>
                </p:sp>
              </p:grpSp>
              <p:sp>
                <p:nvSpPr>
                  <p:cNvPr id="131110" name="Line 58"/>
                  <p:cNvSpPr>
                    <a:spLocks noChangeShapeType="1"/>
                  </p:cNvSpPr>
                  <p:nvPr/>
                </p:nvSpPr>
                <p:spPr bwMode="auto">
                  <a:xfrm>
                    <a:off x="4601" y="2142"/>
                    <a:ext cx="227" cy="544"/>
                  </a:xfrm>
                  <a:prstGeom prst="line">
                    <a:avLst/>
                  </a:prstGeom>
                  <a:noFill/>
                  <a:ln w="952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latin typeface="Arial"/>
                      <a:cs typeface="Arial"/>
                    </a:endParaRPr>
                  </a:p>
                </p:txBody>
              </p:sp>
            </p:grpSp>
            <p:grpSp>
              <p:nvGrpSpPr>
                <p:cNvPr id="131101" name="Group 59"/>
                <p:cNvGrpSpPr>
                  <a:grpSpLocks/>
                </p:cNvGrpSpPr>
                <p:nvPr/>
              </p:nvGrpSpPr>
              <p:grpSpPr bwMode="auto">
                <a:xfrm>
                  <a:off x="5268" y="2130"/>
                  <a:ext cx="862" cy="772"/>
                  <a:chOff x="5281" y="2115"/>
                  <a:chExt cx="862" cy="772"/>
                </a:xfrm>
              </p:grpSpPr>
              <p:grpSp>
                <p:nvGrpSpPr>
                  <p:cNvPr id="131102" name="Group 60"/>
                  <p:cNvGrpSpPr>
                    <a:grpSpLocks/>
                  </p:cNvGrpSpPr>
                  <p:nvPr/>
                </p:nvGrpSpPr>
                <p:grpSpPr bwMode="auto">
                  <a:xfrm>
                    <a:off x="5281" y="2115"/>
                    <a:ext cx="852" cy="772"/>
                    <a:chOff x="3784" y="572"/>
                    <a:chExt cx="988" cy="953"/>
                  </a:xfrm>
                </p:grpSpPr>
                <p:sp>
                  <p:nvSpPr>
                    <p:cNvPr id="131105" name="Oval 61"/>
                    <p:cNvSpPr>
                      <a:spLocks noChangeArrowheads="1"/>
                    </p:cNvSpPr>
                    <p:nvPr/>
                  </p:nvSpPr>
                  <p:spPr bwMode="auto">
                    <a:xfrm>
                      <a:off x="3784" y="572"/>
                      <a:ext cx="952" cy="953"/>
                    </a:xfrm>
                    <a:prstGeom prst="ellipse">
                      <a:avLst/>
                    </a:prstGeom>
                    <a:solidFill>
                      <a:schemeClr val="tx1"/>
                    </a:solidFill>
                    <a:ln w="2857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kumimoji="1" lang="en-US" b="1">
                        <a:solidFill>
                          <a:schemeClr val="tx2"/>
                        </a:solidFill>
                        <a:latin typeface="Arial"/>
                        <a:cs typeface="Arial"/>
                      </a:endParaRPr>
                    </a:p>
                  </p:txBody>
                </p:sp>
                <p:sp>
                  <p:nvSpPr>
                    <p:cNvPr id="131106" name="Freeform 62"/>
                    <p:cNvSpPr>
                      <a:spLocks/>
                    </p:cNvSpPr>
                    <p:nvPr/>
                  </p:nvSpPr>
                  <p:spPr bwMode="auto">
                    <a:xfrm>
                      <a:off x="4374" y="572"/>
                      <a:ext cx="398" cy="817"/>
                    </a:xfrm>
                    <a:custGeom>
                      <a:avLst/>
                      <a:gdLst>
                        <a:gd name="T0" fmla="*/ 372 w 398"/>
                        <a:gd name="T1" fmla="*/ 273 h 831"/>
                        <a:gd name="T2" fmla="*/ 363 w 398"/>
                        <a:gd name="T3" fmla="*/ 231 h 831"/>
                        <a:gd name="T4" fmla="*/ 305 w 398"/>
                        <a:gd name="T5" fmla="*/ 196 h 831"/>
                        <a:gd name="T6" fmla="*/ 238 w 398"/>
                        <a:gd name="T7" fmla="*/ 99 h 831"/>
                        <a:gd name="T8" fmla="*/ 171 w 398"/>
                        <a:gd name="T9" fmla="*/ 48 h 831"/>
                        <a:gd name="T10" fmla="*/ 56 w 398"/>
                        <a:gd name="T11" fmla="*/ 6 h 831"/>
                        <a:gd name="T12" fmla="*/ 8 w 398"/>
                        <a:gd name="T13" fmla="*/ 15 h 831"/>
                        <a:gd name="T14" fmla="*/ 27 w 398"/>
                        <a:gd name="T15" fmla="*/ 67 h 831"/>
                        <a:gd name="T16" fmla="*/ 94 w 398"/>
                        <a:gd name="T17" fmla="*/ 203 h 831"/>
                        <a:gd name="T18" fmla="*/ 132 w 398"/>
                        <a:gd name="T19" fmla="*/ 325 h 831"/>
                        <a:gd name="T20" fmla="*/ 152 w 398"/>
                        <a:gd name="T21" fmla="*/ 377 h 831"/>
                        <a:gd name="T22" fmla="*/ 161 w 398"/>
                        <a:gd name="T23" fmla="*/ 456 h 831"/>
                        <a:gd name="T24" fmla="*/ 219 w 398"/>
                        <a:gd name="T25" fmla="*/ 526 h 831"/>
                        <a:gd name="T26" fmla="*/ 248 w 398"/>
                        <a:gd name="T27" fmla="*/ 750 h 831"/>
                        <a:gd name="T28" fmla="*/ 305 w 398"/>
                        <a:gd name="T29" fmla="*/ 681 h 831"/>
                        <a:gd name="T30" fmla="*/ 353 w 398"/>
                        <a:gd name="T31" fmla="*/ 551 h 831"/>
                        <a:gd name="T32" fmla="*/ 363 w 398"/>
                        <a:gd name="T33" fmla="*/ 361 h 831"/>
                        <a:gd name="T34" fmla="*/ 382 w 398"/>
                        <a:gd name="T35" fmla="*/ 334 h 831"/>
                        <a:gd name="T36" fmla="*/ 363 w 398"/>
                        <a:gd name="T37" fmla="*/ 256 h 831"/>
                        <a:gd name="T38" fmla="*/ 372 w 398"/>
                        <a:gd name="T39" fmla="*/ 273 h 8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8"/>
                        <a:gd name="T61" fmla="*/ 0 h 831"/>
                        <a:gd name="T62" fmla="*/ 398 w 398"/>
                        <a:gd name="T63" fmla="*/ 831 h 83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8" h="831">
                          <a:moveTo>
                            <a:pt x="372" y="303"/>
                          </a:moveTo>
                          <a:cubicBezTo>
                            <a:pt x="369" y="287"/>
                            <a:pt x="373" y="268"/>
                            <a:pt x="363" y="255"/>
                          </a:cubicBezTo>
                          <a:cubicBezTo>
                            <a:pt x="349" y="237"/>
                            <a:pt x="305" y="217"/>
                            <a:pt x="305" y="217"/>
                          </a:cubicBezTo>
                          <a:cubicBezTo>
                            <a:pt x="275" y="171"/>
                            <a:pt x="284" y="141"/>
                            <a:pt x="238" y="111"/>
                          </a:cubicBezTo>
                          <a:cubicBezTo>
                            <a:pt x="225" y="72"/>
                            <a:pt x="209" y="66"/>
                            <a:pt x="171" y="54"/>
                          </a:cubicBezTo>
                          <a:cubicBezTo>
                            <a:pt x="141" y="22"/>
                            <a:pt x="98" y="16"/>
                            <a:pt x="56" y="6"/>
                          </a:cubicBezTo>
                          <a:cubicBezTo>
                            <a:pt x="40" y="9"/>
                            <a:pt x="14" y="0"/>
                            <a:pt x="8" y="15"/>
                          </a:cubicBezTo>
                          <a:cubicBezTo>
                            <a:pt x="0" y="34"/>
                            <a:pt x="21" y="54"/>
                            <a:pt x="27" y="73"/>
                          </a:cubicBezTo>
                          <a:cubicBezTo>
                            <a:pt x="46" y="131"/>
                            <a:pt x="41" y="191"/>
                            <a:pt x="94" y="226"/>
                          </a:cubicBezTo>
                          <a:cubicBezTo>
                            <a:pt x="105" y="312"/>
                            <a:pt x="103" y="297"/>
                            <a:pt x="132" y="361"/>
                          </a:cubicBezTo>
                          <a:cubicBezTo>
                            <a:pt x="140" y="379"/>
                            <a:pt x="152" y="418"/>
                            <a:pt x="152" y="418"/>
                          </a:cubicBezTo>
                          <a:cubicBezTo>
                            <a:pt x="155" y="447"/>
                            <a:pt x="154" y="477"/>
                            <a:pt x="161" y="505"/>
                          </a:cubicBezTo>
                          <a:cubicBezTo>
                            <a:pt x="167" y="530"/>
                            <a:pt x="205" y="561"/>
                            <a:pt x="219" y="582"/>
                          </a:cubicBezTo>
                          <a:cubicBezTo>
                            <a:pt x="244" y="659"/>
                            <a:pt x="240" y="750"/>
                            <a:pt x="248" y="831"/>
                          </a:cubicBezTo>
                          <a:cubicBezTo>
                            <a:pt x="275" y="790"/>
                            <a:pt x="258" y="770"/>
                            <a:pt x="305" y="754"/>
                          </a:cubicBezTo>
                          <a:cubicBezTo>
                            <a:pt x="323" y="703"/>
                            <a:pt x="323" y="656"/>
                            <a:pt x="353" y="610"/>
                          </a:cubicBezTo>
                          <a:cubicBezTo>
                            <a:pt x="356" y="540"/>
                            <a:pt x="355" y="469"/>
                            <a:pt x="363" y="399"/>
                          </a:cubicBezTo>
                          <a:cubicBezTo>
                            <a:pt x="364" y="388"/>
                            <a:pt x="381" y="381"/>
                            <a:pt x="382" y="370"/>
                          </a:cubicBezTo>
                          <a:cubicBezTo>
                            <a:pt x="398" y="214"/>
                            <a:pt x="363" y="378"/>
                            <a:pt x="363" y="284"/>
                          </a:cubicBezTo>
                          <a:cubicBezTo>
                            <a:pt x="363" y="277"/>
                            <a:pt x="369" y="297"/>
                            <a:pt x="372" y="303"/>
                          </a:cubicBezTo>
                          <a:close/>
                        </a:path>
                      </a:pathLst>
                    </a:custGeom>
                    <a:solidFill>
                      <a:schemeClr val="accent1"/>
                    </a:solidFill>
                    <a:ln w="9525">
                      <a:solidFill>
                        <a:schemeClr val="tx1"/>
                      </a:solidFill>
                      <a:round/>
                      <a:headEnd/>
                      <a:tailEnd/>
                    </a:ln>
                  </p:spPr>
                  <p:txBody>
                    <a:bodyPr/>
                    <a:lstStyle/>
                    <a:p>
                      <a:endParaRPr lang="en-US">
                        <a:latin typeface="Arial"/>
                        <a:cs typeface="Arial"/>
                      </a:endParaRPr>
                    </a:p>
                  </p:txBody>
                </p:sp>
              </p:grpSp>
              <p:sp>
                <p:nvSpPr>
                  <p:cNvPr id="131103" name="Line 63"/>
                  <p:cNvSpPr>
                    <a:spLocks noChangeShapeType="1"/>
                  </p:cNvSpPr>
                  <p:nvPr/>
                </p:nvSpPr>
                <p:spPr bwMode="auto">
                  <a:xfrm>
                    <a:off x="5825" y="2123"/>
                    <a:ext cx="227" cy="544"/>
                  </a:xfrm>
                  <a:prstGeom prst="line">
                    <a:avLst/>
                  </a:prstGeom>
                  <a:noFill/>
                  <a:ln w="952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latin typeface="Arial"/>
                      <a:cs typeface="Arial"/>
                    </a:endParaRPr>
                  </a:p>
                </p:txBody>
              </p:sp>
              <p:sp>
                <p:nvSpPr>
                  <p:cNvPr id="131104" name="Line 64"/>
                  <p:cNvSpPr>
                    <a:spLocks noChangeShapeType="1"/>
                  </p:cNvSpPr>
                  <p:nvPr/>
                </p:nvSpPr>
                <p:spPr bwMode="auto">
                  <a:xfrm flipV="1">
                    <a:off x="5916" y="2340"/>
                    <a:ext cx="227" cy="91"/>
                  </a:xfrm>
                  <a:prstGeom prst="line">
                    <a:avLst/>
                  </a:prstGeom>
                  <a:noFill/>
                  <a:ln w="952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latin typeface="Arial"/>
                      <a:cs typeface="Arial"/>
                    </a:endParaRPr>
                  </a:p>
                </p:txBody>
              </p:sp>
            </p:grpSp>
          </p:grpSp>
          <p:sp>
            <p:nvSpPr>
              <p:cNvPr id="131096" name="Line 65"/>
              <p:cNvSpPr>
                <a:spLocks noChangeShapeType="1"/>
              </p:cNvSpPr>
              <p:nvPr/>
            </p:nvSpPr>
            <p:spPr bwMode="auto">
              <a:xfrm>
                <a:off x="5689" y="2115"/>
                <a:ext cx="0" cy="771"/>
              </a:xfrm>
              <a:prstGeom prst="line">
                <a:avLst/>
              </a:prstGeom>
              <a:noFill/>
              <a:ln w="9525">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latin typeface="Arial"/>
                  <a:cs typeface="Arial"/>
                </a:endParaRPr>
              </a:p>
            </p:txBody>
          </p:sp>
        </p:grpSp>
        <p:sp>
          <p:nvSpPr>
            <p:cNvPr id="131094" name="Line 66"/>
            <p:cNvSpPr>
              <a:spLocks noChangeShapeType="1"/>
            </p:cNvSpPr>
            <p:nvPr/>
          </p:nvSpPr>
          <p:spPr bwMode="auto">
            <a:xfrm>
              <a:off x="5281" y="2508"/>
              <a:ext cx="817" cy="0"/>
            </a:xfrm>
            <a:prstGeom prst="line">
              <a:avLst/>
            </a:prstGeom>
            <a:noFill/>
            <a:ln w="9525">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latin typeface="Arial"/>
                <a:cs typeface="Arial"/>
              </a:endParaRPr>
            </a:p>
          </p:txBody>
        </p:sp>
      </p:grpSp>
      <p:sp>
        <p:nvSpPr>
          <p:cNvPr id="3" name="Title 2"/>
          <p:cNvSpPr>
            <a:spLocks noGrp="1"/>
          </p:cNvSpPr>
          <p:nvPr>
            <p:ph type="title"/>
          </p:nvPr>
        </p:nvSpPr>
        <p:spPr>
          <a:xfrm>
            <a:off x="457200" y="115183"/>
            <a:ext cx="8229600" cy="1143000"/>
          </a:xfrm>
        </p:spPr>
        <p:txBody>
          <a:bodyPr/>
          <a:lstStyle/>
          <a:p>
            <a:r>
              <a:rPr lang="en-US" sz="3200" dirty="0" smtClean="0"/>
              <a:t>Validation of evaluation criteria for TACE Multi institutional study (JIVROSG-0602)</a:t>
            </a:r>
          </a:p>
        </p:txBody>
      </p:sp>
      <p:sp>
        <p:nvSpPr>
          <p:cNvPr id="66" name="Text Box 5"/>
          <p:cNvSpPr txBox="1">
            <a:spLocks noChangeArrowheads="1"/>
          </p:cNvSpPr>
          <p:nvPr/>
        </p:nvSpPr>
        <p:spPr bwMode="auto">
          <a:xfrm>
            <a:off x="0" y="6581001"/>
            <a:ext cx="1305466"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200" dirty="0" smtClean="0">
                <a:solidFill>
                  <a:srgbClr val="FFFFFF"/>
                </a:solidFill>
                <a:latin typeface="Arial"/>
                <a:cs typeface="Arial"/>
              </a:rPr>
              <a:t>Sato et al, 2013.</a:t>
            </a:r>
            <a:endParaRPr lang="en-US" sz="1200" dirty="0">
              <a:solidFill>
                <a:srgbClr val="FFFFFF"/>
              </a:solidFill>
              <a:latin typeface="Arial"/>
              <a:cs typeface="Arial"/>
            </a:endParaRPr>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1705"/>
                                        </p:tgtEl>
                                        <p:attrNameLst>
                                          <p:attrName>style.visibility</p:attrName>
                                        </p:attrNameLst>
                                      </p:cBhvr>
                                      <p:to>
                                        <p:strVal val="visible"/>
                                      </p:to>
                                    </p:set>
                                    <p:animEffect transition="in" filter="fade">
                                      <p:cBhvr>
                                        <p:cTn id="7" dur="500"/>
                                        <p:tgtEl>
                                          <p:spTgt spid="54170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41707"/>
                                        </p:tgtEl>
                                        <p:attrNameLst>
                                          <p:attrName>style.visibility</p:attrName>
                                        </p:attrNameLst>
                                      </p:cBhvr>
                                      <p:to>
                                        <p:strVal val="visible"/>
                                      </p:to>
                                    </p:set>
                                    <p:animEffect transition="in" filter="fade">
                                      <p:cBhvr>
                                        <p:cTn id="10" dur="500"/>
                                        <p:tgtEl>
                                          <p:spTgt spid="54170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41706"/>
                                        </p:tgtEl>
                                        <p:attrNameLst>
                                          <p:attrName>style.visibility</p:attrName>
                                        </p:attrNameLst>
                                      </p:cBhvr>
                                      <p:to>
                                        <p:strVal val="visible"/>
                                      </p:to>
                                    </p:set>
                                    <p:animEffect transition="in" filter="fade">
                                      <p:cBhvr>
                                        <p:cTn id="15" dur="500"/>
                                        <p:tgtEl>
                                          <p:spTgt spid="541706"/>
                                        </p:tgtEl>
                                      </p:cBhvr>
                                    </p:animEffect>
                                  </p:childTnLst>
                                </p:cTn>
                              </p:par>
                              <p:par>
                                <p:cTn id="16" presetID="10"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41708"/>
                                        </p:tgtEl>
                                        <p:attrNameLst>
                                          <p:attrName>style.visibility</p:attrName>
                                        </p:attrNameLst>
                                      </p:cBhvr>
                                      <p:to>
                                        <p:strVal val="visible"/>
                                      </p:to>
                                    </p:set>
                                    <p:animEffect transition="in" filter="fade">
                                      <p:cBhvr>
                                        <p:cTn id="21" dur="500"/>
                                        <p:tgtEl>
                                          <p:spTgt spid="54170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41711"/>
                                        </p:tgtEl>
                                        <p:attrNameLst>
                                          <p:attrName>style.visibility</p:attrName>
                                        </p:attrNameLst>
                                      </p:cBhvr>
                                      <p:to>
                                        <p:strVal val="visible"/>
                                      </p:to>
                                    </p:set>
                                    <p:animEffect transition="in" filter="fade">
                                      <p:cBhvr>
                                        <p:cTn id="24" dur="500"/>
                                        <p:tgtEl>
                                          <p:spTgt spid="5417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41722"/>
                                        </p:tgtEl>
                                        <p:attrNameLst>
                                          <p:attrName>style.visibility</p:attrName>
                                        </p:attrNameLst>
                                      </p:cBhvr>
                                      <p:to>
                                        <p:strVal val="visible"/>
                                      </p:to>
                                    </p:set>
                                    <p:animEffect transition="in" filter="fade">
                                      <p:cBhvr>
                                        <p:cTn id="27" dur="500"/>
                                        <p:tgtEl>
                                          <p:spTgt spid="54172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41709"/>
                                        </p:tgtEl>
                                        <p:attrNameLst>
                                          <p:attrName>style.visibility</p:attrName>
                                        </p:attrNameLst>
                                      </p:cBhvr>
                                      <p:to>
                                        <p:strVal val="visible"/>
                                      </p:to>
                                    </p:set>
                                    <p:animEffect transition="in" filter="fade">
                                      <p:cBhvr>
                                        <p:cTn id="32" dur="500"/>
                                        <p:tgtEl>
                                          <p:spTgt spid="54170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41712"/>
                                        </p:tgtEl>
                                        <p:attrNameLst>
                                          <p:attrName>style.visibility</p:attrName>
                                        </p:attrNameLst>
                                      </p:cBhvr>
                                      <p:to>
                                        <p:strVal val="visible"/>
                                      </p:to>
                                    </p:set>
                                    <p:animEffect transition="in" filter="fade">
                                      <p:cBhvr>
                                        <p:cTn id="35" dur="500"/>
                                        <p:tgtEl>
                                          <p:spTgt spid="54171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41713"/>
                                        </p:tgtEl>
                                        <p:attrNameLst>
                                          <p:attrName>style.visibility</p:attrName>
                                        </p:attrNameLst>
                                      </p:cBhvr>
                                      <p:to>
                                        <p:strVal val="visible"/>
                                      </p:to>
                                    </p:set>
                                    <p:animEffect transition="in" filter="fade">
                                      <p:cBhvr>
                                        <p:cTn id="38" dur="500"/>
                                        <p:tgtEl>
                                          <p:spTgt spid="54171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41714"/>
                                        </p:tgtEl>
                                        <p:attrNameLst>
                                          <p:attrName>style.visibility</p:attrName>
                                        </p:attrNameLst>
                                      </p:cBhvr>
                                      <p:to>
                                        <p:strVal val="visible"/>
                                      </p:to>
                                    </p:set>
                                    <p:animEffect transition="in" filter="fade">
                                      <p:cBhvr>
                                        <p:cTn id="41" dur="500"/>
                                        <p:tgtEl>
                                          <p:spTgt spid="54171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41715"/>
                                        </p:tgtEl>
                                        <p:attrNameLst>
                                          <p:attrName>style.visibility</p:attrName>
                                        </p:attrNameLst>
                                      </p:cBhvr>
                                      <p:to>
                                        <p:strVal val="visible"/>
                                      </p:to>
                                    </p:set>
                                    <p:animEffect transition="in" filter="fade">
                                      <p:cBhvr>
                                        <p:cTn id="44" dur="500"/>
                                        <p:tgtEl>
                                          <p:spTgt spid="54171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41710"/>
                                        </p:tgtEl>
                                        <p:attrNameLst>
                                          <p:attrName>style.visibility</p:attrName>
                                        </p:attrNameLst>
                                      </p:cBhvr>
                                      <p:to>
                                        <p:strVal val="visible"/>
                                      </p:to>
                                    </p:set>
                                    <p:animEffect transition="in" filter="fade">
                                      <p:cBhvr>
                                        <p:cTn id="47" dur="500"/>
                                        <p:tgtEl>
                                          <p:spTgt spid="541710"/>
                                        </p:tgtEl>
                                      </p:cBhvr>
                                    </p:animEffect>
                                  </p:childTnLst>
                                </p:cTn>
                              </p:par>
                              <p:par>
                                <p:cTn id="48" presetID="10" presetClass="entr" presetSubtype="0" fill="hold" nodeType="with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500"/>
                                        <p:tgtEl>
                                          <p:spTgt spid="4"/>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541716"/>
                                        </p:tgtEl>
                                        <p:attrNameLst>
                                          <p:attrName>style.visibility</p:attrName>
                                        </p:attrNameLst>
                                      </p:cBhvr>
                                      <p:to>
                                        <p:strVal val="visible"/>
                                      </p:to>
                                    </p:set>
                                    <p:animEffect transition="in" filter="fade">
                                      <p:cBhvr>
                                        <p:cTn id="55" dur="500"/>
                                        <p:tgtEl>
                                          <p:spTgt spid="541716"/>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541718"/>
                                        </p:tgtEl>
                                        <p:attrNameLst>
                                          <p:attrName>style.visibility</p:attrName>
                                        </p:attrNameLst>
                                      </p:cBhvr>
                                      <p:to>
                                        <p:strVal val="visible"/>
                                      </p:to>
                                    </p:set>
                                    <p:animEffect transition="in" filter="fade">
                                      <p:cBhvr>
                                        <p:cTn id="60" dur="500"/>
                                        <p:tgtEl>
                                          <p:spTgt spid="54171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41717"/>
                                        </p:tgtEl>
                                        <p:attrNameLst>
                                          <p:attrName>style.visibility</p:attrName>
                                        </p:attrNameLst>
                                      </p:cBhvr>
                                      <p:to>
                                        <p:strVal val="visible"/>
                                      </p:to>
                                    </p:set>
                                    <p:animEffect transition="in" filter="fade">
                                      <p:cBhvr>
                                        <p:cTn id="63" dur="500"/>
                                        <p:tgtEl>
                                          <p:spTgt spid="5417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1705" grpId="0" animBg="1"/>
      <p:bldP spid="541706" grpId="0" animBg="1"/>
      <p:bldP spid="541707" grpId="0"/>
      <p:bldP spid="541708" grpId="0"/>
      <p:bldP spid="541709" grpId="0"/>
      <p:bldP spid="541710" grpId="0"/>
      <p:bldP spid="541711" grpId="0"/>
      <p:bldP spid="541712" grpId="0"/>
      <p:bldP spid="541713" grpId="0"/>
      <p:bldP spid="541714" grpId="0"/>
      <p:bldP spid="541715" grpId="0"/>
      <p:bldP spid="541716" grpId="0"/>
      <p:bldP spid="541717" grpId="0"/>
      <p:bldP spid="541718" grpId="0" animBg="1"/>
      <p:bldP spid="54172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76200"/>
            <a:ext cx="8229600" cy="1143000"/>
          </a:xfrm>
        </p:spPr>
        <p:txBody>
          <a:bodyPr/>
          <a:lstStyle/>
          <a:p>
            <a:r>
              <a:rPr lang="en-US" dirty="0"/>
              <a:t>Early HCC Treated with </a:t>
            </a:r>
            <a:r>
              <a:rPr lang="en-US" dirty="0" smtClean="0"/>
              <a:t>RFA</a:t>
            </a:r>
            <a:endParaRPr lang="en-US" dirty="0"/>
          </a:p>
        </p:txBody>
      </p:sp>
      <p:sp>
        <p:nvSpPr>
          <p:cNvPr id="178177" name="Rectangle 2"/>
          <p:cNvSpPr>
            <a:spLocks noGrp="1" noChangeArrowheads="1"/>
          </p:cNvSpPr>
          <p:nvPr>
            <p:ph type="body" sz="half" idx="4294967295"/>
          </p:nvPr>
        </p:nvSpPr>
        <p:spPr>
          <a:xfrm>
            <a:off x="457200" y="1219200"/>
            <a:ext cx="8229600" cy="1524000"/>
          </a:xfrm>
        </p:spPr>
        <p:txBody>
          <a:bodyPr/>
          <a:lstStyle/>
          <a:p>
            <a:r>
              <a:rPr lang="en-US" sz="1800" dirty="0" err="1" smtClean="0">
                <a:latin typeface="Arial" panose="020B0604020202020204" pitchFamily="34" charset="0"/>
                <a:ea typeface="ＭＳ Ｐゴシック" panose="020B0600070205080204" pitchFamily="34" charset="-128"/>
              </a:rPr>
              <a:t>Lencioni</a:t>
            </a:r>
            <a:r>
              <a:rPr lang="en-US" sz="1800" dirty="0" smtClean="0">
                <a:latin typeface="Arial" panose="020B0604020202020204" pitchFamily="34" charset="0"/>
                <a:ea typeface="ＭＳ Ｐゴシック" panose="020B0600070205080204" pitchFamily="34" charset="-128"/>
              </a:rPr>
              <a:t> et al, 2005:</a:t>
            </a:r>
          </a:p>
          <a:p>
            <a:pPr lvl="1"/>
            <a:r>
              <a:rPr lang="en-US" sz="1800" dirty="0" smtClean="0">
                <a:latin typeface="Arial" panose="020B0604020202020204" pitchFamily="34" charset="0"/>
                <a:ea typeface="ＭＳ Ｐゴシック" panose="020B0600070205080204" pitchFamily="34" charset="-128"/>
              </a:rPr>
              <a:t>206 patients with early stage </a:t>
            </a:r>
            <a:r>
              <a:rPr lang="en-US" sz="1800" dirty="0" err="1" smtClean="0">
                <a:latin typeface="Arial" panose="020B0604020202020204" pitchFamily="34" charset="0"/>
                <a:ea typeface="ＭＳ Ｐゴシック" panose="020B0600070205080204" pitchFamily="34" charset="-128"/>
              </a:rPr>
              <a:t>unresectable</a:t>
            </a:r>
            <a:r>
              <a:rPr lang="en-US" sz="1800" dirty="0" smtClean="0">
                <a:latin typeface="Arial" panose="020B0604020202020204" pitchFamily="34" charset="0"/>
                <a:ea typeface="ＭＳ Ｐゴシック" panose="020B0600070205080204" pitchFamily="34" charset="-128"/>
              </a:rPr>
              <a:t> HCC treated with RFA</a:t>
            </a:r>
          </a:p>
          <a:p>
            <a:pPr lvl="1"/>
            <a:r>
              <a:rPr lang="en-US" sz="1800" b="1" dirty="0">
                <a:solidFill>
                  <a:srgbClr val="FFFF00"/>
                </a:solidFill>
              </a:rPr>
              <a:t>Favorable 5 year </a:t>
            </a:r>
            <a:r>
              <a:rPr lang="en-US" sz="1800" b="1" dirty="0" smtClean="0">
                <a:solidFill>
                  <a:srgbClr val="FFFF00"/>
                </a:solidFill>
              </a:rPr>
              <a:t>survival</a:t>
            </a:r>
            <a:endParaRPr lang="en-US" sz="1800" b="1" dirty="0">
              <a:solidFill>
                <a:srgbClr val="FFFF00"/>
              </a:solidFill>
            </a:endParaRPr>
          </a:p>
        </p:txBody>
      </p:sp>
      <p:graphicFrame>
        <p:nvGraphicFramePr>
          <p:cNvPr id="655390" name="Group 30"/>
          <p:cNvGraphicFramePr>
            <a:graphicFrameLocks noGrp="1"/>
          </p:cNvGraphicFramePr>
          <p:nvPr>
            <p:ph sz="half" idx="4294967295"/>
            <p:extLst>
              <p:ext uri="{D42A27DB-BD31-4B8C-83A1-F6EECF244321}">
                <p14:modId xmlns:p14="http://schemas.microsoft.com/office/powerpoint/2010/main" xmlns="" val="413943880"/>
              </p:ext>
            </p:extLst>
          </p:nvPr>
        </p:nvGraphicFramePr>
        <p:xfrm>
          <a:off x="609600" y="2423312"/>
          <a:ext cx="7924800" cy="1462888"/>
        </p:xfrm>
        <a:graphic>
          <a:graphicData uri="http://schemas.openxmlformats.org/drawingml/2006/table">
            <a:tbl>
              <a:tblPr>
                <a:tableStyleId>{3C2FFA5D-87B4-456A-9821-1D502468CF0F}</a:tableStyleId>
              </a:tblPr>
              <a:tblGrid>
                <a:gridCol w="2852738"/>
                <a:gridCol w="2471737"/>
                <a:gridCol w="2600325"/>
              </a:tblGrid>
              <a:tr h="136864">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endParaRPr kumimoji="1" lang="en-US" sz="1800" b="1" i="0" u="none" strike="noStrike" cap="none" normalizeH="0" baseline="0" dirty="0" smtClean="0">
                        <a:ln>
                          <a:noFill/>
                        </a:ln>
                        <a:solidFill>
                          <a:schemeClr val="bg1"/>
                        </a:solidFill>
                        <a:effectLst/>
                        <a:latin typeface="Arial"/>
                        <a:cs typeface="Arial"/>
                      </a:endParaRPr>
                    </a:p>
                  </a:txBody>
                  <a:tcPr marT="45701" marB="45701"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4F81BD"/>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1" lang="en-US" sz="1800" b="1" u="none" strike="noStrike" cap="none" normalizeH="0" baseline="0" dirty="0" smtClean="0">
                          <a:ln>
                            <a:noFill/>
                          </a:ln>
                          <a:solidFill>
                            <a:schemeClr val="bg1"/>
                          </a:solidFill>
                          <a:effectLst/>
                        </a:rPr>
                        <a:t>3yr Survival</a:t>
                      </a:r>
                      <a:endParaRPr kumimoji="1" lang="en-US" sz="1800" b="1" i="0" u="none" strike="noStrike" cap="none" normalizeH="0" baseline="0" dirty="0" smtClean="0">
                        <a:ln>
                          <a:noFill/>
                        </a:ln>
                        <a:solidFill>
                          <a:schemeClr val="bg1"/>
                        </a:solidFill>
                        <a:effectLst/>
                        <a:latin typeface="Arial"/>
                        <a:cs typeface="Arial"/>
                      </a:endParaRPr>
                    </a:p>
                  </a:txBody>
                  <a:tcPr marT="45701" marB="45701"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4F81BD"/>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1" lang="en-US" sz="1800" b="1" u="none" strike="noStrike" cap="none" normalizeH="0" baseline="0" dirty="0" smtClean="0">
                          <a:ln>
                            <a:noFill/>
                          </a:ln>
                          <a:solidFill>
                            <a:schemeClr val="bg1"/>
                          </a:solidFill>
                          <a:effectLst/>
                        </a:rPr>
                        <a:t>5yr Survival</a:t>
                      </a:r>
                      <a:endParaRPr kumimoji="1" lang="en-US" sz="1800" b="1" i="0" u="none" strike="noStrike" cap="none" normalizeH="0" baseline="0" dirty="0" smtClean="0">
                        <a:ln>
                          <a:noFill/>
                        </a:ln>
                        <a:solidFill>
                          <a:schemeClr val="bg1"/>
                        </a:solidFill>
                        <a:effectLst/>
                        <a:latin typeface="Arial"/>
                        <a:cs typeface="Arial"/>
                      </a:endParaRPr>
                    </a:p>
                  </a:txBody>
                  <a:tcPr marT="45701" marB="45701"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4F81BD"/>
                    </a:solidFill>
                  </a:tcPr>
                </a:tc>
              </a:tr>
              <a:tr h="152142">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1" lang="en-US" sz="1800" u="none" strike="noStrike" cap="none" normalizeH="0" baseline="0" dirty="0" smtClean="0">
                          <a:ln>
                            <a:noFill/>
                          </a:ln>
                          <a:effectLst/>
                          <a:latin typeface="Arial"/>
                          <a:cs typeface="Arial"/>
                        </a:rPr>
                        <a:t>Child A with single lesion</a:t>
                      </a:r>
                      <a:endParaRPr kumimoji="1" lang="en-US" sz="1800" b="0" i="0" u="none" strike="noStrike" cap="none" normalizeH="0" baseline="0" dirty="0" smtClean="0">
                        <a:ln>
                          <a:noFill/>
                        </a:ln>
                        <a:solidFill>
                          <a:srgbClr val="FFFFFF"/>
                        </a:solidFill>
                        <a:effectLst/>
                        <a:latin typeface="Arial"/>
                        <a:cs typeface="Arial"/>
                      </a:endParaRPr>
                    </a:p>
                  </a:txBody>
                  <a:tcPr marT="45701" marB="45701"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1" lang="en-US" sz="1800" u="none" strike="noStrike" cap="none" normalizeH="0" baseline="0" dirty="0" smtClean="0">
                          <a:ln>
                            <a:noFill/>
                          </a:ln>
                          <a:effectLst/>
                          <a:latin typeface="Arial"/>
                          <a:cs typeface="Arial"/>
                        </a:rPr>
                        <a:t>89%</a:t>
                      </a:r>
                      <a:endParaRPr kumimoji="1" lang="en-US" sz="1800" b="0" i="0" u="none" strike="noStrike" cap="none" normalizeH="0" baseline="0" dirty="0" smtClean="0">
                        <a:ln>
                          <a:noFill/>
                        </a:ln>
                        <a:solidFill>
                          <a:srgbClr val="FFFFFF"/>
                        </a:solidFill>
                        <a:effectLst/>
                        <a:latin typeface="Arial"/>
                        <a:cs typeface="Arial"/>
                      </a:endParaRPr>
                    </a:p>
                  </a:txBody>
                  <a:tcPr marT="45701" marB="45701"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1" lang="en-US" sz="1800" u="none" strike="noStrike" cap="none" normalizeH="0" baseline="0" dirty="0" smtClean="0">
                          <a:ln>
                            <a:noFill/>
                          </a:ln>
                          <a:effectLst/>
                          <a:latin typeface="Arial"/>
                          <a:cs typeface="Arial"/>
                        </a:rPr>
                        <a:t>61%</a:t>
                      </a:r>
                      <a:endParaRPr kumimoji="1" lang="en-US" sz="1800" b="0" i="0" u="none" strike="noStrike" cap="none" normalizeH="0" baseline="0" dirty="0" smtClean="0">
                        <a:ln>
                          <a:noFill/>
                        </a:ln>
                        <a:solidFill>
                          <a:srgbClr val="FFFFFF"/>
                        </a:solidFill>
                        <a:effectLst/>
                        <a:latin typeface="Arial"/>
                        <a:cs typeface="Arial"/>
                      </a:endParaRPr>
                    </a:p>
                  </a:txBody>
                  <a:tcPr marT="45701" marB="45701"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0">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1" lang="en-US" sz="1800" u="none" strike="noStrike" cap="none" normalizeH="0" baseline="0" smtClean="0">
                          <a:ln>
                            <a:noFill/>
                          </a:ln>
                          <a:effectLst/>
                          <a:latin typeface="Arial"/>
                          <a:cs typeface="Arial"/>
                        </a:rPr>
                        <a:t>Child A</a:t>
                      </a:r>
                      <a:endParaRPr kumimoji="1" lang="en-US" sz="1800" b="0" i="0" u="none" strike="noStrike" cap="none" normalizeH="0" baseline="0" smtClean="0">
                        <a:ln>
                          <a:noFill/>
                        </a:ln>
                        <a:solidFill>
                          <a:srgbClr val="FFFFFF"/>
                        </a:solidFill>
                        <a:effectLst/>
                        <a:latin typeface="Arial"/>
                        <a:cs typeface="Arial"/>
                      </a:endParaRPr>
                    </a:p>
                  </a:txBody>
                  <a:tcPr marT="45701" marB="45701"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1" lang="en-US" sz="1800" u="none" strike="noStrike" cap="none" normalizeH="0" baseline="0" smtClean="0">
                          <a:ln>
                            <a:noFill/>
                          </a:ln>
                          <a:effectLst/>
                          <a:latin typeface="Arial"/>
                          <a:cs typeface="Arial"/>
                        </a:rPr>
                        <a:t>76%</a:t>
                      </a:r>
                      <a:endParaRPr kumimoji="1" lang="en-US" sz="1800" b="0" i="0" u="none" strike="noStrike" cap="none" normalizeH="0" baseline="0" smtClean="0">
                        <a:ln>
                          <a:noFill/>
                        </a:ln>
                        <a:solidFill>
                          <a:srgbClr val="FFFFFF"/>
                        </a:solidFill>
                        <a:effectLst/>
                        <a:latin typeface="Arial"/>
                        <a:cs typeface="Arial"/>
                      </a:endParaRPr>
                    </a:p>
                  </a:txBody>
                  <a:tcPr marT="45701" marB="45701"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1" lang="en-US" sz="1800" u="none" strike="noStrike" cap="none" normalizeH="0" baseline="0" smtClean="0">
                          <a:ln>
                            <a:noFill/>
                          </a:ln>
                          <a:effectLst/>
                          <a:latin typeface="Arial"/>
                          <a:cs typeface="Arial"/>
                        </a:rPr>
                        <a:t>51%</a:t>
                      </a:r>
                      <a:endParaRPr kumimoji="1" lang="en-US" sz="1800" b="0" i="0" u="none" strike="noStrike" cap="none" normalizeH="0" baseline="0" smtClean="0">
                        <a:ln>
                          <a:noFill/>
                        </a:ln>
                        <a:solidFill>
                          <a:srgbClr val="FFFFFF"/>
                        </a:solidFill>
                        <a:effectLst/>
                        <a:latin typeface="Arial"/>
                        <a:cs typeface="Arial"/>
                      </a:endParaRPr>
                    </a:p>
                  </a:txBody>
                  <a:tcPr marT="45701" marB="45701"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0">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1" lang="en-US" sz="1800" u="none" strike="noStrike" cap="none" normalizeH="0" baseline="0" smtClean="0">
                          <a:ln>
                            <a:noFill/>
                          </a:ln>
                          <a:effectLst/>
                          <a:latin typeface="Arial"/>
                          <a:cs typeface="Arial"/>
                        </a:rPr>
                        <a:t>Child B</a:t>
                      </a:r>
                      <a:endParaRPr kumimoji="1" lang="en-US" sz="1800" b="0" i="0" u="none" strike="noStrike" cap="none" normalizeH="0" baseline="0" smtClean="0">
                        <a:ln>
                          <a:noFill/>
                        </a:ln>
                        <a:solidFill>
                          <a:srgbClr val="FFFFFF"/>
                        </a:solidFill>
                        <a:effectLst/>
                        <a:latin typeface="Arial"/>
                        <a:cs typeface="Arial"/>
                      </a:endParaRPr>
                    </a:p>
                  </a:txBody>
                  <a:tcPr marT="45701" marB="45701"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1" lang="en-US" sz="1800" u="none" strike="noStrike" cap="none" normalizeH="0" baseline="0" dirty="0" smtClean="0">
                          <a:ln>
                            <a:noFill/>
                          </a:ln>
                          <a:effectLst/>
                          <a:latin typeface="Arial"/>
                          <a:cs typeface="Arial"/>
                        </a:rPr>
                        <a:t>46%</a:t>
                      </a:r>
                      <a:endParaRPr kumimoji="1" lang="en-US" sz="1800" b="0" i="0" u="none" strike="noStrike" cap="none" normalizeH="0" baseline="0" dirty="0" smtClean="0">
                        <a:ln>
                          <a:noFill/>
                        </a:ln>
                        <a:solidFill>
                          <a:srgbClr val="FFFFFF"/>
                        </a:solidFill>
                        <a:effectLst/>
                        <a:latin typeface="Arial"/>
                        <a:cs typeface="Arial"/>
                      </a:endParaRPr>
                    </a:p>
                  </a:txBody>
                  <a:tcPr marT="45701" marB="45701"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1" lang="en-US" sz="1800" u="none" strike="noStrike" cap="none" normalizeH="0" baseline="0" dirty="0" smtClean="0">
                          <a:ln>
                            <a:noFill/>
                          </a:ln>
                          <a:effectLst/>
                          <a:latin typeface="Arial"/>
                          <a:cs typeface="Arial"/>
                        </a:rPr>
                        <a:t>31%</a:t>
                      </a:r>
                      <a:endParaRPr kumimoji="1" lang="en-US" sz="1800" b="0" i="0" u="none" strike="noStrike" cap="none" normalizeH="0" baseline="0" dirty="0" smtClean="0">
                        <a:ln>
                          <a:noFill/>
                        </a:ln>
                        <a:solidFill>
                          <a:srgbClr val="FFFFFF"/>
                        </a:solidFill>
                        <a:effectLst/>
                        <a:latin typeface="Arial"/>
                        <a:cs typeface="Arial"/>
                      </a:endParaRPr>
                    </a:p>
                  </a:txBody>
                  <a:tcPr marT="45701" marB="45701"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178200" name="Text Box 25"/>
          <p:cNvSpPr txBox="1">
            <a:spLocks noChangeArrowheads="1"/>
          </p:cNvSpPr>
          <p:nvPr/>
        </p:nvSpPr>
        <p:spPr bwMode="auto">
          <a:xfrm>
            <a:off x="457200" y="4343400"/>
            <a:ext cx="8077200"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285750" indent="-285750" eaLnBrk="1" hangingPunct="1">
              <a:buFont typeface="Courier New"/>
              <a:buChar char="o"/>
            </a:pPr>
            <a:r>
              <a:rPr lang="en-US" sz="1800" dirty="0" err="1" smtClean="0">
                <a:solidFill>
                  <a:srgbClr val="FFFFFF"/>
                </a:solidFill>
              </a:rPr>
              <a:t>Tateishi</a:t>
            </a:r>
            <a:r>
              <a:rPr lang="en-US" sz="1800" dirty="0" smtClean="0">
                <a:solidFill>
                  <a:srgbClr val="FFFFFF"/>
                </a:solidFill>
              </a:rPr>
              <a:t> </a:t>
            </a:r>
            <a:r>
              <a:rPr lang="en-US" sz="1800" dirty="0">
                <a:solidFill>
                  <a:srgbClr val="FFFFFF"/>
                </a:solidFill>
              </a:rPr>
              <a:t>et al, </a:t>
            </a:r>
            <a:r>
              <a:rPr lang="en-US" sz="1800" dirty="0" smtClean="0">
                <a:solidFill>
                  <a:srgbClr val="FFFFFF"/>
                </a:solidFill>
              </a:rPr>
              <a:t>2005:</a:t>
            </a:r>
            <a:endParaRPr lang="en-US" sz="1800" dirty="0" smtClean="0">
              <a:solidFill>
                <a:srgbClr val="FF0000"/>
              </a:solidFill>
            </a:endParaRPr>
          </a:p>
          <a:p>
            <a:pPr marL="285750" eaLnBrk="1" hangingPunct="1">
              <a:buFont typeface="Lucida Grande"/>
              <a:buChar char="-"/>
            </a:pPr>
            <a:r>
              <a:rPr lang="en-US" sz="1800" dirty="0" smtClean="0">
                <a:solidFill>
                  <a:srgbClr val="FFFFFF"/>
                </a:solidFill>
              </a:rPr>
              <a:t>1000 </a:t>
            </a:r>
            <a:r>
              <a:rPr lang="en-US" sz="1800" dirty="0">
                <a:solidFill>
                  <a:srgbClr val="FFFFFF"/>
                </a:solidFill>
              </a:rPr>
              <a:t>RFA procedures in &gt;700 </a:t>
            </a:r>
            <a:r>
              <a:rPr lang="en-US" sz="1800" dirty="0" smtClean="0">
                <a:solidFill>
                  <a:srgbClr val="FFFFFF"/>
                </a:solidFill>
              </a:rPr>
              <a:t>patients:</a:t>
            </a:r>
          </a:p>
          <a:p>
            <a:pPr marL="285750" eaLnBrk="1" hangingPunct="1">
              <a:buFont typeface="Lucida Grande"/>
              <a:buChar char="-"/>
            </a:pPr>
            <a:r>
              <a:rPr lang="en-US" sz="1800" dirty="0" smtClean="0">
                <a:solidFill>
                  <a:srgbClr val="FFFFFF"/>
                </a:solidFill>
              </a:rPr>
              <a:t>Survival</a:t>
            </a:r>
            <a:r>
              <a:rPr lang="en-US" sz="1800" dirty="0">
                <a:solidFill>
                  <a:srgbClr val="FFFFFF"/>
                </a:solidFill>
              </a:rPr>
              <a:t>: 94, 77, and 54% (1-, 3-, and 5-year)</a:t>
            </a:r>
          </a:p>
        </p:txBody>
      </p:sp>
      <p:sp>
        <p:nvSpPr>
          <p:cNvPr id="178202" name="Text Box 27"/>
          <p:cNvSpPr txBox="1">
            <a:spLocks noChangeArrowheads="1"/>
          </p:cNvSpPr>
          <p:nvPr/>
        </p:nvSpPr>
        <p:spPr bwMode="auto">
          <a:xfrm>
            <a:off x="1856503" y="5638800"/>
            <a:ext cx="503888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b="1" i="1" dirty="0">
                <a:solidFill>
                  <a:srgbClr val="FFFF00"/>
                </a:solidFill>
              </a:rPr>
              <a:t>RFA in small </a:t>
            </a:r>
            <a:r>
              <a:rPr lang="en-US" b="1" i="1" dirty="0" err="1">
                <a:solidFill>
                  <a:srgbClr val="FFFF00"/>
                </a:solidFill>
              </a:rPr>
              <a:t>resectable</a:t>
            </a:r>
            <a:r>
              <a:rPr lang="en-US" b="1" i="1" dirty="0">
                <a:solidFill>
                  <a:srgbClr val="FFFF00"/>
                </a:solidFill>
              </a:rPr>
              <a:t> lesions?</a:t>
            </a:r>
          </a:p>
        </p:txBody>
      </p:sp>
      <p:sp>
        <p:nvSpPr>
          <p:cNvPr id="8" name="Text Box 4"/>
          <p:cNvSpPr txBox="1">
            <a:spLocks noChangeArrowheads="1"/>
          </p:cNvSpPr>
          <p:nvPr/>
        </p:nvSpPr>
        <p:spPr bwMode="auto">
          <a:xfrm>
            <a:off x="0" y="6534834"/>
            <a:ext cx="2470886"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000" dirty="0" err="1">
                <a:solidFill>
                  <a:srgbClr val="FFFFFF"/>
                </a:solidFill>
              </a:rPr>
              <a:t>Lencioni</a:t>
            </a:r>
            <a:r>
              <a:rPr lang="en-US" sz="1000" dirty="0">
                <a:solidFill>
                  <a:srgbClr val="FFFFFF"/>
                </a:solidFill>
              </a:rPr>
              <a:t> et al</a:t>
            </a:r>
            <a:r>
              <a:rPr lang="en-US" sz="1000" dirty="0" smtClean="0">
                <a:solidFill>
                  <a:srgbClr val="FFFFFF"/>
                </a:solidFill>
              </a:rPr>
              <a:t>, 2005; </a:t>
            </a:r>
            <a:r>
              <a:rPr lang="en-US" sz="1000" dirty="0" err="1" smtClean="0">
                <a:solidFill>
                  <a:srgbClr val="FFFFFF"/>
                </a:solidFill>
              </a:rPr>
              <a:t>Tateishi</a:t>
            </a:r>
            <a:r>
              <a:rPr lang="en-US" sz="1000" dirty="0" smtClean="0">
                <a:solidFill>
                  <a:srgbClr val="FFFFFF"/>
                </a:solidFill>
              </a:rPr>
              <a:t> </a:t>
            </a:r>
            <a:r>
              <a:rPr lang="en-US" sz="1000" dirty="0">
                <a:solidFill>
                  <a:srgbClr val="FFFFFF"/>
                </a:solidFill>
              </a:rPr>
              <a:t>et al</a:t>
            </a:r>
            <a:r>
              <a:rPr lang="en-US" sz="1000" dirty="0" smtClean="0">
                <a:solidFill>
                  <a:srgbClr val="FFFFFF"/>
                </a:solidFill>
              </a:rPr>
              <a:t>, 2005. </a:t>
            </a:r>
            <a:endParaRPr lang="en-US" sz="1000" dirty="0">
              <a:solidFill>
                <a:srgbClr val="FFFFFF"/>
              </a:solidFill>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74638"/>
            <a:ext cx="8686800" cy="1143000"/>
          </a:xfrm>
        </p:spPr>
        <p:txBody>
          <a:bodyPr/>
          <a:lstStyle/>
          <a:p>
            <a:r>
              <a:rPr lang="en-US" sz="3200" smtClean="0"/>
              <a:t>Is RFA Better Than Surgical Resection?</a:t>
            </a:r>
            <a:br>
              <a:rPr lang="en-US" sz="3200" smtClean="0"/>
            </a:br>
            <a:r>
              <a:rPr lang="en-US" sz="3200" smtClean="0"/>
              <a:t>Surgery considered better, but...</a:t>
            </a:r>
            <a:endParaRPr lang="en-US" sz="3200" dirty="0" smtClean="0"/>
          </a:p>
        </p:txBody>
      </p:sp>
      <p:graphicFrame>
        <p:nvGraphicFramePr>
          <p:cNvPr id="657412" name="Group 4"/>
          <p:cNvGraphicFramePr>
            <a:graphicFrameLocks noGrp="1"/>
          </p:cNvGraphicFramePr>
          <p:nvPr>
            <p:ph idx="1"/>
            <p:extLst>
              <p:ext uri="{D42A27DB-BD31-4B8C-83A1-F6EECF244321}">
                <p14:modId xmlns:p14="http://schemas.microsoft.com/office/powerpoint/2010/main" xmlns="" val="1642509091"/>
              </p:ext>
            </p:extLst>
          </p:nvPr>
        </p:nvGraphicFramePr>
        <p:xfrm>
          <a:off x="457200" y="2273300"/>
          <a:ext cx="8229600" cy="2378075"/>
        </p:xfrm>
        <a:graphic>
          <a:graphicData uri="http://schemas.openxmlformats.org/drawingml/2006/table">
            <a:tbl>
              <a:tblPr>
                <a:tableStyleId>{3C2FFA5D-87B4-456A-9821-1D502468CF0F}</a:tableStyleId>
              </a:tblPr>
              <a:tblGrid>
                <a:gridCol w="1665009"/>
                <a:gridCol w="2057400"/>
                <a:gridCol w="2253596"/>
                <a:gridCol w="2253595"/>
              </a:tblGrid>
              <a:tr h="541338">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endParaRPr kumimoji="1" lang="en-US" sz="2000" b="1" i="0" u="none" strike="noStrike" cap="none" normalizeH="0" baseline="0" dirty="0" smtClean="0">
                        <a:ln>
                          <a:noFill/>
                        </a:ln>
                        <a:solidFill>
                          <a:srgbClr val="FFFFFF"/>
                        </a:solidFill>
                        <a:effectLst/>
                        <a:latin typeface="Arial"/>
                        <a:cs typeface="Arial"/>
                      </a:endParaRPr>
                    </a:p>
                  </a:txBody>
                  <a:tcPr marL="101809" marR="101809"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4F81BD"/>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1" lang="en-US" sz="2000" b="1" u="none" strike="noStrike" cap="none" normalizeH="0" baseline="0" dirty="0" smtClean="0">
                          <a:ln>
                            <a:noFill/>
                          </a:ln>
                          <a:solidFill>
                            <a:srgbClr val="FFFFFF"/>
                          </a:solidFill>
                          <a:effectLst/>
                          <a:latin typeface="Arial"/>
                          <a:cs typeface="Arial"/>
                        </a:rPr>
                        <a:t>1yr Survival</a:t>
                      </a:r>
                      <a:endParaRPr kumimoji="1" lang="en-US" sz="2000" b="1" i="0" u="none" strike="noStrike" cap="none" normalizeH="0" baseline="0" dirty="0" smtClean="0">
                        <a:ln>
                          <a:noFill/>
                        </a:ln>
                        <a:solidFill>
                          <a:srgbClr val="FFFFFF"/>
                        </a:solidFill>
                        <a:effectLst/>
                        <a:latin typeface="Arial"/>
                        <a:cs typeface="Arial"/>
                      </a:endParaRPr>
                    </a:p>
                  </a:txBody>
                  <a:tcPr marL="101809" marR="101809"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4F81BD"/>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1" lang="en-US" sz="2000" b="1" u="none" strike="noStrike" cap="none" normalizeH="0" baseline="0" dirty="0" smtClean="0">
                          <a:ln>
                            <a:noFill/>
                          </a:ln>
                          <a:solidFill>
                            <a:srgbClr val="FFFFFF"/>
                          </a:solidFill>
                          <a:effectLst/>
                          <a:latin typeface="Arial"/>
                          <a:cs typeface="Arial"/>
                        </a:rPr>
                        <a:t>3yr Survival</a:t>
                      </a:r>
                      <a:endParaRPr kumimoji="1" lang="en-US" sz="2000" b="1" i="0" u="none" strike="noStrike" cap="none" normalizeH="0" baseline="0" dirty="0" smtClean="0">
                        <a:ln>
                          <a:noFill/>
                        </a:ln>
                        <a:solidFill>
                          <a:srgbClr val="FFFFFF"/>
                        </a:solidFill>
                        <a:effectLst/>
                        <a:latin typeface="Arial"/>
                        <a:cs typeface="Arial"/>
                      </a:endParaRPr>
                    </a:p>
                  </a:txBody>
                  <a:tcPr marL="101809" marR="101809"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4F81BD"/>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1" lang="en-US" sz="2000" b="1" u="none" strike="noStrike" cap="none" normalizeH="0" baseline="0" dirty="0" smtClean="0">
                          <a:ln>
                            <a:noFill/>
                          </a:ln>
                          <a:solidFill>
                            <a:srgbClr val="FFFFFF"/>
                          </a:solidFill>
                          <a:effectLst/>
                          <a:latin typeface="Arial"/>
                          <a:cs typeface="Arial"/>
                        </a:rPr>
                        <a:t>Recurrence</a:t>
                      </a:r>
                      <a:endParaRPr kumimoji="1" lang="en-US" sz="2000" b="1" i="0" u="none" strike="noStrike" cap="none" normalizeH="0" baseline="0" dirty="0" smtClean="0">
                        <a:ln>
                          <a:noFill/>
                        </a:ln>
                        <a:solidFill>
                          <a:srgbClr val="FFFFFF"/>
                        </a:solidFill>
                        <a:effectLst/>
                        <a:latin typeface="Arial"/>
                        <a:cs typeface="Arial"/>
                      </a:endParaRPr>
                    </a:p>
                  </a:txBody>
                  <a:tcPr marL="101809" marR="101809"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4F81BD"/>
                    </a:solidFill>
                  </a:tcPr>
                </a:tc>
              </a:tr>
              <a:tr h="690562">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1" lang="en-US" sz="1600" u="none" strike="noStrike" cap="none" normalizeH="0" baseline="0" dirty="0" smtClean="0">
                          <a:ln>
                            <a:noFill/>
                          </a:ln>
                          <a:effectLst/>
                          <a:latin typeface="Arial"/>
                          <a:cs typeface="Arial"/>
                        </a:rPr>
                        <a:t>Surgery </a:t>
                      </a:r>
                    </a:p>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1" lang="en-US" sz="1600" u="none" strike="noStrike" cap="none" normalizeH="0" baseline="0" dirty="0" smtClean="0">
                          <a:ln>
                            <a:noFill/>
                          </a:ln>
                          <a:effectLst/>
                          <a:latin typeface="Arial"/>
                          <a:cs typeface="Arial"/>
                        </a:rPr>
                        <a:t>(N=93)</a:t>
                      </a:r>
                      <a:endParaRPr kumimoji="1" lang="en-US" sz="1600" b="0" i="0" u="none" strike="noStrike" cap="none" normalizeH="0" baseline="0" dirty="0" smtClean="0">
                        <a:ln>
                          <a:noFill/>
                        </a:ln>
                        <a:solidFill>
                          <a:srgbClr val="FFFFFF"/>
                        </a:solidFill>
                        <a:effectLst/>
                        <a:latin typeface="Arial"/>
                        <a:cs typeface="Arial"/>
                      </a:endParaRPr>
                    </a:p>
                  </a:txBody>
                  <a:tcPr marL="101809" marR="101809"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1" lang="en-US" sz="1800" u="none" strike="noStrike" cap="none" normalizeH="0" baseline="0" dirty="0" smtClean="0">
                          <a:ln>
                            <a:noFill/>
                          </a:ln>
                          <a:effectLst/>
                          <a:latin typeface="Arial"/>
                          <a:cs typeface="Arial"/>
                        </a:rPr>
                        <a:t>97.9%</a:t>
                      </a:r>
                      <a:endParaRPr kumimoji="1" lang="en-US" sz="1800" b="0" i="0" u="none" strike="noStrike" cap="none" normalizeH="0" baseline="0" dirty="0" smtClean="0">
                        <a:ln>
                          <a:noFill/>
                        </a:ln>
                        <a:solidFill>
                          <a:srgbClr val="FFFFFF"/>
                        </a:solidFill>
                        <a:effectLst/>
                        <a:latin typeface="Arial"/>
                        <a:cs typeface="Arial"/>
                      </a:endParaRPr>
                    </a:p>
                  </a:txBody>
                  <a:tcPr marL="101809" marR="101809"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1" lang="en-US" sz="1800" u="none" strike="noStrike" cap="none" normalizeH="0" baseline="0" dirty="0" smtClean="0">
                          <a:ln>
                            <a:noFill/>
                          </a:ln>
                          <a:effectLst/>
                          <a:latin typeface="Arial"/>
                          <a:cs typeface="Arial"/>
                        </a:rPr>
                        <a:t>83.9%</a:t>
                      </a:r>
                      <a:endParaRPr kumimoji="1" lang="en-US" sz="1800" b="0" i="0" u="none" strike="noStrike" cap="none" normalizeH="0" baseline="0" dirty="0" smtClean="0">
                        <a:ln>
                          <a:noFill/>
                        </a:ln>
                        <a:solidFill>
                          <a:srgbClr val="FFFFFF"/>
                        </a:solidFill>
                        <a:effectLst/>
                        <a:latin typeface="Arial"/>
                        <a:cs typeface="Arial"/>
                      </a:endParaRPr>
                    </a:p>
                  </a:txBody>
                  <a:tcPr marL="101809" marR="101809"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1" lang="en-US" sz="1800" u="none" strike="noStrike" cap="none" normalizeH="0" baseline="0" dirty="0" smtClean="0">
                          <a:ln>
                            <a:noFill/>
                          </a:ln>
                          <a:effectLst/>
                          <a:latin typeface="Arial"/>
                          <a:cs typeface="Arial"/>
                        </a:rPr>
                        <a:t>45.2%</a:t>
                      </a:r>
                      <a:endParaRPr kumimoji="1" lang="en-US" sz="1800" b="0" i="0" u="none" strike="noStrike" cap="none" normalizeH="0" baseline="0" dirty="0" smtClean="0">
                        <a:ln>
                          <a:noFill/>
                        </a:ln>
                        <a:solidFill>
                          <a:srgbClr val="FFFFFF"/>
                        </a:solidFill>
                        <a:effectLst/>
                        <a:latin typeface="Arial"/>
                        <a:cs typeface="Arial"/>
                      </a:endParaRPr>
                    </a:p>
                  </a:txBody>
                  <a:tcPr marL="101809" marR="101809"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685800">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1" lang="en-US" sz="1600" u="none" strike="noStrike" cap="none" normalizeH="0" baseline="0" dirty="0" smtClean="0">
                          <a:ln>
                            <a:noFill/>
                          </a:ln>
                          <a:effectLst/>
                          <a:latin typeface="Arial"/>
                          <a:cs typeface="Arial"/>
                        </a:rPr>
                        <a:t>RFA</a:t>
                      </a:r>
                    </a:p>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1" lang="en-US" sz="1600" u="none" strike="noStrike" cap="none" normalizeH="0" baseline="0" dirty="0" smtClean="0">
                          <a:ln>
                            <a:noFill/>
                          </a:ln>
                          <a:effectLst/>
                          <a:latin typeface="Arial"/>
                          <a:cs typeface="Arial"/>
                        </a:rPr>
                        <a:t>(N=55)</a:t>
                      </a:r>
                      <a:endParaRPr kumimoji="1" lang="en-US" sz="1600" b="0" i="0" u="none" strike="noStrike" cap="none" normalizeH="0" baseline="0" dirty="0" smtClean="0">
                        <a:ln>
                          <a:noFill/>
                        </a:ln>
                        <a:solidFill>
                          <a:srgbClr val="FFFFFF"/>
                        </a:solidFill>
                        <a:effectLst/>
                        <a:latin typeface="Arial"/>
                        <a:cs typeface="Arial"/>
                      </a:endParaRPr>
                    </a:p>
                  </a:txBody>
                  <a:tcPr marL="101809" marR="101809"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1" lang="en-US" sz="1800" u="none" strike="noStrike" cap="none" normalizeH="0" baseline="0" dirty="0" smtClean="0">
                          <a:ln>
                            <a:noFill/>
                          </a:ln>
                          <a:effectLst/>
                          <a:latin typeface="Arial"/>
                          <a:cs typeface="Arial"/>
                        </a:rPr>
                        <a:t>100.0%</a:t>
                      </a:r>
                      <a:endParaRPr kumimoji="1" lang="en-US" sz="1800" b="0" i="0" u="none" strike="noStrike" cap="none" normalizeH="0" baseline="0" dirty="0" smtClean="0">
                        <a:ln>
                          <a:noFill/>
                        </a:ln>
                        <a:solidFill>
                          <a:srgbClr val="FFFFFF"/>
                        </a:solidFill>
                        <a:effectLst/>
                        <a:latin typeface="Arial"/>
                        <a:cs typeface="Arial"/>
                      </a:endParaRPr>
                    </a:p>
                  </a:txBody>
                  <a:tcPr marL="101809" marR="101809"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1" lang="en-US" sz="1800" u="none" strike="noStrike" cap="none" normalizeH="0" baseline="0" dirty="0" smtClean="0">
                          <a:ln>
                            <a:noFill/>
                          </a:ln>
                          <a:effectLst/>
                          <a:latin typeface="Arial"/>
                          <a:cs typeface="Arial"/>
                        </a:rPr>
                        <a:t>72.7%</a:t>
                      </a:r>
                      <a:endParaRPr kumimoji="1" lang="en-US" sz="1800" b="0" i="0" u="none" strike="noStrike" cap="none" normalizeH="0" baseline="0" dirty="0" smtClean="0">
                        <a:ln>
                          <a:noFill/>
                        </a:ln>
                        <a:solidFill>
                          <a:srgbClr val="FFFFFF"/>
                        </a:solidFill>
                        <a:effectLst/>
                        <a:latin typeface="Arial"/>
                        <a:cs typeface="Arial"/>
                      </a:endParaRPr>
                    </a:p>
                  </a:txBody>
                  <a:tcPr marL="101809" marR="101809"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1" lang="en-US" sz="1800" u="none" strike="noStrike" cap="none" normalizeH="0" baseline="0" dirty="0" smtClean="0">
                          <a:ln>
                            <a:noFill/>
                          </a:ln>
                          <a:effectLst/>
                          <a:latin typeface="Arial"/>
                          <a:cs typeface="Arial"/>
                        </a:rPr>
                        <a:t>58.2%</a:t>
                      </a:r>
                      <a:endParaRPr kumimoji="1" lang="en-US" sz="1800" b="0" i="0" u="none" strike="noStrike" cap="none" normalizeH="0" baseline="0" dirty="0" smtClean="0">
                        <a:ln>
                          <a:noFill/>
                        </a:ln>
                        <a:solidFill>
                          <a:srgbClr val="FFFFFF"/>
                        </a:solidFill>
                        <a:effectLst/>
                        <a:latin typeface="Arial"/>
                        <a:cs typeface="Arial"/>
                      </a:endParaRPr>
                    </a:p>
                  </a:txBody>
                  <a:tcPr marL="101809" marR="101809"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60375">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endParaRPr kumimoji="1" lang="en-US" sz="1600" b="0" i="0" u="none" strike="noStrike" cap="none" normalizeH="0" baseline="0" smtClean="0">
                        <a:ln>
                          <a:noFill/>
                        </a:ln>
                        <a:solidFill>
                          <a:srgbClr val="FFFFFF"/>
                        </a:solidFill>
                        <a:effectLst/>
                        <a:latin typeface="Arial"/>
                        <a:cs typeface="Arial"/>
                      </a:endParaRPr>
                    </a:p>
                  </a:txBody>
                  <a:tcPr marL="101809" marR="101809"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endParaRPr kumimoji="1" lang="en-US" sz="1600" b="0" i="0" u="none" strike="noStrike" cap="none" normalizeH="0" baseline="0" dirty="0" smtClean="0">
                        <a:ln>
                          <a:noFill/>
                        </a:ln>
                        <a:solidFill>
                          <a:srgbClr val="FFFFFF"/>
                        </a:solidFill>
                        <a:effectLst/>
                        <a:latin typeface="Arial"/>
                        <a:cs typeface="Arial"/>
                      </a:endParaRPr>
                    </a:p>
                  </a:txBody>
                  <a:tcPr marL="101809" marR="101809"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1" lang="en-US" sz="1600" u="none" strike="noStrike" cap="none" normalizeH="0" baseline="0" dirty="0" smtClean="0">
                          <a:ln>
                            <a:noFill/>
                          </a:ln>
                          <a:effectLst/>
                          <a:latin typeface="Arial"/>
                          <a:cs typeface="Arial"/>
                        </a:rPr>
                        <a:t>P=0.24</a:t>
                      </a:r>
                      <a:endParaRPr kumimoji="1" lang="en-US" sz="1600" b="0" i="0" u="none" strike="noStrike" cap="none" normalizeH="0" baseline="0" dirty="0" smtClean="0">
                        <a:ln>
                          <a:noFill/>
                        </a:ln>
                        <a:solidFill>
                          <a:srgbClr val="FFFFFF"/>
                        </a:solidFill>
                        <a:effectLst/>
                        <a:latin typeface="Arial"/>
                        <a:cs typeface="Arial"/>
                      </a:endParaRPr>
                    </a:p>
                  </a:txBody>
                  <a:tcPr marL="101809" marR="101809"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1" lang="en-US" sz="1600" u="none" strike="noStrike" cap="none" normalizeH="0" baseline="0" dirty="0" smtClean="0">
                          <a:ln>
                            <a:noFill/>
                          </a:ln>
                          <a:effectLst/>
                          <a:latin typeface="Arial"/>
                          <a:cs typeface="Arial"/>
                        </a:rPr>
                        <a:t>P=0.54</a:t>
                      </a:r>
                      <a:endParaRPr kumimoji="1" lang="en-US" sz="1600" b="0" i="0" u="none" strike="noStrike" cap="none" normalizeH="0" baseline="0" dirty="0" smtClean="0">
                        <a:ln>
                          <a:noFill/>
                        </a:ln>
                        <a:solidFill>
                          <a:srgbClr val="FFFFFF"/>
                        </a:solidFill>
                        <a:effectLst/>
                        <a:latin typeface="Arial"/>
                        <a:cs typeface="Arial"/>
                      </a:endParaRPr>
                    </a:p>
                  </a:txBody>
                  <a:tcPr marL="101809" marR="101809"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180253" name="Rectangle 2"/>
          <p:cNvSpPr>
            <a:spLocks noGrp="1" noChangeArrowheads="1"/>
          </p:cNvSpPr>
          <p:nvPr>
            <p:ph type="body" sz="half" idx="4294967295"/>
          </p:nvPr>
        </p:nvSpPr>
        <p:spPr>
          <a:xfrm>
            <a:off x="457200" y="1663700"/>
            <a:ext cx="7696200" cy="609600"/>
          </a:xfrm>
        </p:spPr>
        <p:txBody>
          <a:bodyPr/>
          <a:lstStyle/>
          <a:p>
            <a:pPr>
              <a:buFont typeface="Wingdings" panose="05000000000000000000" pitchFamily="2" charset="2"/>
              <a:buNone/>
            </a:pPr>
            <a:r>
              <a:rPr lang="en-US" sz="2000" dirty="0" smtClean="0">
                <a:latin typeface="Arial" panose="020B0604020202020204" pitchFamily="34" charset="0"/>
                <a:ea typeface="ＭＳ Ｐゴシック" panose="020B0600070205080204" pitchFamily="34" charset="-128"/>
              </a:rPr>
              <a:t>148 patients Child A; case control RFA vs. Surgical resection</a:t>
            </a:r>
            <a:endParaRPr lang="en-US" sz="1800" dirty="0" smtClean="0">
              <a:latin typeface="Arial" panose="020B0604020202020204" pitchFamily="34" charset="0"/>
              <a:ea typeface="ＭＳ Ｐゴシック" panose="020B0600070205080204" pitchFamily="34" charset="-128"/>
            </a:endParaRPr>
          </a:p>
        </p:txBody>
      </p:sp>
      <p:sp>
        <p:nvSpPr>
          <p:cNvPr id="180254" name="Text Box 31"/>
          <p:cNvSpPr txBox="1">
            <a:spLocks noChangeArrowheads="1"/>
          </p:cNvSpPr>
          <p:nvPr/>
        </p:nvSpPr>
        <p:spPr bwMode="auto">
          <a:xfrm>
            <a:off x="898525" y="5221288"/>
            <a:ext cx="64166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b="1">
              <a:solidFill>
                <a:srgbClr val="FFFFFF"/>
              </a:solidFill>
            </a:endParaRPr>
          </a:p>
        </p:txBody>
      </p:sp>
      <p:sp>
        <p:nvSpPr>
          <p:cNvPr id="180255" name="Text Box 32"/>
          <p:cNvSpPr txBox="1">
            <a:spLocks noChangeArrowheads="1"/>
          </p:cNvSpPr>
          <p:nvPr/>
        </p:nvSpPr>
        <p:spPr bwMode="auto">
          <a:xfrm>
            <a:off x="533400" y="5105400"/>
            <a:ext cx="8382000"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Courier New"/>
              <a:buChar char="o"/>
            </a:pPr>
            <a:r>
              <a:rPr lang="en-US" sz="2000" b="1" dirty="0" smtClean="0">
                <a:solidFill>
                  <a:srgbClr val="FFFFFF"/>
                </a:solidFill>
              </a:rPr>
              <a:t> Overall </a:t>
            </a:r>
            <a:r>
              <a:rPr lang="en-US" sz="2000" b="1" dirty="0">
                <a:solidFill>
                  <a:srgbClr val="FFFFFF"/>
                </a:solidFill>
              </a:rPr>
              <a:t>survival + recurrence-free survival: RFA = </a:t>
            </a:r>
            <a:r>
              <a:rPr lang="en-US" sz="2000" b="1" dirty="0" smtClean="0">
                <a:solidFill>
                  <a:srgbClr val="FFFFFF"/>
                </a:solidFill>
              </a:rPr>
              <a:t>surgical</a:t>
            </a:r>
            <a:br>
              <a:rPr lang="en-US" sz="2000" b="1" dirty="0" smtClean="0">
                <a:solidFill>
                  <a:srgbClr val="FFFFFF"/>
                </a:solidFill>
              </a:rPr>
            </a:br>
            <a:r>
              <a:rPr lang="en-US" sz="2000" b="1" dirty="0" smtClean="0">
                <a:solidFill>
                  <a:srgbClr val="FFFFFF"/>
                </a:solidFill>
              </a:rPr>
              <a:t>   resection</a:t>
            </a:r>
            <a:r>
              <a:rPr lang="en-US" sz="2000" dirty="0" smtClean="0">
                <a:solidFill>
                  <a:srgbClr val="FFFFFF"/>
                </a:solidFill>
              </a:rPr>
              <a:t> </a:t>
            </a:r>
            <a:r>
              <a:rPr lang="en-US" sz="2000" dirty="0">
                <a:solidFill>
                  <a:srgbClr val="FFFFFF"/>
                </a:solidFill>
              </a:rPr>
              <a:t>for single small HCC with good hepatic reserve</a:t>
            </a:r>
            <a:r>
              <a:rPr lang="en-US" sz="2000" dirty="0" smtClean="0">
                <a:solidFill>
                  <a:srgbClr val="FFFFFF"/>
                </a:solidFill>
              </a:rPr>
              <a:t> </a:t>
            </a:r>
          </a:p>
          <a:p>
            <a:pPr eaLnBrk="1" hangingPunct="1">
              <a:buFont typeface="Courier New"/>
              <a:buChar char="o"/>
            </a:pPr>
            <a:r>
              <a:rPr lang="en-US" sz="2000" dirty="0" smtClean="0">
                <a:solidFill>
                  <a:srgbClr val="FFFFFF"/>
                </a:solidFill>
              </a:rPr>
              <a:t> Rate </a:t>
            </a:r>
            <a:r>
              <a:rPr lang="en-US" sz="2000" dirty="0">
                <a:solidFill>
                  <a:srgbClr val="FFFFFF"/>
                </a:solidFill>
              </a:rPr>
              <a:t>of local recurrence: RFA &gt; surgical resection</a:t>
            </a:r>
          </a:p>
        </p:txBody>
      </p:sp>
      <p:sp>
        <p:nvSpPr>
          <p:cNvPr id="2" name="Rectangle 1"/>
          <p:cNvSpPr/>
          <p:nvPr/>
        </p:nvSpPr>
        <p:spPr>
          <a:xfrm>
            <a:off x="-6360" y="6581001"/>
            <a:ext cx="4572000" cy="276999"/>
          </a:xfrm>
          <a:prstGeom prst="rect">
            <a:avLst/>
          </a:prstGeom>
        </p:spPr>
        <p:txBody>
          <a:bodyPr>
            <a:spAutoFit/>
          </a:bodyPr>
          <a:lstStyle/>
          <a:p>
            <a:pPr>
              <a:buFont typeface="Wingdings" panose="05000000000000000000" pitchFamily="2" charset="2"/>
              <a:buNone/>
            </a:pPr>
            <a:r>
              <a:rPr lang="en-US" sz="1200" dirty="0">
                <a:solidFill>
                  <a:schemeClr val="bg1"/>
                </a:solidFill>
              </a:rPr>
              <a:t>Hong et al, </a:t>
            </a:r>
            <a:r>
              <a:rPr lang="en-US" sz="1200" dirty="0" smtClean="0">
                <a:solidFill>
                  <a:schemeClr val="bg1"/>
                </a:solidFill>
              </a:rPr>
              <a:t>2005.</a:t>
            </a:r>
            <a:endParaRPr lang="en-US" sz="1200" dirty="0">
              <a:solidFill>
                <a:schemeClr val="bg1"/>
              </a:solidFill>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Title 1"/>
          <p:cNvSpPr>
            <a:spLocks noGrp="1"/>
          </p:cNvSpPr>
          <p:nvPr>
            <p:ph type="title" idx="4294967295"/>
          </p:nvPr>
        </p:nvSpPr>
        <p:spPr/>
        <p:txBody>
          <a:bodyPr/>
          <a:lstStyle/>
          <a:p>
            <a:pPr eaLnBrk="1" hangingPunct="1"/>
            <a:r>
              <a:rPr lang="en-US" dirty="0" smtClean="0">
                <a:effectLst>
                  <a:outerShdw blurRad="38100" dist="38100" dir="2700000" algn="tl">
                    <a:srgbClr val="000000"/>
                  </a:outerShdw>
                </a:effectLst>
                <a:latin typeface="Arial" panose="020B0604020202020204" pitchFamily="34" charset="0"/>
                <a:ea typeface="ＭＳ Ｐゴシック" panose="020B0600070205080204" pitchFamily="34" charset="-128"/>
              </a:rPr>
              <a:t>Treatment: Chemoembolization</a:t>
            </a:r>
          </a:p>
        </p:txBody>
      </p:sp>
      <p:sp>
        <p:nvSpPr>
          <p:cNvPr id="136194" name="Content Placeholder 2"/>
          <p:cNvSpPr>
            <a:spLocks noGrp="1"/>
          </p:cNvSpPr>
          <p:nvPr>
            <p:ph sz="half" idx="4294967295"/>
          </p:nvPr>
        </p:nvSpPr>
        <p:spPr>
          <a:xfrm>
            <a:off x="381000" y="1143000"/>
            <a:ext cx="4152900" cy="4378325"/>
          </a:xfrm>
        </p:spPr>
        <p:txBody>
          <a:bodyPr/>
          <a:lstStyle/>
          <a:p>
            <a:pPr eaLnBrk="1" hangingPunct="1"/>
            <a:r>
              <a:rPr lang="en-US" sz="2000" dirty="0" smtClean="0">
                <a:latin typeface="Arial" panose="020B0604020202020204" pitchFamily="34" charset="0"/>
                <a:ea typeface="ＭＳ Ｐゴシック" panose="020B0600070205080204" pitchFamily="34" charset="-128"/>
              </a:rPr>
              <a:t>Normal liver gets 75% of blood supply from portal vein and 25% of blood supply from hepatic artery</a:t>
            </a:r>
          </a:p>
          <a:p>
            <a:pPr eaLnBrk="1" hangingPunct="1"/>
            <a:r>
              <a:rPr lang="en-US" sz="2000" dirty="0" smtClean="0">
                <a:latin typeface="Arial" panose="020B0604020202020204" pitchFamily="34" charset="0"/>
                <a:ea typeface="ＭＳ Ｐゴシック" panose="020B0600070205080204" pitchFamily="34" charset="-128"/>
              </a:rPr>
              <a:t>Tumor receives most of its blood supply from the hepatic artery</a:t>
            </a:r>
          </a:p>
          <a:p>
            <a:pPr eaLnBrk="1" hangingPunct="1"/>
            <a:r>
              <a:rPr lang="en-US" sz="2000" dirty="0" smtClean="0">
                <a:latin typeface="Arial" panose="020B0604020202020204" pitchFamily="34" charset="0"/>
                <a:ea typeface="ＭＳ Ｐゴシック" panose="020B0600070205080204" pitchFamily="34" charset="-128"/>
              </a:rPr>
              <a:t>Injection into the hepatic artery spares most of the normal liver</a:t>
            </a:r>
          </a:p>
          <a:p>
            <a:pPr eaLnBrk="1" hangingPunct="1"/>
            <a:r>
              <a:rPr lang="en-US" sz="2000" dirty="0" smtClean="0">
                <a:latin typeface="Arial" panose="020B0604020202020204" pitchFamily="34" charset="0"/>
                <a:ea typeface="ＭＳ Ｐゴシック" panose="020B0600070205080204" pitchFamily="34" charset="-128"/>
              </a:rPr>
              <a:t>Embolization of the hepatic artery prevents systemic absorption of chemotherapy agents and induces ischemic necrosis of tumor</a:t>
            </a:r>
          </a:p>
        </p:txBody>
      </p:sp>
      <p:sp>
        <p:nvSpPr>
          <p:cNvPr id="136195" name="TextBox 4"/>
          <p:cNvSpPr txBox="1">
            <a:spLocks noChangeArrowheads="1"/>
          </p:cNvSpPr>
          <p:nvPr/>
        </p:nvSpPr>
        <p:spPr bwMode="auto">
          <a:xfrm>
            <a:off x="4967288" y="2224088"/>
            <a:ext cx="807733" cy="3180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Bef>
                <a:spcPct val="35000"/>
              </a:spcBef>
              <a:spcAft>
                <a:spcPct val="25000"/>
              </a:spcAft>
              <a:buClr>
                <a:schemeClr val="folHlink"/>
              </a:buClr>
              <a:buFont typeface="Arial" panose="020B0604020202020204" pitchFamily="34" charset="0"/>
              <a:buNone/>
            </a:pPr>
            <a:r>
              <a:rPr lang="en-US" sz="1600" b="1" dirty="0">
                <a:solidFill>
                  <a:srgbClr val="FFFFFF"/>
                </a:solidFill>
              </a:rPr>
              <a:t>Tumor</a:t>
            </a:r>
          </a:p>
        </p:txBody>
      </p:sp>
      <p:sp>
        <p:nvSpPr>
          <p:cNvPr id="136198" name="TextBox 7"/>
          <p:cNvSpPr txBox="1">
            <a:spLocks noChangeArrowheads="1"/>
          </p:cNvSpPr>
          <p:nvPr/>
        </p:nvSpPr>
        <p:spPr bwMode="auto">
          <a:xfrm>
            <a:off x="6549061" y="3798888"/>
            <a:ext cx="925854" cy="5396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spcBef>
                <a:spcPct val="35000"/>
              </a:spcBef>
              <a:spcAft>
                <a:spcPct val="25000"/>
              </a:spcAft>
              <a:buClr>
                <a:schemeClr val="folHlink"/>
              </a:buClr>
              <a:buFont typeface="Arial" panose="020B0604020202020204" pitchFamily="34" charset="0"/>
              <a:buNone/>
            </a:pPr>
            <a:r>
              <a:rPr lang="en-US" sz="1600" b="1" dirty="0">
                <a:solidFill>
                  <a:srgbClr val="FFFFFF"/>
                </a:solidFill>
              </a:rPr>
              <a:t>Hepatic</a:t>
            </a:r>
            <a:br>
              <a:rPr lang="en-US" sz="1600" b="1" dirty="0">
                <a:solidFill>
                  <a:srgbClr val="FFFFFF"/>
                </a:solidFill>
              </a:rPr>
            </a:br>
            <a:r>
              <a:rPr lang="en-US" sz="1600" b="1" dirty="0">
                <a:solidFill>
                  <a:srgbClr val="FFFFFF"/>
                </a:solidFill>
              </a:rPr>
              <a:t>artery</a:t>
            </a:r>
          </a:p>
        </p:txBody>
      </p:sp>
      <p:sp>
        <p:nvSpPr>
          <p:cNvPr id="136199" name="TextBox 8"/>
          <p:cNvSpPr txBox="1">
            <a:spLocks noChangeArrowheads="1"/>
          </p:cNvSpPr>
          <p:nvPr/>
        </p:nvSpPr>
        <p:spPr bwMode="auto">
          <a:xfrm>
            <a:off x="6436468" y="2062163"/>
            <a:ext cx="2419452" cy="5396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spcBef>
                <a:spcPct val="35000"/>
              </a:spcBef>
              <a:spcAft>
                <a:spcPct val="25000"/>
              </a:spcAft>
              <a:buClr>
                <a:schemeClr val="folHlink"/>
              </a:buClr>
              <a:buFont typeface="Arial" panose="020B0604020202020204" pitchFamily="34" charset="0"/>
              <a:buNone/>
            </a:pPr>
            <a:r>
              <a:rPr lang="en-US" sz="1600" b="1">
                <a:solidFill>
                  <a:srgbClr val="FFFFFF"/>
                </a:solidFill>
              </a:rPr>
              <a:t>Catheter placement for</a:t>
            </a:r>
            <a:br>
              <a:rPr lang="en-US" sz="1600" b="1">
                <a:solidFill>
                  <a:srgbClr val="FFFFFF"/>
                </a:solidFill>
              </a:rPr>
            </a:br>
            <a:r>
              <a:rPr lang="en-US" sz="1600" b="1">
                <a:solidFill>
                  <a:srgbClr val="FFFFFF"/>
                </a:solidFill>
              </a:rPr>
              <a:t>chemoembolization</a:t>
            </a:r>
          </a:p>
        </p:txBody>
      </p:sp>
      <p:sp>
        <p:nvSpPr>
          <p:cNvPr id="13" name="Freeform 12"/>
          <p:cNvSpPr>
            <a:spLocks noChangeArrowheads="1"/>
          </p:cNvSpPr>
          <p:nvPr/>
        </p:nvSpPr>
        <p:spPr bwMode="auto">
          <a:xfrm rot="13178741" flipH="1">
            <a:off x="4710113" y="2141538"/>
            <a:ext cx="1633537" cy="2368550"/>
          </a:xfrm>
          <a:custGeom>
            <a:avLst/>
            <a:gdLst>
              <a:gd name="T0" fmla="*/ 1553974 w 1840050"/>
              <a:gd name="T1" fmla="*/ 1826974 h 2368770"/>
              <a:gd name="T2" fmla="*/ 1508836 w 1840050"/>
              <a:gd name="T3" fmla="*/ 2368550 h 2368770"/>
              <a:gd name="T4" fmla="*/ 878896 w 1840050"/>
              <a:gd name="T5" fmla="*/ 2010333 h 2368770"/>
              <a:gd name="T6" fmla="*/ 533831 w 1840050"/>
              <a:gd name="T7" fmla="*/ 1772425 h 2368770"/>
              <a:gd name="T8" fmla="*/ 291776 w 1840050"/>
              <a:gd name="T9" fmla="*/ 1592426 h 2368770"/>
              <a:gd name="T10" fmla="*/ 23792 w 1840050"/>
              <a:gd name="T11" fmla="*/ 1336033 h 2368770"/>
              <a:gd name="T12" fmla="*/ 149020 w 1840050"/>
              <a:gd name="T13" fmla="*/ 1089788 h 2368770"/>
              <a:gd name="T14" fmla="*/ 276252 w 1840050"/>
              <a:gd name="T15" fmla="*/ 898797 h 2368770"/>
              <a:gd name="T16" fmla="*/ 1015622 w 1840050"/>
              <a:gd name="T17" fmla="*/ 127267 h 2368770"/>
              <a:gd name="T18" fmla="*/ 1553974 w 1840050"/>
              <a:gd name="T19" fmla="*/ 1826974 h 23687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40050"/>
              <a:gd name="T31" fmla="*/ 0 h 2368770"/>
              <a:gd name="T32" fmla="*/ 1840050 w 1840050"/>
              <a:gd name="T33" fmla="*/ 2368770 h 23687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40050" h="2368770">
                <a:moveTo>
                  <a:pt x="1750428" y="1827144"/>
                </a:moveTo>
                <a:cubicBezTo>
                  <a:pt x="1783073" y="1879758"/>
                  <a:pt x="1840050" y="2344871"/>
                  <a:pt x="1699584" y="2368770"/>
                </a:cubicBezTo>
                <a:cubicBezTo>
                  <a:pt x="1492025" y="2307833"/>
                  <a:pt x="1212775" y="2139111"/>
                  <a:pt x="990007" y="2010520"/>
                </a:cubicBezTo>
                <a:cubicBezTo>
                  <a:pt x="831758" y="1919103"/>
                  <a:pt x="711542" y="1842248"/>
                  <a:pt x="601318" y="1772590"/>
                </a:cubicBezTo>
                <a:cubicBezTo>
                  <a:pt x="491094" y="1702932"/>
                  <a:pt x="424415" y="1665313"/>
                  <a:pt x="328662" y="1592574"/>
                </a:cubicBezTo>
                <a:cubicBezTo>
                  <a:pt x="232909" y="1519835"/>
                  <a:pt x="53600" y="1419938"/>
                  <a:pt x="26800" y="1336157"/>
                </a:cubicBezTo>
                <a:cubicBezTo>
                  <a:pt x="0" y="1252376"/>
                  <a:pt x="90864" y="1202769"/>
                  <a:pt x="167859" y="1089889"/>
                </a:cubicBezTo>
                <a:cubicBezTo>
                  <a:pt x="216041" y="1024453"/>
                  <a:pt x="228894" y="1020090"/>
                  <a:pt x="311176" y="898881"/>
                </a:cubicBezTo>
                <a:cubicBezTo>
                  <a:pt x="672154" y="454171"/>
                  <a:pt x="1014220" y="0"/>
                  <a:pt x="1144018" y="127279"/>
                </a:cubicBezTo>
                <a:cubicBezTo>
                  <a:pt x="1244879" y="162308"/>
                  <a:pt x="1659082" y="1348901"/>
                  <a:pt x="1750428" y="1827144"/>
                </a:cubicBezTo>
                <a:close/>
              </a:path>
            </a:pathLst>
          </a:custGeom>
          <a:gradFill rotWithShape="1">
            <a:gsLst>
              <a:gs pos="0">
                <a:srgbClr val="2C637C"/>
              </a:gs>
              <a:gs pos="50000">
                <a:srgbClr val="4391B4"/>
              </a:gs>
              <a:gs pos="100000">
                <a:srgbClr val="DEEEF5"/>
              </a:gs>
            </a:gsLst>
            <a:lin ang="0" scaled="1"/>
          </a:gradFill>
          <a:ln w="9525" algn="ctr">
            <a:solidFill>
              <a:srgbClr val="225972"/>
            </a:solidFill>
            <a:round/>
            <a:headEnd/>
            <a:tailEnd/>
          </a:ln>
        </p:spPr>
        <p:txBody>
          <a:bodyPr rot="10800000"/>
          <a:lstStyle/>
          <a:p>
            <a:pPr>
              <a:lnSpc>
                <a:spcPct val="90000"/>
              </a:lnSpc>
              <a:spcBef>
                <a:spcPct val="35000"/>
              </a:spcBef>
              <a:spcAft>
                <a:spcPct val="25000"/>
              </a:spcAft>
              <a:buClr>
                <a:schemeClr val="folHlink"/>
              </a:buClr>
              <a:buFont typeface="Arial" charset="0"/>
              <a:buChar char="•"/>
              <a:defRPr/>
            </a:pPr>
            <a:endParaRPr lang="en-US">
              <a:latin typeface="Arial" charset="0"/>
              <a:ea typeface="ＭＳ Ｐゴシック" charset="0"/>
            </a:endParaRPr>
          </a:p>
        </p:txBody>
      </p:sp>
      <p:pic>
        <p:nvPicPr>
          <p:cNvPr id="136277" name="Freeform 19"/>
          <p:cNvPicPr>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999038" y="2908300"/>
            <a:ext cx="1828800" cy="3041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6278" name="Text Box 11"/>
          <p:cNvSpPr txBox="1">
            <a:spLocks noChangeArrowheads="1"/>
          </p:cNvSpPr>
          <p:nvPr/>
        </p:nvSpPr>
        <p:spPr bwMode="auto">
          <a:xfrm>
            <a:off x="4983163" y="2919413"/>
            <a:ext cx="1833563" cy="1901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Bef>
                <a:spcPct val="35000"/>
              </a:spcBef>
              <a:spcAft>
                <a:spcPct val="25000"/>
              </a:spcAft>
              <a:buClr>
                <a:schemeClr val="folHlink"/>
              </a:buClr>
              <a:buFont typeface="Arial" panose="020B0604020202020204" pitchFamily="34" charset="0"/>
              <a:buChar char="•"/>
            </a:pPr>
            <a:endParaRPr lang="en-US" sz="1800"/>
          </a:p>
        </p:txBody>
      </p:sp>
      <p:sp>
        <p:nvSpPr>
          <p:cNvPr id="24" name="Freeform 23"/>
          <p:cNvSpPr/>
          <p:nvPr/>
        </p:nvSpPr>
        <p:spPr bwMode="auto">
          <a:xfrm>
            <a:off x="7543800" y="2560638"/>
            <a:ext cx="338138" cy="3924300"/>
          </a:xfrm>
          <a:custGeom>
            <a:avLst/>
            <a:gdLst>
              <a:gd name="connsiteX0" fmla="*/ 29071 w 339157"/>
              <a:gd name="connsiteY0" fmla="*/ 3713979 h 3924520"/>
              <a:gd name="connsiteX1" fmla="*/ 29071 w 339157"/>
              <a:gd name="connsiteY1" fmla="*/ 2360878 h 3924520"/>
              <a:gd name="connsiteX2" fmla="*/ 13215 w 339157"/>
              <a:gd name="connsiteY2" fmla="*/ 1023634 h 3924520"/>
              <a:gd name="connsiteX3" fmla="*/ 18500 w 339157"/>
              <a:gd name="connsiteY3" fmla="*/ 199089 h 3924520"/>
              <a:gd name="connsiteX4" fmla="*/ 71356 w 339157"/>
              <a:gd name="connsiteY4" fmla="*/ 29951 h 3924520"/>
              <a:gd name="connsiteX5" fmla="*/ 266921 w 339157"/>
              <a:gd name="connsiteY5" fmla="*/ 19380 h 3924520"/>
              <a:gd name="connsiteX6" fmla="*/ 314491 w 339157"/>
              <a:gd name="connsiteY6" fmla="*/ 82807 h 3924520"/>
              <a:gd name="connsiteX7" fmla="*/ 319777 w 339157"/>
              <a:gd name="connsiteY7" fmla="*/ 188518 h 3924520"/>
              <a:gd name="connsiteX8" fmla="*/ 319777 w 339157"/>
              <a:gd name="connsiteY8" fmla="*/ 473937 h 3924520"/>
              <a:gd name="connsiteX9" fmla="*/ 314491 w 339157"/>
              <a:gd name="connsiteY9" fmla="*/ 2995144 h 3924520"/>
              <a:gd name="connsiteX10" fmla="*/ 319777 w 339157"/>
              <a:gd name="connsiteY10" fmla="*/ 3439130 h 3924520"/>
              <a:gd name="connsiteX11" fmla="*/ 319777 w 339157"/>
              <a:gd name="connsiteY11" fmla="*/ 3555412 h 3924520"/>
              <a:gd name="connsiteX12" fmla="*/ 203495 w 339157"/>
              <a:gd name="connsiteY12" fmla="*/ 3624124 h 3924520"/>
              <a:gd name="connsiteX13" fmla="*/ 29071 w 339157"/>
              <a:gd name="connsiteY13" fmla="*/ 3713979 h 392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9157" h="3924520">
                <a:moveTo>
                  <a:pt x="29071" y="3713979"/>
                </a:moveTo>
                <a:cubicBezTo>
                  <a:pt x="0" y="3503438"/>
                  <a:pt x="31714" y="2809269"/>
                  <a:pt x="29071" y="2360878"/>
                </a:cubicBezTo>
                <a:cubicBezTo>
                  <a:pt x="26428" y="1912487"/>
                  <a:pt x="14977" y="1383932"/>
                  <a:pt x="13215" y="1023634"/>
                </a:cubicBezTo>
                <a:cubicBezTo>
                  <a:pt x="11453" y="663336"/>
                  <a:pt x="8810" y="364703"/>
                  <a:pt x="18500" y="199089"/>
                </a:cubicBezTo>
                <a:cubicBezTo>
                  <a:pt x="28190" y="33475"/>
                  <a:pt x="29953" y="59902"/>
                  <a:pt x="71356" y="29951"/>
                </a:cubicBezTo>
                <a:cubicBezTo>
                  <a:pt x="112759" y="0"/>
                  <a:pt x="226399" y="10571"/>
                  <a:pt x="266921" y="19380"/>
                </a:cubicBezTo>
                <a:cubicBezTo>
                  <a:pt x="307443" y="28189"/>
                  <a:pt x="305682" y="54617"/>
                  <a:pt x="314491" y="82807"/>
                </a:cubicBezTo>
                <a:cubicBezTo>
                  <a:pt x="323300" y="110997"/>
                  <a:pt x="318896" y="123330"/>
                  <a:pt x="319777" y="188518"/>
                </a:cubicBezTo>
                <a:cubicBezTo>
                  <a:pt x="320658" y="253706"/>
                  <a:pt x="320658" y="6166"/>
                  <a:pt x="319777" y="473937"/>
                </a:cubicBezTo>
                <a:cubicBezTo>
                  <a:pt x="318896" y="941708"/>
                  <a:pt x="314491" y="2500945"/>
                  <a:pt x="314491" y="2995144"/>
                </a:cubicBezTo>
                <a:cubicBezTo>
                  <a:pt x="314491" y="3489343"/>
                  <a:pt x="318896" y="3345752"/>
                  <a:pt x="319777" y="3439130"/>
                </a:cubicBezTo>
                <a:cubicBezTo>
                  <a:pt x="320658" y="3532508"/>
                  <a:pt x="339157" y="3524580"/>
                  <a:pt x="319777" y="3555412"/>
                </a:cubicBezTo>
                <a:cubicBezTo>
                  <a:pt x="300397" y="3586244"/>
                  <a:pt x="253708" y="3597696"/>
                  <a:pt x="203495" y="3624124"/>
                </a:cubicBezTo>
                <a:cubicBezTo>
                  <a:pt x="153282" y="3650552"/>
                  <a:pt x="58142" y="3924520"/>
                  <a:pt x="29071" y="3713979"/>
                </a:cubicBezTo>
                <a:close/>
              </a:path>
            </a:pathLst>
          </a:cu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0" scaled="1"/>
            <a:tileRect/>
          </a:gradFill>
          <a:ln w="1270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chemeClr val="folHlink"/>
              </a:buClr>
              <a:buFont typeface="Arial" charset="0"/>
              <a:buChar char="•"/>
              <a:defRPr/>
            </a:pPr>
            <a:endParaRPr lang="en-US">
              <a:latin typeface="Arial" charset="0"/>
              <a:ea typeface="ＭＳ Ｐゴシック" charset="0"/>
            </a:endParaRPr>
          </a:p>
        </p:txBody>
      </p:sp>
      <p:grpSp>
        <p:nvGrpSpPr>
          <p:cNvPr id="136203" name="Oval 33"/>
          <p:cNvGrpSpPr>
            <a:grpSpLocks/>
          </p:cNvGrpSpPr>
          <p:nvPr/>
        </p:nvGrpSpPr>
        <p:grpSpPr bwMode="auto">
          <a:xfrm>
            <a:off x="5078413" y="3011488"/>
            <a:ext cx="431800" cy="377825"/>
            <a:chOff x="3199" y="1897"/>
            <a:chExt cx="272" cy="238"/>
          </a:xfrm>
        </p:grpSpPr>
        <p:pic>
          <p:nvPicPr>
            <p:cNvPr id="136275" name="Oval 33"/>
            <p:cNvPicPr>
              <a:picLocks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199" y="1897"/>
              <a:ext cx="272" cy="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6276" name="Text Box 16"/>
            <p:cNvSpPr txBox="1">
              <a:spLocks noChangeArrowheads="1"/>
            </p:cNvSpPr>
            <p:nvPr/>
          </p:nvSpPr>
          <p:spPr bwMode="auto">
            <a:xfrm rot="-9133640">
              <a:off x="3238" y="1942"/>
              <a:ext cx="191" cy="1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ot="1080000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Bef>
                  <a:spcPct val="35000"/>
                </a:spcBef>
                <a:spcAft>
                  <a:spcPct val="25000"/>
                </a:spcAft>
                <a:buClr>
                  <a:schemeClr val="folHlink"/>
                </a:buClr>
                <a:buFont typeface="Arial" panose="020B0604020202020204" pitchFamily="34" charset="0"/>
                <a:buChar char="•"/>
              </a:pPr>
              <a:endParaRPr lang="en-US" sz="1800"/>
            </a:p>
          </p:txBody>
        </p:sp>
      </p:grpSp>
      <p:sp>
        <p:nvSpPr>
          <p:cNvPr id="36" name="Freeform 35"/>
          <p:cNvSpPr/>
          <p:nvPr/>
        </p:nvSpPr>
        <p:spPr bwMode="auto">
          <a:xfrm>
            <a:off x="5335588" y="2846388"/>
            <a:ext cx="2808287" cy="889000"/>
          </a:xfrm>
          <a:custGeom>
            <a:avLst/>
            <a:gdLst>
              <a:gd name="connsiteX0" fmla="*/ 190877 w 2807328"/>
              <a:gd name="connsiteY0" fmla="*/ 10562 h 889502"/>
              <a:gd name="connsiteX1" fmla="*/ 380999 w 2807328"/>
              <a:gd name="connsiteY1" fmla="*/ 205212 h 889502"/>
              <a:gd name="connsiteX2" fmla="*/ 557542 w 2807328"/>
              <a:gd name="connsiteY2" fmla="*/ 331960 h 889502"/>
              <a:gd name="connsiteX3" fmla="*/ 788405 w 2807328"/>
              <a:gd name="connsiteY3" fmla="*/ 381754 h 889502"/>
              <a:gd name="connsiteX4" fmla="*/ 887993 w 2807328"/>
              <a:gd name="connsiteY4" fmla="*/ 368174 h 889502"/>
              <a:gd name="connsiteX5" fmla="*/ 865360 w 2807328"/>
              <a:gd name="connsiteY5" fmla="*/ 291219 h 889502"/>
              <a:gd name="connsiteX6" fmla="*/ 811039 w 2807328"/>
              <a:gd name="connsiteY6" fmla="*/ 187105 h 889502"/>
              <a:gd name="connsiteX7" fmla="*/ 933261 w 2807328"/>
              <a:gd name="connsiteY7" fmla="*/ 245952 h 889502"/>
              <a:gd name="connsiteX8" fmla="*/ 951368 w 2807328"/>
              <a:gd name="connsiteY8" fmla="*/ 155417 h 889502"/>
              <a:gd name="connsiteX9" fmla="*/ 992108 w 2807328"/>
              <a:gd name="connsiteY9" fmla="*/ 60356 h 889502"/>
              <a:gd name="connsiteX10" fmla="*/ 1064536 w 2807328"/>
              <a:gd name="connsiteY10" fmla="*/ 24142 h 889502"/>
              <a:gd name="connsiteX11" fmla="*/ 1023795 w 2807328"/>
              <a:gd name="connsiteY11" fmla="*/ 119204 h 889502"/>
              <a:gd name="connsiteX12" fmla="*/ 1014742 w 2807328"/>
              <a:gd name="connsiteY12" fmla="*/ 264059 h 889502"/>
              <a:gd name="connsiteX13" fmla="*/ 1041902 w 2807328"/>
              <a:gd name="connsiteY13" fmla="*/ 431548 h 889502"/>
              <a:gd name="connsiteX14" fmla="*/ 1136964 w 2807328"/>
              <a:gd name="connsiteY14" fmla="*/ 567350 h 889502"/>
              <a:gd name="connsiteX15" fmla="*/ 1363300 w 2807328"/>
              <a:gd name="connsiteY15" fmla="*/ 626198 h 889502"/>
              <a:gd name="connsiteX16" fmla="*/ 1562477 w 2807328"/>
              <a:gd name="connsiteY16" fmla="*/ 626198 h 889502"/>
              <a:gd name="connsiteX17" fmla="*/ 1861241 w 2807328"/>
              <a:gd name="connsiteY17" fmla="*/ 558297 h 889502"/>
              <a:gd name="connsiteX18" fmla="*/ 2105685 w 2807328"/>
              <a:gd name="connsiteY18" fmla="*/ 390808 h 889502"/>
              <a:gd name="connsiteX19" fmla="*/ 2241486 w 2807328"/>
              <a:gd name="connsiteY19" fmla="*/ 200685 h 889502"/>
              <a:gd name="connsiteX20" fmla="*/ 2300334 w 2807328"/>
              <a:gd name="connsiteY20" fmla="*/ 37722 h 889502"/>
              <a:gd name="connsiteX21" fmla="*/ 2354655 w 2807328"/>
              <a:gd name="connsiteY21" fmla="*/ 105623 h 889502"/>
              <a:gd name="connsiteX22" fmla="*/ 2418029 w 2807328"/>
              <a:gd name="connsiteY22" fmla="*/ 155417 h 889502"/>
              <a:gd name="connsiteX23" fmla="*/ 2490457 w 2807328"/>
              <a:gd name="connsiteY23" fmla="*/ 236899 h 889502"/>
              <a:gd name="connsiteX24" fmla="*/ 2567411 w 2807328"/>
              <a:gd name="connsiteY24" fmla="*/ 295746 h 889502"/>
              <a:gd name="connsiteX25" fmla="*/ 2698686 w 2807328"/>
              <a:gd name="connsiteY25" fmla="*/ 331960 h 889502"/>
              <a:gd name="connsiteX26" fmla="*/ 2789221 w 2807328"/>
              <a:gd name="connsiteY26" fmla="*/ 404388 h 889502"/>
              <a:gd name="connsiteX27" fmla="*/ 2789221 w 2807328"/>
              <a:gd name="connsiteY27" fmla="*/ 490396 h 889502"/>
              <a:gd name="connsiteX28" fmla="*/ 2680580 w 2807328"/>
              <a:gd name="connsiteY28" fmla="*/ 417968 h 889502"/>
              <a:gd name="connsiteX29" fmla="*/ 2549304 w 2807328"/>
              <a:gd name="connsiteY29" fmla="*/ 363647 h 889502"/>
              <a:gd name="connsiteX30" fmla="*/ 2368235 w 2807328"/>
              <a:gd name="connsiteY30" fmla="*/ 368174 h 889502"/>
              <a:gd name="connsiteX31" fmla="*/ 2187166 w 2807328"/>
              <a:gd name="connsiteY31" fmla="*/ 494922 h 889502"/>
              <a:gd name="connsiteX32" fmla="*/ 1951776 w 2807328"/>
              <a:gd name="connsiteY32" fmla="*/ 626198 h 889502"/>
              <a:gd name="connsiteX33" fmla="*/ 1779760 w 2807328"/>
              <a:gd name="connsiteY33" fmla="*/ 689572 h 889502"/>
              <a:gd name="connsiteX34" fmla="*/ 1535316 w 2807328"/>
              <a:gd name="connsiteY34" fmla="*/ 725786 h 889502"/>
              <a:gd name="connsiteX35" fmla="*/ 1281819 w 2807328"/>
              <a:gd name="connsiteY35" fmla="*/ 689572 h 889502"/>
              <a:gd name="connsiteX36" fmla="*/ 1023795 w 2807328"/>
              <a:gd name="connsiteY36" fmla="*/ 585457 h 889502"/>
              <a:gd name="connsiteX37" fmla="*/ 924207 w 2807328"/>
              <a:gd name="connsiteY37" fmla="*/ 494922 h 889502"/>
              <a:gd name="connsiteX38" fmla="*/ 901574 w 2807328"/>
              <a:gd name="connsiteY38" fmla="*/ 458709 h 889502"/>
              <a:gd name="connsiteX39" fmla="*/ 829146 w 2807328"/>
              <a:gd name="connsiteY39" fmla="*/ 449655 h 889502"/>
              <a:gd name="connsiteX40" fmla="*/ 589229 w 2807328"/>
              <a:gd name="connsiteY40" fmla="*/ 445128 h 889502"/>
              <a:gd name="connsiteX41" fmla="*/ 439847 w 2807328"/>
              <a:gd name="connsiteY41" fmla="*/ 494922 h 889502"/>
              <a:gd name="connsiteX42" fmla="*/ 322152 w 2807328"/>
              <a:gd name="connsiteY42" fmla="*/ 617144 h 889502"/>
              <a:gd name="connsiteX43" fmla="*/ 181823 w 2807328"/>
              <a:gd name="connsiteY43" fmla="*/ 834427 h 889502"/>
              <a:gd name="connsiteX44" fmla="*/ 122976 w 2807328"/>
              <a:gd name="connsiteY44" fmla="*/ 888748 h 889502"/>
              <a:gd name="connsiteX45" fmla="*/ 141083 w 2807328"/>
              <a:gd name="connsiteY45" fmla="*/ 829901 h 889502"/>
              <a:gd name="connsiteX46" fmla="*/ 222564 w 2807328"/>
              <a:gd name="connsiteY46" fmla="*/ 689572 h 889502"/>
              <a:gd name="connsiteX47" fmla="*/ 249724 w 2807328"/>
              <a:gd name="connsiteY47" fmla="*/ 653358 h 889502"/>
              <a:gd name="connsiteX48" fmla="*/ 159189 w 2807328"/>
              <a:gd name="connsiteY48" fmla="*/ 703152 h 889502"/>
              <a:gd name="connsiteX49" fmla="*/ 46021 w 2807328"/>
              <a:gd name="connsiteY49" fmla="*/ 775580 h 889502"/>
              <a:gd name="connsiteX50" fmla="*/ 46021 w 2807328"/>
              <a:gd name="connsiteY50" fmla="*/ 739366 h 889502"/>
              <a:gd name="connsiteX51" fmla="*/ 109395 w 2807328"/>
              <a:gd name="connsiteY51" fmla="*/ 671465 h 889502"/>
              <a:gd name="connsiteX52" fmla="*/ 190877 w 2807328"/>
              <a:gd name="connsiteY52" fmla="*/ 621671 h 889502"/>
              <a:gd name="connsiteX53" fmla="*/ 254251 w 2807328"/>
              <a:gd name="connsiteY53" fmla="*/ 580930 h 889502"/>
              <a:gd name="connsiteX54" fmla="*/ 294991 w 2807328"/>
              <a:gd name="connsiteY54" fmla="*/ 513029 h 889502"/>
              <a:gd name="connsiteX55" fmla="*/ 204457 w 2807328"/>
              <a:gd name="connsiteY55" fmla="*/ 562823 h 889502"/>
              <a:gd name="connsiteX56" fmla="*/ 64128 w 2807328"/>
              <a:gd name="connsiteY56" fmla="*/ 635251 h 889502"/>
              <a:gd name="connsiteX57" fmla="*/ 5281 w 2807328"/>
              <a:gd name="connsiteY57" fmla="*/ 657885 h 889502"/>
              <a:gd name="connsiteX58" fmla="*/ 32441 w 2807328"/>
              <a:gd name="connsiteY58" fmla="*/ 621671 h 889502"/>
              <a:gd name="connsiteX59" fmla="*/ 95815 w 2807328"/>
              <a:gd name="connsiteY59" fmla="*/ 562823 h 889502"/>
              <a:gd name="connsiteX60" fmla="*/ 163716 w 2807328"/>
              <a:gd name="connsiteY60" fmla="*/ 522083 h 889502"/>
              <a:gd name="connsiteX61" fmla="*/ 86762 w 2807328"/>
              <a:gd name="connsiteY61" fmla="*/ 522083 h 889502"/>
              <a:gd name="connsiteX62" fmla="*/ 64128 w 2807328"/>
              <a:gd name="connsiteY62" fmla="*/ 499449 h 889502"/>
              <a:gd name="connsiteX63" fmla="*/ 122976 w 2807328"/>
              <a:gd name="connsiteY63" fmla="*/ 485869 h 889502"/>
              <a:gd name="connsiteX64" fmla="*/ 163716 w 2807328"/>
              <a:gd name="connsiteY64" fmla="*/ 427021 h 889502"/>
              <a:gd name="connsiteX65" fmla="*/ 145609 w 2807328"/>
              <a:gd name="connsiteY65" fmla="*/ 336487 h 889502"/>
              <a:gd name="connsiteX66" fmla="*/ 213510 w 2807328"/>
              <a:gd name="connsiteY66" fmla="*/ 386281 h 889502"/>
              <a:gd name="connsiteX67" fmla="*/ 281411 w 2807328"/>
              <a:gd name="connsiteY67" fmla="*/ 417968 h 889502"/>
              <a:gd name="connsiteX68" fmla="*/ 403633 w 2807328"/>
              <a:gd name="connsiteY68" fmla="*/ 417968 h 889502"/>
              <a:gd name="connsiteX69" fmla="*/ 553015 w 2807328"/>
              <a:gd name="connsiteY69" fmla="*/ 381754 h 889502"/>
              <a:gd name="connsiteX70" fmla="*/ 530382 w 2807328"/>
              <a:gd name="connsiteY70" fmla="*/ 363647 h 889502"/>
              <a:gd name="connsiteX71" fmla="*/ 439847 w 2807328"/>
              <a:gd name="connsiteY71" fmla="*/ 309326 h 889502"/>
              <a:gd name="connsiteX72" fmla="*/ 367419 w 2807328"/>
              <a:gd name="connsiteY72" fmla="*/ 309326 h 889502"/>
              <a:gd name="connsiteX73" fmla="*/ 245197 w 2807328"/>
              <a:gd name="connsiteY73" fmla="*/ 368174 h 889502"/>
              <a:gd name="connsiteX74" fmla="*/ 245197 w 2807328"/>
              <a:gd name="connsiteY74" fmla="*/ 336487 h 889502"/>
              <a:gd name="connsiteX75" fmla="*/ 335732 w 2807328"/>
              <a:gd name="connsiteY75" fmla="*/ 286693 h 889502"/>
              <a:gd name="connsiteX76" fmla="*/ 263304 w 2807328"/>
              <a:gd name="connsiteY76" fmla="*/ 273113 h 889502"/>
              <a:gd name="connsiteX77" fmla="*/ 127502 w 2807328"/>
              <a:gd name="connsiteY77" fmla="*/ 250479 h 889502"/>
              <a:gd name="connsiteX78" fmla="*/ 190877 w 2807328"/>
              <a:gd name="connsiteY78" fmla="*/ 223318 h 889502"/>
              <a:gd name="connsiteX79" fmla="*/ 308572 w 2807328"/>
              <a:gd name="connsiteY79" fmla="*/ 205212 h 889502"/>
              <a:gd name="connsiteX80" fmla="*/ 249724 w 2807328"/>
              <a:gd name="connsiteY80" fmla="*/ 141837 h 889502"/>
              <a:gd name="connsiteX81" fmla="*/ 190877 w 2807328"/>
              <a:gd name="connsiteY81" fmla="*/ 10562 h 88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807328" h="889502">
                <a:moveTo>
                  <a:pt x="190877" y="10562"/>
                </a:moveTo>
                <a:cubicBezTo>
                  <a:pt x="212756" y="21124"/>
                  <a:pt x="319888" y="151646"/>
                  <a:pt x="380999" y="205212"/>
                </a:cubicBezTo>
                <a:cubicBezTo>
                  <a:pt x="442110" y="258778"/>
                  <a:pt x="489641" y="302536"/>
                  <a:pt x="557542" y="331960"/>
                </a:cubicBezTo>
                <a:cubicBezTo>
                  <a:pt x="625443" y="361384"/>
                  <a:pt x="733330" y="375718"/>
                  <a:pt x="788405" y="381754"/>
                </a:cubicBezTo>
                <a:cubicBezTo>
                  <a:pt x="843480" y="387790"/>
                  <a:pt x="875167" y="383263"/>
                  <a:pt x="887993" y="368174"/>
                </a:cubicBezTo>
                <a:cubicBezTo>
                  <a:pt x="900819" y="353085"/>
                  <a:pt x="878186" y="321397"/>
                  <a:pt x="865360" y="291219"/>
                </a:cubicBezTo>
                <a:cubicBezTo>
                  <a:pt x="852534" y="261041"/>
                  <a:pt x="799722" y="194649"/>
                  <a:pt x="811039" y="187105"/>
                </a:cubicBezTo>
                <a:cubicBezTo>
                  <a:pt x="822356" y="179561"/>
                  <a:pt x="909873" y="251233"/>
                  <a:pt x="933261" y="245952"/>
                </a:cubicBezTo>
                <a:cubicBezTo>
                  <a:pt x="956649" y="240671"/>
                  <a:pt x="941560" y="186350"/>
                  <a:pt x="951368" y="155417"/>
                </a:cubicBezTo>
                <a:cubicBezTo>
                  <a:pt x="961176" y="124484"/>
                  <a:pt x="973247" y="82235"/>
                  <a:pt x="992108" y="60356"/>
                </a:cubicBezTo>
                <a:cubicBezTo>
                  <a:pt x="1010969" y="38477"/>
                  <a:pt x="1059255" y="14334"/>
                  <a:pt x="1064536" y="24142"/>
                </a:cubicBezTo>
                <a:cubicBezTo>
                  <a:pt x="1069817" y="33950"/>
                  <a:pt x="1032094" y="79218"/>
                  <a:pt x="1023795" y="119204"/>
                </a:cubicBezTo>
                <a:cubicBezTo>
                  <a:pt x="1015496" y="159190"/>
                  <a:pt x="1011724" y="212002"/>
                  <a:pt x="1014742" y="264059"/>
                </a:cubicBezTo>
                <a:cubicBezTo>
                  <a:pt x="1017760" y="316116"/>
                  <a:pt x="1021532" y="381000"/>
                  <a:pt x="1041902" y="431548"/>
                </a:cubicBezTo>
                <a:cubicBezTo>
                  <a:pt x="1062272" y="482096"/>
                  <a:pt x="1083398" y="534908"/>
                  <a:pt x="1136964" y="567350"/>
                </a:cubicBezTo>
                <a:cubicBezTo>
                  <a:pt x="1190530" y="599792"/>
                  <a:pt x="1292381" y="616390"/>
                  <a:pt x="1363300" y="626198"/>
                </a:cubicBezTo>
                <a:cubicBezTo>
                  <a:pt x="1434219" y="636006"/>
                  <a:pt x="1479487" y="637515"/>
                  <a:pt x="1562477" y="626198"/>
                </a:cubicBezTo>
                <a:cubicBezTo>
                  <a:pt x="1645467" y="614881"/>
                  <a:pt x="1770706" y="597529"/>
                  <a:pt x="1861241" y="558297"/>
                </a:cubicBezTo>
                <a:cubicBezTo>
                  <a:pt x="1951776" y="519065"/>
                  <a:pt x="2042311" y="450410"/>
                  <a:pt x="2105685" y="390808"/>
                </a:cubicBezTo>
                <a:cubicBezTo>
                  <a:pt x="2169059" y="331206"/>
                  <a:pt x="2209045" y="259533"/>
                  <a:pt x="2241486" y="200685"/>
                </a:cubicBezTo>
                <a:cubicBezTo>
                  <a:pt x="2273927" y="141837"/>
                  <a:pt x="2281472" y="53566"/>
                  <a:pt x="2300334" y="37722"/>
                </a:cubicBezTo>
                <a:cubicBezTo>
                  <a:pt x="2319196" y="21878"/>
                  <a:pt x="2335039" y="86007"/>
                  <a:pt x="2354655" y="105623"/>
                </a:cubicBezTo>
                <a:cubicBezTo>
                  <a:pt x="2374271" y="125239"/>
                  <a:pt x="2395395" y="133538"/>
                  <a:pt x="2418029" y="155417"/>
                </a:cubicBezTo>
                <a:cubicBezTo>
                  <a:pt x="2440663" y="177296"/>
                  <a:pt x="2465560" y="213511"/>
                  <a:pt x="2490457" y="236899"/>
                </a:cubicBezTo>
                <a:cubicBezTo>
                  <a:pt x="2515354" y="260287"/>
                  <a:pt x="2532706" y="279903"/>
                  <a:pt x="2567411" y="295746"/>
                </a:cubicBezTo>
                <a:cubicBezTo>
                  <a:pt x="2602116" y="311589"/>
                  <a:pt x="2661718" y="313853"/>
                  <a:pt x="2698686" y="331960"/>
                </a:cubicBezTo>
                <a:cubicBezTo>
                  <a:pt x="2735654" y="350067"/>
                  <a:pt x="2774132" y="377982"/>
                  <a:pt x="2789221" y="404388"/>
                </a:cubicBezTo>
                <a:cubicBezTo>
                  <a:pt x="2804310" y="430794"/>
                  <a:pt x="2807328" y="488133"/>
                  <a:pt x="2789221" y="490396"/>
                </a:cubicBezTo>
                <a:cubicBezTo>
                  <a:pt x="2771114" y="492659"/>
                  <a:pt x="2720566" y="439093"/>
                  <a:pt x="2680580" y="417968"/>
                </a:cubicBezTo>
                <a:cubicBezTo>
                  <a:pt x="2640594" y="396843"/>
                  <a:pt x="2601361" y="371946"/>
                  <a:pt x="2549304" y="363647"/>
                </a:cubicBezTo>
                <a:cubicBezTo>
                  <a:pt x="2497247" y="355348"/>
                  <a:pt x="2428591" y="346295"/>
                  <a:pt x="2368235" y="368174"/>
                </a:cubicBezTo>
                <a:cubicBezTo>
                  <a:pt x="2307879" y="390053"/>
                  <a:pt x="2256576" y="451918"/>
                  <a:pt x="2187166" y="494922"/>
                </a:cubicBezTo>
                <a:cubicBezTo>
                  <a:pt x="2117756" y="537926"/>
                  <a:pt x="2019677" y="593756"/>
                  <a:pt x="1951776" y="626198"/>
                </a:cubicBezTo>
                <a:cubicBezTo>
                  <a:pt x="1883875" y="658640"/>
                  <a:pt x="1849170" y="672974"/>
                  <a:pt x="1779760" y="689572"/>
                </a:cubicBezTo>
                <a:cubicBezTo>
                  <a:pt x="1710350" y="706170"/>
                  <a:pt x="1618306" y="725786"/>
                  <a:pt x="1535316" y="725786"/>
                </a:cubicBezTo>
                <a:cubicBezTo>
                  <a:pt x="1452326" y="725786"/>
                  <a:pt x="1367073" y="712960"/>
                  <a:pt x="1281819" y="689572"/>
                </a:cubicBezTo>
                <a:cubicBezTo>
                  <a:pt x="1196566" y="666184"/>
                  <a:pt x="1083397" y="617899"/>
                  <a:pt x="1023795" y="585457"/>
                </a:cubicBezTo>
                <a:cubicBezTo>
                  <a:pt x="964193" y="553015"/>
                  <a:pt x="944577" y="516047"/>
                  <a:pt x="924207" y="494922"/>
                </a:cubicBezTo>
                <a:cubicBezTo>
                  <a:pt x="903837" y="473797"/>
                  <a:pt x="917417" y="466253"/>
                  <a:pt x="901574" y="458709"/>
                </a:cubicBezTo>
                <a:cubicBezTo>
                  <a:pt x="885731" y="451165"/>
                  <a:pt x="881203" y="451918"/>
                  <a:pt x="829146" y="449655"/>
                </a:cubicBezTo>
                <a:cubicBezTo>
                  <a:pt x="777089" y="447392"/>
                  <a:pt x="654112" y="437583"/>
                  <a:pt x="589229" y="445128"/>
                </a:cubicBezTo>
                <a:cubicBezTo>
                  <a:pt x="524346" y="452673"/>
                  <a:pt x="484360" y="466253"/>
                  <a:pt x="439847" y="494922"/>
                </a:cubicBezTo>
                <a:cubicBezTo>
                  <a:pt x="395334" y="523591"/>
                  <a:pt x="365156" y="560560"/>
                  <a:pt x="322152" y="617144"/>
                </a:cubicBezTo>
                <a:cubicBezTo>
                  <a:pt x="279148" y="673728"/>
                  <a:pt x="215019" y="789160"/>
                  <a:pt x="181823" y="834427"/>
                </a:cubicBezTo>
                <a:cubicBezTo>
                  <a:pt x="148627" y="879694"/>
                  <a:pt x="129766" y="889502"/>
                  <a:pt x="122976" y="888748"/>
                </a:cubicBezTo>
                <a:cubicBezTo>
                  <a:pt x="116186" y="887994"/>
                  <a:pt x="124485" y="863097"/>
                  <a:pt x="141083" y="829901"/>
                </a:cubicBezTo>
                <a:cubicBezTo>
                  <a:pt x="157681" y="796705"/>
                  <a:pt x="204457" y="718996"/>
                  <a:pt x="222564" y="689572"/>
                </a:cubicBezTo>
                <a:cubicBezTo>
                  <a:pt x="240671" y="660148"/>
                  <a:pt x="260287" y="651095"/>
                  <a:pt x="249724" y="653358"/>
                </a:cubicBezTo>
                <a:cubicBezTo>
                  <a:pt x="239162" y="655621"/>
                  <a:pt x="193139" y="682782"/>
                  <a:pt x="159189" y="703152"/>
                </a:cubicBezTo>
                <a:cubicBezTo>
                  <a:pt x="125239" y="723522"/>
                  <a:pt x="64882" y="769544"/>
                  <a:pt x="46021" y="775580"/>
                </a:cubicBezTo>
                <a:cubicBezTo>
                  <a:pt x="27160" y="781616"/>
                  <a:pt x="35459" y="756718"/>
                  <a:pt x="46021" y="739366"/>
                </a:cubicBezTo>
                <a:cubicBezTo>
                  <a:pt x="56583" y="722014"/>
                  <a:pt x="85252" y="691081"/>
                  <a:pt x="109395" y="671465"/>
                </a:cubicBezTo>
                <a:cubicBezTo>
                  <a:pt x="133538" y="651849"/>
                  <a:pt x="166734" y="636760"/>
                  <a:pt x="190877" y="621671"/>
                </a:cubicBezTo>
                <a:cubicBezTo>
                  <a:pt x="215020" y="606582"/>
                  <a:pt x="236899" y="599037"/>
                  <a:pt x="254251" y="580930"/>
                </a:cubicBezTo>
                <a:cubicBezTo>
                  <a:pt x="271603" y="562823"/>
                  <a:pt x="303290" y="516047"/>
                  <a:pt x="294991" y="513029"/>
                </a:cubicBezTo>
                <a:cubicBezTo>
                  <a:pt x="286692" y="510011"/>
                  <a:pt x="242934" y="542453"/>
                  <a:pt x="204457" y="562823"/>
                </a:cubicBezTo>
                <a:cubicBezTo>
                  <a:pt x="165980" y="583193"/>
                  <a:pt x="97324" y="619407"/>
                  <a:pt x="64128" y="635251"/>
                </a:cubicBezTo>
                <a:cubicBezTo>
                  <a:pt x="30932" y="651095"/>
                  <a:pt x="10562" y="660148"/>
                  <a:pt x="5281" y="657885"/>
                </a:cubicBezTo>
                <a:cubicBezTo>
                  <a:pt x="0" y="655622"/>
                  <a:pt x="17352" y="637515"/>
                  <a:pt x="32441" y="621671"/>
                </a:cubicBezTo>
                <a:cubicBezTo>
                  <a:pt x="47530" y="605827"/>
                  <a:pt x="73936" y="579421"/>
                  <a:pt x="95815" y="562823"/>
                </a:cubicBezTo>
                <a:cubicBezTo>
                  <a:pt x="117694" y="546225"/>
                  <a:pt x="165225" y="528873"/>
                  <a:pt x="163716" y="522083"/>
                </a:cubicBezTo>
                <a:cubicBezTo>
                  <a:pt x="162207" y="515293"/>
                  <a:pt x="103360" y="525855"/>
                  <a:pt x="86762" y="522083"/>
                </a:cubicBezTo>
                <a:cubicBezTo>
                  <a:pt x="70164" y="518311"/>
                  <a:pt x="58092" y="505485"/>
                  <a:pt x="64128" y="499449"/>
                </a:cubicBezTo>
                <a:cubicBezTo>
                  <a:pt x="70164" y="493413"/>
                  <a:pt x="106378" y="497940"/>
                  <a:pt x="122976" y="485869"/>
                </a:cubicBezTo>
                <a:cubicBezTo>
                  <a:pt x="139574" y="473798"/>
                  <a:pt x="159944" y="451918"/>
                  <a:pt x="163716" y="427021"/>
                </a:cubicBezTo>
                <a:cubicBezTo>
                  <a:pt x="167488" y="402124"/>
                  <a:pt x="137310" y="343277"/>
                  <a:pt x="145609" y="336487"/>
                </a:cubicBezTo>
                <a:cubicBezTo>
                  <a:pt x="153908" y="329697"/>
                  <a:pt x="190876" y="372701"/>
                  <a:pt x="213510" y="386281"/>
                </a:cubicBezTo>
                <a:cubicBezTo>
                  <a:pt x="236144" y="399861"/>
                  <a:pt x="249724" y="412687"/>
                  <a:pt x="281411" y="417968"/>
                </a:cubicBezTo>
                <a:cubicBezTo>
                  <a:pt x="313098" y="423249"/>
                  <a:pt x="358366" y="424004"/>
                  <a:pt x="403633" y="417968"/>
                </a:cubicBezTo>
                <a:cubicBezTo>
                  <a:pt x="448900" y="411932"/>
                  <a:pt x="531890" y="390807"/>
                  <a:pt x="553015" y="381754"/>
                </a:cubicBezTo>
                <a:cubicBezTo>
                  <a:pt x="574140" y="372701"/>
                  <a:pt x="549243" y="375718"/>
                  <a:pt x="530382" y="363647"/>
                </a:cubicBezTo>
                <a:cubicBezTo>
                  <a:pt x="511521" y="351576"/>
                  <a:pt x="467007" y="318379"/>
                  <a:pt x="439847" y="309326"/>
                </a:cubicBezTo>
                <a:cubicBezTo>
                  <a:pt x="412687" y="300273"/>
                  <a:pt x="399861" y="299518"/>
                  <a:pt x="367419" y="309326"/>
                </a:cubicBezTo>
                <a:cubicBezTo>
                  <a:pt x="334977" y="319134"/>
                  <a:pt x="265567" y="363647"/>
                  <a:pt x="245197" y="368174"/>
                </a:cubicBezTo>
                <a:cubicBezTo>
                  <a:pt x="224827" y="372701"/>
                  <a:pt x="230108" y="350067"/>
                  <a:pt x="245197" y="336487"/>
                </a:cubicBezTo>
                <a:cubicBezTo>
                  <a:pt x="260286" y="322907"/>
                  <a:pt x="332714" y="297255"/>
                  <a:pt x="335732" y="286693"/>
                </a:cubicBezTo>
                <a:cubicBezTo>
                  <a:pt x="338750" y="276131"/>
                  <a:pt x="263304" y="273113"/>
                  <a:pt x="263304" y="273113"/>
                </a:cubicBezTo>
                <a:cubicBezTo>
                  <a:pt x="228599" y="267077"/>
                  <a:pt x="139573" y="258778"/>
                  <a:pt x="127502" y="250479"/>
                </a:cubicBezTo>
                <a:cubicBezTo>
                  <a:pt x="115431" y="242180"/>
                  <a:pt x="160699" y="230863"/>
                  <a:pt x="190877" y="223318"/>
                </a:cubicBezTo>
                <a:cubicBezTo>
                  <a:pt x="221055" y="215774"/>
                  <a:pt x="298764" y="218792"/>
                  <a:pt x="308572" y="205212"/>
                </a:cubicBezTo>
                <a:cubicBezTo>
                  <a:pt x="318380" y="191632"/>
                  <a:pt x="269340" y="167488"/>
                  <a:pt x="249724" y="141837"/>
                </a:cubicBezTo>
                <a:cubicBezTo>
                  <a:pt x="230108" y="116186"/>
                  <a:pt x="168998" y="0"/>
                  <a:pt x="190877" y="10562"/>
                </a:cubicBezTo>
                <a:close/>
              </a:path>
            </a:pathLst>
          </a:custGeom>
          <a:gradFill>
            <a:gsLst>
              <a:gs pos="14000">
                <a:schemeClr val="accent2">
                  <a:lumMod val="20000"/>
                  <a:lumOff val="80000"/>
                </a:schemeClr>
              </a:gs>
              <a:gs pos="47000">
                <a:schemeClr val="accent2">
                  <a:lumMod val="50000"/>
                </a:schemeClr>
              </a:gs>
              <a:gs pos="82000">
                <a:schemeClr val="accent2">
                  <a:lumMod val="20000"/>
                  <a:lumOff val="80000"/>
                </a:schemeClr>
              </a:gs>
            </a:gsLst>
            <a:lin ang="2940000" scaled="0"/>
          </a:gradFill>
          <a:ln w="9525" cap="flat" cmpd="sng" algn="ctr">
            <a:solidFill>
              <a:srgbClr val="000000"/>
            </a:solidFill>
            <a:prstDash val="solid"/>
            <a:round/>
            <a:headEnd type="none" w="med" len="med"/>
            <a:tailEnd type="none" w="med" len="med"/>
          </a:ln>
          <a:effectLst/>
        </p:spPr>
        <p:txBody>
          <a:bodyPr/>
          <a:lstStyle/>
          <a:p>
            <a:pPr>
              <a:lnSpc>
                <a:spcPct val="90000"/>
              </a:lnSpc>
              <a:spcBef>
                <a:spcPct val="35000"/>
              </a:spcBef>
              <a:spcAft>
                <a:spcPct val="25000"/>
              </a:spcAft>
              <a:buClr>
                <a:schemeClr val="folHlink"/>
              </a:buClr>
              <a:buFont typeface="Arial" charset="0"/>
              <a:buChar char="•"/>
              <a:defRPr/>
            </a:pPr>
            <a:endParaRPr lang="en-US">
              <a:latin typeface="Arial" charset="0"/>
              <a:ea typeface="ＭＳ Ｐゴシック" charset="0"/>
            </a:endParaRPr>
          </a:p>
        </p:txBody>
      </p:sp>
      <p:sp>
        <p:nvSpPr>
          <p:cNvPr id="45" name="Freeform 44"/>
          <p:cNvSpPr/>
          <p:nvPr/>
        </p:nvSpPr>
        <p:spPr bwMode="auto">
          <a:xfrm>
            <a:off x="7653338" y="2846388"/>
            <a:ext cx="188912" cy="3155950"/>
          </a:xfrm>
          <a:custGeom>
            <a:avLst/>
            <a:gdLst>
              <a:gd name="connsiteX0" fmla="*/ 298765 w 392317"/>
              <a:gd name="connsiteY0" fmla="*/ 2983871 h 3155887"/>
              <a:gd name="connsiteX1" fmla="*/ 298765 w 392317"/>
              <a:gd name="connsiteY1" fmla="*/ 1974410 h 3155887"/>
              <a:gd name="connsiteX2" fmla="*/ 298765 w 392317"/>
              <a:gd name="connsiteY2" fmla="*/ 679764 h 3155887"/>
              <a:gd name="connsiteX3" fmla="*/ 307818 w 392317"/>
              <a:gd name="connsiteY3" fmla="*/ 172770 h 3155887"/>
              <a:gd name="connsiteX4" fmla="*/ 258024 w 392317"/>
              <a:gd name="connsiteY4" fmla="*/ 150137 h 3155887"/>
              <a:gd name="connsiteX5" fmla="*/ 226337 w 392317"/>
              <a:gd name="connsiteY5" fmla="*/ 263305 h 3155887"/>
              <a:gd name="connsiteX6" fmla="*/ 117695 w 392317"/>
              <a:gd name="connsiteY6" fmla="*/ 426267 h 3155887"/>
              <a:gd name="connsiteX7" fmla="*/ 36214 w 392317"/>
              <a:gd name="connsiteY7" fmla="*/ 494168 h 3155887"/>
              <a:gd name="connsiteX8" fmla="*/ 4527 w 392317"/>
              <a:gd name="connsiteY8" fmla="*/ 453428 h 3155887"/>
              <a:gd name="connsiteX9" fmla="*/ 63375 w 392317"/>
              <a:gd name="connsiteY9" fmla="*/ 394580 h 3155887"/>
              <a:gd name="connsiteX10" fmla="*/ 135802 w 392317"/>
              <a:gd name="connsiteY10" fmla="*/ 294992 h 3155887"/>
              <a:gd name="connsiteX11" fmla="*/ 185596 w 392317"/>
              <a:gd name="connsiteY11" fmla="*/ 172770 h 3155887"/>
              <a:gd name="connsiteX12" fmla="*/ 203703 w 392317"/>
              <a:gd name="connsiteY12" fmla="*/ 64129 h 3155887"/>
              <a:gd name="connsiteX13" fmla="*/ 258024 w 392317"/>
              <a:gd name="connsiteY13" fmla="*/ 5281 h 3155887"/>
              <a:gd name="connsiteX14" fmla="*/ 344032 w 392317"/>
              <a:gd name="connsiteY14" fmla="*/ 32442 h 3155887"/>
              <a:gd name="connsiteX15" fmla="*/ 375719 w 392317"/>
              <a:gd name="connsiteY15" fmla="*/ 122976 h 3155887"/>
              <a:gd name="connsiteX16" fmla="*/ 375719 w 392317"/>
              <a:gd name="connsiteY16" fmla="*/ 263305 h 3155887"/>
              <a:gd name="connsiteX17" fmla="*/ 380246 w 392317"/>
              <a:gd name="connsiteY17" fmla="*/ 792933 h 3155887"/>
              <a:gd name="connsiteX18" fmla="*/ 384773 w 392317"/>
              <a:gd name="connsiteY18" fmla="*/ 2010624 h 3155887"/>
              <a:gd name="connsiteX19" fmla="*/ 380246 w 392317"/>
              <a:gd name="connsiteY19" fmla="*/ 2911444 h 3155887"/>
              <a:gd name="connsiteX20" fmla="*/ 380246 w 392317"/>
              <a:gd name="connsiteY20" fmla="*/ 3006505 h 3155887"/>
              <a:gd name="connsiteX21" fmla="*/ 298765 w 392317"/>
              <a:gd name="connsiteY21" fmla="*/ 2983871 h 3155887"/>
              <a:gd name="connsiteX0" fmla="*/ 271604 w 365156"/>
              <a:gd name="connsiteY0" fmla="*/ 2983871 h 3155887"/>
              <a:gd name="connsiteX1" fmla="*/ 271604 w 365156"/>
              <a:gd name="connsiteY1" fmla="*/ 1974410 h 3155887"/>
              <a:gd name="connsiteX2" fmla="*/ 271604 w 365156"/>
              <a:gd name="connsiteY2" fmla="*/ 679764 h 3155887"/>
              <a:gd name="connsiteX3" fmla="*/ 280657 w 365156"/>
              <a:gd name="connsiteY3" fmla="*/ 172770 h 3155887"/>
              <a:gd name="connsiteX4" fmla="*/ 230863 w 365156"/>
              <a:gd name="connsiteY4" fmla="*/ 150137 h 3155887"/>
              <a:gd name="connsiteX5" fmla="*/ 199176 w 365156"/>
              <a:gd name="connsiteY5" fmla="*/ 263305 h 3155887"/>
              <a:gd name="connsiteX6" fmla="*/ 90534 w 365156"/>
              <a:gd name="connsiteY6" fmla="*/ 426267 h 3155887"/>
              <a:gd name="connsiteX7" fmla="*/ 9053 w 365156"/>
              <a:gd name="connsiteY7" fmla="*/ 494168 h 3155887"/>
              <a:gd name="connsiteX8" fmla="*/ 36214 w 365156"/>
              <a:gd name="connsiteY8" fmla="*/ 394580 h 3155887"/>
              <a:gd name="connsiteX9" fmla="*/ 108641 w 365156"/>
              <a:gd name="connsiteY9" fmla="*/ 294992 h 3155887"/>
              <a:gd name="connsiteX10" fmla="*/ 158435 w 365156"/>
              <a:gd name="connsiteY10" fmla="*/ 172770 h 3155887"/>
              <a:gd name="connsiteX11" fmla="*/ 176542 w 365156"/>
              <a:gd name="connsiteY11" fmla="*/ 64129 h 3155887"/>
              <a:gd name="connsiteX12" fmla="*/ 230863 w 365156"/>
              <a:gd name="connsiteY12" fmla="*/ 5281 h 3155887"/>
              <a:gd name="connsiteX13" fmla="*/ 316871 w 365156"/>
              <a:gd name="connsiteY13" fmla="*/ 32442 h 3155887"/>
              <a:gd name="connsiteX14" fmla="*/ 348558 w 365156"/>
              <a:gd name="connsiteY14" fmla="*/ 122976 h 3155887"/>
              <a:gd name="connsiteX15" fmla="*/ 348558 w 365156"/>
              <a:gd name="connsiteY15" fmla="*/ 263305 h 3155887"/>
              <a:gd name="connsiteX16" fmla="*/ 353085 w 365156"/>
              <a:gd name="connsiteY16" fmla="*/ 792933 h 3155887"/>
              <a:gd name="connsiteX17" fmla="*/ 357612 w 365156"/>
              <a:gd name="connsiteY17" fmla="*/ 2010624 h 3155887"/>
              <a:gd name="connsiteX18" fmla="*/ 353085 w 365156"/>
              <a:gd name="connsiteY18" fmla="*/ 2911444 h 3155887"/>
              <a:gd name="connsiteX19" fmla="*/ 353085 w 365156"/>
              <a:gd name="connsiteY19" fmla="*/ 3006505 h 3155887"/>
              <a:gd name="connsiteX20" fmla="*/ 271604 w 365156"/>
              <a:gd name="connsiteY20" fmla="*/ 2983871 h 3155887"/>
              <a:gd name="connsiteX0" fmla="*/ 18108 w 347050"/>
              <a:gd name="connsiteY0" fmla="*/ 394580 h 3155887"/>
              <a:gd name="connsiteX1" fmla="*/ 90535 w 347050"/>
              <a:gd name="connsiteY1" fmla="*/ 294992 h 3155887"/>
              <a:gd name="connsiteX2" fmla="*/ 140329 w 347050"/>
              <a:gd name="connsiteY2" fmla="*/ 172770 h 3155887"/>
              <a:gd name="connsiteX3" fmla="*/ 158436 w 347050"/>
              <a:gd name="connsiteY3" fmla="*/ 64129 h 3155887"/>
              <a:gd name="connsiteX4" fmla="*/ 212757 w 347050"/>
              <a:gd name="connsiteY4" fmla="*/ 5281 h 3155887"/>
              <a:gd name="connsiteX5" fmla="*/ 298765 w 347050"/>
              <a:gd name="connsiteY5" fmla="*/ 32442 h 3155887"/>
              <a:gd name="connsiteX6" fmla="*/ 330452 w 347050"/>
              <a:gd name="connsiteY6" fmla="*/ 122976 h 3155887"/>
              <a:gd name="connsiteX7" fmla="*/ 330452 w 347050"/>
              <a:gd name="connsiteY7" fmla="*/ 263305 h 3155887"/>
              <a:gd name="connsiteX8" fmla="*/ 334979 w 347050"/>
              <a:gd name="connsiteY8" fmla="*/ 792933 h 3155887"/>
              <a:gd name="connsiteX9" fmla="*/ 339506 w 347050"/>
              <a:gd name="connsiteY9" fmla="*/ 2010624 h 3155887"/>
              <a:gd name="connsiteX10" fmla="*/ 334979 w 347050"/>
              <a:gd name="connsiteY10" fmla="*/ 2911444 h 3155887"/>
              <a:gd name="connsiteX11" fmla="*/ 334979 w 347050"/>
              <a:gd name="connsiteY11" fmla="*/ 3006505 h 3155887"/>
              <a:gd name="connsiteX12" fmla="*/ 253498 w 347050"/>
              <a:gd name="connsiteY12" fmla="*/ 2983871 h 3155887"/>
              <a:gd name="connsiteX13" fmla="*/ 253498 w 347050"/>
              <a:gd name="connsiteY13" fmla="*/ 1974410 h 3155887"/>
              <a:gd name="connsiteX14" fmla="*/ 253498 w 347050"/>
              <a:gd name="connsiteY14" fmla="*/ 679764 h 3155887"/>
              <a:gd name="connsiteX15" fmla="*/ 262551 w 347050"/>
              <a:gd name="connsiteY15" fmla="*/ 172770 h 3155887"/>
              <a:gd name="connsiteX16" fmla="*/ 212757 w 347050"/>
              <a:gd name="connsiteY16" fmla="*/ 150137 h 3155887"/>
              <a:gd name="connsiteX17" fmla="*/ 181070 w 347050"/>
              <a:gd name="connsiteY17" fmla="*/ 263305 h 3155887"/>
              <a:gd name="connsiteX18" fmla="*/ 72428 w 347050"/>
              <a:gd name="connsiteY18" fmla="*/ 426267 h 3155887"/>
              <a:gd name="connsiteX19" fmla="*/ 82387 w 347050"/>
              <a:gd name="connsiteY19" fmla="*/ 585608 h 3155887"/>
              <a:gd name="connsiteX0" fmla="*/ 0 w 328942"/>
              <a:gd name="connsiteY0" fmla="*/ 394580 h 3155887"/>
              <a:gd name="connsiteX1" fmla="*/ 72427 w 328942"/>
              <a:gd name="connsiteY1" fmla="*/ 294992 h 3155887"/>
              <a:gd name="connsiteX2" fmla="*/ 122221 w 328942"/>
              <a:gd name="connsiteY2" fmla="*/ 172770 h 3155887"/>
              <a:gd name="connsiteX3" fmla="*/ 140328 w 328942"/>
              <a:gd name="connsiteY3" fmla="*/ 64129 h 3155887"/>
              <a:gd name="connsiteX4" fmla="*/ 194649 w 328942"/>
              <a:gd name="connsiteY4" fmla="*/ 5281 h 3155887"/>
              <a:gd name="connsiteX5" fmla="*/ 280657 w 328942"/>
              <a:gd name="connsiteY5" fmla="*/ 32442 h 3155887"/>
              <a:gd name="connsiteX6" fmla="*/ 312344 w 328942"/>
              <a:gd name="connsiteY6" fmla="*/ 122976 h 3155887"/>
              <a:gd name="connsiteX7" fmla="*/ 312344 w 328942"/>
              <a:gd name="connsiteY7" fmla="*/ 263305 h 3155887"/>
              <a:gd name="connsiteX8" fmla="*/ 316871 w 328942"/>
              <a:gd name="connsiteY8" fmla="*/ 792933 h 3155887"/>
              <a:gd name="connsiteX9" fmla="*/ 321398 w 328942"/>
              <a:gd name="connsiteY9" fmla="*/ 2010624 h 3155887"/>
              <a:gd name="connsiteX10" fmla="*/ 316871 w 328942"/>
              <a:gd name="connsiteY10" fmla="*/ 2911444 h 3155887"/>
              <a:gd name="connsiteX11" fmla="*/ 316871 w 328942"/>
              <a:gd name="connsiteY11" fmla="*/ 3006505 h 3155887"/>
              <a:gd name="connsiteX12" fmla="*/ 235390 w 328942"/>
              <a:gd name="connsiteY12" fmla="*/ 2983871 h 3155887"/>
              <a:gd name="connsiteX13" fmla="*/ 235390 w 328942"/>
              <a:gd name="connsiteY13" fmla="*/ 1974410 h 3155887"/>
              <a:gd name="connsiteX14" fmla="*/ 235390 w 328942"/>
              <a:gd name="connsiteY14" fmla="*/ 679764 h 3155887"/>
              <a:gd name="connsiteX15" fmla="*/ 244443 w 328942"/>
              <a:gd name="connsiteY15" fmla="*/ 172770 h 3155887"/>
              <a:gd name="connsiteX16" fmla="*/ 194649 w 328942"/>
              <a:gd name="connsiteY16" fmla="*/ 150137 h 3155887"/>
              <a:gd name="connsiteX17" fmla="*/ 162962 w 328942"/>
              <a:gd name="connsiteY17" fmla="*/ 263305 h 3155887"/>
              <a:gd name="connsiteX18" fmla="*/ 54320 w 328942"/>
              <a:gd name="connsiteY18" fmla="*/ 426267 h 3155887"/>
              <a:gd name="connsiteX0" fmla="*/ 18107 w 274622"/>
              <a:gd name="connsiteY0" fmla="*/ 294992 h 3155887"/>
              <a:gd name="connsiteX1" fmla="*/ 67901 w 274622"/>
              <a:gd name="connsiteY1" fmla="*/ 172770 h 3155887"/>
              <a:gd name="connsiteX2" fmla="*/ 86008 w 274622"/>
              <a:gd name="connsiteY2" fmla="*/ 64129 h 3155887"/>
              <a:gd name="connsiteX3" fmla="*/ 140329 w 274622"/>
              <a:gd name="connsiteY3" fmla="*/ 5281 h 3155887"/>
              <a:gd name="connsiteX4" fmla="*/ 226337 w 274622"/>
              <a:gd name="connsiteY4" fmla="*/ 32442 h 3155887"/>
              <a:gd name="connsiteX5" fmla="*/ 258024 w 274622"/>
              <a:gd name="connsiteY5" fmla="*/ 122976 h 3155887"/>
              <a:gd name="connsiteX6" fmla="*/ 258024 w 274622"/>
              <a:gd name="connsiteY6" fmla="*/ 263305 h 3155887"/>
              <a:gd name="connsiteX7" fmla="*/ 262551 w 274622"/>
              <a:gd name="connsiteY7" fmla="*/ 792933 h 3155887"/>
              <a:gd name="connsiteX8" fmla="*/ 267078 w 274622"/>
              <a:gd name="connsiteY8" fmla="*/ 2010624 h 3155887"/>
              <a:gd name="connsiteX9" fmla="*/ 262551 w 274622"/>
              <a:gd name="connsiteY9" fmla="*/ 2911444 h 3155887"/>
              <a:gd name="connsiteX10" fmla="*/ 262551 w 274622"/>
              <a:gd name="connsiteY10" fmla="*/ 3006505 h 3155887"/>
              <a:gd name="connsiteX11" fmla="*/ 181070 w 274622"/>
              <a:gd name="connsiteY11" fmla="*/ 2983871 h 3155887"/>
              <a:gd name="connsiteX12" fmla="*/ 181070 w 274622"/>
              <a:gd name="connsiteY12" fmla="*/ 1974410 h 3155887"/>
              <a:gd name="connsiteX13" fmla="*/ 181070 w 274622"/>
              <a:gd name="connsiteY13" fmla="*/ 679764 h 3155887"/>
              <a:gd name="connsiteX14" fmla="*/ 190123 w 274622"/>
              <a:gd name="connsiteY14" fmla="*/ 172770 h 3155887"/>
              <a:gd name="connsiteX15" fmla="*/ 140329 w 274622"/>
              <a:gd name="connsiteY15" fmla="*/ 150137 h 3155887"/>
              <a:gd name="connsiteX16" fmla="*/ 108642 w 274622"/>
              <a:gd name="connsiteY16" fmla="*/ 263305 h 3155887"/>
              <a:gd name="connsiteX17" fmla="*/ 0 w 274622"/>
              <a:gd name="connsiteY17" fmla="*/ 426267 h 3155887"/>
              <a:gd name="connsiteX0" fmla="*/ 0 w 256515"/>
              <a:gd name="connsiteY0" fmla="*/ 294992 h 3155887"/>
              <a:gd name="connsiteX1" fmla="*/ 49794 w 256515"/>
              <a:gd name="connsiteY1" fmla="*/ 172770 h 3155887"/>
              <a:gd name="connsiteX2" fmla="*/ 67901 w 256515"/>
              <a:gd name="connsiteY2" fmla="*/ 64129 h 3155887"/>
              <a:gd name="connsiteX3" fmla="*/ 122222 w 256515"/>
              <a:gd name="connsiteY3" fmla="*/ 5281 h 3155887"/>
              <a:gd name="connsiteX4" fmla="*/ 208230 w 256515"/>
              <a:gd name="connsiteY4" fmla="*/ 32442 h 3155887"/>
              <a:gd name="connsiteX5" fmla="*/ 239917 w 256515"/>
              <a:gd name="connsiteY5" fmla="*/ 122976 h 3155887"/>
              <a:gd name="connsiteX6" fmla="*/ 239917 w 256515"/>
              <a:gd name="connsiteY6" fmla="*/ 263305 h 3155887"/>
              <a:gd name="connsiteX7" fmla="*/ 244444 w 256515"/>
              <a:gd name="connsiteY7" fmla="*/ 792933 h 3155887"/>
              <a:gd name="connsiteX8" fmla="*/ 248971 w 256515"/>
              <a:gd name="connsiteY8" fmla="*/ 2010624 h 3155887"/>
              <a:gd name="connsiteX9" fmla="*/ 244444 w 256515"/>
              <a:gd name="connsiteY9" fmla="*/ 2911444 h 3155887"/>
              <a:gd name="connsiteX10" fmla="*/ 244444 w 256515"/>
              <a:gd name="connsiteY10" fmla="*/ 3006505 h 3155887"/>
              <a:gd name="connsiteX11" fmla="*/ 162963 w 256515"/>
              <a:gd name="connsiteY11" fmla="*/ 2983871 h 3155887"/>
              <a:gd name="connsiteX12" fmla="*/ 162963 w 256515"/>
              <a:gd name="connsiteY12" fmla="*/ 1974410 h 3155887"/>
              <a:gd name="connsiteX13" fmla="*/ 162963 w 256515"/>
              <a:gd name="connsiteY13" fmla="*/ 679764 h 3155887"/>
              <a:gd name="connsiteX14" fmla="*/ 172016 w 256515"/>
              <a:gd name="connsiteY14" fmla="*/ 172770 h 3155887"/>
              <a:gd name="connsiteX15" fmla="*/ 122222 w 256515"/>
              <a:gd name="connsiteY15" fmla="*/ 150137 h 3155887"/>
              <a:gd name="connsiteX16" fmla="*/ 90535 w 256515"/>
              <a:gd name="connsiteY16" fmla="*/ 263305 h 3155887"/>
              <a:gd name="connsiteX0" fmla="*/ 0 w 206721"/>
              <a:gd name="connsiteY0" fmla="*/ 172770 h 3155887"/>
              <a:gd name="connsiteX1" fmla="*/ 18107 w 206721"/>
              <a:gd name="connsiteY1" fmla="*/ 64129 h 3155887"/>
              <a:gd name="connsiteX2" fmla="*/ 72428 w 206721"/>
              <a:gd name="connsiteY2" fmla="*/ 5281 h 3155887"/>
              <a:gd name="connsiteX3" fmla="*/ 158436 w 206721"/>
              <a:gd name="connsiteY3" fmla="*/ 32442 h 3155887"/>
              <a:gd name="connsiteX4" fmla="*/ 190123 w 206721"/>
              <a:gd name="connsiteY4" fmla="*/ 122976 h 3155887"/>
              <a:gd name="connsiteX5" fmla="*/ 190123 w 206721"/>
              <a:gd name="connsiteY5" fmla="*/ 263305 h 3155887"/>
              <a:gd name="connsiteX6" fmla="*/ 194650 w 206721"/>
              <a:gd name="connsiteY6" fmla="*/ 792933 h 3155887"/>
              <a:gd name="connsiteX7" fmla="*/ 199177 w 206721"/>
              <a:gd name="connsiteY7" fmla="*/ 2010624 h 3155887"/>
              <a:gd name="connsiteX8" fmla="*/ 194650 w 206721"/>
              <a:gd name="connsiteY8" fmla="*/ 2911444 h 3155887"/>
              <a:gd name="connsiteX9" fmla="*/ 194650 w 206721"/>
              <a:gd name="connsiteY9" fmla="*/ 3006505 h 3155887"/>
              <a:gd name="connsiteX10" fmla="*/ 113169 w 206721"/>
              <a:gd name="connsiteY10" fmla="*/ 2983871 h 3155887"/>
              <a:gd name="connsiteX11" fmla="*/ 113169 w 206721"/>
              <a:gd name="connsiteY11" fmla="*/ 1974410 h 3155887"/>
              <a:gd name="connsiteX12" fmla="*/ 113169 w 206721"/>
              <a:gd name="connsiteY12" fmla="*/ 679764 h 3155887"/>
              <a:gd name="connsiteX13" fmla="*/ 122222 w 206721"/>
              <a:gd name="connsiteY13" fmla="*/ 172770 h 3155887"/>
              <a:gd name="connsiteX14" fmla="*/ 72428 w 206721"/>
              <a:gd name="connsiteY14" fmla="*/ 150137 h 3155887"/>
              <a:gd name="connsiteX15" fmla="*/ 40741 w 206721"/>
              <a:gd name="connsiteY15" fmla="*/ 263305 h 3155887"/>
              <a:gd name="connsiteX0" fmla="*/ 0 w 206721"/>
              <a:gd name="connsiteY0" fmla="*/ 172770 h 3155887"/>
              <a:gd name="connsiteX1" fmla="*/ 18107 w 206721"/>
              <a:gd name="connsiteY1" fmla="*/ 64129 h 3155887"/>
              <a:gd name="connsiteX2" fmla="*/ 72428 w 206721"/>
              <a:gd name="connsiteY2" fmla="*/ 5281 h 3155887"/>
              <a:gd name="connsiteX3" fmla="*/ 158436 w 206721"/>
              <a:gd name="connsiteY3" fmla="*/ 32442 h 3155887"/>
              <a:gd name="connsiteX4" fmla="*/ 190123 w 206721"/>
              <a:gd name="connsiteY4" fmla="*/ 122976 h 3155887"/>
              <a:gd name="connsiteX5" fmla="*/ 190123 w 206721"/>
              <a:gd name="connsiteY5" fmla="*/ 263305 h 3155887"/>
              <a:gd name="connsiteX6" fmla="*/ 194650 w 206721"/>
              <a:gd name="connsiteY6" fmla="*/ 792933 h 3155887"/>
              <a:gd name="connsiteX7" fmla="*/ 199177 w 206721"/>
              <a:gd name="connsiteY7" fmla="*/ 2010624 h 3155887"/>
              <a:gd name="connsiteX8" fmla="*/ 194650 w 206721"/>
              <a:gd name="connsiteY8" fmla="*/ 2911444 h 3155887"/>
              <a:gd name="connsiteX9" fmla="*/ 194650 w 206721"/>
              <a:gd name="connsiteY9" fmla="*/ 3006505 h 3155887"/>
              <a:gd name="connsiteX10" fmla="*/ 113169 w 206721"/>
              <a:gd name="connsiteY10" fmla="*/ 2983871 h 3155887"/>
              <a:gd name="connsiteX11" fmla="*/ 113169 w 206721"/>
              <a:gd name="connsiteY11" fmla="*/ 1974410 h 3155887"/>
              <a:gd name="connsiteX12" fmla="*/ 113169 w 206721"/>
              <a:gd name="connsiteY12" fmla="*/ 679764 h 3155887"/>
              <a:gd name="connsiteX13" fmla="*/ 122222 w 206721"/>
              <a:gd name="connsiteY13" fmla="*/ 172770 h 3155887"/>
              <a:gd name="connsiteX14" fmla="*/ 72428 w 206721"/>
              <a:gd name="connsiteY14" fmla="*/ 150137 h 3155887"/>
              <a:gd name="connsiteX0" fmla="*/ 0 w 188614"/>
              <a:gd name="connsiteY0" fmla="*/ 64129 h 3155887"/>
              <a:gd name="connsiteX1" fmla="*/ 54321 w 188614"/>
              <a:gd name="connsiteY1" fmla="*/ 5281 h 3155887"/>
              <a:gd name="connsiteX2" fmla="*/ 140329 w 188614"/>
              <a:gd name="connsiteY2" fmla="*/ 32442 h 3155887"/>
              <a:gd name="connsiteX3" fmla="*/ 172016 w 188614"/>
              <a:gd name="connsiteY3" fmla="*/ 122976 h 3155887"/>
              <a:gd name="connsiteX4" fmla="*/ 172016 w 188614"/>
              <a:gd name="connsiteY4" fmla="*/ 263305 h 3155887"/>
              <a:gd name="connsiteX5" fmla="*/ 176543 w 188614"/>
              <a:gd name="connsiteY5" fmla="*/ 792933 h 3155887"/>
              <a:gd name="connsiteX6" fmla="*/ 181070 w 188614"/>
              <a:gd name="connsiteY6" fmla="*/ 2010624 h 3155887"/>
              <a:gd name="connsiteX7" fmla="*/ 176543 w 188614"/>
              <a:gd name="connsiteY7" fmla="*/ 2911444 h 3155887"/>
              <a:gd name="connsiteX8" fmla="*/ 176543 w 188614"/>
              <a:gd name="connsiteY8" fmla="*/ 3006505 h 3155887"/>
              <a:gd name="connsiteX9" fmla="*/ 95062 w 188614"/>
              <a:gd name="connsiteY9" fmla="*/ 2983871 h 3155887"/>
              <a:gd name="connsiteX10" fmla="*/ 95062 w 188614"/>
              <a:gd name="connsiteY10" fmla="*/ 1974410 h 3155887"/>
              <a:gd name="connsiteX11" fmla="*/ 95062 w 188614"/>
              <a:gd name="connsiteY11" fmla="*/ 679764 h 3155887"/>
              <a:gd name="connsiteX12" fmla="*/ 104115 w 188614"/>
              <a:gd name="connsiteY12" fmla="*/ 172770 h 3155887"/>
              <a:gd name="connsiteX13" fmla="*/ 54321 w 188614"/>
              <a:gd name="connsiteY13" fmla="*/ 150137 h 3155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8614" h="3155887">
                <a:moveTo>
                  <a:pt x="0" y="64129"/>
                </a:moveTo>
                <a:cubicBezTo>
                  <a:pt x="12071" y="36214"/>
                  <a:pt x="30933" y="10562"/>
                  <a:pt x="54321" y="5281"/>
                </a:cubicBezTo>
                <a:cubicBezTo>
                  <a:pt x="77709" y="0"/>
                  <a:pt x="120713" y="12826"/>
                  <a:pt x="140329" y="32442"/>
                </a:cubicBezTo>
                <a:cubicBezTo>
                  <a:pt x="159945" y="52058"/>
                  <a:pt x="166735" y="84499"/>
                  <a:pt x="172016" y="122976"/>
                </a:cubicBezTo>
                <a:cubicBezTo>
                  <a:pt x="177297" y="161453"/>
                  <a:pt x="171262" y="151646"/>
                  <a:pt x="172016" y="263305"/>
                </a:cubicBezTo>
                <a:cubicBezTo>
                  <a:pt x="172770" y="374964"/>
                  <a:pt x="175034" y="501713"/>
                  <a:pt x="176543" y="792933"/>
                </a:cubicBezTo>
                <a:cubicBezTo>
                  <a:pt x="178052" y="1084153"/>
                  <a:pt x="181070" y="1657539"/>
                  <a:pt x="181070" y="2010624"/>
                </a:cubicBezTo>
                <a:cubicBezTo>
                  <a:pt x="181070" y="2363709"/>
                  <a:pt x="177297" y="2745464"/>
                  <a:pt x="176543" y="2911444"/>
                </a:cubicBezTo>
                <a:cubicBezTo>
                  <a:pt x="175789" y="3077424"/>
                  <a:pt x="188614" y="2989907"/>
                  <a:pt x="176543" y="3006505"/>
                </a:cubicBezTo>
                <a:cubicBezTo>
                  <a:pt x="164472" y="3023103"/>
                  <a:pt x="108642" y="3155887"/>
                  <a:pt x="95062" y="2983871"/>
                </a:cubicBezTo>
                <a:cubicBezTo>
                  <a:pt x="81482" y="2811855"/>
                  <a:pt x="95062" y="1974410"/>
                  <a:pt x="95062" y="1974410"/>
                </a:cubicBezTo>
                <a:cubicBezTo>
                  <a:pt x="95062" y="1590392"/>
                  <a:pt x="93553" y="980037"/>
                  <a:pt x="95062" y="679764"/>
                </a:cubicBezTo>
                <a:cubicBezTo>
                  <a:pt x="96571" y="379491"/>
                  <a:pt x="110905" y="261041"/>
                  <a:pt x="104115" y="172770"/>
                </a:cubicBezTo>
                <a:cubicBezTo>
                  <a:pt x="97325" y="84499"/>
                  <a:pt x="67901" y="135048"/>
                  <a:pt x="54321" y="150137"/>
                </a:cubicBezTo>
              </a:path>
            </a:pathLst>
          </a:custGeom>
          <a:solidFill>
            <a:schemeClr val="tx1"/>
          </a:solidFill>
          <a:ln w="12700" cap="flat" cmpd="sng" algn="ctr">
            <a:solidFill>
              <a:schemeClr val="bg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chemeClr val="folHlink"/>
              </a:buClr>
              <a:buFont typeface="Arial" charset="0"/>
              <a:buChar char="•"/>
              <a:defRPr/>
            </a:pPr>
            <a:endParaRPr lang="en-US">
              <a:latin typeface="Arial" charset="0"/>
              <a:ea typeface="ＭＳ Ｐゴシック" charset="0"/>
            </a:endParaRPr>
          </a:p>
        </p:txBody>
      </p:sp>
      <p:sp>
        <p:nvSpPr>
          <p:cNvPr id="37" name="Freeform 36"/>
          <p:cNvSpPr/>
          <p:nvPr/>
        </p:nvSpPr>
        <p:spPr bwMode="auto">
          <a:xfrm>
            <a:off x="5335588" y="2846388"/>
            <a:ext cx="2808287" cy="889000"/>
          </a:xfrm>
          <a:custGeom>
            <a:avLst/>
            <a:gdLst>
              <a:gd name="connsiteX0" fmla="*/ 190877 w 2807328"/>
              <a:gd name="connsiteY0" fmla="*/ 10562 h 889502"/>
              <a:gd name="connsiteX1" fmla="*/ 380999 w 2807328"/>
              <a:gd name="connsiteY1" fmla="*/ 205212 h 889502"/>
              <a:gd name="connsiteX2" fmla="*/ 557542 w 2807328"/>
              <a:gd name="connsiteY2" fmla="*/ 331960 h 889502"/>
              <a:gd name="connsiteX3" fmla="*/ 788405 w 2807328"/>
              <a:gd name="connsiteY3" fmla="*/ 381754 h 889502"/>
              <a:gd name="connsiteX4" fmla="*/ 887993 w 2807328"/>
              <a:gd name="connsiteY4" fmla="*/ 368174 h 889502"/>
              <a:gd name="connsiteX5" fmla="*/ 865360 w 2807328"/>
              <a:gd name="connsiteY5" fmla="*/ 291219 h 889502"/>
              <a:gd name="connsiteX6" fmla="*/ 811039 w 2807328"/>
              <a:gd name="connsiteY6" fmla="*/ 187105 h 889502"/>
              <a:gd name="connsiteX7" fmla="*/ 933261 w 2807328"/>
              <a:gd name="connsiteY7" fmla="*/ 245952 h 889502"/>
              <a:gd name="connsiteX8" fmla="*/ 951368 w 2807328"/>
              <a:gd name="connsiteY8" fmla="*/ 155417 h 889502"/>
              <a:gd name="connsiteX9" fmla="*/ 992108 w 2807328"/>
              <a:gd name="connsiteY9" fmla="*/ 60356 h 889502"/>
              <a:gd name="connsiteX10" fmla="*/ 1064536 w 2807328"/>
              <a:gd name="connsiteY10" fmla="*/ 24142 h 889502"/>
              <a:gd name="connsiteX11" fmla="*/ 1023795 w 2807328"/>
              <a:gd name="connsiteY11" fmla="*/ 119204 h 889502"/>
              <a:gd name="connsiteX12" fmla="*/ 1014742 w 2807328"/>
              <a:gd name="connsiteY12" fmla="*/ 264059 h 889502"/>
              <a:gd name="connsiteX13" fmla="*/ 1041902 w 2807328"/>
              <a:gd name="connsiteY13" fmla="*/ 431548 h 889502"/>
              <a:gd name="connsiteX14" fmla="*/ 1136964 w 2807328"/>
              <a:gd name="connsiteY14" fmla="*/ 567350 h 889502"/>
              <a:gd name="connsiteX15" fmla="*/ 1363300 w 2807328"/>
              <a:gd name="connsiteY15" fmla="*/ 626198 h 889502"/>
              <a:gd name="connsiteX16" fmla="*/ 1562477 w 2807328"/>
              <a:gd name="connsiteY16" fmla="*/ 626198 h 889502"/>
              <a:gd name="connsiteX17" fmla="*/ 1861241 w 2807328"/>
              <a:gd name="connsiteY17" fmla="*/ 558297 h 889502"/>
              <a:gd name="connsiteX18" fmla="*/ 2105685 w 2807328"/>
              <a:gd name="connsiteY18" fmla="*/ 390808 h 889502"/>
              <a:gd name="connsiteX19" fmla="*/ 2241486 w 2807328"/>
              <a:gd name="connsiteY19" fmla="*/ 200685 h 889502"/>
              <a:gd name="connsiteX20" fmla="*/ 2300334 w 2807328"/>
              <a:gd name="connsiteY20" fmla="*/ 37722 h 889502"/>
              <a:gd name="connsiteX21" fmla="*/ 2354655 w 2807328"/>
              <a:gd name="connsiteY21" fmla="*/ 105623 h 889502"/>
              <a:gd name="connsiteX22" fmla="*/ 2418029 w 2807328"/>
              <a:gd name="connsiteY22" fmla="*/ 155417 h 889502"/>
              <a:gd name="connsiteX23" fmla="*/ 2490457 w 2807328"/>
              <a:gd name="connsiteY23" fmla="*/ 236899 h 889502"/>
              <a:gd name="connsiteX24" fmla="*/ 2567411 w 2807328"/>
              <a:gd name="connsiteY24" fmla="*/ 295746 h 889502"/>
              <a:gd name="connsiteX25" fmla="*/ 2698686 w 2807328"/>
              <a:gd name="connsiteY25" fmla="*/ 331960 h 889502"/>
              <a:gd name="connsiteX26" fmla="*/ 2789221 w 2807328"/>
              <a:gd name="connsiteY26" fmla="*/ 404388 h 889502"/>
              <a:gd name="connsiteX27" fmla="*/ 2789221 w 2807328"/>
              <a:gd name="connsiteY27" fmla="*/ 490396 h 889502"/>
              <a:gd name="connsiteX28" fmla="*/ 2680580 w 2807328"/>
              <a:gd name="connsiteY28" fmla="*/ 417968 h 889502"/>
              <a:gd name="connsiteX29" fmla="*/ 2549304 w 2807328"/>
              <a:gd name="connsiteY29" fmla="*/ 363647 h 889502"/>
              <a:gd name="connsiteX30" fmla="*/ 2368235 w 2807328"/>
              <a:gd name="connsiteY30" fmla="*/ 368174 h 889502"/>
              <a:gd name="connsiteX31" fmla="*/ 2187166 w 2807328"/>
              <a:gd name="connsiteY31" fmla="*/ 494922 h 889502"/>
              <a:gd name="connsiteX32" fmla="*/ 1951776 w 2807328"/>
              <a:gd name="connsiteY32" fmla="*/ 626198 h 889502"/>
              <a:gd name="connsiteX33" fmla="*/ 1779760 w 2807328"/>
              <a:gd name="connsiteY33" fmla="*/ 689572 h 889502"/>
              <a:gd name="connsiteX34" fmla="*/ 1535316 w 2807328"/>
              <a:gd name="connsiteY34" fmla="*/ 725786 h 889502"/>
              <a:gd name="connsiteX35" fmla="*/ 1281819 w 2807328"/>
              <a:gd name="connsiteY35" fmla="*/ 689572 h 889502"/>
              <a:gd name="connsiteX36" fmla="*/ 1023795 w 2807328"/>
              <a:gd name="connsiteY36" fmla="*/ 585457 h 889502"/>
              <a:gd name="connsiteX37" fmla="*/ 924207 w 2807328"/>
              <a:gd name="connsiteY37" fmla="*/ 494922 h 889502"/>
              <a:gd name="connsiteX38" fmla="*/ 901574 w 2807328"/>
              <a:gd name="connsiteY38" fmla="*/ 458709 h 889502"/>
              <a:gd name="connsiteX39" fmla="*/ 829146 w 2807328"/>
              <a:gd name="connsiteY39" fmla="*/ 449655 h 889502"/>
              <a:gd name="connsiteX40" fmla="*/ 589229 w 2807328"/>
              <a:gd name="connsiteY40" fmla="*/ 445128 h 889502"/>
              <a:gd name="connsiteX41" fmla="*/ 439847 w 2807328"/>
              <a:gd name="connsiteY41" fmla="*/ 494922 h 889502"/>
              <a:gd name="connsiteX42" fmla="*/ 322152 w 2807328"/>
              <a:gd name="connsiteY42" fmla="*/ 617144 h 889502"/>
              <a:gd name="connsiteX43" fmla="*/ 181823 w 2807328"/>
              <a:gd name="connsiteY43" fmla="*/ 834427 h 889502"/>
              <a:gd name="connsiteX44" fmla="*/ 122976 w 2807328"/>
              <a:gd name="connsiteY44" fmla="*/ 888748 h 889502"/>
              <a:gd name="connsiteX45" fmla="*/ 141083 w 2807328"/>
              <a:gd name="connsiteY45" fmla="*/ 829901 h 889502"/>
              <a:gd name="connsiteX46" fmla="*/ 222564 w 2807328"/>
              <a:gd name="connsiteY46" fmla="*/ 689572 h 889502"/>
              <a:gd name="connsiteX47" fmla="*/ 249724 w 2807328"/>
              <a:gd name="connsiteY47" fmla="*/ 653358 h 889502"/>
              <a:gd name="connsiteX48" fmla="*/ 159189 w 2807328"/>
              <a:gd name="connsiteY48" fmla="*/ 703152 h 889502"/>
              <a:gd name="connsiteX49" fmla="*/ 46021 w 2807328"/>
              <a:gd name="connsiteY49" fmla="*/ 775580 h 889502"/>
              <a:gd name="connsiteX50" fmla="*/ 46021 w 2807328"/>
              <a:gd name="connsiteY50" fmla="*/ 739366 h 889502"/>
              <a:gd name="connsiteX51" fmla="*/ 109395 w 2807328"/>
              <a:gd name="connsiteY51" fmla="*/ 671465 h 889502"/>
              <a:gd name="connsiteX52" fmla="*/ 190877 w 2807328"/>
              <a:gd name="connsiteY52" fmla="*/ 621671 h 889502"/>
              <a:gd name="connsiteX53" fmla="*/ 254251 w 2807328"/>
              <a:gd name="connsiteY53" fmla="*/ 580930 h 889502"/>
              <a:gd name="connsiteX54" fmla="*/ 294991 w 2807328"/>
              <a:gd name="connsiteY54" fmla="*/ 513029 h 889502"/>
              <a:gd name="connsiteX55" fmla="*/ 204457 w 2807328"/>
              <a:gd name="connsiteY55" fmla="*/ 562823 h 889502"/>
              <a:gd name="connsiteX56" fmla="*/ 64128 w 2807328"/>
              <a:gd name="connsiteY56" fmla="*/ 635251 h 889502"/>
              <a:gd name="connsiteX57" fmla="*/ 5281 w 2807328"/>
              <a:gd name="connsiteY57" fmla="*/ 657885 h 889502"/>
              <a:gd name="connsiteX58" fmla="*/ 32441 w 2807328"/>
              <a:gd name="connsiteY58" fmla="*/ 621671 h 889502"/>
              <a:gd name="connsiteX59" fmla="*/ 95815 w 2807328"/>
              <a:gd name="connsiteY59" fmla="*/ 562823 h 889502"/>
              <a:gd name="connsiteX60" fmla="*/ 163716 w 2807328"/>
              <a:gd name="connsiteY60" fmla="*/ 522083 h 889502"/>
              <a:gd name="connsiteX61" fmla="*/ 86762 w 2807328"/>
              <a:gd name="connsiteY61" fmla="*/ 522083 h 889502"/>
              <a:gd name="connsiteX62" fmla="*/ 64128 w 2807328"/>
              <a:gd name="connsiteY62" fmla="*/ 499449 h 889502"/>
              <a:gd name="connsiteX63" fmla="*/ 122976 w 2807328"/>
              <a:gd name="connsiteY63" fmla="*/ 485869 h 889502"/>
              <a:gd name="connsiteX64" fmla="*/ 163716 w 2807328"/>
              <a:gd name="connsiteY64" fmla="*/ 427021 h 889502"/>
              <a:gd name="connsiteX65" fmla="*/ 145609 w 2807328"/>
              <a:gd name="connsiteY65" fmla="*/ 336487 h 889502"/>
              <a:gd name="connsiteX66" fmla="*/ 213510 w 2807328"/>
              <a:gd name="connsiteY66" fmla="*/ 386281 h 889502"/>
              <a:gd name="connsiteX67" fmla="*/ 281411 w 2807328"/>
              <a:gd name="connsiteY67" fmla="*/ 417968 h 889502"/>
              <a:gd name="connsiteX68" fmla="*/ 403633 w 2807328"/>
              <a:gd name="connsiteY68" fmla="*/ 417968 h 889502"/>
              <a:gd name="connsiteX69" fmla="*/ 553015 w 2807328"/>
              <a:gd name="connsiteY69" fmla="*/ 381754 h 889502"/>
              <a:gd name="connsiteX70" fmla="*/ 530382 w 2807328"/>
              <a:gd name="connsiteY70" fmla="*/ 363647 h 889502"/>
              <a:gd name="connsiteX71" fmla="*/ 439847 w 2807328"/>
              <a:gd name="connsiteY71" fmla="*/ 309326 h 889502"/>
              <a:gd name="connsiteX72" fmla="*/ 367419 w 2807328"/>
              <a:gd name="connsiteY72" fmla="*/ 309326 h 889502"/>
              <a:gd name="connsiteX73" fmla="*/ 245197 w 2807328"/>
              <a:gd name="connsiteY73" fmla="*/ 368174 h 889502"/>
              <a:gd name="connsiteX74" fmla="*/ 245197 w 2807328"/>
              <a:gd name="connsiteY74" fmla="*/ 336487 h 889502"/>
              <a:gd name="connsiteX75" fmla="*/ 335732 w 2807328"/>
              <a:gd name="connsiteY75" fmla="*/ 286693 h 889502"/>
              <a:gd name="connsiteX76" fmla="*/ 263304 w 2807328"/>
              <a:gd name="connsiteY76" fmla="*/ 273113 h 889502"/>
              <a:gd name="connsiteX77" fmla="*/ 127502 w 2807328"/>
              <a:gd name="connsiteY77" fmla="*/ 250479 h 889502"/>
              <a:gd name="connsiteX78" fmla="*/ 190877 w 2807328"/>
              <a:gd name="connsiteY78" fmla="*/ 223318 h 889502"/>
              <a:gd name="connsiteX79" fmla="*/ 308572 w 2807328"/>
              <a:gd name="connsiteY79" fmla="*/ 205212 h 889502"/>
              <a:gd name="connsiteX80" fmla="*/ 249724 w 2807328"/>
              <a:gd name="connsiteY80" fmla="*/ 141837 h 889502"/>
              <a:gd name="connsiteX81" fmla="*/ 190877 w 2807328"/>
              <a:gd name="connsiteY81" fmla="*/ 10562 h 88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807328" h="889502">
                <a:moveTo>
                  <a:pt x="190877" y="10562"/>
                </a:moveTo>
                <a:cubicBezTo>
                  <a:pt x="212756" y="21124"/>
                  <a:pt x="319888" y="151646"/>
                  <a:pt x="380999" y="205212"/>
                </a:cubicBezTo>
                <a:cubicBezTo>
                  <a:pt x="442110" y="258778"/>
                  <a:pt x="489641" y="302536"/>
                  <a:pt x="557542" y="331960"/>
                </a:cubicBezTo>
                <a:cubicBezTo>
                  <a:pt x="625443" y="361384"/>
                  <a:pt x="733330" y="375718"/>
                  <a:pt x="788405" y="381754"/>
                </a:cubicBezTo>
                <a:cubicBezTo>
                  <a:pt x="843480" y="387790"/>
                  <a:pt x="875167" y="383263"/>
                  <a:pt x="887993" y="368174"/>
                </a:cubicBezTo>
                <a:cubicBezTo>
                  <a:pt x="900819" y="353085"/>
                  <a:pt x="878186" y="321397"/>
                  <a:pt x="865360" y="291219"/>
                </a:cubicBezTo>
                <a:cubicBezTo>
                  <a:pt x="852534" y="261041"/>
                  <a:pt x="799722" y="194649"/>
                  <a:pt x="811039" y="187105"/>
                </a:cubicBezTo>
                <a:cubicBezTo>
                  <a:pt x="822356" y="179561"/>
                  <a:pt x="909873" y="251233"/>
                  <a:pt x="933261" y="245952"/>
                </a:cubicBezTo>
                <a:cubicBezTo>
                  <a:pt x="956649" y="240671"/>
                  <a:pt x="941560" y="186350"/>
                  <a:pt x="951368" y="155417"/>
                </a:cubicBezTo>
                <a:cubicBezTo>
                  <a:pt x="961176" y="124484"/>
                  <a:pt x="973247" y="82235"/>
                  <a:pt x="992108" y="60356"/>
                </a:cubicBezTo>
                <a:cubicBezTo>
                  <a:pt x="1010969" y="38477"/>
                  <a:pt x="1059255" y="14334"/>
                  <a:pt x="1064536" y="24142"/>
                </a:cubicBezTo>
                <a:cubicBezTo>
                  <a:pt x="1069817" y="33950"/>
                  <a:pt x="1032094" y="79218"/>
                  <a:pt x="1023795" y="119204"/>
                </a:cubicBezTo>
                <a:cubicBezTo>
                  <a:pt x="1015496" y="159190"/>
                  <a:pt x="1011724" y="212002"/>
                  <a:pt x="1014742" y="264059"/>
                </a:cubicBezTo>
                <a:cubicBezTo>
                  <a:pt x="1017760" y="316116"/>
                  <a:pt x="1021532" y="381000"/>
                  <a:pt x="1041902" y="431548"/>
                </a:cubicBezTo>
                <a:cubicBezTo>
                  <a:pt x="1062272" y="482096"/>
                  <a:pt x="1083398" y="534908"/>
                  <a:pt x="1136964" y="567350"/>
                </a:cubicBezTo>
                <a:cubicBezTo>
                  <a:pt x="1190530" y="599792"/>
                  <a:pt x="1292381" y="616390"/>
                  <a:pt x="1363300" y="626198"/>
                </a:cubicBezTo>
                <a:cubicBezTo>
                  <a:pt x="1434219" y="636006"/>
                  <a:pt x="1479487" y="637515"/>
                  <a:pt x="1562477" y="626198"/>
                </a:cubicBezTo>
                <a:cubicBezTo>
                  <a:pt x="1645467" y="614881"/>
                  <a:pt x="1770706" y="597529"/>
                  <a:pt x="1861241" y="558297"/>
                </a:cubicBezTo>
                <a:cubicBezTo>
                  <a:pt x="1951776" y="519065"/>
                  <a:pt x="2042311" y="450410"/>
                  <a:pt x="2105685" y="390808"/>
                </a:cubicBezTo>
                <a:cubicBezTo>
                  <a:pt x="2169059" y="331206"/>
                  <a:pt x="2209045" y="259533"/>
                  <a:pt x="2241486" y="200685"/>
                </a:cubicBezTo>
                <a:cubicBezTo>
                  <a:pt x="2273927" y="141837"/>
                  <a:pt x="2281472" y="53566"/>
                  <a:pt x="2300334" y="37722"/>
                </a:cubicBezTo>
                <a:cubicBezTo>
                  <a:pt x="2319196" y="21878"/>
                  <a:pt x="2335039" y="86007"/>
                  <a:pt x="2354655" y="105623"/>
                </a:cubicBezTo>
                <a:cubicBezTo>
                  <a:pt x="2374271" y="125239"/>
                  <a:pt x="2395395" y="133538"/>
                  <a:pt x="2418029" y="155417"/>
                </a:cubicBezTo>
                <a:cubicBezTo>
                  <a:pt x="2440663" y="177296"/>
                  <a:pt x="2465560" y="213511"/>
                  <a:pt x="2490457" y="236899"/>
                </a:cubicBezTo>
                <a:cubicBezTo>
                  <a:pt x="2515354" y="260287"/>
                  <a:pt x="2532706" y="279903"/>
                  <a:pt x="2567411" y="295746"/>
                </a:cubicBezTo>
                <a:cubicBezTo>
                  <a:pt x="2602116" y="311589"/>
                  <a:pt x="2661718" y="313853"/>
                  <a:pt x="2698686" y="331960"/>
                </a:cubicBezTo>
                <a:cubicBezTo>
                  <a:pt x="2735654" y="350067"/>
                  <a:pt x="2774132" y="377982"/>
                  <a:pt x="2789221" y="404388"/>
                </a:cubicBezTo>
                <a:cubicBezTo>
                  <a:pt x="2804310" y="430794"/>
                  <a:pt x="2807328" y="488133"/>
                  <a:pt x="2789221" y="490396"/>
                </a:cubicBezTo>
                <a:cubicBezTo>
                  <a:pt x="2771114" y="492659"/>
                  <a:pt x="2720566" y="439093"/>
                  <a:pt x="2680580" y="417968"/>
                </a:cubicBezTo>
                <a:cubicBezTo>
                  <a:pt x="2640594" y="396843"/>
                  <a:pt x="2601361" y="371946"/>
                  <a:pt x="2549304" y="363647"/>
                </a:cubicBezTo>
                <a:cubicBezTo>
                  <a:pt x="2497247" y="355348"/>
                  <a:pt x="2428591" y="346295"/>
                  <a:pt x="2368235" y="368174"/>
                </a:cubicBezTo>
                <a:cubicBezTo>
                  <a:pt x="2307879" y="390053"/>
                  <a:pt x="2256576" y="451918"/>
                  <a:pt x="2187166" y="494922"/>
                </a:cubicBezTo>
                <a:cubicBezTo>
                  <a:pt x="2117756" y="537926"/>
                  <a:pt x="2019677" y="593756"/>
                  <a:pt x="1951776" y="626198"/>
                </a:cubicBezTo>
                <a:cubicBezTo>
                  <a:pt x="1883875" y="658640"/>
                  <a:pt x="1849170" y="672974"/>
                  <a:pt x="1779760" y="689572"/>
                </a:cubicBezTo>
                <a:cubicBezTo>
                  <a:pt x="1710350" y="706170"/>
                  <a:pt x="1618306" y="725786"/>
                  <a:pt x="1535316" y="725786"/>
                </a:cubicBezTo>
                <a:cubicBezTo>
                  <a:pt x="1452326" y="725786"/>
                  <a:pt x="1367073" y="712960"/>
                  <a:pt x="1281819" y="689572"/>
                </a:cubicBezTo>
                <a:cubicBezTo>
                  <a:pt x="1196566" y="666184"/>
                  <a:pt x="1083397" y="617899"/>
                  <a:pt x="1023795" y="585457"/>
                </a:cubicBezTo>
                <a:cubicBezTo>
                  <a:pt x="964193" y="553015"/>
                  <a:pt x="944577" y="516047"/>
                  <a:pt x="924207" y="494922"/>
                </a:cubicBezTo>
                <a:cubicBezTo>
                  <a:pt x="903837" y="473797"/>
                  <a:pt x="917417" y="466253"/>
                  <a:pt x="901574" y="458709"/>
                </a:cubicBezTo>
                <a:cubicBezTo>
                  <a:pt x="885731" y="451165"/>
                  <a:pt x="881203" y="451918"/>
                  <a:pt x="829146" y="449655"/>
                </a:cubicBezTo>
                <a:cubicBezTo>
                  <a:pt x="777089" y="447392"/>
                  <a:pt x="654112" y="437583"/>
                  <a:pt x="589229" y="445128"/>
                </a:cubicBezTo>
                <a:cubicBezTo>
                  <a:pt x="524346" y="452673"/>
                  <a:pt x="484360" y="466253"/>
                  <a:pt x="439847" y="494922"/>
                </a:cubicBezTo>
                <a:cubicBezTo>
                  <a:pt x="395334" y="523591"/>
                  <a:pt x="365156" y="560560"/>
                  <a:pt x="322152" y="617144"/>
                </a:cubicBezTo>
                <a:cubicBezTo>
                  <a:pt x="279148" y="673728"/>
                  <a:pt x="215019" y="789160"/>
                  <a:pt x="181823" y="834427"/>
                </a:cubicBezTo>
                <a:cubicBezTo>
                  <a:pt x="148627" y="879694"/>
                  <a:pt x="129766" y="889502"/>
                  <a:pt x="122976" y="888748"/>
                </a:cubicBezTo>
                <a:cubicBezTo>
                  <a:pt x="116186" y="887994"/>
                  <a:pt x="124485" y="863097"/>
                  <a:pt x="141083" y="829901"/>
                </a:cubicBezTo>
                <a:cubicBezTo>
                  <a:pt x="157681" y="796705"/>
                  <a:pt x="204457" y="718996"/>
                  <a:pt x="222564" y="689572"/>
                </a:cubicBezTo>
                <a:cubicBezTo>
                  <a:pt x="240671" y="660148"/>
                  <a:pt x="260287" y="651095"/>
                  <a:pt x="249724" y="653358"/>
                </a:cubicBezTo>
                <a:cubicBezTo>
                  <a:pt x="239162" y="655621"/>
                  <a:pt x="193139" y="682782"/>
                  <a:pt x="159189" y="703152"/>
                </a:cubicBezTo>
                <a:cubicBezTo>
                  <a:pt x="125239" y="723522"/>
                  <a:pt x="64882" y="769544"/>
                  <a:pt x="46021" y="775580"/>
                </a:cubicBezTo>
                <a:cubicBezTo>
                  <a:pt x="27160" y="781616"/>
                  <a:pt x="35459" y="756718"/>
                  <a:pt x="46021" y="739366"/>
                </a:cubicBezTo>
                <a:cubicBezTo>
                  <a:pt x="56583" y="722014"/>
                  <a:pt x="85252" y="691081"/>
                  <a:pt x="109395" y="671465"/>
                </a:cubicBezTo>
                <a:cubicBezTo>
                  <a:pt x="133538" y="651849"/>
                  <a:pt x="166734" y="636760"/>
                  <a:pt x="190877" y="621671"/>
                </a:cubicBezTo>
                <a:cubicBezTo>
                  <a:pt x="215020" y="606582"/>
                  <a:pt x="236899" y="599037"/>
                  <a:pt x="254251" y="580930"/>
                </a:cubicBezTo>
                <a:cubicBezTo>
                  <a:pt x="271603" y="562823"/>
                  <a:pt x="303290" y="516047"/>
                  <a:pt x="294991" y="513029"/>
                </a:cubicBezTo>
                <a:cubicBezTo>
                  <a:pt x="286692" y="510011"/>
                  <a:pt x="242934" y="542453"/>
                  <a:pt x="204457" y="562823"/>
                </a:cubicBezTo>
                <a:cubicBezTo>
                  <a:pt x="165980" y="583193"/>
                  <a:pt x="97324" y="619407"/>
                  <a:pt x="64128" y="635251"/>
                </a:cubicBezTo>
                <a:cubicBezTo>
                  <a:pt x="30932" y="651095"/>
                  <a:pt x="10562" y="660148"/>
                  <a:pt x="5281" y="657885"/>
                </a:cubicBezTo>
                <a:cubicBezTo>
                  <a:pt x="0" y="655622"/>
                  <a:pt x="17352" y="637515"/>
                  <a:pt x="32441" y="621671"/>
                </a:cubicBezTo>
                <a:cubicBezTo>
                  <a:pt x="47530" y="605827"/>
                  <a:pt x="73936" y="579421"/>
                  <a:pt x="95815" y="562823"/>
                </a:cubicBezTo>
                <a:cubicBezTo>
                  <a:pt x="117694" y="546225"/>
                  <a:pt x="165225" y="528873"/>
                  <a:pt x="163716" y="522083"/>
                </a:cubicBezTo>
                <a:cubicBezTo>
                  <a:pt x="162207" y="515293"/>
                  <a:pt x="103360" y="525855"/>
                  <a:pt x="86762" y="522083"/>
                </a:cubicBezTo>
                <a:cubicBezTo>
                  <a:pt x="70164" y="518311"/>
                  <a:pt x="58092" y="505485"/>
                  <a:pt x="64128" y="499449"/>
                </a:cubicBezTo>
                <a:cubicBezTo>
                  <a:pt x="70164" y="493413"/>
                  <a:pt x="106378" y="497940"/>
                  <a:pt x="122976" y="485869"/>
                </a:cubicBezTo>
                <a:cubicBezTo>
                  <a:pt x="139574" y="473798"/>
                  <a:pt x="159944" y="451918"/>
                  <a:pt x="163716" y="427021"/>
                </a:cubicBezTo>
                <a:cubicBezTo>
                  <a:pt x="167488" y="402124"/>
                  <a:pt x="137310" y="343277"/>
                  <a:pt x="145609" y="336487"/>
                </a:cubicBezTo>
                <a:cubicBezTo>
                  <a:pt x="153908" y="329697"/>
                  <a:pt x="190876" y="372701"/>
                  <a:pt x="213510" y="386281"/>
                </a:cubicBezTo>
                <a:cubicBezTo>
                  <a:pt x="236144" y="399861"/>
                  <a:pt x="249724" y="412687"/>
                  <a:pt x="281411" y="417968"/>
                </a:cubicBezTo>
                <a:cubicBezTo>
                  <a:pt x="313098" y="423249"/>
                  <a:pt x="358366" y="424004"/>
                  <a:pt x="403633" y="417968"/>
                </a:cubicBezTo>
                <a:cubicBezTo>
                  <a:pt x="448900" y="411932"/>
                  <a:pt x="531890" y="390807"/>
                  <a:pt x="553015" y="381754"/>
                </a:cubicBezTo>
                <a:cubicBezTo>
                  <a:pt x="574140" y="372701"/>
                  <a:pt x="549243" y="375718"/>
                  <a:pt x="530382" y="363647"/>
                </a:cubicBezTo>
                <a:cubicBezTo>
                  <a:pt x="511521" y="351576"/>
                  <a:pt x="467007" y="318379"/>
                  <a:pt x="439847" y="309326"/>
                </a:cubicBezTo>
                <a:cubicBezTo>
                  <a:pt x="412687" y="300273"/>
                  <a:pt x="399861" y="299518"/>
                  <a:pt x="367419" y="309326"/>
                </a:cubicBezTo>
                <a:cubicBezTo>
                  <a:pt x="334977" y="319134"/>
                  <a:pt x="265567" y="363647"/>
                  <a:pt x="245197" y="368174"/>
                </a:cubicBezTo>
                <a:cubicBezTo>
                  <a:pt x="224827" y="372701"/>
                  <a:pt x="230108" y="350067"/>
                  <a:pt x="245197" y="336487"/>
                </a:cubicBezTo>
                <a:cubicBezTo>
                  <a:pt x="260286" y="322907"/>
                  <a:pt x="332714" y="297255"/>
                  <a:pt x="335732" y="286693"/>
                </a:cubicBezTo>
                <a:cubicBezTo>
                  <a:pt x="338750" y="276131"/>
                  <a:pt x="263304" y="273113"/>
                  <a:pt x="263304" y="273113"/>
                </a:cubicBezTo>
                <a:cubicBezTo>
                  <a:pt x="228599" y="267077"/>
                  <a:pt x="139573" y="258778"/>
                  <a:pt x="127502" y="250479"/>
                </a:cubicBezTo>
                <a:cubicBezTo>
                  <a:pt x="115431" y="242180"/>
                  <a:pt x="160699" y="230863"/>
                  <a:pt x="190877" y="223318"/>
                </a:cubicBezTo>
                <a:cubicBezTo>
                  <a:pt x="221055" y="215774"/>
                  <a:pt x="298764" y="218792"/>
                  <a:pt x="308572" y="205212"/>
                </a:cubicBezTo>
                <a:cubicBezTo>
                  <a:pt x="318380" y="191632"/>
                  <a:pt x="269340" y="167488"/>
                  <a:pt x="249724" y="141837"/>
                </a:cubicBezTo>
                <a:cubicBezTo>
                  <a:pt x="230108" y="116186"/>
                  <a:pt x="168998" y="0"/>
                  <a:pt x="190877" y="10562"/>
                </a:cubicBezTo>
                <a:close/>
              </a:path>
            </a:pathLst>
          </a:custGeom>
          <a:gradFill>
            <a:gsLst>
              <a:gs pos="14000">
                <a:schemeClr val="accent2">
                  <a:lumMod val="20000"/>
                  <a:lumOff val="80000"/>
                </a:schemeClr>
              </a:gs>
              <a:gs pos="47000">
                <a:schemeClr val="accent2">
                  <a:lumMod val="50000"/>
                </a:schemeClr>
              </a:gs>
              <a:gs pos="82000">
                <a:schemeClr val="accent2">
                  <a:lumMod val="20000"/>
                  <a:lumOff val="80000"/>
                </a:schemeClr>
              </a:gs>
            </a:gsLst>
            <a:lin ang="2940000" scaled="0"/>
          </a:gradFill>
          <a:ln w="9525"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chemeClr val="folHlink"/>
              </a:buClr>
              <a:buFont typeface="Arial" charset="0"/>
              <a:buChar char="•"/>
              <a:defRPr/>
            </a:pPr>
            <a:endParaRPr lang="en-US">
              <a:latin typeface="Arial" charset="0"/>
              <a:ea typeface="ＭＳ Ｐゴシック" charset="0"/>
            </a:endParaRPr>
          </a:p>
        </p:txBody>
      </p:sp>
      <p:grpSp>
        <p:nvGrpSpPr>
          <p:cNvPr id="136207" name="Group 45"/>
          <p:cNvGrpSpPr>
            <a:grpSpLocks/>
          </p:cNvGrpSpPr>
          <p:nvPr/>
        </p:nvGrpSpPr>
        <p:grpSpPr bwMode="auto">
          <a:xfrm>
            <a:off x="7218363" y="2833688"/>
            <a:ext cx="608012" cy="641350"/>
            <a:chOff x="7859237" y="2833046"/>
            <a:chExt cx="608091" cy="642045"/>
          </a:xfrm>
        </p:grpSpPr>
        <p:sp>
          <p:nvSpPr>
            <p:cNvPr id="28" name="Oval 27"/>
            <p:cNvSpPr/>
            <p:nvPr/>
          </p:nvSpPr>
          <p:spPr bwMode="auto">
            <a:xfrm>
              <a:off x="7960850" y="3349542"/>
              <a:ext cx="58745" cy="58802"/>
            </a:xfrm>
            <a:prstGeom prst="ellipse">
              <a:avLst/>
            </a:prstGeom>
            <a:solidFill>
              <a:schemeClr val="tx1"/>
            </a:solidFill>
            <a:ln w="9525" cap="flat" cmpd="sng" algn="ctr">
              <a:solidFill>
                <a:schemeClr val="bg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chemeClr val="folHlink"/>
                </a:buClr>
                <a:buFont typeface="Arial" charset="0"/>
                <a:buChar char="•"/>
                <a:defRPr/>
              </a:pPr>
              <a:endParaRPr lang="en-US">
                <a:latin typeface="Arial" charset="0"/>
                <a:ea typeface="ＭＳ Ｐゴシック" charset="0"/>
              </a:endParaRPr>
            </a:p>
          </p:txBody>
        </p:sp>
        <p:sp>
          <p:nvSpPr>
            <p:cNvPr id="29" name="Oval 28"/>
            <p:cNvSpPr/>
            <p:nvPr/>
          </p:nvSpPr>
          <p:spPr bwMode="auto">
            <a:xfrm>
              <a:off x="7932271" y="3367024"/>
              <a:ext cx="58745" cy="58801"/>
            </a:xfrm>
            <a:prstGeom prst="ellipse">
              <a:avLst/>
            </a:prstGeom>
            <a:solidFill>
              <a:schemeClr val="tx1"/>
            </a:solidFill>
            <a:ln w="9525" cap="flat" cmpd="sng" algn="ctr">
              <a:solidFill>
                <a:schemeClr val="bg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chemeClr val="folHlink"/>
                </a:buClr>
                <a:buFont typeface="Arial" charset="0"/>
                <a:buChar char="•"/>
                <a:defRPr/>
              </a:pPr>
              <a:endParaRPr lang="en-US">
                <a:latin typeface="Arial" charset="0"/>
                <a:ea typeface="ＭＳ Ｐゴシック" charset="0"/>
              </a:endParaRPr>
            </a:p>
          </p:txBody>
        </p:sp>
        <p:sp>
          <p:nvSpPr>
            <p:cNvPr id="30" name="Oval 29"/>
            <p:cNvSpPr/>
            <p:nvPr/>
          </p:nvSpPr>
          <p:spPr bwMode="auto">
            <a:xfrm>
              <a:off x="7908455" y="3384505"/>
              <a:ext cx="58746" cy="58802"/>
            </a:xfrm>
            <a:prstGeom prst="ellipse">
              <a:avLst/>
            </a:prstGeom>
            <a:solidFill>
              <a:schemeClr val="tx1"/>
            </a:solidFill>
            <a:ln w="9525" cap="flat" cmpd="sng" algn="ctr">
              <a:solidFill>
                <a:schemeClr val="bg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chemeClr val="folHlink"/>
                </a:buClr>
                <a:buFont typeface="Arial" charset="0"/>
                <a:buChar char="•"/>
                <a:defRPr/>
              </a:pPr>
              <a:endParaRPr lang="en-US">
                <a:latin typeface="Arial" charset="0"/>
                <a:ea typeface="ＭＳ Ｐゴシック" charset="0"/>
              </a:endParaRPr>
            </a:p>
          </p:txBody>
        </p:sp>
        <p:sp>
          <p:nvSpPr>
            <p:cNvPr id="31" name="Oval 30"/>
            <p:cNvSpPr/>
            <p:nvPr/>
          </p:nvSpPr>
          <p:spPr bwMode="auto">
            <a:xfrm>
              <a:off x="7881465" y="3398808"/>
              <a:ext cx="58745" cy="58801"/>
            </a:xfrm>
            <a:prstGeom prst="ellipse">
              <a:avLst/>
            </a:prstGeom>
            <a:solidFill>
              <a:schemeClr val="tx1"/>
            </a:solidFill>
            <a:ln w="9525" cap="flat" cmpd="sng" algn="ctr">
              <a:solidFill>
                <a:schemeClr val="bg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chemeClr val="folHlink"/>
                </a:buClr>
                <a:buFont typeface="Arial" charset="0"/>
                <a:buChar char="•"/>
                <a:defRPr/>
              </a:pPr>
              <a:endParaRPr lang="en-US">
                <a:latin typeface="Arial" charset="0"/>
                <a:ea typeface="ＭＳ Ｐゴシック" charset="0"/>
              </a:endParaRPr>
            </a:p>
          </p:txBody>
        </p:sp>
        <p:sp>
          <p:nvSpPr>
            <p:cNvPr id="32" name="Oval 31"/>
            <p:cNvSpPr/>
            <p:nvPr/>
          </p:nvSpPr>
          <p:spPr bwMode="auto">
            <a:xfrm>
              <a:off x="7859237" y="3416289"/>
              <a:ext cx="58745" cy="58802"/>
            </a:xfrm>
            <a:prstGeom prst="ellipse">
              <a:avLst/>
            </a:prstGeom>
            <a:solidFill>
              <a:schemeClr val="tx1"/>
            </a:solidFill>
            <a:ln w="9525" cap="flat" cmpd="sng" algn="ctr">
              <a:solidFill>
                <a:schemeClr val="bg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chemeClr val="folHlink"/>
                </a:buClr>
                <a:buFont typeface="Arial" charset="0"/>
                <a:buChar char="•"/>
                <a:defRPr/>
              </a:pPr>
              <a:endParaRPr lang="en-US">
                <a:latin typeface="Arial" charset="0"/>
                <a:ea typeface="ＭＳ Ｐゴシック" charset="0"/>
              </a:endParaRPr>
            </a:p>
          </p:txBody>
        </p:sp>
        <p:sp>
          <p:nvSpPr>
            <p:cNvPr id="27" name="Freeform 26"/>
            <p:cNvSpPr/>
            <p:nvPr/>
          </p:nvSpPr>
          <p:spPr bwMode="auto">
            <a:xfrm>
              <a:off x="7978314" y="3271671"/>
              <a:ext cx="176236" cy="136673"/>
            </a:xfrm>
            <a:custGeom>
              <a:avLst/>
              <a:gdLst>
                <a:gd name="connsiteX0" fmla="*/ 118450 w 176544"/>
                <a:gd name="connsiteY0" fmla="*/ 6036 h 136557"/>
                <a:gd name="connsiteX1" fmla="*/ 14335 w 176544"/>
                <a:gd name="connsiteY1" fmla="*/ 78464 h 136557"/>
                <a:gd name="connsiteX2" fmla="*/ 32442 w 176544"/>
                <a:gd name="connsiteY2" fmla="*/ 92044 h 136557"/>
                <a:gd name="connsiteX3" fmla="*/ 50549 w 176544"/>
                <a:gd name="connsiteY3" fmla="*/ 128258 h 136557"/>
                <a:gd name="connsiteX4" fmla="*/ 163718 w 176544"/>
                <a:gd name="connsiteY4" fmla="*/ 42250 h 136557"/>
                <a:gd name="connsiteX5" fmla="*/ 118450 w 176544"/>
                <a:gd name="connsiteY5" fmla="*/ 6036 h 136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544" h="136557">
                  <a:moveTo>
                    <a:pt x="118450" y="6036"/>
                  </a:moveTo>
                  <a:cubicBezTo>
                    <a:pt x="93553" y="12072"/>
                    <a:pt x="28670" y="64129"/>
                    <a:pt x="14335" y="78464"/>
                  </a:cubicBezTo>
                  <a:cubicBezTo>
                    <a:pt x="0" y="92799"/>
                    <a:pt x="26406" y="83745"/>
                    <a:pt x="32442" y="92044"/>
                  </a:cubicBezTo>
                  <a:cubicBezTo>
                    <a:pt x="38478" y="100343"/>
                    <a:pt x="28670" y="136557"/>
                    <a:pt x="50549" y="128258"/>
                  </a:cubicBezTo>
                  <a:cubicBezTo>
                    <a:pt x="72428" y="119959"/>
                    <a:pt x="150892" y="64884"/>
                    <a:pt x="163718" y="42250"/>
                  </a:cubicBezTo>
                  <a:cubicBezTo>
                    <a:pt x="176544" y="19616"/>
                    <a:pt x="143347" y="0"/>
                    <a:pt x="118450" y="6036"/>
                  </a:cubicBezTo>
                  <a:close/>
                </a:path>
              </a:pathLst>
            </a:custGeom>
            <a:gradFill flip="none" rotWithShape="1">
              <a:gsLst>
                <a:gs pos="0">
                  <a:schemeClr val="accent1"/>
                </a:gs>
                <a:gs pos="50000">
                  <a:schemeClr val="accent4"/>
                </a:gs>
                <a:gs pos="100000">
                  <a:schemeClr val="accent2">
                    <a:lumMod val="20000"/>
                    <a:lumOff val="80000"/>
                  </a:schemeClr>
                </a:gs>
              </a:gsLst>
              <a:lin ang="2700000" scaled="0"/>
              <a:tileRect/>
            </a:gradFill>
            <a:ln w="9525" cap="flat" cmpd="sng" algn="ctr">
              <a:solidFill>
                <a:srgbClr val="000000"/>
              </a:solidFill>
              <a:prstDash val="solid"/>
              <a:round/>
              <a:headEnd type="none" w="med" len="med"/>
              <a:tailEnd type="none" w="med" len="med"/>
            </a:ln>
            <a:effectLst/>
          </p:spPr>
          <p:txBody>
            <a:bodyPr/>
            <a:lstStyle/>
            <a:p>
              <a:pPr>
                <a:lnSpc>
                  <a:spcPct val="90000"/>
                </a:lnSpc>
                <a:spcBef>
                  <a:spcPct val="35000"/>
                </a:spcBef>
                <a:spcAft>
                  <a:spcPct val="25000"/>
                </a:spcAft>
                <a:buClr>
                  <a:schemeClr val="folHlink"/>
                </a:buClr>
                <a:buFont typeface="Arial" charset="0"/>
                <a:buChar char="•"/>
                <a:defRPr/>
              </a:pPr>
              <a:endParaRPr lang="en-US">
                <a:latin typeface="Arial" charset="0"/>
                <a:ea typeface="ＭＳ Ｐゴシック" charset="0"/>
              </a:endParaRPr>
            </a:p>
          </p:txBody>
        </p:sp>
        <p:sp>
          <p:nvSpPr>
            <p:cNvPr id="26" name="Freeform 25"/>
            <p:cNvSpPr/>
            <p:nvPr/>
          </p:nvSpPr>
          <p:spPr bwMode="auto">
            <a:xfrm>
              <a:off x="8091042" y="2833046"/>
              <a:ext cx="376286" cy="499015"/>
            </a:xfrm>
            <a:custGeom>
              <a:avLst/>
              <a:gdLst>
                <a:gd name="connsiteX0" fmla="*/ 298765 w 392317"/>
                <a:gd name="connsiteY0" fmla="*/ 2983871 h 3155887"/>
                <a:gd name="connsiteX1" fmla="*/ 298765 w 392317"/>
                <a:gd name="connsiteY1" fmla="*/ 1974410 h 3155887"/>
                <a:gd name="connsiteX2" fmla="*/ 298765 w 392317"/>
                <a:gd name="connsiteY2" fmla="*/ 679764 h 3155887"/>
                <a:gd name="connsiteX3" fmla="*/ 307818 w 392317"/>
                <a:gd name="connsiteY3" fmla="*/ 172770 h 3155887"/>
                <a:gd name="connsiteX4" fmla="*/ 258024 w 392317"/>
                <a:gd name="connsiteY4" fmla="*/ 150137 h 3155887"/>
                <a:gd name="connsiteX5" fmla="*/ 226337 w 392317"/>
                <a:gd name="connsiteY5" fmla="*/ 263305 h 3155887"/>
                <a:gd name="connsiteX6" fmla="*/ 117695 w 392317"/>
                <a:gd name="connsiteY6" fmla="*/ 426267 h 3155887"/>
                <a:gd name="connsiteX7" fmla="*/ 36214 w 392317"/>
                <a:gd name="connsiteY7" fmla="*/ 494168 h 3155887"/>
                <a:gd name="connsiteX8" fmla="*/ 4527 w 392317"/>
                <a:gd name="connsiteY8" fmla="*/ 453428 h 3155887"/>
                <a:gd name="connsiteX9" fmla="*/ 63375 w 392317"/>
                <a:gd name="connsiteY9" fmla="*/ 394580 h 3155887"/>
                <a:gd name="connsiteX10" fmla="*/ 135802 w 392317"/>
                <a:gd name="connsiteY10" fmla="*/ 294992 h 3155887"/>
                <a:gd name="connsiteX11" fmla="*/ 185596 w 392317"/>
                <a:gd name="connsiteY11" fmla="*/ 172770 h 3155887"/>
                <a:gd name="connsiteX12" fmla="*/ 203703 w 392317"/>
                <a:gd name="connsiteY12" fmla="*/ 64129 h 3155887"/>
                <a:gd name="connsiteX13" fmla="*/ 258024 w 392317"/>
                <a:gd name="connsiteY13" fmla="*/ 5281 h 3155887"/>
                <a:gd name="connsiteX14" fmla="*/ 344032 w 392317"/>
                <a:gd name="connsiteY14" fmla="*/ 32442 h 3155887"/>
                <a:gd name="connsiteX15" fmla="*/ 375719 w 392317"/>
                <a:gd name="connsiteY15" fmla="*/ 122976 h 3155887"/>
                <a:gd name="connsiteX16" fmla="*/ 375719 w 392317"/>
                <a:gd name="connsiteY16" fmla="*/ 263305 h 3155887"/>
                <a:gd name="connsiteX17" fmla="*/ 380246 w 392317"/>
                <a:gd name="connsiteY17" fmla="*/ 792933 h 3155887"/>
                <a:gd name="connsiteX18" fmla="*/ 384773 w 392317"/>
                <a:gd name="connsiteY18" fmla="*/ 2010624 h 3155887"/>
                <a:gd name="connsiteX19" fmla="*/ 380246 w 392317"/>
                <a:gd name="connsiteY19" fmla="*/ 2911444 h 3155887"/>
                <a:gd name="connsiteX20" fmla="*/ 380246 w 392317"/>
                <a:gd name="connsiteY20" fmla="*/ 3006505 h 3155887"/>
                <a:gd name="connsiteX21" fmla="*/ 298765 w 392317"/>
                <a:gd name="connsiteY21" fmla="*/ 2983871 h 3155887"/>
                <a:gd name="connsiteX0" fmla="*/ 380246 w 393826"/>
                <a:gd name="connsiteY0" fmla="*/ 3006505 h 3162677"/>
                <a:gd name="connsiteX1" fmla="*/ 298765 w 393826"/>
                <a:gd name="connsiteY1" fmla="*/ 1974410 h 3162677"/>
                <a:gd name="connsiteX2" fmla="*/ 298765 w 393826"/>
                <a:gd name="connsiteY2" fmla="*/ 679764 h 3162677"/>
                <a:gd name="connsiteX3" fmla="*/ 307818 w 393826"/>
                <a:gd name="connsiteY3" fmla="*/ 172770 h 3162677"/>
                <a:gd name="connsiteX4" fmla="*/ 258024 w 393826"/>
                <a:gd name="connsiteY4" fmla="*/ 150137 h 3162677"/>
                <a:gd name="connsiteX5" fmla="*/ 226337 w 393826"/>
                <a:gd name="connsiteY5" fmla="*/ 263305 h 3162677"/>
                <a:gd name="connsiteX6" fmla="*/ 117695 w 393826"/>
                <a:gd name="connsiteY6" fmla="*/ 426267 h 3162677"/>
                <a:gd name="connsiteX7" fmla="*/ 36214 w 393826"/>
                <a:gd name="connsiteY7" fmla="*/ 494168 h 3162677"/>
                <a:gd name="connsiteX8" fmla="*/ 4527 w 393826"/>
                <a:gd name="connsiteY8" fmla="*/ 453428 h 3162677"/>
                <a:gd name="connsiteX9" fmla="*/ 63375 w 393826"/>
                <a:gd name="connsiteY9" fmla="*/ 394580 h 3162677"/>
                <a:gd name="connsiteX10" fmla="*/ 135802 w 393826"/>
                <a:gd name="connsiteY10" fmla="*/ 294992 h 3162677"/>
                <a:gd name="connsiteX11" fmla="*/ 185596 w 393826"/>
                <a:gd name="connsiteY11" fmla="*/ 172770 h 3162677"/>
                <a:gd name="connsiteX12" fmla="*/ 203703 w 393826"/>
                <a:gd name="connsiteY12" fmla="*/ 64129 h 3162677"/>
                <a:gd name="connsiteX13" fmla="*/ 258024 w 393826"/>
                <a:gd name="connsiteY13" fmla="*/ 5281 h 3162677"/>
                <a:gd name="connsiteX14" fmla="*/ 344032 w 393826"/>
                <a:gd name="connsiteY14" fmla="*/ 32442 h 3162677"/>
                <a:gd name="connsiteX15" fmla="*/ 375719 w 393826"/>
                <a:gd name="connsiteY15" fmla="*/ 122976 h 3162677"/>
                <a:gd name="connsiteX16" fmla="*/ 375719 w 393826"/>
                <a:gd name="connsiteY16" fmla="*/ 263305 h 3162677"/>
                <a:gd name="connsiteX17" fmla="*/ 380246 w 393826"/>
                <a:gd name="connsiteY17" fmla="*/ 792933 h 3162677"/>
                <a:gd name="connsiteX18" fmla="*/ 384773 w 393826"/>
                <a:gd name="connsiteY18" fmla="*/ 2010624 h 3162677"/>
                <a:gd name="connsiteX19" fmla="*/ 380246 w 393826"/>
                <a:gd name="connsiteY19" fmla="*/ 2911444 h 3162677"/>
                <a:gd name="connsiteX20" fmla="*/ 380246 w 393826"/>
                <a:gd name="connsiteY20" fmla="*/ 3006505 h 3162677"/>
                <a:gd name="connsiteX0" fmla="*/ 380246 w 394581"/>
                <a:gd name="connsiteY0" fmla="*/ 2911444 h 2917480"/>
                <a:gd name="connsiteX1" fmla="*/ 298765 w 394581"/>
                <a:gd name="connsiteY1" fmla="*/ 1974410 h 2917480"/>
                <a:gd name="connsiteX2" fmla="*/ 298765 w 394581"/>
                <a:gd name="connsiteY2" fmla="*/ 679764 h 2917480"/>
                <a:gd name="connsiteX3" fmla="*/ 307818 w 394581"/>
                <a:gd name="connsiteY3" fmla="*/ 172770 h 2917480"/>
                <a:gd name="connsiteX4" fmla="*/ 258024 w 394581"/>
                <a:gd name="connsiteY4" fmla="*/ 150137 h 2917480"/>
                <a:gd name="connsiteX5" fmla="*/ 226337 w 394581"/>
                <a:gd name="connsiteY5" fmla="*/ 263305 h 2917480"/>
                <a:gd name="connsiteX6" fmla="*/ 117695 w 394581"/>
                <a:gd name="connsiteY6" fmla="*/ 426267 h 2917480"/>
                <a:gd name="connsiteX7" fmla="*/ 36214 w 394581"/>
                <a:gd name="connsiteY7" fmla="*/ 494168 h 2917480"/>
                <a:gd name="connsiteX8" fmla="*/ 4527 w 394581"/>
                <a:gd name="connsiteY8" fmla="*/ 453428 h 2917480"/>
                <a:gd name="connsiteX9" fmla="*/ 63375 w 394581"/>
                <a:gd name="connsiteY9" fmla="*/ 394580 h 2917480"/>
                <a:gd name="connsiteX10" fmla="*/ 135802 w 394581"/>
                <a:gd name="connsiteY10" fmla="*/ 294992 h 2917480"/>
                <a:gd name="connsiteX11" fmla="*/ 185596 w 394581"/>
                <a:gd name="connsiteY11" fmla="*/ 172770 h 2917480"/>
                <a:gd name="connsiteX12" fmla="*/ 203703 w 394581"/>
                <a:gd name="connsiteY12" fmla="*/ 64129 h 2917480"/>
                <a:gd name="connsiteX13" fmla="*/ 258024 w 394581"/>
                <a:gd name="connsiteY13" fmla="*/ 5281 h 2917480"/>
                <a:gd name="connsiteX14" fmla="*/ 344032 w 394581"/>
                <a:gd name="connsiteY14" fmla="*/ 32442 h 2917480"/>
                <a:gd name="connsiteX15" fmla="*/ 375719 w 394581"/>
                <a:gd name="connsiteY15" fmla="*/ 122976 h 2917480"/>
                <a:gd name="connsiteX16" fmla="*/ 375719 w 394581"/>
                <a:gd name="connsiteY16" fmla="*/ 263305 h 2917480"/>
                <a:gd name="connsiteX17" fmla="*/ 380246 w 394581"/>
                <a:gd name="connsiteY17" fmla="*/ 792933 h 2917480"/>
                <a:gd name="connsiteX18" fmla="*/ 384773 w 394581"/>
                <a:gd name="connsiteY18" fmla="*/ 2010624 h 2917480"/>
                <a:gd name="connsiteX19" fmla="*/ 380246 w 394581"/>
                <a:gd name="connsiteY19" fmla="*/ 2911444 h 2917480"/>
                <a:gd name="connsiteX0" fmla="*/ 384773 w 398353"/>
                <a:gd name="connsiteY0" fmla="*/ 2010624 h 2207537"/>
                <a:gd name="connsiteX1" fmla="*/ 298765 w 398353"/>
                <a:gd name="connsiteY1" fmla="*/ 1974410 h 2207537"/>
                <a:gd name="connsiteX2" fmla="*/ 298765 w 398353"/>
                <a:gd name="connsiteY2" fmla="*/ 679764 h 2207537"/>
                <a:gd name="connsiteX3" fmla="*/ 307818 w 398353"/>
                <a:gd name="connsiteY3" fmla="*/ 172770 h 2207537"/>
                <a:gd name="connsiteX4" fmla="*/ 258024 w 398353"/>
                <a:gd name="connsiteY4" fmla="*/ 150137 h 2207537"/>
                <a:gd name="connsiteX5" fmla="*/ 226337 w 398353"/>
                <a:gd name="connsiteY5" fmla="*/ 263305 h 2207537"/>
                <a:gd name="connsiteX6" fmla="*/ 117695 w 398353"/>
                <a:gd name="connsiteY6" fmla="*/ 426267 h 2207537"/>
                <a:gd name="connsiteX7" fmla="*/ 36214 w 398353"/>
                <a:gd name="connsiteY7" fmla="*/ 494168 h 2207537"/>
                <a:gd name="connsiteX8" fmla="*/ 4527 w 398353"/>
                <a:gd name="connsiteY8" fmla="*/ 453428 h 2207537"/>
                <a:gd name="connsiteX9" fmla="*/ 63375 w 398353"/>
                <a:gd name="connsiteY9" fmla="*/ 394580 h 2207537"/>
                <a:gd name="connsiteX10" fmla="*/ 135802 w 398353"/>
                <a:gd name="connsiteY10" fmla="*/ 294992 h 2207537"/>
                <a:gd name="connsiteX11" fmla="*/ 185596 w 398353"/>
                <a:gd name="connsiteY11" fmla="*/ 172770 h 2207537"/>
                <a:gd name="connsiteX12" fmla="*/ 203703 w 398353"/>
                <a:gd name="connsiteY12" fmla="*/ 64129 h 2207537"/>
                <a:gd name="connsiteX13" fmla="*/ 258024 w 398353"/>
                <a:gd name="connsiteY13" fmla="*/ 5281 h 2207537"/>
                <a:gd name="connsiteX14" fmla="*/ 344032 w 398353"/>
                <a:gd name="connsiteY14" fmla="*/ 32442 h 2207537"/>
                <a:gd name="connsiteX15" fmla="*/ 375719 w 398353"/>
                <a:gd name="connsiteY15" fmla="*/ 122976 h 2207537"/>
                <a:gd name="connsiteX16" fmla="*/ 375719 w 398353"/>
                <a:gd name="connsiteY16" fmla="*/ 263305 h 2207537"/>
                <a:gd name="connsiteX17" fmla="*/ 380246 w 398353"/>
                <a:gd name="connsiteY17" fmla="*/ 792933 h 2207537"/>
                <a:gd name="connsiteX18" fmla="*/ 384773 w 398353"/>
                <a:gd name="connsiteY18" fmla="*/ 2010624 h 2207537"/>
                <a:gd name="connsiteX0" fmla="*/ 380246 w 393072"/>
                <a:gd name="connsiteY0" fmla="*/ 792933 h 1993271"/>
                <a:gd name="connsiteX1" fmla="*/ 298765 w 393072"/>
                <a:gd name="connsiteY1" fmla="*/ 1974410 h 1993271"/>
                <a:gd name="connsiteX2" fmla="*/ 298765 w 393072"/>
                <a:gd name="connsiteY2" fmla="*/ 679764 h 1993271"/>
                <a:gd name="connsiteX3" fmla="*/ 307818 w 393072"/>
                <a:gd name="connsiteY3" fmla="*/ 172770 h 1993271"/>
                <a:gd name="connsiteX4" fmla="*/ 258024 w 393072"/>
                <a:gd name="connsiteY4" fmla="*/ 150137 h 1993271"/>
                <a:gd name="connsiteX5" fmla="*/ 226337 w 393072"/>
                <a:gd name="connsiteY5" fmla="*/ 263305 h 1993271"/>
                <a:gd name="connsiteX6" fmla="*/ 117695 w 393072"/>
                <a:gd name="connsiteY6" fmla="*/ 426267 h 1993271"/>
                <a:gd name="connsiteX7" fmla="*/ 36214 w 393072"/>
                <a:gd name="connsiteY7" fmla="*/ 494168 h 1993271"/>
                <a:gd name="connsiteX8" fmla="*/ 4527 w 393072"/>
                <a:gd name="connsiteY8" fmla="*/ 453428 h 1993271"/>
                <a:gd name="connsiteX9" fmla="*/ 63375 w 393072"/>
                <a:gd name="connsiteY9" fmla="*/ 394580 h 1993271"/>
                <a:gd name="connsiteX10" fmla="*/ 135802 w 393072"/>
                <a:gd name="connsiteY10" fmla="*/ 294992 h 1993271"/>
                <a:gd name="connsiteX11" fmla="*/ 185596 w 393072"/>
                <a:gd name="connsiteY11" fmla="*/ 172770 h 1993271"/>
                <a:gd name="connsiteX12" fmla="*/ 203703 w 393072"/>
                <a:gd name="connsiteY12" fmla="*/ 64129 h 1993271"/>
                <a:gd name="connsiteX13" fmla="*/ 258024 w 393072"/>
                <a:gd name="connsiteY13" fmla="*/ 5281 h 1993271"/>
                <a:gd name="connsiteX14" fmla="*/ 344032 w 393072"/>
                <a:gd name="connsiteY14" fmla="*/ 32442 h 1993271"/>
                <a:gd name="connsiteX15" fmla="*/ 375719 w 393072"/>
                <a:gd name="connsiteY15" fmla="*/ 122976 h 1993271"/>
                <a:gd name="connsiteX16" fmla="*/ 375719 w 393072"/>
                <a:gd name="connsiteY16" fmla="*/ 263305 h 1993271"/>
                <a:gd name="connsiteX17" fmla="*/ 380246 w 393072"/>
                <a:gd name="connsiteY17" fmla="*/ 792933 h 1993271"/>
                <a:gd name="connsiteX0" fmla="*/ 298765 w 393072"/>
                <a:gd name="connsiteY0" fmla="*/ 679764 h 2065850"/>
                <a:gd name="connsiteX1" fmla="*/ 307818 w 393072"/>
                <a:gd name="connsiteY1" fmla="*/ 172770 h 2065850"/>
                <a:gd name="connsiteX2" fmla="*/ 258024 w 393072"/>
                <a:gd name="connsiteY2" fmla="*/ 150137 h 2065850"/>
                <a:gd name="connsiteX3" fmla="*/ 226337 w 393072"/>
                <a:gd name="connsiteY3" fmla="*/ 263305 h 2065850"/>
                <a:gd name="connsiteX4" fmla="*/ 117695 w 393072"/>
                <a:gd name="connsiteY4" fmla="*/ 426267 h 2065850"/>
                <a:gd name="connsiteX5" fmla="*/ 36214 w 393072"/>
                <a:gd name="connsiteY5" fmla="*/ 494168 h 2065850"/>
                <a:gd name="connsiteX6" fmla="*/ 4527 w 393072"/>
                <a:gd name="connsiteY6" fmla="*/ 453428 h 2065850"/>
                <a:gd name="connsiteX7" fmla="*/ 63375 w 393072"/>
                <a:gd name="connsiteY7" fmla="*/ 394580 h 2065850"/>
                <a:gd name="connsiteX8" fmla="*/ 135802 w 393072"/>
                <a:gd name="connsiteY8" fmla="*/ 294992 h 2065850"/>
                <a:gd name="connsiteX9" fmla="*/ 185596 w 393072"/>
                <a:gd name="connsiteY9" fmla="*/ 172770 h 2065850"/>
                <a:gd name="connsiteX10" fmla="*/ 203703 w 393072"/>
                <a:gd name="connsiteY10" fmla="*/ 64129 h 2065850"/>
                <a:gd name="connsiteX11" fmla="*/ 258024 w 393072"/>
                <a:gd name="connsiteY11" fmla="*/ 5281 h 2065850"/>
                <a:gd name="connsiteX12" fmla="*/ 344032 w 393072"/>
                <a:gd name="connsiteY12" fmla="*/ 32442 h 2065850"/>
                <a:gd name="connsiteX13" fmla="*/ 375719 w 393072"/>
                <a:gd name="connsiteY13" fmla="*/ 122976 h 2065850"/>
                <a:gd name="connsiteX14" fmla="*/ 375719 w 393072"/>
                <a:gd name="connsiteY14" fmla="*/ 263305 h 2065850"/>
                <a:gd name="connsiteX15" fmla="*/ 380246 w 393072"/>
                <a:gd name="connsiteY15" fmla="*/ 792933 h 2065850"/>
                <a:gd name="connsiteX16" fmla="*/ 390205 w 393072"/>
                <a:gd name="connsiteY16" fmla="*/ 2065850 h 2065850"/>
                <a:gd name="connsiteX0" fmla="*/ 298765 w 393072"/>
                <a:gd name="connsiteY0" fmla="*/ 679764 h 792933"/>
                <a:gd name="connsiteX1" fmla="*/ 307818 w 393072"/>
                <a:gd name="connsiteY1" fmla="*/ 172770 h 792933"/>
                <a:gd name="connsiteX2" fmla="*/ 258024 w 393072"/>
                <a:gd name="connsiteY2" fmla="*/ 150137 h 792933"/>
                <a:gd name="connsiteX3" fmla="*/ 226337 w 393072"/>
                <a:gd name="connsiteY3" fmla="*/ 263305 h 792933"/>
                <a:gd name="connsiteX4" fmla="*/ 117695 w 393072"/>
                <a:gd name="connsiteY4" fmla="*/ 426267 h 792933"/>
                <a:gd name="connsiteX5" fmla="*/ 36214 w 393072"/>
                <a:gd name="connsiteY5" fmla="*/ 494168 h 792933"/>
                <a:gd name="connsiteX6" fmla="*/ 4527 w 393072"/>
                <a:gd name="connsiteY6" fmla="*/ 453428 h 792933"/>
                <a:gd name="connsiteX7" fmla="*/ 63375 w 393072"/>
                <a:gd name="connsiteY7" fmla="*/ 394580 h 792933"/>
                <a:gd name="connsiteX8" fmla="*/ 135802 w 393072"/>
                <a:gd name="connsiteY8" fmla="*/ 294992 h 792933"/>
                <a:gd name="connsiteX9" fmla="*/ 185596 w 393072"/>
                <a:gd name="connsiteY9" fmla="*/ 172770 h 792933"/>
                <a:gd name="connsiteX10" fmla="*/ 203703 w 393072"/>
                <a:gd name="connsiteY10" fmla="*/ 64129 h 792933"/>
                <a:gd name="connsiteX11" fmla="*/ 258024 w 393072"/>
                <a:gd name="connsiteY11" fmla="*/ 5281 h 792933"/>
                <a:gd name="connsiteX12" fmla="*/ 344032 w 393072"/>
                <a:gd name="connsiteY12" fmla="*/ 32442 h 792933"/>
                <a:gd name="connsiteX13" fmla="*/ 375719 w 393072"/>
                <a:gd name="connsiteY13" fmla="*/ 122976 h 792933"/>
                <a:gd name="connsiteX14" fmla="*/ 375719 w 393072"/>
                <a:gd name="connsiteY14" fmla="*/ 263305 h 792933"/>
                <a:gd name="connsiteX15" fmla="*/ 380246 w 393072"/>
                <a:gd name="connsiteY15" fmla="*/ 792933 h 792933"/>
                <a:gd name="connsiteX0" fmla="*/ 298765 w 381000"/>
                <a:gd name="connsiteY0" fmla="*/ 679764 h 679764"/>
                <a:gd name="connsiteX1" fmla="*/ 307818 w 381000"/>
                <a:gd name="connsiteY1" fmla="*/ 172770 h 679764"/>
                <a:gd name="connsiteX2" fmla="*/ 258024 w 381000"/>
                <a:gd name="connsiteY2" fmla="*/ 150137 h 679764"/>
                <a:gd name="connsiteX3" fmla="*/ 226337 w 381000"/>
                <a:gd name="connsiteY3" fmla="*/ 263305 h 679764"/>
                <a:gd name="connsiteX4" fmla="*/ 117695 w 381000"/>
                <a:gd name="connsiteY4" fmla="*/ 426267 h 679764"/>
                <a:gd name="connsiteX5" fmla="*/ 36214 w 381000"/>
                <a:gd name="connsiteY5" fmla="*/ 494168 h 679764"/>
                <a:gd name="connsiteX6" fmla="*/ 4527 w 381000"/>
                <a:gd name="connsiteY6" fmla="*/ 453428 h 679764"/>
                <a:gd name="connsiteX7" fmla="*/ 63375 w 381000"/>
                <a:gd name="connsiteY7" fmla="*/ 394580 h 679764"/>
                <a:gd name="connsiteX8" fmla="*/ 135802 w 381000"/>
                <a:gd name="connsiteY8" fmla="*/ 294992 h 679764"/>
                <a:gd name="connsiteX9" fmla="*/ 185596 w 381000"/>
                <a:gd name="connsiteY9" fmla="*/ 172770 h 679764"/>
                <a:gd name="connsiteX10" fmla="*/ 203703 w 381000"/>
                <a:gd name="connsiteY10" fmla="*/ 64129 h 679764"/>
                <a:gd name="connsiteX11" fmla="*/ 258024 w 381000"/>
                <a:gd name="connsiteY11" fmla="*/ 5281 h 679764"/>
                <a:gd name="connsiteX12" fmla="*/ 344032 w 381000"/>
                <a:gd name="connsiteY12" fmla="*/ 32442 h 679764"/>
                <a:gd name="connsiteX13" fmla="*/ 375719 w 381000"/>
                <a:gd name="connsiteY13" fmla="*/ 122976 h 679764"/>
                <a:gd name="connsiteX14" fmla="*/ 375719 w 381000"/>
                <a:gd name="connsiteY14" fmla="*/ 263305 h 679764"/>
                <a:gd name="connsiteX0" fmla="*/ 307818 w 381000"/>
                <a:gd name="connsiteY0" fmla="*/ 172770 h 498695"/>
                <a:gd name="connsiteX1" fmla="*/ 258024 w 381000"/>
                <a:gd name="connsiteY1" fmla="*/ 150137 h 498695"/>
                <a:gd name="connsiteX2" fmla="*/ 226337 w 381000"/>
                <a:gd name="connsiteY2" fmla="*/ 263305 h 498695"/>
                <a:gd name="connsiteX3" fmla="*/ 117695 w 381000"/>
                <a:gd name="connsiteY3" fmla="*/ 426267 h 498695"/>
                <a:gd name="connsiteX4" fmla="*/ 36214 w 381000"/>
                <a:gd name="connsiteY4" fmla="*/ 494168 h 498695"/>
                <a:gd name="connsiteX5" fmla="*/ 4527 w 381000"/>
                <a:gd name="connsiteY5" fmla="*/ 453428 h 498695"/>
                <a:gd name="connsiteX6" fmla="*/ 63375 w 381000"/>
                <a:gd name="connsiteY6" fmla="*/ 394580 h 498695"/>
                <a:gd name="connsiteX7" fmla="*/ 135802 w 381000"/>
                <a:gd name="connsiteY7" fmla="*/ 294992 h 498695"/>
                <a:gd name="connsiteX8" fmla="*/ 185596 w 381000"/>
                <a:gd name="connsiteY8" fmla="*/ 172770 h 498695"/>
                <a:gd name="connsiteX9" fmla="*/ 203703 w 381000"/>
                <a:gd name="connsiteY9" fmla="*/ 64129 h 498695"/>
                <a:gd name="connsiteX10" fmla="*/ 258024 w 381000"/>
                <a:gd name="connsiteY10" fmla="*/ 5281 h 498695"/>
                <a:gd name="connsiteX11" fmla="*/ 344032 w 381000"/>
                <a:gd name="connsiteY11" fmla="*/ 32442 h 498695"/>
                <a:gd name="connsiteX12" fmla="*/ 375719 w 381000"/>
                <a:gd name="connsiteY12" fmla="*/ 122976 h 498695"/>
                <a:gd name="connsiteX13" fmla="*/ 375719 w 381000"/>
                <a:gd name="connsiteY13" fmla="*/ 263305 h 498695"/>
                <a:gd name="connsiteX0" fmla="*/ 307818 w 375719"/>
                <a:gd name="connsiteY0" fmla="*/ 172770 h 498695"/>
                <a:gd name="connsiteX1" fmla="*/ 258024 w 375719"/>
                <a:gd name="connsiteY1" fmla="*/ 150137 h 498695"/>
                <a:gd name="connsiteX2" fmla="*/ 226337 w 375719"/>
                <a:gd name="connsiteY2" fmla="*/ 263305 h 498695"/>
                <a:gd name="connsiteX3" fmla="*/ 117695 w 375719"/>
                <a:gd name="connsiteY3" fmla="*/ 426267 h 498695"/>
                <a:gd name="connsiteX4" fmla="*/ 36214 w 375719"/>
                <a:gd name="connsiteY4" fmla="*/ 494168 h 498695"/>
                <a:gd name="connsiteX5" fmla="*/ 4527 w 375719"/>
                <a:gd name="connsiteY5" fmla="*/ 453428 h 498695"/>
                <a:gd name="connsiteX6" fmla="*/ 63375 w 375719"/>
                <a:gd name="connsiteY6" fmla="*/ 394580 h 498695"/>
                <a:gd name="connsiteX7" fmla="*/ 135802 w 375719"/>
                <a:gd name="connsiteY7" fmla="*/ 294992 h 498695"/>
                <a:gd name="connsiteX8" fmla="*/ 185596 w 375719"/>
                <a:gd name="connsiteY8" fmla="*/ 172770 h 498695"/>
                <a:gd name="connsiteX9" fmla="*/ 203703 w 375719"/>
                <a:gd name="connsiteY9" fmla="*/ 64129 h 498695"/>
                <a:gd name="connsiteX10" fmla="*/ 258024 w 375719"/>
                <a:gd name="connsiteY10" fmla="*/ 5281 h 498695"/>
                <a:gd name="connsiteX11" fmla="*/ 344032 w 375719"/>
                <a:gd name="connsiteY11" fmla="*/ 32442 h 498695"/>
                <a:gd name="connsiteX12" fmla="*/ 375719 w 375719"/>
                <a:gd name="connsiteY12" fmla="*/ 122976 h 498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5719" h="498695">
                  <a:moveTo>
                    <a:pt x="307818" y="172770"/>
                  </a:moveTo>
                  <a:cubicBezTo>
                    <a:pt x="301028" y="84499"/>
                    <a:pt x="271604" y="135048"/>
                    <a:pt x="258024" y="150137"/>
                  </a:cubicBezTo>
                  <a:cubicBezTo>
                    <a:pt x="244444" y="165226"/>
                    <a:pt x="249725" y="217283"/>
                    <a:pt x="226337" y="263305"/>
                  </a:cubicBezTo>
                  <a:cubicBezTo>
                    <a:pt x="202949" y="309327"/>
                    <a:pt x="149382" y="387790"/>
                    <a:pt x="117695" y="426267"/>
                  </a:cubicBezTo>
                  <a:cubicBezTo>
                    <a:pt x="86008" y="464744"/>
                    <a:pt x="55075" y="489641"/>
                    <a:pt x="36214" y="494168"/>
                  </a:cubicBezTo>
                  <a:cubicBezTo>
                    <a:pt x="17353" y="498695"/>
                    <a:pt x="0" y="470026"/>
                    <a:pt x="4527" y="453428"/>
                  </a:cubicBezTo>
                  <a:cubicBezTo>
                    <a:pt x="9054" y="436830"/>
                    <a:pt x="41496" y="420986"/>
                    <a:pt x="63375" y="394580"/>
                  </a:cubicBezTo>
                  <a:cubicBezTo>
                    <a:pt x="85254" y="368174"/>
                    <a:pt x="115432" y="331960"/>
                    <a:pt x="135802" y="294992"/>
                  </a:cubicBezTo>
                  <a:cubicBezTo>
                    <a:pt x="156172" y="258024"/>
                    <a:pt x="174279" y="211247"/>
                    <a:pt x="185596" y="172770"/>
                  </a:cubicBezTo>
                  <a:cubicBezTo>
                    <a:pt x="196913" y="134293"/>
                    <a:pt x="191632" y="92044"/>
                    <a:pt x="203703" y="64129"/>
                  </a:cubicBezTo>
                  <a:cubicBezTo>
                    <a:pt x="215774" y="36214"/>
                    <a:pt x="234636" y="10562"/>
                    <a:pt x="258024" y="5281"/>
                  </a:cubicBezTo>
                  <a:cubicBezTo>
                    <a:pt x="281412" y="0"/>
                    <a:pt x="324416" y="12826"/>
                    <a:pt x="344032" y="32442"/>
                  </a:cubicBezTo>
                  <a:cubicBezTo>
                    <a:pt x="363648" y="52058"/>
                    <a:pt x="370438" y="84499"/>
                    <a:pt x="375719" y="122976"/>
                  </a:cubicBezTo>
                </a:path>
              </a:pathLst>
            </a:custGeom>
            <a:solidFill>
              <a:schemeClr val="tx1"/>
            </a:solidFill>
            <a:ln w="12700" cap="flat" cmpd="sng" algn="ctr">
              <a:solidFill>
                <a:schemeClr val="bg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chemeClr val="folHlink"/>
                </a:buClr>
                <a:buFont typeface="Arial" charset="0"/>
                <a:buChar char="•"/>
                <a:defRPr/>
              </a:pPr>
              <a:endParaRPr lang="en-US">
                <a:latin typeface="Arial" charset="0"/>
                <a:ea typeface="ＭＳ Ｐゴシック" charset="0"/>
              </a:endParaRPr>
            </a:p>
          </p:txBody>
        </p:sp>
      </p:grpSp>
      <p:cxnSp>
        <p:nvCxnSpPr>
          <p:cNvPr id="136208" name="Straight Connector 63"/>
          <p:cNvCxnSpPr>
            <a:cxnSpLocks noChangeShapeType="1"/>
          </p:cNvCxnSpPr>
          <p:nvPr/>
        </p:nvCxnSpPr>
        <p:spPr bwMode="auto">
          <a:xfrm rot="5400000">
            <a:off x="5007770" y="2783681"/>
            <a:ext cx="588962" cy="3175"/>
          </a:xfrm>
          <a:prstGeom prst="line">
            <a:avLst/>
          </a:prstGeom>
          <a:noFill/>
          <a:ln w="28575">
            <a:solidFill>
              <a:srgbClr val="FFFFFF"/>
            </a:solidFill>
            <a:round/>
            <a:headEnd/>
            <a:tailEnd/>
          </a:ln>
          <a:extLst>
            <a:ext uri="{909E8E84-426E-40dd-AFC4-6F175D3DCCD1}">
              <a14:hiddenFill xmlns="" xmlns:a14="http://schemas.microsoft.com/office/drawing/2010/main">
                <a:noFill/>
              </a14:hiddenFill>
            </a:ext>
          </a:extLst>
        </p:spPr>
      </p:cxnSp>
      <p:cxnSp>
        <p:nvCxnSpPr>
          <p:cNvPr id="136209" name="Straight Connector 64"/>
          <p:cNvCxnSpPr>
            <a:cxnSpLocks noChangeShapeType="1"/>
          </p:cNvCxnSpPr>
          <p:nvPr/>
        </p:nvCxnSpPr>
        <p:spPr bwMode="auto">
          <a:xfrm rot="16200000" flipH="1">
            <a:off x="5105400" y="4078288"/>
            <a:ext cx="431800" cy="0"/>
          </a:xfrm>
          <a:prstGeom prst="line">
            <a:avLst/>
          </a:prstGeom>
          <a:noFill/>
          <a:ln w="28575">
            <a:solidFill>
              <a:srgbClr val="FFFFFF"/>
            </a:solidFill>
            <a:round/>
            <a:headEnd/>
            <a:tailEnd/>
          </a:ln>
          <a:extLst>
            <a:ext uri="{909E8E84-426E-40dd-AFC4-6F175D3DCCD1}">
              <a14:hiddenFill xmlns="" xmlns:a14="http://schemas.microsoft.com/office/drawing/2010/main">
                <a:noFill/>
              </a14:hiddenFill>
            </a:ext>
          </a:extLst>
        </p:spPr>
      </p:cxnSp>
      <p:cxnSp>
        <p:nvCxnSpPr>
          <p:cNvPr id="136210" name="Straight Connector 68"/>
          <p:cNvCxnSpPr>
            <a:cxnSpLocks noChangeShapeType="1"/>
          </p:cNvCxnSpPr>
          <p:nvPr/>
        </p:nvCxnSpPr>
        <p:spPr bwMode="auto">
          <a:xfrm rot="5400000" flipH="1" flipV="1">
            <a:off x="6754813" y="3725863"/>
            <a:ext cx="234950" cy="0"/>
          </a:xfrm>
          <a:prstGeom prst="line">
            <a:avLst/>
          </a:prstGeom>
          <a:noFill/>
          <a:ln w="28575">
            <a:solidFill>
              <a:srgbClr val="FFFFFF"/>
            </a:solidFill>
            <a:round/>
            <a:headEnd/>
            <a:tailEnd/>
          </a:ln>
          <a:extLst>
            <a:ext uri="{909E8E84-426E-40dd-AFC4-6F175D3DCCD1}">
              <a14:hiddenFill xmlns="" xmlns:a14="http://schemas.microsoft.com/office/drawing/2010/main">
                <a:noFill/>
              </a14:hiddenFill>
            </a:ext>
          </a:extLst>
        </p:spPr>
      </p:cxnSp>
      <p:cxnSp>
        <p:nvCxnSpPr>
          <p:cNvPr id="136211" name="Straight Connector 71"/>
          <p:cNvCxnSpPr>
            <a:cxnSpLocks noChangeShapeType="1"/>
            <a:endCxn id="26" idx="6"/>
          </p:cNvCxnSpPr>
          <p:nvPr/>
        </p:nvCxnSpPr>
        <p:spPr bwMode="auto">
          <a:xfrm rot="16200000" flipH="1">
            <a:off x="7058025" y="2773363"/>
            <a:ext cx="585787" cy="325438"/>
          </a:xfrm>
          <a:prstGeom prst="line">
            <a:avLst/>
          </a:prstGeom>
          <a:noFill/>
          <a:ln w="28575">
            <a:solidFill>
              <a:srgbClr val="FFFFFF"/>
            </a:solidFill>
            <a:round/>
            <a:headEnd/>
            <a:tailEnd/>
          </a:ln>
          <a:extLst>
            <a:ext uri="{909E8E84-426E-40dd-AFC4-6F175D3DCCD1}">
              <a14:hiddenFill xmlns="" xmlns:a14="http://schemas.microsoft.com/office/drawing/2010/main">
                <a:noFill/>
              </a14:hiddenFill>
            </a:ext>
          </a:extLst>
        </p:spPr>
      </p:cxnSp>
      <p:cxnSp>
        <p:nvCxnSpPr>
          <p:cNvPr id="136213" name="Straight Connector 78"/>
          <p:cNvCxnSpPr>
            <a:cxnSpLocks noChangeShapeType="1"/>
          </p:cNvCxnSpPr>
          <p:nvPr/>
        </p:nvCxnSpPr>
        <p:spPr bwMode="auto">
          <a:xfrm rot="10800000" flipV="1">
            <a:off x="7137400" y="3175000"/>
            <a:ext cx="234950" cy="152400"/>
          </a:xfrm>
          <a:prstGeom prst="line">
            <a:avLst/>
          </a:prstGeom>
          <a:noFill/>
          <a:ln w="28575">
            <a:solidFill>
              <a:srgbClr val="FFFFFF"/>
            </a:solidFill>
            <a:round/>
            <a:headEnd/>
            <a:tailEnd type="triangle" w="med" len="med"/>
          </a:ln>
          <a:extLst>
            <a:ext uri="{909E8E84-426E-40dd-AFC4-6F175D3DCCD1}">
              <a14:hiddenFill xmlns="" xmlns:a14="http://schemas.microsoft.com/office/drawing/2010/main">
                <a:noFill/>
              </a14:hiddenFill>
            </a:ext>
          </a:extLst>
        </p:spPr>
      </p:cxnSp>
      <p:grpSp>
        <p:nvGrpSpPr>
          <p:cNvPr id="136214" name="Group 80"/>
          <p:cNvGrpSpPr>
            <a:grpSpLocks/>
          </p:cNvGrpSpPr>
          <p:nvPr/>
        </p:nvGrpSpPr>
        <p:grpSpPr bwMode="auto">
          <a:xfrm rot="-2700000">
            <a:off x="5191125" y="3103563"/>
            <a:ext cx="82550" cy="82550"/>
            <a:chOff x="4739477" y="3052192"/>
            <a:chExt cx="103986" cy="141002"/>
          </a:xfrm>
        </p:grpSpPr>
        <p:sp>
          <p:nvSpPr>
            <p:cNvPr id="58" name="Isosceles Triangle 57"/>
            <p:cNvSpPr>
              <a:spLocks noChangeArrowheads="1"/>
            </p:cNvSpPr>
            <p:nvPr/>
          </p:nvSpPr>
          <p:spPr bwMode="auto">
            <a:xfrm flipH="1" flipV="1">
              <a:off x="4758081" y="3049549"/>
              <a:ext cx="87988" cy="132866"/>
            </a:xfrm>
            <a:prstGeom prst="triangle">
              <a:avLst>
                <a:gd name="adj" fmla="val 50000"/>
              </a:avLst>
            </a:prstGeom>
            <a:solidFill>
              <a:srgbClr val="225972"/>
            </a:solidFill>
            <a:ln w="9525" algn="ctr">
              <a:noFill/>
              <a:round/>
              <a:headEnd/>
              <a:tailEnd/>
            </a:ln>
          </p:spPr>
          <p:txBody>
            <a:bodyPr rot="10800000"/>
            <a:lstStyle/>
            <a:p>
              <a:pPr>
                <a:lnSpc>
                  <a:spcPct val="90000"/>
                </a:lnSpc>
                <a:spcBef>
                  <a:spcPct val="35000"/>
                </a:spcBef>
                <a:spcAft>
                  <a:spcPct val="25000"/>
                </a:spcAft>
                <a:buClr>
                  <a:schemeClr val="folHlink"/>
                </a:buClr>
                <a:buFont typeface="Arial" charset="0"/>
                <a:buChar char="•"/>
                <a:defRPr/>
              </a:pPr>
              <a:endParaRPr lang="en-US" dirty="0">
                <a:latin typeface="Arial" charset="0"/>
                <a:ea typeface="ＭＳ Ｐゴシック" charset="0"/>
              </a:endParaRPr>
            </a:p>
          </p:txBody>
        </p:sp>
        <p:grpSp>
          <p:nvGrpSpPr>
            <p:cNvPr id="136264" name="Isosceles Triangle 58"/>
            <p:cNvGrpSpPr>
              <a:grpSpLocks/>
            </p:cNvGrpSpPr>
            <p:nvPr/>
          </p:nvGrpSpPr>
          <p:grpSpPr bwMode="auto">
            <a:xfrm rot="2700000">
              <a:off x="4710498" y="3049080"/>
              <a:ext cx="135362" cy="99827"/>
              <a:chOff x="5175504" y="3102864"/>
              <a:chExt cx="79248" cy="79248"/>
            </a:xfrm>
          </p:grpSpPr>
          <p:pic>
            <p:nvPicPr>
              <p:cNvPr id="136266" name="Isosceles Triangle 58"/>
              <p:cNvPicPr>
                <a:picLocks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175504" y="3102864"/>
                <a:ext cx="79248" cy="79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6267" name="Text Box 38"/>
              <p:cNvSpPr txBox="1">
                <a:spLocks noChangeArrowheads="1"/>
              </p:cNvSpPr>
              <p:nvPr/>
            </p:nvSpPr>
            <p:spPr bwMode="auto">
              <a:xfrm rot="8100000">
                <a:off x="5198354" y="3125223"/>
                <a:ext cx="29237" cy="344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ot="1080000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Bef>
                    <a:spcPct val="35000"/>
                  </a:spcBef>
                  <a:spcAft>
                    <a:spcPct val="25000"/>
                  </a:spcAft>
                  <a:buClr>
                    <a:schemeClr val="folHlink"/>
                  </a:buClr>
                  <a:buFont typeface="Arial" panose="020B0604020202020204" pitchFamily="34" charset="0"/>
                  <a:buChar char="•"/>
                </a:pPr>
                <a:endParaRPr lang="en-US" sz="1800"/>
              </a:p>
            </p:txBody>
          </p:sp>
        </p:grpSp>
        <p:sp>
          <p:nvSpPr>
            <p:cNvPr id="136265" name="Isosceles Triangle 79"/>
            <p:cNvSpPr>
              <a:spLocks noChangeArrowheads="1"/>
            </p:cNvSpPr>
            <p:nvPr/>
          </p:nvSpPr>
          <p:spPr bwMode="auto">
            <a:xfrm flipH="1" flipV="1">
              <a:off x="4743975" y="3059844"/>
              <a:ext cx="88900" cy="133350"/>
            </a:xfrm>
            <a:prstGeom prst="triangle">
              <a:avLst>
                <a:gd name="adj" fmla="val 50000"/>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rot="1080000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Bef>
                  <a:spcPct val="35000"/>
                </a:spcBef>
                <a:spcAft>
                  <a:spcPct val="25000"/>
                </a:spcAft>
                <a:buClr>
                  <a:schemeClr val="folHlink"/>
                </a:buClr>
                <a:buFont typeface="Arial" panose="020B0604020202020204" pitchFamily="34" charset="0"/>
                <a:buChar char="•"/>
              </a:pPr>
              <a:endParaRPr lang="en-US" sz="1800"/>
            </a:p>
          </p:txBody>
        </p:sp>
      </p:grpSp>
      <p:grpSp>
        <p:nvGrpSpPr>
          <p:cNvPr id="136215" name="Group 97"/>
          <p:cNvGrpSpPr>
            <a:grpSpLocks/>
          </p:cNvGrpSpPr>
          <p:nvPr/>
        </p:nvGrpSpPr>
        <p:grpSpPr bwMode="auto">
          <a:xfrm rot="-2700000">
            <a:off x="5187950" y="3173413"/>
            <a:ext cx="82550" cy="84137"/>
            <a:chOff x="4739477" y="3052192"/>
            <a:chExt cx="103986" cy="141002"/>
          </a:xfrm>
        </p:grpSpPr>
        <p:sp>
          <p:nvSpPr>
            <p:cNvPr id="99" name="Isosceles Triangle 98"/>
            <p:cNvSpPr>
              <a:spLocks noChangeArrowheads="1"/>
            </p:cNvSpPr>
            <p:nvPr/>
          </p:nvSpPr>
          <p:spPr bwMode="auto">
            <a:xfrm flipH="1" flipV="1">
              <a:off x="4746770" y="3038311"/>
              <a:ext cx="87988" cy="133022"/>
            </a:xfrm>
            <a:prstGeom prst="triangle">
              <a:avLst>
                <a:gd name="adj" fmla="val 50000"/>
              </a:avLst>
            </a:prstGeom>
            <a:solidFill>
              <a:srgbClr val="225972"/>
            </a:solidFill>
            <a:ln w="9525" algn="ctr">
              <a:noFill/>
              <a:round/>
              <a:headEnd/>
              <a:tailEnd/>
            </a:ln>
          </p:spPr>
          <p:txBody>
            <a:bodyPr rot="10800000"/>
            <a:lstStyle/>
            <a:p>
              <a:pPr>
                <a:lnSpc>
                  <a:spcPct val="90000"/>
                </a:lnSpc>
                <a:spcBef>
                  <a:spcPct val="35000"/>
                </a:spcBef>
                <a:spcAft>
                  <a:spcPct val="25000"/>
                </a:spcAft>
                <a:buClr>
                  <a:schemeClr val="folHlink"/>
                </a:buClr>
                <a:buFont typeface="Arial" charset="0"/>
                <a:buChar char="•"/>
                <a:defRPr/>
              </a:pPr>
              <a:endParaRPr lang="en-US" dirty="0">
                <a:latin typeface="Arial" charset="0"/>
                <a:ea typeface="ＭＳ Ｐゴシック" charset="0"/>
              </a:endParaRPr>
            </a:p>
          </p:txBody>
        </p:sp>
        <p:grpSp>
          <p:nvGrpSpPr>
            <p:cNvPr id="136259" name="Isosceles Triangle 99"/>
            <p:cNvGrpSpPr>
              <a:grpSpLocks/>
            </p:cNvGrpSpPr>
            <p:nvPr/>
          </p:nvGrpSpPr>
          <p:grpSpPr bwMode="auto">
            <a:xfrm rot="2700000">
              <a:off x="4704545" y="3052650"/>
              <a:ext cx="143025" cy="99827"/>
              <a:chOff x="5169408" y="3176016"/>
              <a:chExt cx="85344" cy="79248"/>
            </a:xfrm>
          </p:grpSpPr>
          <p:pic>
            <p:nvPicPr>
              <p:cNvPr id="136261" name="Isosceles Triangle 99"/>
              <p:cNvPicPr>
                <a:picLocks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169408" y="3176016"/>
                <a:ext cx="85344" cy="79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6262" name="Text Box 44"/>
              <p:cNvSpPr txBox="1">
                <a:spLocks noChangeArrowheads="1"/>
              </p:cNvSpPr>
              <p:nvPr/>
            </p:nvSpPr>
            <p:spPr bwMode="auto">
              <a:xfrm rot="8100000">
                <a:off x="5194969" y="3195326"/>
                <a:ext cx="29237" cy="35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ot="1080000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Bef>
                    <a:spcPct val="35000"/>
                  </a:spcBef>
                  <a:spcAft>
                    <a:spcPct val="25000"/>
                  </a:spcAft>
                  <a:buClr>
                    <a:schemeClr val="folHlink"/>
                  </a:buClr>
                  <a:buFont typeface="Arial" panose="020B0604020202020204" pitchFamily="34" charset="0"/>
                  <a:buChar char="•"/>
                </a:pPr>
                <a:endParaRPr lang="en-US" sz="1800"/>
              </a:p>
            </p:txBody>
          </p:sp>
        </p:grpSp>
        <p:sp>
          <p:nvSpPr>
            <p:cNvPr id="136260" name="Isosceles Triangle 100"/>
            <p:cNvSpPr>
              <a:spLocks noChangeArrowheads="1"/>
            </p:cNvSpPr>
            <p:nvPr/>
          </p:nvSpPr>
          <p:spPr bwMode="auto">
            <a:xfrm flipH="1" flipV="1">
              <a:off x="4743975" y="3059844"/>
              <a:ext cx="88900" cy="133350"/>
            </a:xfrm>
            <a:prstGeom prst="triangle">
              <a:avLst>
                <a:gd name="adj" fmla="val 50000"/>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rot="1080000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Bef>
                  <a:spcPct val="35000"/>
                </a:spcBef>
                <a:spcAft>
                  <a:spcPct val="25000"/>
                </a:spcAft>
                <a:buClr>
                  <a:schemeClr val="folHlink"/>
                </a:buClr>
                <a:buFont typeface="Arial" panose="020B0604020202020204" pitchFamily="34" charset="0"/>
                <a:buChar char="•"/>
              </a:pPr>
              <a:endParaRPr lang="en-US" sz="1800"/>
            </a:p>
          </p:txBody>
        </p:sp>
      </p:grpSp>
      <p:grpSp>
        <p:nvGrpSpPr>
          <p:cNvPr id="136216" name="Group 101"/>
          <p:cNvGrpSpPr>
            <a:grpSpLocks/>
          </p:cNvGrpSpPr>
          <p:nvPr/>
        </p:nvGrpSpPr>
        <p:grpSpPr bwMode="auto">
          <a:xfrm rot="-2700000">
            <a:off x="5280025" y="3114675"/>
            <a:ext cx="82550" cy="82550"/>
            <a:chOff x="4739477" y="3052192"/>
            <a:chExt cx="103986" cy="141002"/>
          </a:xfrm>
        </p:grpSpPr>
        <p:sp>
          <p:nvSpPr>
            <p:cNvPr id="103" name="Isosceles Triangle 102"/>
            <p:cNvSpPr>
              <a:spLocks noChangeArrowheads="1"/>
            </p:cNvSpPr>
            <p:nvPr/>
          </p:nvSpPr>
          <p:spPr bwMode="auto">
            <a:xfrm flipH="1" flipV="1">
              <a:off x="4758081" y="3049548"/>
              <a:ext cx="87988" cy="132868"/>
            </a:xfrm>
            <a:prstGeom prst="triangle">
              <a:avLst>
                <a:gd name="adj" fmla="val 50000"/>
              </a:avLst>
            </a:prstGeom>
            <a:solidFill>
              <a:srgbClr val="225972"/>
            </a:solidFill>
            <a:ln w="9525" algn="ctr">
              <a:noFill/>
              <a:round/>
              <a:headEnd/>
              <a:tailEnd/>
            </a:ln>
          </p:spPr>
          <p:txBody>
            <a:bodyPr rot="10800000"/>
            <a:lstStyle/>
            <a:p>
              <a:pPr>
                <a:lnSpc>
                  <a:spcPct val="90000"/>
                </a:lnSpc>
                <a:spcBef>
                  <a:spcPct val="35000"/>
                </a:spcBef>
                <a:spcAft>
                  <a:spcPct val="25000"/>
                </a:spcAft>
                <a:buClr>
                  <a:schemeClr val="folHlink"/>
                </a:buClr>
                <a:buFont typeface="Arial" charset="0"/>
                <a:buChar char="•"/>
                <a:defRPr/>
              </a:pPr>
              <a:endParaRPr lang="en-US" dirty="0">
                <a:latin typeface="Arial" charset="0"/>
                <a:ea typeface="ＭＳ Ｐゴシック" charset="0"/>
              </a:endParaRPr>
            </a:p>
          </p:txBody>
        </p:sp>
        <p:grpSp>
          <p:nvGrpSpPr>
            <p:cNvPr id="136254" name="Isosceles Triangle 103"/>
            <p:cNvGrpSpPr>
              <a:grpSpLocks/>
            </p:cNvGrpSpPr>
            <p:nvPr/>
          </p:nvGrpSpPr>
          <p:grpSpPr bwMode="auto">
            <a:xfrm rot="2700000">
              <a:off x="4703877" y="3049771"/>
              <a:ext cx="145774" cy="99827"/>
              <a:chOff x="5260848" y="3115056"/>
              <a:chExt cx="85344" cy="79248"/>
            </a:xfrm>
          </p:grpSpPr>
          <p:pic>
            <p:nvPicPr>
              <p:cNvPr id="136256" name="Isosceles Triangle 103"/>
              <p:cNvPicPr>
                <a:picLocks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5260848" y="3115056"/>
                <a:ext cx="85344" cy="79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6257" name="Text Box 50"/>
              <p:cNvSpPr txBox="1">
                <a:spLocks noChangeArrowheads="1"/>
              </p:cNvSpPr>
              <p:nvPr/>
            </p:nvSpPr>
            <p:spPr bwMode="auto">
              <a:xfrm rot="8100000">
                <a:off x="5287254" y="3136335"/>
                <a:ext cx="29237" cy="344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ot="1080000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Bef>
                    <a:spcPct val="35000"/>
                  </a:spcBef>
                  <a:spcAft>
                    <a:spcPct val="25000"/>
                  </a:spcAft>
                  <a:buClr>
                    <a:schemeClr val="folHlink"/>
                  </a:buClr>
                  <a:buFont typeface="Arial" panose="020B0604020202020204" pitchFamily="34" charset="0"/>
                  <a:buChar char="•"/>
                </a:pPr>
                <a:endParaRPr lang="en-US" sz="1800"/>
              </a:p>
            </p:txBody>
          </p:sp>
        </p:grpSp>
        <p:sp>
          <p:nvSpPr>
            <p:cNvPr id="136255" name="Isosceles Triangle 104"/>
            <p:cNvSpPr>
              <a:spLocks noChangeArrowheads="1"/>
            </p:cNvSpPr>
            <p:nvPr/>
          </p:nvSpPr>
          <p:spPr bwMode="auto">
            <a:xfrm flipH="1" flipV="1">
              <a:off x="4743975" y="3059844"/>
              <a:ext cx="88900" cy="133350"/>
            </a:xfrm>
            <a:prstGeom prst="triangle">
              <a:avLst>
                <a:gd name="adj" fmla="val 50000"/>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rot="1080000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Bef>
                  <a:spcPct val="35000"/>
                </a:spcBef>
                <a:spcAft>
                  <a:spcPct val="25000"/>
                </a:spcAft>
                <a:buClr>
                  <a:schemeClr val="folHlink"/>
                </a:buClr>
                <a:buFont typeface="Arial" panose="020B0604020202020204" pitchFamily="34" charset="0"/>
                <a:buChar char="•"/>
              </a:pPr>
              <a:endParaRPr lang="en-US" sz="1800"/>
            </a:p>
          </p:txBody>
        </p:sp>
      </p:grpSp>
      <p:grpSp>
        <p:nvGrpSpPr>
          <p:cNvPr id="136217" name="Group 105"/>
          <p:cNvGrpSpPr>
            <a:grpSpLocks/>
          </p:cNvGrpSpPr>
          <p:nvPr/>
        </p:nvGrpSpPr>
        <p:grpSpPr bwMode="auto">
          <a:xfrm rot="-2700000">
            <a:off x="5262563" y="3198813"/>
            <a:ext cx="82550" cy="84137"/>
            <a:chOff x="4739477" y="3052192"/>
            <a:chExt cx="103986" cy="141002"/>
          </a:xfrm>
        </p:grpSpPr>
        <p:sp>
          <p:nvSpPr>
            <p:cNvPr id="107" name="Isosceles Triangle 106"/>
            <p:cNvSpPr>
              <a:spLocks noChangeArrowheads="1"/>
            </p:cNvSpPr>
            <p:nvPr/>
          </p:nvSpPr>
          <p:spPr bwMode="auto">
            <a:xfrm flipH="1" flipV="1">
              <a:off x="4746769" y="3038310"/>
              <a:ext cx="87988" cy="133022"/>
            </a:xfrm>
            <a:prstGeom prst="triangle">
              <a:avLst>
                <a:gd name="adj" fmla="val 50000"/>
              </a:avLst>
            </a:prstGeom>
            <a:solidFill>
              <a:srgbClr val="225972"/>
            </a:solidFill>
            <a:ln w="9525" algn="ctr">
              <a:noFill/>
              <a:round/>
              <a:headEnd/>
              <a:tailEnd/>
            </a:ln>
          </p:spPr>
          <p:txBody>
            <a:bodyPr rot="10800000"/>
            <a:lstStyle/>
            <a:p>
              <a:pPr>
                <a:lnSpc>
                  <a:spcPct val="90000"/>
                </a:lnSpc>
                <a:spcBef>
                  <a:spcPct val="35000"/>
                </a:spcBef>
                <a:spcAft>
                  <a:spcPct val="25000"/>
                </a:spcAft>
                <a:buClr>
                  <a:schemeClr val="folHlink"/>
                </a:buClr>
                <a:buFont typeface="Arial" charset="0"/>
                <a:buChar char="•"/>
                <a:defRPr/>
              </a:pPr>
              <a:endParaRPr lang="en-US" dirty="0">
                <a:latin typeface="Arial" charset="0"/>
                <a:ea typeface="ＭＳ Ｐゴシック" charset="0"/>
              </a:endParaRPr>
            </a:p>
          </p:txBody>
        </p:sp>
        <p:grpSp>
          <p:nvGrpSpPr>
            <p:cNvPr id="136249" name="Isosceles Triangle 107"/>
            <p:cNvGrpSpPr>
              <a:grpSpLocks/>
            </p:cNvGrpSpPr>
            <p:nvPr/>
          </p:nvGrpSpPr>
          <p:grpSpPr bwMode="auto">
            <a:xfrm rot="2700000">
              <a:off x="4704149" y="3049715"/>
              <a:ext cx="143025" cy="99827"/>
              <a:chOff x="5242560" y="3200400"/>
              <a:chExt cx="85344" cy="79248"/>
            </a:xfrm>
          </p:grpSpPr>
          <p:pic>
            <p:nvPicPr>
              <p:cNvPr id="136251" name="Isosceles Triangle 107"/>
              <p:cNvPicPr>
                <a:picLocks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242560" y="3200400"/>
                <a:ext cx="85344" cy="79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6252" name="Text Box 56"/>
              <p:cNvSpPr txBox="1">
                <a:spLocks noChangeArrowheads="1"/>
              </p:cNvSpPr>
              <p:nvPr/>
            </p:nvSpPr>
            <p:spPr bwMode="auto">
              <a:xfrm rot="8100000">
                <a:off x="5269582" y="3220726"/>
                <a:ext cx="29237" cy="35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ot="1080000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Bef>
                    <a:spcPct val="35000"/>
                  </a:spcBef>
                  <a:spcAft>
                    <a:spcPct val="25000"/>
                  </a:spcAft>
                  <a:buClr>
                    <a:schemeClr val="folHlink"/>
                  </a:buClr>
                  <a:buFont typeface="Arial" panose="020B0604020202020204" pitchFamily="34" charset="0"/>
                  <a:buChar char="•"/>
                </a:pPr>
                <a:endParaRPr lang="en-US" sz="1800"/>
              </a:p>
            </p:txBody>
          </p:sp>
        </p:grpSp>
        <p:sp>
          <p:nvSpPr>
            <p:cNvPr id="136250" name="Isosceles Triangle 108"/>
            <p:cNvSpPr>
              <a:spLocks noChangeArrowheads="1"/>
            </p:cNvSpPr>
            <p:nvPr/>
          </p:nvSpPr>
          <p:spPr bwMode="auto">
            <a:xfrm flipH="1" flipV="1">
              <a:off x="4743975" y="3059844"/>
              <a:ext cx="88900" cy="133350"/>
            </a:xfrm>
            <a:prstGeom prst="triangle">
              <a:avLst>
                <a:gd name="adj" fmla="val 50000"/>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rot="1080000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Bef>
                  <a:spcPct val="35000"/>
                </a:spcBef>
                <a:spcAft>
                  <a:spcPct val="25000"/>
                </a:spcAft>
                <a:buClr>
                  <a:schemeClr val="folHlink"/>
                </a:buClr>
                <a:buFont typeface="Arial" panose="020B0604020202020204" pitchFamily="34" charset="0"/>
                <a:buChar char="•"/>
              </a:pPr>
              <a:endParaRPr lang="en-US" sz="1800"/>
            </a:p>
          </p:txBody>
        </p:sp>
      </p:grpSp>
      <p:grpSp>
        <p:nvGrpSpPr>
          <p:cNvPr id="136218" name="Group 109"/>
          <p:cNvGrpSpPr>
            <a:grpSpLocks/>
          </p:cNvGrpSpPr>
          <p:nvPr/>
        </p:nvGrpSpPr>
        <p:grpSpPr bwMode="auto">
          <a:xfrm rot="-2700000">
            <a:off x="5367338" y="3155950"/>
            <a:ext cx="82550" cy="84138"/>
            <a:chOff x="4739477" y="3052192"/>
            <a:chExt cx="103986" cy="141002"/>
          </a:xfrm>
        </p:grpSpPr>
        <p:sp>
          <p:nvSpPr>
            <p:cNvPr id="111" name="Isosceles Triangle 110"/>
            <p:cNvSpPr>
              <a:spLocks noChangeArrowheads="1"/>
            </p:cNvSpPr>
            <p:nvPr/>
          </p:nvSpPr>
          <p:spPr bwMode="auto">
            <a:xfrm flipH="1" flipV="1">
              <a:off x="4746768" y="3038311"/>
              <a:ext cx="87988" cy="133020"/>
            </a:xfrm>
            <a:prstGeom prst="triangle">
              <a:avLst>
                <a:gd name="adj" fmla="val 50000"/>
              </a:avLst>
            </a:prstGeom>
            <a:solidFill>
              <a:srgbClr val="225972"/>
            </a:solidFill>
            <a:ln w="9525" algn="ctr">
              <a:noFill/>
              <a:round/>
              <a:headEnd/>
              <a:tailEnd/>
            </a:ln>
          </p:spPr>
          <p:txBody>
            <a:bodyPr rot="10800000"/>
            <a:lstStyle/>
            <a:p>
              <a:pPr>
                <a:lnSpc>
                  <a:spcPct val="90000"/>
                </a:lnSpc>
                <a:spcBef>
                  <a:spcPct val="35000"/>
                </a:spcBef>
                <a:spcAft>
                  <a:spcPct val="25000"/>
                </a:spcAft>
                <a:buClr>
                  <a:schemeClr val="folHlink"/>
                </a:buClr>
                <a:buFont typeface="Arial" charset="0"/>
                <a:buChar char="•"/>
                <a:defRPr/>
              </a:pPr>
              <a:endParaRPr lang="en-US" dirty="0">
                <a:latin typeface="Arial" charset="0"/>
                <a:ea typeface="ＭＳ Ｐゴシック" charset="0"/>
              </a:endParaRPr>
            </a:p>
          </p:txBody>
        </p:sp>
        <p:grpSp>
          <p:nvGrpSpPr>
            <p:cNvPr id="136244" name="Isosceles Triangle 111"/>
            <p:cNvGrpSpPr>
              <a:grpSpLocks/>
            </p:cNvGrpSpPr>
            <p:nvPr/>
          </p:nvGrpSpPr>
          <p:grpSpPr bwMode="auto">
            <a:xfrm rot="2700000">
              <a:off x="4710785" y="3052199"/>
              <a:ext cx="132807" cy="99827"/>
              <a:chOff x="5352288" y="3157728"/>
              <a:chExt cx="79248" cy="79248"/>
            </a:xfrm>
          </p:grpSpPr>
          <p:pic>
            <p:nvPicPr>
              <p:cNvPr id="136246" name="Isosceles Triangle 111"/>
              <p:cNvPicPr>
                <a:picLocks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5352288" y="3157728"/>
                <a:ext cx="79248" cy="79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6247" name="Text Box 62"/>
              <p:cNvSpPr txBox="1">
                <a:spLocks noChangeArrowheads="1"/>
              </p:cNvSpPr>
              <p:nvPr/>
            </p:nvSpPr>
            <p:spPr bwMode="auto">
              <a:xfrm rot="8100000">
                <a:off x="5374356" y="3177863"/>
                <a:ext cx="29237" cy="35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ot="1080000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Bef>
                    <a:spcPct val="35000"/>
                  </a:spcBef>
                  <a:spcAft>
                    <a:spcPct val="25000"/>
                  </a:spcAft>
                  <a:buClr>
                    <a:schemeClr val="folHlink"/>
                  </a:buClr>
                  <a:buFont typeface="Arial" panose="020B0604020202020204" pitchFamily="34" charset="0"/>
                  <a:buChar char="•"/>
                </a:pPr>
                <a:endParaRPr lang="en-US" sz="1800"/>
              </a:p>
            </p:txBody>
          </p:sp>
        </p:grpSp>
        <p:sp>
          <p:nvSpPr>
            <p:cNvPr id="136245" name="Isosceles Triangle 112"/>
            <p:cNvSpPr>
              <a:spLocks noChangeArrowheads="1"/>
            </p:cNvSpPr>
            <p:nvPr/>
          </p:nvSpPr>
          <p:spPr bwMode="auto">
            <a:xfrm flipH="1" flipV="1">
              <a:off x="4743975" y="3059844"/>
              <a:ext cx="88900" cy="133350"/>
            </a:xfrm>
            <a:prstGeom prst="triangle">
              <a:avLst>
                <a:gd name="adj" fmla="val 50000"/>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rot="1080000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Bef>
                  <a:spcPct val="35000"/>
                </a:spcBef>
                <a:spcAft>
                  <a:spcPct val="25000"/>
                </a:spcAft>
                <a:buClr>
                  <a:schemeClr val="folHlink"/>
                </a:buClr>
                <a:buFont typeface="Arial" panose="020B0604020202020204" pitchFamily="34" charset="0"/>
                <a:buChar char="•"/>
              </a:pPr>
              <a:endParaRPr lang="en-US" sz="1800"/>
            </a:p>
          </p:txBody>
        </p:sp>
      </p:grpSp>
      <p:grpSp>
        <p:nvGrpSpPr>
          <p:cNvPr id="136219" name="Group 113"/>
          <p:cNvGrpSpPr>
            <a:grpSpLocks/>
          </p:cNvGrpSpPr>
          <p:nvPr/>
        </p:nvGrpSpPr>
        <p:grpSpPr bwMode="auto">
          <a:xfrm rot="-2700000">
            <a:off x="5208588" y="3259138"/>
            <a:ext cx="82550" cy="82550"/>
            <a:chOff x="4739477" y="3052192"/>
            <a:chExt cx="103986" cy="141002"/>
          </a:xfrm>
        </p:grpSpPr>
        <p:sp>
          <p:nvSpPr>
            <p:cNvPr id="115" name="Isosceles Triangle 114"/>
            <p:cNvSpPr>
              <a:spLocks noChangeArrowheads="1"/>
            </p:cNvSpPr>
            <p:nvPr/>
          </p:nvSpPr>
          <p:spPr bwMode="auto">
            <a:xfrm flipH="1" flipV="1">
              <a:off x="4758081" y="3049549"/>
              <a:ext cx="87988" cy="132866"/>
            </a:xfrm>
            <a:prstGeom prst="triangle">
              <a:avLst>
                <a:gd name="adj" fmla="val 50000"/>
              </a:avLst>
            </a:prstGeom>
            <a:solidFill>
              <a:srgbClr val="225972"/>
            </a:solidFill>
            <a:ln w="9525" algn="ctr">
              <a:noFill/>
              <a:round/>
              <a:headEnd/>
              <a:tailEnd/>
            </a:ln>
          </p:spPr>
          <p:txBody>
            <a:bodyPr rot="10800000"/>
            <a:lstStyle/>
            <a:p>
              <a:pPr>
                <a:lnSpc>
                  <a:spcPct val="90000"/>
                </a:lnSpc>
                <a:spcBef>
                  <a:spcPct val="35000"/>
                </a:spcBef>
                <a:spcAft>
                  <a:spcPct val="25000"/>
                </a:spcAft>
                <a:buClr>
                  <a:schemeClr val="folHlink"/>
                </a:buClr>
                <a:buFont typeface="Arial" charset="0"/>
                <a:buChar char="•"/>
                <a:defRPr/>
              </a:pPr>
              <a:endParaRPr lang="en-US" dirty="0">
                <a:latin typeface="Arial" charset="0"/>
                <a:ea typeface="ＭＳ Ｐゴシック" charset="0"/>
              </a:endParaRPr>
            </a:p>
          </p:txBody>
        </p:sp>
        <p:grpSp>
          <p:nvGrpSpPr>
            <p:cNvPr id="136239" name="Isosceles Triangle 115"/>
            <p:cNvGrpSpPr>
              <a:grpSpLocks/>
            </p:cNvGrpSpPr>
            <p:nvPr/>
          </p:nvGrpSpPr>
          <p:grpSpPr bwMode="auto">
            <a:xfrm rot="2700000">
              <a:off x="4708631" y="3053605"/>
              <a:ext cx="135362" cy="99827"/>
              <a:chOff x="5193792" y="3261360"/>
              <a:chExt cx="79248" cy="79248"/>
            </a:xfrm>
          </p:grpSpPr>
          <p:pic>
            <p:nvPicPr>
              <p:cNvPr id="136241" name="Isosceles Triangle 115"/>
              <p:cNvPicPr>
                <a:picLocks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5193792" y="3261360"/>
                <a:ext cx="79248" cy="79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6242" name="Text Box 68"/>
              <p:cNvSpPr txBox="1">
                <a:spLocks noChangeArrowheads="1"/>
              </p:cNvSpPr>
              <p:nvPr/>
            </p:nvSpPr>
            <p:spPr bwMode="auto">
              <a:xfrm rot="8100000">
                <a:off x="5215817" y="3280798"/>
                <a:ext cx="29237" cy="344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ot="1080000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Bef>
                    <a:spcPct val="35000"/>
                  </a:spcBef>
                  <a:spcAft>
                    <a:spcPct val="25000"/>
                  </a:spcAft>
                  <a:buClr>
                    <a:schemeClr val="folHlink"/>
                  </a:buClr>
                  <a:buFont typeface="Arial" panose="020B0604020202020204" pitchFamily="34" charset="0"/>
                  <a:buChar char="•"/>
                </a:pPr>
                <a:endParaRPr lang="en-US" sz="1800"/>
              </a:p>
            </p:txBody>
          </p:sp>
        </p:grpSp>
        <p:sp>
          <p:nvSpPr>
            <p:cNvPr id="136240" name="Isosceles Triangle 116"/>
            <p:cNvSpPr>
              <a:spLocks noChangeArrowheads="1"/>
            </p:cNvSpPr>
            <p:nvPr/>
          </p:nvSpPr>
          <p:spPr bwMode="auto">
            <a:xfrm flipH="1" flipV="1">
              <a:off x="4743975" y="3059844"/>
              <a:ext cx="88900" cy="133350"/>
            </a:xfrm>
            <a:prstGeom prst="triangle">
              <a:avLst>
                <a:gd name="adj" fmla="val 50000"/>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rot="1080000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Bef>
                  <a:spcPct val="35000"/>
                </a:spcBef>
                <a:spcAft>
                  <a:spcPct val="25000"/>
                </a:spcAft>
                <a:buClr>
                  <a:schemeClr val="folHlink"/>
                </a:buClr>
                <a:buFont typeface="Arial" panose="020B0604020202020204" pitchFamily="34" charset="0"/>
                <a:buChar char="•"/>
              </a:pPr>
              <a:endParaRPr lang="en-US" sz="1800"/>
            </a:p>
          </p:txBody>
        </p:sp>
      </p:grpSp>
      <p:grpSp>
        <p:nvGrpSpPr>
          <p:cNvPr id="136220" name="Group 117"/>
          <p:cNvGrpSpPr>
            <a:grpSpLocks/>
          </p:cNvGrpSpPr>
          <p:nvPr/>
        </p:nvGrpSpPr>
        <p:grpSpPr bwMode="auto">
          <a:xfrm rot="-2700000">
            <a:off x="5265738" y="3255963"/>
            <a:ext cx="82550" cy="82550"/>
            <a:chOff x="4739477" y="3052192"/>
            <a:chExt cx="103986" cy="141002"/>
          </a:xfrm>
        </p:grpSpPr>
        <p:sp>
          <p:nvSpPr>
            <p:cNvPr id="119" name="Isosceles Triangle 118"/>
            <p:cNvSpPr>
              <a:spLocks noChangeArrowheads="1"/>
            </p:cNvSpPr>
            <p:nvPr/>
          </p:nvSpPr>
          <p:spPr bwMode="auto">
            <a:xfrm flipH="1" flipV="1">
              <a:off x="4758081" y="3049549"/>
              <a:ext cx="87988" cy="132866"/>
            </a:xfrm>
            <a:prstGeom prst="triangle">
              <a:avLst>
                <a:gd name="adj" fmla="val 50000"/>
              </a:avLst>
            </a:prstGeom>
            <a:solidFill>
              <a:srgbClr val="225972"/>
            </a:solidFill>
            <a:ln w="9525" algn="ctr">
              <a:noFill/>
              <a:round/>
              <a:headEnd/>
              <a:tailEnd/>
            </a:ln>
          </p:spPr>
          <p:txBody>
            <a:bodyPr rot="10800000"/>
            <a:lstStyle/>
            <a:p>
              <a:pPr>
                <a:lnSpc>
                  <a:spcPct val="90000"/>
                </a:lnSpc>
                <a:spcBef>
                  <a:spcPct val="35000"/>
                </a:spcBef>
                <a:spcAft>
                  <a:spcPct val="25000"/>
                </a:spcAft>
                <a:buClr>
                  <a:schemeClr val="folHlink"/>
                </a:buClr>
                <a:buFont typeface="Arial" charset="0"/>
                <a:buChar char="•"/>
                <a:defRPr/>
              </a:pPr>
              <a:endParaRPr lang="en-US" b="1" dirty="0">
                <a:latin typeface="Arial" charset="0"/>
                <a:ea typeface="ＭＳ Ｐゴシック" charset="0"/>
              </a:endParaRPr>
            </a:p>
          </p:txBody>
        </p:sp>
        <p:grpSp>
          <p:nvGrpSpPr>
            <p:cNvPr id="136234" name="Isosceles Triangle 119"/>
            <p:cNvGrpSpPr>
              <a:grpSpLocks/>
            </p:cNvGrpSpPr>
            <p:nvPr/>
          </p:nvGrpSpPr>
          <p:grpSpPr bwMode="auto">
            <a:xfrm rot="2700000">
              <a:off x="4709196" y="3047316"/>
              <a:ext cx="135362" cy="99827"/>
              <a:chOff x="5248656" y="3255264"/>
              <a:chExt cx="79248" cy="79248"/>
            </a:xfrm>
          </p:grpSpPr>
          <p:pic>
            <p:nvPicPr>
              <p:cNvPr id="136236" name="Isosceles Triangle 119"/>
              <p:cNvPicPr>
                <a:picLocks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5248656" y="3255264"/>
                <a:ext cx="79248" cy="79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6237" name="Text Box 74"/>
              <p:cNvSpPr txBox="1">
                <a:spLocks noChangeArrowheads="1"/>
              </p:cNvSpPr>
              <p:nvPr/>
            </p:nvSpPr>
            <p:spPr bwMode="auto">
              <a:xfrm rot="8100000">
                <a:off x="5272967" y="3277623"/>
                <a:ext cx="29237" cy="344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ot="1080000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Bef>
                    <a:spcPct val="35000"/>
                  </a:spcBef>
                  <a:spcAft>
                    <a:spcPct val="25000"/>
                  </a:spcAft>
                  <a:buClr>
                    <a:schemeClr val="folHlink"/>
                  </a:buClr>
                  <a:buFont typeface="Arial" panose="020B0604020202020204" pitchFamily="34" charset="0"/>
                  <a:buChar char="•"/>
                </a:pPr>
                <a:endParaRPr lang="en-US" sz="1800" b="1"/>
              </a:p>
            </p:txBody>
          </p:sp>
        </p:grpSp>
        <p:sp>
          <p:nvSpPr>
            <p:cNvPr id="136235" name="Isosceles Triangle 120"/>
            <p:cNvSpPr>
              <a:spLocks noChangeArrowheads="1"/>
            </p:cNvSpPr>
            <p:nvPr/>
          </p:nvSpPr>
          <p:spPr bwMode="auto">
            <a:xfrm flipH="1" flipV="1">
              <a:off x="4743975" y="3059844"/>
              <a:ext cx="88900" cy="133350"/>
            </a:xfrm>
            <a:prstGeom prst="triangle">
              <a:avLst>
                <a:gd name="adj" fmla="val 50000"/>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rot="1080000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Bef>
                  <a:spcPct val="35000"/>
                </a:spcBef>
                <a:spcAft>
                  <a:spcPct val="25000"/>
                </a:spcAft>
                <a:buClr>
                  <a:schemeClr val="folHlink"/>
                </a:buClr>
                <a:buFont typeface="Arial" panose="020B0604020202020204" pitchFamily="34" charset="0"/>
                <a:buChar char="•"/>
              </a:pPr>
              <a:endParaRPr lang="en-US" sz="1800" b="1"/>
            </a:p>
          </p:txBody>
        </p:sp>
      </p:grpSp>
      <p:grpSp>
        <p:nvGrpSpPr>
          <p:cNvPr id="136221" name="Group 121"/>
          <p:cNvGrpSpPr>
            <a:grpSpLocks/>
          </p:cNvGrpSpPr>
          <p:nvPr/>
        </p:nvGrpSpPr>
        <p:grpSpPr bwMode="auto">
          <a:xfrm rot="-2700000">
            <a:off x="5318125" y="3195638"/>
            <a:ext cx="82550" cy="82550"/>
            <a:chOff x="4739477" y="3052192"/>
            <a:chExt cx="103986" cy="141002"/>
          </a:xfrm>
        </p:grpSpPr>
        <p:sp>
          <p:nvSpPr>
            <p:cNvPr id="123" name="Isosceles Triangle 122"/>
            <p:cNvSpPr>
              <a:spLocks noChangeArrowheads="1"/>
            </p:cNvSpPr>
            <p:nvPr/>
          </p:nvSpPr>
          <p:spPr bwMode="auto">
            <a:xfrm flipH="1" flipV="1">
              <a:off x="4758081" y="3049549"/>
              <a:ext cx="87988" cy="132866"/>
            </a:xfrm>
            <a:prstGeom prst="triangle">
              <a:avLst>
                <a:gd name="adj" fmla="val 50000"/>
              </a:avLst>
            </a:prstGeom>
            <a:solidFill>
              <a:srgbClr val="225972"/>
            </a:solidFill>
            <a:ln w="9525" algn="ctr">
              <a:noFill/>
              <a:round/>
              <a:headEnd/>
              <a:tailEnd/>
            </a:ln>
          </p:spPr>
          <p:txBody>
            <a:bodyPr rot="10800000"/>
            <a:lstStyle/>
            <a:p>
              <a:pPr>
                <a:lnSpc>
                  <a:spcPct val="90000"/>
                </a:lnSpc>
                <a:spcBef>
                  <a:spcPct val="35000"/>
                </a:spcBef>
                <a:spcAft>
                  <a:spcPct val="25000"/>
                </a:spcAft>
                <a:buClr>
                  <a:schemeClr val="folHlink"/>
                </a:buClr>
                <a:buFont typeface="Arial" charset="0"/>
                <a:buChar char="•"/>
                <a:defRPr/>
              </a:pPr>
              <a:endParaRPr lang="en-US" dirty="0">
                <a:latin typeface="Arial" charset="0"/>
                <a:ea typeface="ＭＳ Ｐゴシック" charset="0"/>
              </a:endParaRPr>
            </a:p>
          </p:txBody>
        </p:sp>
        <p:grpSp>
          <p:nvGrpSpPr>
            <p:cNvPr id="136229" name="Isosceles Triangle 123"/>
            <p:cNvGrpSpPr>
              <a:grpSpLocks/>
            </p:cNvGrpSpPr>
            <p:nvPr/>
          </p:nvGrpSpPr>
          <p:grpSpPr bwMode="auto">
            <a:xfrm rot="2700000">
              <a:off x="4709253" y="3049382"/>
              <a:ext cx="135362" cy="107506"/>
              <a:chOff x="5303520" y="3194304"/>
              <a:chExt cx="79248" cy="85344"/>
            </a:xfrm>
          </p:grpSpPr>
          <p:pic>
            <p:nvPicPr>
              <p:cNvPr id="136231" name="Isosceles Triangle 123"/>
              <p:cNvPicPr>
                <a:picLocks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5303520" y="3194304"/>
                <a:ext cx="79248" cy="853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6232" name="Text Box 80"/>
              <p:cNvSpPr txBox="1">
                <a:spLocks noChangeArrowheads="1"/>
              </p:cNvSpPr>
              <p:nvPr/>
            </p:nvSpPr>
            <p:spPr bwMode="auto">
              <a:xfrm rot="8100000">
                <a:off x="5325354" y="3217298"/>
                <a:ext cx="29237" cy="344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ot="1080000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Bef>
                    <a:spcPct val="35000"/>
                  </a:spcBef>
                  <a:spcAft>
                    <a:spcPct val="25000"/>
                  </a:spcAft>
                  <a:buClr>
                    <a:schemeClr val="folHlink"/>
                  </a:buClr>
                  <a:buFont typeface="Arial" panose="020B0604020202020204" pitchFamily="34" charset="0"/>
                  <a:buChar char="•"/>
                </a:pPr>
                <a:endParaRPr lang="en-US" sz="1800"/>
              </a:p>
            </p:txBody>
          </p:sp>
        </p:grpSp>
        <p:sp>
          <p:nvSpPr>
            <p:cNvPr id="136230" name="Isosceles Triangle 124"/>
            <p:cNvSpPr>
              <a:spLocks noChangeArrowheads="1"/>
            </p:cNvSpPr>
            <p:nvPr/>
          </p:nvSpPr>
          <p:spPr bwMode="auto">
            <a:xfrm flipH="1" flipV="1">
              <a:off x="4743975" y="3059844"/>
              <a:ext cx="88900" cy="133350"/>
            </a:xfrm>
            <a:prstGeom prst="triangle">
              <a:avLst>
                <a:gd name="adj" fmla="val 50000"/>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rot="1080000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Bef>
                  <a:spcPct val="35000"/>
                </a:spcBef>
                <a:spcAft>
                  <a:spcPct val="25000"/>
                </a:spcAft>
                <a:buClr>
                  <a:schemeClr val="folHlink"/>
                </a:buClr>
                <a:buFont typeface="Arial" panose="020B0604020202020204" pitchFamily="34" charset="0"/>
                <a:buChar char="•"/>
              </a:pPr>
              <a:endParaRPr lang="en-US" sz="1800"/>
            </a:p>
          </p:txBody>
        </p:sp>
      </p:grpSp>
      <p:grpSp>
        <p:nvGrpSpPr>
          <p:cNvPr id="136222" name="Group 125"/>
          <p:cNvGrpSpPr>
            <a:grpSpLocks/>
          </p:cNvGrpSpPr>
          <p:nvPr/>
        </p:nvGrpSpPr>
        <p:grpSpPr bwMode="auto">
          <a:xfrm rot="-2700000">
            <a:off x="5364163" y="3241675"/>
            <a:ext cx="82550" cy="82550"/>
            <a:chOff x="4739477" y="3052192"/>
            <a:chExt cx="103986" cy="141002"/>
          </a:xfrm>
        </p:grpSpPr>
        <p:sp>
          <p:nvSpPr>
            <p:cNvPr id="127" name="Isosceles Triangle 126"/>
            <p:cNvSpPr>
              <a:spLocks noChangeArrowheads="1"/>
            </p:cNvSpPr>
            <p:nvPr/>
          </p:nvSpPr>
          <p:spPr bwMode="auto">
            <a:xfrm flipH="1" flipV="1">
              <a:off x="4758081" y="3049548"/>
              <a:ext cx="87988" cy="132868"/>
            </a:xfrm>
            <a:prstGeom prst="triangle">
              <a:avLst>
                <a:gd name="adj" fmla="val 50000"/>
              </a:avLst>
            </a:prstGeom>
            <a:solidFill>
              <a:srgbClr val="225972"/>
            </a:solidFill>
            <a:ln w="9525" algn="ctr">
              <a:noFill/>
              <a:round/>
              <a:headEnd/>
              <a:tailEnd/>
            </a:ln>
          </p:spPr>
          <p:txBody>
            <a:bodyPr rot="10800000"/>
            <a:lstStyle/>
            <a:p>
              <a:pPr>
                <a:lnSpc>
                  <a:spcPct val="90000"/>
                </a:lnSpc>
                <a:spcBef>
                  <a:spcPct val="35000"/>
                </a:spcBef>
                <a:spcAft>
                  <a:spcPct val="25000"/>
                </a:spcAft>
                <a:buClr>
                  <a:schemeClr val="folHlink"/>
                </a:buClr>
                <a:buFont typeface="Arial" charset="0"/>
                <a:buChar char="•"/>
                <a:defRPr/>
              </a:pPr>
              <a:endParaRPr lang="en-US" dirty="0">
                <a:latin typeface="Arial" charset="0"/>
                <a:ea typeface="ＭＳ Ｐゴシック" charset="0"/>
              </a:endParaRPr>
            </a:p>
          </p:txBody>
        </p:sp>
        <p:grpSp>
          <p:nvGrpSpPr>
            <p:cNvPr id="136224" name="Isosceles Triangle 127"/>
            <p:cNvGrpSpPr>
              <a:grpSpLocks/>
            </p:cNvGrpSpPr>
            <p:nvPr/>
          </p:nvGrpSpPr>
          <p:grpSpPr bwMode="auto">
            <a:xfrm rot="2700000">
              <a:off x="4704046" y="3052455"/>
              <a:ext cx="145774" cy="99827"/>
              <a:chOff x="5346192" y="3243072"/>
              <a:chExt cx="85344" cy="79248"/>
            </a:xfrm>
          </p:grpSpPr>
          <p:pic>
            <p:nvPicPr>
              <p:cNvPr id="136226" name="Isosceles Triangle 127"/>
              <p:cNvPicPr>
                <a:picLocks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5346192" y="3243072"/>
                <a:ext cx="85344" cy="79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6227" name="Text Box 86"/>
              <p:cNvSpPr txBox="1">
                <a:spLocks noChangeArrowheads="1"/>
              </p:cNvSpPr>
              <p:nvPr/>
            </p:nvSpPr>
            <p:spPr bwMode="auto">
              <a:xfrm rot="8100000">
                <a:off x="5371392" y="3263335"/>
                <a:ext cx="29237" cy="344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ot="1080000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Bef>
                    <a:spcPct val="35000"/>
                  </a:spcBef>
                  <a:spcAft>
                    <a:spcPct val="25000"/>
                  </a:spcAft>
                  <a:buClr>
                    <a:schemeClr val="folHlink"/>
                  </a:buClr>
                  <a:buFont typeface="Arial" panose="020B0604020202020204" pitchFamily="34" charset="0"/>
                  <a:buChar char="•"/>
                </a:pPr>
                <a:endParaRPr lang="en-US" sz="1800"/>
              </a:p>
            </p:txBody>
          </p:sp>
        </p:grpSp>
        <p:sp>
          <p:nvSpPr>
            <p:cNvPr id="136225" name="Isosceles Triangle 128"/>
            <p:cNvSpPr>
              <a:spLocks noChangeArrowheads="1"/>
            </p:cNvSpPr>
            <p:nvPr/>
          </p:nvSpPr>
          <p:spPr bwMode="auto">
            <a:xfrm flipH="1" flipV="1">
              <a:off x="4743975" y="3059844"/>
              <a:ext cx="88900" cy="133350"/>
            </a:xfrm>
            <a:prstGeom prst="triangle">
              <a:avLst>
                <a:gd name="adj" fmla="val 50000"/>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rot="1080000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Bef>
                  <a:spcPct val="35000"/>
                </a:spcBef>
                <a:spcAft>
                  <a:spcPct val="25000"/>
                </a:spcAft>
                <a:buClr>
                  <a:schemeClr val="folHlink"/>
                </a:buClr>
                <a:buFont typeface="Arial" panose="020B0604020202020204" pitchFamily="34" charset="0"/>
                <a:buChar char="•"/>
              </a:pPr>
              <a:endParaRPr lang="en-US" sz="1800"/>
            </a:p>
          </p:txBody>
        </p:sp>
      </p:grpSp>
      <p:sp>
        <p:nvSpPr>
          <p:cNvPr id="89" name="Rectangle 88"/>
          <p:cNvSpPr/>
          <p:nvPr/>
        </p:nvSpPr>
        <p:spPr>
          <a:xfrm>
            <a:off x="-6360" y="6581001"/>
            <a:ext cx="4572000" cy="276999"/>
          </a:xfrm>
          <a:prstGeom prst="rect">
            <a:avLst/>
          </a:prstGeom>
        </p:spPr>
        <p:txBody>
          <a:bodyPr>
            <a:spAutoFit/>
          </a:bodyPr>
          <a:lstStyle/>
          <a:p>
            <a:pPr>
              <a:buFont typeface="Wingdings" panose="05000000000000000000" pitchFamily="2" charset="2"/>
              <a:buNone/>
            </a:pPr>
            <a:r>
              <a:rPr lang="en-US" sz="1200" dirty="0" smtClean="0">
                <a:solidFill>
                  <a:schemeClr val="bg1"/>
                </a:solidFill>
              </a:rPr>
              <a:t>Ramsey et al, 2004.</a:t>
            </a:r>
            <a:endParaRPr lang="en-US" sz="1200" dirty="0">
              <a:solidFill>
                <a:schemeClr val="bg1"/>
              </a:solidFill>
            </a:endParaRPr>
          </a:p>
        </p:txBody>
      </p:sp>
      <p:sp>
        <p:nvSpPr>
          <p:cNvPr id="136196" name="TextBox 5"/>
          <p:cNvSpPr txBox="1">
            <a:spLocks noChangeArrowheads="1"/>
          </p:cNvSpPr>
          <p:nvPr/>
        </p:nvSpPr>
        <p:spPr bwMode="auto">
          <a:xfrm>
            <a:off x="5010150" y="4300538"/>
            <a:ext cx="675085" cy="3180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Bef>
                <a:spcPct val="35000"/>
              </a:spcBef>
              <a:spcAft>
                <a:spcPct val="25000"/>
              </a:spcAft>
              <a:buClr>
                <a:schemeClr val="folHlink"/>
              </a:buClr>
              <a:buFont typeface="Arial" panose="020B0604020202020204" pitchFamily="34" charset="0"/>
              <a:buNone/>
            </a:pPr>
            <a:r>
              <a:rPr lang="en-US" sz="1600" b="1">
                <a:solidFill>
                  <a:srgbClr val="FFFFFF"/>
                </a:solidFill>
              </a:rPr>
              <a:t>Liver</a:t>
            </a:r>
          </a:p>
        </p:txBody>
      </p:sp>
      <p:sp>
        <p:nvSpPr>
          <p:cNvPr id="136197" name="TextBox 6"/>
          <p:cNvSpPr txBox="1">
            <a:spLocks noChangeArrowheads="1"/>
          </p:cNvSpPr>
          <p:nvPr/>
        </p:nvSpPr>
        <p:spPr bwMode="auto">
          <a:xfrm>
            <a:off x="5043488" y="4818063"/>
            <a:ext cx="1233731" cy="3180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Bef>
                <a:spcPct val="35000"/>
              </a:spcBef>
              <a:spcAft>
                <a:spcPct val="25000"/>
              </a:spcAft>
              <a:buClr>
                <a:schemeClr val="folHlink"/>
              </a:buClr>
              <a:buFont typeface="Arial" panose="020B0604020202020204" pitchFamily="34" charset="0"/>
              <a:buNone/>
            </a:pPr>
            <a:r>
              <a:rPr lang="en-US" sz="1600" b="1">
                <a:solidFill>
                  <a:srgbClr val="FFFFFF"/>
                </a:solidFill>
              </a:rPr>
              <a:t>Portal vein</a:t>
            </a:r>
          </a:p>
        </p:txBody>
      </p:sp>
      <p:cxnSp>
        <p:nvCxnSpPr>
          <p:cNvPr id="136212" name="Straight Arrow Connector 73"/>
          <p:cNvCxnSpPr>
            <a:cxnSpLocks noChangeShapeType="1"/>
          </p:cNvCxnSpPr>
          <p:nvPr/>
        </p:nvCxnSpPr>
        <p:spPr bwMode="auto">
          <a:xfrm rot="5400000" flipH="1" flipV="1">
            <a:off x="5899151" y="4914900"/>
            <a:ext cx="673100" cy="3175"/>
          </a:xfrm>
          <a:prstGeom prst="straightConnector1">
            <a:avLst/>
          </a:prstGeom>
          <a:noFill/>
          <a:ln w="28575">
            <a:solidFill>
              <a:srgbClr val="FFFFFF"/>
            </a:solidFill>
            <a:round/>
            <a:headEnd/>
            <a:tailEnd type="triangle" w="med" len="med"/>
          </a:ln>
          <a:extLst>
            <a:ext uri="{909E8E84-426E-40dd-AFC4-6F175D3DCCD1}">
              <a14:hiddenFill xmlns=""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4"/>
          <p:cNvSpPr>
            <a:spLocks noGrp="1" noChangeArrowheads="1"/>
          </p:cNvSpPr>
          <p:nvPr>
            <p:ph type="title" idx="4294967295"/>
          </p:nvPr>
        </p:nvSpPr>
        <p:spPr/>
        <p:txBody>
          <a:bodyPr lIns="90488" tIns="44450" rIns="90488" bIns="44450"/>
          <a:lstStyle/>
          <a:p>
            <a:pPr eaLnBrk="1" hangingPunct="1"/>
            <a:r>
              <a:rPr lang="en-US" sz="3200" smtClean="0">
                <a:effectLst>
                  <a:outerShdw blurRad="38100" dist="38100" dir="2700000" algn="tl">
                    <a:srgbClr val="000000"/>
                  </a:outerShdw>
                </a:effectLst>
                <a:latin typeface="Arial" panose="020B0604020202020204" pitchFamily="34" charset="0"/>
                <a:ea typeface="ＭＳ Ｐゴシック" panose="020B0600070205080204" pitchFamily="34" charset="-128"/>
              </a:rPr>
              <a:t>Chemoembolization: Randomized Trials (Nearly Identical Techniques)</a:t>
            </a:r>
          </a:p>
        </p:txBody>
      </p:sp>
      <p:graphicFrame>
        <p:nvGraphicFramePr>
          <p:cNvPr id="394292" name="Group 52"/>
          <p:cNvGraphicFramePr>
            <a:graphicFrameLocks noGrp="1"/>
          </p:cNvGraphicFramePr>
          <p:nvPr>
            <p:ph idx="4294967295"/>
            <p:extLst>
              <p:ext uri="{D42A27DB-BD31-4B8C-83A1-F6EECF244321}">
                <p14:modId xmlns:p14="http://schemas.microsoft.com/office/powerpoint/2010/main" xmlns="" val="3925124644"/>
              </p:ext>
            </p:extLst>
          </p:nvPr>
        </p:nvGraphicFramePr>
        <p:xfrm>
          <a:off x="381000" y="2438400"/>
          <a:ext cx="8458200" cy="1352840"/>
        </p:xfrm>
        <a:graphic>
          <a:graphicData uri="http://schemas.openxmlformats.org/drawingml/2006/table">
            <a:tbl>
              <a:tblPr>
                <a:tableStyleId>{3C2FFA5D-87B4-456A-9821-1D502468CF0F}</a:tableStyleId>
              </a:tblPr>
              <a:tblGrid>
                <a:gridCol w="2074863"/>
                <a:gridCol w="2736850"/>
                <a:gridCol w="1987550"/>
                <a:gridCol w="1658937"/>
              </a:tblGrid>
              <a:tr h="338138">
                <a:tc rowSpan="2">
                  <a:txBody>
                    <a:bodyPr/>
                    <a:lstStyle/>
                    <a:p>
                      <a:pPr marL="0" marR="0" lvl="0" indent="0" algn="l" defTabSz="914400" rtl="0" eaLnBrk="1" fontAlgn="base" latinLnBrk="0" hangingPunct="1">
                        <a:lnSpc>
                          <a:spcPct val="90000"/>
                        </a:lnSpc>
                        <a:spcBef>
                          <a:spcPct val="35000"/>
                        </a:spcBef>
                        <a:spcAft>
                          <a:spcPct val="0"/>
                        </a:spcAft>
                        <a:buClr>
                          <a:schemeClr val="folHlink"/>
                        </a:buClr>
                        <a:buSzTx/>
                        <a:buFont typeface="Wingdings" pitchFamily="2" charset="2"/>
                        <a:buNone/>
                        <a:tabLst/>
                      </a:pPr>
                      <a:r>
                        <a:rPr kumimoji="0" lang="en-US" sz="1800" b="1" u="none" strike="noStrike" cap="none" normalizeH="0" baseline="0" dirty="0" smtClean="0">
                          <a:ln>
                            <a:noFill/>
                          </a:ln>
                          <a:solidFill>
                            <a:srgbClr val="FFFFFF"/>
                          </a:solidFill>
                          <a:effectLst/>
                          <a:latin typeface="Arial"/>
                          <a:cs typeface="Arial"/>
                        </a:rPr>
                        <a:t>Technique</a:t>
                      </a:r>
                      <a:endParaRPr kumimoji="0" lang="en-US" sz="1800" b="1" i="0" u="none" strike="noStrike" cap="none" normalizeH="0" baseline="0" dirty="0" smtClean="0">
                        <a:ln>
                          <a:noFill/>
                        </a:ln>
                        <a:solidFill>
                          <a:srgbClr val="FFFFFF"/>
                        </a:solidFill>
                        <a:effectLst/>
                        <a:latin typeface="Arial"/>
                        <a:cs typeface="Arial"/>
                      </a:endParaRPr>
                    </a:p>
                  </a:txBody>
                  <a:tcPr marL="95753" marR="95753" marT="45661" marB="45661"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4F81BD"/>
                    </a:solidFill>
                  </a:tcPr>
                </a:tc>
                <a:tc gridSpan="3">
                  <a:txBody>
                    <a:bodyPr/>
                    <a:lstStyle/>
                    <a:p>
                      <a:pPr marL="0" marR="0" lvl="0" indent="0" algn="ctr" defTabSz="914400" rtl="0" eaLnBrk="1" fontAlgn="base" latinLnBrk="0" hangingPunct="1">
                        <a:lnSpc>
                          <a:spcPct val="90000"/>
                        </a:lnSpc>
                        <a:spcBef>
                          <a:spcPct val="35000"/>
                        </a:spcBef>
                        <a:spcAft>
                          <a:spcPct val="0"/>
                        </a:spcAft>
                        <a:buClr>
                          <a:schemeClr val="folHlink"/>
                        </a:buClr>
                        <a:buSzTx/>
                        <a:buFont typeface="Wingdings" pitchFamily="2" charset="2"/>
                        <a:buNone/>
                        <a:tabLst/>
                      </a:pPr>
                      <a:r>
                        <a:rPr kumimoji="0" lang="en-US" sz="1800" b="1" u="none" strike="noStrike" cap="none" normalizeH="0" baseline="0" dirty="0" smtClean="0">
                          <a:ln>
                            <a:noFill/>
                          </a:ln>
                          <a:solidFill>
                            <a:srgbClr val="FFFFFF"/>
                          </a:solidFill>
                          <a:effectLst/>
                          <a:latin typeface="Arial"/>
                          <a:cs typeface="Arial"/>
                        </a:rPr>
                        <a:t>Survival, %</a:t>
                      </a:r>
                      <a:endParaRPr kumimoji="0" lang="en-US" sz="1800" b="1" i="0" u="none" strike="noStrike" cap="none" normalizeH="0" baseline="0" dirty="0" smtClean="0">
                        <a:ln>
                          <a:noFill/>
                        </a:ln>
                        <a:solidFill>
                          <a:srgbClr val="FFFFFF"/>
                        </a:solidFill>
                        <a:effectLst/>
                        <a:latin typeface="Arial"/>
                        <a:cs typeface="Arial"/>
                      </a:endParaRPr>
                    </a:p>
                  </a:txBody>
                  <a:tcPr marL="95753" marR="95753" marT="45661" marB="45661"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4F81BD"/>
                    </a:solidFill>
                  </a:tcPr>
                </a:tc>
                <a:tc hMerge="1">
                  <a:txBody>
                    <a:bodyPr/>
                    <a:lstStyle/>
                    <a:p>
                      <a:endParaRPr lang="en-US"/>
                    </a:p>
                  </a:txBody>
                  <a:tcPr/>
                </a:tc>
                <a:tc hMerge="1">
                  <a:txBody>
                    <a:bodyPr/>
                    <a:lstStyle/>
                    <a:p>
                      <a:endParaRPr lang="en-US"/>
                    </a:p>
                  </a:txBody>
                  <a:tcPr/>
                </a:tc>
              </a:tr>
              <a:tr h="338138">
                <a:tc vMerge="1">
                  <a:txBody>
                    <a:bodyPr/>
                    <a:lstStyle/>
                    <a:p>
                      <a:endParaRPr lang="en-US"/>
                    </a:p>
                  </a:txBody>
                  <a:tcPr/>
                </a:tc>
                <a:tc>
                  <a:txBody>
                    <a:bodyPr/>
                    <a:lstStyle/>
                    <a:p>
                      <a:pPr marL="0" marR="0" lvl="0" indent="0" algn="ctr" defTabSz="914400" rtl="0" eaLnBrk="1" fontAlgn="base" latinLnBrk="0" hangingPunct="1">
                        <a:lnSpc>
                          <a:spcPct val="90000"/>
                        </a:lnSpc>
                        <a:spcBef>
                          <a:spcPct val="35000"/>
                        </a:spcBef>
                        <a:spcAft>
                          <a:spcPct val="0"/>
                        </a:spcAft>
                        <a:buClr>
                          <a:schemeClr val="folHlink"/>
                        </a:buClr>
                        <a:buSzTx/>
                        <a:buFont typeface="Wingdings" pitchFamily="2" charset="2"/>
                        <a:buNone/>
                        <a:tabLst/>
                      </a:pPr>
                      <a:r>
                        <a:rPr kumimoji="0" lang="en-US" sz="1800" b="1" u="none" strike="noStrike" cap="none" normalizeH="0" baseline="0" smtClean="0">
                          <a:ln>
                            <a:noFill/>
                          </a:ln>
                          <a:solidFill>
                            <a:srgbClr val="FFFFFF"/>
                          </a:solidFill>
                          <a:effectLst/>
                          <a:latin typeface="Arial"/>
                          <a:cs typeface="Arial"/>
                        </a:rPr>
                        <a:t>Year 1</a:t>
                      </a:r>
                      <a:endParaRPr kumimoji="0" lang="en-US" sz="1800" b="1" i="0" u="none" strike="noStrike" cap="none" normalizeH="0" baseline="0" smtClean="0">
                        <a:ln>
                          <a:noFill/>
                        </a:ln>
                        <a:solidFill>
                          <a:srgbClr val="FFFFFF"/>
                        </a:solidFill>
                        <a:effectLst/>
                        <a:latin typeface="Arial"/>
                        <a:cs typeface="Arial"/>
                      </a:endParaRPr>
                    </a:p>
                  </a:txBody>
                  <a:tcPr marL="95753" marR="95753" marT="45661" marB="45661"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4F81BD"/>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800" b="1" u="none" strike="noStrike" cap="none" normalizeH="0" baseline="0" smtClean="0">
                          <a:ln>
                            <a:noFill/>
                          </a:ln>
                          <a:solidFill>
                            <a:srgbClr val="FFFFFF"/>
                          </a:solidFill>
                          <a:effectLst/>
                          <a:latin typeface="Arial"/>
                          <a:cs typeface="Arial"/>
                        </a:rPr>
                        <a:t>Year 2</a:t>
                      </a:r>
                      <a:endParaRPr kumimoji="0" lang="en-US" sz="1800" b="1" i="0" u="none" strike="noStrike" cap="none" normalizeH="0" baseline="0" smtClean="0">
                        <a:ln>
                          <a:noFill/>
                        </a:ln>
                        <a:solidFill>
                          <a:srgbClr val="FFFFFF"/>
                        </a:solidFill>
                        <a:effectLst/>
                        <a:latin typeface="Arial"/>
                        <a:cs typeface="Arial"/>
                      </a:endParaRPr>
                    </a:p>
                  </a:txBody>
                  <a:tcPr marL="95753" marR="95753" marT="45661" marB="45661"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4F81BD"/>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800" b="1" u="none" strike="noStrike" cap="none" normalizeH="0" baseline="0" dirty="0" smtClean="0">
                          <a:ln>
                            <a:noFill/>
                          </a:ln>
                          <a:solidFill>
                            <a:srgbClr val="FFFFFF"/>
                          </a:solidFill>
                          <a:effectLst/>
                          <a:latin typeface="Arial"/>
                          <a:cs typeface="Arial"/>
                        </a:rPr>
                        <a:t>Year 3</a:t>
                      </a:r>
                      <a:endParaRPr kumimoji="0" lang="en-US" sz="1800" b="1" i="0" u="none" strike="noStrike" cap="none" normalizeH="0" baseline="0" dirty="0" smtClean="0">
                        <a:ln>
                          <a:noFill/>
                        </a:ln>
                        <a:solidFill>
                          <a:srgbClr val="FFFFFF"/>
                        </a:solidFill>
                        <a:effectLst/>
                        <a:latin typeface="Arial"/>
                        <a:cs typeface="Arial"/>
                      </a:endParaRPr>
                    </a:p>
                  </a:txBody>
                  <a:tcPr marL="95753" marR="95753" marT="45661" marB="45661"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4F81BD"/>
                    </a:solidFill>
                  </a:tcPr>
                </a:tc>
              </a:tr>
              <a:tr h="338138">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800" u="none" strike="noStrike" cap="none" normalizeH="0" baseline="0" smtClean="0">
                          <a:ln>
                            <a:noFill/>
                          </a:ln>
                          <a:effectLst/>
                          <a:latin typeface="Arial"/>
                          <a:cs typeface="Arial"/>
                        </a:rPr>
                        <a:t>TACE</a:t>
                      </a:r>
                      <a:endParaRPr kumimoji="0" lang="en-US" sz="1800" b="0" i="0" u="none" strike="noStrike" cap="none" normalizeH="0" baseline="0" smtClean="0">
                        <a:ln>
                          <a:noFill/>
                        </a:ln>
                        <a:solidFill>
                          <a:srgbClr val="FFFFFF"/>
                        </a:solidFill>
                        <a:effectLst/>
                        <a:latin typeface="Arial"/>
                        <a:cs typeface="Arial"/>
                      </a:endParaRPr>
                    </a:p>
                  </a:txBody>
                  <a:tcPr marL="95753" marR="95753" marT="45661" marB="45661"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35000"/>
                        </a:spcBef>
                        <a:spcAft>
                          <a:spcPct val="0"/>
                        </a:spcAft>
                        <a:buClr>
                          <a:schemeClr val="folHlink"/>
                        </a:buClr>
                        <a:buSzTx/>
                        <a:buFont typeface="Wingdings" pitchFamily="2" charset="2"/>
                        <a:buNone/>
                        <a:tabLst/>
                      </a:pPr>
                      <a:r>
                        <a:rPr kumimoji="0" lang="en-US" sz="1800" u="none" strike="noStrike" cap="none" normalizeH="0" baseline="0" smtClean="0">
                          <a:ln>
                            <a:noFill/>
                          </a:ln>
                          <a:effectLst/>
                          <a:latin typeface="Arial"/>
                          <a:cs typeface="Arial"/>
                        </a:rPr>
                        <a:t>57</a:t>
                      </a:r>
                      <a:endParaRPr kumimoji="0" lang="en-US" sz="1800" b="0" i="0" u="none" strike="noStrike" cap="none" normalizeH="0" baseline="0" smtClean="0">
                        <a:ln>
                          <a:noFill/>
                        </a:ln>
                        <a:solidFill>
                          <a:srgbClr val="FFFFFF"/>
                        </a:solidFill>
                        <a:effectLst/>
                        <a:latin typeface="Arial"/>
                        <a:cs typeface="Arial"/>
                      </a:endParaRPr>
                    </a:p>
                  </a:txBody>
                  <a:tcPr marL="95753" marR="95753" marT="45661" marB="45661"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35000"/>
                        </a:spcBef>
                        <a:spcAft>
                          <a:spcPct val="0"/>
                        </a:spcAft>
                        <a:buClr>
                          <a:schemeClr val="folHlink"/>
                        </a:buClr>
                        <a:buSzTx/>
                        <a:buFont typeface="Wingdings" pitchFamily="2" charset="2"/>
                        <a:buNone/>
                        <a:tabLst/>
                      </a:pPr>
                      <a:r>
                        <a:rPr kumimoji="0" lang="en-US" sz="1800" u="none" strike="noStrike" cap="none" normalizeH="0" baseline="0" smtClean="0">
                          <a:ln>
                            <a:noFill/>
                          </a:ln>
                          <a:effectLst/>
                          <a:latin typeface="Arial"/>
                          <a:cs typeface="Arial"/>
                        </a:rPr>
                        <a:t>31</a:t>
                      </a:r>
                      <a:endParaRPr kumimoji="0" lang="en-US" sz="1800" b="0" i="0" u="none" strike="noStrike" cap="none" normalizeH="0" baseline="0" smtClean="0">
                        <a:ln>
                          <a:noFill/>
                        </a:ln>
                        <a:solidFill>
                          <a:srgbClr val="FFFFFF"/>
                        </a:solidFill>
                        <a:effectLst/>
                        <a:latin typeface="Arial"/>
                        <a:cs typeface="Arial"/>
                      </a:endParaRPr>
                    </a:p>
                  </a:txBody>
                  <a:tcPr marL="95753" marR="95753" marT="45661" marB="45661"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35000"/>
                        </a:spcBef>
                        <a:spcAft>
                          <a:spcPct val="0"/>
                        </a:spcAft>
                        <a:buClr>
                          <a:schemeClr val="folHlink"/>
                        </a:buClr>
                        <a:buSzTx/>
                        <a:buFont typeface="Wingdings" pitchFamily="2" charset="2"/>
                        <a:buNone/>
                        <a:tabLst/>
                      </a:pPr>
                      <a:r>
                        <a:rPr kumimoji="0" lang="en-US" sz="1800" u="none" strike="noStrike" cap="none" normalizeH="0" baseline="0" smtClean="0">
                          <a:ln>
                            <a:noFill/>
                          </a:ln>
                          <a:effectLst/>
                          <a:latin typeface="Arial"/>
                          <a:cs typeface="Arial"/>
                        </a:rPr>
                        <a:t>26</a:t>
                      </a:r>
                      <a:endParaRPr kumimoji="0" lang="en-US" sz="1800" b="0" i="0" u="none" strike="noStrike" cap="none" normalizeH="0" baseline="0" smtClean="0">
                        <a:ln>
                          <a:noFill/>
                        </a:ln>
                        <a:solidFill>
                          <a:srgbClr val="FFFFFF"/>
                        </a:solidFill>
                        <a:effectLst/>
                        <a:latin typeface="Arial"/>
                        <a:cs typeface="Arial"/>
                      </a:endParaRPr>
                    </a:p>
                  </a:txBody>
                  <a:tcPr marL="95753" marR="95753" marT="45661" marB="45661"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38138">
                <a:tc>
                  <a:txBody>
                    <a:bodyPr/>
                    <a:lstStyle/>
                    <a:p>
                      <a:pPr marL="0" marR="0" lvl="0" indent="0" algn="l" defTabSz="914400" rtl="0" eaLnBrk="1" fontAlgn="base" latinLnBrk="0" hangingPunct="1">
                        <a:lnSpc>
                          <a:spcPct val="90000"/>
                        </a:lnSpc>
                        <a:spcBef>
                          <a:spcPct val="35000"/>
                        </a:spcBef>
                        <a:spcAft>
                          <a:spcPct val="0"/>
                        </a:spcAft>
                        <a:buClr>
                          <a:schemeClr val="folHlink"/>
                        </a:buClr>
                        <a:buSzTx/>
                        <a:buFont typeface="Wingdings" pitchFamily="2" charset="2"/>
                        <a:buNone/>
                        <a:tabLst/>
                      </a:pPr>
                      <a:r>
                        <a:rPr kumimoji="0" lang="en-US" sz="1800" u="none" strike="noStrike" cap="none" normalizeH="0" baseline="0" dirty="0" smtClean="0">
                          <a:ln>
                            <a:noFill/>
                          </a:ln>
                          <a:effectLst/>
                          <a:latin typeface="Arial"/>
                          <a:cs typeface="Arial"/>
                        </a:rPr>
                        <a:t>Supportive care</a:t>
                      </a:r>
                      <a:endParaRPr kumimoji="0" lang="en-US" sz="1800" b="0" i="0" u="none" strike="noStrike" cap="none" normalizeH="0" baseline="0" dirty="0" smtClean="0">
                        <a:ln>
                          <a:noFill/>
                        </a:ln>
                        <a:solidFill>
                          <a:srgbClr val="FFFFFF"/>
                        </a:solidFill>
                        <a:effectLst/>
                        <a:latin typeface="Arial"/>
                        <a:cs typeface="Arial"/>
                      </a:endParaRPr>
                    </a:p>
                  </a:txBody>
                  <a:tcPr marL="95753" marR="95753" marT="45661" marB="45661"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35000"/>
                        </a:spcBef>
                        <a:spcAft>
                          <a:spcPct val="0"/>
                        </a:spcAft>
                        <a:buClr>
                          <a:schemeClr val="folHlink"/>
                        </a:buClr>
                        <a:buSzTx/>
                        <a:buFont typeface="Wingdings" pitchFamily="2" charset="2"/>
                        <a:buNone/>
                        <a:tabLst/>
                      </a:pPr>
                      <a:r>
                        <a:rPr kumimoji="0" lang="en-US" sz="1800" u="none" strike="noStrike" cap="none" normalizeH="0" baseline="0" smtClean="0">
                          <a:ln>
                            <a:noFill/>
                          </a:ln>
                          <a:effectLst/>
                          <a:latin typeface="Arial"/>
                          <a:cs typeface="Arial"/>
                        </a:rPr>
                        <a:t>32</a:t>
                      </a:r>
                      <a:endParaRPr kumimoji="0" lang="en-US" sz="1800" b="0" i="0" u="none" strike="noStrike" cap="none" normalizeH="0" baseline="0" smtClean="0">
                        <a:ln>
                          <a:noFill/>
                        </a:ln>
                        <a:solidFill>
                          <a:srgbClr val="FFFFFF"/>
                        </a:solidFill>
                        <a:effectLst/>
                        <a:latin typeface="Arial"/>
                        <a:cs typeface="Arial"/>
                      </a:endParaRPr>
                    </a:p>
                  </a:txBody>
                  <a:tcPr marL="95753" marR="95753" marT="45661" marB="45661"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35000"/>
                        </a:spcBef>
                        <a:spcAft>
                          <a:spcPct val="0"/>
                        </a:spcAft>
                        <a:buClr>
                          <a:schemeClr val="folHlink"/>
                        </a:buClr>
                        <a:buSzTx/>
                        <a:buFont typeface="Wingdings" pitchFamily="2" charset="2"/>
                        <a:buNone/>
                        <a:tabLst/>
                      </a:pPr>
                      <a:r>
                        <a:rPr kumimoji="0" lang="en-US" sz="1800" u="none" strike="noStrike" cap="none" normalizeH="0" baseline="0" smtClean="0">
                          <a:ln>
                            <a:noFill/>
                          </a:ln>
                          <a:effectLst/>
                          <a:latin typeface="Arial"/>
                          <a:cs typeface="Arial"/>
                        </a:rPr>
                        <a:t>11</a:t>
                      </a:r>
                      <a:endParaRPr kumimoji="0" lang="en-US" sz="1800" b="0" i="0" u="none" strike="noStrike" cap="none" normalizeH="0" baseline="0" smtClean="0">
                        <a:ln>
                          <a:noFill/>
                        </a:ln>
                        <a:solidFill>
                          <a:srgbClr val="FFFFFF"/>
                        </a:solidFill>
                        <a:effectLst/>
                        <a:latin typeface="Arial"/>
                        <a:cs typeface="Arial"/>
                      </a:endParaRPr>
                    </a:p>
                  </a:txBody>
                  <a:tcPr marL="95753" marR="95753" marT="45661" marB="45661"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35000"/>
                        </a:spcBef>
                        <a:spcAft>
                          <a:spcPct val="0"/>
                        </a:spcAft>
                        <a:buClr>
                          <a:schemeClr val="folHlink"/>
                        </a:buClr>
                        <a:buSzTx/>
                        <a:buFont typeface="Wingdings" pitchFamily="2" charset="2"/>
                        <a:buNone/>
                        <a:tabLst/>
                      </a:pPr>
                      <a:r>
                        <a:rPr kumimoji="0" lang="en-US" sz="1800" u="none" strike="noStrike" cap="none" normalizeH="0" baseline="0" dirty="0" smtClean="0">
                          <a:ln>
                            <a:noFill/>
                          </a:ln>
                          <a:effectLst/>
                          <a:latin typeface="Arial"/>
                          <a:cs typeface="Arial"/>
                        </a:rPr>
                        <a:t>3</a:t>
                      </a:r>
                      <a:endParaRPr kumimoji="0" lang="en-US" sz="1800" b="0" i="0" u="none" strike="noStrike" cap="none" normalizeH="0" baseline="0" dirty="0" smtClean="0">
                        <a:ln>
                          <a:noFill/>
                        </a:ln>
                        <a:solidFill>
                          <a:srgbClr val="FFFFFF"/>
                        </a:solidFill>
                        <a:effectLst/>
                        <a:latin typeface="Arial"/>
                        <a:cs typeface="Arial"/>
                      </a:endParaRPr>
                    </a:p>
                  </a:txBody>
                  <a:tcPr marL="95753" marR="95753" marT="45661" marB="45661"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graphicFrame>
        <p:nvGraphicFramePr>
          <p:cNvPr id="394293" name="Group 53"/>
          <p:cNvGraphicFramePr>
            <a:graphicFrameLocks noGrp="1"/>
          </p:cNvGraphicFramePr>
          <p:nvPr>
            <p:ph sz="quarter" idx="4294967295"/>
            <p:extLst>
              <p:ext uri="{D42A27DB-BD31-4B8C-83A1-F6EECF244321}">
                <p14:modId xmlns:p14="http://schemas.microsoft.com/office/powerpoint/2010/main" xmlns="" val="2514373321"/>
              </p:ext>
            </p:extLst>
          </p:nvPr>
        </p:nvGraphicFramePr>
        <p:xfrm>
          <a:off x="381000" y="4770438"/>
          <a:ext cx="8467725" cy="1352840"/>
        </p:xfrm>
        <a:graphic>
          <a:graphicData uri="http://schemas.openxmlformats.org/drawingml/2006/table">
            <a:tbl>
              <a:tblPr>
                <a:tableStyleId>{3C2FFA5D-87B4-456A-9821-1D502468CF0F}</a:tableStyleId>
              </a:tblPr>
              <a:tblGrid>
                <a:gridCol w="2195513"/>
                <a:gridCol w="3214687"/>
                <a:gridCol w="3057525"/>
              </a:tblGrid>
              <a:tr h="338138">
                <a:tc rowSpan="2">
                  <a:txBody>
                    <a:bodyPr/>
                    <a:lstStyle/>
                    <a:p>
                      <a:pPr marL="0" marR="0" lvl="0" indent="0" algn="l" defTabSz="914400" rtl="0" eaLnBrk="1" fontAlgn="base" latinLnBrk="0" hangingPunct="1">
                        <a:lnSpc>
                          <a:spcPct val="90000"/>
                        </a:lnSpc>
                        <a:spcBef>
                          <a:spcPct val="35000"/>
                        </a:spcBef>
                        <a:spcAft>
                          <a:spcPct val="0"/>
                        </a:spcAft>
                        <a:buClr>
                          <a:schemeClr val="folHlink"/>
                        </a:buClr>
                        <a:buSzTx/>
                        <a:buFont typeface="Wingdings" pitchFamily="2" charset="2"/>
                        <a:buNone/>
                        <a:tabLst/>
                      </a:pPr>
                      <a:r>
                        <a:rPr kumimoji="0" lang="en-US" sz="1800" b="1" u="none" strike="noStrike" cap="none" normalizeH="0" baseline="0" dirty="0" smtClean="0">
                          <a:ln>
                            <a:noFill/>
                          </a:ln>
                          <a:solidFill>
                            <a:srgbClr val="FFFFFF"/>
                          </a:solidFill>
                          <a:effectLst/>
                          <a:latin typeface="Arial"/>
                          <a:cs typeface="Arial"/>
                        </a:rPr>
                        <a:t>Technique</a:t>
                      </a:r>
                      <a:endParaRPr kumimoji="0" lang="en-US" sz="1800" b="1" i="0" u="none" strike="noStrike" cap="none" normalizeH="0" baseline="0" dirty="0" smtClean="0">
                        <a:ln>
                          <a:noFill/>
                        </a:ln>
                        <a:solidFill>
                          <a:srgbClr val="FFFFFF"/>
                        </a:solidFill>
                        <a:effectLst/>
                        <a:latin typeface="Arial"/>
                        <a:cs typeface="Arial"/>
                      </a:endParaRPr>
                    </a:p>
                  </a:txBody>
                  <a:tcPr marT="45661" marB="45661"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4F81BD"/>
                    </a:solidFill>
                  </a:tcPr>
                </a:tc>
                <a:tc gridSpan="2">
                  <a:txBody>
                    <a:bodyPr/>
                    <a:lstStyle/>
                    <a:p>
                      <a:pPr marL="0" marR="0" lvl="0" indent="0" algn="ctr" defTabSz="914400" rtl="0" eaLnBrk="1" fontAlgn="base" latinLnBrk="0" hangingPunct="1">
                        <a:lnSpc>
                          <a:spcPct val="90000"/>
                        </a:lnSpc>
                        <a:spcBef>
                          <a:spcPct val="35000"/>
                        </a:spcBef>
                        <a:spcAft>
                          <a:spcPct val="0"/>
                        </a:spcAft>
                        <a:buClr>
                          <a:schemeClr val="folHlink"/>
                        </a:buClr>
                        <a:buSzTx/>
                        <a:buFont typeface="Wingdings" pitchFamily="2" charset="2"/>
                        <a:buNone/>
                        <a:tabLst/>
                      </a:pPr>
                      <a:r>
                        <a:rPr kumimoji="0" lang="en-US" sz="1800" b="1" u="none" strike="noStrike" cap="none" normalizeH="0" baseline="0" dirty="0" smtClean="0">
                          <a:ln>
                            <a:noFill/>
                          </a:ln>
                          <a:solidFill>
                            <a:srgbClr val="FFFFFF"/>
                          </a:solidFill>
                          <a:effectLst/>
                          <a:latin typeface="Arial"/>
                          <a:cs typeface="Arial"/>
                        </a:rPr>
                        <a:t>Survival, %</a:t>
                      </a:r>
                      <a:endParaRPr kumimoji="0" lang="en-US" sz="1800" b="1" i="0" u="none" strike="noStrike" cap="none" normalizeH="0" baseline="0" dirty="0" smtClean="0">
                        <a:ln>
                          <a:noFill/>
                        </a:ln>
                        <a:solidFill>
                          <a:srgbClr val="FFFFFF"/>
                        </a:solidFill>
                        <a:effectLst/>
                        <a:latin typeface="Arial"/>
                        <a:cs typeface="Arial"/>
                      </a:endParaRPr>
                    </a:p>
                  </a:txBody>
                  <a:tcPr marT="45661" marB="45661"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4F81BD"/>
                    </a:solidFill>
                  </a:tcPr>
                </a:tc>
                <a:tc hMerge="1">
                  <a:txBody>
                    <a:bodyPr/>
                    <a:lstStyle/>
                    <a:p>
                      <a:endParaRPr lang="en-US"/>
                    </a:p>
                  </a:txBody>
                  <a:tcPr/>
                </a:tc>
              </a:tr>
              <a:tr h="338138">
                <a:tc vMerge="1">
                  <a:txBody>
                    <a:bodyPr/>
                    <a:lstStyle/>
                    <a:p>
                      <a:endParaRPr lang="en-US"/>
                    </a:p>
                  </a:txBody>
                  <a:tcPr/>
                </a:tc>
                <a:tc>
                  <a:txBody>
                    <a:bodyPr/>
                    <a:lstStyle/>
                    <a:p>
                      <a:pPr marL="0" marR="0" lvl="0" indent="0" algn="ctr" defTabSz="914400" rtl="0" eaLnBrk="1" fontAlgn="base" latinLnBrk="0" hangingPunct="1">
                        <a:lnSpc>
                          <a:spcPct val="90000"/>
                        </a:lnSpc>
                        <a:spcBef>
                          <a:spcPct val="35000"/>
                        </a:spcBef>
                        <a:spcAft>
                          <a:spcPct val="0"/>
                        </a:spcAft>
                        <a:buClr>
                          <a:schemeClr val="folHlink"/>
                        </a:buClr>
                        <a:buSzTx/>
                        <a:buFont typeface="Wingdings" pitchFamily="2" charset="2"/>
                        <a:buNone/>
                        <a:tabLst/>
                      </a:pPr>
                      <a:r>
                        <a:rPr kumimoji="0" lang="en-US" sz="1800" b="1" u="none" strike="noStrike" cap="none" normalizeH="0" baseline="0" dirty="0" smtClean="0">
                          <a:ln>
                            <a:noFill/>
                          </a:ln>
                          <a:solidFill>
                            <a:srgbClr val="FFFFFF"/>
                          </a:solidFill>
                          <a:effectLst/>
                          <a:latin typeface="Arial"/>
                          <a:cs typeface="Arial"/>
                        </a:rPr>
                        <a:t>Year 1</a:t>
                      </a:r>
                      <a:endParaRPr kumimoji="0" lang="en-US" sz="1800" b="1" i="0" u="none" strike="noStrike" cap="none" normalizeH="0" baseline="0" dirty="0" smtClean="0">
                        <a:ln>
                          <a:noFill/>
                        </a:ln>
                        <a:solidFill>
                          <a:srgbClr val="FFFFFF"/>
                        </a:solidFill>
                        <a:effectLst/>
                        <a:latin typeface="Arial"/>
                        <a:cs typeface="Arial"/>
                      </a:endParaRPr>
                    </a:p>
                  </a:txBody>
                  <a:tcPr marT="45661" marB="45661"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4F81BD"/>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800" b="1" u="none" strike="noStrike" cap="none" normalizeH="0" baseline="0" dirty="0" smtClean="0">
                          <a:ln>
                            <a:noFill/>
                          </a:ln>
                          <a:solidFill>
                            <a:srgbClr val="FFFFFF"/>
                          </a:solidFill>
                          <a:effectLst/>
                          <a:latin typeface="Arial"/>
                          <a:cs typeface="Arial"/>
                        </a:rPr>
                        <a:t>Year 2</a:t>
                      </a:r>
                      <a:endParaRPr kumimoji="0" lang="en-US" sz="1800" b="1" i="0" u="none" strike="noStrike" cap="none" normalizeH="0" baseline="0" dirty="0" smtClean="0">
                        <a:ln>
                          <a:noFill/>
                        </a:ln>
                        <a:solidFill>
                          <a:srgbClr val="FFFFFF"/>
                        </a:solidFill>
                        <a:effectLst/>
                        <a:latin typeface="Arial"/>
                        <a:cs typeface="Arial"/>
                      </a:endParaRPr>
                    </a:p>
                  </a:txBody>
                  <a:tcPr marT="45661" marB="45661"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4F81BD"/>
                    </a:solidFill>
                  </a:tcPr>
                </a:tc>
              </a:tr>
              <a:tr h="338138">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800" u="none" strike="noStrike" cap="none" normalizeH="0" baseline="0" smtClean="0">
                          <a:ln>
                            <a:noFill/>
                          </a:ln>
                          <a:effectLst/>
                          <a:latin typeface="Arial"/>
                          <a:cs typeface="Arial"/>
                        </a:rPr>
                        <a:t>TACE</a:t>
                      </a:r>
                      <a:endParaRPr kumimoji="0" lang="en-US" sz="1800" b="0" i="0" u="none" strike="noStrike" cap="none" normalizeH="0" baseline="0" smtClean="0">
                        <a:ln>
                          <a:noFill/>
                        </a:ln>
                        <a:solidFill>
                          <a:srgbClr val="FFFFFF"/>
                        </a:solidFill>
                        <a:effectLst/>
                        <a:latin typeface="Arial"/>
                        <a:cs typeface="Arial"/>
                      </a:endParaRPr>
                    </a:p>
                  </a:txBody>
                  <a:tcPr marT="45661" marB="45661"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800" u="none" strike="noStrike" cap="none" normalizeH="0" baseline="0" smtClean="0">
                          <a:ln>
                            <a:noFill/>
                          </a:ln>
                          <a:effectLst/>
                          <a:latin typeface="Arial"/>
                          <a:cs typeface="Arial"/>
                        </a:rPr>
                        <a:t>82</a:t>
                      </a:r>
                      <a:endParaRPr kumimoji="0" lang="en-US" sz="1800" b="0" i="0" u="none" strike="noStrike" cap="none" normalizeH="0" baseline="0" smtClean="0">
                        <a:ln>
                          <a:noFill/>
                        </a:ln>
                        <a:solidFill>
                          <a:srgbClr val="FFFFFF"/>
                        </a:solidFill>
                        <a:effectLst/>
                        <a:latin typeface="Arial"/>
                        <a:cs typeface="Arial"/>
                      </a:endParaRPr>
                    </a:p>
                  </a:txBody>
                  <a:tcPr marT="45661" marB="45661"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800" u="none" strike="noStrike" cap="none" normalizeH="0" baseline="0" smtClean="0">
                          <a:ln>
                            <a:noFill/>
                          </a:ln>
                          <a:effectLst/>
                          <a:latin typeface="Arial"/>
                          <a:cs typeface="Arial"/>
                        </a:rPr>
                        <a:t>63</a:t>
                      </a:r>
                      <a:endParaRPr kumimoji="0" lang="en-US" sz="1800" b="0" i="0" u="none" strike="noStrike" cap="none" normalizeH="0" baseline="0" smtClean="0">
                        <a:ln>
                          <a:noFill/>
                        </a:ln>
                        <a:solidFill>
                          <a:srgbClr val="FFFFFF"/>
                        </a:solidFill>
                        <a:effectLst/>
                        <a:latin typeface="Arial"/>
                        <a:cs typeface="Arial"/>
                      </a:endParaRPr>
                    </a:p>
                  </a:txBody>
                  <a:tcPr marT="45661" marB="45661"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38138">
                <a:tc>
                  <a:txBody>
                    <a:bodyPr/>
                    <a:lstStyle/>
                    <a:p>
                      <a:pPr marL="0" marR="0" lvl="0" indent="0" algn="l" defTabSz="914400" rtl="0" eaLnBrk="1" fontAlgn="base" latinLnBrk="0" hangingPunct="1">
                        <a:lnSpc>
                          <a:spcPct val="90000"/>
                        </a:lnSpc>
                        <a:spcBef>
                          <a:spcPct val="35000"/>
                        </a:spcBef>
                        <a:spcAft>
                          <a:spcPct val="0"/>
                        </a:spcAft>
                        <a:buClr>
                          <a:schemeClr val="folHlink"/>
                        </a:buClr>
                        <a:buSzTx/>
                        <a:buFont typeface="Wingdings" pitchFamily="2" charset="2"/>
                        <a:buNone/>
                        <a:tabLst/>
                      </a:pPr>
                      <a:r>
                        <a:rPr kumimoji="0" lang="en-US" sz="1800" u="none" strike="noStrike" cap="none" normalizeH="0" baseline="0" smtClean="0">
                          <a:ln>
                            <a:noFill/>
                          </a:ln>
                          <a:effectLst/>
                          <a:latin typeface="Arial"/>
                          <a:cs typeface="Arial"/>
                        </a:rPr>
                        <a:t>Supportive care</a:t>
                      </a:r>
                      <a:endParaRPr kumimoji="0" lang="en-US" sz="1800" b="0" i="0" u="none" strike="noStrike" cap="none" normalizeH="0" baseline="0" smtClean="0">
                        <a:ln>
                          <a:noFill/>
                        </a:ln>
                        <a:solidFill>
                          <a:srgbClr val="FFFFFF"/>
                        </a:solidFill>
                        <a:effectLst/>
                        <a:latin typeface="Arial"/>
                        <a:cs typeface="Arial"/>
                      </a:endParaRPr>
                    </a:p>
                  </a:txBody>
                  <a:tcPr marT="45661" marB="45661"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35000"/>
                        </a:spcBef>
                        <a:spcAft>
                          <a:spcPct val="0"/>
                        </a:spcAft>
                        <a:buClr>
                          <a:schemeClr val="folHlink"/>
                        </a:buClr>
                        <a:buSzTx/>
                        <a:buFont typeface="Wingdings" pitchFamily="2" charset="2"/>
                        <a:buNone/>
                        <a:tabLst/>
                      </a:pPr>
                      <a:r>
                        <a:rPr kumimoji="0" lang="en-US" sz="1800" u="none" strike="noStrike" cap="none" normalizeH="0" baseline="0" smtClean="0">
                          <a:ln>
                            <a:noFill/>
                          </a:ln>
                          <a:effectLst/>
                          <a:latin typeface="Arial"/>
                          <a:cs typeface="Arial"/>
                        </a:rPr>
                        <a:t>63</a:t>
                      </a:r>
                      <a:endParaRPr kumimoji="0" lang="en-US" sz="1800" b="0" i="0" u="none" strike="noStrike" cap="none" normalizeH="0" baseline="0" smtClean="0">
                        <a:ln>
                          <a:noFill/>
                        </a:ln>
                        <a:solidFill>
                          <a:srgbClr val="FFFFFF"/>
                        </a:solidFill>
                        <a:effectLst/>
                        <a:latin typeface="Arial"/>
                        <a:cs typeface="Arial"/>
                      </a:endParaRPr>
                    </a:p>
                  </a:txBody>
                  <a:tcPr marT="45661" marB="45661"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35000"/>
                        </a:spcBef>
                        <a:spcAft>
                          <a:spcPct val="0"/>
                        </a:spcAft>
                        <a:buClr>
                          <a:schemeClr val="folHlink"/>
                        </a:buClr>
                        <a:buSzTx/>
                        <a:buFont typeface="Wingdings" pitchFamily="2" charset="2"/>
                        <a:buNone/>
                        <a:tabLst/>
                      </a:pPr>
                      <a:r>
                        <a:rPr kumimoji="0" lang="en-US" sz="1800" u="none" strike="noStrike" cap="none" normalizeH="0" baseline="0" dirty="0" smtClean="0">
                          <a:ln>
                            <a:noFill/>
                          </a:ln>
                          <a:effectLst/>
                          <a:latin typeface="Arial"/>
                          <a:cs typeface="Arial"/>
                        </a:rPr>
                        <a:t>27</a:t>
                      </a:r>
                      <a:endParaRPr kumimoji="0" lang="en-US" sz="1800" b="0" i="0" u="none" strike="noStrike" cap="none" normalizeH="0" baseline="0" dirty="0" smtClean="0">
                        <a:ln>
                          <a:noFill/>
                        </a:ln>
                        <a:solidFill>
                          <a:srgbClr val="FFFFFF"/>
                        </a:solidFill>
                        <a:effectLst/>
                        <a:latin typeface="Arial"/>
                        <a:cs typeface="Arial"/>
                      </a:endParaRPr>
                    </a:p>
                  </a:txBody>
                  <a:tcPr marT="45661" marB="45661"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138286" name="Text Box 116"/>
          <p:cNvSpPr txBox="1">
            <a:spLocks noChangeArrowheads="1"/>
          </p:cNvSpPr>
          <p:nvPr/>
        </p:nvSpPr>
        <p:spPr bwMode="auto">
          <a:xfrm>
            <a:off x="384175" y="4095750"/>
            <a:ext cx="82296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sz="1800" b="1" dirty="0" err="1">
                <a:solidFill>
                  <a:srgbClr val="FFFFFF"/>
                </a:solidFill>
                <a:cs typeface="Times New Roman" panose="02020603050405020304" pitchFamily="18" charset="0"/>
              </a:rPr>
              <a:t>Llovet</a:t>
            </a:r>
            <a:r>
              <a:rPr lang="en-US" sz="1800" b="1" dirty="0">
                <a:solidFill>
                  <a:srgbClr val="FFFFFF"/>
                </a:solidFill>
                <a:cs typeface="Times New Roman" panose="02020603050405020304" pitchFamily="18" charset="0"/>
              </a:rPr>
              <a:t> et al</a:t>
            </a:r>
            <a:r>
              <a:rPr lang="en-US" sz="1800" baseline="30000" dirty="0">
                <a:solidFill>
                  <a:srgbClr val="FFFFFF"/>
                </a:solidFill>
                <a:cs typeface="Times New Roman" panose="02020603050405020304" pitchFamily="18" charset="0"/>
              </a:rPr>
              <a:t>[2]</a:t>
            </a:r>
            <a:r>
              <a:rPr lang="en-US" sz="1800" dirty="0">
                <a:solidFill>
                  <a:srgbClr val="FFFFFF"/>
                </a:solidFill>
                <a:cs typeface="Times New Roman" panose="02020603050405020304" pitchFamily="18" charset="0"/>
              </a:rPr>
              <a:t>: N = 112 with </a:t>
            </a:r>
            <a:r>
              <a:rPr lang="en-US" sz="1800" dirty="0" err="1">
                <a:solidFill>
                  <a:srgbClr val="FFFFFF"/>
                </a:solidFill>
                <a:cs typeface="Times New Roman" panose="02020603050405020304" pitchFamily="18" charset="0"/>
              </a:rPr>
              <a:t>unresectable</a:t>
            </a:r>
            <a:r>
              <a:rPr lang="en-US" sz="1800" dirty="0">
                <a:solidFill>
                  <a:srgbClr val="FFFFFF"/>
                </a:solidFill>
                <a:cs typeface="Times New Roman" panose="02020603050405020304" pitchFamily="18" charset="0"/>
              </a:rPr>
              <a:t> HCC, 80% to 90% HCV positive, </a:t>
            </a:r>
            <a:br>
              <a:rPr lang="en-US" sz="1800" dirty="0">
                <a:solidFill>
                  <a:srgbClr val="FFFFFF"/>
                </a:solidFill>
                <a:cs typeface="Times New Roman" panose="02020603050405020304" pitchFamily="18" charset="0"/>
              </a:rPr>
            </a:br>
            <a:r>
              <a:rPr lang="en-US" sz="1800" dirty="0">
                <a:solidFill>
                  <a:srgbClr val="FFFFFF"/>
                </a:solidFill>
                <a:cs typeface="Times New Roman" panose="02020603050405020304" pitchFamily="18" charset="0"/>
              </a:rPr>
              <a:t>5-cm tumors (~ 70% multifocal)</a:t>
            </a:r>
          </a:p>
        </p:txBody>
      </p:sp>
      <p:sp>
        <p:nvSpPr>
          <p:cNvPr id="138287" name="Text Box 123"/>
          <p:cNvSpPr txBox="1">
            <a:spLocks noChangeArrowheads="1"/>
          </p:cNvSpPr>
          <p:nvPr/>
        </p:nvSpPr>
        <p:spPr bwMode="auto">
          <a:xfrm>
            <a:off x="384175" y="1784350"/>
            <a:ext cx="82296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sz="1800" b="1" dirty="0">
                <a:solidFill>
                  <a:srgbClr val="FFFFFF"/>
                </a:solidFill>
                <a:cs typeface="Times New Roman" panose="02020603050405020304" pitchFamily="18" charset="0"/>
              </a:rPr>
              <a:t>Lo et al</a:t>
            </a:r>
            <a:r>
              <a:rPr lang="en-US" sz="1800" baseline="30000" dirty="0">
                <a:solidFill>
                  <a:srgbClr val="FFFFFF"/>
                </a:solidFill>
                <a:cs typeface="Times New Roman" panose="02020603050405020304" pitchFamily="18" charset="0"/>
              </a:rPr>
              <a:t>[1]</a:t>
            </a:r>
            <a:r>
              <a:rPr lang="en-US" sz="1800" dirty="0">
                <a:solidFill>
                  <a:srgbClr val="FFFFFF"/>
                </a:solidFill>
                <a:cs typeface="Times New Roman" panose="02020603050405020304" pitchFamily="18" charset="0"/>
              </a:rPr>
              <a:t>: N = 80 with newly diagnosed </a:t>
            </a:r>
            <a:r>
              <a:rPr lang="en-US" sz="1800" dirty="0" err="1">
                <a:solidFill>
                  <a:srgbClr val="FFFFFF"/>
                </a:solidFill>
                <a:cs typeface="Times New Roman" panose="02020603050405020304" pitchFamily="18" charset="0"/>
              </a:rPr>
              <a:t>unresectable</a:t>
            </a:r>
            <a:r>
              <a:rPr lang="en-US" sz="1800" dirty="0">
                <a:solidFill>
                  <a:srgbClr val="FFFFFF"/>
                </a:solidFill>
                <a:cs typeface="Times New Roman" panose="02020603050405020304" pitchFamily="18" charset="0"/>
              </a:rPr>
              <a:t> HCC, 80% HBV positive, 7-cm tumors (60% multifocal)</a:t>
            </a:r>
          </a:p>
        </p:txBody>
      </p:sp>
      <p:sp>
        <p:nvSpPr>
          <p:cNvPr id="138288" name="Text Box 8"/>
          <p:cNvSpPr txBox="1">
            <a:spLocks noChangeArrowheads="1"/>
          </p:cNvSpPr>
          <p:nvPr/>
        </p:nvSpPr>
        <p:spPr bwMode="auto">
          <a:xfrm>
            <a:off x="0" y="6430191"/>
            <a:ext cx="7696200" cy="3718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r>
              <a:rPr lang="en-US" sz="1000" dirty="0" smtClean="0">
                <a:solidFill>
                  <a:srgbClr val="FFFFFF"/>
                </a:solidFill>
                <a:cs typeface="Times New Roman" panose="02020603050405020304" pitchFamily="18" charset="0"/>
              </a:rPr>
              <a:t>HBV</a:t>
            </a:r>
            <a:r>
              <a:rPr lang="en-US" sz="1000" dirty="0">
                <a:solidFill>
                  <a:srgbClr val="FFFFFF"/>
                </a:solidFill>
                <a:cs typeface="Times New Roman" panose="02020603050405020304" pitchFamily="18" charset="0"/>
              </a:rPr>
              <a:t> </a:t>
            </a:r>
            <a:r>
              <a:rPr lang="en-US" sz="1000" dirty="0" smtClean="0">
                <a:solidFill>
                  <a:srgbClr val="FFFFFF"/>
                </a:solidFill>
                <a:cs typeface="Times New Roman" panose="02020603050405020304" pitchFamily="18" charset="0"/>
              </a:rPr>
              <a:t>= hepatitis </a:t>
            </a:r>
            <a:r>
              <a:rPr lang="en-US" sz="1000" dirty="0">
                <a:solidFill>
                  <a:srgbClr val="FFFFFF"/>
                </a:solidFill>
                <a:cs typeface="Times New Roman" panose="02020603050405020304" pitchFamily="18" charset="0"/>
              </a:rPr>
              <a:t>B </a:t>
            </a:r>
            <a:r>
              <a:rPr lang="en-US" sz="1000" dirty="0" smtClean="0">
                <a:solidFill>
                  <a:srgbClr val="FFFFFF"/>
                </a:solidFill>
                <a:cs typeface="Times New Roman" panose="02020603050405020304" pitchFamily="18" charset="0"/>
              </a:rPr>
              <a:t>virus; HCV</a:t>
            </a:r>
            <a:r>
              <a:rPr lang="en-US" sz="1000" dirty="0">
                <a:solidFill>
                  <a:srgbClr val="FFFFFF"/>
                </a:solidFill>
                <a:cs typeface="Times New Roman" panose="02020603050405020304" pitchFamily="18" charset="0"/>
              </a:rPr>
              <a:t> </a:t>
            </a:r>
            <a:r>
              <a:rPr lang="en-US" sz="1000" dirty="0" smtClean="0">
                <a:solidFill>
                  <a:srgbClr val="FFFFFF"/>
                </a:solidFill>
                <a:cs typeface="Times New Roman" panose="02020603050405020304" pitchFamily="18" charset="0"/>
              </a:rPr>
              <a:t>= hepatitis </a:t>
            </a:r>
            <a:r>
              <a:rPr lang="en-US" sz="1000" dirty="0">
                <a:solidFill>
                  <a:srgbClr val="FFFFFF"/>
                </a:solidFill>
                <a:cs typeface="Times New Roman" panose="02020603050405020304" pitchFamily="18" charset="0"/>
              </a:rPr>
              <a:t>C virus; </a:t>
            </a:r>
            <a:r>
              <a:rPr lang="en-US" sz="1000" dirty="0" smtClean="0">
                <a:solidFill>
                  <a:srgbClr val="FFFFFF"/>
                </a:solidFill>
                <a:cs typeface="Times New Roman" panose="02020603050405020304" pitchFamily="18" charset="0"/>
              </a:rPr>
              <a:t>TACE = </a:t>
            </a:r>
            <a:r>
              <a:rPr lang="en-US" sz="1000" dirty="0" err="1">
                <a:solidFill>
                  <a:srgbClr val="FFFFFF"/>
                </a:solidFill>
                <a:cs typeface="Times New Roman" panose="02020603050405020304" pitchFamily="18" charset="0"/>
              </a:rPr>
              <a:t>transcatheter</a:t>
            </a:r>
            <a:r>
              <a:rPr lang="en-US" sz="1000" dirty="0">
                <a:solidFill>
                  <a:srgbClr val="FFFFFF"/>
                </a:solidFill>
                <a:cs typeface="Times New Roman" panose="02020603050405020304" pitchFamily="18" charset="0"/>
              </a:rPr>
              <a:t> arterial chemoembolization.</a:t>
            </a:r>
          </a:p>
          <a:p>
            <a:pPr eaLnBrk="1" hangingPunct="1">
              <a:lnSpc>
                <a:spcPct val="90000"/>
              </a:lnSpc>
            </a:pPr>
            <a:r>
              <a:rPr lang="en-US" sz="1000" dirty="0" smtClean="0">
                <a:solidFill>
                  <a:srgbClr val="FFFFFF"/>
                </a:solidFill>
                <a:cs typeface="Times New Roman" panose="02020603050405020304" pitchFamily="18" charset="0"/>
              </a:rPr>
              <a:t>Lo et al, 2002; </a:t>
            </a:r>
            <a:r>
              <a:rPr lang="en-US" sz="1000" dirty="0" err="1" smtClean="0">
                <a:solidFill>
                  <a:srgbClr val="FFFFFF"/>
                </a:solidFill>
                <a:cs typeface="Times New Roman" panose="02020603050405020304" pitchFamily="18" charset="0"/>
              </a:rPr>
              <a:t>Llovet</a:t>
            </a:r>
            <a:r>
              <a:rPr lang="en-US" sz="1000" dirty="0" smtClean="0">
                <a:solidFill>
                  <a:srgbClr val="FFFFFF"/>
                </a:solidFill>
                <a:cs typeface="Times New Roman" panose="02020603050405020304" pitchFamily="18" charset="0"/>
              </a:rPr>
              <a:t> </a:t>
            </a:r>
            <a:r>
              <a:rPr lang="en-US" sz="1000" dirty="0">
                <a:solidFill>
                  <a:srgbClr val="FFFFFF"/>
                </a:solidFill>
                <a:cs typeface="Times New Roman" panose="02020603050405020304" pitchFamily="18" charset="0"/>
              </a:rPr>
              <a:t>e</a:t>
            </a:r>
            <a:r>
              <a:rPr lang="en-US" sz="1000" dirty="0" smtClean="0">
                <a:solidFill>
                  <a:srgbClr val="FFFFFF"/>
                </a:solidFill>
                <a:cs typeface="Times New Roman" panose="02020603050405020304" pitchFamily="18" charset="0"/>
              </a:rPr>
              <a:t>t al, 2002.</a:t>
            </a:r>
            <a:endParaRPr lang="en-US" sz="1000" dirty="0">
              <a:solidFill>
                <a:srgbClr val="FFFFFF"/>
              </a:solidFill>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3"/>
          <p:cNvSpPr>
            <a:spLocks noChangeArrowheads="1"/>
          </p:cNvSpPr>
          <p:nvPr/>
        </p:nvSpPr>
        <p:spPr bwMode="auto">
          <a:xfrm>
            <a:off x="677863" y="1828800"/>
            <a:ext cx="7788275" cy="388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Bef>
                <a:spcPct val="35000"/>
              </a:spcBef>
              <a:spcAft>
                <a:spcPct val="25000"/>
              </a:spcAft>
              <a:buClr>
                <a:schemeClr val="folHlink"/>
              </a:buClr>
              <a:buFont typeface="Wingdings" panose="05000000000000000000" pitchFamily="2" charset="2"/>
              <a:buChar char="§"/>
            </a:pPr>
            <a:endParaRPr lang="en-US">
              <a:cs typeface="Times New Roman" panose="02020603050405020304" pitchFamily="18" charset="0"/>
            </a:endParaRPr>
          </a:p>
        </p:txBody>
      </p:sp>
      <p:sp>
        <p:nvSpPr>
          <p:cNvPr id="217091" name="Rectangle 4"/>
          <p:cNvSpPr>
            <a:spLocks noGrp="1" noChangeArrowheads="1"/>
          </p:cNvSpPr>
          <p:nvPr>
            <p:ph type="title"/>
          </p:nvPr>
        </p:nvSpPr>
        <p:spPr/>
        <p:txBody>
          <a:bodyPr/>
          <a:lstStyle/>
          <a:p>
            <a:r>
              <a:rPr lang="en-US" smtClean="0"/>
              <a:t>TACE vs Surgical Resection: A Case-Control Prospective Study</a:t>
            </a:r>
          </a:p>
        </p:txBody>
      </p:sp>
      <p:graphicFrame>
        <p:nvGraphicFramePr>
          <p:cNvPr id="400420" name="Group 36"/>
          <p:cNvGraphicFramePr>
            <a:graphicFrameLocks noGrp="1"/>
          </p:cNvGraphicFramePr>
          <p:nvPr>
            <p:ph idx="1"/>
            <p:extLst>
              <p:ext uri="{D42A27DB-BD31-4B8C-83A1-F6EECF244321}">
                <p14:modId xmlns:p14="http://schemas.microsoft.com/office/powerpoint/2010/main" xmlns="" val="1254588884"/>
              </p:ext>
            </p:extLst>
          </p:nvPr>
        </p:nvGraphicFramePr>
        <p:xfrm>
          <a:off x="457200" y="2514600"/>
          <a:ext cx="8229601" cy="1465262"/>
        </p:xfrm>
        <a:graphic>
          <a:graphicData uri="http://schemas.openxmlformats.org/drawingml/2006/table">
            <a:tbl>
              <a:tblPr>
                <a:tableStyleId>{3C2FFA5D-87B4-456A-9821-1D502468CF0F}</a:tableStyleId>
              </a:tblPr>
              <a:tblGrid>
                <a:gridCol w="2020330"/>
                <a:gridCol w="1496713"/>
                <a:gridCol w="1720678"/>
                <a:gridCol w="1641904"/>
                <a:gridCol w="1349976"/>
              </a:tblGrid>
              <a:tr h="365839">
                <a:tc rowSpan="2">
                  <a:txBody>
                    <a:bodyPr/>
                    <a:lstStyle/>
                    <a:p>
                      <a:pPr marL="0" marR="0" lvl="0" indent="0" algn="l" defTabSz="914400" rtl="0" eaLnBrk="1" fontAlgn="base" latinLnBrk="0" hangingPunct="1">
                        <a:lnSpc>
                          <a:spcPct val="100000"/>
                        </a:lnSpc>
                        <a:spcBef>
                          <a:spcPct val="35000"/>
                        </a:spcBef>
                        <a:spcAft>
                          <a:spcPct val="0"/>
                        </a:spcAft>
                        <a:buClr>
                          <a:schemeClr val="folHlink"/>
                        </a:buClr>
                        <a:buSzTx/>
                        <a:buFont typeface="Wingdings" pitchFamily="2" charset="2"/>
                        <a:buNone/>
                        <a:tabLst/>
                      </a:pPr>
                      <a:r>
                        <a:rPr kumimoji="0" lang="en-US" sz="1800" b="1" u="none" strike="noStrike" cap="none" normalizeH="0" baseline="0" dirty="0" smtClean="0">
                          <a:ln>
                            <a:noFill/>
                          </a:ln>
                          <a:solidFill>
                            <a:srgbClr val="FFFFFF"/>
                          </a:solidFill>
                          <a:effectLst/>
                          <a:latin typeface="Arial"/>
                          <a:cs typeface="Arial"/>
                        </a:rPr>
                        <a:t>Technique</a:t>
                      </a:r>
                      <a:endParaRPr kumimoji="0" lang="en-US" sz="1800" b="1" i="0" u="none" strike="noStrike" cap="none" normalizeH="0" baseline="0" dirty="0" smtClean="0">
                        <a:ln>
                          <a:noFill/>
                        </a:ln>
                        <a:solidFill>
                          <a:srgbClr val="FFFFFF"/>
                        </a:solidFill>
                        <a:effectLst/>
                        <a:latin typeface="Arial"/>
                        <a:cs typeface="Arial"/>
                      </a:endParaRPr>
                    </a:p>
                  </a:txBody>
                  <a:tcPr marL="89777" marR="89777" marT="45730" marB="4573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4F81BD"/>
                    </a:solidFill>
                  </a:tcPr>
                </a:tc>
                <a:tc gridSpan="4">
                  <a:txBody>
                    <a:bodyPr/>
                    <a:lstStyle/>
                    <a:p>
                      <a:pPr marL="0" marR="0" lvl="0" indent="0" algn="ctr" defTabSz="914400" rtl="0" eaLnBrk="1" fontAlgn="base" latinLnBrk="0" hangingPunct="1">
                        <a:lnSpc>
                          <a:spcPct val="100000"/>
                        </a:lnSpc>
                        <a:spcBef>
                          <a:spcPct val="35000"/>
                        </a:spcBef>
                        <a:spcAft>
                          <a:spcPct val="0"/>
                        </a:spcAft>
                        <a:buClr>
                          <a:schemeClr val="folHlink"/>
                        </a:buClr>
                        <a:buSzTx/>
                        <a:buFont typeface="Wingdings" pitchFamily="2" charset="2"/>
                        <a:buNone/>
                        <a:tabLst/>
                      </a:pPr>
                      <a:r>
                        <a:rPr kumimoji="0" lang="en-US" sz="1800" b="1" u="none" strike="noStrike" cap="none" normalizeH="0" baseline="0" dirty="0" smtClean="0">
                          <a:ln>
                            <a:noFill/>
                          </a:ln>
                          <a:solidFill>
                            <a:srgbClr val="FFFFFF"/>
                          </a:solidFill>
                          <a:effectLst/>
                          <a:latin typeface="Arial"/>
                          <a:cs typeface="Arial"/>
                        </a:rPr>
                        <a:t>Survival, %</a:t>
                      </a:r>
                      <a:endParaRPr kumimoji="0" lang="en-US" sz="1800" b="1" i="0" u="none" strike="noStrike" cap="none" normalizeH="0" baseline="0" dirty="0" smtClean="0">
                        <a:ln>
                          <a:noFill/>
                        </a:ln>
                        <a:solidFill>
                          <a:srgbClr val="FFFFFF"/>
                        </a:solidFill>
                        <a:effectLst/>
                        <a:latin typeface="Arial"/>
                        <a:cs typeface="Arial"/>
                      </a:endParaRPr>
                    </a:p>
                  </a:txBody>
                  <a:tcPr marL="89777" marR="89777" marT="45730" marB="4573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4F81BD"/>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66792">
                <a:tc vMerge="1">
                  <a:txBody>
                    <a:bodyPr/>
                    <a:lstStyle/>
                    <a:p>
                      <a:endParaRPr lang="en-US"/>
                    </a:p>
                  </a:txBody>
                  <a:tcPr/>
                </a:tc>
                <a:tc>
                  <a:txBody>
                    <a:bodyPr/>
                    <a:lstStyle/>
                    <a:p>
                      <a:pPr marL="0" marR="0" lvl="0" indent="0" algn="ctr" defTabSz="914400" rtl="0" eaLnBrk="1" fontAlgn="base" latinLnBrk="0" hangingPunct="1">
                        <a:lnSpc>
                          <a:spcPct val="100000"/>
                        </a:lnSpc>
                        <a:spcBef>
                          <a:spcPct val="35000"/>
                        </a:spcBef>
                        <a:spcAft>
                          <a:spcPct val="0"/>
                        </a:spcAft>
                        <a:buClr>
                          <a:schemeClr val="folHlink"/>
                        </a:buClr>
                        <a:buSzTx/>
                        <a:buFont typeface="Wingdings" pitchFamily="2" charset="2"/>
                        <a:buNone/>
                        <a:tabLst/>
                      </a:pPr>
                      <a:r>
                        <a:rPr kumimoji="0" lang="en-US" sz="1800" b="1" u="none" strike="noStrike" cap="none" normalizeH="0" baseline="0" smtClean="0">
                          <a:ln>
                            <a:noFill/>
                          </a:ln>
                          <a:solidFill>
                            <a:srgbClr val="FFFFFF"/>
                          </a:solidFill>
                          <a:effectLst/>
                          <a:latin typeface="Arial"/>
                          <a:cs typeface="Arial"/>
                        </a:rPr>
                        <a:t>Year 1</a:t>
                      </a:r>
                      <a:endParaRPr kumimoji="0" lang="en-US" sz="1800" b="1" i="0" u="none" strike="noStrike" cap="none" normalizeH="0" baseline="0" smtClean="0">
                        <a:ln>
                          <a:noFill/>
                        </a:ln>
                        <a:solidFill>
                          <a:srgbClr val="FFFFFF"/>
                        </a:solidFill>
                        <a:effectLst/>
                        <a:latin typeface="Arial"/>
                        <a:cs typeface="Arial"/>
                      </a:endParaRPr>
                    </a:p>
                  </a:txBody>
                  <a:tcPr marL="89777" marR="89777" marT="45730" marB="4573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4F81B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smtClean="0">
                          <a:ln>
                            <a:noFill/>
                          </a:ln>
                          <a:solidFill>
                            <a:srgbClr val="FFFFFF"/>
                          </a:solidFill>
                          <a:effectLst/>
                          <a:latin typeface="Arial"/>
                          <a:cs typeface="Arial"/>
                        </a:rPr>
                        <a:t>Year 2</a:t>
                      </a:r>
                      <a:endParaRPr kumimoji="0" lang="en-US" sz="1800" b="1" i="0" u="none" strike="noStrike" cap="none" normalizeH="0" baseline="0" smtClean="0">
                        <a:ln>
                          <a:noFill/>
                        </a:ln>
                        <a:solidFill>
                          <a:srgbClr val="FFFFFF"/>
                        </a:solidFill>
                        <a:effectLst/>
                        <a:latin typeface="Arial"/>
                        <a:cs typeface="Arial"/>
                      </a:endParaRPr>
                    </a:p>
                  </a:txBody>
                  <a:tcPr marL="89777" marR="89777" marT="45730" marB="4573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4F81B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smtClean="0">
                          <a:ln>
                            <a:noFill/>
                          </a:ln>
                          <a:solidFill>
                            <a:srgbClr val="FFFFFF"/>
                          </a:solidFill>
                          <a:effectLst/>
                          <a:latin typeface="Arial"/>
                          <a:cs typeface="Arial"/>
                        </a:rPr>
                        <a:t>Year 3</a:t>
                      </a:r>
                      <a:endParaRPr kumimoji="0" lang="en-US" sz="1800" b="1" i="0" u="none" strike="noStrike" cap="none" normalizeH="0" baseline="0" smtClean="0">
                        <a:ln>
                          <a:noFill/>
                        </a:ln>
                        <a:solidFill>
                          <a:srgbClr val="FFFFFF"/>
                        </a:solidFill>
                        <a:effectLst/>
                        <a:latin typeface="Arial"/>
                        <a:cs typeface="Arial"/>
                      </a:endParaRPr>
                    </a:p>
                  </a:txBody>
                  <a:tcPr marL="89777" marR="89777" marT="45730" marB="4573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4F81B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solidFill>
                            <a:srgbClr val="FFFFFF"/>
                          </a:solidFill>
                          <a:effectLst/>
                          <a:latin typeface="Arial"/>
                          <a:cs typeface="Arial"/>
                        </a:rPr>
                        <a:t>Year 5</a:t>
                      </a:r>
                      <a:endParaRPr kumimoji="0" lang="en-US" sz="1800" b="1" i="0" u="none" strike="noStrike" cap="none" normalizeH="0" baseline="0" dirty="0" smtClean="0">
                        <a:ln>
                          <a:noFill/>
                        </a:ln>
                        <a:solidFill>
                          <a:srgbClr val="FFFFFF"/>
                        </a:solidFill>
                        <a:effectLst/>
                        <a:latin typeface="Arial"/>
                        <a:cs typeface="Arial"/>
                      </a:endParaRPr>
                    </a:p>
                  </a:txBody>
                  <a:tcPr marL="89777" marR="89777" marT="45730" marB="4573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4F81BD"/>
                    </a:solidFill>
                  </a:tcPr>
                </a:tc>
              </a:tr>
              <a:tr h="3658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latin typeface="Arial"/>
                          <a:cs typeface="Arial"/>
                        </a:rPr>
                        <a:t>TACE</a:t>
                      </a:r>
                      <a:endParaRPr kumimoji="0" lang="en-US" sz="1800" b="0" i="0" u="none" strike="noStrike" cap="none" normalizeH="0" baseline="0" smtClean="0">
                        <a:ln>
                          <a:noFill/>
                        </a:ln>
                        <a:solidFill>
                          <a:srgbClr val="FFFFFF"/>
                        </a:solidFill>
                        <a:effectLst/>
                        <a:latin typeface="Arial"/>
                        <a:cs typeface="Arial"/>
                      </a:endParaRPr>
                    </a:p>
                  </a:txBody>
                  <a:tcPr marL="89777" marR="89777" marT="45730" marB="4573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35000"/>
                        </a:spcBef>
                        <a:spcAft>
                          <a:spcPct val="0"/>
                        </a:spcAft>
                        <a:buClr>
                          <a:schemeClr val="folHlink"/>
                        </a:buClr>
                        <a:buSzTx/>
                        <a:buFont typeface="Wingdings" pitchFamily="2" charset="2"/>
                        <a:buNone/>
                        <a:tabLst/>
                      </a:pPr>
                      <a:r>
                        <a:rPr kumimoji="0" lang="en-US" sz="1800" u="none" strike="noStrike" cap="none" normalizeH="0" baseline="0" dirty="0" smtClean="0">
                          <a:ln>
                            <a:noFill/>
                          </a:ln>
                          <a:effectLst/>
                          <a:latin typeface="Arial"/>
                          <a:cs typeface="Arial"/>
                        </a:rPr>
                        <a:t>96</a:t>
                      </a:r>
                      <a:endParaRPr kumimoji="0" lang="en-US" sz="1800" b="0" i="0" u="none" strike="noStrike" cap="none" normalizeH="0" baseline="0" dirty="0" smtClean="0">
                        <a:ln>
                          <a:noFill/>
                        </a:ln>
                        <a:solidFill>
                          <a:srgbClr val="FFFFFF"/>
                        </a:solidFill>
                        <a:effectLst/>
                        <a:latin typeface="Arial"/>
                        <a:cs typeface="Arial"/>
                      </a:endParaRPr>
                    </a:p>
                  </a:txBody>
                  <a:tcPr marL="89777" marR="89777" marT="45730" marB="4573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35000"/>
                        </a:spcBef>
                        <a:spcAft>
                          <a:spcPct val="0"/>
                        </a:spcAft>
                        <a:buClr>
                          <a:schemeClr val="folHlink"/>
                        </a:buClr>
                        <a:buSzTx/>
                        <a:buFont typeface="Wingdings" pitchFamily="2" charset="2"/>
                        <a:buNone/>
                        <a:tabLst/>
                      </a:pPr>
                      <a:r>
                        <a:rPr kumimoji="0" lang="en-US" sz="1800" u="none" strike="noStrike" cap="none" normalizeH="0" baseline="0" smtClean="0">
                          <a:ln>
                            <a:noFill/>
                          </a:ln>
                          <a:effectLst/>
                          <a:latin typeface="Arial"/>
                          <a:cs typeface="Arial"/>
                        </a:rPr>
                        <a:t>80</a:t>
                      </a:r>
                      <a:endParaRPr kumimoji="0" lang="en-US" sz="1800" b="0" i="0" u="none" strike="noStrike" cap="none" normalizeH="0" baseline="0" smtClean="0">
                        <a:ln>
                          <a:noFill/>
                        </a:ln>
                        <a:solidFill>
                          <a:srgbClr val="FFFFFF"/>
                        </a:solidFill>
                        <a:effectLst/>
                        <a:latin typeface="Arial"/>
                        <a:cs typeface="Arial"/>
                      </a:endParaRPr>
                    </a:p>
                  </a:txBody>
                  <a:tcPr marL="89777" marR="89777" marT="45730" marB="4573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35000"/>
                        </a:spcBef>
                        <a:spcAft>
                          <a:spcPct val="0"/>
                        </a:spcAft>
                        <a:buClr>
                          <a:schemeClr val="folHlink"/>
                        </a:buClr>
                        <a:buSzTx/>
                        <a:buFont typeface="Wingdings" pitchFamily="2" charset="2"/>
                        <a:buNone/>
                        <a:tabLst/>
                      </a:pPr>
                      <a:r>
                        <a:rPr kumimoji="0" lang="en-US" sz="1800" u="none" strike="noStrike" cap="none" normalizeH="0" baseline="0" smtClean="0">
                          <a:ln>
                            <a:noFill/>
                          </a:ln>
                          <a:effectLst/>
                          <a:latin typeface="Arial"/>
                          <a:cs typeface="Arial"/>
                        </a:rPr>
                        <a:t>56</a:t>
                      </a:r>
                      <a:endParaRPr kumimoji="0" lang="en-US" sz="1800" b="0" i="0" u="none" strike="noStrike" cap="none" normalizeH="0" baseline="0" smtClean="0">
                        <a:ln>
                          <a:noFill/>
                        </a:ln>
                        <a:solidFill>
                          <a:srgbClr val="FFFFFF"/>
                        </a:solidFill>
                        <a:effectLst/>
                        <a:latin typeface="Arial"/>
                        <a:cs typeface="Arial"/>
                      </a:endParaRPr>
                    </a:p>
                  </a:txBody>
                  <a:tcPr marL="89777" marR="89777" marT="45730" marB="4573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35000"/>
                        </a:spcBef>
                        <a:spcAft>
                          <a:spcPct val="0"/>
                        </a:spcAft>
                        <a:buClr>
                          <a:schemeClr val="folHlink"/>
                        </a:buClr>
                        <a:buSzTx/>
                        <a:buFont typeface="Wingdings" pitchFamily="2" charset="2"/>
                        <a:buNone/>
                        <a:tabLst/>
                      </a:pPr>
                      <a:r>
                        <a:rPr kumimoji="0" lang="en-US" sz="1800" u="none" strike="noStrike" cap="none" normalizeH="0" baseline="0" smtClean="0">
                          <a:ln>
                            <a:noFill/>
                          </a:ln>
                          <a:effectLst/>
                          <a:latin typeface="Arial"/>
                          <a:cs typeface="Arial"/>
                        </a:rPr>
                        <a:t>30</a:t>
                      </a:r>
                      <a:endParaRPr kumimoji="0" lang="en-US" sz="1800" b="0" i="0" u="none" strike="noStrike" cap="none" normalizeH="0" baseline="0" smtClean="0">
                        <a:ln>
                          <a:noFill/>
                        </a:ln>
                        <a:solidFill>
                          <a:srgbClr val="FFFFFF"/>
                        </a:solidFill>
                        <a:effectLst/>
                        <a:latin typeface="Arial"/>
                        <a:cs typeface="Arial"/>
                      </a:endParaRPr>
                    </a:p>
                  </a:txBody>
                  <a:tcPr marL="89777" marR="89777" marT="45730" marB="4573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66792">
                <a:tc>
                  <a:txBody>
                    <a:bodyPr/>
                    <a:lstStyle/>
                    <a:p>
                      <a:pPr marL="0" marR="0" lvl="0" indent="0" algn="l" defTabSz="914400" rtl="0" eaLnBrk="1" fontAlgn="base" latinLnBrk="0" hangingPunct="1">
                        <a:lnSpc>
                          <a:spcPct val="100000"/>
                        </a:lnSpc>
                        <a:spcBef>
                          <a:spcPct val="35000"/>
                        </a:spcBef>
                        <a:spcAft>
                          <a:spcPct val="0"/>
                        </a:spcAft>
                        <a:buClr>
                          <a:schemeClr val="folHlink"/>
                        </a:buClr>
                        <a:buSzTx/>
                        <a:buFont typeface="Wingdings" pitchFamily="2" charset="2"/>
                        <a:buNone/>
                        <a:tabLst/>
                      </a:pPr>
                      <a:r>
                        <a:rPr kumimoji="0" lang="en-US" sz="1800" u="none" strike="noStrike" cap="none" normalizeH="0" baseline="0" smtClean="0">
                          <a:ln>
                            <a:noFill/>
                          </a:ln>
                          <a:effectLst/>
                          <a:latin typeface="Arial"/>
                          <a:cs typeface="Arial"/>
                        </a:rPr>
                        <a:t>Surgical resection</a:t>
                      </a:r>
                      <a:endParaRPr kumimoji="0" lang="en-US" sz="1800" b="0" i="0" u="none" strike="noStrike" cap="none" normalizeH="0" baseline="0" smtClean="0">
                        <a:ln>
                          <a:noFill/>
                        </a:ln>
                        <a:solidFill>
                          <a:srgbClr val="FFFFFF"/>
                        </a:solidFill>
                        <a:effectLst/>
                        <a:latin typeface="Arial"/>
                        <a:cs typeface="Arial"/>
                      </a:endParaRPr>
                    </a:p>
                  </a:txBody>
                  <a:tcPr marL="89777" marR="89777" marT="45730" marB="4573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35000"/>
                        </a:spcBef>
                        <a:spcAft>
                          <a:spcPct val="0"/>
                        </a:spcAft>
                        <a:buClr>
                          <a:schemeClr val="folHlink"/>
                        </a:buClr>
                        <a:buSzTx/>
                        <a:buFont typeface="Wingdings" pitchFamily="2" charset="2"/>
                        <a:buNone/>
                        <a:tabLst/>
                      </a:pPr>
                      <a:r>
                        <a:rPr kumimoji="0" lang="en-US" sz="1800" u="none" strike="noStrike" cap="none" normalizeH="0" baseline="0" smtClean="0">
                          <a:ln>
                            <a:noFill/>
                          </a:ln>
                          <a:effectLst/>
                          <a:latin typeface="Arial"/>
                          <a:cs typeface="Arial"/>
                        </a:rPr>
                        <a:t>90</a:t>
                      </a:r>
                      <a:endParaRPr kumimoji="0" lang="en-US" sz="1800" b="0" i="0" u="none" strike="noStrike" cap="none" normalizeH="0" baseline="0" smtClean="0">
                        <a:ln>
                          <a:noFill/>
                        </a:ln>
                        <a:solidFill>
                          <a:srgbClr val="FFFFFF"/>
                        </a:solidFill>
                        <a:effectLst/>
                        <a:latin typeface="Arial"/>
                        <a:cs typeface="Arial"/>
                      </a:endParaRPr>
                    </a:p>
                  </a:txBody>
                  <a:tcPr marL="89777" marR="89777" marT="45730" marB="4573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35000"/>
                        </a:spcBef>
                        <a:spcAft>
                          <a:spcPct val="0"/>
                        </a:spcAft>
                        <a:buClr>
                          <a:schemeClr val="folHlink"/>
                        </a:buClr>
                        <a:buSzTx/>
                        <a:buFont typeface="Wingdings" pitchFamily="2" charset="2"/>
                        <a:buNone/>
                        <a:tabLst/>
                      </a:pPr>
                      <a:r>
                        <a:rPr kumimoji="0" lang="en-US" sz="1800" u="none" strike="noStrike" cap="none" normalizeH="0" baseline="0" smtClean="0">
                          <a:ln>
                            <a:noFill/>
                          </a:ln>
                          <a:effectLst/>
                          <a:latin typeface="Arial"/>
                          <a:cs typeface="Arial"/>
                        </a:rPr>
                        <a:t>80</a:t>
                      </a:r>
                      <a:endParaRPr kumimoji="0" lang="en-US" sz="1800" b="0" i="0" u="none" strike="noStrike" cap="none" normalizeH="0" baseline="0" smtClean="0">
                        <a:ln>
                          <a:noFill/>
                        </a:ln>
                        <a:solidFill>
                          <a:srgbClr val="FFFFFF"/>
                        </a:solidFill>
                        <a:effectLst/>
                        <a:latin typeface="Arial"/>
                        <a:cs typeface="Arial"/>
                      </a:endParaRPr>
                    </a:p>
                  </a:txBody>
                  <a:tcPr marL="89777" marR="89777" marT="45730" marB="4573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35000"/>
                        </a:spcBef>
                        <a:spcAft>
                          <a:spcPct val="0"/>
                        </a:spcAft>
                        <a:buClr>
                          <a:schemeClr val="folHlink"/>
                        </a:buClr>
                        <a:buSzTx/>
                        <a:buFont typeface="Wingdings" pitchFamily="2" charset="2"/>
                        <a:buNone/>
                        <a:tabLst/>
                      </a:pPr>
                      <a:r>
                        <a:rPr kumimoji="0" lang="en-US" sz="1800" u="none" strike="noStrike" cap="none" normalizeH="0" baseline="0" smtClean="0">
                          <a:ln>
                            <a:noFill/>
                          </a:ln>
                          <a:effectLst/>
                          <a:latin typeface="Arial"/>
                          <a:cs typeface="Arial"/>
                        </a:rPr>
                        <a:t>70</a:t>
                      </a:r>
                      <a:endParaRPr kumimoji="0" lang="en-US" sz="1800" b="0" i="0" u="none" strike="noStrike" cap="none" normalizeH="0" baseline="0" smtClean="0">
                        <a:ln>
                          <a:noFill/>
                        </a:ln>
                        <a:solidFill>
                          <a:srgbClr val="FFFFFF"/>
                        </a:solidFill>
                        <a:effectLst/>
                        <a:latin typeface="Arial"/>
                        <a:cs typeface="Arial"/>
                      </a:endParaRPr>
                    </a:p>
                  </a:txBody>
                  <a:tcPr marL="89777" marR="89777" marT="45730" marB="4573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35000"/>
                        </a:spcBef>
                        <a:spcAft>
                          <a:spcPct val="0"/>
                        </a:spcAft>
                        <a:buClr>
                          <a:schemeClr val="folHlink"/>
                        </a:buClr>
                        <a:buSzTx/>
                        <a:buFont typeface="Wingdings" pitchFamily="2" charset="2"/>
                        <a:buNone/>
                        <a:tabLst/>
                      </a:pPr>
                      <a:r>
                        <a:rPr kumimoji="0" lang="en-US" sz="1800" u="none" strike="noStrike" cap="none" normalizeH="0" baseline="0" dirty="0" smtClean="0">
                          <a:ln>
                            <a:noFill/>
                          </a:ln>
                          <a:effectLst/>
                          <a:latin typeface="Arial"/>
                          <a:cs typeface="Arial"/>
                        </a:rPr>
                        <a:t>52</a:t>
                      </a:r>
                      <a:endParaRPr kumimoji="0" lang="en-US" sz="1800" b="0" i="0" u="none" strike="noStrike" cap="none" normalizeH="0" baseline="0" dirty="0" smtClean="0">
                        <a:ln>
                          <a:noFill/>
                        </a:ln>
                        <a:solidFill>
                          <a:srgbClr val="FFFFFF"/>
                        </a:solidFill>
                        <a:effectLst/>
                        <a:latin typeface="Arial"/>
                        <a:cs typeface="Arial"/>
                      </a:endParaRPr>
                    </a:p>
                  </a:txBody>
                  <a:tcPr marL="89777" marR="89777" marT="45730" marB="4573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142367" name="Rectangle 5"/>
          <p:cNvSpPr>
            <a:spLocks noChangeArrowheads="1"/>
          </p:cNvSpPr>
          <p:nvPr/>
        </p:nvSpPr>
        <p:spPr bwMode="auto">
          <a:xfrm>
            <a:off x="384175" y="2003425"/>
            <a:ext cx="8763000" cy="3744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tabLst>
                <a:tab pos="0" algn="l"/>
              </a:tabLst>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tabLst>
                <a:tab pos="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tabLst>
                <a:tab pos="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tabLst>
                <a:tab pos="0" algn="l"/>
              </a:tabLst>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tabLst>
                <a:tab pos="0" algn="l"/>
              </a:tabLst>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tabLst>
                <a:tab pos="0" algn="l"/>
              </a:tabLs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tabLst>
                <a:tab pos="0" algn="l"/>
              </a:tabLs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tabLst>
                <a:tab pos="0" algn="l"/>
              </a:tabLs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tabLst>
                <a:tab pos="0" algn="l"/>
              </a:tabLs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spcBef>
                <a:spcPts val="1000"/>
              </a:spcBef>
              <a:spcAft>
                <a:spcPts val="700"/>
              </a:spcAft>
              <a:buClr>
                <a:srgbClr val="FFFF00"/>
              </a:buClr>
            </a:pPr>
            <a:r>
              <a:rPr lang="en-US" sz="2000" dirty="0">
                <a:solidFill>
                  <a:srgbClr val="FFFFFF"/>
                </a:solidFill>
                <a:cs typeface="Times New Roman" panose="02020603050405020304" pitchFamily="18" charset="0"/>
              </a:rPr>
              <a:t>N = 182, ~ 70% HBV positive, 99% Okuda stage I, 76% with tumors &lt; 3 cm</a:t>
            </a:r>
          </a:p>
        </p:txBody>
      </p:sp>
      <p:sp>
        <p:nvSpPr>
          <p:cNvPr id="67617" name="Rectangle 8"/>
          <p:cNvSpPr>
            <a:spLocks noChangeArrowheads="1"/>
          </p:cNvSpPr>
          <p:nvPr/>
        </p:nvSpPr>
        <p:spPr bwMode="auto">
          <a:xfrm>
            <a:off x="384175" y="4029075"/>
            <a:ext cx="8382000" cy="2752035"/>
          </a:xfrm>
          <a:prstGeom prst="rect">
            <a:avLst/>
          </a:prstGeom>
          <a:noFill/>
          <a:ln w="9525">
            <a:noFill/>
            <a:miter lim="800000"/>
            <a:headEnd/>
            <a:tailEnd/>
          </a:ln>
        </p:spPr>
        <p:txBody>
          <a:bodyPr>
            <a:spAutoFit/>
          </a:bodyPr>
          <a:lstStyle/>
          <a:p>
            <a:pPr marL="342900" indent="-342900" eaLnBrk="0" hangingPunct="0">
              <a:spcBef>
                <a:spcPts val="600"/>
              </a:spcBef>
              <a:spcAft>
                <a:spcPts val="0"/>
              </a:spcAft>
              <a:buClr>
                <a:schemeClr val="bg1"/>
              </a:buClr>
              <a:buFont typeface="Courier New"/>
              <a:buChar char="o"/>
              <a:defRPr/>
            </a:pPr>
            <a:r>
              <a:rPr lang="en-US" sz="2200" dirty="0">
                <a:solidFill>
                  <a:srgbClr val="FFFFFF"/>
                </a:solidFill>
                <a:latin typeface="Arial" charset="0"/>
                <a:ea typeface="ＭＳ Ｐゴシック" charset="0"/>
                <a:cs typeface="Times New Roman" pitchFamily="18" charset="0"/>
              </a:rPr>
              <a:t>Surgery superior to TACE for tumors smaller than 2 cm and/or CLIP stage 0</a:t>
            </a:r>
          </a:p>
          <a:p>
            <a:pPr marL="742950" lvl="1" indent="-285750" eaLnBrk="0" hangingPunct="0">
              <a:spcBef>
                <a:spcPts val="600"/>
              </a:spcBef>
              <a:spcAft>
                <a:spcPts val="0"/>
              </a:spcAft>
              <a:buClr>
                <a:schemeClr val="bg1"/>
              </a:buClr>
              <a:buFont typeface="Arial" pitchFamily="34" charset="0"/>
              <a:buChar char="–"/>
              <a:defRPr/>
            </a:pPr>
            <a:r>
              <a:rPr lang="en-US" dirty="0">
                <a:solidFill>
                  <a:srgbClr val="FFFFFF"/>
                </a:solidFill>
                <a:latin typeface="Arial" charset="0"/>
                <a:ea typeface="ＭＳ Ｐゴシック" charset="0"/>
                <a:cs typeface="Times New Roman" pitchFamily="18" charset="0"/>
              </a:rPr>
              <a:t>BUT for tumors &gt; 3 cm and/or CLIP stage 1-2, 5-year survival identical for both groups (27%)</a:t>
            </a:r>
          </a:p>
          <a:p>
            <a:pPr marL="285750" lvl="1" indent="-285750" eaLnBrk="0" hangingPunct="0">
              <a:spcBef>
                <a:spcPts val="600"/>
              </a:spcBef>
              <a:spcAft>
                <a:spcPts val="0"/>
              </a:spcAft>
              <a:buClr>
                <a:schemeClr val="bg1"/>
              </a:buClr>
              <a:buFont typeface="Courier New"/>
              <a:buChar char="o"/>
              <a:defRPr/>
            </a:pPr>
            <a:r>
              <a:rPr lang="en-US" sz="2200" dirty="0">
                <a:solidFill>
                  <a:srgbClr val="FFFFFF"/>
                </a:solidFill>
                <a:latin typeface="Arial" charset="0"/>
                <a:ea typeface="ＭＳ Ｐゴシック" charset="0"/>
                <a:cs typeface="Times New Roman" pitchFamily="18" charset="0"/>
              </a:rPr>
              <a:t>Median OS (</a:t>
            </a:r>
            <a:r>
              <a:rPr lang="en-US" sz="2200" i="1" dirty="0">
                <a:solidFill>
                  <a:srgbClr val="FFFFFF"/>
                </a:solidFill>
                <a:latin typeface="Arial" charset="0"/>
                <a:ea typeface="ＭＳ Ｐゴシック" charset="0"/>
                <a:cs typeface="Times New Roman" pitchFamily="18" charset="0"/>
              </a:rPr>
              <a:t>P</a:t>
            </a:r>
            <a:r>
              <a:rPr lang="en-US" sz="2200" dirty="0">
                <a:solidFill>
                  <a:srgbClr val="FFFFFF"/>
                </a:solidFill>
                <a:latin typeface="Arial" charset="0"/>
                <a:ea typeface="ＭＳ Ｐゴシック" charset="0"/>
                <a:cs typeface="Times New Roman" pitchFamily="18" charset="0"/>
              </a:rPr>
              <a:t> = .1529)</a:t>
            </a:r>
          </a:p>
          <a:p>
            <a:pPr marL="742950" lvl="2" indent="-285750" eaLnBrk="0" hangingPunct="0">
              <a:spcBef>
                <a:spcPts val="0"/>
              </a:spcBef>
              <a:spcAft>
                <a:spcPts val="0"/>
              </a:spcAft>
              <a:buClr>
                <a:schemeClr val="bg1"/>
              </a:buClr>
              <a:buFont typeface="Courier New"/>
              <a:buChar char="o"/>
              <a:defRPr/>
            </a:pPr>
            <a:r>
              <a:rPr lang="en-US" dirty="0">
                <a:solidFill>
                  <a:srgbClr val="FFFFFF"/>
                </a:solidFill>
                <a:latin typeface="Arial" charset="0"/>
                <a:ea typeface="ＭＳ Ｐゴシック" charset="0"/>
                <a:cs typeface="Times New Roman" pitchFamily="18" charset="0"/>
              </a:rPr>
              <a:t>Resection: 65.1 months</a:t>
            </a:r>
          </a:p>
          <a:p>
            <a:pPr marL="742950" lvl="2" indent="-285750" eaLnBrk="0" hangingPunct="0">
              <a:spcBef>
                <a:spcPts val="0"/>
              </a:spcBef>
              <a:spcAft>
                <a:spcPts val="0"/>
              </a:spcAft>
              <a:buClr>
                <a:schemeClr val="bg1"/>
              </a:buClr>
              <a:buFont typeface="Courier New"/>
              <a:buChar char="o"/>
              <a:defRPr/>
            </a:pPr>
            <a:r>
              <a:rPr lang="en-US" dirty="0">
                <a:solidFill>
                  <a:srgbClr val="FFFFFF"/>
                </a:solidFill>
                <a:latin typeface="Arial" charset="0"/>
                <a:ea typeface="ＭＳ Ｐゴシック" charset="0"/>
                <a:cs typeface="Times New Roman" pitchFamily="18" charset="0"/>
              </a:rPr>
              <a:t>TACE: 50.4 months</a:t>
            </a:r>
          </a:p>
          <a:p>
            <a:pPr marL="285750" indent="-285750" eaLnBrk="0" hangingPunct="0">
              <a:lnSpc>
                <a:spcPct val="90000"/>
              </a:lnSpc>
              <a:spcBef>
                <a:spcPts val="1000"/>
              </a:spcBef>
              <a:spcAft>
                <a:spcPts val="700"/>
              </a:spcAft>
              <a:buClr>
                <a:schemeClr val="bg1"/>
              </a:buClr>
              <a:buFont typeface="Arial" pitchFamily="34" charset="0"/>
              <a:buChar char="–"/>
              <a:defRPr/>
            </a:pPr>
            <a:endParaRPr lang="en-US" dirty="0">
              <a:solidFill>
                <a:srgbClr val="FFFFFF"/>
              </a:solidFill>
              <a:latin typeface="Arial" charset="0"/>
              <a:ea typeface="ＭＳ Ｐゴシック" charset="0"/>
              <a:cs typeface="Times New Roman" pitchFamily="18" charset="0"/>
            </a:endParaRPr>
          </a:p>
        </p:txBody>
      </p:sp>
      <p:sp>
        <p:nvSpPr>
          <p:cNvPr id="142369" name="Text Box 8"/>
          <p:cNvSpPr txBox="1">
            <a:spLocks noChangeArrowheads="1"/>
          </p:cNvSpPr>
          <p:nvPr/>
        </p:nvSpPr>
        <p:spPr bwMode="auto">
          <a:xfrm>
            <a:off x="0" y="6477000"/>
            <a:ext cx="7564437" cy="3295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75000"/>
              </a:lnSpc>
              <a:spcBef>
                <a:spcPts val="0"/>
              </a:spcBef>
              <a:spcAft>
                <a:spcPts val="0"/>
              </a:spcAft>
              <a:buClr>
                <a:srgbClr val="FFFF00"/>
              </a:buClr>
            </a:pPr>
            <a:r>
              <a:rPr lang="en-US" sz="1000" dirty="0" smtClean="0">
                <a:solidFill>
                  <a:srgbClr val="FFFFFF"/>
                </a:solidFill>
                <a:cs typeface="Times New Roman" panose="02020603050405020304" pitchFamily="18" charset="0"/>
                <a:sym typeface="Wingdings" panose="05000000000000000000" pitchFamily="2" charset="2"/>
              </a:rPr>
              <a:t>CLIP = </a:t>
            </a:r>
            <a:r>
              <a:rPr lang="en-US" sz="1000" dirty="0">
                <a:solidFill>
                  <a:srgbClr val="FFFFFF"/>
                </a:solidFill>
                <a:cs typeface="Times New Roman" panose="02020603050405020304" pitchFamily="18" charset="0"/>
                <a:sym typeface="Wingdings" panose="05000000000000000000" pitchFamily="2" charset="2"/>
              </a:rPr>
              <a:t>Cancer of the Liver Italian Program; </a:t>
            </a:r>
            <a:r>
              <a:rPr lang="en-US" sz="1000" dirty="0" smtClean="0">
                <a:solidFill>
                  <a:srgbClr val="FFFFFF"/>
                </a:solidFill>
                <a:cs typeface="Times New Roman" panose="02020603050405020304" pitchFamily="18" charset="0"/>
                <a:sym typeface="Wingdings" panose="05000000000000000000" pitchFamily="2" charset="2"/>
              </a:rPr>
              <a:t>HBV = </a:t>
            </a:r>
            <a:r>
              <a:rPr lang="en-US" sz="1000" dirty="0">
                <a:solidFill>
                  <a:srgbClr val="FFFFFF"/>
                </a:solidFill>
                <a:cs typeface="Times New Roman" panose="02020603050405020304" pitchFamily="18" charset="0"/>
                <a:sym typeface="Wingdings" panose="05000000000000000000" pitchFamily="2" charset="2"/>
              </a:rPr>
              <a:t>hepatitis B virus; </a:t>
            </a:r>
            <a:r>
              <a:rPr lang="en-US" sz="1000" dirty="0" smtClean="0">
                <a:solidFill>
                  <a:srgbClr val="FFFFFF"/>
                </a:solidFill>
                <a:cs typeface="Times New Roman" panose="02020603050405020304" pitchFamily="18" charset="0"/>
                <a:sym typeface="Wingdings" panose="05000000000000000000" pitchFamily="2" charset="2"/>
              </a:rPr>
              <a:t>TACE = </a:t>
            </a:r>
            <a:r>
              <a:rPr lang="en-US" sz="1000" dirty="0" err="1">
                <a:solidFill>
                  <a:srgbClr val="FFFFFF"/>
                </a:solidFill>
                <a:cs typeface="Times New Roman" panose="02020603050405020304" pitchFamily="18" charset="0"/>
                <a:sym typeface="Wingdings" panose="05000000000000000000" pitchFamily="2" charset="2"/>
              </a:rPr>
              <a:t>transcatheter</a:t>
            </a:r>
            <a:r>
              <a:rPr lang="en-US" sz="1000" dirty="0">
                <a:solidFill>
                  <a:srgbClr val="FFFFFF"/>
                </a:solidFill>
                <a:cs typeface="Times New Roman" panose="02020603050405020304" pitchFamily="18" charset="0"/>
                <a:sym typeface="Wingdings" panose="05000000000000000000" pitchFamily="2" charset="2"/>
              </a:rPr>
              <a:t> arterial chemoembolization.  </a:t>
            </a:r>
            <a:endParaRPr lang="en-US" sz="1000" dirty="0" smtClean="0">
              <a:solidFill>
                <a:srgbClr val="FFFFFF"/>
              </a:solidFill>
              <a:cs typeface="Times New Roman" panose="02020603050405020304" pitchFamily="18" charset="0"/>
              <a:sym typeface="Wingdings" panose="05000000000000000000" pitchFamily="2" charset="2"/>
            </a:endParaRPr>
          </a:p>
          <a:p>
            <a:pPr>
              <a:lnSpc>
                <a:spcPct val="75000"/>
              </a:lnSpc>
              <a:spcBef>
                <a:spcPts val="0"/>
              </a:spcBef>
              <a:spcAft>
                <a:spcPts val="0"/>
              </a:spcAft>
              <a:buClr>
                <a:srgbClr val="FFFF00"/>
              </a:buClr>
            </a:pPr>
            <a:r>
              <a:rPr lang="en-US" sz="1000" dirty="0" smtClean="0">
                <a:solidFill>
                  <a:srgbClr val="FFFFFF"/>
                </a:solidFill>
                <a:cs typeface="Times New Roman" panose="02020603050405020304" pitchFamily="18" charset="0"/>
                <a:sym typeface="Wingdings" panose="05000000000000000000" pitchFamily="2" charset="2"/>
              </a:rPr>
              <a:t>Lee et al, 2002.</a:t>
            </a:r>
            <a:endParaRPr lang="en-US" sz="1000" dirty="0">
              <a:solidFill>
                <a:srgbClr val="FFFFFF"/>
              </a:solidFill>
              <a:cs typeface="Times New Roman" panose="02020603050405020304" pitchFamily="18" charset="0"/>
              <a:sym typeface="Wingdings" panose="05000000000000000000" pitchFamily="2" charset="2"/>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8"/>
          <p:cNvSpPr>
            <a:spLocks noChangeArrowheads="1"/>
          </p:cNvSpPr>
          <p:nvPr/>
        </p:nvSpPr>
        <p:spPr bwMode="auto">
          <a:xfrm>
            <a:off x="3048000" y="2090738"/>
            <a:ext cx="14478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600" dirty="0">
                <a:solidFill>
                  <a:srgbClr val="FFFFFF"/>
                </a:solidFill>
                <a:cs typeface="Times New Roman" panose="02020603050405020304" pitchFamily="18" charset="0"/>
              </a:rPr>
              <a:t>Transplanted</a:t>
            </a:r>
          </a:p>
        </p:txBody>
      </p:sp>
      <p:sp>
        <p:nvSpPr>
          <p:cNvPr id="146435" name="Rectangle 9"/>
          <p:cNvSpPr>
            <a:spLocks noChangeArrowheads="1"/>
          </p:cNvSpPr>
          <p:nvPr/>
        </p:nvSpPr>
        <p:spPr bwMode="auto">
          <a:xfrm>
            <a:off x="2800350" y="2924175"/>
            <a:ext cx="1090613" cy="58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600">
                <a:solidFill>
                  <a:srgbClr val="FFFFFF"/>
                </a:solidFill>
                <a:cs typeface="Times New Roman" panose="02020603050405020304" pitchFamily="18" charset="0"/>
              </a:rPr>
              <a:t>All patients</a:t>
            </a:r>
          </a:p>
        </p:txBody>
      </p:sp>
      <p:sp>
        <p:nvSpPr>
          <p:cNvPr id="146436" name="Rectangle 10"/>
          <p:cNvSpPr>
            <a:spLocks noChangeArrowheads="1"/>
          </p:cNvSpPr>
          <p:nvPr/>
        </p:nvSpPr>
        <p:spPr bwMode="auto">
          <a:xfrm>
            <a:off x="2362200" y="4057650"/>
            <a:ext cx="1571625" cy="58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600">
                <a:solidFill>
                  <a:srgbClr val="FFFFFF"/>
                </a:solidFill>
                <a:cs typeface="Times New Roman" panose="02020603050405020304" pitchFamily="18" charset="0"/>
              </a:rPr>
              <a:t>TACE nonresponders</a:t>
            </a:r>
          </a:p>
        </p:txBody>
      </p:sp>
      <p:sp>
        <p:nvSpPr>
          <p:cNvPr id="71686" name="Content Placeholder 12"/>
          <p:cNvSpPr>
            <a:spLocks noGrp="1"/>
          </p:cNvSpPr>
          <p:nvPr>
            <p:ph sz="half" idx="4294967295"/>
          </p:nvPr>
        </p:nvSpPr>
        <p:spPr>
          <a:xfrm>
            <a:off x="4695825" y="2012950"/>
            <a:ext cx="4152900" cy="4378325"/>
          </a:xfrm>
        </p:spPr>
        <p:txBody>
          <a:bodyPr/>
          <a:lstStyle/>
          <a:p>
            <a:pPr eaLnBrk="1" hangingPunct="1">
              <a:buClr>
                <a:schemeClr val="bg1"/>
              </a:buClr>
              <a:buFont typeface="Courier New" charset="0"/>
              <a:buChar char="o"/>
              <a:defRPr/>
            </a:pPr>
            <a:r>
              <a:rPr lang="en-US" sz="2200" dirty="0" smtClean="0">
                <a:cs typeface="Times New Roman" pitchFamily="18" charset="0"/>
              </a:rPr>
              <a:t>Overall 5-year survival: 51.9%</a:t>
            </a:r>
          </a:p>
          <a:p>
            <a:pPr lvl="1" eaLnBrk="1" hangingPunct="1">
              <a:buClr>
                <a:schemeClr val="bg1"/>
              </a:buClr>
              <a:buFont typeface="Arial" charset="0"/>
              <a:buChar char="–"/>
              <a:defRPr/>
            </a:pPr>
            <a:r>
              <a:rPr lang="en-US" sz="1800" dirty="0" smtClean="0">
                <a:cs typeface="Times New Roman" pitchFamily="18" charset="0"/>
              </a:rPr>
              <a:t>Highly significant difference in 5-year survival between </a:t>
            </a:r>
            <a:r>
              <a:rPr lang="en-US" sz="1800" dirty="0" err="1" smtClean="0">
                <a:cs typeface="Times New Roman" pitchFamily="18" charset="0"/>
              </a:rPr>
              <a:t>downstaged</a:t>
            </a:r>
            <a:r>
              <a:rPr lang="en-US" sz="1800" dirty="0" smtClean="0">
                <a:cs typeface="Times New Roman" pitchFamily="18" charset="0"/>
              </a:rPr>
              <a:t> (transplanted) patients and patients not responding to TACE </a:t>
            </a:r>
            <a:br>
              <a:rPr lang="en-US" sz="1800" dirty="0" smtClean="0">
                <a:cs typeface="Times New Roman" pitchFamily="18" charset="0"/>
              </a:rPr>
            </a:br>
            <a:r>
              <a:rPr lang="en-US" sz="1800" dirty="0" smtClean="0">
                <a:cs typeface="Times New Roman" pitchFamily="18" charset="0"/>
              </a:rPr>
              <a:t>(</a:t>
            </a:r>
            <a:r>
              <a:rPr lang="en-US" sz="1800" i="1" dirty="0" smtClean="0">
                <a:cs typeface="Times New Roman" pitchFamily="18" charset="0"/>
              </a:rPr>
              <a:t>P</a:t>
            </a:r>
            <a:r>
              <a:rPr lang="en-US" sz="1800" dirty="0" smtClean="0">
                <a:cs typeface="Times New Roman" pitchFamily="18" charset="0"/>
              </a:rPr>
              <a:t> &lt; .0001) </a:t>
            </a:r>
          </a:p>
          <a:p>
            <a:pPr eaLnBrk="1" hangingPunct="1">
              <a:buClr>
                <a:schemeClr val="bg1"/>
              </a:buClr>
              <a:buFont typeface="Courier New" charset="0"/>
              <a:buChar char="o"/>
              <a:defRPr/>
            </a:pPr>
            <a:r>
              <a:rPr lang="en-US" sz="2200" dirty="0" smtClean="0">
                <a:cs typeface="Times New Roman" pitchFamily="18" charset="0"/>
              </a:rPr>
              <a:t>Survival calculated from the beginning of TACE treatment</a:t>
            </a:r>
          </a:p>
        </p:txBody>
      </p:sp>
      <p:cxnSp>
        <p:nvCxnSpPr>
          <p:cNvPr id="146438" name="Straight Connector 14"/>
          <p:cNvCxnSpPr>
            <a:cxnSpLocks noChangeShapeType="1"/>
          </p:cNvCxnSpPr>
          <p:nvPr/>
        </p:nvCxnSpPr>
        <p:spPr bwMode="auto">
          <a:xfrm rot="5400000">
            <a:off x="-687387" y="3895725"/>
            <a:ext cx="3287712" cy="7938"/>
          </a:xfrm>
          <a:prstGeom prst="line">
            <a:avLst/>
          </a:prstGeom>
          <a:noFill/>
          <a:ln w="28575">
            <a:solidFill>
              <a:srgbClr val="FFFFFF"/>
            </a:solidFill>
            <a:round/>
            <a:headEnd/>
            <a:tailEnd/>
          </a:ln>
          <a:extLst>
            <a:ext uri="{909E8E84-426E-40dd-AFC4-6F175D3DCCD1}">
              <a14:hiddenFill xmlns="" xmlns:a14="http://schemas.microsoft.com/office/drawing/2010/main">
                <a:noFill/>
              </a14:hiddenFill>
            </a:ext>
          </a:extLst>
        </p:spPr>
      </p:cxnSp>
      <p:cxnSp>
        <p:nvCxnSpPr>
          <p:cNvPr id="146439" name="Straight Connector 16"/>
          <p:cNvCxnSpPr>
            <a:cxnSpLocks noChangeShapeType="1"/>
          </p:cNvCxnSpPr>
          <p:nvPr/>
        </p:nvCxnSpPr>
        <p:spPr bwMode="auto">
          <a:xfrm>
            <a:off x="952500" y="5530850"/>
            <a:ext cx="3619500" cy="1588"/>
          </a:xfrm>
          <a:prstGeom prst="line">
            <a:avLst/>
          </a:prstGeom>
          <a:noFill/>
          <a:ln w="28575">
            <a:solidFill>
              <a:srgbClr val="FFFFFF"/>
            </a:solidFill>
            <a:round/>
            <a:headEnd/>
            <a:tailEnd/>
          </a:ln>
          <a:extLst>
            <a:ext uri="{909E8E84-426E-40dd-AFC4-6F175D3DCCD1}">
              <a14:hiddenFill xmlns="" xmlns:a14="http://schemas.microsoft.com/office/drawing/2010/main">
                <a:noFill/>
              </a14:hiddenFill>
            </a:ext>
          </a:extLst>
        </p:spPr>
      </p:cxnSp>
      <p:cxnSp>
        <p:nvCxnSpPr>
          <p:cNvPr id="146440" name="Straight Connector 18"/>
          <p:cNvCxnSpPr>
            <a:cxnSpLocks noChangeShapeType="1"/>
          </p:cNvCxnSpPr>
          <p:nvPr/>
        </p:nvCxnSpPr>
        <p:spPr bwMode="auto">
          <a:xfrm>
            <a:off x="887413" y="5353050"/>
            <a:ext cx="63500" cy="1588"/>
          </a:xfrm>
          <a:prstGeom prst="line">
            <a:avLst/>
          </a:prstGeom>
          <a:noFill/>
          <a:ln w="28575">
            <a:solidFill>
              <a:srgbClr val="FFFFFF"/>
            </a:solidFill>
            <a:round/>
            <a:headEnd/>
            <a:tailEnd/>
          </a:ln>
          <a:extLst>
            <a:ext uri="{909E8E84-426E-40dd-AFC4-6F175D3DCCD1}">
              <a14:hiddenFill xmlns="" xmlns:a14="http://schemas.microsoft.com/office/drawing/2010/main">
                <a:noFill/>
              </a14:hiddenFill>
            </a:ext>
          </a:extLst>
        </p:spPr>
      </p:cxnSp>
      <p:cxnSp>
        <p:nvCxnSpPr>
          <p:cNvPr id="146441" name="Straight Connector 19"/>
          <p:cNvCxnSpPr>
            <a:cxnSpLocks noChangeShapeType="1"/>
          </p:cNvCxnSpPr>
          <p:nvPr/>
        </p:nvCxnSpPr>
        <p:spPr bwMode="auto">
          <a:xfrm>
            <a:off x="889000" y="4737100"/>
            <a:ext cx="63500" cy="1588"/>
          </a:xfrm>
          <a:prstGeom prst="line">
            <a:avLst/>
          </a:prstGeom>
          <a:noFill/>
          <a:ln w="28575">
            <a:solidFill>
              <a:srgbClr val="FFFFFF"/>
            </a:solidFill>
            <a:round/>
            <a:headEnd/>
            <a:tailEnd/>
          </a:ln>
          <a:extLst>
            <a:ext uri="{909E8E84-426E-40dd-AFC4-6F175D3DCCD1}">
              <a14:hiddenFill xmlns="" xmlns:a14="http://schemas.microsoft.com/office/drawing/2010/main">
                <a:noFill/>
              </a14:hiddenFill>
            </a:ext>
          </a:extLst>
        </p:spPr>
      </p:cxnSp>
      <p:cxnSp>
        <p:nvCxnSpPr>
          <p:cNvPr id="146442" name="Straight Connector 20"/>
          <p:cNvCxnSpPr>
            <a:cxnSpLocks noChangeShapeType="1"/>
          </p:cNvCxnSpPr>
          <p:nvPr/>
        </p:nvCxnSpPr>
        <p:spPr bwMode="auto">
          <a:xfrm>
            <a:off x="882650" y="4127500"/>
            <a:ext cx="63500" cy="1588"/>
          </a:xfrm>
          <a:prstGeom prst="line">
            <a:avLst/>
          </a:prstGeom>
          <a:noFill/>
          <a:ln w="28575">
            <a:solidFill>
              <a:srgbClr val="FFFFFF"/>
            </a:solidFill>
            <a:round/>
            <a:headEnd/>
            <a:tailEnd/>
          </a:ln>
          <a:extLst>
            <a:ext uri="{909E8E84-426E-40dd-AFC4-6F175D3DCCD1}">
              <a14:hiddenFill xmlns="" xmlns:a14="http://schemas.microsoft.com/office/drawing/2010/main">
                <a:noFill/>
              </a14:hiddenFill>
            </a:ext>
          </a:extLst>
        </p:spPr>
      </p:cxnSp>
      <p:cxnSp>
        <p:nvCxnSpPr>
          <p:cNvPr id="146443" name="Straight Connector 21"/>
          <p:cNvCxnSpPr>
            <a:cxnSpLocks noChangeShapeType="1"/>
          </p:cNvCxnSpPr>
          <p:nvPr/>
        </p:nvCxnSpPr>
        <p:spPr bwMode="auto">
          <a:xfrm>
            <a:off x="882650" y="3505200"/>
            <a:ext cx="63500" cy="1588"/>
          </a:xfrm>
          <a:prstGeom prst="line">
            <a:avLst/>
          </a:prstGeom>
          <a:noFill/>
          <a:ln w="28575">
            <a:solidFill>
              <a:srgbClr val="FFFFFF"/>
            </a:solidFill>
            <a:round/>
            <a:headEnd/>
            <a:tailEnd/>
          </a:ln>
          <a:extLst>
            <a:ext uri="{909E8E84-426E-40dd-AFC4-6F175D3DCCD1}">
              <a14:hiddenFill xmlns="" xmlns:a14="http://schemas.microsoft.com/office/drawing/2010/main">
                <a:noFill/>
              </a14:hiddenFill>
            </a:ext>
          </a:extLst>
        </p:spPr>
      </p:cxnSp>
      <p:cxnSp>
        <p:nvCxnSpPr>
          <p:cNvPr id="146444" name="Straight Connector 22"/>
          <p:cNvCxnSpPr>
            <a:cxnSpLocks noChangeShapeType="1"/>
          </p:cNvCxnSpPr>
          <p:nvPr/>
        </p:nvCxnSpPr>
        <p:spPr bwMode="auto">
          <a:xfrm>
            <a:off x="882650" y="2882900"/>
            <a:ext cx="63500" cy="1588"/>
          </a:xfrm>
          <a:prstGeom prst="line">
            <a:avLst/>
          </a:prstGeom>
          <a:noFill/>
          <a:ln w="28575">
            <a:solidFill>
              <a:srgbClr val="FFFFFF"/>
            </a:solidFill>
            <a:round/>
            <a:headEnd/>
            <a:tailEnd/>
          </a:ln>
          <a:extLst>
            <a:ext uri="{909E8E84-426E-40dd-AFC4-6F175D3DCCD1}">
              <a14:hiddenFill xmlns="" xmlns:a14="http://schemas.microsoft.com/office/drawing/2010/main">
                <a:noFill/>
              </a14:hiddenFill>
            </a:ext>
          </a:extLst>
        </p:spPr>
      </p:cxnSp>
      <p:cxnSp>
        <p:nvCxnSpPr>
          <p:cNvPr id="146445" name="Straight Connector 23"/>
          <p:cNvCxnSpPr>
            <a:cxnSpLocks noChangeShapeType="1"/>
          </p:cNvCxnSpPr>
          <p:nvPr/>
        </p:nvCxnSpPr>
        <p:spPr bwMode="auto">
          <a:xfrm>
            <a:off x="889000" y="2273300"/>
            <a:ext cx="63500" cy="1588"/>
          </a:xfrm>
          <a:prstGeom prst="line">
            <a:avLst/>
          </a:prstGeom>
          <a:noFill/>
          <a:ln w="28575">
            <a:solidFill>
              <a:srgbClr val="FFFFFF"/>
            </a:solidFill>
            <a:round/>
            <a:headEnd/>
            <a:tailEnd/>
          </a:ln>
          <a:extLst>
            <a:ext uri="{909E8E84-426E-40dd-AFC4-6F175D3DCCD1}">
              <a14:hiddenFill xmlns="" xmlns:a14="http://schemas.microsoft.com/office/drawing/2010/main">
                <a:noFill/>
              </a14:hiddenFill>
            </a:ext>
          </a:extLst>
        </p:spPr>
      </p:cxnSp>
      <p:cxnSp>
        <p:nvCxnSpPr>
          <p:cNvPr id="146446" name="Straight Connector 24"/>
          <p:cNvCxnSpPr>
            <a:cxnSpLocks noChangeShapeType="1"/>
          </p:cNvCxnSpPr>
          <p:nvPr/>
        </p:nvCxnSpPr>
        <p:spPr bwMode="auto">
          <a:xfrm rot="-5400000">
            <a:off x="1115219" y="5576094"/>
            <a:ext cx="63500" cy="1588"/>
          </a:xfrm>
          <a:prstGeom prst="line">
            <a:avLst/>
          </a:prstGeom>
          <a:noFill/>
          <a:ln w="28575">
            <a:solidFill>
              <a:srgbClr val="FFFFFF"/>
            </a:solidFill>
            <a:round/>
            <a:headEnd/>
            <a:tailEnd/>
          </a:ln>
          <a:extLst>
            <a:ext uri="{909E8E84-426E-40dd-AFC4-6F175D3DCCD1}">
              <a14:hiddenFill xmlns="" xmlns:a14="http://schemas.microsoft.com/office/drawing/2010/main">
                <a:noFill/>
              </a14:hiddenFill>
            </a:ext>
          </a:extLst>
        </p:spPr>
      </p:cxnSp>
      <p:cxnSp>
        <p:nvCxnSpPr>
          <p:cNvPr id="146447" name="Straight Connector 25"/>
          <p:cNvCxnSpPr>
            <a:cxnSpLocks noChangeShapeType="1"/>
          </p:cNvCxnSpPr>
          <p:nvPr/>
        </p:nvCxnSpPr>
        <p:spPr bwMode="auto">
          <a:xfrm rot="-5400000">
            <a:off x="1761332" y="5571331"/>
            <a:ext cx="63500" cy="1587"/>
          </a:xfrm>
          <a:prstGeom prst="line">
            <a:avLst/>
          </a:prstGeom>
          <a:noFill/>
          <a:ln w="28575">
            <a:solidFill>
              <a:srgbClr val="FFFFFF"/>
            </a:solidFill>
            <a:round/>
            <a:headEnd/>
            <a:tailEnd/>
          </a:ln>
          <a:extLst>
            <a:ext uri="{909E8E84-426E-40dd-AFC4-6F175D3DCCD1}">
              <a14:hiddenFill xmlns="" xmlns:a14="http://schemas.microsoft.com/office/drawing/2010/main">
                <a:noFill/>
              </a14:hiddenFill>
            </a:ext>
          </a:extLst>
        </p:spPr>
      </p:cxnSp>
      <p:cxnSp>
        <p:nvCxnSpPr>
          <p:cNvPr id="146448" name="Straight Connector 26"/>
          <p:cNvCxnSpPr>
            <a:cxnSpLocks noChangeShapeType="1"/>
          </p:cNvCxnSpPr>
          <p:nvPr/>
        </p:nvCxnSpPr>
        <p:spPr bwMode="auto">
          <a:xfrm rot="-5400000">
            <a:off x="2393157" y="5569744"/>
            <a:ext cx="63500" cy="1587"/>
          </a:xfrm>
          <a:prstGeom prst="line">
            <a:avLst/>
          </a:prstGeom>
          <a:noFill/>
          <a:ln w="28575">
            <a:solidFill>
              <a:srgbClr val="FFFFFF"/>
            </a:solidFill>
            <a:round/>
            <a:headEnd/>
            <a:tailEnd/>
          </a:ln>
          <a:extLst>
            <a:ext uri="{909E8E84-426E-40dd-AFC4-6F175D3DCCD1}">
              <a14:hiddenFill xmlns="" xmlns:a14="http://schemas.microsoft.com/office/drawing/2010/main">
                <a:noFill/>
              </a14:hiddenFill>
            </a:ext>
          </a:extLst>
        </p:spPr>
      </p:cxnSp>
      <p:cxnSp>
        <p:nvCxnSpPr>
          <p:cNvPr id="146449" name="Straight Connector 27"/>
          <p:cNvCxnSpPr>
            <a:cxnSpLocks noChangeShapeType="1"/>
          </p:cNvCxnSpPr>
          <p:nvPr/>
        </p:nvCxnSpPr>
        <p:spPr bwMode="auto">
          <a:xfrm rot="-5400000">
            <a:off x="3024982" y="5577681"/>
            <a:ext cx="63500" cy="1587"/>
          </a:xfrm>
          <a:prstGeom prst="line">
            <a:avLst/>
          </a:prstGeom>
          <a:noFill/>
          <a:ln w="28575">
            <a:solidFill>
              <a:srgbClr val="FFFFFF"/>
            </a:solidFill>
            <a:round/>
            <a:headEnd/>
            <a:tailEnd/>
          </a:ln>
          <a:extLst>
            <a:ext uri="{909E8E84-426E-40dd-AFC4-6F175D3DCCD1}">
              <a14:hiddenFill xmlns="" xmlns:a14="http://schemas.microsoft.com/office/drawing/2010/main">
                <a:noFill/>
              </a14:hiddenFill>
            </a:ext>
          </a:extLst>
        </p:spPr>
      </p:cxnSp>
      <p:cxnSp>
        <p:nvCxnSpPr>
          <p:cNvPr id="146450" name="Straight Connector 28"/>
          <p:cNvCxnSpPr>
            <a:cxnSpLocks noChangeShapeType="1"/>
          </p:cNvCxnSpPr>
          <p:nvPr/>
        </p:nvCxnSpPr>
        <p:spPr bwMode="auto">
          <a:xfrm rot="-5400000">
            <a:off x="3679032" y="5564981"/>
            <a:ext cx="63500" cy="1587"/>
          </a:xfrm>
          <a:prstGeom prst="line">
            <a:avLst/>
          </a:prstGeom>
          <a:noFill/>
          <a:ln w="28575">
            <a:solidFill>
              <a:srgbClr val="FFFFFF"/>
            </a:solidFill>
            <a:round/>
            <a:headEnd/>
            <a:tailEnd/>
          </a:ln>
          <a:extLst>
            <a:ext uri="{909E8E84-426E-40dd-AFC4-6F175D3DCCD1}">
              <a14:hiddenFill xmlns="" xmlns:a14="http://schemas.microsoft.com/office/drawing/2010/main">
                <a:noFill/>
              </a14:hiddenFill>
            </a:ext>
          </a:extLst>
        </p:spPr>
      </p:cxnSp>
      <p:cxnSp>
        <p:nvCxnSpPr>
          <p:cNvPr id="146451" name="Straight Connector 29"/>
          <p:cNvCxnSpPr>
            <a:cxnSpLocks noChangeShapeType="1"/>
          </p:cNvCxnSpPr>
          <p:nvPr/>
        </p:nvCxnSpPr>
        <p:spPr bwMode="auto">
          <a:xfrm rot="-5400000">
            <a:off x="4310063" y="5565775"/>
            <a:ext cx="65088" cy="1587"/>
          </a:xfrm>
          <a:prstGeom prst="line">
            <a:avLst/>
          </a:prstGeom>
          <a:noFill/>
          <a:ln w="28575">
            <a:solidFill>
              <a:srgbClr val="FFFFFF"/>
            </a:solidFill>
            <a:round/>
            <a:headEnd/>
            <a:tailEnd/>
          </a:ln>
          <a:extLst>
            <a:ext uri="{909E8E84-426E-40dd-AFC4-6F175D3DCCD1}">
              <a14:hiddenFill xmlns="" xmlns:a14="http://schemas.microsoft.com/office/drawing/2010/main">
                <a:noFill/>
              </a14:hiddenFill>
            </a:ext>
          </a:extLst>
        </p:spPr>
      </p:cxnSp>
      <p:sp>
        <p:nvSpPr>
          <p:cNvPr id="146452" name="TextBox 30"/>
          <p:cNvSpPr txBox="1">
            <a:spLocks noChangeArrowheads="1"/>
          </p:cNvSpPr>
          <p:nvPr/>
        </p:nvSpPr>
        <p:spPr bwMode="auto">
          <a:xfrm rot="-5400000">
            <a:off x="-85725" y="3651251"/>
            <a:ext cx="97472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Verdana" panose="020B0604030504040204" pitchFamily="34" charset="0"/>
              <a:buNone/>
            </a:pPr>
            <a:r>
              <a:rPr lang="en-US" sz="1600" b="1">
                <a:solidFill>
                  <a:srgbClr val="FFFFFF"/>
                </a:solidFill>
              </a:rPr>
              <a:t>Survival</a:t>
            </a:r>
          </a:p>
        </p:txBody>
      </p:sp>
      <p:sp>
        <p:nvSpPr>
          <p:cNvPr id="146453" name="TextBox 31"/>
          <p:cNvSpPr txBox="1">
            <a:spLocks noChangeArrowheads="1"/>
          </p:cNvSpPr>
          <p:nvPr/>
        </p:nvSpPr>
        <p:spPr bwMode="auto">
          <a:xfrm>
            <a:off x="636588" y="5164138"/>
            <a:ext cx="296862"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buFont typeface="Verdana" panose="020B0604030504040204" pitchFamily="34" charset="0"/>
              <a:buNone/>
            </a:pPr>
            <a:r>
              <a:rPr lang="en-US" sz="1600">
                <a:solidFill>
                  <a:srgbClr val="FFFFFF"/>
                </a:solidFill>
              </a:rPr>
              <a:t>0</a:t>
            </a:r>
          </a:p>
        </p:txBody>
      </p:sp>
      <p:sp>
        <p:nvSpPr>
          <p:cNvPr id="146454" name="TextBox 32"/>
          <p:cNvSpPr txBox="1">
            <a:spLocks noChangeArrowheads="1"/>
          </p:cNvSpPr>
          <p:nvPr/>
        </p:nvSpPr>
        <p:spPr bwMode="auto">
          <a:xfrm>
            <a:off x="466725" y="4567238"/>
            <a:ext cx="46672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Verdana" panose="020B0604030504040204" pitchFamily="34" charset="0"/>
              <a:buNone/>
            </a:pPr>
            <a:r>
              <a:rPr lang="en-US" sz="1600">
                <a:solidFill>
                  <a:srgbClr val="FFFFFF"/>
                </a:solidFill>
              </a:rPr>
              <a:t>0.2</a:t>
            </a:r>
          </a:p>
        </p:txBody>
      </p:sp>
      <p:sp>
        <p:nvSpPr>
          <p:cNvPr id="146455" name="TextBox 33"/>
          <p:cNvSpPr txBox="1">
            <a:spLocks noChangeArrowheads="1"/>
          </p:cNvSpPr>
          <p:nvPr/>
        </p:nvSpPr>
        <p:spPr bwMode="auto">
          <a:xfrm>
            <a:off x="466725" y="3959225"/>
            <a:ext cx="46672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Verdana" panose="020B0604030504040204" pitchFamily="34" charset="0"/>
              <a:buNone/>
            </a:pPr>
            <a:r>
              <a:rPr lang="en-US" sz="1600">
                <a:solidFill>
                  <a:srgbClr val="FFFFFF"/>
                </a:solidFill>
              </a:rPr>
              <a:t>0.4</a:t>
            </a:r>
          </a:p>
        </p:txBody>
      </p:sp>
      <p:sp>
        <p:nvSpPr>
          <p:cNvPr id="146456" name="TextBox 34"/>
          <p:cNvSpPr txBox="1">
            <a:spLocks noChangeArrowheads="1"/>
          </p:cNvSpPr>
          <p:nvPr/>
        </p:nvSpPr>
        <p:spPr bwMode="auto">
          <a:xfrm>
            <a:off x="466725" y="3344863"/>
            <a:ext cx="46672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Verdana" panose="020B0604030504040204" pitchFamily="34" charset="0"/>
              <a:buNone/>
            </a:pPr>
            <a:r>
              <a:rPr lang="en-US" sz="1600">
                <a:solidFill>
                  <a:srgbClr val="FFFFFF"/>
                </a:solidFill>
              </a:rPr>
              <a:t>0.6</a:t>
            </a:r>
          </a:p>
        </p:txBody>
      </p:sp>
      <p:sp>
        <p:nvSpPr>
          <p:cNvPr id="146457" name="TextBox 35"/>
          <p:cNvSpPr txBox="1">
            <a:spLocks noChangeArrowheads="1"/>
          </p:cNvSpPr>
          <p:nvPr/>
        </p:nvSpPr>
        <p:spPr bwMode="auto">
          <a:xfrm>
            <a:off x="466725" y="2725738"/>
            <a:ext cx="46672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Verdana" panose="020B0604030504040204" pitchFamily="34" charset="0"/>
              <a:buNone/>
            </a:pPr>
            <a:r>
              <a:rPr lang="en-US" sz="1600">
                <a:solidFill>
                  <a:srgbClr val="FFFFFF"/>
                </a:solidFill>
              </a:rPr>
              <a:t>0.8</a:t>
            </a:r>
          </a:p>
        </p:txBody>
      </p:sp>
      <p:sp>
        <p:nvSpPr>
          <p:cNvPr id="146458" name="TextBox 36"/>
          <p:cNvSpPr txBox="1">
            <a:spLocks noChangeArrowheads="1"/>
          </p:cNvSpPr>
          <p:nvPr/>
        </p:nvSpPr>
        <p:spPr bwMode="auto">
          <a:xfrm>
            <a:off x="466725" y="2095500"/>
            <a:ext cx="46672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Verdana" panose="020B0604030504040204" pitchFamily="34" charset="0"/>
              <a:buNone/>
            </a:pPr>
            <a:r>
              <a:rPr lang="en-US" sz="1600" dirty="0">
                <a:solidFill>
                  <a:srgbClr val="FFFFFF"/>
                </a:solidFill>
              </a:rPr>
              <a:t>1.0</a:t>
            </a:r>
          </a:p>
        </p:txBody>
      </p:sp>
      <p:sp>
        <p:nvSpPr>
          <p:cNvPr id="146459" name="TextBox 37"/>
          <p:cNvSpPr txBox="1">
            <a:spLocks noChangeArrowheads="1"/>
          </p:cNvSpPr>
          <p:nvPr/>
        </p:nvSpPr>
        <p:spPr bwMode="auto">
          <a:xfrm>
            <a:off x="1016000" y="5599113"/>
            <a:ext cx="296863"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Verdana" panose="020B0604030504040204" pitchFamily="34" charset="0"/>
              <a:buNone/>
            </a:pPr>
            <a:r>
              <a:rPr lang="en-US" sz="1600">
                <a:solidFill>
                  <a:srgbClr val="FFFFFF"/>
                </a:solidFill>
              </a:rPr>
              <a:t>0</a:t>
            </a:r>
          </a:p>
        </p:txBody>
      </p:sp>
      <p:sp>
        <p:nvSpPr>
          <p:cNvPr id="146460" name="TextBox 38"/>
          <p:cNvSpPr txBox="1">
            <a:spLocks noChangeArrowheads="1"/>
          </p:cNvSpPr>
          <p:nvPr/>
        </p:nvSpPr>
        <p:spPr bwMode="auto">
          <a:xfrm>
            <a:off x="1543050" y="5599113"/>
            <a:ext cx="522288"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Verdana" panose="020B0604030504040204" pitchFamily="34" charset="0"/>
              <a:buNone/>
            </a:pPr>
            <a:r>
              <a:rPr lang="en-US" sz="1600">
                <a:solidFill>
                  <a:srgbClr val="FFFFFF"/>
                </a:solidFill>
              </a:rPr>
              <a:t>365</a:t>
            </a:r>
          </a:p>
        </p:txBody>
      </p:sp>
      <p:sp>
        <p:nvSpPr>
          <p:cNvPr id="146461" name="TextBox 39"/>
          <p:cNvSpPr txBox="1">
            <a:spLocks noChangeArrowheads="1"/>
          </p:cNvSpPr>
          <p:nvPr/>
        </p:nvSpPr>
        <p:spPr bwMode="auto">
          <a:xfrm>
            <a:off x="2179638" y="5599113"/>
            <a:ext cx="522287"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Verdana" panose="020B0604030504040204" pitchFamily="34" charset="0"/>
              <a:buNone/>
            </a:pPr>
            <a:r>
              <a:rPr lang="en-US" sz="1600">
                <a:solidFill>
                  <a:srgbClr val="FFFFFF"/>
                </a:solidFill>
              </a:rPr>
              <a:t>730</a:t>
            </a:r>
          </a:p>
        </p:txBody>
      </p:sp>
      <p:sp>
        <p:nvSpPr>
          <p:cNvPr id="146462" name="TextBox 40"/>
          <p:cNvSpPr txBox="1">
            <a:spLocks noChangeArrowheads="1"/>
          </p:cNvSpPr>
          <p:nvPr/>
        </p:nvSpPr>
        <p:spPr bwMode="auto">
          <a:xfrm>
            <a:off x="2744788" y="5599113"/>
            <a:ext cx="6350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Verdana" panose="020B0604030504040204" pitchFamily="34" charset="0"/>
              <a:buNone/>
            </a:pPr>
            <a:r>
              <a:rPr lang="en-US" sz="1600">
                <a:solidFill>
                  <a:srgbClr val="FFFFFF"/>
                </a:solidFill>
              </a:rPr>
              <a:t>1095</a:t>
            </a:r>
          </a:p>
        </p:txBody>
      </p:sp>
      <p:sp>
        <p:nvSpPr>
          <p:cNvPr id="146463" name="TextBox 41"/>
          <p:cNvSpPr txBox="1">
            <a:spLocks noChangeArrowheads="1"/>
          </p:cNvSpPr>
          <p:nvPr/>
        </p:nvSpPr>
        <p:spPr bwMode="auto">
          <a:xfrm>
            <a:off x="3398838" y="5599113"/>
            <a:ext cx="6350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Verdana" panose="020B0604030504040204" pitchFamily="34" charset="0"/>
              <a:buNone/>
            </a:pPr>
            <a:r>
              <a:rPr lang="en-US" sz="1600">
                <a:solidFill>
                  <a:srgbClr val="FFFFFF"/>
                </a:solidFill>
              </a:rPr>
              <a:t>1460</a:t>
            </a:r>
          </a:p>
        </p:txBody>
      </p:sp>
      <p:sp>
        <p:nvSpPr>
          <p:cNvPr id="146464" name="TextBox 42"/>
          <p:cNvSpPr txBox="1">
            <a:spLocks noChangeArrowheads="1"/>
          </p:cNvSpPr>
          <p:nvPr/>
        </p:nvSpPr>
        <p:spPr bwMode="auto">
          <a:xfrm>
            <a:off x="4006850" y="5599113"/>
            <a:ext cx="6350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Verdana" panose="020B0604030504040204" pitchFamily="34" charset="0"/>
              <a:buNone/>
            </a:pPr>
            <a:r>
              <a:rPr lang="en-US" sz="1600">
                <a:solidFill>
                  <a:srgbClr val="FFFFFF"/>
                </a:solidFill>
              </a:rPr>
              <a:t>1825</a:t>
            </a:r>
          </a:p>
        </p:txBody>
      </p:sp>
      <p:sp>
        <p:nvSpPr>
          <p:cNvPr id="146465" name="TextBox 43"/>
          <p:cNvSpPr txBox="1">
            <a:spLocks noChangeArrowheads="1"/>
          </p:cNvSpPr>
          <p:nvPr/>
        </p:nvSpPr>
        <p:spPr bwMode="auto">
          <a:xfrm>
            <a:off x="2484438" y="5911850"/>
            <a:ext cx="67518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Verdana" panose="020B0604030504040204" pitchFamily="34" charset="0"/>
              <a:buNone/>
            </a:pPr>
            <a:r>
              <a:rPr lang="en-US" sz="1600" b="1">
                <a:solidFill>
                  <a:srgbClr val="FFFFFF"/>
                </a:solidFill>
              </a:rPr>
              <a:t>Days</a:t>
            </a:r>
          </a:p>
        </p:txBody>
      </p:sp>
      <p:sp>
        <p:nvSpPr>
          <p:cNvPr id="146466" name="TextBox 44"/>
          <p:cNvSpPr txBox="1">
            <a:spLocks noChangeArrowheads="1"/>
          </p:cNvSpPr>
          <p:nvPr/>
        </p:nvSpPr>
        <p:spPr bwMode="auto">
          <a:xfrm>
            <a:off x="3594100" y="2381250"/>
            <a:ext cx="774571"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Verdana" panose="020B0604030504040204" pitchFamily="34" charset="0"/>
              <a:buNone/>
            </a:pPr>
            <a:r>
              <a:rPr lang="en-US" sz="1600" b="1">
                <a:solidFill>
                  <a:srgbClr val="FFFFFF"/>
                </a:solidFill>
              </a:rPr>
              <a:t>80.9%</a:t>
            </a:r>
          </a:p>
        </p:txBody>
      </p:sp>
      <p:sp>
        <p:nvSpPr>
          <p:cNvPr id="146467" name="TextBox 45"/>
          <p:cNvSpPr txBox="1">
            <a:spLocks noChangeArrowheads="1"/>
          </p:cNvSpPr>
          <p:nvPr/>
        </p:nvSpPr>
        <p:spPr bwMode="auto">
          <a:xfrm>
            <a:off x="3592513" y="3427413"/>
            <a:ext cx="774571"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Verdana" panose="020B0604030504040204" pitchFamily="34" charset="0"/>
              <a:buNone/>
            </a:pPr>
            <a:r>
              <a:rPr lang="en-US" sz="1600" b="1">
                <a:solidFill>
                  <a:srgbClr val="FFFFFF"/>
                </a:solidFill>
              </a:rPr>
              <a:t>51.9%</a:t>
            </a:r>
          </a:p>
        </p:txBody>
      </p:sp>
      <p:sp>
        <p:nvSpPr>
          <p:cNvPr id="146468" name="TextBox 46"/>
          <p:cNvSpPr txBox="1">
            <a:spLocks noChangeArrowheads="1"/>
          </p:cNvSpPr>
          <p:nvPr/>
        </p:nvSpPr>
        <p:spPr bwMode="auto">
          <a:xfrm>
            <a:off x="3028950" y="4724400"/>
            <a:ext cx="49244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Verdana" panose="020B0604030504040204" pitchFamily="34" charset="0"/>
              <a:buNone/>
            </a:pPr>
            <a:r>
              <a:rPr lang="en-US" sz="1600" b="1">
                <a:solidFill>
                  <a:srgbClr val="FFFFFF"/>
                </a:solidFill>
              </a:rPr>
              <a:t>0%</a:t>
            </a:r>
          </a:p>
        </p:txBody>
      </p:sp>
      <p:cxnSp>
        <p:nvCxnSpPr>
          <p:cNvPr id="146469" name="Elbow Connector 48"/>
          <p:cNvCxnSpPr>
            <a:cxnSpLocks noChangeShapeType="1"/>
          </p:cNvCxnSpPr>
          <p:nvPr/>
        </p:nvCxnSpPr>
        <p:spPr bwMode="auto">
          <a:xfrm>
            <a:off x="1162050" y="2263775"/>
            <a:ext cx="914400" cy="914400"/>
          </a:xfrm>
          <a:prstGeom prst="bentConnector3">
            <a:avLst>
              <a:gd name="adj1" fmla="val 50000"/>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cxnSp>
      <p:sp>
        <p:nvSpPr>
          <p:cNvPr id="146470" name="Freeform 49"/>
          <p:cNvSpPr>
            <a:spLocks noChangeArrowheads="1"/>
          </p:cNvSpPr>
          <p:nvPr/>
        </p:nvSpPr>
        <p:spPr bwMode="auto">
          <a:xfrm>
            <a:off x="1174750" y="2266950"/>
            <a:ext cx="3363913" cy="831850"/>
          </a:xfrm>
          <a:custGeom>
            <a:avLst/>
            <a:gdLst>
              <a:gd name="T0" fmla="*/ 0 w 3363834"/>
              <a:gd name="T1" fmla="*/ 8329 h 831649"/>
              <a:gd name="T2" fmla="*/ 637589 w 3363834"/>
              <a:gd name="T3" fmla="*/ 0 h 831649"/>
              <a:gd name="T4" fmla="*/ 637589 w 3363834"/>
              <a:gd name="T5" fmla="*/ 62468 h 831649"/>
              <a:gd name="T6" fmla="*/ 674854 w 3363834"/>
              <a:gd name="T7" fmla="*/ 62468 h 831649"/>
              <a:gd name="T8" fmla="*/ 674854 w 3363834"/>
              <a:gd name="T9" fmla="*/ 149924 h 831649"/>
              <a:gd name="T10" fmla="*/ 724531 w 3363834"/>
              <a:gd name="T11" fmla="*/ 149924 h 831649"/>
              <a:gd name="T12" fmla="*/ 728669 w 3363834"/>
              <a:gd name="T13" fmla="*/ 216557 h 831649"/>
              <a:gd name="T14" fmla="*/ 832189 w 3363834"/>
              <a:gd name="T15" fmla="*/ 216557 h 831649"/>
              <a:gd name="T16" fmla="*/ 836326 w 3363834"/>
              <a:gd name="T17" fmla="*/ 358154 h 831649"/>
              <a:gd name="T18" fmla="*/ 1858951 w 3363834"/>
              <a:gd name="T19" fmla="*/ 366485 h 831649"/>
              <a:gd name="T20" fmla="*/ 1858951 w 3363834"/>
              <a:gd name="T21" fmla="*/ 470603 h 831649"/>
              <a:gd name="T22" fmla="*/ 2297802 w 3363834"/>
              <a:gd name="T23" fmla="*/ 466437 h 831649"/>
              <a:gd name="T24" fmla="*/ 2293664 w 3363834"/>
              <a:gd name="T25" fmla="*/ 595546 h 831649"/>
              <a:gd name="T26" fmla="*/ 3187920 w 3363834"/>
              <a:gd name="T27" fmla="*/ 603875 h 831649"/>
              <a:gd name="T28" fmla="*/ 3196196 w 3363834"/>
              <a:gd name="T29" fmla="*/ 837092 h 831649"/>
              <a:gd name="T30" fmla="*/ 3365944 w 3363834"/>
              <a:gd name="T31" fmla="*/ 837092 h 8316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63834"/>
              <a:gd name="T49" fmla="*/ 0 h 831649"/>
              <a:gd name="T50" fmla="*/ 3363834 w 3363834"/>
              <a:gd name="T51" fmla="*/ 831649 h 8316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63834" h="831649">
                <a:moveTo>
                  <a:pt x="0" y="8275"/>
                </a:moveTo>
                <a:lnTo>
                  <a:pt x="637184" y="0"/>
                </a:lnTo>
                <a:lnTo>
                  <a:pt x="637184" y="62063"/>
                </a:lnTo>
                <a:lnTo>
                  <a:pt x="674422" y="62063"/>
                </a:lnTo>
                <a:lnTo>
                  <a:pt x="674422" y="148952"/>
                </a:lnTo>
                <a:lnTo>
                  <a:pt x="724072" y="148952"/>
                </a:lnTo>
                <a:lnTo>
                  <a:pt x="728210" y="215153"/>
                </a:lnTo>
                <a:lnTo>
                  <a:pt x="831649" y="215153"/>
                </a:lnTo>
                <a:lnTo>
                  <a:pt x="835786" y="355830"/>
                </a:lnTo>
                <a:lnTo>
                  <a:pt x="1857763" y="364105"/>
                </a:lnTo>
                <a:lnTo>
                  <a:pt x="1857763" y="467544"/>
                </a:lnTo>
                <a:lnTo>
                  <a:pt x="2296344" y="463406"/>
                </a:lnTo>
                <a:lnTo>
                  <a:pt x="2292206" y="591671"/>
                </a:lnTo>
                <a:lnTo>
                  <a:pt x="3185919" y="599946"/>
                </a:lnTo>
                <a:lnTo>
                  <a:pt x="3194194" y="831649"/>
                </a:lnTo>
                <a:lnTo>
                  <a:pt x="3363834" y="831649"/>
                </a:lnTo>
              </a:path>
            </a:pathLst>
          </a:custGeom>
          <a:noFill/>
          <a:ln w="28575">
            <a:solidFill>
              <a:schemeClr val="accent2"/>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51" name="Freeform 50"/>
          <p:cNvSpPr/>
          <p:nvPr/>
        </p:nvSpPr>
        <p:spPr bwMode="auto">
          <a:xfrm>
            <a:off x="1158875" y="2271713"/>
            <a:ext cx="3379788" cy="1692275"/>
          </a:xfrm>
          <a:custGeom>
            <a:avLst/>
            <a:gdLst>
              <a:gd name="connsiteX0" fmla="*/ 0 w 3380384"/>
              <a:gd name="connsiteY0" fmla="*/ 0 h 1692260"/>
              <a:gd name="connsiteX1" fmla="*/ 86889 w 3380384"/>
              <a:gd name="connsiteY1" fmla="*/ 0 h 1692260"/>
              <a:gd name="connsiteX2" fmla="*/ 86889 w 3380384"/>
              <a:gd name="connsiteY2" fmla="*/ 57925 h 1692260"/>
              <a:gd name="connsiteX3" fmla="*/ 144814 w 3380384"/>
              <a:gd name="connsiteY3" fmla="*/ 57925 h 1692260"/>
              <a:gd name="connsiteX4" fmla="*/ 144814 w 3380384"/>
              <a:gd name="connsiteY4" fmla="*/ 107576 h 1692260"/>
              <a:gd name="connsiteX5" fmla="*/ 194465 w 3380384"/>
              <a:gd name="connsiteY5" fmla="*/ 107576 h 1692260"/>
              <a:gd name="connsiteX6" fmla="*/ 194465 w 3380384"/>
              <a:gd name="connsiteY6" fmla="*/ 136539 h 1692260"/>
              <a:gd name="connsiteX7" fmla="*/ 264803 w 3380384"/>
              <a:gd name="connsiteY7" fmla="*/ 136539 h 1692260"/>
              <a:gd name="connsiteX8" fmla="*/ 264803 w 3380384"/>
              <a:gd name="connsiteY8" fmla="*/ 173777 h 1692260"/>
              <a:gd name="connsiteX9" fmla="*/ 310317 w 3380384"/>
              <a:gd name="connsiteY9" fmla="*/ 173777 h 1692260"/>
              <a:gd name="connsiteX10" fmla="*/ 310317 w 3380384"/>
              <a:gd name="connsiteY10" fmla="*/ 211015 h 1692260"/>
              <a:gd name="connsiteX11" fmla="*/ 335142 w 3380384"/>
              <a:gd name="connsiteY11" fmla="*/ 211015 h 1692260"/>
              <a:gd name="connsiteX12" fmla="*/ 335142 w 3380384"/>
              <a:gd name="connsiteY12" fmla="*/ 260666 h 1692260"/>
              <a:gd name="connsiteX13" fmla="*/ 372380 w 3380384"/>
              <a:gd name="connsiteY13" fmla="*/ 260666 h 1692260"/>
              <a:gd name="connsiteX14" fmla="*/ 372380 w 3380384"/>
              <a:gd name="connsiteY14" fmla="*/ 314454 h 1692260"/>
              <a:gd name="connsiteX15" fmla="*/ 413755 w 3380384"/>
              <a:gd name="connsiteY15" fmla="*/ 314454 h 1692260"/>
              <a:gd name="connsiteX16" fmla="*/ 413755 w 3380384"/>
              <a:gd name="connsiteY16" fmla="*/ 351692 h 1692260"/>
              <a:gd name="connsiteX17" fmla="*/ 488232 w 3380384"/>
              <a:gd name="connsiteY17" fmla="*/ 351692 h 1692260"/>
              <a:gd name="connsiteX18" fmla="*/ 488232 w 3380384"/>
              <a:gd name="connsiteY18" fmla="*/ 384792 h 1692260"/>
              <a:gd name="connsiteX19" fmla="*/ 529607 w 3380384"/>
              <a:gd name="connsiteY19" fmla="*/ 384792 h 1692260"/>
              <a:gd name="connsiteX20" fmla="*/ 529607 w 3380384"/>
              <a:gd name="connsiteY20" fmla="*/ 446856 h 1692260"/>
              <a:gd name="connsiteX21" fmla="*/ 558570 w 3380384"/>
              <a:gd name="connsiteY21" fmla="*/ 446856 h 1692260"/>
              <a:gd name="connsiteX22" fmla="*/ 558570 w 3380384"/>
              <a:gd name="connsiteY22" fmla="*/ 496506 h 1692260"/>
              <a:gd name="connsiteX23" fmla="*/ 608221 w 3380384"/>
              <a:gd name="connsiteY23" fmla="*/ 496506 h 1692260"/>
              <a:gd name="connsiteX24" fmla="*/ 608221 w 3380384"/>
              <a:gd name="connsiteY24" fmla="*/ 542019 h 1692260"/>
              <a:gd name="connsiteX25" fmla="*/ 645459 w 3380384"/>
              <a:gd name="connsiteY25" fmla="*/ 542019 h 1692260"/>
              <a:gd name="connsiteX26" fmla="*/ 645459 w 3380384"/>
              <a:gd name="connsiteY26" fmla="*/ 628908 h 1692260"/>
              <a:gd name="connsiteX27" fmla="*/ 678559 w 3380384"/>
              <a:gd name="connsiteY27" fmla="*/ 628908 h 1692260"/>
              <a:gd name="connsiteX28" fmla="*/ 678559 w 3380384"/>
              <a:gd name="connsiteY28" fmla="*/ 678559 h 1692260"/>
              <a:gd name="connsiteX29" fmla="*/ 724072 w 3380384"/>
              <a:gd name="connsiteY29" fmla="*/ 678559 h 1692260"/>
              <a:gd name="connsiteX30" fmla="*/ 724072 w 3380384"/>
              <a:gd name="connsiteY30" fmla="*/ 761310 h 1692260"/>
              <a:gd name="connsiteX31" fmla="*/ 753035 w 3380384"/>
              <a:gd name="connsiteY31" fmla="*/ 761310 h 1692260"/>
              <a:gd name="connsiteX32" fmla="*/ 753035 w 3380384"/>
              <a:gd name="connsiteY32" fmla="*/ 860611 h 1692260"/>
              <a:gd name="connsiteX33" fmla="*/ 848199 w 3380384"/>
              <a:gd name="connsiteY33" fmla="*/ 860611 h 1692260"/>
              <a:gd name="connsiteX34" fmla="*/ 848199 w 3380384"/>
              <a:gd name="connsiteY34" fmla="*/ 910262 h 1692260"/>
              <a:gd name="connsiteX35" fmla="*/ 889574 w 3380384"/>
              <a:gd name="connsiteY35" fmla="*/ 910262 h 1692260"/>
              <a:gd name="connsiteX36" fmla="*/ 889574 w 3380384"/>
              <a:gd name="connsiteY36" fmla="*/ 1075764 h 1692260"/>
              <a:gd name="connsiteX37" fmla="*/ 935088 w 3380384"/>
              <a:gd name="connsiteY37" fmla="*/ 1079902 h 1692260"/>
              <a:gd name="connsiteX38" fmla="*/ 935088 w 3380384"/>
              <a:gd name="connsiteY38" fmla="*/ 1113002 h 1692260"/>
              <a:gd name="connsiteX39" fmla="*/ 959913 w 3380384"/>
              <a:gd name="connsiteY39" fmla="*/ 1113002 h 1692260"/>
              <a:gd name="connsiteX40" fmla="*/ 959913 w 3380384"/>
              <a:gd name="connsiteY40" fmla="*/ 1162653 h 1692260"/>
              <a:gd name="connsiteX41" fmla="*/ 993013 w 3380384"/>
              <a:gd name="connsiteY41" fmla="*/ 1162653 h 1692260"/>
              <a:gd name="connsiteX42" fmla="*/ 993013 w 3380384"/>
              <a:gd name="connsiteY42" fmla="*/ 1208166 h 1692260"/>
              <a:gd name="connsiteX43" fmla="*/ 1237129 w 3380384"/>
              <a:gd name="connsiteY43" fmla="*/ 1204029 h 1692260"/>
              <a:gd name="connsiteX44" fmla="*/ 1241267 w 3380384"/>
              <a:gd name="connsiteY44" fmla="*/ 1249542 h 1692260"/>
              <a:gd name="connsiteX45" fmla="*/ 1340568 w 3380384"/>
              <a:gd name="connsiteY45" fmla="*/ 1249542 h 1692260"/>
              <a:gd name="connsiteX46" fmla="*/ 1340568 w 3380384"/>
              <a:gd name="connsiteY46" fmla="*/ 1315743 h 1692260"/>
              <a:gd name="connsiteX47" fmla="*/ 1928101 w 3380384"/>
              <a:gd name="connsiteY47" fmla="*/ 1311605 h 1692260"/>
              <a:gd name="connsiteX48" fmla="*/ 1928101 w 3380384"/>
              <a:gd name="connsiteY48" fmla="*/ 1456419 h 1692260"/>
              <a:gd name="connsiteX49" fmla="*/ 2358407 w 3380384"/>
              <a:gd name="connsiteY49" fmla="*/ 1456419 h 1692260"/>
              <a:gd name="connsiteX50" fmla="*/ 2358407 w 3380384"/>
              <a:gd name="connsiteY50" fmla="*/ 1518483 h 1692260"/>
              <a:gd name="connsiteX51" fmla="*/ 3256257 w 3380384"/>
              <a:gd name="connsiteY51" fmla="*/ 1522620 h 1692260"/>
              <a:gd name="connsiteX52" fmla="*/ 3256257 w 3380384"/>
              <a:gd name="connsiteY52" fmla="*/ 1692260 h 1692260"/>
              <a:gd name="connsiteX53" fmla="*/ 3380384 w 3380384"/>
              <a:gd name="connsiteY53" fmla="*/ 1692260 h 1692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0384" h="1692260">
                <a:moveTo>
                  <a:pt x="0" y="0"/>
                </a:moveTo>
                <a:lnTo>
                  <a:pt x="86889" y="0"/>
                </a:lnTo>
                <a:lnTo>
                  <a:pt x="86889" y="57925"/>
                </a:lnTo>
                <a:lnTo>
                  <a:pt x="144814" y="57925"/>
                </a:lnTo>
                <a:lnTo>
                  <a:pt x="144814" y="107576"/>
                </a:lnTo>
                <a:lnTo>
                  <a:pt x="194465" y="107576"/>
                </a:lnTo>
                <a:lnTo>
                  <a:pt x="194465" y="136539"/>
                </a:lnTo>
                <a:lnTo>
                  <a:pt x="264803" y="136539"/>
                </a:lnTo>
                <a:lnTo>
                  <a:pt x="264803" y="173777"/>
                </a:lnTo>
                <a:lnTo>
                  <a:pt x="310317" y="173777"/>
                </a:lnTo>
                <a:lnTo>
                  <a:pt x="310317" y="211015"/>
                </a:lnTo>
                <a:lnTo>
                  <a:pt x="335142" y="211015"/>
                </a:lnTo>
                <a:lnTo>
                  <a:pt x="335142" y="260666"/>
                </a:lnTo>
                <a:lnTo>
                  <a:pt x="372380" y="260666"/>
                </a:lnTo>
                <a:lnTo>
                  <a:pt x="372380" y="314454"/>
                </a:lnTo>
                <a:lnTo>
                  <a:pt x="413755" y="314454"/>
                </a:lnTo>
                <a:lnTo>
                  <a:pt x="413755" y="351692"/>
                </a:lnTo>
                <a:lnTo>
                  <a:pt x="488232" y="351692"/>
                </a:lnTo>
                <a:lnTo>
                  <a:pt x="488232" y="384792"/>
                </a:lnTo>
                <a:lnTo>
                  <a:pt x="529607" y="384792"/>
                </a:lnTo>
                <a:lnTo>
                  <a:pt x="529607" y="446856"/>
                </a:lnTo>
                <a:lnTo>
                  <a:pt x="558570" y="446856"/>
                </a:lnTo>
                <a:lnTo>
                  <a:pt x="558570" y="496506"/>
                </a:lnTo>
                <a:lnTo>
                  <a:pt x="608221" y="496506"/>
                </a:lnTo>
                <a:lnTo>
                  <a:pt x="608221" y="542019"/>
                </a:lnTo>
                <a:lnTo>
                  <a:pt x="645459" y="542019"/>
                </a:lnTo>
                <a:lnTo>
                  <a:pt x="645459" y="628908"/>
                </a:lnTo>
                <a:lnTo>
                  <a:pt x="678559" y="628908"/>
                </a:lnTo>
                <a:lnTo>
                  <a:pt x="678559" y="678559"/>
                </a:lnTo>
                <a:lnTo>
                  <a:pt x="724072" y="678559"/>
                </a:lnTo>
                <a:lnTo>
                  <a:pt x="724072" y="761310"/>
                </a:lnTo>
                <a:lnTo>
                  <a:pt x="753035" y="761310"/>
                </a:lnTo>
                <a:lnTo>
                  <a:pt x="753035" y="860611"/>
                </a:lnTo>
                <a:lnTo>
                  <a:pt x="848199" y="860611"/>
                </a:lnTo>
                <a:lnTo>
                  <a:pt x="848199" y="910262"/>
                </a:lnTo>
                <a:lnTo>
                  <a:pt x="889574" y="910262"/>
                </a:lnTo>
                <a:lnTo>
                  <a:pt x="889574" y="1075764"/>
                </a:lnTo>
                <a:lnTo>
                  <a:pt x="935088" y="1079902"/>
                </a:lnTo>
                <a:lnTo>
                  <a:pt x="935088" y="1113002"/>
                </a:lnTo>
                <a:lnTo>
                  <a:pt x="959913" y="1113002"/>
                </a:lnTo>
                <a:lnTo>
                  <a:pt x="959913" y="1162653"/>
                </a:lnTo>
                <a:lnTo>
                  <a:pt x="993013" y="1162653"/>
                </a:lnTo>
                <a:lnTo>
                  <a:pt x="993013" y="1208166"/>
                </a:lnTo>
                <a:lnTo>
                  <a:pt x="1237129" y="1204029"/>
                </a:lnTo>
                <a:lnTo>
                  <a:pt x="1241267" y="1249542"/>
                </a:lnTo>
                <a:lnTo>
                  <a:pt x="1340568" y="1249542"/>
                </a:lnTo>
                <a:lnTo>
                  <a:pt x="1340568" y="1315743"/>
                </a:lnTo>
                <a:lnTo>
                  <a:pt x="1928101" y="1311605"/>
                </a:lnTo>
                <a:lnTo>
                  <a:pt x="1928101" y="1456419"/>
                </a:lnTo>
                <a:lnTo>
                  <a:pt x="2358407" y="1456419"/>
                </a:lnTo>
                <a:lnTo>
                  <a:pt x="2358407" y="1518483"/>
                </a:lnTo>
                <a:lnTo>
                  <a:pt x="3256257" y="1522620"/>
                </a:lnTo>
                <a:lnTo>
                  <a:pt x="3256257" y="1692260"/>
                </a:lnTo>
                <a:lnTo>
                  <a:pt x="3380384" y="1692260"/>
                </a:lnTo>
              </a:path>
            </a:pathLst>
          </a:custGeom>
          <a:noFill/>
          <a:ln w="28575" cap="flat" cmpd="sng" algn="ctr">
            <a:solidFill>
              <a:schemeClr val="accent3"/>
            </a:solidFill>
            <a:prstDash val="solid"/>
            <a:round/>
            <a:headEnd type="none" w="med" len="med"/>
            <a:tailEnd type="none" w="med" len="med"/>
          </a:ln>
          <a:effectLst/>
        </p:spPr>
        <p:txBody>
          <a:bodyPr/>
          <a:lstStyle/>
          <a:p>
            <a:pPr marL="342900" indent="-342900">
              <a:lnSpc>
                <a:spcPct val="90000"/>
              </a:lnSpc>
              <a:spcBef>
                <a:spcPct val="35000"/>
              </a:spcBef>
              <a:spcAft>
                <a:spcPct val="25000"/>
              </a:spcAft>
              <a:buClr>
                <a:schemeClr val="folHlink"/>
              </a:buClr>
              <a:buFont typeface="Wingdings" pitchFamily="2" charset="2"/>
              <a:buChar char="§"/>
              <a:defRPr/>
            </a:pPr>
            <a:endParaRPr lang="en-US" sz="2400">
              <a:latin typeface="Arial" charset="0"/>
              <a:ea typeface="ＭＳ Ｐゴシック" charset="0"/>
              <a:cs typeface="Arial" charset="0"/>
            </a:endParaRPr>
          </a:p>
        </p:txBody>
      </p:sp>
      <p:sp>
        <p:nvSpPr>
          <p:cNvPr id="146472" name="Freeform 52"/>
          <p:cNvSpPr>
            <a:spLocks noChangeArrowheads="1"/>
          </p:cNvSpPr>
          <p:nvPr/>
        </p:nvSpPr>
        <p:spPr bwMode="auto">
          <a:xfrm>
            <a:off x="1182688" y="2270125"/>
            <a:ext cx="1855787" cy="3081338"/>
          </a:xfrm>
          <a:custGeom>
            <a:avLst/>
            <a:gdLst>
              <a:gd name="T0" fmla="*/ 1881583 w 1854802"/>
              <a:gd name="T1" fmla="*/ 3084299 h 3081225"/>
              <a:gd name="T2" fmla="*/ 1881583 w 1854802"/>
              <a:gd name="T3" fmla="*/ 2784957 h 3081225"/>
              <a:gd name="T4" fmla="*/ 1283700 w 1854802"/>
              <a:gd name="T5" fmla="*/ 2789291 h 3081225"/>
              <a:gd name="T6" fmla="*/ 1283700 w 1854802"/>
              <a:gd name="T7" fmla="*/ 2498667 h 3081225"/>
              <a:gd name="T8" fmla="*/ 1173797 w 1854802"/>
              <a:gd name="T9" fmla="*/ 2498667 h 3081225"/>
              <a:gd name="T10" fmla="*/ 1182590 w 1854802"/>
              <a:gd name="T11" fmla="*/ 2290435 h 3081225"/>
              <a:gd name="T12" fmla="*/ 923206 w 1854802"/>
              <a:gd name="T13" fmla="*/ 2299103 h 3081225"/>
              <a:gd name="T14" fmla="*/ 927602 w 1854802"/>
              <a:gd name="T15" fmla="*/ 2190653 h 3081225"/>
              <a:gd name="T16" fmla="*/ 892431 w 1854802"/>
              <a:gd name="T17" fmla="*/ 2190653 h 3081225"/>
              <a:gd name="T18" fmla="*/ 901226 w 1854802"/>
              <a:gd name="T19" fmla="*/ 2060537 h 3081225"/>
              <a:gd name="T20" fmla="*/ 861659 w 1854802"/>
              <a:gd name="T21" fmla="*/ 2060537 h 3081225"/>
              <a:gd name="T22" fmla="*/ 857264 w 1854802"/>
              <a:gd name="T23" fmla="*/ 1960755 h 3081225"/>
              <a:gd name="T24" fmla="*/ 826490 w 1854802"/>
              <a:gd name="T25" fmla="*/ 1952087 h 3081225"/>
              <a:gd name="T26" fmla="*/ 826490 w 1854802"/>
              <a:gd name="T27" fmla="*/ 1839302 h 3081225"/>
              <a:gd name="T28" fmla="*/ 795716 w 1854802"/>
              <a:gd name="T29" fmla="*/ 1839302 h 3081225"/>
              <a:gd name="T30" fmla="*/ 791320 w 1854802"/>
              <a:gd name="T31" fmla="*/ 1739523 h 3081225"/>
              <a:gd name="T32" fmla="*/ 756151 w 1854802"/>
              <a:gd name="T33" fmla="*/ 1739523 h 3081225"/>
              <a:gd name="T34" fmla="*/ 760547 w 1854802"/>
              <a:gd name="T35" fmla="*/ 1609385 h 3081225"/>
              <a:gd name="T36" fmla="*/ 677019 w 1854802"/>
              <a:gd name="T37" fmla="*/ 1609385 h 3081225"/>
              <a:gd name="T38" fmla="*/ 677019 w 1854802"/>
              <a:gd name="T39" fmla="*/ 1518290 h 3081225"/>
              <a:gd name="T40" fmla="*/ 646247 w 1854802"/>
              <a:gd name="T41" fmla="*/ 1518290 h 3081225"/>
              <a:gd name="T42" fmla="*/ 646247 w 1854802"/>
              <a:gd name="T43" fmla="*/ 1431533 h 3081225"/>
              <a:gd name="T44" fmla="*/ 602285 w 1854802"/>
              <a:gd name="T45" fmla="*/ 1431533 h 3081225"/>
              <a:gd name="T46" fmla="*/ 602285 w 1854802"/>
              <a:gd name="T47" fmla="*/ 1318751 h 3081225"/>
              <a:gd name="T48" fmla="*/ 567115 w 1854802"/>
              <a:gd name="T49" fmla="*/ 1318751 h 3081225"/>
              <a:gd name="T50" fmla="*/ 571511 w 1854802"/>
              <a:gd name="T51" fmla="*/ 1197276 h 3081225"/>
              <a:gd name="T52" fmla="*/ 531946 w 1854802"/>
              <a:gd name="T53" fmla="*/ 1197276 h 3081225"/>
              <a:gd name="T54" fmla="*/ 531946 w 1854802"/>
              <a:gd name="T55" fmla="*/ 1054131 h 3081225"/>
              <a:gd name="T56" fmla="*/ 483584 w 1854802"/>
              <a:gd name="T57" fmla="*/ 1054131 h 3081225"/>
              <a:gd name="T58" fmla="*/ 487980 w 1854802"/>
              <a:gd name="T59" fmla="*/ 967373 h 3081225"/>
              <a:gd name="T60" fmla="*/ 457207 w 1854802"/>
              <a:gd name="T61" fmla="*/ 967373 h 3081225"/>
              <a:gd name="T62" fmla="*/ 457207 w 1854802"/>
              <a:gd name="T63" fmla="*/ 780840 h 3081225"/>
              <a:gd name="T64" fmla="*/ 422038 w 1854802"/>
              <a:gd name="T65" fmla="*/ 780840 h 3081225"/>
              <a:gd name="T66" fmla="*/ 422038 w 1854802"/>
              <a:gd name="T67" fmla="*/ 689749 h 3081225"/>
              <a:gd name="T68" fmla="*/ 342907 w 1854802"/>
              <a:gd name="T69" fmla="*/ 689749 h 3081225"/>
              <a:gd name="T70" fmla="*/ 342907 w 1854802"/>
              <a:gd name="T71" fmla="*/ 611663 h 3081225"/>
              <a:gd name="T72" fmla="*/ 312132 w 1854802"/>
              <a:gd name="T73" fmla="*/ 611663 h 3081225"/>
              <a:gd name="T74" fmla="*/ 312132 w 1854802"/>
              <a:gd name="T75" fmla="*/ 511884 h 3081225"/>
              <a:gd name="T76" fmla="*/ 259377 w 1854802"/>
              <a:gd name="T77" fmla="*/ 511884 h 3081225"/>
              <a:gd name="T78" fmla="*/ 259377 w 1854802"/>
              <a:gd name="T79" fmla="*/ 394764 h 3081225"/>
              <a:gd name="T80" fmla="*/ 224208 w 1854802"/>
              <a:gd name="T81" fmla="*/ 394764 h 3081225"/>
              <a:gd name="T82" fmla="*/ 224208 w 1854802"/>
              <a:gd name="T83" fmla="*/ 264623 h 3081225"/>
              <a:gd name="T84" fmla="*/ 167058 w 1854802"/>
              <a:gd name="T85" fmla="*/ 264623 h 3081225"/>
              <a:gd name="T86" fmla="*/ 167058 w 1854802"/>
              <a:gd name="T87" fmla="*/ 212565 h 3081225"/>
              <a:gd name="T88" fmla="*/ 131887 w 1854802"/>
              <a:gd name="T89" fmla="*/ 212565 h 3081225"/>
              <a:gd name="T90" fmla="*/ 131887 w 1854802"/>
              <a:gd name="T91" fmla="*/ 164841 h 3081225"/>
              <a:gd name="T92" fmla="*/ 87922 w 1854802"/>
              <a:gd name="T93" fmla="*/ 164841 h 3081225"/>
              <a:gd name="T94" fmla="*/ 87922 w 1854802"/>
              <a:gd name="T95" fmla="*/ 121450 h 3081225"/>
              <a:gd name="T96" fmla="*/ 48358 w 1854802"/>
              <a:gd name="T97" fmla="*/ 121450 h 3081225"/>
              <a:gd name="T98" fmla="*/ 48358 w 1854802"/>
              <a:gd name="T99" fmla="*/ 56392 h 3081225"/>
              <a:gd name="T100" fmla="*/ 4388 w 1854802"/>
              <a:gd name="T101" fmla="*/ 56392 h 3081225"/>
              <a:gd name="T102" fmla="*/ 0 w 1854802"/>
              <a:gd name="T103" fmla="*/ 0 h 30812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54802"/>
              <a:gd name="T157" fmla="*/ 0 h 3081225"/>
              <a:gd name="T158" fmla="*/ 1854802 w 1854802"/>
              <a:gd name="T159" fmla="*/ 3081225 h 308122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54802" h="3081225">
                <a:moveTo>
                  <a:pt x="1854802" y="3081225"/>
                </a:moveTo>
                <a:lnTo>
                  <a:pt x="1854802" y="2782203"/>
                </a:lnTo>
                <a:lnTo>
                  <a:pt x="1265426" y="2786537"/>
                </a:lnTo>
                <a:lnTo>
                  <a:pt x="1265426" y="2496182"/>
                </a:lnTo>
                <a:lnTo>
                  <a:pt x="1157085" y="2496182"/>
                </a:lnTo>
                <a:lnTo>
                  <a:pt x="1165752" y="2288167"/>
                </a:lnTo>
                <a:lnTo>
                  <a:pt x="910067" y="2296834"/>
                </a:lnTo>
                <a:lnTo>
                  <a:pt x="914400" y="2188493"/>
                </a:lnTo>
                <a:lnTo>
                  <a:pt x="879731" y="2188493"/>
                </a:lnTo>
                <a:lnTo>
                  <a:pt x="888398" y="2058484"/>
                </a:lnTo>
                <a:lnTo>
                  <a:pt x="849396" y="2058484"/>
                </a:lnTo>
                <a:lnTo>
                  <a:pt x="845062" y="1958810"/>
                </a:lnTo>
                <a:lnTo>
                  <a:pt x="814726" y="1950142"/>
                </a:lnTo>
                <a:lnTo>
                  <a:pt x="814726" y="1837468"/>
                </a:lnTo>
                <a:lnTo>
                  <a:pt x="784391" y="1837468"/>
                </a:lnTo>
                <a:lnTo>
                  <a:pt x="780057" y="1737794"/>
                </a:lnTo>
                <a:lnTo>
                  <a:pt x="745388" y="1737794"/>
                </a:lnTo>
                <a:lnTo>
                  <a:pt x="749722" y="1607784"/>
                </a:lnTo>
                <a:lnTo>
                  <a:pt x="667382" y="1607784"/>
                </a:lnTo>
                <a:lnTo>
                  <a:pt x="667382" y="1516777"/>
                </a:lnTo>
                <a:lnTo>
                  <a:pt x="637047" y="1516777"/>
                </a:lnTo>
                <a:lnTo>
                  <a:pt x="637047" y="1430104"/>
                </a:lnTo>
                <a:lnTo>
                  <a:pt x="593710" y="1430104"/>
                </a:lnTo>
                <a:lnTo>
                  <a:pt x="593710" y="1317430"/>
                </a:lnTo>
                <a:lnTo>
                  <a:pt x="559041" y="1317430"/>
                </a:lnTo>
                <a:lnTo>
                  <a:pt x="563375" y="1196087"/>
                </a:lnTo>
                <a:lnTo>
                  <a:pt x="524372" y="1196087"/>
                </a:lnTo>
                <a:lnTo>
                  <a:pt x="524372" y="1053077"/>
                </a:lnTo>
                <a:lnTo>
                  <a:pt x="476702" y="1053077"/>
                </a:lnTo>
                <a:lnTo>
                  <a:pt x="481035" y="966404"/>
                </a:lnTo>
                <a:lnTo>
                  <a:pt x="450700" y="966404"/>
                </a:lnTo>
                <a:lnTo>
                  <a:pt x="450700" y="780057"/>
                </a:lnTo>
                <a:lnTo>
                  <a:pt x="416031" y="780057"/>
                </a:lnTo>
                <a:lnTo>
                  <a:pt x="416031" y="689050"/>
                </a:lnTo>
                <a:lnTo>
                  <a:pt x="338025" y="689050"/>
                </a:lnTo>
                <a:lnTo>
                  <a:pt x="338025" y="611045"/>
                </a:lnTo>
                <a:lnTo>
                  <a:pt x="307689" y="611045"/>
                </a:lnTo>
                <a:lnTo>
                  <a:pt x="307689" y="511371"/>
                </a:lnTo>
                <a:lnTo>
                  <a:pt x="255686" y="511371"/>
                </a:lnTo>
                <a:lnTo>
                  <a:pt x="255686" y="394362"/>
                </a:lnTo>
                <a:lnTo>
                  <a:pt x="221016" y="394362"/>
                </a:lnTo>
                <a:lnTo>
                  <a:pt x="221016" y="264353"/>
                </a:lnTo>
                <a:lnTo>
                  <a:pt x="164679" y="264353"/>
                </a:lnTo>
                <a:lnTo>
                  <a:pt x="164679" y="212349"/>
                </a:lnTo>
                <a:lnTo>
                  <a:pt x="130010" y="212349"/>
                </a:lnTo>
                <a:lnTo>
                  <a:pt x="130010" y="164679"/>
                </a:lnTo>
                <a:lnTo>
                  <a:pt x="86673" y="164679"/>
                </a:lnTo>
                <a:lnTo>
                  <a:pt x="86673" y="121342"/>
                </a:lnTo>
                <a:lnTo>
                  <a:pt x="47670" y="121342"/>
                </a:lnTo>
                <a:lnTo>
                  <a:pt x="47670" y="56338"/>
                </a:lnTo>
                <a:lnTo>
                  <a:pt x="4334" y="56338"/>
                </a:lnTo>
                <a:lnTo>
                  <a:pt x="0" y="0"/>
                </a:lnTo>
              </a:path>
            </a:pathLst>
          </a:custGeom>
          <a:noFill/>
          <a:ln w="2857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cxnSp>
        <p:nvCxnSpPr>
          <p:cNvPr id="146473" name="Straight Connector 54"/>
          <p:cNvCxnSpPr>
            <a:cxnSpLocks noChangeShapeType="1"/>
          </p:cNvCxnSpPr>
          <p:nvPr/>
        </p:nvCxnSpPr>
        <p:spPr bwMode="auto">
          <a:xfrm rot="5400000">
            <a:off x="4471194" y="3096419"/>
            <a:ext cx="98425" cy="1587"/>
          </a:xfrm>
          <a:prstGeom prst="line">
            <a:avLst/>
          </a:prstGeom>
          <a:noFill/>
          <a:ln w="19050">
            <a:solidFill>
              <a:schemeClr val="accent2"/>
            </a:solidFill>
            <a:round/>
            <a:headEnd/>
            <a:tailEnd/>
          </a:ln>
          <a:extLst>
            <a:ext uri="{909E8E84-426E-40dd-AFC4-6F175D3DCCD1}">
              <a14:hiddenFill xmlns="" xmlns:a14="http://schemas.microsoft.com/office/drawing/2010/main">
                <a:noFill/>
              </a14:hiddenFill>
            </a:ext>
          </a:extLst>
        </p:spPr>
      </p:cxnSp>
      <p:cxnSp>
        <p:nvCxnSpPr>
          <p:cNvPr id="146474" name="Straight Connector 55"/>
          <p:cNvCxnSpPr>
            <a:cxnSpLocks noChangeShapeType="1"/>
          </p:cNvCxnSpPr>
          <p:nvPr/>
        </p:nvCxnSpPr>
        <p:spPr bwMode="auto">
          <a:xfrm rot="5400000">
            <a:off x="4435475" y="3097213"/>
            <a:ext cx="100013" cy="1587"/>
          </a:xfrm>
          <a:prstGeom prst="line">
            <a:avLst/>
          </a:prstGeom>
          <a:noFill/>
          <a:ln w="19050">
            <a:solidFill>
              <a:schemeClr val="accent2"/>
            </a:solidFill>
            <a:round/>
            <a:headEnd/>
            <a:tailEnd/>
          </a:ln>
          <a:extLst>
            <a:ext uri="{909E8E84-426E-40dd-AFC4-6F175D3DCCD1}">
              <a14:hiddenFill xmlns="" xmlns:a14="http://schemas.microsoft.com/office/drawing/2010/main">
                <a:noFill/>
              </a14:hiddenFill>
            </a:ext>
          </a:extLst>
        </p:spPr>
      </p:cxnSp>
      <p:cxnSp>
        <p:nvCxnSpPr>
          <p:cNvPr id="146475" name="Straight Connector 56"/>
          <p:cNvCxnSpPr>
            <a:cxnSpLocks noChangeShapeType="1"/>
          </p:cNvCxnSpPr>
          <p:nvPr/>
        </p:nvCxnSpPr>
        <p:spPr bwMode="auto">
          <a:xfrm rot="5400000">
            <a:off x="4379912" y="3100388"/>
            <a:ext cx="100013" cy="1588"/>
          </a:xfrm>
          <a:prstGeom prst="line">
            <a:avLst/>
          </a:prstGeom>
          <a:noFill/>
          <a:ln w="19050">
            <a:solidFill>
              <a:schemeClr val="accent2"/>
            </a:solidFill>
            <a:round/>
            <a:headEnd/>
            <a:tailEnd/>
          </a:ln>
          <a:extLst>
            <a:ext uri="{909E8E84-426E-40dd-AFC4-6F175D3DCCD1}">
              <a14:hiddenFill xmlns="" xmlns:a14="http://schemas.microsoft.com/office/drawing/2010/main">
                <a:noFill/>
              </a14:hiddenFill>
            </a:ext>
          </a:extLst>
        </p:spPr>
      </p:cxnSp>
      <p:cxnSp>
        <p:nvCxnSpPr>
          <p:cNvPr id="146476" name="Straight Connector 57"/>
          <p:cNvCxnSpPr>
            <a:cxnSpLocks noChangeShapeType="1"/>
          </p:cNvCxnSpPr>
          <p:nvPr/>
        </p:nvCxnSpPr>
        <p:spPr bwMode="auto">
          <a:xfrm rot="5400000">
            <a:off x="4206875" y="2849563"/>
            <a:ext cx="100013" cy="1587"/>
          </a:xfrm>
          <a:prstGeom prst="line">
            <a:avLst/>
          </a:prstGeom>
          <a:noFill/>
          <a:ln w="19050">
            <a:solidFill>
              <a:schemeClr val="accent2"/>
            </a:solidFill>
            <a:round/>
            <a:headEnd/>
            <a:tailEnd/>
          </a:ln>
          <a:extLst>
            <a:ext uri="{909E8E84-426E-40dd-AFC4-6F175D3DCCD1}">
              <a14:hiddenFill xmlns="" xmlns:a14="http://schemas.microsoft.com/office/drawing/2010/main">
                <a:noFill/>
              </a14:hiddenFill>
            </a:ext>
          </a:extLst>
        </p:spPr>
      </p:cxnSp>
      <p:cxnSp>
        <p:nvCxnSpPr>
          <p:cNvPr id="146477" name="Straight Connector 58"/>
          <p:cNvCxnSpPr>
            <a:cxnSpLocks noChangeShapeType="1"/>
          </p:cNvCxnSpPr>
          <p:nvPr/>
        </p:nvCxnSpPr>
        <p:spPr bwMode="auto">
          <a:xfrm rot="5400000">
            <a:off x="3916363" y="2860675"/>
            <a:ext cx="100012" cy="1588"/>
          </a:xfrm>
          <a:prstGeom prst="line">
            <a:avLst/>
          </a:prstGeom>
          <a:noFill/>
          <a:ln w="19050">
            <a:solidFill>
              <a:schemeClr val="accent2"/>
            </a:solidFill>
            <a:round/>
            <a:headEnd/>
            <a:tailEnd/>
          </a:ln>
          <a:extLst>
            <a:ext uri="{909E8E84-426E-40dd-AFC4-6F175D3DCCD1}">
              <a14:hiddenFill xmlns="" xmlns:a14="http://schemas.microsoft.com/office/drawing/2010/main">
                <a:noFill/>
              </a14:hiddenFill>
            </a:ext>
          </a:extLst>
        </p:spPr>
      </p:cxnSp>
      <p:cxnSp>
        <p:nvCxnSpPr>
          <p:cNvPr id="146478" name="Straight Connector 59"/>
          <p:cNvCxnSpPr>
            <a:cxnSpLocks noChangeShapeType="1"/>
          </p:cNvCxnSpPr>
          <p:nvPr/>
        </p:nvCxnSpPr>
        <p:spPr bwMode="auto">
          <a:xfrm rot="5400000">
            <a:off x="3863976" y="2863850"/>
            <a:ext cx="100012" cy="1587"/>
          </a:xfrm>
          <a:prstGeom prst="line">
            <a:avLst/>
          </a:prstGeom>
          <a:noFill/>
          <a:ln w="19050">
            <a:solidFill>
              <a:schemeClr val="accent2"/>
            </a:solidFill>
            <a:round/>
            <a:headEnd/>
            <a:tailEnd/>
          </a:ln>
          <a:extLst>
            <a:ext uri="{909E8E84-426E-40dd-AFC4-6F175D3DCCD1}">
              <a14:hiddenFill xmlns="" xmlns:a14="http://schemas.microsoft.com/office/drawing/2010/main">
                <a:noFill/>
              </a14:hiddenFill>
            </a:ext>
          </a:extLst>
        </p:spPr>
      </p:cxnSp>
      <p:cxnSp>
        <p:nvCxnSpPr>
          <p:cNvPr id="146479" name="Straight Connector 60"/>
          <p:cNvCxnSpPr>
            <a:cxnSpLocks noChangeShapeType="1"/>
          </p:cNvCxnSpPr>
          <p:nvPr/>
        </p:nvCxnSpPr>
        <p:spPr bwMode="auto">
          <a:xfrm rot="5400000">
            <a:off x="3794126" y="2867025"/>
            <a:ext cx="100012" cy="1587"/>
          </a:xfrm>
          <a:prstGeom prst="line">
            <a:avLst/>
          </a:prstGeom>
          <a:noFill/>
          <a:ln w="19050">
            <a:solidFill>
              <a:schemeClr val="accent2"/>
            </a:solidFill>
            <a:round/>
            <a:headEnd/>
            <a:tailEnd/>
          </a:ln>
          <a:extLst>
            <a:ext uri="{909E8E84-426E-40dd-AFC4-6F175D3DCCD1}">
              <a14:hiddenFill xmlns="" xmlns:a14="http://schemas.microsoft.com/office/drawing/2010/main">
                <a:noFill/>
              </a14:hiddenFill>
            </a:ext>
          </a:extLst>
        </p:spPr>
      </p:cxnSp>
      <p:cxnSp>
        <p:nvCxnSpPr>
          <p:cNvPr id="146480" name="Straight Connector 61"/>
          <p:cNvCxnSpPr>
            <a:cxnSpLocks noChangeShapeType="1"/>
          </p:cNvCxnSpPr>
          <p:nvPr/>
        </p:nvCxnSpPr>
        <p:spPr bwMode="auto">
          <a:xfrm rot="5400000">
            <a:off x="3733801" y="2860675"/>
            <a:ext cx="100012" cy="1587"/>
          </a:xfrm>
          <a:prstGeom prst="line">
            <a:avLst/>
          </a:prstGeom>
          <a:noFill/>
          <a:ln w="19050">
            <a:solidFill>
              <a:schemeClr val="accent2"/>
            </a:solidFill>
            <a:round/>
            <a:headEnd/>
            <a:tailEnd/>
          </a:ln>
          <a:extLst>
            <a:ext uri="{909E8E84-426E-40dd-AFC4-6F175D3DCCD1}">
              <a14:hiddenFill xmlns="" xmlns:a14="http://schemas.microsoft.com/office/drawing/2010/main">
                <a:noFill/>
              </a14:hiddenFill>
            </a:ext>
          </a:extLst>
        </p:spPr>
      </p:cxnSp>
      <p:cxnSp>
        <p:nvCxnSpPr>
          <p:cNvPr id="146481" name="Straight Connector 62"/>
          <p:cNvCxnSpPr>
            <a:cxnSpLocks noChangeShapeType="1"/>
          </p:cNvCxnSpPr>
          <p:nvPr/>
        </p:nvCxnSpPr>
        <p:spPr bwMode="auto">
          <a:xfrm rot="5400000">
            <a:off x="3513137" y="2859088"/>
            <a:ext cx="100013" cy="1588"/>
          </a:xfrm>
          <a:prstGeom prst="line">
            <a:avLst/>
          </a:prstGeom>
          <a:noFill/>
          <a:ln w="19050">
            <a:solidFill>
              <a:schemeClr val="accent2"/>
            </a:solidFill>
            <a:round/>
            <a:headEnd/>
            <a:tailEnd/>
          </a:ln>
          <a:extLst>
            <a:ext uri="{909E8E84-426E-40dd-AFC4-6F175D3DCCD1}">
              <a14:hiddenFill xmlns="" xmlns:a14="http://schemas.microsoft.com/office/drawing/2010/main">
                <a:noFill/>
              </a14:hiddenFill>
            </a:ext>
          </a:extLst>
        </p:spPr>
      </p:cxnSp>
      <p:cxnSp>
        <p:nvCxnSpPr>
          <p:cNvPr id="146482" name="Straight Connector 63"/>
          <p:cNvCxnSpPr>
            <a:cxnSpLocks noChangeShapeType="1"/>
          </p:cNvCxnSpPr>
          <p:nvPr/>
        </p:nvCxnSpPr>
        <p:spPr bwMode="auto">
          <a:xfrm rot="5400000">
            <a:off x="3470275" y="2871788"/>
            <a:ext cx="100013" cy="1587"/>
          </a:xfrm>
          <a:prstGeom prst="line">
            <a:avLst/>
          </a:prstGeom>
          <a:noFill/>
          <a:ln w="19050">
            <a:solidFill>
              <a:schemeClr val="accent2"/>
            </a:solidFill>
            <a:round/>
            <a:headEnd/>
            <a:tailEnd/>
          </a:ln>
          <a:extLst>
            <a:ext uri="{909E8E84-426E-40dd-AFC4-6F175D3DCCD1}">
              <a14:hiddenFill xmlns="" xmlns:a14="http://schemas.microsoft.com/office/drawing/2010/main">
                <a:noFill/>
              </a14:hiddenFill>
            </a:ext>
          </a:extLst>
        </p:spPr>
      </p:cxnSp>
      <p:cxnSp>
        <p:nvCxnSpPr>
          <p:cNvPr id="146483" name="Straight Connector 64"/>
          <p:cNvCxnSpPr>
            <a:cxnSpLocks noChangeShapeType="1"/>
          </p:cNvCxnSpPr>
          <p:nvPr/>
        </p:nvCxnSpPr>
        <p:spPr bwMode="auto">
          <a:xfrm rot="5400000">
            <a:off x="3305176" y="2733675"/>
            <a:ext cx="100012" cy="1587"/>
          </a:xfrm>
          <a:prstGeom prst="line">
            <a:avLst/>
          </a:prstGeom>
          <a:noFill/>
          <a:ln w="19050">
            <a:solidFill>
              <a:schemeClr val="accent2"/>
            </a:solidFill>
            <a:round/>
            <a:headEnd/>
            <a:tailEnd/>
          </a:ln>
          <a:extLst>
            <a:ext uri="{909E8E84-426E-40dd-AFC4-6F175D3DCCD1}">
              <a14:hiddenFill xmlns="" xmlns:a14="http://schemas.microsoft.com/office/drawing/2010/main">
                <a:noFill/>
              </a14:hiddenFill>
            </a:ext>
          </a:extLst>
        </p:spPr>
      </p:cxnSp>
      <p:cxnSp>
        <p:nvCxnSpPr>
          <p:cNvPr id="146484" name="Straight Connector 65"/>
          <p:cNvCxnSpPr>
            <a:cxnSpLocks noChangeShapeType="1"/>
          </p:cNvCxnSpPr>
          <p:nvPr/>
        </p:nvCxnSpPr>
        <p:spPr bwMode="auto">
          <a:xfrm rot="5400000">
            <a:off x="3122613" y="2736850"/>
            <a:ext cx="100012" cy="1588"/>
          </a:xfrm>
          <a:prstGeom prst="line">
            <a:avLst/>
          </a:prstGeom>
          <a:noFill/>
          <a:ln w="19050">
            <a:solidFill>
              <a:schemeClr val="accent2"/>
            </a:solidFill>
            <a:round/>
            <a:headEnd/>
            <a:tailEnd/>
          </a:ln>
          <a:extLst>
            <a:ext uri="{909E8E84-426E-40dd-AFC4-6F175D3DCCD1}">
              <a14:hiddenFill xmlns="" xmlns:a14="http://schemas.microsoft.com/office/drawing/2010/main">
                <a:noFill/>
              </a14:hiddenFill>
            </a:ext>
          </a:extLst>
        </p:spPr>
      </p:cxnSp>
      <p:cxnSp>
        <p:nvCxnSpPr>
          <p:cNvPr id="146485" name="Straight Connector 66"/>
          <p:cNvCxnSpPr>
            <a:cxnSpLocks noChangeShapeType="1"/>
          </p:cNvCxnSpPr>
          <p:nvPr/>
        </p:nvCxnSpPr>
        <p:spPr bwMode="auto">
          <a:xfrm rot="5400000">
            <a:off x="2889250" y="2620963"/>
            <a:ext cx="100013" cy="1587"/>
          </a:xfrm>
          <a:prstGeom prst="line">
            <a:avLst/>
          </a:prstGeom>
          <a:noFill/>
          <a:ln w="19050">
            <a:solidFill>
              <a:schemeClr val="accent2"/>
            </a:solidFill>
            <a:round/>
            <a:headEnd/>
            <a:tailEnd/>
          </a:ln>
          <a:extLst>
            <a:ext uri="{909E8E84-426E-40dd-AFC4-6F175D3DCCD1}">
              <a14:hiddenFill xmlns="" xmlns:a14="http://schemas.microsoft.com/office/drawing/2010/main">
                <a:noFill/>
              </a14:hiddenFill>
            </a:ext>
          </a:extLst>
        </p:spPr>
      </p:cxnSp>
      <p:cxnSp>
        <p:nvCxnSpPr>
          <p:cNvPr id="146486" name="Straight Connector 67"/>
          <p:cNvCxnSpPr>
            <a:cxnSpLocks noChangeShapeType="1"/>
          </p:cNvCxnSpPr>
          <p:nvPr/>
        </p:nvCxnSpPr>
        <p:spPr bwMode="auto">
          <a:xfrm rot="5400000">
            <a:off x="2824162" y="2620963"/>
            <a:ext cx="100013" cy="1588"/>
          </a:xfrm>
          <a:prstGeom prst="line">
            <a:avLst/>
          </a:prstGeom>
          <a:noFill/>
          <a:ln w="19050">
            <a:solidFill>
              <a:schemeClr val="accent2"/>
            </a:solidFill>
            <a:round/>
            <a:headEnd/>
            <a:tailEnd/>
          </a:ln>
          <a:extLst>
            <a:ext uri="{909E8E84-426E-40dd-AFC4-6F175D3DCCD1}">
              <a14:hiddenFill xmlns="" xmlns:a14="http://schemas.microsoft.com/office/drawing/2010/main">
                <a:noFill/>
              </a14:hiddenFill>
            </a:ext>
          </a:extLst>
        </p:spPr>
      </p:cxnSp>
      <p:cxnSp>
        <p:nvCxnSpPr>
          <p:cNvPr id="146487" name="Straight Connector 68"/>
          <p:cNvCxnSpPr>
            <a:cxnSpLocks noChangeShapeType="1"/>
          </p:cNvCxnSpPr>
          <p:nvPr/>
        </p:nvCxnSpPr>
        <p:spPr bwMode="auto">
          <a:xfrm rot="5400000">
            <a:off x="2763837" y="2620963"/>
            <a:ext cx="100013" cy="1588"/>
          </a:xfrm>
          <a:prstGeom prst="line">
            <a:avLst/>
          </a:prstGeom>
          <a:noFill/>
          <a:ln w="19050">
            <a:solidFill>
              <a:schemeClr val="accent2"/>
            </a:solidFill>
            <a:round/>
            <a:headEnd/>
            <a:tailEnd/>
          </a:ln>
          <a:extLst>
            <a:ext uri="{909E8E84-426E-40dd-AFC4-6F175D3DCCD1}">
              <a14:hiddenFill xmlns="" xmlns:a14="http://schemas.microsoft.com/office/drawing/2010/main">
                <a:noFill/>
              </a14:hiddenFill>
            </a:ext>
          </a:extLst>
        </p:spPr>
      </p:cxnSp>
      <p:cxnSp>
        <p:nvCxnSpPr>
          <p:cNvPr id="146488" name="Straight Connector 69"/>
          <p:cNvCxnSpPr>
            <a:cxnSpLocks noChangeShapeType="1"/>
          </p:cNvCxnSpPr>
          <p:nvPr/>
        </p:nvCxnSpPr>
        <p:spPr bwMode="auto">
          <a:xfrm rot="5400000">
            <a:off x="2711450" y="2624138"/>
            <a:ext cx="100013" cy="1587"/>
          </a:xfrm>
          <a:prstGeom prst="line">
            <a:avLst/>
          </a:prstGeom>
          <a:noFill/>
          <a:ln w="19050">
            <a:solidFill>
              <a:schemeClr val="accent2"/>
            </a:solidFill>
            <a:round/>
            <a:headEnd/>
            <a:tailEnd/>
          </a:ln>
          <a:extLst>
            <a:ext uri="{909E8E84-426E-40dd-AFC4-6F175D3DCCD1}">
              <a14:hiddenFill xmlns="" xmlns:a14="http://schemas.microsoft.com/office/drawing/2010/main">
                <a:noFill/>
              </a14:hiddenFill>
            </a:ext>
          </a:extLst>
        </p:spPr>
      </p:cxnSp>
      <p:cxnSp>
        <p:nvCxnSpPr>
          <p:cNvPr id="146489" name="Straight Connector 70"/>
          <p:cNvCxnSpPr>
            <a:cxnSpLocks noChangeShapeType="1"/>
          </p:cNvCxnSpPr>
          <p:nvPr/>
        </p:nvCxnSpPr>
        <p:spPr bwMode="auto">
          <a:xfrm rot="5400000">
            <a:off x="2568575" y="2624138"/>
            <a:ext cx="100013" cy="1587"/>
          </a:xfrm>
          <a:prstGeom prst="line">
            <a:avLst/>
          </a:prstGeom>
          <a:noFill/>
          <a:ln w="19050">
            <a:solidFill>
              <a:schemeClr val="accent2"/>
            </a:solidFill>
            <a:round/>
            <a:headEnd/>
            <a:tailEnd/>
          </a:ln>
          <a:extLst>
            <a:ext uri="{909E8E84-426E-40dd-AFC4-6F175D3DCCD1}">
              <a14:hiddenFill xmlns="" xmlns:a14="http://schemas.microsoft.com/office/drawing/2010/main">
                <a:noFill/>
              </a14:hiddenFill>
            </a:ext>
          </a:extLst>
        </p:spPr>
      </p:cxnSp>
      <p:cxnSp>
        <p:nvCxnSpPr>
          <p:cNvPr id="146490" name="Straight Connector 71"/>
          <p:cNvCxnSpPr>
            <a:cxnSpLocks noChangeShapeType="1"/>
          </p:cNvCxnSpPr>
          <p:nvPr/>
        </p:nvCxnSpPr>
        <p:spPr bwMode="auto">
          <a:xfrm rot="5400000">
            <a:off x="2508250" y="2624138"/>
            <a:ext cx="100013" cy="1587"/>
          </a:xfrm>
          <a:prstGeom prst="line">
            <a:avLst/>
          </a:prstGeom>
          <a:noFill/>
          <a:ln w="19050">
            <a:solidFill>
              <a:schemeClr val="accent2"/>
            </a:solidFill>
            <a:round/>
            <a:headEnd/>
            <a:tailEnd/>
          </a:ln>
          <a:extLst>
            <a:ext uri="{909E8E84-426E-40dd-AFC4-6F175D3DCCD1}">
              <a14:hiddenFill xmlns="" xmlns:a14="http://schemas.microsoft.com/office/drawing/2010/main">
                <a:noFill/>
              </a14:hiddenFill>
            </a:ext>
          </a:extLst>
        </p:spPr>
      </p:cxnSp>
      <p:cxnSp>
        <p:nvCxnSpPr>
          <p:cNvPr id="146491" name="Straight Connector 72"/>
          <p:cNvCxnSpPr>
            <a:cxnSpLocks noChangeShapeType="1"/>
          </p:cNvCxnSpPr>
          <p:nvPr/>
        </p:nvCxnSpPr>
        <p:spPr bwMode="auto">
          <a:xfrm rot="5400000">
            <a:off x="2428875" y="2620963"/>
            <a:ext cx="100013" cy="1587"/>
          </a:xfrm>
          <a:prstGeom prst="line">
            <a:avLst/>
          </a:prstGeom>
          <a:noFill/>
          <a:ln w="19050">
            <a:solidFill>
              <a:schemeClr val="accent2"/>
            </a:solidFill>
            <a:round/>
            <a:headEnd/>
            <a:tailEnd/>
          </a:ln>
          <a:extLst>
            <a:ext uri="{909E8E84-426E-40dd-AFC4-6F175D3DCCD1}">
              <a14:hiddenFill xmlns="" xmlns:a14="http://schemas.microsoft.com/office/drawing/2010/main">
                <a:noFill/>
              </a14:hiddenFill>
            </a:ext>
          </a:extLst>
        </p:spPr>
      </p:cxnSp>
      <p:cxnSp>
        <p:nvCxnSpPr>
          <p:cNvPr id="146492" name="Straight Connector 73"/>
          <p:cNvCxnSpPr>
            <a:cxnSpLocks noChangeShapeType="1"/>
          </p:cNvCxnSpPr>
          <p:nvPr/>
        </p:nvCxnSpPr>
        <p:spPr bwMode="auto">
          <a:xfrm rot="5400000">
            <a:off x="2252662" y="2624138"/>
            <a:ext cx="100013" cy="1588"/>
          </a:xfrm>
          <a:prstGeom prst="line">
            <a:avLst/>
          </a:prstGeom>
          <a:noFill/>
          <a:ln w="19050">
            <a:solidFill>
              <a:schemeClr val="accent2"/>
            </a:solidFill>
            <a:round/>
            <a:headEnd/>
            <a:tailEnd/>
          </a:ln>
          <a:extLst>
            <a:ext uri="{909E8E84-426E-40dd-AFC4-6F175D3DCCD1}">
              <a14:hiddenFill xmlns="" xmlns:a14="http://schemas.microsoft.com/office/drawing/2010/main">
                <a:noFill/>
              </a14:hiddenFill>
            </a:ext>
          </a:extLst>
        </p:spPr>
      </p:cxnSp>
      <p:cxnSp>
        <p:nvCxnSpPr>
          <p:cNvPr id="146493" name="Straight Connector 74"/>
          <p:cNvCxnSpPr>
            <a:cxnSpLocks noChangeShapeType="1"/>
          </p:cNvCxnSpPr>
          <p:nvPr/>
        </p:nvCxnSpPr>
        <p:spPr bwMode="auto">
          <a:xfrm rot="5400000">
            <a:off x="2155825" y="2633663"/>
            <a:ext cx="100013" cy="1587"/>
          </a:xfrm>
          <a:prstGeom prst="line">
            <a:avLst/>
          </a:prstGeom>
          <a:noFill/>
          <a:ln w="19050">
            <a:solidFill>
              <a:schemeClr val="accent2"/>
            </a:solidFill>
            <a:round/>
            <a:headEnd/>
            <a:tailEnd/>
          </a:ln>
          <a:extLst>
            <a:ext uri="{909E8E84-426E-40dd-AFC4-6F175D3DCCD1}">
              <a14:hiddenFill xmlns="" xmlns:a14="http://schemas.microsoft.com/office/drawing/2010/main">
                <a:noFill/>
              </a14:hiddenFill>
            </a:ext>
          </a:extLst>
        </p:spPr>
      </p:cxnSp>
      <p:cxnSp>
        <p:nvCxnSpPr>
          <p:cNvPr id="146494" name="Straight Connector 75"/>
          <p:cNvCxnSpPr>
            <a:cxnSpLocks noChangeShapeType="1"/>
          </p:cNvCxnSpPr>
          <p:nvPr/>
        </p:nvCxnSpPr>
        <p:spPr bwMode="auto">
          <a:xfrm rot="5400000">
            <a:off x="2105025" y="2633663"/>
            <a:ext cx="100013" cy="1587"/>
          </a:xfrm>
          <a:prstGeom prst="line">
            <a:avLst/>
          </a:prstGeom>
          <a:noFill/>
          <a:ln w="19050">
            <a:solidFill>
              <a:schemeClr val="accent2"/>
            </a:solidFill>
            <a:round/>
            <a:headEnd/>
            <a:tailEnd/>
          </a:ln>
          <a:extLst>
            <a:ext uri="{909E8E84-426E-40dd-AFC4-6F175D3DCCD1}">
              <a14:hiddenFill xmlns="" xmlns:a14="http://schemas.microsoft.com/office/drawing/2010/main">
                <a:noFill/>
              </a14:hiddenFill>
            </a:ext>
          </a:extLst>
        </p:spPr>
      </p:cxnSp>
      <p:cxnSp>
        <p:nvCxnSpPr>
          <p:cNvPr id="146495" name="Straight Connector 76"/>
          <p:cNvCxnSpPr>
            <a:cxnSpLocks noChangeShapeType="1"/>
          </p:cNvCxnSpPr>
          <p:nvPr/>
        </p:nvCxnSpPr>
        <p:spPr bwMode="auto">
          <a:xfrm rot="5400000">
            <a:off x="1745456" y="2275682"/>
            <a:ext cx="98425" cy="1588"/>
          </a:xfrm>
          <a:prstGeom prst="line">
            <a:avLst/>
          </a:prstGeom>
          <a:noFill/>
          <a:ln w="19050">
            <a:solidFill>
              <a:schemeClr val="accent2"/>
            </a:solidFill>
            <a:round/>
            <a:headEnd/>
            <a:tailEnd/>
          </a:ln>
          <a:extLst>
            <a:ext uri="{909E8E84-426E-40dd-AFC4-6F175D3DCCD1}">
              <a14:hiddenFill xmlns="" xmlns:a14="http://schemas.microsoft.com/office/drawing/2010/main">
                <a:noFill/>
              </a14:hiddenFill>
            </a:ext>
          </a:extLst>
        </p:spPr>
      </p:cxnSp>
      <p:cxnSp>
        <p:nvCxnSpPr>
          <p:cNvPr id="146496" name="Straight Connector 77"/>
          <p:cNvCxnSpPr>
            <a:cxnSpLocks noChangeShapeType="1"/>
          </p:cNvCxnSpPr>
          <p:nvPr/>
        </p:nvCxnSpPr>
        <p:spPr bwMode="auto">
          <a:xfrm rot="5400000">
            <a:off x="1654175" y="2265363"/>
            <a:ext cx="100013" cy="1587"/>
          </a:xfrm>
          <a:prstGeom prst="line">
            <a:avLst/>
          </a:prstGeom>
          <a:noFill/>
          <a:ln w="19050">
            <a:solidFill>
              <a:schemeClr val="accent2"/>
            </a:solidFill>
            <a:round/>
            <a:headEnd/>
            <a:tailEnd/>
          </a:ln>
          <a:extLst>
            <a:ext uri="{909E8E84-426E-40dd-AFC4-6F175D3DCCD1}">
              <a14:hiddenFill xmlns="" xmlns:a14="http://schemas.microsoft.com/office/drawing/2010/main">
                <a:noFill/>
              </a14:hiddenFill>
            </a:ext>
          </a:extLst>
        </p:spPr>
      </p:cxnSp>
      <p:cxnSp>
        <p:nvCxnSpPr>
          <p:cNvPr id="146497" name="Straight Connector 78"/>
          <p:cNvCxnSpPr>
            <a:cxnSpLocks noChangeShapeType="1"/>
          </p:cNvCxnSpPr>
          <p:nvPr/>
        </p:nvCxnSpPr>
        <p:spPr bwMode="auto">
          <a:xfrm rot="5400000">
            <a:off x="1601787" y="2265363"/>
            <a:ext cx="100013" cy="1588"/>
          </a:xfrm>
          <a:prstGeom prst="line">
            <a:avLst/>
          </a:prstGeom>
          <a:noFill/>
          <a:ln w="19050">
            <a:solidFill>
              <a:schemeClr val="accent2"/>
            </a:solidFill>
            <a:round/>
            <a:headEnd/>
            <a:tailEnd/>
          </a:ln>
          <a:extLst>
            <a:ext uri="{909E8E84-426E-40dd-AFC4-6F175D3DCCD1}">
              <a14:hiddenFill xmlns="" xmlns:a14="http://schemas.microsoft.com/office/drawing/2010/main">
                <a:noFill/>
              </a14:hiddenFill>
            </a:ext>
          </a:extLst>
        </p:spPr>
      </p:cxnSp>
      <p:cxnSp>
        <p:nvCxnSpPr>
          <p:cNvPr id="146498" name="Straight Connector 79"/>
          <p:cNvCxnSpPr>
            <a:cxnSpLocks noChangeShapeType="1"/>
          </p:cNvCxnSpPr>
          <p:nvPr/>
        </p:nvCxnSpPr>
        <p:spPr bwMode="auto">
          <a:xfrm rot="5400000">
            <a:off x="1442244" y="2269332"/>
            <a:ext cx="98425" cy="1587"/>
          </a:xfrm>
          <a:prstGeom prst="line">
            <a:avLst/>
          </a:prstGeom>
          <a:noFill/>
          <a:ln w="19050">
            <a:solidFill>
              <a:schemeClr val="accent2"/>
            </a:solidFill>
            <a:round/>
            <a:headEnd/>
            <a:tailEnd/>
          </a:ln>
          <a:extLst>
            <a:ext uri="{909E8E84-426E-40dd-AFC4-6F175D3DCCD1}">
              <a14:hiddenFill xmlns="" xmlns:a14="http://schemas.microsoft.com/office/drawing/2010/main">
                <a:noFill/>
              </a14:hiddenFill>
            </a:ext>
          </a:extLst>
        </p:spPr>
      </p:cxnSp>
      <p:cxnSp>
        <p:nvCxnSpPr>
          <p:cNvPr id="146499" name="Straight Connector 80"/>
          <p:cNvCxnSpPr>
            <a:cxnSpLocks noChangeShapeType="1"/>
          </p:cNvCxnSpPr>
          <p:nvPr/>
        </p:nvCxnSpPr>
        <p:spPr bwMode="auto">
          <a:xfrm>
            <a:off x="1957388" y="2543175"/>
            <a:ext cx="100012" cy="1588"/>
          </a:xfrm>
          <a:prstGeom prst="line">
            <a:avLst/>
          </a:prstGeom>
          <a:noFill/>
          <a:ln w="19050">
            <a:solidFill>
              <a:schemeClr val="accent2"/>
            </a:solidFill>
            <a:round/>
            <a:headEnd/>
            <a:tailEnd/>
          </a:ln>
          <a:extLst>
            <a:ext uri="{909E8E84-426E-40dd-AFC4-6F175D3DCCD1}">
              <a14:hiddenFill xmlns="" xmlns:a14="http://schemas.microsoft.com/office/drawing/2010/main">
                <a:noFill/>
              </a14:hiddenFill>
            </a:ext>
          </a:extLst>
        </p:spPr>
      </p:cxnSp>
      <p:cxnSp>
        <p:nvCxnSpPr>
          <p:cNvPr id="146500" name="Straight Connector 81"/>
          <p:cNvCxnSpPr>
            <a:cxnSpLocks noChangeShapeType="1"/>
          </p:cNvCxnSpPr>
          <p:nvPr/>
        </p:nvCxnSpPr>
        <p:spPr bwMode="auto">
          <a:xfrm>
            <a:off x="1841500" y="2473325"/>
            <a:ext cx="100013" cy="1588"/>
          </a:xfrm>
          <a:prstGeom prst="line">
            <a:avLst/>
          </a:prstGeom>
          <a:noFill/>
          <a:ln w="19050">
            <a:solidFill>
              <a:schemeClr val="accent2"/>
            </a:solidFill>
            <a:round/>
            <a:headEnd/>
            <a:tailEnd/>
          </a:ln>
          <a:extLst>
            <a:ext uri="{909E8E84-426E-40dd-AFC4-6F175D3DCCD1}">
              <a14:hiddenFill xmlns="" xmlns:a14="http://schemas.microsoft.com/office/drawing/2010/main">
                <a:noFill/>
              </a14:hiddenFill>
            </a:ext>
          </a:extLst>
        </p:spPr>
      </p:cxnSp>
      <p:cxnSp>
        <p:nvCxnSpPr>
          <p:cNvPr id="83" name="Straight Connector 82"/>
          <p:cNvCxnSpPr/>
          <p:nvPr/>
        </p:nvCxnSpPr>
        <p:spPr bwMode="auto">
          <a:xfrm rot="5400000">
            <a:off x="4486275" y="3963988"/>
            <a:ext cx="100013" cy="1587"/>
          </a:xfrm>
          <a:prstGeom prst="line">
            <a:avLst/>
          </a:prstGeom>
          <a:noFill/>
          <a:ln w="19050" cap="flat" cmpd="sng" algn="ctr">
            <a:solidFill>
              <a:schemeClr val="accent3"/>
            </a:solidFill>
            <a:prstDash val="solid"/>
            <a:round/>
            <a:headEnd type="none" w="med" len="med"/>
            <a:tailEnd type="none" w="med" len="med"/>
          </a:ln>
          <a:effectLst/>
        </p:spPr>
      </p:cxnSp>
      <p:cxnSp>
        <p:nvCxnSpPr>
          <p:cNvPr id="84" name="Straight Connector 83"/>
          <p:cNvCxnSpPr/>
          <p:nvPr/>
        </p:nvCxnSpPr>
        <p:spPr bwMode="auto">
          <a:xfrm rot="5400000">
            <a:off x="4425951" y="3952875"/>
            <a:ext cx="100012" cy="1587"/>
          </a:xfrm>
          <a:prstGeom prst="line">
            <a:avLst/>
          </a:prstGeom>
          <a:noFill/>
          <a:ln w="19050" cap="flat" cmpd="sng" algn="ctr">
            <a:solidFill>
              <a:schemeClr val="accent3"/>
            </a:solidFill>
            <a:prstDash val="solid"/>
            <a:round/>
            <a:headEnd type="none" w="med" len="med"/>
            <a:tailEnd type="none" w="med" len="med"/>
          </a:ln>
          <a:effectLst/>
        </p:spPr>
      </p:cxnSp>
      <p:cxnSp>
        <p:nvCxnSpPr>
          <p:cNvPr id="85" name="Straight Connector 84"/>
          <p:cNvCxnSpPr/>
          <p:nvPr/>
        </p:nvCxnSpPr>
        <p:spPr bwMode="auto">
          <a:xfrm rot="5400000">
            <a:off x="4262437" y="3795713"/>
            <a:ext cx="100013" cy="1588"/>
          </a:xfrm>
          <a:prstGeom prst="line">
            <a:avLst/>
          </a:prstGeom>
          <a:noFill/>
          <a:ln w="19050" cap="flat" cmpd="sng" algn="ctr">
            <a:solidFill>
              <a:schemeClr val="accent3"/>
            </a:solidFill>
            <a:prstDash val="solid"/>
            <a:round/>
            <a:headEnd type="none" w="med" len="med"/>
            <a:tailEnd type="none" w="med" len="med"/>
          </a:ln>
          <a:effectLst/>
        </p:spPr>
      </p:cxnSp>
      <p:cxnSp>
        <p:nvCxnSpPr>
          <p:cNvPr id="86" name="Straight Connector 85"/>
          <p:cNvCxnSpPr/>
          <p:nvPr/>
        </p:nvCxnSpPr>
        <p:spPr bwMode="auto">
          <a:xfrm rot="5400000">
            <a:off x="3967163" y="3800475"/>
            <a:ext cx="100012" cy="1588"/>
          </a:xfrm>
          <a:prstGeom prst="line">
            <a:avLst/>
          </a:prstGeom>
          <a:noFill/>
          <a:ln w="19050" cap="flat" cmpd="sng" algn="ctr">
            <a:solidFill>
              <a:schemeClr val="accent3"/>
            </a:solidFill>
            <a:prstDash val="solid"/>
            <a:round/>
            <a:headEnd type="none" w="med" len="med"/>
            <a:tailEnd type="none" w="med" len="med"/>
          </a:ln>
          <a:effectLst/>
        </p:spPr>
      </p:cxnSp>
      <p:cxnSp>
        <p:nvCxnSpPr>
          <p:cNvPr id="87" name="Straight Connector 86"/>
          <p:cNvCxnSpPr/>
          <p:nvPr/>
        </p:nvCxnSpPr>
        <p:spPr bwMode="auto">
          <a:xfrm rot="5400000">
            <a:off x="3906838" y="3800475"/>
            <a:ext cx="100012" cy="1588"/>
          </a:xfrm>
          <a:prstGeom prst="line">
            <a:avLst/>
          </a:prstGeom>
          <a:noFill/>
          <a:ln w="19050" cap="flat" cmpd="sng" algn="ctr">
            <a:solidFill>
              <a:schemeClr val="accent3"/>
            </a:solidFill>
            <a:prstDash val="solid"/>
            <a:round/>
            <a:headEnd type="none" w="med" len="med"/>
            <a:tailEnd type="none" w="med" len="med"/>
          </a:ln>
          <a:effectLst/>
        </p:spPr>
      </p:cxnSp>
      <p:cxnSp>
        <p:nvCxnSpPr>
          <p:cNvPr id="88" name="Straight Connector 87"/>
          <p:cNvCxnSpPr/>
          <p:nvPr/>
        </p:nvCxnSpPr>
        <p:spPr bwMode="auto">
          <a:xfrm rot="5400000">
            <a:off x="3841750" y="3795713"/>
            <a:ext cx="100013" cy="1587"/>
          </a:xfrm>
          <a:prstGeom prst="line">
            <a:avLst/>
          </a:prstGeom>
          <a:noFill/>
          <a:ln w="19050" cap="flat" cmpd="sng" algn="ctr">
            <a:solidFill>
              <a:schemeClr val="accent3"/>
            </a:solidFill>
            <a:prstDash val="solid"/>
            <a:round/>
            <a:headEnd type="none" w="med" len="med"/>
            <a:tailEnd type="none" w="med" len="med"/>
          </a:ln>
          <a:effectLst/>
        </p:spPr>
      </p:cxnSp>
      <p:cxnSp>
        <p:nvCxnSpPr>
          <p:cNvPr id="89" name="Straight Connector 88"/>
          <p:cNvCxnSpPr/>
          <p:nvPr/>
        </p:nvCxnSpPr>
        <p:spPr bwMode="auto">
          <a:xfrm rot="5400000">
            <a:off x="3781426" y="3800475"/>
            <a:ext cx="100012" cy="1587"/>
          </a:xfrm>
          <a:prstGeom prst="line">
            <a:avLst/>
          </a:prstGeom>
          <a:noFill/>
          <a:ln w="19050" cap="flat" cmpd="sng" algn="ctr">
            <a:solidFill>
              <a:schemeClr val="accent3"/>
            </a:solidFill>
            <a:prstDash val="solid"/>
            <a:round/>
            <a:headEnd type="none" w="med" len="med"/>
            <a:tailEnd type="none" w="med" len="med"/>
          </a:ln>
          <a:effectLst/>
        </p:spPr>
      </p:cxnSp>
      <p:cxnSp>
        <p:nvCxnSpPr>
          <p:cNvPr id="90" name="Straight Connector 89"/>
          <p:cNvCxnSpPr/>
          <p:nvPr/>
        </p:nvCxnSpPr>
        <p:spPr bwMode="auto">
          <a:xfrm rot="5400000">
            <a:off x="3551238" y="3800475"/>
            <a:ext cx="100012" cy="1588"/>
          </a:xfrm>
          <a:prstGeom prst="line">
            <a:avLst/>
          </a:prstGeom>
          <a:noFill/>
          <a:ln w="19050" cap="flat" cmpd="sng" algn="ctr">
            <a:solidFill>
              <a:schemeClr val="accent3"/>
            </a:solidFill>
            <a:prstDash val="solid"/>
            <a:round/>
            <a:headEnd type="none" w="med" len="med"/>
            <a:tailEnd type="none" w="med" len="med"/>
          </a:ln>
          <a:effectLst/>
        </p:spPr>
      </p:cxnSp>
      <p:cxnSp>
        <p:nvCxnSpPr>
          <p:cNvPr id="91" name="Straight Connector 90"/>
          <p:cNvCxnSpPr/>
          <p:nvPr/>
        </p:nvCxnSpPr>
        <p:spPr bwMode="auto">
          <a:xfrm rot="5400000">
            <a:off x="3511550" y="3795713"/>
            <a:ext cx="100013" cy="1587"/>
          </a:xfrm>
          <a:prstGeom prst="line">
            <a:avLst/>
          </a:prstGeom>
          <a:noFill/>
          <a:ln w="19050" cap="flat" cmpd="sng" algn="ctr">
            <a:solidFill>
              <a:schemeClr val="accent3"/>
            </a:solidFill>
            <a:prstDash val="solid"/>
            <a:round/>
            <a:headEnd type="none" w="med" len="med"/>
            <a:tailEnd type="none" w="med" len="med"/>
          </a:ln>
          <a:effectLst/>
        </p:spPr>
      </p:cxnSp>
      <p:cxnSp>
        <p:nvCxnSpPr>
          <p:cNvPr id="92" name="Straight Connector 91"/>
          <p:cNvCxnSpPr/>
          <p:nvPr/>
        </p:nvCxnSpPr>
        <p:spPr bwMode="auto">
          <a:xfrm rot="5400000">
            <a:off x="3360737" y="3735388"/>
            <a:ext cx="100013" cy="1588"/>
          </a:xfrm>
          <a:prstGeom prst="line">
            <a:avLst/>
          </a:prstGeom>
          <a:noFill/>
          <a:ln w="19050" cap="flat" cmpd="sng" algn="ctr">
            <a:solidFill>
              <a:schemeClr val="accent3"/>
            </a:solidFill>
            <a:prstDash val="solid"/>
            <a:round/>
            <a:headEnd type="none" w="med" len="med"/>
            <a:tailEnd type="none" w="med" len="med"/>
          </a:ln>
          <a:effectLst/>
        </p:spPr>
      </p:cxnSp>
      <p:cxnSp>
        <p:nvCxnSpPr>
          <p:cNvPr id="93" name="Straight Connector 92"/>
          <p:cNvCxnSpPr/>
          <p:nvPr/>
        </p:nvCxnSpPr>
        <p:spPr bwMode="auto">
          <a:xfrm rot="5400000">
            <a:off x="3173412" y="3722688"/>
            <a:ext cx="100013" cy="1588"/>
          </a:xfrm>
          <a:prstGeom prst="line">
            <a:avLst/>
          </a:prstGeom>
          <a:noFill/>
          <a:ln w="19050" cap="flat" cmpd="sng" algn="ctr">
            <a:solidFill>
              <a:schemeClr val="accent3"/>
            </a:solidFill>
            <a:prstDash val="solid"/>
            <a:round/>
            <a:headEnd type="none" w="med" len="med"/>
            <a:tailEnd type="none" w="med" len="med"/>
          </a:ln>
          <a:effectLst/>
        </p:spPr>
      </p:cxnSp>
      <p:cxnSp>
        <p:nvCxnSpPr>
          <p:cNvPr id="94" name="Straight Connector 93"/>
          <p:cNvCxnSpPr/>
          <p:nvPr/>
        </p:nvCxnSpPr>
        <p:spPr bwMode="auto">
          <a:xfrm rot="5400000">
            <a:off x="2940051" y="3575050"/>
            <a:ext cx="100012" cy="1587"/>
          </a:xfrm>
          <a:prstGeom prst="line">
            <a:avLst/>
          </a:prstGeom>
          <a:noFill/>
          <a:ln w="19050" cap="flat" cmpd="sng" algn="ctr">
            <a:solidFill>
              <a:schemeClr val="accent3"/>
            </a:solidFill>
            <a:prstDash val="solid"/>
            <a:round/>
            <a:headEnd type="none" w="med" len="med"/>
            <a:tailEnd type="none" w="med" len="med"/>
          </a:ln>
          <a:effectLst/>
        </p:spPr>
      </p:cxnSp>
      <p:cxnSp>
        <p:nvCxnSpPr>
          <p:cNvPr id="95" name="Straight Connector 94"/>
          <p:cNvCxnSpPr/>
          <p:nvPr/>
        </p:nvCxnSpPr>
        <p:spPr bwMode="auto">
          <a:xfrm rot="5400000">
            <a:off x="2874963" y="3575050"/>
            <a:ext cx="100012" cy="1588"/>
          </a:xfrm>
          <a:prstGeom prst="line">
            <a:avLst/>
          </a:prstGeom>
          <a:noFill/>
          <a:ln w="19050" cap="flat" cmpd="sng" algn="ctr">
            <a:solidFill>
              <a:schemeClr val="accent3"/>
            </a:solidFill>
            <a:prstDash val="solid"/>
            <a:round/>
            <a:headEnd type="none" w="med" len="med"/>
            <a:tailEnd type="none" w="med" len="med"/>
          </a:ln>
          <a:effectLst/>
        </p:spPr>
      </p:cxnSp>
      <p:cxnSp>
        <p:nvCxnSpPr>
          <p:cNvPr id="96" name="Straight Connector 95"/>
          <p:cNvCxnSpPr/>
          <p:nvPr/>
        </p:nvCxnSpPr>
        <p:spPr bwMode="auto">
          <a:xfrm rot="5400000">
            <a:off x="2809875" y="3579813"/>
            <a:ext cx="100013" cy="1587"/>
          </a:xfrm>
          <a:prstGeom prst="line">
            <a:avLst/>
          </a:prstGeom>
          <a:noFill/>
          <a:ln w="19050" cap="flat" cmpd="sng" algn="ctr">
            <a:solidFill>
              <a:schemeClr val="accent3"/>
            </a:solidFill>
            <a:prstDash val="solid"/>
            <a:round/>
            <a:headEnd type="none" w="med" len="med"/>
            <a:tailEnd type="none" w="med" len="med"/>
          </a:ln>
          <a:effectLst/>
        </p:spPr>
      </p:cxnSp>
      <p:cxnSp>
        <p:nvCxnSpPr>
          <p:cNvPr id="97" name="Straight Connector 96"/>
          <p:cNvCxnSpPr/>
          <p:nvPr/>
        </p:nvCxnSpPr>
        <p:spPr bwMode="auto">
          <a:xfrm rot="5400000">
            <a:off x="2757487" y="3579813"/>
            <a:ext cx="100013" cy="1588"/>
          </a:xfrm>
          <a:prstGeom prst="line">
            <a:avLst/>
          </a:prstGeom>
          <a:noFill/>
          <a:ln w="19050" cap="flat" cmpd="sng" algn="ctr">
            <a:solidFill>
              <a:schemeClr val="accent3"/>
            </a:solidFill>
            <a:prstDash val="solid"/>
            <a:round/>
            <a:headEnd type="none" w="med" len="med"/>
            <a:tailEnd type="none" w="med" len="med"/>
          </a:ln>
          <a:effectLst/>
        </p:spPr>
      </p:cxnSp>
      <p:cxnSp>
        <p:nvCxnSpPr>
          <p:cNvPr id="98" name="Straight Connector 97"/>
          <p:cNvCxnSpPr/>
          <p:nvPr/>
        </p:nvCxnSpPr>
        <p:spPr bwMode="auto">
          <a:xfrm rot="5400000">
            <a:off x="2611437" y="3579813"/>
            <a:ext cx="100013" cy="1588"/>
          </a:xfrm>
          <a:prstGeom prst="line">
            <a:avLst/>
          </a:prstGeom>
          <a:noFill/>
          <a:ln w="19050" cap="flat" cmpd="sng" algn="ctr">
            <a:solidFill>
              <a:schemeClr val="accent3"/>
            </a:solidFill>
            <a:prstDash val="solid"/>
            <a:round/>
            <a:headEnd type="none" w="med" len="med"/>
            <a:tailEnd type="none" w="med" len="med"/>
          </a:ln>
          <a:effectLst/>
        </p:spPr>
      </p:cxnSp>
      <p:cxnSp>
        <p:nvCxnSpPr>
          <p:cNvPr id="99" name="Straight Connector 98"/>
          <p:cNvCxnSpPr/>
          <p:nvPr/>
        </p:nvCxnSpPr>
        <p:spPr bwMode="auto">
          <a:xfrm rot="5400000">
            <a:off x="2559050" y="3592513"/>
            <a:ext cx="100013" cy="1587"/>
          </a:xfrm>
          <a:prstGeom prst="line">
            <a:avLst/>
          </a:prstGeom>
          <a:noFill/>
          <a:ln w="19050" cap="flat" cmpd="sng" algn="ctr">
            <a:solidFill>
              <a:schemeClr val="accent3"/>
            </a:solidFill>
            <a:prstDash val="solid"/>
            <a:round/>
            <a:headEnd type="none" w="med" len="med"/>
            <a:tailEnd type="none" w="med" len="med"/>
          </a:ln>
          <a:effectLst/>
        </p:spPr>
      </p:cxnSp>
      <p:cxnSp>
        <p:nvCxnSpPr>
          <p:cNvPr id="100" name="Straight Connector 99"/>
          <p:cNvCxnSpPr/>
          <p:nvPr/>
        </p:nvCxnSpPr>
        <p:spPr bwMode="auto">
          <a:xfrm rot="5400000">
            <a:off x="2484437" y="3579813"/>
            <a:ext cx="100013" cy="1588"/>
          </a:xfrm>
          <a:prstGeom prst="line">
            <a:avLst/>
          </a:prstGeom>
          <a:noFill/>
          <a:ln w="19050" cap="flat" cmpd="sng" algn="ctr">
            <a:solidFill>
              <a:schemeClr val="accent3"/>
            </a:solidFill>
            <a:prstDash val="solid"/>
            <a:round/>
            <a:headEnd type="none" w="med" len="med"/>
            <a:tailEnd type="none" w="med" len="med"/>
          </a:ln>
          <a:effectLst/>
        </p:spPr>
      </p:cxnSp>
      <p:cxnSp>
        <p:nvCxnSpPr>
          <p:cNvPr id="101" name="Straight Connector 100"/>
          <p:cNvCxnSpPr/>
          <p:nvPr/>
        </p:nvCxnSpPr>
        <p:spPr bwMode="auto">
          <a:xfrm rot="5400000">
            <a:off x="2386012" y="3522663"/>
            <a:ext cx="100013" cy="1588"/>
          </a:xfrm>
          <a:prstGeom prst="line">
            <a:avLst/>
          </a:prstGeom>
          <a:noFill/>
          <a:ln w="19050" cap="flat" cmpd="sng" algn="ctr">
            <a:solidFill>
              <a:schemeClr val="accent3"/>
            </a:solidFill>
            <a:prstDash val="solid"/>
            <a:round/>
            <a:headEnd type="none" w="med" len="med"/>
            <a:tailEnd type="none" w="med" len="med"/>
          </a:ln>
          <a:effectLst/>
        </p:spPr>
      </p:cxnSp>
      <p:cxnSp>
        <p:nvCxnSpPr>
          <p:cNvPr id="102" name="Straight Connector 101"/>
          <p:cNvCxnSpPr/>
          <p:nvPr/>
        </p:nvCxnSpPr>
        <p:spPr bwMode="auto">
          <a:xfrm rot="5400000">
            <a:off x="2298700" y="3484563"/>
            <a:ext cx="100013" cy="1587"/>
          </a:xfrm>
          <a:prstGeom prst="line">
            <a:avLst/>
          </a:prstGeom>
          <a:noFill/>
          <a:ln w="19050" cap="flat" cmpd="sng" algn="ctr">
            <a:solidFill>
              <a:schemeClr val="accent3"/>
            </a:solidFill>
            <a:prstDash val="solid"/>
            <a:round/>
            <a:headEnd type="none" w="med" len="med"/>
            <a:tailEnd type="none" w="med" len="med"/>
          </a:ln>
          <a:effectLst/>
        </p:spPr>
      </p:cxnSp>
      <p:cxnSp>
        <p:nvCxnSpPr>
          <p:cNvPr id="103" name="Straight Connector 102"/>
          <p:cNvCxnSpPr/>
          <p:nvPr/>
        </p:nvCxnSpPr>
        <p:spPr bwMode="auto">
          <a:xfrm rot="5400000">
            <a:off x="2259013" y="3479800"/>
            <a:ext cx="100012" cy="1588"/>
          </a:xfrm>
          <a:prstGeom prst="line">
            <a:avLst/>
          </a:prstGeom>
          <a:noFill/>
          <a:ln w="19050" cap="flat" cmpd="sng" algn="ctr">
            <a:solidFill>
              <a:schemeClr val="accent3"/>
            </a:solidFill>
            <a:prstDash val="solid"/>
            <a:round/>
            <a:headEnd type="none" w="med" len="med"/>
            <a:tailEnd type="none" w="med" len="med"/>
          </a:ln>
          <a:effectLst/>
        </p:spPr>
      </p:cxnSp>
      <p:cxnSp>
        <p:nvCxnSpPr>
          <p:cNvPr id="104" name="Straight Connector 103"/>
          <p:cNvCxnSpPr/>
          <p:nvPr/>
        </p:nvCxnSpPr>
        <p:spPr bwMode="auto">
          <a:xfrm rot="5400000">
            <a:off x="2195512" y="3475038"/>
            <a:ext cx="100013" cy="1588"/>
          </a:xfrm>
          <a:prstGeom prst="line">
            <a:avLst/>
          </a:prstGeom>
          <a:noFill/>
          <a:ln w="19050" cap="flat" cmpd="sng" algn="ctr">
            <a:solidFill>
              <a:schemeClr val="accent3"/>
            </a:solidFill>
            <a:prstDash val="solid"/>
            <a:round/>
            <a:headEnd type="none" w="med" len="med"/>
            <a:tailEnd type="none" w="med" len="med"/>
          </a:ln>
          <a:effectLst/>
        </p:spPr>
      </p:cxnSp>
      <p:cxnSp>
        <p:nvCxnSpPr>
          <p:cNvPr id="105" name="Straight Connector 104"/>
          <p:cNvCxnSpPr/>
          <p:nvPr/>
        </p:nvCxnSpPr>
        <p:spPr bwMode="auto">
          <a:xfrm rot="5400000">
            <a:off x="2156619" y="3488532"/>
            <a:ext cx="98425" cy="1587"/>
          </a:xfrm>
          <a:prstGeom prst="line">
            <a:avLst/>
          </a:prstGeom>
          <a:noFill/>
          <a:ln w="19050" cap="flat" cmpd="sng" algn="ctr">
            <a:solidFill>
              <a:schemeClr val="accent3"/>
            </a:solidFill>
            <a:prstDash val="solid"/>
            <a:round/>
            <a:headEnd type="none" w="med" len="med"/>
            <a:tailEnd type="none" w="med" len="med"/>
          </a:ln>
          <a:effectLst/>
        </p:spPr>
      </p:cxnSp>
      <p:cxnSp>
        <p:nvCxnSpPr>
          <p:cNvPr id="106" name="Straight Connector 105"/>
          <p:cNvCxnSpPr/>
          <p:nvPr/>
        </p:nvCxnSpPr>
        <p:spPr bwMode="auto">
          <a:xfrm rot="5400000">
            <a:off x="1912938" y="3133725"/>
            <a:ext cx="100012" cy="1588"/>
          </a:xfrm>
          <a:prstGeom prst="line">
            <a:avLst/>
          </a:prstGeom>
          <a:noFill/>
          <a:ln w="19050" cap="flat" cmpd="sng" algn="ctr">
            <a:solidFill>
              <a:schemeClr val="accent3"/>
            </a:solidFill>
            <a:prstDash val="solid"/>
            <a:round/>
            <a:headEnd type="none" w="med" len="med"/>
            <a:tailEnd type="none" w="med" len="med"/>
          </a:ln>
          <a:effectLst/>
        </p:spPr>
      </p:cxnSp>
      <p:cxnSp>
        <p:nvCxnSpPr>
          <p:cNvPr id="107" name="Straight Connector 106"/>
          <p:cNvCxnSpPr/>
          <p:nvPr/>
        </p:nvCxnSpPr>
        <p:spPr bwMode="auto">
          <a:xfrm rot="5400000">
            <a:off x="1540669" y="2621757"/>
            <a:ext cx="98425" cy="1587"/>
          </a:xfrm>
          <a:prstGeom prst="line">
            <a:avLst/>
          </a:prstGeom>
          <a:noFill/>
          <a:ln w="19050" cap="flat" cmpd="sng" algn="ctr">
            <a:solidFill>
              <a:schemeClr val="accent3"/>
            </a:solidFill>
            <a:prstDash val="solid"/>
            <a:round/>
            <a:headEnd type="none" w="med" len="med"/>
            <a:tailEnd type="none" w="med" len="med"/>
          </a:ln>
          <a:effectLst/>
        </p:spPr>
      </p:cxnSp>
      <p:cxnSp>
        <p:nvCxnSpPr>
          <p:cNvPr id="108" name="Straight Connector 107"/>
          <p:cNvCxnSpPr/>
          <p:nvPr/>
        </p:nvCxnSpPr>
        <p:spPr bwMode="auto">
          <a:xfrm>
            <a:off x="2012950" y="3284538"/>
            <a:ext cx="100013" cy="1587"/>
          </a:xfrm>
          <a:prstGeom prst="line">
            <a:avLst/>
          </a:prstGeom>
          <a:noFill/>
          <a:ln w="19050" cap="flat" cmpd="sng" algn="ctr">
            <a:solidFill>
              <a:schemeClr val="accent3"/>
            </a:solidFill>
            <a:prstDash val="solid"/>
            <a:round/>
            <a:headEnd type="none" w="med" len="med"/>
            <a:tailEnd type="none" w="med" len="med"/>
          </a:ln>
          <a:effectLst/>
        </p:spPr>
      </p:cxnSp>
      <p:cxnSp>
        <p:nvCxnSpPr>
          <p:cNvPr id="110" name="Straight Connector 109"/>
          <p:cNvCxnSpPr/>
          <p:nvPr/>
        </p:nvCxnSpPr>
        <p:spPr bwMode="auto">
          <a:xfrm>
            <a:off x="1787525" y="2925763"/>
            <a:ext cx="100013" cy="1587"/>
          </a:xfrm>
          <a:prstGeom prst="line">
            <a:avLst/>
          </a:prstGeom>
          <a:noFill/>
          <a:ln w="19050" cap="flat" cmpd="sng" algn="ctr">
            <a:solidFill>
              <a:schemeClr val="accent3"/>
            </a:solidFill>
            <a:prstDash val="solid"/>
            <a:round/>
            <a:headEnd type="none" w="med" len="med"/>
            <a:tailEnd type="none" w="med" len="med"/>
          </a:ln>
          <a:effectLst/>
        </p:spPr>
      </p:cxnSp>
      <p:cxnSp>
        <p:nvCxnSpPr>
          <p:cNvPr id="111" name="Straight Connector 110"/>
          <p:cNvCxnSpPr/>
          <p:nvPr/>
        </p:nvCxnSpPr>
        <p:spPr bwMode="auto">
          <a:xfrm>
            <a:off x="1736725" y="2844800"/>
            <a:ext cx="100013" cy="1588"/>
          </a:xfrm>
          <a:prstGeom prst="line">
            <a:avLst/>
          </a:prstGeom>
          <a:noFill/>
          <a:ln w="19050" cap="flat" cmpd="sng" algn="ctr">
            <a:solidFill>
              <a:schemeClr val="accent3"/>
            </a:solidFill>
            <a:prstDash val="solid"/>
            <a:round/>
            <a:headEnd type="none" w="med" len="med"/>
            <a:tailEnd type="none" w="med" len="med"/>
          </a:ln>
          <a:effectLst/>
        </p:spPr>
      </p:cxnSp>
      <p:cxnSp>
        <p:nvCxnSpPr>
          <p:cNvPr id="112" name="Straight Connector 111"/>
          <p:cNvCxnSpPr/>
          <p:nvPr/>
        </p:nvCxnSpPr>
        <p:spPr bwMode="auto">
          <a:xfrm>
            <a:off x="1658938" y="2722563"/>
            <a:ext cx="100012" cy="1587"/>
          </a:xfrm>
          <a:prstGeom prst="line">
            <a:avLst/>
          </a:prstGeom>
          <a:noFill/>
          <a:ln w="19050" cap="flat" cmpd="sng" algn="ctr">
            <a:solidFill>
              <a:schemeClr val="accent3"/>
            </a:solidFill>
            <a:prstDash val="solid"/>
            <a:round/>
            <a:headEnd type="none" w="med" len="med"/>
            <a:tailEnd type="none" w="med" len="med"/>
          </a:ln>
          <a:effectLst/>
        </p:spPr>
      </p:cxnSp>
      <p:cxnSp>
        <p:nvCxnSpPr>
          <p:cNvPr id="113" name="Straight Connector 112"/>
          <p:cNvCxnSpPr/>
          <p:nvPr/>
        </p:nvCxnSpPr>
        <p:spPr bwMode="auto">
          <a:xfrm>
            <a:off x="1446213" y="2514600"/>
            <a:ext cx="100012" cy="1588"/>
          </a:xfrm>
          <a:prstGeom prst="line">
            <a:avLst/>
          </a:prstGeom>
          <a:noFill/>
          <a:ln w="19050" cap="flat" cmpd="sng" algn="ctr">
            <a:solidFill>
              <a:schemeClr val="accent3"/>
            </a:solidFill>
            <a:prstDash val="solid"/>
            <a:round/>
            <a:headEnd type="none" w="med" len="med"/>
            <a:tailEnd type="none" w="med" len="med"/>
          </a:ln>
          <a:effectLst/>
        </p:spPr>
      </p:cxnSp>
      <p:cxnSp>
        <p:nvCxnSpPr>
          <p:cNvPr id="114" name="Straight Connector 113"/>
          <p:cNvCxnSpPr/>
          <p:nvPr/>
        </p:nvCxnSpPr>
        <p:spPr bwMode="auto">
          <a:xfrm>
            <a:off x="1373188" y="2446338"/>
            <a:ext cx="100012" cy="1587"/>
          </a:xfrm>
          <a:prstGeom prst="line">
            <a:avLst/>
          </a:prstGeom>
          <a:noFill/>
          <a:ln w="19050" cap="flat" cmpd="sng" algn="ctr">
            <a:solidFill>
              <a:schemeClr val="accent3"/>
            </a:solidFill>
            <a:prstDash val="solid"/>
            <a:round/>
            <a:headEnd type="none" w="med" len="med"/>
            <a:tailEnd type="none" w="med" len="med"/>
          </a:ln>
          <a:effectLst/>
        </p:spPr>
      </p:cxnSp>
      <p:cxnSp>
        <p:nvCxnSpPr>
          <p:cNvPr id="146532" name="Straight Connector 114"/>
          <p:cNvCxnSpPr>
            <a:cxnSpLocks noChangeShapeType="1"/>
          </p:cNvCxnSpPr>
          <p:nvPr/>
        </p:nvCxnSpPr>
        <p:spPr bwMode="auto">
          <a:xfrm rot="5400000">
            <a:off x="2330450" y="4767263"/>
            <a:ext cx="100013" cy="1587"/>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cxnSp>
      <p:cxnSp>
        <p:nvCxnSpPr>
          <p:cNvPr id="146533" name="Straight Connector 115"/>
          <p:cNvCxnSpPr>
            <a:cxnSpLocks noChangeShapeType="1"/>
          </p:cNvCxnSpPr>
          <p:nvPr/>
        </p:nvCxnSpPr>
        <p:spPr bwMode="auto">
          <a:xfrm rot="5400000">
            <a:off x="2212975" y="4560888"/>
            <a:ext cx="100013" cy="1587"/>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cxnSp>
      <p:cxnSp>
        <p:nvCxnSpPr>
          <p:cNvPr id="146534" name="Straight Connector 116"/>
          <p:cNvCxnSpPr>
            <a:cxnSpLocks noChangeShapeType="1"/>
          </p:cNvCxnSpPr>
          <p:nvPr/>
        </p:nvCxnSpPr>
        <p:spPr bwMode="auto">
          <a:xfrm rot="5400000">
            <a:off x="2082801" y="4568825"/>
            <a:ext cx="100012" cy="1587"/>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cxnSp>
      <p:cxnSp>
        <p:nvCxnSpPr>
          <p:cNvPr id="146535" name="Straight Connector 117"/>
          <p:cNvCxnSpPr>
            <a:cxnSpLocks noChangeShapeType="1"/>
          </p:cNvCxnSpPr>
          <p:nvPr/>
        </p:nvCxnSpPr>
        <p:spPr bwMode="auto">
          <a:xfrm>
            <a:off x="1693863" y="3513138"/>
            <a:ext cx="100012" cy="1587"/>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cxnSp>
      <p:cxnSp>
        <p:nvCxnSpPr>
          <p:cNvPr id="146536" name="Straight Connector 118"/>
          <p:cNvCxnSpPr>
            <a:cxnSpLocks noChangeShapeType="1"/>
          </p:cNvCxnSpPr>
          <p:nvPr/>
        </p:nvCxnSpPr>
        <p:spPr bwMode="auto">
          <a:xfrm>
            <a:off x="1387475" y="2703513"/>
            <a:ext cx="100013" cy="1587"/>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cxnSp>
      <p:cxnSp>
        <p:nvCxnSpPr>
          <p:cNvPr id="146537" name="Straight Connector 119"/>
          <p:cNvCxnSpPr>
            <a:cxnSpLocks noChangeShapeType="1"/>
          </p:cNvCxnSpPr>
          <p:nvPr/>
        </p:nvCxnSpPr>
        <p:spPr bwMode="auto">
          <a:xfrm>
            <a:off x="1304925" y="2533650"/>
            <a:ext cx="100013" cy="1588"/>
          </a:xfrm>
          <a:prstGeom prst="line">
            <a:avLst/>
          </a:prstGeom>
          <a:noFill/>
          <a:ln w="19050">
            <a:solidFill>
              <a:srgbClr val="FFFFFF"/>
            </a:solidFill>
            <a:round/>
            <a:headEnd/>
            <a:tailEnd/>
          </a:ln>
          <a:extLst>
            <a:ext uri="{909E8E84-426E-40dd-AFC4-6F175D3DCCD1}">
              <a14:hiddenFill xmlns="" xmlns:a14="http://schemas.microsoft.com/office/drawing/2010/main">
                <a:noFill/>
              </a14:hiddenFill>
            </a:ext>
          </a:extLst>
        </p:spPr>
      </p:cxnSp>
      <p:sp>
        <p:nvSpPr>
          <p:cNvPr id="220267" name="Title 108"/>
          <p:cNvSpPr>
            <a:spLocks noGrp="1"/>
          </p:cNvSpPr>
          <p:nvPr>
            <p:ph type="title" idx="4294967295"/>
          </p:nvPr>
        </p:nvSpPr>
        <p:spPr/>
        <p:txBody>
          <a:bodyPr/>
          <a:lstStyle/>
          <a:p>
            <a:pPr>
              <a:defRPr/>
            </a:pPr>
            <a:r>
              <a:rPr lang="en-US" smtClean="0">
                <a:cs typeface="Times New Roman" pitchFamily="18" charset="0"/>
              </a:rPr>
              <a:t>Response to TACE as a Biological Selection Criterion for LT in HCC</a:t>
            </a:r>
            <a:endParaRPr lang="en-US" smtClean="0"/>
          </a:p>
        </p:txBody>
      </p:sp>
      <p:sp>
        <p:nvSpPr>
          <p:cNvPr id="2" name="Rectangle 1"/>
          <p:cNvSpPr/>
          <p:nvPr/>
        </p:nvSpPr>
        <p:spPr>
          <a:xfrm>
            <a:off x="9533" y="6400800"/>
            <a:ext cx="4516092" cy="400110"/>
          </a:xfrm>
          <a:prstGeom prst="rect">
            <a:avLst/>
          </a:prstGeom>
        </p:spPr>
        <p:txBody>
          <a:bodyPr wrap="none">
            <a:spAutoFit/>
          </a:bodyPr>
          <a:lstStyle/>
          <a:p>
            <a:pPr eaLnBrk="1" hangingPunct="1"/>
            <a:r>
              <a:rPr lang="en-US" sz="1000" dirty="0" smtClean="0">
                <a:solidFill>
                  <a:srgbClr val="FFFFFF"/>
                </a:solidFill>
                <a:cs typeface="Times New Roman" panose="02020603050405020304" pitchFamily="18" charset="0"/>
              </a:rPr>
              <a:t>LT =  </a:t>
            </a:r>
            <a:r>
              <a:rPr lang="en-US" sz="1000" dirty="0">
                <a:solidFill>
                  <a:srgbClr val="FFFFFF"/>
                </a:solidFill>
                <a:cs typeface="Times New Roman" panose="02020603050405020304" pitchFamily="18" charset="0"/>
              </a:rPr>
              <a:t>liver transplantation; </a:t>
            </a:r>
            <a:r>
              <a:rPr lang="en-US" sz="1000" dirty="0" smtClean="0">
                <a:solidFill>
                  <a:srgbClr val="FFFFFF"/>
                </a:solidFill>
                <a:cs typeface="Times New Roman" panose="02020603050405020304" pitchFamily="18" charset="0"/>
              </a:rPr>
              <a:t>TACE = </a:t>
            </a:r>
            <a:r>
              <a:rPr lang="en-US" sz="1000" dirty="0" err="1">
                <a:solidFill>
                  <a:srgbClr val="FFFFFF"/>
                </a:solidFill>
                <a:cs typeface="Times New Roman" panose="02020603050405020304" pitchFamily="18" charset="0"/>
              </a:rPr>
              <a:t>transcatheter</a:t>
            </a:r>
            <a:r>
              <a:rPr lang="en-US" sz="1000" dirty="0">
                <a:solidFill>
                  <a:srgbClr val="FFFFFF"/>
                </a:solidFill>
                <a:cs typeface="Times New Roman" panose="02020603050405020304" pitchFamily="18" charset="0"/>
              </a:rPr>
              <a:t> arterial chemoembolization.</a:t>
            </a:r>
          </a:p>
          <a:p>
            <a:pPr eaLnBrk="1" hangingPunct="1"/>
            <a:r>
              <a:rPr lang="en-US" sz="1000" dirty="0" smtClean="0">
                <a:solidFill>
                  <a:srgbClr val="FFFFFF"/>
                </a:solidFill>
                <a:cs typeface="Times New Roman" panose="02020603050405020304" pitchFamily="18" charset="0"/>
              </a:rPr>
              <a:t>Otto </a:t>
            </a:r>
            <a:r>
              <a:rPr lang="en-US" sz="1000" dirty="0">
                <a:solidFill>
                  <a:srgbClr val="FFFFFF"/>
                </a:solidFill>
                <a:cs typeface="Times New Roman" panose="02020603050405020304" pitchFamily="18" charset="0"/>
              </a:rPr>
              <a:t>et al, 2006.</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3" descr="220px-JohannesBrahms">
            <a:hlinkClick r:id="rId3"/>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946054" y="1649443"/>
            <a:ext cx="2095500" cy="2714625"/>
          </a:xfrm>
          <a:prstGeom prst="rect">
            <a:avLst/>
          </a:prstGeom>
          <a:noFill/>
          <a:ln w="57150" cmpd="thinThick">
            <a:solidFill>
              <a:schemeClr val="bg1"/>
            </a:solidFill>
            <a:miter lim="800000"/>
            <a:headEnd/>
            <a:tailEnd/>
          </a:ln>
          <a:extLst>
            <a:ext uri="{909E8E84-426E-40dd-AFC4-6F175D3DCCD1}">
              <a14:hiddenFill xmlns="" xmlns:a14="http://schemas.microsoft.com/office/drawing/2010/main">
                <a:solidFill>
                  <a:srgbClr val="FFFFFF"/>
                </a:solidFill>
              </a14:hiddenFill>
            </a:ext>
          </a:extLst>
        </p:spPr>
      </p:pic>
      <p:sp>
        <p:nvSpPr>
          <p:cNvPr id="26626" name="Rectangle 4"/>
          <p:cNvSpPr>
            <a:spLocks noChangeArrowheads="1"/>
          </p:cNvSpPr>
          <p:nvPr/>
        </p:nvSpPr>
        <p:spPr bwMode="auto">
          <a:xfrm>
            <a:off x="860329" y="4505355"/>
            <a:ext cx="2300287"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sz="2000" dirty="0">
                <a:solidFill>
                  <a:schemeClr val="bg1"/>
                </a:solidFill>
              </a:rPr>
              <a:t>Johannes Brahms </a:t>
            </a:r>
          </a:p>
        </p:txBody>
      </p:sp>
      <p:pic>
        <p:nvPicPr>
          <p:cNvPr id="26627" name="Picture 5" descr="220px-Ray_Charles_%28cropped%29">
            <a:hlinkClick r:id="rId5" tooltip="Ray Charles in 1990"/>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446366" y="1649443"/>
            <a:ext cx="2095500" cy="2095500"/>
          </a:xfrm>
          <a:prstGeom prst="rect">
            <a:avLst/>
          </a:prstGeom>
          <a:noFill/>
          <a:ln w="57150" cmpd="thinThick">
            <a:solidFill>
              <a:schemeClr val="bg1"/>
            </a:solidFill>
            <a:miter lim="800000"/>
            <a:headEnd/>
            <a:tailEnd/>
          </a:ln>
          <a:extLst>
            <a:ext uri="{909E8E84-426E-40dd-AFC4-6F175D3DCCD1}">
              <a14:hiddenFill xmlns="" xmlns:a14="http://schemas.microsoft.com/office/drawing/2010/main">
                <a:solidFill>
                  <a:srgbClr val="FFFFFF"/>
                </a:solidFill>
              </a14:hiddenFill>
            </a:ext>
          </a:extLst>
        </p:spPr>
      </p:pic>
      <p:sp>
        <p:nvSpPr>
          <p:cNvPr id="26628" name="Rectangle 6"/>
          <p:cNvSpPr>
            <a:spLocks noChangeArrowheads="1"/>
          </p:cNvSpPr>
          <p:nvPr/>
        </p:nvSpPr>
        <p:spPr bwMode="auto">
          <a:xfrm>
            <a:off x="3654142" y="3871883"/>
            <a:ext cx="1595809"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sz="2000" dirty="0">
                <a:solidFill>
                  <a:schemeClr val="bg1"/>
                </a:solidFill>
              </a:rPr>
              <a:t>Ray Charles </a:t>
            </a:r>
          </a:p>
        </p:txBody>
      </p:sp>
      <p:pic>
        <p:nvPicPr>
          <p:cNvPr id="26629" name="Picture 7" descr="220px-%C3%89dith_Piaf">
            <a:hlinkClick r:id="rId7"/>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960966" y="1598673"/>
            <a:ext cx="2095500" cy="2552700"/>
          </a:xfrm>
          <a:prstGeom prst="rect">
            <a:avLst/>
          </a:prstGeom>
          <a:noFill/>
          <a:ln w="57150" cmpd="thinThick">
            <a:solidFill>
              <a:schemeClr val="bg1"/>
            </a:solidFill>
            <a:miter lim="800000"/>
            <a:headEnd/>
            <a:tailEnd/>
          </a:ln>
          <a:extLst>
            <a:ext uri="{909E8E84-426E-40dd-AFC4-6F175D3DCCD1}">
              <a14:hiddenFill xmlns="" xmlns:a14="http://schemas.microsoft.com/office/drawing/2010/main">
                <a:solidFill>
                  <a:srgbClr val="FFFFFF"/>
                </a:solidFill>
              </a14:hiddenFill>
            </a:ext>
          </a:extLst>
        </p:spPr>
      </p:pic>
      <p:sp>
        <p:nvSpPr>
          <p:cNvPr id="26630" name="Rectangle 8"/>
          <p:cNvSpPr>
            <a:spLocks noChangeArrowheads="1"/>
          </p:cNvSpPr>
          <p:nvPr/>
        </p:nvSpPr>
        <p:spPr bwMode="auto">
          <a:xfrm>
            <a:off x="6359332" y="4271993"/>
            <a:ext cx="1300356"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sz="2000" dirty="0" err="1">
                <a:solidFill>
                  <a:schemeClr val="bg1"/>
                </a:solidFill>
              </a:rPr>
              <a:t>Édith</a:t>
            </a:r>
            <a:r>
              <a:rPr lang="en-US" sz="2000" dirty="0">
                <a:solidFill>
                  <a:schemeClr val="bg1"/>
                </a:solidFill>
              </a:rPr>
              <a:t> Piaf </a:t>
            </a:r>
          </a:p>
        </p:txBody>
      </p:sp>
      <p:sp>
        <p:nvSpPr>
          <p:cNvPr id="2" name="Title 1"/>
          <p:cNvSpPr>
            <a:spLocks noGrp="1"/>
          </p:cNvSpPr>
          <p:nvPr>
            <p:ph type="title"/>
          </p:nvPr>
        </p:nvSpPr>
        <p:spPr/>
        <p:txBody>
          <a:bodyPr/>
          <a:lstStyle/>
          <a:p>
            <a:r>
              <a:rPr lang="en-US" smtClean="0"/>
              <a:t>Victims of HCC</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Text Box 4"/>
          <p:cNvSpPr txBox="1">
            <a:spLocks noChangeArrowheads="1"/>
          </p:cNvSpPr>
          <p:nvPr/>
        </p:nvSpPr>
        <p:spPr bwMode="auto">
          <a:xfrm>
            <a:off x="6715125" y="3209925"/>
            <a:ext cx="23272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sz="1600" dirty="0">
                <a:solidFill>
                  <a:srgbClr val="FFFFFF"/>
                </a:solidFill>
                <a:cs typeface="Times New Roman" panose="02020603050405020304" pitchFamily="18" charset="0"/>
              </a:rPr>
              <a:t>TACE </a:t>
            </a:r>
            <a:r>
              <a:rPr lang="en-US" sz="1600" dirty="0" err="1">
                <a:solidFill>
                  <a:srgbClr val="FFFFFF"/>
                </a:solidFill>
                <a:cs typeface="Times New Roman" panose="02020603050405020304" pitchFamily="18" charset="0"/>
              </a:rPr>
              <a:t>nonresponders</a:t>
            </a:r>
            <a:endParaRPr lang="en-US" sz="1600" dirty="0">
              <a:solidFill>
                <a:srgbClr val="FFFFFF"/>
              </a:solidFill>
              <a:cs typeface="Times New Roman" panose="02020603050405020304" pitchFamily="18" charset="0"/>
            </a:endParaRPr>
          </a:p>
        </p:txBody>
      </p:sp>
      <p:sp>
        <p:nvSpPr>
          <p:cNvPr id="148482" name="Text Box 5"/>
          <p:cNvSpPr txBox="1">
            <a:spLocks noChangeArrowheads="1"/>
          </p:cNvSpPr>
          <p:nvPr/>
        </p:nvSpPr>
        <p:spPr bwMode="auto">
          <a:xfrm>
            <a:off x="6791325" y="2952750"/>
            <a:ext cx="185102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sz="1600">
                <a:solidFill>
                  <a:srgbClr val="FFFFFF"/>
                </a:solidFill>
                <a:cs typeface="Times New Roman" panose="02020603050405020304" pitchFamily="18" charset="0"/>
              </a:rPr>
              <a:t>TACE responders</a:t>
            </a:r>
          </a:p>
        </p:txBody>
      </p:sp>
      <p:sp>
        <p:nvSpPr>
          <p:cNvPr id="221189" name="Title 6"/>
          <p:cNvSpPr>
            <a:spLocks noGrp="1"/>
          </p:cNvSpPr>
          <p:nvPr>
            <p:ph type="title" idx="4294967295"/>
          </p:nvPr>
        </p:nvSpPr>
        <p:spPr/>
        <p:txBody>
          <a:bodyPr/>
          <a:lstStyle/>
          <a:p>
            <a:pPr eaLnBrk="1" hangingPunct="1">
              <a:defRPr/>
            </a:pPr>
            <a:r>
              <a:rPr lang="en-US" dirty="0" smtClean="0">
                <a:cs typeface="Times New Roman" pitchFamily="18" charset="0"/>
              </a:rPr>
              <a:t>Response to TACE as a Biological Selection Criterion for LT in HCC</a:t>
            </a:r>
            <a:endParaRPr lang="en-US" dirty="0" smtClean="0"/>
          </a:p>
        </p:txBody>
      </p:sp>
      <p:cxnSp>
        <p:nvCxnSpPr>
          <p:cNvPr id="148485" name="Straight Connector 9"/>
          <p:cNvCxnSpPr>
            <a:cxnSpLocks noChangeShapeType="1"/>
          </p:cNvCxnSpPr>
          <p:nvPr/>
        </p:nvCxnSpPr>
        <p:spPr bwMode="auto">
          <a:xfrm rot="5400000">
            <a:off x="1081087" y="3947319"/>
            <a:ext cx="3381375" cy="1588"/>
          </a:xfrm>
          <a:prstGeom prst="line">
            <a:avLst/>
          </a:prstGeom>
          <a:noFill/>
          <a:ln w="28575">
            <a:solidFill>
              <a:srgbClr val="FFFFFF"/>
            </a:solidFill>
            <a:round/>
            <a:headEnd/>
            <a:tailEnd/>
          </a:ln>
          <a:extLst>
            <a:ext uri="{909E8E84-426E-40dd-AFC4-6F175D3DCCD1}">
              <a14:hiddenFill xmlns="" xmlns:a14="http://schemas.microsoft.com/office/drawing/2010/main">
                <a:noFill/>
              </a14:hiddenFill>
            </a:ext>
          </a:extLst>
        </p:spPr>
      </p:cxnSp>
      <p:cxnSp>
        <p:nvCxnSpPr>
          <p:cNvPr id="148486" name="Straight Connector 11"/>
          <p:cNvCxnSpPr>
            <a:cxnSpLocks noChangeShapeType="1"/>
          </p:cNvCxnSpPr>
          <p:nvPr/>
        </p:nvCxnSpPr>
        <p:spPr bwMode="auto">
          <a:xfrm>
            <a:off x="2761456" y="5638800"/>
            <a:ext cx="3819525" cy="1588"/>
          </a:xfrm>
          <a:prstGeom prst="line">
            <a:avLst/>
          </a:prstGeom>
          <a:noFill/>
          <a:ln w="28575">
            <a:solidFill>
              <a:srgbClr val="FFFFFF"/>
            </a:solidFill>
            <a:round/>
            <a:headEnd/>
            <a:tailEnd/>
          </a:ln>
          <a:extLst>
            <a:ext uri="{909E8E84-426E-40dd-AFC4-6F175D3DCCD1}">
              <a14:hiddenFill xmlns="" xmlns:a14="http://schemas.microsoft.com/office/drawing/2010/main">
                <a:noFill/>
              </a14:hiddenFill>
            </a:ext>
          </a:extLst>
        </p:spPr>
      </p:cxnSp>
      <p:cxnSp>
        <p:nvCxnSpPr>
          <p:cNvPr id="148487" name="Straight Connector 13"/>
          <p:cNvCxnSpPr>
            <a:cxnSpLocks noChangeShapeType="1"/>
          </p:cNvCxnSpPr>
          <p:nvPr/>
        </p:nvCxnSpPr>
        <p:spPr bwMode="auto">
          <a:xfrm>
            <a:off x="2701131" y="5449888"/>
            <a:ext cx="65088" cy="1587"/>
          </a:xfrm>
          <a:prstGeom prst="line">
            <a:avLst/>
          </a:prstGeom>
          <a:noFill/>
          <a:ln w="28575">
            <a:solidFill>
              <a:srgbClr val="FFFFFF"/>
            </a:solidFill>
            <a:round/>
            <a:headEnd/>
            <a:tailEnd/>
          </a:ln>
          <a:extLst>
            <a:ext uri="{909E8E84-426E-40dd-AFC4-6F175D3DCCD1}">
              <a14:hiddenFill xmlns="" xmlns:a14="http://schemas.microsoft.com/office/drawing/2010/main">
                <a:noFill/>
              </a14:hiddenFill>
            </a:ext>
          </a:extLst>
        </p:spPr>
      </p:cxnSp>
      <p:cxnSp>
        <p:nvCxnSpPr>
          <p:cNvPr id="148488" name="Straight Connector 14"/>
          <p:cNvCxnSpPr>
            <a:cxnSpLocks noChangeShapeType="1"/>
          </p:cNvCxnSpPr>
          <p:nvPr/>
        </p:nvCxnSpPr>
        <p:spPr bwMode="auto">
          <a:xfrm>
            <a:off x="2701131" y="4826000"/>
            <a:ext cx="65088" cy="1588"/>
          </a:xfrm>
          <a:prstGeom prst="line">
            <a:avLst/>
          </a:prstGeom>
          <a:noFill/>
          <a:ln w="28575">
            <a:solidFill>
              <a:srgbClr val="FFFFFF"/>
            </a:solidFill>
            <a:round/>
            <a:headEnd/>
            <a:tailEnd/>
          </a:ln>
          <a:extLst>
            <a:ext uri="{909E8E84-426E-40dd-AFC4-6F175D3DCCD1}">
              <a14:hiddenFill xmlns="" xmlns:a14="http://schemas.microsoft.com/office/drawing/2010/main">
                <a:noFill/>
              </a14:hiddenFill>
            </a:ext>
          </a:extLst>
        </p:spPr>
      </p:cxnSp>
      <p:cxnSp>
        <p:nvCxnSpPr>
          <p:cNvPr id="148489" name="Straight Connector 15"/>
          <p:cNvCxnSpPr>
            <a:cxnSpLocks noChangeShapeType="1"/>
          </p:cNvCxnSpPr>
          <p:nvPr/>
        </p:nvCxnSpPr>
        <p:spPr bwMode="auto">
          <a:xfrm>
            <a:off x="2701131" y="4179888"/>
            <a:ext cx="65088" cy="1587"/>
          </a:xfrm>
          <a:prstGeom prst="line">
            <a:avLst/>
          </a:prstGeom>
          <a:noFill/>
          <a:ln w="28575">
            <a:solidFill>
              <a:srgbClr val="FFFFFF"/>
            </a:solidFill>
            <a:round/>
            <a:headEnd/>
            <a:tailEnd/>
          </a:ln>
          <a:extLst>
            <a:ext uri="{909E8E84-426E-40dd-AFC4-6F175D3DCCD1}">
              <a14:hiddenFill xmlns="" xmlns:a14="http://schemas.microsoft.com/office/drawing/2010/main">
                <a:noFill/>
              </a14:hiddenFill>
            </a:ext>
          </a:extLst>
        </p:spPr>
      </p:cxnSp>
      <p:cxnSp>
        <p:nvCxnSpPr>
          <p:cNvPr id="148490" name="Straight Connector 16"/>
          <p:cNvCxnSpPr>
            <a:cxnSpLocks noChangeShapeType="1"/>
          </p:cNvCxnSpPr>
          <p:nvPr/>
        </p:nvCxnSpPr>
        <p:spPr bwMode="auto">
          <a:xfrm>
            <a:off x="2701131" y="3533775"/>
            <a:ext cx="65088" cy="1588"/>
          </a:xfrm>
          <a:prstGeom prst="line">
            <a:avLst/>
          </a:prstGeom>
          <a:noFill/>
          <a:ln w="28575">
            <a:solidFill>
              <a:srgbClr val="FFFFFF"/>
            </a:solidFill>
            <a:round/>
            <a:headEnd/>
            <a:tailEnd/>
          </a:ln>
          <a:extLst>
            <a:ext uri="{909E8E84-426E-40dd-AFC4-6F175D3DCCD1}">
              <a14:hiddenFill xmlns="" xmlns:a14="http://schemas.microsoft.com/office/drawing/2010/main">
                <a:noFill/>
              </a14:hiddenFill>
            </a:ext>
          </a:extLst>
        </p:spPr>
      </p:cxnSp>
      <p:cxnSp>
        <p:nvCxnSpPr>
          <p:cNvPr id="148491" name="Straight Connector 17"/>
          <p:cNvCxnSpPr>
            <a:cxnSpLocks noChangeShapeType="1"/>
          </p:cNvCxnSpPr>
          <p:nvPr/>
        </p:nvCxnSpPr>
        <p:spPr bwMode="auto">
          <a:xfrm>
            <a:off x="2701131" y="2889250"/>
            <a:ext cx="65088" cy="1588"/>
          </a:xfrm>
          <a:prstGeom prst="line">
            <a:avLst/>
          </a:prstGeom>
          <a:noFill/>
          <a:ln w="28575">
            <a:solidFill>
              <a:srgbClr val="FFFFFF"/>
            </a:solidFill>
            <a:round/>
            <a:headEnd/>
            <a:tailEnd/>
          </a:ln>
          <a:extLst>
            <a:ext uri="{909E8E84-426E-40dd-AFC4-6F175D3DCCD1}">
              <a14:hiddenFill xmlns="" xmlns:a14="http://schemas.microsoft.com/office/drawing/2010/main">
                <a:noFill/>
              </a14:hiddenFill>
            </a:ext>
          </a:extLst>
        </p:spPr>
      </p:cxnSp>
      <p:cxnSp>
        <p:nvCxnSpPr>
          <p:cNvPr id="148492" name="Straight Connector 18"/>
          <p:cNvCxnSpPr>
            <a:cxnSpLocks noChangeShapeType="1"/>
          </p:cNvCxnSpPr>
          <p:nvPr/>
        </p:nvCxnSpPr>
        <p:spPr bwMode="auto">
          <a:xfrm>
            <a:off x="2701131" y="2265363"/>
            <a:ext cx="65088" cy="1587"/>
          </a:xfrm>
          <a:prstGeom prst="line">
            <a:avLst/>
          </a:prstGeom>
          <a:noFill/>
          <a:ln w="28575">
            <a:solidFill>
              <a:srgbClr val="FFFFFF"/>
            </a:solidFill>
            <a:round/>
            <a:headEnd/>
            <a:tailEnd/>
          </a:ln>
          <a:extLst>
            <a:ext uri="{909E8E84-426E-40dd-AFC4-6F175D3DCCD1}">
              <a14:hiddenFill xmlns="" xmlns:a14="http://schemas.microsoft.com/office/drawing/2010/main">
                <a:noFill/>
              </a14:hiddenFill>
            </a:ext>
          </a:extLst>
        </p:spPr>
      </p:cxnSp>
      <p:cxnSp>
        <p:nvCxnSpPr>
          <p:cNvPr id="148493" name="Straight Connector 19"/>
          <p:cNvCxnSpPr>
            <a:cxnSpLocks noChangeShapeType="1"/>
          </p:cNvCxnSpPr>
          <p:nvPr/>
        </p:nvCxnSpPr>
        <p:spPr bwMode="auto">
          <a:xfrm rot="-5400000">
            <a:off x="2944019" y="5674519"/>
            <a:ext cx="63500" cy="1588"/>
          </a:xfrm>
          <a:prstGeom prst="line">
            <a:avLst/>
          </a:prstGeom>
          <a:noFill/>
          <a:ln w="28575">
            <a:solidFill>
              <a:srgbClr val="FFFFFF"/>
            </a:solidFill>
            <a:round/>
            <a:headEnd/>
            <a:tailEnd/>
          </a:ln>
          <a:extLst>
            <a:ext uri="{909E8E84-426E-40dd-AFC4-6F175D3DCCD1}">
              <a14:hiddenFill xmlns="" xmlns:a14="http://schemas.microsoft.com/office/drawing/2010/main">
                <a:noFill/>
              </a14:hiddenFill>
            </a:ext>
          </a:extLst>
        </p:spPr>
      </p:cxnSp>
      <p:cxnSp>
        <p:nvCxnSpPr>
          <p:cNvPr id="148494" name="Straight Connector 20"/>
          <p:cNvCxnSpPr>
            <a:cxnSpLocks noChangeShapeType="1"/>
          </p:cNvCxnSpPr>
          <p:nvPr/>
        </p:nvCxnSpPr>
        <p:spPr bwMode="auto">
          <a:xfrm rot="-5400000">
            <a:off x="3619500" y="5674519"/>
            <a:ext cx="63500" cy="1588"/>
          </a:xfrm>
          <a:prstGeom prst="line">
            <a:avLst/>
          </a:prstGeom>
          <a:noFill/>
          <a:ln w="28575">
            <a:solidFill>
              <a:srgbClr val="FFFFFF"/>
            </a:solidFill>
            <a:round/>
            <a:headEnd/>
            <a:tailEnd/>
          </a:ln>
          <a:extLst>
            <a:ext uri="{909E8E84-426E-40dd-AFC4-6F175D3DCCD1}">
              <a14:hiddenFill xmlns="" xmlns:a14="http://schemas.microsoft.com/office/drawing/2010/main">
                <a:noFill/>
              </a14:hiddenFill>
            </a:ext>
          </a:extLst>
        </p:spPr>
      </p:cxnSp>
      <p:cxnSp>
        <p:nvCxnSpPr>
          <p:cNvPr id="148495" name="Straight Connector 21"/>
          <p:cNvCxnSpPr>
            <a:cxnSpLocks noChangeShapeType="1"/>
          </p:cNvCxnSpPr>
          <p:nvPr/>
        </p:nvCxnSpPr>
        <p:spPr bwMode="auto">
          <a:xfrm rot="-5400000">
            <a:off x="4311650" y="5674519"/>
            <a:ext cx="63500" cy="1588"/>
          </a:xfrm>
          <a:prstGeom prst="line">
            <a:avLst/>
          </a:prstGeom>
          <a:noFill/>
          <a:ln w="28575">
            <a:solidFill>
              <a:srgbClr val="FFFFFF"/>
            </a:solidFill>
            <a:round/>
            <a:headEnd/>
            <a:tailEnd/>
          </a:ln>
          <a:extLst>
            <a:ext uri="{909E8E84-426E-40dd-AFC4-6F175D3DCCD1}">
              <a14:hiddenFill xmlns="" xmlns:a14="http://schemas.microsoft.com/office/drawing/2010/main">
                <a:noFill/>
              </a14:hiddenFill>
            </a:ext>
          </a:extLst>
        </p:spPr>
      </p:cxnSp>
      <p:cxnSp>
        <p:nvCxnSpPr>
          <p:cNvPr id="148496" name="Straight Connector 22"/>
          <p:cNvCxnSpPr>
            <a:cxnSpLocks noChangeShapeType="1"/>
          </p:cNvCxnSpPr>
          <p:nvPr/>
        </p:nvCxnSpPr>
        <p:spPr bwMode="auto">
          <a:xfrm rot="-5400000">
            <a:off x="5002213" y="5674519"/>
            <a:ext cx="63500" cy="1587"/>
          </a:xfrm>
          <a:prstGeom prst="line">
            <a:avLst/>
          </a:prstGeom>
          <a:noFill/>
          <a:ln w="28575">
            <a:solidFill>
              <a:srgbClr val="FFFFFF"/>
            </a:solidFill>
            <a:round/>
            <a:headEnd/>
            <a:tailEnd/>
          </a:ln>
          <a:extLst>
            <a:ext uri="{909E8E84-426E-40dd-AFC4-6F175D3DCCD1}">
              <a14:hiddenFill xmlns="" xmlns:a14="http://schemas.microsoft.com/office/drawing/2010/main">
                <a:noFill/>
              </a14:hiddenFill>
            </a:ext>
          </a:extLst>
        </p:spPr>
      </p:cxnSp>
      <p:cxnSp>
        <p:nvCxnSpPr>
          <p:cNvPr id="148497" name="Straight Connector 23"/>
          <p:cNvCxnSpPr>
            <a:cxnSpLocks noChangeShapeType="1"/>
          </p:cNvCxnSpPr>
          <p:nvPr/>
        </p:nvCxnSpPr>
        <p:spPr bwMode="auto">
          <a:xfrm rot="-5400000">
            <a:off x="5678488" y="5674519"/>
            <a:ext cx="63500" cy="1587"/>
          </a:xfrm>
          <a:prstGeom prst="line">
            <a:avLst/>
          </a:prstGeom>
          <a:noFill/>
          <a:ln w="28575">
            <a:solidFill>
              <a:srgbClr val="FFFFFF"/>
            </a:solidFill>
            <a:round/>
            <a:headEnd/>
            <a:tailEnd/>
          </a:ln>
          <a:extLst>
            <a:ext uri="{909E8E84-426E-40dd-AFC4-6F175D3DCCD1}">
              <a14:hiddenFill xmlns="" xmlns:a14="http://schemas.microsoft.com/office/drawing/2010/main">
                <a:noFill/>
              </a14:hiddenFill>
            </a:ext>
          </a:extLst>
        </p:spPr>
      </p:cxnSp>
      <p:cxnSp>
        <p:nvCxnSpPr>
          <p:cNvPr id="148498" name="Straight Connector 24"/>
          <p:cNvCxnSpPr>
            <a:cxnSpLocks noChangeShapeType="1"/>
          </p:cNvCxnSpPr>
          <p:nvPr/>
        </p:nvCxnSpPr>
        <p:spPr bwMode="auto">
          <a:xfrm rot="-5400000">
            <a:off x="6361113" y="5674519"/>
            <a:ext cx="63500" cy="1587"/>
          </a:xfrm>
          <a:prstGeom prst="line">
            <a:avLst/>
          </a:prstGeom>
          <a:noFill/>
          <a:ln w="28575">
            <a:solidFill>
              <a:srgbClr val="FFFFFF"/>
            </a:solidFill>
            <a:round/>
            <a:headEnd/>
            <a:tailEnd/>
          </a:ln>
          <a:extLst>
            <a:ext uri="{909E8E84-426E-40dd-AFC4-6F175D3DCCD1}">
              <a14:hiddenFill xmlns="" xmlns:a14="http://schemas.microsoft.com/office/drawing/2010/main">
                <a:noFill/>
              </a14:hiddenFill>
            </a:ext>
          </a:extLst>
        </p:spPr>
      </p:cxnSp>
      <p:sp>
        <p:nvSpPr>
          <p:cNvPr id="148499" name="TextBox 25"/>
          <p:cNvSpPr txBox="1">
            <a:spLocks noChangeArrowheads="1"/>
          </p:cNvSpPr>
          <p:nvPr/>
        </p:nvSpPr>
        <p:spPr bwMode="auto">
          <a:xfrm>
            <a:off x="2826544" y="5724525"/>
            <a:ext cx="296862"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Verdana" panose="020B0604030504040204" pitchFamily="34" charset="0"/>
              <a:buNone/>
            </a:pPr>
            <a:r>
              <a:rPr lang="en-US" sz="1600">
                <a:solidFill>
                  <a:srgbClr val="FFFFFF"/>
                </a:solidFill>
              </a:rPr>
              <a:t>0</a:t>
            </a:r>
          </a:p>
        </p:txBody>
      </p:sp>
      <p:sp>
        <p:nvSpPr>
          <p:cNvPr id="148500" name="TextBox 26"/>
          <p:cNvSpPr txBox="1">
            <a:spLocks noChangeArrowheads="1"/>
          </p:cNvSpPr>
          <p:nvPr/>
        </p:nvSpPr>
        <p:spPr bwMode="auto">
          <a:xfrm rot="-5400000">
            <a:off x="653761" y="3666917"/>
            <a:ext cx="2807279"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buFont typeface="Verdana" panose="020B0604030504040204" pitchFamily="34" charset="0"/>
              <a:buNone/>
            </a:pPr>
            <a:r>
              <a:rPr lang="en-US" sz="1600" b="1">
                <a:solidFill>
                  <a:srgbClr val="FFFFFF"/>
                </a:solidFill>
              </a:rPr>
              <a:t>Freedom From Recurrence</a:t>
            </a:r>
          </a:p>
        </p:txBody>
      </p:sp>
      <p:sp>
        <p:nvSpPr>
          <p:cNvPr id="148501" name="TextBox 27"/>
          <p:cNvSpPr txBox="1">
            <a:spLocks noChangeArrowheads="1"/>
          </p:cNvSpPr>
          <p:nvPr/>
        </p:nvSpPr>
        <p:spPr bwMode="auto">
          <a:xfrm>
            <a:off x="2438400" y="5281613"/>
            <a:ext cx="296863"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buFont typeface="Verdana" panose="020B0604030504040204" pitchFamily="34" charset="0"/>
              <a:buNone/>
            </a:pPr>
            <a:r>
              <a:rPr lang="en-US" sz="1600">
                <a:solidFill>
                  <a:srgbClr val="FFFFFF"/>
                </a:solidFill>
              </a:rPr>
              <a:t>0</a:t>
            </a:r>
          </a:p>
        </p:txBody>
      </p:sp>
      <p:sp>
        <p:nvSpPr>
          <p:cNvPr id="148502" name="TextBox 28"/>
          <p:cNvSpPr txBox="1">
            <a:spLocks noChangeArrowheads="1"/>
          </p:cNvSpPr>
          <p:nvPr/>
        </p:nvSpPr>
        <p:spPr bwMode="auto">
          <a:xfrm>
            <a:off x="2268538" y="4652963"/>
            <a:ext cx="46672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Verdana" panose="020B0604030504040204" pitchFamily="34" charset="0"/>
              <a:buNone/>
            </a:pPr>
            <a:r>
              <a:rPr lang="en-US" sz="1600">
                <a:solidFill>
                  <a:srgbClr val="FFFFFF"/>
                </a:solidFill>
              </a:rPr>
              <a:t>0.2</a:t>
            </a:r>
          </a:p>
        </p:txBody>
      </p:sp>
      <p:sp>
        <p:nvSpPr>
          <p:cNvPr id="148503" name="TextBox 29"/>
          <p:cNvSpPr txBox="1">
            <a:spLocks noChangeArrowheads="1"/>
          </p:cNvSpPr>
          <p:nvPr/>
        </p:nvSpPr>
        <p:spPr bwMode="auto">
          <a:xfrm>
            <a:off x="2268538" y="3990975"/>
            <a:ext cx="46672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Verdana" panose="020B0604030504040204" pitchFamily="34" charset="0"/>
              <a:buNone/>
            </a:pPr>
            <a:r>
              <a:rPr lang="en-US" sz="1600">
                <a:solidFill>
                  <a:srgbClr val="FFFFFF"/>
                </a:solidFill>
              </a:rPr>
              <a:t>0.4</a:t>
            </a:r>
          </a:p>
        </p:txBody>
      </p:sp>
      <p:sp>
        <p:nvSpPr>
          <p:cNvPr id="148504" name="TextBox 30"/>
          <p:cNvSpPr txBox="1">
            <a:spLocks noChangeArrowheads="1"/>
          </p:cNvSpPr>
          <p:nvPr/>
        </p:nvSpPr>
        <p:spPr bwMode="auto">
          <a:xfrm>
            <a:off x="2268538" y="3355975"/>
            <a:ext cx="46672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Verdana" panose="020B0604030504040204" pitchFamily="34" charset="0"/>
              <a:buNone/>
            </a:pPr>
            <a:r>
              <a:rPr lang="en-US" sz="1600">
                <a:solidFill>
                  <a:srgbClr val="FFFFFF"/>
                </a:solidFill>
              </a:rPr>
              <a:t>0.6</a:t>
            </a:r>
          </a:p>
        </p:txBody>
      </p:sp>
      <p:sp>
        <p:nvSpPr>
          <p:cNvPr id="148505" name="TextBox 31"/>
          <p:cNvSpPr txBox="1">
            <a:spLocks noChangeArrowheads="1"/>
          </p:cNvSpPr>
          <p:nvPr/>
        </p:nvSpPr>
        <p:spPr bwMode="auto">
          <a:xfrm>
            <a:off x="2268538" y="2716213"/>
            <a:ext cx="46672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Verdana" panose="020B0604030504040204" pitchFamily="34" charset="0"/>
              <a:buNone/>
            </a:pPr>
            <a:r>
              <a:rPr lang="en-US" sz="1600">
                <a:solidFill>
                  <a:srgbClr val="FFFFFF"/>
                </a:solidFill>
              </a:rPr>
              <a:t>0.8</a:t>
            </a:r>
          </a:p>
        </p:txBody>
      </p:sp>
      <p:sp>
        <p:nvSpPr>
          <p:cNvPr id="148506" name="TextBox 32"/>
          <p:cNvSpPr txBox="1">
            <a:spLocks noChangeArrowheads="1"/>
          </p:cNvSpPr>
          <p:nvPr/>
        </p:nvSpPr>
        <p:spPr bwMode="auto">
          <a:xfrm>
            <a:off x="2268538" y="2097088"/>
            <a:ext cx="46672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Verdana" panose="020B0604030504040204" pitchFamily="34" charset="0"/>
              <a:buNone/>
            </a:pPr>
            <a:r>
              <a:rPr lang="en-US" sz="1600">
                <a:solidFill>
                  <a:srgbClr val="FFFFFF"/>
                </a:solidFill>
              </a:rPr>
              <a:t>1.0</a:t>
            </a:r>
          </a:p>
        </p:txBody>
      </p:sp>
      <p:sp>
        <p:nvSpPr>
          <p:cNvPr id="148507" name="TextBox 33"/>
          <p:cNvSpPr txBox="1">
            <a:spLocks noChangeArrowheads="1"/>
          </p:cNvSpPr>
          <p:nvPr/>
        </p:nvSpPr>
        <p:spPr bwMode="auto">
          <a:xfrm>
            <a:off x="3424238" y="5718175"/>
            <a:ext cx="522287"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Verdana" panose="020B0604030504040204" pitchFamily="34" charset="0"/>
              <a:buNone/>
            </a:pPr>
            <a:r>
              <a:rPr lang="en-US" sz="1600">
                <a:solidFill>
                  <a:srgbClr val="FFFFFF"/>
                </a:solidFill>
              </a:rPr>
              <a:t>365</a:t>
            </a:r>
          </a:p>
        </p:txBody>
      </p:sp>
      <p:sp>
        <p:nvSpPr>
          <p:cNvPr id="148508" name="TextBox 34"/>
          <p:cNvSpPr txBox="1">
            <a:spLocks noChangeArrowheads="1"/>
          </p:cNvSpPr>
          <p:nvPr/>
        </p:nvSpPr>
        <p:spPr bwMode="auto">
          <a:xfrm>
            <a:off x="4089400" y="5727700"/>
            <a:ext cx="522288"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Verdana" panose="020B0604030504040204" pitchFamily="34" charset="0"/>
              <a:buNone/>
            </a:pPr>
            <a:r>
              <a:rPr lang="en-US" sz="1600">
                <a:solidFill>
                  <a:srgbClr val="FFFFFF"/>
                </a:solidFill>
              </a:rPr>
              <a:t>730</a:t>
            </a:r>
          </a:p>
        </p:txBody>
      </p:sp>
      <p:sp>
        <p:nvSpPr>
          <p:cNvPr id="148509" name="TextBox 35"/>
          <p:cNvSpPr txBox="1">
            <a:spLocks noChangeArrowheads="1"/>
          </p:cNvSpPr>
          <p:nvPr/>
        </p:nvSpPr>
        <p:spPr bwMode="auto">
          <a:xfrm>
            <a:off x="4722813" y="5711825"/>
            <a:ext cx="6350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Verdana" panose="020B0604030504040204" pitchFamily="34" charset="0"/>
              <a:buNone/>
            </a:pPr>
            <a:r>
              <a:rPr lang="en-US" sz="1600">
                <a:solidFill>
                  <a:srgbClr val="FFFFFF"/>
                </a:solidFill>
              </a:rPr>
              <a:t>1095</a:t>
            </a:r>
          </a:p>
        </p:txBody>
      </p:sp>
      <p:sp>
        <p:nvSpPr>
          <p:cNvPr id="148510" name="TextBox 36"/>
          <p:cNvSpPr txBox="1">
            <a:spLocks noChangeArrowheads="1"/>
          </p:cNvSpPr>
          <p:nvPr/>
        </p:nvSpPr>
        <p:spPr bwMode="auto">
          <a:xfrm>
            <a:off x="5383213" y="5716588"/>
            <a:ext cx="6350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Verdana" panose="020B0604030504040204" pitchFamily="34" charset="0"/>
              <a:buNone/>
            </a:pPr>
            <a:r>
              <a:rPr lang="en-US" sz="1600">
                <a:solidFill>
                  <a:srgbClr val="FFFFFF"/>
                </a:solidFill>
              </a:rPr>
              <a:t>1460</a:t>
            </a:r>
          </a:p>
        </p:txBody>
      </p:sp>
      <p:sp>
        <p:nvSpPr>
          <p:cNvPr id="148511" name="TextBox 37"/>
          <p:cNvSpPr txBox="1">
            <a:spLocks noChangeArrowheads="1"/>
          </p:cNvSpPr>
          <p:nvPr/>
        </p:nvSpPr>
        <p:spPr bwMode="auto">
          <a:xfrm>
            <a:off x="6096000" y="5721350"/>
            <a:ext cx="6350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Verdana" panose="020B0604030504040204" pitchFamily="34" charset="0"/>
              <a:buNone/>
            </a:pPr>
            <a:r>
              <a:rPr lang="en-US" sz="1600">
                <a:solidFill>
                  <a:srgbClr val="FFFFFF"/>
                </a:solidFill>
              </a:rPr>
              <a:t>1825</a:t>
            </a:r>
          </a:p>
        </p:txBody>
      </p:sp>
      <p:sp>
        <p:nvSpPr>
          <p:cNvPr id="148512" name="TextBox 38"/>
          <p:cNvSpPr txBox="1">
            <a:spLocks noChangeArrowheads="1"/>
          </p:cNvSpPr>
          <p:nvPr/>
        </p:nvSpPr>
        <p:spPr bwMode="auto">
          <a:xfrm>
            <a:off x="2809875" y="5995988"/>
            <a:ext cx="382905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buFont typeface="Verdana" panose="020B0604030504040204" pitchFamily="34" charset="0"/>
              <a:buNone/>
            </a:pPr>
            <a:r>
              <a:rPr lang="en-US" sz="1600" b="1">
                <a:solidFill>
                  <a:srgbClr val="FFFFFF"/>
                </a:solidFill>
              </a:rPr>
              <a:t>Days</a:t>
            </a:r>
          </a:p>
        </p:txBody>
      </p:sp>
      <p:sp>
        <p:nvSpPr>
          <p:cNvPr id="148513" name="TextBox 39"/>
          <p:cNvSpPr txBox="1">
            <a:spLocks noChangeArrowheads="1"/>
          </p:cNvSpPr>
          <p:nvPr/>
        </p:nvSpPr>
        <p:spPr bwMode="auto">
          <a:xfrm>
            <a:off x="5341938" y="4425950"/>
            <a:ext cx="774571"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Verdana" panose="020B0604030504040204" pitchFamily="34" charset="0"/>
              <a:buNone/>
            </a:pPr>
            <a:r>
              <a:rPr lang="en-US" sz="1600" b="1">
                <a:solidFill>
                  <a:srgbClr val="FFFFFF"/>
                </a:solidFill>
              </a:rPr>
              <a:t>35.4%</a:t>
            </a:r>
          </a:p>
        </p:txBody>
      </p:sp>
      <p:sp>
        <p:nvSpPr>
          <p:cNvPr id="148514" name="TextBox 40"/>
          <p:cNvSpPr txBox="1">
            <a:spLocks noChangeArrowheads="1"/>
          </p:cNvSpPr>
          <p:nvPr/>
        </p:nvSpPr>
        <p:spPr bwMode="auto">
          <a:xfrm>
            <a:off x="5735638" y="2035175"/>
            <a:ext cx="774571"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Verdana" panose="020B0604030504040204" pitchFamily="34" charset="0"/>
              <a:buNone/>
            </a:pPr>
            <a:r>
              <a:rPr lang="en-US" sz="1600" b="1">
                <a:solidFill>
                  <a:srgbClr val="FFFFFF"/>
                </a:solidFill>
              </a:rPr>
              <a:t>94.5%</a:t>
            </a:r>
          </a:p>
        </p:txBody>
      </p:sp>
      <p:sp>
        <p:nvSpPr>
          <p:cNvPr id="148515" name="TextBox 41"/>
          <p:cNvSpPr txBox="1">
            <a:spLocks noChangeArrowheads="1"/>
          </p:cNvSpPr>
          <p:nvPr/>
        </p:nvSpPr>
        <p:spPr bwMode="auto">
          <a:xfrm>
            <a:off x="4997450" y="2938463"/>
            <a:ext cx="107970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Verdana" panose="020B0604030504040204" pitchFamily="34" charset="0"/>
              <a:buNone/>
            </a:pPr>
            <a:r>
              <a:rPr lang="en-US" sz="1600" i="1">
                <a:solidFill>
                  <a:srgbClr val="FFFFFF"/>
                </a:solidFill>
              </a:rPr>
              <a:t>P</a:t>
            </a:r>
            <a:r>
              <a:rPr lang="en-US" sz="1600">
                <a:solidFill>
                  <a:srgbClr val="FFFFFF"/>
                </a:solidFill>
              </a:rPr>
              <a:t> = .0017</a:t>
            </a:r>
          </a:p>
        </p:txBody>
      </p:sp>
      <p:sp>
        <p:nvSpPr>
          <p:cNvPr id="148516" name="Freeform 42"/>
          <p:cNvSpPr>
            <a:spLocks noChangeArrowheads="1"/>
          </p:cNvSpPr>
          <p:nvPr/>
        </p:nvSpPr>
        <p:spPr bwMode="auto">
          <a:xfrm>
            <a:off x="3033713" y="2249488"/>
            <a:ext cx="3573462" cy="206375"/>
          </a:xfrm>
          <a:custGeom>
            <a:avLst/>
            <a:gdLst>
              <a:gd name="T0" fmla="*/ 0 w 3573031"/>
              <a:gd name="T1" fmla="*/ 0 h 206137"/>
              <a:gd name="T2" fmla="*/ 0 w 3573031"/>
              <a:gd name="T3" fmla="*/ 125414 h 206137"/>
              <a:gd name="T4" fmla="*/ 254544 w 3573031"/>
              <a:gd name="T5" fmla="*/ 119961 h 206137"/>
              <a:gd name="T6" fmla="*/ 254544 w 3573031"/>
              <a:gd name="T7" fmla="*/ 212660 h 206137"/>
              <a:gd name="T8" fmla="*/ 3584695 w 3573031"/>
              <a:gd name="T9" fmla="*/ 207207 h 206137"/>
              <a:gd name="T10" fmla="*/ 0 60000 65536"/>
              <a:gd name="T11" fmla="*/ 0 60000 65536"/>
              <a:gd name="T12" fmla="*/ 0 60000 65536"/>
              <a:gd name="T13" fmla="*/ 0 60000 65536"/>
              <a:gd name="T14" fmla="*/ 0 60000 65536"/>
              <a:gd name="T15" fmla="*/ 0 w 3573031"/>
              <a:gd name="T16" fmla="*/ 0 h 206137"/>
              <a:gd name="T17" fmla="*/ 3573031 w 3573031"/>
              <a:gd name="T18" fmla="*/ 206137 h 206137"/>
            </a:gdLst>
            <a:ahLst/>
            <a:cxnLst>
              <a:cxn ang="T10">
                <a:pos x="T0" y="T1"/>
              </a:cxn>
              <a:cxn ang="T11">
                <a:pos x="T2" y="T3"/>
              </a:cxn>
              <a:cxn ang="T12">
                <a:pos x="T4" y="T5"/>
              </a:cxn>
              <a:cxn ang="T13">
                <a:pos x="T6" y="T7"/>
              </a:cxn>
              <a:cxn ang="T14">
                <a:pos x="T8" y="T9"/>
              </a:cxn>
            </a:cxnLst>
            <a:rect l="T15" t="T16" r="T17" b="T18"/>
            <a:pathLst>
              <a:path w="3573031" h="206137">
                <a:moveTo>
                  <a:pt x="0" y="0"/>
                </a:moveTo>
                <a:lnTo>
                  <a:pt x="0" y="121568"/>
                </a:lnTo>
                <a:lnTo>
                  <a:pt x="253707" y="116282"/>
                </a:lnTo>
                <a:lnTo>
                  <a:pt x="253707" y="206137"/>
                </a:lnTo>
                <a:lnTo>
                  <a:pt x="3573031" y="200851"/>
                </a:lnTo>
              </a:path>
            </a:pathLst>
          </a:custGeom>
          <a:noFill/>
          <a:ln w="28575">
            <a:solidFill>
              <a:schemeClr val="accent2"/>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solidFill>
                <a:srgbClr val="FFFFFF"/>
              </a:solidFill>
            </a:endParaRPr>
          </a:p>
        </p:txBody>
      </p:sp>
      <p:cxnSp>
        <p:nvCxnSpPr>
          <p:cNvPr id="148517" name="Straight Connector 43"/>
          <p:cNvCxnSpPr>
            <a:cxnSpLocks noChangeShapeType="1"/>
          </p:cNvCxnSpPr>
          <p:nvPr/>
        </p:nvCxnSpPr>
        <p:spPr bwMode="auto">
          <a:xfrm rot="5400000">
            <a:off x="6542881" y="2458244"/>
            <a:ext cx="98425" cy="1588"/>
          </a:xfrm>
          <a:prstGeom prst="line">
            <a:avLst/>
          </a:prstGeom>
          <a:noFill/>
          <a:ln w="19050">
            <a:solidFill>
              <a:schemeClr val="accent2"/>
            </a:solidFill>
            <a:round/>
            <a:headEnd/>
            <a:tailEnd/>
          </a:ln>
          <a:extLst>
            <a:ext uri="{909E8E84-426E-40dd-AFC4-6F175D3DCCD1}">
              <a14:hiddenFill xmlns="" xmlns:a14="http://schemas.microsoft.com/office/drawing/2010/main">
                <a:noFill/>
              </a14:hiddenFill>
            </a:ext>
          </a:extLst>
        </p:spPr>
      </p:cxnSp>
      <p:cxnSp>
        <p:nvCxnSpPr>
          <p:cNvPr id="148518" name="Straight Connector 44"/>
          <p:cNvCxnSpPr>
            <a:cxnSpLocks noChangeShapeType="1"/>
          </p:cNvCxnSpPr>
          <p:nvPr/>
        </p:nvCxnSpPr>
        <p:spPr bwMode="auto">
          <a:xfrm rot="5400000">
            <a:off x="6472237" y="2462213"/>
            <a:ext cx="100013" cy="1588"/>
          </a:xfrm>
          <a:prstGeom prst="line">
            <a:avLst/>
          </a:prstGeom>
          <a:noFill/>
          <a:ln w="19050">
            <a:solidFill>
              <a:schemeClr val="accent2"/>
            </a:solidFill>
            <a:round/>
            <a:headEnd/>
            <a:tailEnd/>
          </a:ln>
          <a:extLst>
            <a:ext uri="{909E8E84-426E-40dd-AFC4-6F175D3DCCD1}">
              <a14:hiddenFill xmlns="" xmlns:a14="http://schemas.microsoft.com/office/drawing/2010/main">
                <a:noFill/>
              </a14:hiddenFill>
            </a:ext>
          </a:extLst>
        </p:spPr>
      </p:cxnSp>
      <p:cxnSp>
        <p:nvCxnSpPr>
          <p:cNvPr id="148519" name="Straight Connector 45"/>
          <p:cNvCxnSpPr>
            <a:cxnSpLocks noChangeShapeType="1"/>
          </p:cNvCxnSpPr>
          <p:nvPr/>
        </p:nvCxnSpPr>
        <p:spPr bwMode="auto">
          <a:xfrm rot="5400000">
            <a:off x="6344444" y="2456657"/>
            <a:ext cx="98425" cy="1587"/>
          </a:xfrm>
          <a:prstGeom prst="line">
            <a:avLst/>
          </a:prstGeom>
          <a:noFill/>
          <a:ln w="19050">
            <a:solidFill>
              <a:schemeClr val="accent2"/>
            </a:solidFill>
            <a:round/>
            <a:headEnd/>
            <a:tailEnd/>
          </a:ln>
          <a:extLst>
            <a:ext uri="{909E8E84-426E-40dd-AFC4-6F175D3DCCD1}">
              <a14:hiddenFill xmlns="" xmlns:a14="http://schemas.microsoft.com/office/drawing/2010/main">
                <a:noFill/>
              </a14:hiddenFill>
            </a:ext>
          </a:extLst>
        </p:spPr>
      </p:cxnSp>
      <p:cxnSp>
        <p:nvCxnSpPr>
          <p:cNvPr id="148520" name="Straight Connector 46"/>
          <p:cNvCxnSpPr>
            <a:cxnSpLocks noChangeShapeType="1"/>
          </p:cNvCxnSpPr>
          <p:nvPr/>
        </p:nvCxnSpPr>
        <p:spPr bwMode="auto">
          <a:xfrm rot="5400000">
            <a:off x="6037263" y="2466975"/>
            <a:ext cx="100012" cy="1588"/>
          </a:xfrm>
          <a:prstGeom prst="line">
            <a:avLst/>
          </a:prstGeom>
          <a:noFill/>
          <a:ln w="19050">
            <a:solidFill>
              <a:schemeClr val="accent2"/>
            </a:solidFill>
            <a:round/>
            <a:headEnd/>
            <a:tailEnd/>
          </a:ln>
          <a:extLst>
            <a:ext uri="{909E8E84-426E-40dd-AFC4-6F175D3DCCD1}">
              <a14:hiddenFill xmlns="" xmlns:a14="http://schemas.microsoft.com/office/drawing/2010/main">
                <a:noFill/>
              </a14:hiddenFill>
            </a:ext>
          </a:extLst>
        </p:spPr>
      </p:cxnSp>
      <p:cxnSp>
        <p:nvCxnSpPr>
          <p:cNvPr id="148521" name="Straight Connector 47"/>
          <p:cNvCxnSpPr>
            <a:cxnSpLocks noChangeShapeType="1"/>
          </p:cNvCxnSpPr>
          <p:nvPr/>
        </p:nvCxnSpPr>
        <p:spPr bwMode="auto">
          <a:xfrm rot="5400000">
            <a:off x="5922169" y="2456657"/>
            <a:ext cx="98425" cy="1587"/>
          </a:xfrm>
          <a:prstGeom prst="line">
            <a:avLst/>
          </a:prstGeom>
          <a:noFill/>
          <a:ln w="19050">
            <a:solidFill>
              <a:schemeClr val="accent2"/>
            </a:solidFill>
            <a:round/>
            <a:headEnd/>
            <a:tailEnd/>
          </a:ln>
          <a:extLst>
            <a:ext uri="{909E8E84-426E-40dd-AFC4-6F175D3DCCD1}">
              <a14:hiddenFill xmlns="" xmlns:a14="http://schemas.microsoft.com/office/drawing/2010/main">
                <a:noFill/>
              </a14:hiddenFill>
            </a:ext>
          </a:extLst>
        </p:spPr>
      </p:cxnSp>
      <p:cxnSp>
        <p:nvCxnSpPr>
          <p:cNvPr id="148522" name="Straight Connector 48"/>
          <p:cNvCxnSpPr>
            <a:cxnSpLocks noChangeShapeType="1"/>
          </p:cNvCxnSpPr>
          <p:nvPr/>
        </p:nvCxnSpPr>
        <p:spPr bwMode="auto">
          <a:xfrm rot="5400000">
            <a:off x="5842001" y="2451100"/>
            <a:ext cx="100012" cy="1587"/>
          </a:xfrm>
          <a:prstGeom prst="line">
            <a:avLst/>
          </a:prstGeom>
          <a:noFill/>
          <a:ln w="19050">
            <a:solidFill>
              <a:schemeClr val="accent2"/>
            </a:solidFill>
            <a:round/>
            <a:headEnd/>
            <a:tailEnd/>
          </a:ln>
          <a:extLst>
            <a:ext uri="{909E8E84-426E-40dd-AFC4-6F175D3DCCD1}">
              <a14:hiddenFill xmlns="" xmlns:a14="http://schemas.microsoft.com/office/drawing/2010/main">
                <a:noFill/>
              </a14:hiddenFill>
            </a:ext>
          </a:extLst>
        </p:spPr>
      </p:cxnSp>
      <p:cxnSp>
        <p:nvCxnSpPr>
          <p:cNvPr id="148523" name="Straight Connector 49"/>
          <p:cNvCxnSpPr>
            <a:cxnSpLocks noChangeShapeType="1"/>
          </p:cNvCxnSpPr>
          <p:nvPr/>
        </p:nvCxnSpPr>
        <p:spPr bwMode="auto">
          <a:xfrm rot="5400000">
            <a:off x="5318919" y="2456657"/>
            <a:ext cx="98425" cy="1587"/>
          </a:xfrm>
          <a:prstGeom prst="line">
            <a:avLst/>
          </a:prstGeom>
          <a:noFill/>
          <a:ln w="19050">
            <a:solidFill>
              <a:schemeClr val="accent2"/>
            </a:solidFill>
            <a:round/>
            <a:headEnd/>
            <a:tailEnd/>
          </a:ln>
          <a:extLst>
            <a:ext uri="{909E8E84-426E-40dd-AFC4-6F175D3DCCD1}">
              <a14:hiddenFill xmlns="" xmlns:a14="http://schemas.microsoft.com/office/drawing/2010/main">
                <a:noFill/>
              </a14:hiddenFill>
            </a:ext>
          </a:extLst>
        </p:spPr>
      </p:cxnSp>
      <p:cxnSp>
        <p:nvCxnSpPr>
          <p:cNvPr id="148524" name="Straight Connector 50"/>
          <p:cNvCxnSpPr>
            <a:cxnSpLocks noChangeShapeType="1"/>
          </p:cNvCxnSpPr>
          <p:nvPr/>
        </p:nvCxnSpPr>
        <p:spPr bwMode="auto">
          <a:xfrm rot="5400000">
            <a:off x="5265738" y="2451100"/>
            <a:ext cx="100012" cy="1588"/>
          </a:xfrm>
          <a:prstGeom prst="line">
            <a:avLst/>
          </a:prstGeom>
          <a:noFill/>
          <a:ln w="19050">
            <a:solidFill>
              <a:schemeClr val="accent2"/>
            </a:solidFill>
            <a:round/>
            <a:headEnd/>
            <a:tailEnd/>
          </a:ln>
          <a:extLst>
            <a:ext uri="{909E8E84-426E-40dd-AFC4-6F175D3DCCD1}">
              <a14:hiddenFill xmlns="" xmlns:a14="http://schemas.microsoft.com/office/drawing/2010/main">
                <a:noFill/>
              </a14:hiddenFill>
            </a:ext>
          </a:extLst>
        </p:spPr>
      </p:cxnSp>
      <p:cxnSp>
        <p:nvCxnSpPr>
          <p:cNvPr id="148525" name="Straight Connector 51"/>
          <p:cNvCxnSpPr>
            <a:cxnSpLocks noChangeShapeType="1"/>
          </p:cNvCxnSpPr>
          <p:nvPr/>
        </p:nvCxnSpPr>
        <p:spPr bwMode="auto">
          <a:xfrm rot="5400000">
            <a:off x="5149851" y="2451100"/>
            <a:ext cx="100012" cy="1587"/>
          </a:xfrm>
          <a:prstGeom prst="line">
            <a:avLst/>
          </a:prstGeom>
          <a:noFill/>
          <a:ln w="19050">
            <a:solidFill>
              <a:schemeClr val="accent2"/>
            </a:solidFill>
            <a:round/>
            <a:headEnd/>
            <a:tailEnd/>
          </a:ln>
          <a:extLst>
            <a:ext uri="{909E8E84-426E-40dd-AFC4-6F175D3DCCD1}">
              <a14:hiddenFill xmlns="" xmlns:a14="http://schemas.microsoft.com/office/drawing/2010/main">
                <a:noFill/>
              </a14:hiddenFill>
            </a:ext>
          </a:extLst>
        </p:spPr>
      </p:cxnSp>
      <p:cxnSp>
        <p:nvCxnSpPr>
          <p:cNvPr id="148526" name="Straight Connector 52"/>
          <p:cNvCxnSpPr>
            <a:cxnSpLocks noChangeShapeType="1"/>
          </p:cNvCxnSpPr>
          <p:nvPr/>
        </p:nvCxnSpPr>
        <p:spPr bwMode="auto">
          <a:xfrm rot="5400000">
            <a:off x="4828381" y="2456657"/>
            <a:ext cx="98425" cy="1588"/>
          </a:xfrm>
          <a:prstGeom prst="line">
            <a:avLst/>
          </a:prstGeom>
          <a:noFill/>
          <a:ln w="19050">
            <a:solidFill>
              <a:schemeClr val="accent2"/>
            </a:solidFill>
            <a:round/>
            <a:headEnd/>
            <a:tailEnd/>
          </a:ln>
          <a:extLst>
            <a:ext uri="{909E8E84-426E-40dd-AFC4-6F175D3DCCD1}">
              <a14:hiddenFill xmlns="" xmlns:a14="http://schemas.microsoft.com/office/drawing/2010/main">
                <a:noFill/>
              </a14:hiddenFill>
            </a:ext>
          </a:extLst>
        </p:spPr>
      </p:cxnSp>
      <p:cxnSp>
        <p:nvCxnSpPr>
          <p:cNvPr id="148527" name="Straight Connector 53"/>
          <p:cNvCxnSpPr>
            <a:cxnSpLocks noChangeShapeType="1"/>
          </p:cNvCxnSpPr>
          <p:nvPr/>
        </p:nvCxnSpPr>
        <p:spPr bwMode="auto">
          <a:xfrm rot="5400000">
            <a:off x="4664075" y="2462213"/>
            <a:ext cx="100013" cy="1587"/>
          </a:xfrm>
          <a:prstGeom prst="line">
            <a:avLst/>
          </a:prstGeom>
          <a:noFill/>
          <a:ln w="19050">
            <a:solidFill>
              <a:schemeClr val="accent2"/>
            </a:solidFill>
            <a:round/>
            <a:headEnd/>
            <a:tailEnd/>
          </a:ln>
          <a:extLst>
            <a:ext uri="{909E8E84-426E-40dd-AFC4-6F175D3DCCD1}">
              <a14:hiddenFill xmlns="" xmlns:a14="http://schemas.microsoft.com/office/drawing/2010/main">
                <a:noFill/>
              </a14:hiddenFill>
            </a:ext>
          </a:extLst>
        </p:spPr>
      </p:cxnSp>
      <p:cxnSp>
        <p:nvCxnSpPr>
          <p:cNvPr id="148528" name="Straight Connector 54"/>
          <p:cNvCxnSpPr>
            <a:cxnSpLocks noChangeShapeType="1"/>
          </p:cNvCxnSpPr>
          <p:nvPr/>
        </p:nvCxnSpPr>
        <p:spPr bwMode="auto">
          <a:xfrm rot="5400000">
            <a:off x="4462463" y="2451100"/>
            <a:ext cx="100012" cy="1588"/>
          </a:xfrm>
          <a:prstGeom prst="line">
            <a:avLst/>
          </a:prstGeom>
          <a:noFill/>
          <a:ln w="19050">
            <a:solidFill>
              <a:schemeClr val="accent2"/>
            </a:solidFill>
            <a:round/>
            <a:headEnd/>
            <a:tailEnd/>
          </a:ln>
          <a:extLst>
            <a:ext uri="{909E8E84-426E-40dd-AFC4-6F175D3DCCD1}">
              <a14:hiddenFill xmlns="" xmlns:a14="http://schemas.microsoft.com/office/drawing/2010/main">
                <a:noFill/>
              </a14:hiddenFill>
            </a:ext>
          </a:extLst>
        </p:spPr>
      </p:cxnSp>
      <p:cxnSp>
        <p:nvCxnSpPr>
          <p:cNvPr id="148529" name="Straight Connector 55"/>
          <p:cNvCxnSpPr>
            <a:cxnSpLocks noChangeShapeType="1"/>
          </p:cNvCxnSpPr>
          <p:nvPr/>
        </p:nvCxnSpPr>
        <p:spPr bwMode="auto">
          <a:xfrm rot="5400000">
            <a:off x="4330700" y="2462213"/>
            <a:ext cx="100013" cy="1587"/>
          </a:xfrm>
          <a:prstGeom prst="line">
            <a:avLst/>
          </a:prstGeom>
          <a:noFill/>
          <a:ln w="19050">
            <a:solidFill>
              <a:schemeClr val="accent2"/>
            </a:solidFill>
            <a:round/>
            <a:headEnd/>
            <a:tailEnd/>
          </a:ln>
          <a:extLst>
            <a:ext uri="{909E8E84-426E-40dd-AFC4-6F175D3DCCD1}">
              <a14:hiddenFill xmlns="" xmlns:a14="http://schemas.microsoft.com/office/drawing/2010/main">
                <a:noFill/>
              </a14:hiddenFill>
            </a:ext>
          </a:extLst>
        </p:spPr>
      </p:cxnSp>
      <p:cxnSp>
        <p:nvCxnSpPr>
          <p:cNvPr id="148530" name="Straight Connector 56"/>
          <p:cNvCxnSpPr>
            <a:cxnSpLocks noChangeShapeType="1"/>
          </p:cNvCxnSpPr>
          <p:nvPr/>
        </p:nvCxnSpPr>
        <p:spPr bwMode="auto">
          <a:xfrm rot="5400000">
            <a:off x="4230687" y="2462213"/>
            <a:ext cx="100013" cy="1588"/>
          </a:xfrm>
          <a:prstGeom prst="line">
            <a:avLst/>
          </a:prstGeom>
          <a:noFill/>
          <a:ln w="19050">
            <a:solidFill>
              <a:schemeClr val="accent2"/>
            </a:solidFill>
            <a:round/>
            <a:headEnd/>
            <a:tailEnd/>
          </a:ln>
          <a:extLst>
            <a:ext uri="{909E8E84-426E-40dd-AFC4-6F175D3DCCD1}">
              <a14:hiddenFill xmlns="" xmlns:a14="http://schemas.microsoft.com/office/drawing/2010/main">
                <a:noFill/>
              </a14:hiddenFill>
            </a:ext>
          </a:extLst>
        </p:spPr>
      </p:cxnSp>
      <p:cxnSp>
        <p:nvCxnSpPr>
          <p:cNvPr id="148531" name="Straight Connector 57"/>
          <p:cNvCxnSpPr>
            <a:cxnSpLocks noChangeShapeType="1"/>
          </p:cNvCxnSpPr>
          <p:nvPr/>
        </p:nvCxnSpPr>
        <p:spPr bwMode="auto">
          <a:xfrm rot="5400000">
            <a:off x="4171950" y="2462213"/>
            <a:ext cx="100013" cy="1587"/>
          </a:xfrm>
          <a:prstGeom prst="line">
            <a:avLst/>
          </a:prstGeom>
          <a:noFill/>
          <a:ln w="19050">
            <a:solidFill>
              <a:schemeClr val="accent2"/>
            </a:solidFill>
            <a:round/>
            <a:headEnd/>
            <a:tailEnd/>
          </a:ln>
          <a:extLst>
            <a:ext uri="{909E8E84-426E-40dd-AFC4-6F175D3DCCD1}">
              <a14:hiddenFill xmlns="" xmlns:a14="http://schemas.microsoft.com/office/drawing/2010/main">
                <a:noFill/>
              </a14:hiddenFill>
            </a:ext>
          </a:extLst>
        </p:spPr>
      </p:cxnSp>
      <p:cxnSp>
        <p:nvCxnSpPr>
          <p:cNvPr id="148532" name="Straight Connector 58"/>
          <p:cNvCxnSpPr>
            <a:cxnSpLocks noChangeShapeType="1"/>
          </p:cNvCxnSpPr>
          <p:nvPr/>
        </p:nvCxnSpPr>
        <p:spPr bwMode="auto">
          <a:xfrm rot="5400000">
            <a:off x="4049713" y="2466975"/>
            <a:ext cx="100012" cy="1588"/>
          </a:xfrm>
          <a:prstGeom prst="line">
            <a:avLst/>
          </a:prstGeom>
          <a:noFill/>
          <a:ln w="19050">
            <a:solidFill>
              <a:schemeClr val="accent2"/>
            </a:solidFill>
            <a:round/>
            <a:headEnd/>
            <a:tailEnd/>
          </a:ln>
          <a:extLst>
            <a:ext uri="{909E8E84-426E-40dd-AFC4-6F175D3DCCD1}">
              <a14:hiddenFill xmlns="" xmlns:a14="http://schemas.microsoft.com/office/drawing/2010/main">
                <a:noFill/>
              </a14:hiddenFill>
            </a:ext>
          </a:extLst>
        </p:spPr>
      </p:cxnSp>
      <p:cxnSp>
        <p:nvCxnSpPr>
          <p:cNvPr id="148533" name="Straight Connector 59"/>
          <p:cNvCxnSpPr>
            <a:cxnSpLocks noChangeShapeType="1"/>
          </p:cNvCxnSpPr>
          <p:nvPr/>
        </p:nvCxnSpPr>
        <p:spPr bwMode="auto">
          <a:xfrm rot="5400000">
            <a:off x="3944938" y="2466975"/>
            <a:ext cx="100012" cy="1588"/>
          </a:xfrm>
          <a:prstGeom prst="line">
            <a:avLst/>
          </a:prstGeom>
          <a:noFill/>
          <a:ln w="19050">
            <a:solidFill>
              <a:schemeClr val="accent2"/>
            </a:solidFill>
            <a:round/>
            <a:headEnd/>
            <a:tailEnd/>
          </a:ln>
          <a:extLst>
            <a:ext uri="{909E8E84-426E-40dd-AFC4-6F175D3DCCD1}">
              <a14:hiddenFill xmlns="" xmlns:a14="http://schemas.microsoft.com/office/drawing/2010/main">
                <a:noFill/>
              </a14:hiddenFill>
            </a:ext>
          </a:extLst>
        </p:spPr>
      </p:cxnSp>
      <p:cxnSp>
        <p:nvCxnSpPr>
          <p:cNvPr id="148534" name="Straight Connector 60"/>
          <p:cNvCxnSpPr>
            <a:cxnSpLocks noChangeShapeType="1"/>
          </p:cNvCxnSpPr>
          <p:nvPr/>
        </p:nvCxnSpPr>
        <p:spPr bwMode="auto">
          <a:xfrm rot="5400000">
            <a:off x="3844131" y="2456657"/>
            <a:ext cx="98425" cy="1588"/>
          </a:xfrm>
          <a:prstGeom prst="line">
            <a:avLst/>
          </a:prstGeom>
          <a:noFill/>
          <a:ln w="19050">
            <a:solidFill>
              <a:schemeClr val="accent2"/>
            </a:solidFill>
            <a:round/>
            <a:headEnd/>
            <a:tailEnd/>
          </a:ln>
          <a:extLst>
            <a:ext uri="{909E8E84-426E-40dd-AFC4-6F175D3DCCD1}">
              <a14:hiddenFill xmlns="" xmlns:a14="http://schemas.microsoft.com/office/drawing/2010/main">
                <a:noFill/>
              </a14:hiddenFill>
            </a:ext>
          </a:extLst>
        </p:spPr>
      </p:cxnSp>
      <p:cxnSp>
        <p:nvCxnSpPr>
          <p:cNvPr id="148535" name="Straight Connector 61"/>
          <p:cNvCxnSpPr>
            <a:cxnSpLocks noChangeShapeType="1"/>
          </p:cNvCxnSpPr>
          <p:nvPr/>
        </p:nvCxnSpPr>
        <p:spPr bwMode="auto">
          <a:xfrm rot="5400000">
            <a:off x="3657600" y="2455863"/>
            <a:ext cx="100013" cy="1587"/>
          </a:xfrm>
          <a:prstGeom prst="line">
            <a:avLst/>
          </a:prstGeom>
          <a:noFill/>
          <a:ln w="19050">
            <a:solidFill>
              <a:schemeClr val="accent2"/>
            </a:solidFill>
            <a:round/>
            <a:headEnd/>
            <a:tailEnd/>
          </a:ln>
          <a:extLst>
            <a:ext uri="{909E8E84-426E-40dd-AFC4-6F175D3DCCD1}">
              <a14:hiddenFill xmlns="" xmlns:a14="http://schemas.microsoft.com/office/drawing/2010/main">
                <a:noFill/>
              </a14:hiddenFill>
            </a:ext>
          </a:extLst>
        </p:spPr>
      </p:cxnSp>
      <p:cxnSp>
        <p:nvCxnSpPr>
          <p:cNvPr id="148536" name="Straight Connector 62"/>
          <p:cNvCxnSpPr>
            <a:cxnSpLocks noChangeShapeType="1"/>
          </p:cNvCxnSpPr>
          <p:nvPr/>
        </p:nvCxnSpPr>
        <p:spPr bwMode="auto">
          <a:xfrm rot="5400000">
            <a:off x="3426619" y="2466182"/>
            <a:ext cx="98425" cy="1587"/>
          </a:xfrm>
          <a:prstGeom prst="line">
            <a:avLst/>
          </a:prstGeom>
          <a:noFill/>
          <a:ln w="19050">
            <a:solidFill>
              <a:schemeClr val="accent2"/>
            </a:solidFill>
            <a:round/>
            <a:headEnd/>
            <a:tailEnd/>
          </a:ln>
          <a:extLst>
            <a:ext uri="{909E8E84-426E-40dd-AFC4-6F175D3DCCD1}">
              <a14:hiddenFill xmlns="" xmlns:a14="http://schemas.microsoft.com/office/drawing/2010/main">
                <a:noFill/>
              </a14:hiddenFill>
            </a:ext>
          </a:extLst>
        </p:spPr>
      </p:cxnSp>
      <p:cxnSp>
        <p:nvCxnSpPr>
          <p:cNvPr id="148537" name="Straight Connector 63"/>
          <p:cNvCxnSpPr>
            <a:cxnSpLocks noChangeShapeType="1"/>
          </p:cNvCxnSpPr>
          <p:nvPr/>
        </p:nvCxnSpPr>
        <p:spPr bwMode="auto">
          <a:xfrm rot="5400000">
            <a:off x="3355976" y="2460625"/>
            <a:ext cx="100012" cy="1587"/>
          </a:xfrm>
          <a:prstGeom prst="line">
            <a:avLst/>
          </a:prstGeom>
          <a:noFill/>
          <a:ln w="19050">
            <a:solidFill>
              <a:schemeClr val="accent2"/>
            </a:solidFill>
            <a:round/>
            <a:headEnd/>
            <a:tailEnd/>
          </a:ln>
          <a:extLst>
            <a:ext uri="{909E8E84-426E-40dd-AFC4-6F175D3DCCD1}">
              <a14:hiddenFill xmlns="" xmlns:a14="http://schemas.microsoft.com/office/drawing/2010/main">
                <a:noFill/>
              </a14:hiddenFill>
            </a:ext>
          </a:extLst>
        </p:spPr>
      </p:cxnSp>
      <p:cxnSp>
        <p:nvCxnSpPr>
          <p:cNvPr id="148538" name="Straight Connector 64"/>
          <p:cNvCxnSpPr>
            <a:cxnSpLocks noChangeShapeType="1"/>
          </p:cNvCxnSpPr>
          <p:nvPr/>
        </p:nvCxnSpPr>
        <p:spPr bwMode="auto">
          <a:xfrm rot="5400000">
            <a:off x="3287712" y="2465388"/>
            <a:ext cx="100013" cy="1588"/>
          </a:xfrm>
          <a:prstGeom prst="line">
            <a:avLst/>
          </a:prstGeom>
          <a:noFill/>
          <a:ln w="19050">
            <a:solidFill>
              <a:schemeClr val="accent2"/>
            </a:solidFill>
            <a:round/>
            <a:headEnd/>
            <a:tailEnd/>
          </a:ln>
          <a:extLst>
            <a:ext uri="{909E8E84-426E-40dd-AFC4-6F175D3DCCD1}">
              <a14:hiddenFill xmlns="" xmlns:a14="http://schemas.microsoft.com/office/drawing/2010/main">
                <a:noFill/>
              </a14:hiddenFill>
            </a:ext>
          </a:extLst>
        </p:spPr>
      </p:cxnSp>
      <p:cxnSp>
        <p:nvCxnSpPr>
          <p:cNvPr id="148539" name="Straight Connector 65"/>
          <p:cNvCxnSpPr>
            <a:cxnSpLocks noChangeShapeType="1"/>
          </p:cNvCxnSpPr>
          <p:nvPr/>
        </p:nvCxnSpPr>
        <p:spPr bwMode="auto">
          <a:xfrm>
            <a:off x="2997200" y="2286000"/>
            <a:ext cx="100013" cy="1588"/>
          </a:xfrm>
          <a:prstGeom prst="line">
            <a:avLst/>
          </a:prstGeom>
          <a:noFill/>
          <a:ln w="19050">
            <a:solidFill>
              <a:schemeClr val="accent2"/>
            </a:solidFill>
            <a:round/>
            <a:headEnd/>
            <a:tailEnd/>
          </a:ln>
          <a:extLst>
            <a:ext uri="{909E8E84-426E-40dd-AFC4-6F175D3DCCD1}">
              <a14:hiddenFill xmlns="" xmlns:a14="http://schemas.microsoft.com/office/drawing/2010/main">
                <a:noFill/>
              </a14:hiddenFill>
            </a:ext>
          </a:extLst>
        </p:spPr>
      </p:cxnSp>
      <p:sp>
        <p:nvSpPr>
          <p:cNvPr id="67" name="Freeform 66"/>
          <p:cNvSpPr/>
          <p:nvPr/>
        </p:nvSpPr>
        <p:spPr bwMode="auto">
          <a:xfrm>
            <a:off x="3028950" y="2278063"/>
            <a:ext cx="2747963" cy="2046287"/>
          </a:xfrm>
          <a:custGeom>
            <a:avLst/>
            <a:gdLst>
              <a:gd name="connsiteX0" fmla="*/ 0 w 2748485"/>
              <a:gd name="connsiteY0" fmla="*/ 0 h 2045507"/>
              <a:gd name="connsiteX1" fmla="*/ 63426 w 2748485"/>
              <a:gd name="connsiteY1" fmla="*/ 5285 h 2045507"/>
              <a:gd name="connsiteX2" fmla="*/ 63426 w 2748485"/>
              <a:gd name="connsiteY2" fmla="*/ 264277 h 2045507"/>
              <a:gd name="connsiteX3" fmla="*/ 327704 w 2748485"/>
              <a:gd name="connsiteY3" fmla="*/ 264277 h 2045507"/>
              <a:gd name="connsiteX4" fmla="*/ 322418 w 2748485"/>
              <a:gd name="connsiteY4" fmla="*/ 591981 h 2045507"/>
              <a:gd name="connsiteX5" fmla="*/ 840402 w 2748485"/>
              <a:gd name="connsiteY5" fmla="*/ 591981 h 2045507"/>
              <a:gd name="connsiteX6" fmla="*/ 840402 w 2748485"/>
              <a:gd name="connsiteY6" fmla="*/ 909114 h 2045507"/>
              <a:gd name="connsiteX7" fmla="*/ 1538094 w 2748485"/>
              <a:gd name="connsiteY7" fmla="*/ 914400 h 2045507"/>
              <a:gd name="connsiteX8" fmla="*/ 1548666 w 2748485"/>
              <a:gd name="connsiteY8" fmla="*/ 1490525 h 2045507"/>
              <a:gd name="connsiteX9" fmla="*/ 2468351 w 2748485"/>
              <a:gd name="connsiteY9" fmla="*/ 1490525 h 2045507"/>
              <a:gd name="connsiteX10" fmla="*/ 2478922 w 2748485"/>
              <a:gd name="connsiteY10" fmla="*/ 2045507 h 2045507"/>
              <a:gd name="connsiteX11" fmla="*/ 2748485 w 2748485"/>
              <a:gd name="connsiteY11" fmla="*/ 2045507 h 204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48485" h="2045507">
                <a:moveTo>
                  <a:pt x="0" y="0"/>
                </a:moveTo>
                <a:lnTo>
                  <a:pt x="63426" y="5285"/>
                </a:lnTo>
                <a:lnTo>
                  <a:pt x="63426" y="264277"/>
                </a:lnTo>
                <a:lnTo>
                  <a:pt x="327704" y="264277"/>
                </a:lnTo>
                <a:lnTo>
                  <a:pt x="322418" y="591981"/>
                </a:lnTo>
                <a:lnTo>
                  <a:pt x="840402" y="591981"/>
                </a:lnTo>
                <a:lnTo>
                  <a:pt x="840402" y="909114"/>
                </a:lnTo>
                <a:lnTo>
                  <a:pt x="1538094" y="914400"/>
                </a:lnTo>
                <a:lnTo>
                  <a:pt x="1548666" y="1490525"/>
                </a:lnTo>
                <a:lnTo>
                  <a:pt x="2468351" y="1490525"/>
                </a:lnTo>
                <a:cubicBezTo>
                  <a:pt x="2471909" y="1675518"/>
                  <a:pt x="2478922" y="1860479"/>
                  <a:pt x="2478922" y="2045507"/>
                </a:cubicBezTo>
                <a:lnTo>
                  <a:pt x="2748485" y="2045507"/>
                </a:lnTo>
              </a:path>
            </a:pathLst>
          </a:custGeom>
          <a:noFill/>
          <a:ln w="28575" cap="flat" cmpd="sng" algn="ctr">
            <a:solidFill>
              <a:schemeClr val="accent3"/>
            </a:solidFill>
            <a:prstDash val="solid"/>
            <a:round/>
            <a:headEnd type="none" w="med" len="med"/>
            <a:tailEnd type="none" w="med" len="med"/>
          </a:ln>
          <a:effectLst/>
        </p:spPr>
        <p:txBody>
          <a:bodyPr/>
          <a:lstStyle/>
          <a:p>
            <a:pPr marL="342900" indent="-342900">
              <a:lnSpc>
                <a:spcPct val="90000"/>
              </a:lnSpc>
              <a:spcBef>
                <a:spcPct val="35000"/>
              </a:spcBef>
              <a:spcAft>
                <a:spcPct val="25000"/>
              </a:spcAft>
              <a:buClr>
                <a:schemeClr val="folHlink"/>
              </a:buClr>
              <a:buFont typeface="Wingdings" pitchFamily="2" charset="2"/>
              <a:buChar char="§"/>
              <a:defRPr/>
            </a:pPr>
            <a:endParaRPr lang="en-US" sz="2400">
              <a:solidFill>
                <a:srgbClr val="FFFFFF"/>
              </a:solidFill>
              <a:latin typeface="Arial" charset="0"/>
              <a:ea typeface="ＭＳ Ｐゴシック" charset="0"/>
              <a:cs typeface="Arial" charset="0"/>
            </a:endParaRPr>
          </a:p>
        </p:txBody>
      </p:sp>
      <p:cxnSp>
        <p:nvCxnSpPr>
          <p:cNvPr id="68" name="Straight Connector 67"/>
          <p:cNvCxnSpPr/>
          <p:nvPr/>
        </p:nvCxnSpPr>
        <p:spPr bwMode="auto">
          <a:xfrm rot="5400000">
            <a:off x="5693569" y="4334669"/>
            <a:ext cx="98425" cy="1587"/>
          </a:xfrm>
          <a:prstGeom prst="line">
            <a:avLst/>
          </a:prstGeom>
          <a:noFill/>
          <a:ln w="19050" cap="flat" cmpd="sng" algn="ctr">
            <a:solidFill>
              <a:schemeClr val="accent3"/>
            </a:solidFill>
            <a:prstDash val="solid"/>
            <a:round/>
            <a:headEnd type="none" w="med" len="med"/>
            <a:tailEnd type="none" w="med" len="med"/>
          </a:ln>
          <a:effectLst/>
        </p:spPr>
      </p:cxnSp>
      <p:cxnSp>
        <p:nvCxnSpPr>
          <p:cNvPr id="69" name="Straight Connector 68"/>
          <p:cNvCxnSpPr/>
          <p:nvPr/>
        </p:nvCxnSpPr>
        <p:spPr bwMode="auto">
          <a:xfrm rot="5400000">
            <a:off x="4418013" y="3197225"/>
            <a:ext cx="100012" cy="1588"/>
          </a:xfrm>
          <a:prstGeom prst="line">
            <a:avLst/>
          </a:prstGeom>
          <a:noFill/>
          <a:ln w="19050" cap="flat" cmpd="sng" algn="ctr">
            <a:solidFill>
              <a:schemeClr val="accent3"/>
            </a:solidFill>
            <a:prstDash val="solid"/>
            <a:round/>
            <a:headEnd type="none" w="med" len="med"/>
            <a:tailEnd type="none" w="med" len="med"/>
          </a:ln>
          <a:effectLst/>
        </p:spPr>
      </p:cxnSp>
      <p:cxnSp>
        <p:nvCxnSpPr>
          <p:cNvPr id="70" name="Straight Connector 69"/>
          <p:cNvCxnSpPr/>
          <p:nvPr/>
        </p:nvCxnSpPr>
        <p:spPr bwMode="auto">
          <a:xfrm rot="5400000">
            <a:off x="4271169" y="3202782"/>
            <a:ext cx="98425" cy="1587"/>
          </a:xfrm>
          <a:prstGeom prst="line">
            <a:avLst/>
          </a:prstGeom>
          <a:noFill/>
          <a:ln w="19050" cap="flat" cmpd="sng" algn="ctr">
            <a:solidFill>
              <a:schemeClr val="accent3"/>
            </a:solidFill>
            <a:prstDash val="solid"/>
            <a:round/>
            <a:headEnd type="none" w="med" len="med"/>
            <a:tailEnd type="none" w="med" len="med"/>
          </a:ln>
          <a:effectLst/>
        </p:spPr>
      </p:cxnSp>
      <p:cxnSp>
        <p:nvCxnSpPr>
          <p:cNvPr id="71" name="Straight Connector 70"/>
          <p:cNvCxnSpPr/>
          <p:nvPr/>
        </p:nvCxnSpPr>
        <p:spPr bwMode="auto">
          <a:xfrm rot="5400000">
            <a:off x="4133056" y="3186907"/>
            <a:ext cx="98425" cy="1588"/>
          </a:xfrm>
          <a:prstGeom prst="line">
            <a:avLst/>
          </a:prstGeom>
          <a:noFill/>
          <a:ln w="19050" cap="flat" cmpd="sng" algn="ctr">
            <a:solidFill>
              <a:schemeClr val="accent3"/>
            </a:solidFill>
            <a:prstDash val="solid"/>
            <a:round/>
            <a:headEnd type="none" w="med" len="med"/>
            <a:tailEnd type="none" w="med" len="med"/>
          </a:ln>
          <a:effectLst/>
        </p:spPr>
      </p:cxnSp>
      <p:cxnSp>
        <p:nvCxnSpPr>
          <p:cNvPr id="72" name="Straight Connector 71"/>
          <p:cNvCxnSpPr/>
          <p:nvPr/>
        </p:nvCxnSpPr>
        <p:spPr bwMode="auto">
          <a:xfrm rot="5400000">
            <a:off x="3187700" y="2541588"/>
            <a:ext cx="100013" cy="1587"/>
          </a:xfrm>
          <a:prstGeom prst="line">
            <a:avLst/>
          </a:prstGeom>
          <a:noFill/>
          <a:ln w="19050" cap="flat" cmpd="sng" algn="ctr">
            <a:solidFill>
              <a:schemeClr val="accent3"/>
            </a:solidFill>
            <a:prstDash val="solid"/>
            <a:round/>
            <a:headEnd type="none" w="med" len="med"/>
            <a:tailEnd type="none" w="med" len="med"/>
          </a:ln>
          <a:effectLst/>
        </p:spPr>
      </p:cxnSp>
      <p:cxnSp>
        <p:nvCxnSpPr>
          <p:cNvPr id="148546" name="Straight Connector 75"/>
          <p:cNvCxnSpPr>
            <a:cxnSpLocks noChangeShapeType="1"/>
          </p:cNvCxnSpPr>
          <p:nvPr/>
        </p:nvCxnSpPr>
        <p:spPr bwMode="auto">
          <a:xfrm>
            <a:off x="6496050" y="3124200"/>
            <a:ext cx="323850" cy="1588"/>
          </a:xfrm>
          <a:prstGeom prst="line">
            <a:avLst/>
          </a:prstGeom>
          <a:noFill/>
          <a:ln w="28575">
            <a:solidFill>
              <a:schemeClr val="accent2"/>
            </a:solidFill>
            <a:round/>
            <a:headEnd/>
            <a:tailEnd/>
          </a:ln>
          <a:extLst>
            <a:ext uri="{909E8E84-426E-40dd-AFC4-6F175D3DCCD1}">
              <a14:hiddenFill xmlns="" xmlns:a14="http://schemas.microsoft.com/office/drawing/2010/main">
                <a:noFill/>
              </a14:hiddenFill>
            </a:ext>
          </a:extLst>
        </p:spPr>
      </p:cxnSp>
      <p:cxnSp>
        <p:nvCxnSpPr>
          <p:cNvPr id="78" name="Straight Connector 77"/>
          <p:cNvCxnSpPr/>
          <p:nvPr/>
        </p:nvCxnSpPr>
        <p:spPr bwMode="auto">
          <a:xfrm>
            <a:off x="6496050" y="3381375"/>
            <a:ext cx="323850" cy="1588"/>
          </a:xfrm>
          <a:prstGeom prst="line">
            <a:avLst/>
          </a:prstGeom>
          <a:noFill/>
          <a:ln w="28575" cap="flat" cmpd="sng" algn="ctr">
            <a:solidFill>
              <a:schemeClr val="accent3"/>
            </a:solidFill>
            <a:prstDash val="solid"/>
            <a:round/>
            <a:headEnd type="none" w="med" len="med"/>
            <a:tailEnd type="none"/>
          </a:ln>
          <a:effectLst/>
        </p:spPr>
      </p:cxnSp>
      <p:sp>
        <p:nvSpPr>
          <p:cNvPr id="74" name="Rectangle 73"/>
          <p:cNvSpPr/>
          <p:nvPr/>
        </p:nvSpPr>
        <p:spPr>
          <a:xfrm>
            <a:off x="9533" y="6396335"/>
            <a:ext cx="4516092" cy="400110"/>
          </a:xfrm>
          <a:prstGeom prst="rect">
            <a:avLst/>
          </a:prstGeom>
        </p:spPr>
        <p:txBody>
          <a:bodyPr wrap="none">
            <a:spAutoFit/>
          </a:bodyPr>
          <a:lstStyle/>
          <a:p>
            <a:pPr eaLnBrk="1" hangingPunct="1"/>
            <a:r>
              <a:rPr lang="en-US" sz="1000" dirty="0" smtClean="0">
                <a:solidFill>
                  <a:srgbClr val="FFFFFF"/>
                </a:solidFill>
                <a:cs typeface="Times New Roman" panose="02020603050405020304" pitchFamily="18" charset="0"/>
              </a:rPr>
              <a:t>LT =  </a:t>
            </a:r>
            <a:r>
              <a:rPr lang="en-US" sz="1000" dirty="0">
                <a:solidFill>
                  <a:srgbClr val="FFFFFF"/>
                </a:solidFill>
                <a:cs typeface="Times New Roman" panose="02020603050405020304" pitchFamily="18" charset="0"/>
              </a:rPr>
              <a:t>liver transplantation; </a:t>
            </a:r>
            <a:r>
              <a:rPr lang="en-US" sz="1000" dirty="0" smtClean="0">
                <a:solidFill>
                  <a:srgbClr val="FFFFFF"/>
                </a:solidFill>
                <a:cs typeface="Times New Roman" panose="02020603050405020304" pitchFamily="18" charset="0"/>
              </a:rPr>
              <a:t>TACE = </a:t>
            </a:r>
            <a:r>
              <a:rPr lang="en-US" sz="1000" dirty="0" err="1">
                <a:solidFill>
                  <a:srgbClr val="FFFFFF"/>
                </a:solidFill>
                <a:cs typeface="Times New Roman" panose="02020603050405020304" pitchFamily="18" charset="0"/>
              </a:rPr>
              <a:t>transcatheter</a:t>
            </a:r>
            <a:r>
              <a:rPr lang="en-US" sz="1000" dirty="0">
                <a:solidFill>
                  <a:srgbClr val="FFFFFF"/>
                </a:solidFill>
                <a:cs typeface="Times New Roman" panose="02020603050405020304" pitchFamily="18" charset="0"/>
              </a:rPr>
              <a:t> arterial chemoembolization.</a:t>
            </a:r>
          </a:p>
          <a:p>
            <a:pPr eaLnBrk="1" hangingPunct="1"/>
            <a:r>
              <a:rPr lang="en-US" sz="1000" dirty="0" smtClean="0">
                <a:solidFill>
                  <a:srgbClr val="FFFFFF"/>
                </a:solidFill>
                <a:cs typeface="Times New Roman" panose="02020603050405020304" pitchFamily="18" charset="0"/>
              </a:rPr>
              <a:t>Otto </a:t>
            </a:r>
            <a:r>
              <a:rPr lang="en-US" sz="1000" dirty="0">
                <a:solidFill>
                  <a:srgbClr val="FFFFFF"/>
                </a:solidFill>
                <a:cs typeface="Times New Roman" panose="02020603050405020304" pitchFamily="18" charset="0"/>
              </a:rPr>
              <a:t>et al, 2006.</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1" name="Title 4"/>
          <p:cNvSpPr>
            <a:spLocks noGrp="1"/>
          </p:cNvSpPr>
          <p:nvPr>
            <p:ph type="title"/>
          </p:nvPr>
        </p:nvSpPr>
        <p:spPr/>
        <p:txBody>
          <a:bodyPr/>
          <a:lstStyle/>
          <a:p>
            <a:pPr>
              <a:defRPr/>
            </a:pPr>
            <a:r>
              <a:rPr lang="en-US" sz="3200" dirty="0" smtClean="0">
                <a:cs typeface="Times New Roman" pitchFamily="18" charset="0"/>
              </a:rPr>
              <a:t>Intra-arterial </a:t>
            </a:r>
            <a:r>
              <a:rPr lang="en-US" sz="3200" dirty="0" err="1" smtClean="0">
                <a:cs typeface="Times New Roman" pitchFamily="18" charset="0"/>
              </a:rPr>
              <a:t>Radioembolization</a:t>
            </a:r>
            <a:r>
              <a:rPr lang="en-US" sz="3200" dirty="0" smtClean="0">
                <a:cs typeface="Times New Roman" pitchFamily="18" charset="0"/>
              </a:rPr>
              <a:t> With Yttrium-90: Rationale and History</a:t>
            </a:r>
            <a:endParaRPr lang="en-US" sz="3200" dirty="0" smtClean="0"/>
          </a:p>
        </p:txBody>
      </p:sp>
      <p:sp>
        <p:nvSpPr>
          <p:cNvPr id="152577" name="Content Placeholder 5"/>
          <p:cNvSpPr>
            <a:spLocks noGrp="1"/>
          </p:cNvSpPr>
          <p:nvPr>
            <p:ph idx="1"/>
          </p:nvPr>
        </p:nvSpPr>
        <p:spPr/>
        <p:txBody>
          <a:bodyPr/>
          <a:lstStyle/>
          <a:p>
            <a:r>
              <a:rPr lang="en-GB" sz="2400" smtClean="0">
                <a:latin typeface="Arial" panose="020B0604020202020204" pitchFamily="34" charset="0"/>
                <a:ea typeface="ＭＳ Ｐゴシック" panose="020B0600070205080204" pitchFamily="34" charset="-128"/>
                <a:cs typeface="Times New Roman" panose="02020603050405020304" pitchFamily="18" charset="0"/>
              </a:rPr>
              <a:t>Radioembolization: </a:t>
            </a:r>
            <a:r>
              <a:rPr lang="en-US" sz="2400" smtClean="0">
                <a:solidFill>
                  <a:srgbClr val="FFFFFF"/>
                </a:solidFill>
                <a:latin typeface="Arial" panose="020B0604020202020204" pitchFamily="34" charset="0"/>
                <a:ea typeface="ＭＳ Ｐゴシック" panose="020B0600070205080204" pitchFamily="34" charset="-128"/>
                <a:cs typeface="Times New Roman" panose="02020603050405020304" pitchFamily="18" charset="0"/>
              </a:rPr>
              <a:t>Use of intra-arterially delivered yttrium-90 microspheres emitting high-dose radiation for the treatment of liver tumors</a:t>
            </a:r>
            <a:endParaRPr lang="en-GB" sz="2400" smtClean="0">
              <a:latin typeface="Arial" panose="020B0604020202020204" pitchFamily="34" charset="0"/>
              <a:ea typeface="ＭＳ Ｐゴシック" panose="020B0600070205080204" pitchFamily="34" charset="-128"/>
              <a:cs typeface="Times New Roman" panose="02020603050405020304" pitchFamily="18" charset="0"/>
            </a:endParaRPr>
          </a:p>
          <a:p>
            <a:r>
              <a:rPr lang="en-GB" sz="2400" smtClean="0">
                <a:latin typeface="Arial" panose="020B0604020202020204" pitchFamily="34" charset="0"/>
                <a:ea typeface="ＭＳ Ｐゴシック" panose="020B0600070205080204" pitchFamily="34" charset="-128"/>
                <a:cs typeface="Times New Roman" panose="02020603050405020304" pitchFamily="18" charset="0"/>
              </a:rPr>
              <a:t>Yttrium-90 microspheres</a:t>
            </a:r>
          </a:p>
          <a:p>
            <a:pPr lvl="1"/>
            <a:r>
              <a:rPr lang="en-GB" sz="2400" smtClean="0">
                <a:latin typeface="Arial" panose="020B0604020202020204" pitchFamily="34" charset="0"/>
                <a:ea typeface="ＭＳ Ｐゴシック" panose="020B0600070205080204" pitchFamily="34" charset="-128"/>
                <a:cs typeface="Times New Roman" panose="02020603050405020304" pitchFamily="18" charset="0"/>
              </a:rPr>
              <a:t>Average diameter: 20-30 </a:t>
            </a:r>
            <a:r>
              <a:rPr lang="en-US" sz="2400" smtClean="0">
                <a:latin typeface="Arial" panose="020B0604020202020204" pitchFamily="34" charset="0"/>
                <a:ea typeface="ＭＳ Ｐゴシック" panose="020B0600070205080204" pitchFamily="34" charset="-128"/>
                <a:sym typeface="Symbol" panose="05050102010706020507" pitchFamily="18" charset="2"/>
              </a:rPr>
              <a:t>µm</a:t>
            </a:r>
            <a:r>
              <a:rPr lang="en-US" sz="2400" b="1" smtClean="0">
                <a:latin typeface="Symbol" panose="05050102010706020507" pitchFamily="18" charset="2"/>
                <a:ea typeface="ＭＳ Ｐゴシック" panose="020B0600070205080204" pitchFamily="34" charset="-128"/>
                <a:cs typeface="Times New Roman" panose="02020603050405020304" pitchFamily="18" charset="0"/>
                <a:sym typeface="Symbol" panose="05050102010706020507" pitchFamily="18" charset="2"/>
              </a:rPr>
              <a:t> </a:t>
            </a:r>
            <a:endParaRPr lang="en-GB" sz="2400" b="1" smtClean="0">
              <a:latin typeface="Arial" panose="020B0604020202020204" pitchFamily="34" charset="0"/>
              <a:ea typeface="ＭＳ Ｐゴシック" panose="020B0600070205080204" pitchFamily="34" charset="-128"/>
              <a:cs typeface="Times New Roman" panose="02020603050405020304" pitchFamily="18" charset="0"/>
            </a:endParaRPr>
          </a:p>
          <a:p>
            <a:pPr lvl="1"/>
            <a:r>
              <a:rPr lang="en-GB" sz="2400" smtClean="0">
                <a:latin typeface="Arial" panose="020B0604020202020204" pitchFamily="34" charset="0"/>
                <a:ea typeface="ＭＳ Ｐゴシック" panose="020B0600070205080204" pitchFamily="34" charset="-128"/>
                <a:cs typeface="Times New Roman" panose="02020603050405020304" pitchFamily="18" charset="0"/>
              </a:rPr>
              <a:t>100% pure beta emitter (0.9367 MeV)</a:t>
            </a:r>
          </a:p>
          <a:p>
            <a:pPr lvl="1"/>
            <a:r>
              <a:rPr lang="en-GB" sz="2400" smtClean="0">
                <a:latin typeface="Arial" panose="020B0604020202020204" pitchFamily="34" charset="0"/>
                <a:ea typeface="ＭＳ Ｐゴシック" panose="020B0600070205080204" pitchFamily="34" charset="-128"/>
                <a:cs typeface="Times New Roman" panose="02020603050405020304" pitchFamily="18" charset="0"/>
              </a:rPr>
              <a:t>Physical half-life: 64.2 hours</a:t>
            </a:r>
          </a:p>
          <a:p>
            <a:pPr lvl="1"/>
            <a:r>
              <a:rPr lang="en-GB" sz="2400" smtClean="0">
                <a:latin typeface="Arial" panose="020B0604020202020204" pitchFamily="34" charset="0"/>
                <a:ea typeface="ＭＳ Ｐゴシック" panose="020B0600070205080204" pitchFamily="34" charset="-128"/>
                <a:cs typeface="Times New Roman" panose="02020603050405020304" pitchFamily="18" charset="0"/>
              </a:rPr>
              <a:t>Irradiates tissue with average path length of 2.5 mm </a:t>
            </a:r>
            <a:br>
              <a:rPr lang="en-GB" sz="2400" smtClean="0">
                <a:latin typeface="Arial" panose="020B0604020202020204" pitchFamily="34" charset="0"/>
                <a:ea typeface="ＭＳ Ｐゴシック" panose="020B0600070205080204" pitchFamily="34" charset="-128"/>
                <a:cs typeface="Times New Roman" panose="02020603050405020304" pitchFamily="18" charset="0"/>
              </a:rPr>
            </a:br>
            <a:r>
              <a:rPr lang="en-GB" sz="2400" smtClean="0">
                <a:latin typeface="Arial" panose="020B0604020202020204" pitchFamily="34" charset="0"/>
                <a:ea typeface="ＭＳ Ｐゴシック" panose="020B0600070205080204" pitchFamily="34" charset="-128"/>
                <a:cs typeface="Times New Roman" panose="02020603050405020304" pitchFamily="18" charset="0"/>
              </a:rPr>
              <a:t>(maximum: 11 mm)</a:t>
            </a:r>
          </a:p>
        </p:txBody>
      </p:sp>
      <p:sp>
        <p:nvSpPr>
          <p:cNvPr id="152579" name="Text Box 8"/>
          <p:cNvSpPr txBox="1">
            <a:spLocks noChangeArrowheads="1"/>
          </p:cNvSpPr>
          <p:nvPr/>
        </p:nvSpPr>
        <p:spPr bwMode="auto">
          <a:xfrm>
            <a:off x="0" y="6596390"/>
            <a:ext cx="5289550" cy="2333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Bef>
                <a:spcPct val="30000"/>
              </a:spcBef>
            </a:pPr>
            <a:r>
              <a:rPr lang="en-US" sz="1000" dirty="0">
                <a:solidFill>
                  <a:srgbClr val="FFFFFF"/>
                </a:solidFill>
                <a:cs typeface="Times New Roman" panose="02020603050405020304" pitchFamily="18" charset="0"/>
              </a:rPr>
              <a:t>Murthy </a:t>
            </a:r>
            <a:r>
              <a:rPr lang="en-US" sz="1000" dirty="0" smtClean="0">
                <a:solidFill>
                  <a:srgbClr val="FFFFFF"/>
                </a:solidFill>
                <a:cs typeface="Times New Roman" panose="02020603050405020304" pitchFamily="18" charset="0"/>
              </a:rPr>
              <a:t>et al, 2006. </a:t>
            </a:r>
            <a:endParaRPr lang="en-US" sz="1000" dirty="0">
              <a:solidFill>
                <a:srgbClr val="FFFFFF"/>
              </a:solidFill>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Content Placeholder 5"/>
          <p:cNvSpPr>
            <a:spLocks noGrp="1"/>
          </p:cNvSpPr>
          <p:nvPr>
            <p:ph idx="4294967295"/>
          </p:nvPr>
        </p:nvSpPr>
        <p:spPr/>
        <p:txBody>
          <a:bodyPr/>
          <a:lstStyle/>
          <a:p>
            <a:pPr>
              <a:spcAft>
                <a:spcPts val="600"/>
              </a:spcAft>
            </a:pPr>
            <a:r>
              <a:rPr lang="en-GB" sz="2200" dirty="0" smtClean="0">
                <a:latin typeface="Arial" panose="020B0604020202020204" pitchFamily="34" charset="0"/>
                <a:ea typeface="ＭＳ Ｐゴシック" panose="020B0600070205080204" pitchFamily="34" charset="-128"/>
                <a:cs typeface="Times New Roman" panose="02020603050405020304" pitchFamily="18" charset="0"/>
              </a:rPr>
              <a:t>Phase II study: N = 108 (37 with PVT, 71 without PVT)</a:t>
            </a:r>
          </a:p>
          <a:p>
            <a:pPr>
              <a:spcAft>
                <a:spcPts val="600"/>
              </a:spcAft>
            </a:pPr>
            <a:r>
              <a:rPr lang="en-GB" sz="2200" dirty="0" smtClean="0">
                <a:latin typeface="Arial" panose="020B0604020202020204" pitchFamily="34" charset="0"/>
                <a:ea typeface="ＭＳ Ｐゴシック" panose="020B0600070205080204" pitchFamily="34" charset="-128"/>
                <a:cs typeface="Times New Roman" panose="02020603050405020304" pitchFamily="18" charset="0"/>
              </a:rPr>
              <a:t>Stratified by toxicity: Child-Pugh score (in </a:t>
            </a:r>
            <a:r>
              <a:rPr lang="en-GB" sz="2200" dirty="0" err="1" smtClean="0">
                <a:latin typeface="Arial" panose="020B0604020202020204" pitchFamily="34" charset="0"/>
                <a:ea typeface="ＭＳ Ｐゴシック" panose="020B0600070205080204" pitchFamily="34" charset="-128"/>
                <a:cs typeface="Times New Roman" panose="02020603050405020304" pitchFamily="18" charset="0"/>
              </a:rPr>
              <a:t>cirrhotics</a:t>
            </a:r>
            <a:r>
              <a:rPr lang="en-GB" sz="2200" dirty="0" smtClean="0">
                <a:latin typeface="Arial" panose="020B0604020202020204" pitchFamily="34" charset="0"/>
                <a:ea typeface="ＭＳ Ｐゴシック" panose="020B0600070205080204" pitchFamily="34" charset="-128"/>
                <a:cs typeface="Times New Roman" panose="02020603050405020304" pitchFamily="18" charset="0"/>
              </a:rPr>
              <a:t>), dose, location of PVT</a:t>
            </a:r>
          </a:p>
          <a:p>
            <a:pPr>
              <a:spcAft>
                <a:spcPts val="600"/>
              </a:spcAft>
            </a:pPr>
            <a:r>
              <a:rPr lang="en-GB" sz="2200" dirty="0" smtClean="0">
                <a:latin typeface="Arial" panose="020B0604020202020204" pitchFamily="34" charset="0"/>
                <a:ea typeface="ＭＳ Ｐゴシック" panose="020B0600070205080204" pitchFamily="34" charset="-128"/>
                <a:cs typeface="Times New Roman" panose="02020603050405020304" pitchFamily="18" charset="0"/>
              </a:rPr>
              <a:t>Median dose: 134 </a:t>
            </a:r>
            <a:r>
              <a:rPr lang="en-GB" sz="2200" dirty="0" err="1" smtClean="0">
                <a:latin typeface="Arial" panose="020B0604020202020204" pitchFamily="34" charset="0"/>
                <a:ea typeface="ＭＳ Ｐゴシック" panose="020B0600070205080204" pitchFamily="34" charset="-128"/>
                <a:cs typeface="Times New Roman" panose="02020603050405020304" pitchFamily="18" charset="0"/>
              </a:rPr>
              <a:t>Gy</a:t>
            </a:r>
            <a:endParaRPr lang="en-GB" sz="2200" dirty="0" smtClean="0">
              <a:latin typeface="Arial" panose="020B0604020202020204" pitchFamily="34" charset="0"/>
              <a:ea typeface="ＭＳ Ｐゴシック" panose="020B0600070205080204" pitchFamily="34" charset="-128"/>
              <a:cs typeface="Times New Roman" panose="02020603050405020304" pitchFamily="18" charset="0"/>
            </a:endParaRPr>
          </a:p>
          <a:p>
            <a:pPr>
              <a:spcAft>
                <a:spcPts val="600"/>
              </a:spcAft>
            </a:pPr>
            <a:r>
              <a:rPr lang="en-US" sz="2200" dirty="0" smtClean="0">
                <a:latin typeface="Arial" panose="020B0604020202020204" pitchFamily="34" charset="0"/>
                <a:ea typeface="ＭＳ Ｐゴシック" panose="020B0600070205080204" pitchFamily="34" charset="-128"/>
                <a:cs typeface="Times New Roman" panose="02020603050405020304" pitchFamily="18" charset="0"/>
              </a:rPr>
              <a:t>Partial response rate: 42% (WHO), 70% (EASL)</a:t>
            </a:r>
          </a:p>
          <a:p>
            <a:pPr>
              <a:spcAft>
                <a:spcPts val="600"/>
              </a:spcAft>
            </a:pPr>
            <a:r>
              <a:rPr lang="en-US" sz="2200" dirty="0" smtClean="0">
                <a:latin typeface="Arial" panose="020B0604020202020204" pitchFamily="34" charset="0"/>
                <a:ea typeface="ＭＳ Ｐゴシック" panose="020B0600070205080204" pitchFamily="34" charset="-128"/>
                <a:cs typeface="Times New Roman" panose="02020603050405020304" pitchFamily="18" charset="0"/>
              </a:rPr>
              <a:t>Adverse event rate highest in patients with main PVT and cirrhosis</a:t>
            </a:r>
          </a:p>
          <a:p>
            <a:pPr>
              <a:spcAft>
                <a:spcPts val="600"/>
              </a:spcAft>
            </a:pPr>
            <a:r>
              <a:rPr lang="en-US" sz="2200" dirty="0" smtClean="0">
                <a:latin typeface="Arial" panose="020B0604020202020204" pitchFamily="34" charset="0"/>
                <a:ea typeface="ＭＳ Ｐゴシック" panose="020B0600070205080204" pitchFamily="34" charset="-128"/>
                <a:cs typeface="Times New Roman" panose="02020603050405020304" pitchFamily="18" charset="0"/>
              </a:rPr>
              <a:t>Median survival, main PVT: 133.5 days</a:t>
            </a:r>
          </a:p>
          <a:p>
            <a:pPr lvl="1">
              <a:spcAft>
                <a:spcPts val="600"/>
              </a:spcAft>
            </a:pPr>
            <a:r>
              <a:rPr lang="en-GB" sz="1800" dirty="0" smtClean="0">
                <a:latin typeface="Arial" panose="020B0604020202020204" pitchFamily="34" charset="0"/>
                <a:ea typeface="ＭＳ Ｐゴシック" panose="020B0600070205080204" pitchFamily="34" charset="-128"/>
                <a:cs typeface="Times New Roman" panose="02020603050405020304" pitchFamily="18" charset="0"/>
              </a:rPr>
              <a:t>Branch PVT: 304 days</a:t>
            </a:r>
          </a:p>
          <a:p>
            <a:pPr lvl="1">
              <a:spcAft>
                <a:spcPts val="600"/>
              </a:spcAft>
            </a:pPr>
            <a:r>
              <a:rPr lang="en-GB" sz="1800" dirty="0" smtClean="0">
                <a:latin typeface="Arial" panose="020B0604020202020204" pitchFamily="34" charset="0"/>
                <a:ea typeface="ＭＳ Ｐゴシック" panose="020B0600070205080204" pitchFamily="34" charset="-128"/>
                <a:cs typeface="Times New Roman" panose="02020603050405020304" pitchFamily="18" charset="0"/>
              </a:rPr>
              <a:t>No PVT: 467 days</a:t>
            </a:r>
          </a:p>
        </p:txBody>
      </p:sp>
      <p:sp>
        <p:nvSpPr>
          <p:cNvPr id="229379" name="Title 4"/>
          <p:cNvSpPr>
            <a:spLocks noGrp="1"/>
          </p:cNvSpPr>
          <p:nvPr>
            <p:ph type="title" idx="4294967295"/>
          </p:nvPr>
        </p:nvSpPr>
        <p:spPr/>
        <p:txBody>
          <a:bodyPr/>
          <a:lstStyle/>
          <a:p>
            <a:pPr>
              <a:defRPr/>
            </a:pPr>
            <a:r>
              <a:rPr lang="en-US" smtClean="0">
                <a:cs typeface="Times New Roman" pitchFamily="18" charset="0"/>
              </a:rPr>
              <a:t>Yttrium-90 Radiotherapy for HCC Patients With and Without PVT</a:t>
            </a:r>
            <a:endParaRPr lang="en-US" smtClean="0"/>
          </a:p>
        </p:txBody>
      </p:sp>
      <p:sp>
        <p:nvSpPr>
          <p:cNvPr id="154627" name="Text Box 8"/>
          <p:cNvSpPr txBox="1">
            <a:spLocks noChangeArrowheads="1"/>
          </p:cNvSpPr>
          <p:nvPr/>
        </p:nvSpPr>
        <p:spPr bwMode="auto">
          <a:xfrm>
            <a:off x="0" y="6205359"/>
            <a:ext cx="6553200" cy="556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Bef>
                <a:spcPct val="30000"/>
              </a:spcBef>
            </a:pPr>
            <a:r>
              <a:rPr lang="en-US" sz="1000" dirty="0" smtClean="0">
                <a:solidFill>
                  <a:srgbClr val="FFFFFF"/>
                </a:solidFill>
              </a:rPr>
              <a:t>EASL = </a:t>
            </a:r>
            <a:r>
              <a:rPr lang="en-US" sz="1000" dirty="0">
                <a:solidFill>
                  <a:srgbClr val="FFFFFF"/>
                </a:solidFill>
              </a:rPr>
              <a:t>European Association for the Study of the Liver; </a:t>
            </a:r>
            <a:r>
              <a:rPr lang="en-US" sz="1000" dirty="0" smtClean="0">
                <a:solidFill>
                  <a:srgbClr val="FFFFFF"/>
                </a:solidFill>
              </a:rPr>
              <a:t>WHO = </a:t>
            </a:r>
            <a:r>
              <a:rPr lang="en-US" sz="1000" dirty="0">
                <a:solidFill>
                  <a:srgbClr val="FFFFFF"/>
                </a:solidFill>
              </a:rPr>
              <a:t>World Health Organization; </a:t>
            </a:r>
            <a:r>
              <a:rPr lang="en-US" sz="1000" dirty="0" smtClean="0">
                <a:solidFill>
                  <a:srgbClr val="FFFFFF"/>
                </a:solidFill>
              </a:rPr>
              <a:t>PVT = </a:t>
            </a:r>
            <a:r>
              <a:rPr lang="en-US" sz="1000" dirty="0">
                <a:solidFill>
                  <a:srgbClr val="FFFFFF"/>
                </a:solidFill>
              </a:rPr>
              <a:t>portal vein thrombosis.</a:t>
            </a:r>
          </a:p>
          <a:p>
            <a:pPr eaLnBrk="1" hangingPunct="1">
              <a:lnSpc>
                <a:spcPct val="90000"/>
              </a:lnSpc>
              <a:spcBef>
                <a:spcPct val="30000"/>
              </a:spcBef>
            </a:pPr>
            <a:r>
              <a:rPr lang="en-US" sz="1000" dirty="0" err="1" smtClean="0">
                <a:solidFill>
                  <a:srgbClr val="FFFFFF"/>
                </a:solidFill>
                <a:cs typeface="Times New Roman" panose="02020603050405020304" pitchFamily="18" charset="0"/>
              </a:rPr>
              <a:t>Kulik</a:t>
            </a:r>
            <a:r>
              <a:rPr lang="en-US" sz="1000" dirty="0" smtClean="0">
                <a:solidFill>
                  <a:srgbClr val="FFFFFF"/>
                </a:solidFill>
                <a:cs typeface="Times New Roman" panose="02020603050405020304" pitchFamily="18" charset="0"/>
              </a:rPr>
              <a:t> et al, 2008. </a:t>
            </a:r>
            <a:endParaRPr lang="en-US" sz="1000" dirty="0">
              <a:solidFill>
                <a:srgbClr val="FFFFFF"/>
              </a:solidFill>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7" name="Picture 6" descr="graph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2000" y="1981200"/>
            <a:ext cx="7748588" cy="2749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5" name="Straight Arrow Connector 4"/>
          <p:cNvCxnSpPr/>
          <p:nvPr/>
        </p:nvCxnSpPr>
        <p:spPr>
          <a:xfrm rot="10800000" flipV="1">
            <a:off x="2743200" y="2819400"/>
            <a:ext cx="4343400" cy="114300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6" name="TextBox 5"/>
          <p:cNvSpPr txBox="1">
            <a:spLocks noChangeArrowheads="1"/>
          </p:cNvSpPr>
          <p:nvPr/>
        </p:nvSpPr>
        <p:spPr bwMode="auto">
          <a:xfrm>
            <a:off x="4800600" y="2057400"/>
            <a:ext cx="30480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800">
                <a:solidFill>
                  <a:schemeClr val="bg1"/>
                </a:solidFill>
                <a:latin typeface="Calibri" panose="020F0502020204030204" pitchFamily="34" charset="0"/>
              </a:rPr>
              <a:t>75% Reduction in SAE</a:t>
            </a:r>
            <a:r>
              <a:rPr lang="en-US" altLang="en-US" sz="1800">
                <a:solidFill>
                  <a:schemeClr val="bg1"/>
                </a:solidFill>
                <a:latin typeface="Calibri" panose="020F0502020204030204" pitchFamily="34" charset="0"/>
              </a:rPr>
              <a:t>’</a:t>
            </a:r>
            <a:r>
              <a:rPr lang="en-US" sz="1800">
                <a:solidFill>
                  <a:schemeClr val="bg1"/>
                </a:solidFill>
                <a:latin typeface="Calibri" panose="020F0502020204030204" pitchFamily="34" charset="0"/>
              </a:rPr>
              <a:t>s at the same institution</a:t>
            </a:r>
          </a:p>
        </p:txBody>
      </p:sp>
      <p:sp>
        <p:nvSpPr>
          <p:cNvPr id="2" name="Title 1"/>
          <p:cNvSpPr>
            <a:spLocks noGrp="1"/>
          </p:cNvSpPr>
          <p:nvPr>
            <p:ph type="title"/>
          </p:nvPr>
        </p:nvSpPr>
        <p:spPr/>
        <p:txBody>
          <a:bodyPr/>
          <a:lstStyle/>
          <a:p>
            <a:r>
              <a:rPr lang="en-US" sz="3200" dirty="0" smtClean="0"/>
              <a:t>Complications SAE Comparison: Conventional TACE </a:t>
            </a:r>
            <a:r>
              <a:rPr lang="en-US" sz="3200" dirty="0" err="1" smtClean="0"/>
              <a:t>vs</a:t>
            </a:r>
            <a:r>
              <a:rPr lang="en-US" sz="3200" dirty="0" smtClean="0"/>
              <a:t> PRECISION TACE</a:t>
            </a:r>
          </a:p>
        </p:txBody>
      </p:sp>
      <p:sp>
        <p:nvSpPr>
          <p:cNvPr id="9" name="TextBox 4"/>
          <p:cNvSpPr txBox="1">
            <a:spLocks noChangeArrowheads="1"/>
          </p:cNvSpPr>
          <p:nvPr/>
        </p:nvSpPr>
        <p:spPr bwMode="auto">
          <a:xfrm>
            <a:off x="0" y="6581001"/>
            <a:ext cx="4104885"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sz="1000" dirty="0" smtClean="0">
                <a:solidFill>
                  <a:srgbClr val="FFFFFF"/>
                </a:solidFill>
                <a:latin typeface="Arial"/>
                <a:cs typeface="Arial"/>
              </a:rPr>
              <a:t>Courtesy of Dr. David </a:t>
            </a:r>
            <a:r>
              <a:rPr lang="en-US" sz="1000" dirty="0" err="1" smtClean="0">
                <a:solidFill>
                  <a:srgbClr val="FFFFFF"/>
                </a:solidFill>
                <a:latin typeface="Arial"/>
                <a:cs typeface="Arial"/>
              </a:rPr>
              <a:t>Brophy</a:t>
            </a:r>
            <a:r>
              <a:rPr lang="en-US" sz="1000" dirty="0" smtClean="0">
                <a:solidFill>
                  <a:srgbClr val="FFFFFF"/>
                </a:solidFill>
                <a:latin typeface="Arial"/>
                <a:cs typeface="Arial"/>
              </a:rPr>
              <a:t>, St. Vincent’s University Hospital, 2013.</a:t>
            </a:r>
            <a:endParaRPr lang="en-US" sz="1000" dirty="0">
              <a:solidFill>
                <a:srgbClr val="FFFFFF"/>
              </a:solidFill>
              <a:latin typeface="Arial"/>
              <a:cs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5" name="Picture 6" descr="table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46163" y="1905000"/>
            <a:ext cx="7050087" cy="4217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z="2800" dirty="0" smtClean="0"/>
              <a:t>PRECISION TACE with DC Bead™</a:t>
            </a:r>
            <a:br>
              <a:rPr lang="en-US" sz="2800" dirty="0" smtClean="0"/>
            </a:br>
            <a:r>
              <a:rPr lang="en-US" sz="2800" dirty="0" smtClean="0"/>
              <a:t>Addressing the challenge of improved survival in </a:t>
            </a:r>
            <a:r>
              <a:rPr lang="en-US" sz="2800" dirty="0" err="1" smtClean="0"/>
              <a:t>hepatocellular</a:t>
            </a:r>
            <a:r>
              <a:rPr lang="en-US" sz="2800" dirty="0" smtClean="0"/>
              <a:t> carcinoma</a:t>
            </a:r>
          </a:p>
        </p:txBody>
      </p:sp>
      <p:sp>
        <p:nvSpPr>
          <p:cNvPr id="6" name="TextBox 4"/>
          <p:cNvSpPr txBox="1">
            <a:spLocks noChangeArrowheads="1"/>
          </p:cNvSpPr>
          <p:nvPr/>
        </p:nvSpPr>
        <p:spPr bwMode="auto">
          <a:xfrm>
            <a:off x="86115" y="6581001"/>
            <a:ext cx="4104885"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sz="1000" dirty="0" smtClean="0">
                <a:solidFill>
                  <a:srgbClr val="FFFFFF"/>
                </a:solidFill>
                <a:latin typeface="Arial"/>
                <a:cs typeface="Arial"/>
              </a:rPr>
              <a:t>Courtesy of Dr. David </a:t>
            </a:r>
            <a:r>
              <a:rPr lang="en-US" sz="1000" dirty="0" err="1" smtClean="0">
                <a:solidFill>
                  <a:srgbClr val="FFFFFF"/>
                </a:solidFill>
                <a:latin typeface="Arial"/>
                <a:cs typeface="Arial"/>
              </a:rPr>
              <a:t>Brophy</a:t>
            </a:r>
            <a:r>
              <a:rPr lang="en-US" sz="1000" dirty="0" smtClean="0">
                <a:solidFill>
                  <a:srgbClr val="FFFFFF"/>
                </a:solidFill>
                <a:latin typeface="Arial"/>
                <a:cs typeface="Arial"/>
              </a:rPr>
              <a:t>, St. Vincent’s University Hospital, 2013.</a:t>
            </a:r>
            <a:endParaRPr lang="en-US" sz="1000" dirty="0">
              <a:solidFill>
                <a:srgbClr val="FFFFFF"/>
              </a:solidFill>
              <a:latin typeface="Arial"/>
              <a:cs typeface="Aria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 Milan Criteria</a:t>
            </a:r>
          </a:p>
        </p:txBody>
      </p:sp>
      <p:sp>
        <p:nvSpPr>
          <p:cNvPr id="33" name="Content Placeholder 32"/>
          <p:cNvSpPr>
            <a:spLocks noGrp="1"/>
          </p:cNvSpPr>
          <p:nvPr>
            <p:ph sz="half" idx="2"/>
          </p:nvPr>
        </p:nvSpPr>
        <p:spPr/>
        <p:txBody>
          <a:bodyPr/>
          <a:lstStyle/>
          <a:p>
            <a:r>
              <a:rPr lang="en-US" sz="2400" dirty="0" smtClean="0"/>
              <a:t>No evidence of </a:t>
            </a:r>
            <a:r>
              <a:rPr lang="en-US" sz="2400" dirty="0" err="1" smtClean="0"/>
              <a:t>extrahepatic</a:t>
            </a:r>
            <a:r>
              <a:rPr lang="en-US" sz="2400" dirty="0" smtClean="0"/>
              <a:t> spread</a:t>
            </a:r>
          </a:p>
          <a:p>
            <a:r>
              <a:rPr lang="en-US" sz="2400" dirty="0" smtClean="0"/>
              <a:t>Based on pre-transplant imaging</a:t>
            </a:r>
          </a:p>
          <a:p>
            <a:r>
              <a:rPr lang="en-US" sz="2400" dirty="0" smtClean="0"/>
              <a:t>4 year survival – 74%</a:t>
            </a:r>
          </a:p>
          <a:p>
            <a:r>
              <a:rPr lang="en-US" sz="2400" dirty="0" smtClean="0"/>
              <a:t>Recurrence rate -       &lt;10%</a:t>
            </a:r>
          </a:p>
          <a:p>
            <a:r>
              <a:rPr lang="en-US" sz="2400" dirty="0" smtClean="0"/>
              <a:t>Validated in several studies with &gt; 1000 patients</a:t>
            </a:r>
          </a:p>
          <a:p>
            <a:pPr lvl="1"/>
            <a:r>
              <a:rPr lang="en-US" sz="2000" dirty="0" smtClean="0"/>
              <a:t>5 yr survival &gt;70%</a:t>
            </a:r>
          </a:p>
          <a:p>
            <a:pPr lvl="1"/>
            <a:r>
              <a:rPr lang="en-US" sz="2000" dirty="0" smtClean="0"/>
              <a:t>Recurrence &lt; 15%</a:t>
            </a:r>
          </a:p>
        </p:txBody>
      </p:sp>
      <p:pic>
        <p:nvPicPr>
          <p:cNvPr id="168964" name="Picture 6" descr="Live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7200" y="1512332"/>
            <a:ext cx="4038600" cy="2209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8965" name="Picture 7" descr="Live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7200" y="4038600"/>
            <a:ext cx="4038600" cy="2362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8966" name="AutoShape 8"/>
          <p:cNvSpPr>
            <a:spLocks noChangeArrowheads="1"/>
          </p:cNvSpPr>
          <p:nvPr/>
        </p:nvSpPr>
        <p:spPr bwMode="auto">
          <a:xfrm>
            <a:off x="1295400" y="2286000"/>
            <a:ext cx="457200" cy="457200"/>
          </a:xfrm>
          <a:prstGeom prst="flowChartConnector">
            <a:avLst/>
          </a:prstGeom>
          <a:solidFill>
            <a:srgbClr val="FF9900"/>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sz="1800"/>
          </a:p>
        </p:txBody>
      </p:sp>
      <p:sp>
        <p:nvSpPr>
          <p:cNvPr id="168967" name="AutoShape 9"/>
          <p:cNvSpPr>
            <a:spLocks noChangeArrowheads="1"/>
          </p:cNvSpPr>
          <p:nvPr/>
        </p:nvSpPr>
        <p:spPr bwMode="auto">
          <a:xfrm>
            <a:off x="1143000" y="5105400"/>
            <a:ext cx="152400" cy="152400"/>
          </a:xfrm>
          <a:prstGeom prst="flowChartConnector">
            <a:avLst/>
          </a:prstGeom>
          <a:solidFill>
            <a:srgbClr val="FF6600"/>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sz="1800"/>
          </a:p>
        </p:txBody>
      </p:sp>
      <p:sp>
        <p:nvSpPr>
          <p:cNvPr id="168968" name="AutoShape 10"/>
          <p:cNvSpPr>
            <a:spLocks noChangeArrowheads="1"/>
          </p:cNvSpPr>
          <p:nvPr/>
        </p:nvSpPr>
        <p:spPr bwMode="auto">
          <a:xfrm>
            <a:off x="2209800" y="4495800"/>
            <a:ext cx="228600" cy="228600"/>
          </a:xfrm>
          <a:prstGeom prst="flowChartConnector">
            <a:avLst/>
          </a:prstGeom>
          <a:solidFill>
            <a:srgbClr val="FF6600"/>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sz="1800"/>
          </a:p>
        </p:txBody>
      </p:sp>
      <p:sp>
        <p:nvSpPr>
          <p:cNvPr id="168969" name="AutoShape 11"/>
          <p:cNvSpPr>
            <a:spLocks noChangeArrowheads="1"/>
          </p:cNvSpPr>
          <p:nvPr/>
        </p:nvSpPr>
        <p:spPr bwMode="auto">
          <a:xfrm>
            <a:off x="2971800" y="4724400"/>
            <a:ext cx="304800" cy="304800"/>
          </a:xfrm>
          <a:prstGeom prst="flowChartConnector">
            <a:avLst/>
          </a:prstGeom>
          <a:solidFill>
            <a:srgbClr val="FF6600"/>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sz="1800"/>
          </a:p>
        </p:txBody>
      </p:sp>
      <p:sp>
        <p:nvSpPr>
          <p:cNvPr id="168971" name="Text Box 13"/>
          <p:cNvSpPr txBox="1">
            <a:spLocks noChangeArrowheads="1"/>
          </p:cNvSpPr>
          <p:nvPr/>
        </p:nvSpPr>
        <p:spPr bwMode="auto">
          <a:xfrm>
            <a:off x="457200" y="3657600"/>
            <a:ext cx="4038600" cy="369332"/>
          </a:xfrm>
          <a:prstGeom prst="rect">
            <a:avLst/>
          </a:prstGeom>
          <a:solidFill>
            <a:srgbClr val="4F81BD"/>
          </a:solidFill>
          <a:ln w="9525">
            <a:noFill/>
            <a:miter lim="800000"/>
            <a:headEnd/>
            <a:tailEnd/>
          </a:ln>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sz="1800" b="1" dirty="0">
                <a:solidFill>
                  <a:srgbClr val="00CC00"/>
                </a:solidFill>
              </a:rPr>
              <a:t>  </a:t>
            </a:r>
            <a:r>
              <a:rPr lang="en-US" sz="1800" b="1" dirty="0">
                <a:solidFill>
                  <a:schemeClr val="bg1"/>
                </a:solidFill>
              </a:rPr>
              <a:t>3 lesions, none &gt; 3 cm</a:t>
            </a:r>
          </a:p>
        </p:txBody>
      </p:sp>
      <p:sp>
        <p:nvSpPr>
          <p:cNvPr id="168972" name="Text Box 14"/>
          <p:cNvSpPr txBox="1">
            <a:spLocks noChangeArrowheads="1"/>
          </p:cNvSpPr>
          <p:nvPr/>
        </p:nvSpPr>
        <p:spPr bwMode="auto">
          <a:xfrm>
            <a:off x="457200" y="1143000"/>
            <a:ext cx="4038600" cy="369332"/>
          </a:xfrm>
          <a:prstGeom prst="rect">
            <a:avLst/>
          </a:prstGeom>
          <a:solidFill>
            <a:srgbClr val="4F81BD"/>
          </a:solidFill>
          <a:ln w="9525">
            <a:noFill/>
            <a:miter lim="800000"/>
            <a:headEnd/>
            <a:tailEnd/>
          </a:ln>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sz="1800" b="1">
                <a:solidFill>
                  <a:schemeClr val="bg1"/>
                </a:solidFill>
              </a:rPr>
              <a:t>1 lesion </a:t>
            </a:r>
            <a:r>
              <a:rPr lang="en-US" sz="1800" b="1" u="sng">
                <a:solidFill>
                  <a:schemeClr val="bg1"/>
                </a:solidFill>
              </a:rPr>
              <a:t>&lt;</a:t>
            </a:r>
            <a:r>
              <a:rPr lang="en-US" sz="1800" b="1">
                <a:solidFill>
                  <a:schemeClr val="bg1"/>
                </a:solidFill>
              </a:rPr>
              <a:t> 5 cm</a:t>
            </a:r>
          </a:p>
        </p:txBody>
      </p:sp>
      <p:sp>
        <p:nvSpPr>
          <p:cNvPr id="16" name="Text Box 4"/>
          <p:cNvSpPr txBox="1">
            <a:spLocks noChangeArrowheads="1"/>
          </p:cNvSpPr>
          <p:nvPr/>
        </p:nvSpPr>
        <p:spPr bwMode="auto">
          <a:xfrm>
            <a:off x="0" y="6581775"/>
            <a:ext cx="1496248"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000" dirty="0" err="1">
                <a:solidFill>
                  <a:srgbClr val="FFFFFF"/>
                </a:solidFill>
                <a:ea typeface="PMingLiU" panose="02020500000000000000" pitchFamily="18" charset="-120"/>
              </a:rPr>
              <a:t>Mazzaferro</a:t>
            </a:r>
            <a:r>
              <a:rPr lang="en-US" altLang="zh-TW" sz="1000" dirty="0">
                <a:solidFill>
                  <a:srgbClr val="FFFFFF"/>
                </a:solidFill>
                <a:ea typeface="PMingLiU" panose="02020500000000000000" pitchFamily="18" charset="-120"/>
              </a:rPr>
              <a:t> </a:t>
            </a:r>
            <a:r>
              <a:rPr lang="en-US" altLang="zh-TW" sz="1000" dirty="0" smtClean="0">
                <a:solidFill>
                  <a:srgbClr val="FFFFFF"/>
                </a:solidFill>
                <a:ea typeface="PMingLiU" panose="02020500000000000000" pitchFamily="18" charset="-120"/>
              </a:rPr>
              <a:t>et al, 1996.</a:t>
            </a:r>
            <a:endParaRPr lang="en-US" altLang="zh-TW" sz="1000" dirty="0">
              <a:solidFill>
                <a:srgbClr val="FFFFFF"/>
              </a:solidFill>
              <a:ea typeface="PMingLiU" panose="02020500000000000000" pitchFamily="18" charset="-12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5" name="Rectangle 94"/>
          <p:cNvSpPr>
            <a:spLocks noChangeArrowheads="1"/>
          </p:cNvSpPr>
          <p:nvPr/>
        </p:nvSpPr>
        <p:spPr bwMode="auto">
          <a:xfrm>
            <a:off x="0" y="88900"/>
            <a:ext cx="9145588" cy="1177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443" name="Rectangle 214"/>
          <p:cNvSpPr>
            <a:spLocks noChangeArrowheads="1"/>
          </p:cNvSpPr>
          <p:nvPr/>
        </p:nvSpPr>
        <p:spPr bwMode="auto">
          <a:xfrm>
            <a:off x="17463" y="6197600"/>
            <a:ext cx="8459787"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grpSp>
        <p:nvGrpSpPr>
          <p:cNvPr id="219" name="Group 218"/>
          <p:cNvGrpSpPr/>
          <p:nvPr/>
        </p:nvGrpSpPr>
        <p:grpSpPr>
          <a:xfrm>
            <a:off x="109538" y="1255713"/>
            <a:ext cx="8882062" cy="5183187"/>
            <a:chOff x="109538" y="1255713"/>
            <a:chExt cx="8882062" cy="5183187"/>
          </a:xfrm>
        </p:grpSpPr>
        <p:sp>
          <p:nvSpPr>
            <p:cNvPr id="184321" name="Rectangle 80"/>
            <p:cNvSpPr>
              <a:spLocks noChangeArrowheads="1"/>
            </p:cNvSpPr>
            <p:nvPr/>
          </p:nvSpPr>
          <p:spPr bwMode="auto">
            <a:xfrm>
              <a:off x="4962525" y="1741488"/>
              <a:ext cx="333375" cy="19050"/>
            </a:xfrm>
            <a:prstGeom prst="rect">
              <a:avLst/>
            </a:prstGeom>
            <a:solidFill>
              <a:srgbClr val="FF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322" name="Rectangle 81"/>
            <p:cNvSpPr>
              <a:spLocks noChangeArrowheads="1"/>
            </p:cNvSpPr>
            <p:nvPr/>
          </p:nvSpPr>
          <p:spPr bwMode="auto">
            <a:xfrm>
              <a:off x="5302250" y="1600200"/>
              <a:ext cx="3486150" cy="755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323" name="Rectangle 82"/>
            <p:cNvSpPr>
              <a:spLocks noChangeArrowheads="1"/>
            </p:cNvSpPr>
            <p:nvPr/>
          </p:nvSpPr>
          <p:spPr bwMode="auto">
            <a:xfrm>
              <a:off x="5394325" y="1636713"/>
              <a:ext cx="91440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800" b="1">
                  <a:solidFill>
                    <a:srgbClr val="FFFF00"/>
                  </a:solidFill>
                </a:rPr>
                <a:t>sorafenib</a:t>
              </a:r>
              <a:endParaRPr lang="en-US">
                <a:solidFill>
                  <a:srgbClr val="000000"/>
                </a:solidFill>
                <a:latin typeface="Times New Roman" panose="02020603050405020304" pitchFamily="18" charset="0"/>
              </a:endParaRPr>
            </a:p>
          </p:txBody>
        </p:sp>
        <p:sp>
          <p:nvSpPr>
            <p:cNvPr id="184325" name="Rectangle 84"/>
            <p:cNvSpPr>
              <a:spLocks noChangeArrowheads="1"/>
            </p:cNvSpPr>
            <p:nvPr/>
          </p:nvSpPr>
          <p:spPr bwMode="auto">
            <a:xfrm>
              <a:off x="5394324" y="2078038"/>
              <a:ext cx="1997075"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800" b="1" dirty="0">
                  <a:solidFill>
                    <a:srgbClr val="FFFF00"/>
                  </a:solidFill>
                </a:rPr>
                <a:t>(95% CI, </a:t>
              </a:r>
              <a:r>
                <a:rPr lang="en-US" sz="1800" b="1" dirty="0" smtClean="0">
                  <a:solidFill>
                    <a:srgbClr val="FFFF00"/>
                  </a:solidFill>
                </a:rPr>
                <a:t>40.9-57.9)</a:t>
              </a:r>
              <a:endParaRPr lang="en-US" dirty="0">
                <a:solidFill>
                  <a:srgbClr val="000000"/>
                </a:solidFill>
                <a:latin typeface="Times New Roman" panose="02020603050405020304" pitchFamily="18" charset="0"/>
              </a:endParaRPr>
            </a:p>
          </p:txBody>
        </p:sp>
        <p:sp>
          <p:nvSpPr>
            <p:cNvPr id="184328" name="Rectangle 87"/>
            <p:cNvSpPr>
              <a:spLocks noChangeArrowheads="1"/>
            </p:cNvSpPr>
            <p:nvPr/>
          </p:nvSpPr>
          <p:spPr bwMode="auto">
            <a:xfrm>
              <a:off x="4962525" y="1741488"/>
              <a:ext cx="333375" cy="19050"/>
            </a:xfrm>
            <a:prstGeom prst="rect">
              <a:avLst/>
            </a:prstGeom>
            <a:solidFill>
              <a:srgbClr val="FF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329" name="Rectangle 88"/>
            <p:cNvSpPr>
              <a:spLocks noChangeArrowheads="1"/>
            </p:cNvSpPr>
            <p:nvPr/>
          </p:nvSpPr>
          <p:spPr bwMode="auto">
            <a:xfrm>
              <a:off x="5302250" y="1600200"/>
              <a:ext cx="3486150" cy="755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331" name="Rectangle 90"/>
            <p:cNvSpPr>
              <a:spLocks noChangeArrowheads="1"/>
            </p:cNvSpPr>
            <p:nvPr/>
          </p:nvSpPr>
          <p:spPr bwMode="auto">
            <a:xfrm>
              <a:off x="5394325" y="1889125"/>
              <a:ext cx="3267075"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800" b="1" dirty="0">
                  <a:solidFill>
                    <a:srgbClr val="FFFF00"/>
                  </a:solidFill>
                </a:rPr>
                <a:t>Median: 46.3 weeks (10.7 months)</a:t>
              </a:r>
              <a:endParaRPr lang="en-US" dirty="0">
                <a:solidFill>
                  <a:srgbClr val="000000"/>
                </a:solidFill>
                <a:latin typeface="Times New Roman" panose="02020603050405020304" pitchFamily="18" charset="0"/>
              </a:endParaRPr>
            </a:p>
          </p:txBody>
        </p:sp>
        <p:sp>
          <p:nvSpPr>
            <p:cNvPr id="184336" name="Rectangle 102"/>
            <p:cNvSpPr>
              <a:spLocks noChangeArrowheads="1"/>
            </p:cNvSpPr>
            <p:nvPr/>
          </p:nvSpPr>
          <p:spPr bwMode="auto">
            <a:xfrm rot="16200000">
              <a:off x="-176212" y="3213100"/>
              <a:ext cx="1898650" cy="2444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800" b="1" dirty="0">
                  <a:solidFill>
                    <a:srgbClr val="FFFFFF"/>
                  </a:solidFill>
                </a:rPr>
                <a:t>Survival Probability</a:t>
              </a:r>
              <a:endParaRPr lang="en-US" dirty="0">
                <a:solidFill>
                  <a:srgbClr val="000000"/>
                </a:solidFill>
                <a:latin typeface="Times New Roman" panose="02020603050405020304" pitchFamily="18" charset="0"/>
              </a:endParaRPr>
            </a:p>
          </p:txBody>
        </p:sp>
        <p:sp>
          <p:nvSpPr>
            <p:cNvPr id="184337" name="Rectangle 103"/>
            <p:cNvSpPr>
              <a:spLocks noChangeArrowheads="1"/>
            </p:cNvSpPr>
            <p:nvPr/>
          </p:nvSpPr>
          <p:spPr bwMode="auto">
            <a:xfrm>
              <a:off x="4076700" y="5630863"/>
              <a:ext cx="1279525"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338" name="Rectangle 104"/>
            <p:cNvSpPr>
              <a:spLocks noChangeArrowheads="1"/>
            </p:cNvSpPr>
            <p:nvPr/>
          </p:nvSpPr>
          <p:spPr bwMode="auto">
            <a:xfrm>
              <a:off x="4076700" y="5640388"/>
              <a:ext cx="1277938"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800" b="1">
                  <a:solidFill>
                    <a:srgbClr val="FFFFFF"/>
                  </a:solidFill>
                </a:rPr>
                <a:t>Time (weeks)</a:t>
              </a:r>
              <a:endParaRPr lang="en-US">
                <a:solidFill>
                  <a:srgbClr val="000000"/>
                </a:solidFill>
                <a:latin typeface="Times New Roman" panose="02020603050405020304" pitchFamily="18" charset="0"/>
              </a:endParaRPr>
            </a:p>
          </p:txBody>
        </p:sp>
        <p:sp>
          <p:nvSpPr>
            <p:cNvPr id="184339" name="Rectangle 105"/>
            <p:cNvSpPr>
              <a:spLocks noChangeArrowheads="1"/>
            </p:cNvSpPr>
            <p:nvPr/>
          </p:nvSpPr>
          <p:spPr bwMode="auto">
            <a:xfrm>
              <a:off x="1514475" y="4506913"/>
              <a:ext cx="4152900" cy="836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340" name="Rectangle 106"/>
            <p:cNvSpPr>
              <a:spLocks noChangeArrowheads="1"/>
            </p:cNvSpPr>
            <p:nvPr/>
          </p:nvSpPr>
          <p:spPr bwMode="auto">
            <a:xfrm>
              <a:off x="1606550" y="4523601"/>
              <a:ext cx="440848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800" b="1" dirty="0">
                  <a:solidFill>
                    <a:srgbClr val="FFFF00"/>
                  </a:solidFill>
                </a:rPr>
                <a:t>Hazard </a:t>
              </a:r>
              <a:r>
                <a:rPr lang="en-US" sz="1800" b="1" dirty="0" smtClean="0">
                  <a:solidFill>
                    <a:srgbClr val="FFFF00"/>
                  </a:solidFill>
                </a:rPr>
                <a:t>ratio in </a:t>
              </a:r>
              <a:r>
                <a:rPr lang="en-US" sz="1800" b="1" dirty="0" err="1" smtClean="0">
                  <a:solidFill>
                    <a:srgbClr val="FFFF00"/>
                  </a:solidFill>
                </a:rPr>
                <a:t>sorafenib</a:t>
              </a:r>
              <a:r>
                <a:rPr lang="en-US" sz="1800" b="1" dirty="0" smtClean="0">
                  <a:solidFill>
                    <a:srgbClr val="FFFF00"/>
                  </a:solidFill>
                </a:rPr>
                <a:t> group: 0.69</a:t>
              </a:r>
              <a:endParaRPr lang="en-US" dirty="0">
                <a:solidFill>
                  <a:srgbClr val="000000"/>
                </a:solidFill>
                <a:latin typeface="Times New Roman" panose="02020603050405020304" pitchFamily="18" charset="0"/>
              </a:endParaRPr>
            </a:p>
          </p:txBody>
        </p:sp>
        <p:sp>
          <p:nvSpPr>
            <p:cNvPr id="184345" name="Rectangle 111"/>
            <p:cNvSpPr>
              <a:spLocks noChangeArrowheads="1"/>
            </p:cNvSpPr>
            <p:nvPr/>
          </p:nvSpPr>
          <p:spPr bwMode="auto">
            <a:xfrm>
              <a:off x="1606550" y="4752201"/>
              <a:ext cx="310038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800" b="1" dirty="0">
                  <a:solidFill>
                    <a:srgbClr val="FFFF00"/>
                  </a:solidFill>
                </a:rPr>
                <a:t>(95% CI, </a:t>
              </a:r>
              <a:r>
                <a:rPr lang="en-US" sz="1800" b="1" dirty="0" smtClean="0">
                  <a:solidFill>
                    <a:srgbClr val="FFFF00"/>
                  </a:solidFill>
                </a:rPr>
                <a:t>0.55-0.87)</a:t>
              </a:r>
              <a:endParaRPr lang="en-US" dirty="0">
                <a:solidFill>
                  <a:srgbClr val="000000"/>
                </a:solidFill>
                <a:latin typeface="Times New Roman" panose="02020603050405020304" pitchFamily="18" charset="0"/>
              </a:endParaRPr>
            </a:p>
          </p:txBody>
        </p:sp>
        <p:sp>
          <p:nvSpPr>
            <p:cNvPr id="184348" name="Rectangle 114"/>
            <p:cNvSpPr>
              <a:spLocks noChangeArrowheads="1"/>
            </p:cNvSpPr>
            <p:nvPr/>
          </p:nvSpPr>
          <p:spPr bwMode="auto">
            <a:xfrm>
              <a:off x="1606550" y="5037138"/>
              <a:ext cx="152400"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800" b="1" i="1">
                  <a:solidFill>
                    <a:srgbClr val="FFFF00"/>
                  </a:solidFill>
                </a:rPr>
                <a:t>P</a:t>
              </a:r>
              <a:endParaRPr lang="en-US">
                <a:solidFill>
                  <a:srgbClr val="000000"/>
                </a:solidFill>
                <a:latin typeface="Times New Roman" panose="02020603050405020304" pitchFamily="18" charset="0"/>
              </a:endParaRPr>
            </a:p>
          </p:txBody>
        </p:sp>
        <p:sp>
          <p:nvSpPr>
            <p:cNvPr id="184349" name="Rectangle 115"/>
            <p:cNvSpPr>
              <a:spLocks noChangeArrowheads="1"/>
            </p:cNvSpPr>
            <p:nvPr/>
          </p:nvSpPr>
          <p:spPr bwMode="auto">
            <a:xfrm>
              <a:off x="1758950" y="5035550"/>
              <a:ext cx="1047750"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800" b="1">
                  <a:solidFill>
                    <a:srgbClr val="FFFF00"/>
                  </a:solidFill>
                </a:rPr>
                <a:t>=0.00058*</a:t>
              </a:r>
              <a:endParaRPr lang="en-US">
                <a:solidFill>
                  <a:srgbClr val="000000"/>
                </a:solidFill>
                <a:latin typeface="Times New Roman" panose="02020603050405020304" pitchFamily="18" charset="0"/>
              </a:endParaRPr>
            </a:p>
          </p:txBody>
        </p:sp>
        <p:sp>
          <p:nvSpPr>
            <p:cNvPr id="184350" name="Rectangle 116"/>
            <p:cNvSpPr>
              <a:spLocks noChangeArrowheads="1"/>
            </p:cNvSpPr>
            <p:nvPr/>
          </p:nvSpPr>
          <p:spPr bwMode="auto">
            <a:xfrm>
              <a:off x="4953000" y="2465388"/>
              <a:ext cx="330200" cy="1905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351" name="Rectangle 117"/>
            <p:cNvSpPr>
              <a:spLocks noChangeArrowheads="1"/>
            </p:cNvSpPr>
            <p:nvPr/>
          </p:nvSpPr>
          <p:spPr bwMode="auto">
            <a:xfrm>
              <a:off x="5289550" y="2333625"/>
              <a:ext cx="3362325" cy="755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352" name="Rectangle 118"/>
            <p:cNvSpPr>
              <a:spLocks noChangeArrowheads="1"/>
            </p:cNvSpPr>
            <p:nvPr/>
          </p:nvSpPr>
          <p:spPr bwMode="auto">
            <a:xfrm>
              <a:off x="5381625" y="2370138"/>
              <a:ext cx="777875"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800" b="1">
                  <a:solidFill>
                    <a:srgbClr val="FFFFFF"/>
                  </a:solidFill>
                </a:rPr>
                <a:t>Placebo</a:t>
              </a:r>
              <a:endParaRPr lang="en-US">
                <a:solidFill>
                  <a:srgbClr val="000000"/>
                </a:solidFill>
                <a:latin typeface="Times New Roman" panose="02020603050405020304" pitchFamily="18" charset="0"/>
              </a:endParaRPr>
            </a:p>
          </p:txBody>
        </p:sp>
        <p:sp>
          <p:nvSpPr>
            <p:cNvPr id="184353" name="Rectangle 119"/>
            <p:cNvSpPr>
              <a:spLocks noChangeArrowheads="1"/>
            </p:cNvSpPr>
            <p:nvPr/>
          </p:nvSpPr>
          <p:spPr bwMode="auto">
            <a:xfrm>
              <a:off x="5381625" y="2590800"/>
              <a:ext cx="3154363"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800" b="1" dirty="0">
                  <a:solidFill>
                    <a:srgbClr val="FFFFFF"/>
                  </a:solidFill>
                </a:rPr>
                <a:t>Median: 34.4 weeks (7.9 months)</a:t>
              </a:r>
              <a:endParaRPr lang="en-US" dirty="0">
                <a:solidFill>
                  <a:srgbClr val="000000"/>
                </a:solidFill>
                <a:latin typeface="Times New Roman" panose="02020603050405020304" pitchFamily="18" charset="0"/>
              </a:endParaRPr>
            </a:p>
          </p:txBody>
        </p:sp>
        <p:sp>
          <p:nvSpPr>
            <p:cNvPr id="184357" name="Rectangle 123"/>
            <p:cNvSpPr>
              <a:spLocks noChangeArrowheads="1"/>
            </p:cNvSpPr>
            <p:nvPr/>
          </p:nvSpPr>
          <p:spPr bwMode="auto">
            <a:xfrm>
              <a:off x="4953000" y="2465388"/>
              <a:ext cx="330200" cy="1905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358" name="Rectangle 124"/>
            <p:cNvSpPr>
              <a:spLocks noChangeArrowheads="1"/>
            </p:cNvSpPr>
            <p:nvPr/>
          </p:nvSpPr>
          <p:spPr bwMode="auto">
            <a:xfrm>
              <a:off x="5289550" y="2333625"/>
              <a:ext cx="3362325" cy="755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359" name="Rectangle 125"/>
            <p:cNvSpPr>
              <a:spLocks noChangeArrowheads="1"/>
            </p:cNvSpPr>
            <p:nvPr/>
          </p:nvSpPr>
          <p:spPr bwMode="auto">
            <a:xfrm>
              <a:off x="5381625" y="2370138"/>
              <a:ext cx="777875"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800" b="1">
                  <a:solidFill>
                    <a:srgbClr val="FFFFFF"/>
                  </a:solidFill>
                </a:rPr>
                <a:t>Placebo</a:t>
              </a:r>
              <a:endParaRPr lang="en-US">
                <a:solidFill>
                  <a:srgbClr val="000000"/>
                </a:solidFill>
                <a:latin typeface="Times New Roman" panose="02020603050405020304" pitchFamily="18" charset="0"/>
              </a:endParaRPr>
            </a:p>
          </p:txBody>
        </p:sp>
        <p:sp>
          <p:nvSpPr>
            <p:cNvPr id="184361" name="Rectangle 127"/>
            <p:cNvSpPr>
              <a:spLocks noChangeArrowheads="1"/>
            </p:cNvSpPr>
            <p:nvPr/>
          </p:nvSpPr>
          <p:spPr bwMode="auto">
            <a:xfrm>
              <a:off x="5381625" y="2837273"/>
              <a:ext cx="3609975"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800" b="1" dirty="0">
                  <a:solidFill>
                    <a:srgbClr val="FFFFFF"/>
                  </a:solidFill>
                </a:rPr>
                <a:t>(95% CI, </a:t>
              </a:r>
              <a:r>
                <a:rPr lang="en-US" sz="1800" b="1" dirty="0" smtClean="0">
                  <a:solidFill>
                    <a:srgbClr val="FFFFFF"/>
                  </a:solidFill>
                </a:rPr>
                <a:t>29.4-39.4)</a:t>
              </a:r>
              <a:endParaRPr lang="en-US" dirty="0">
                <a:solidFill>
                  <a:srgbClr val="000000"/>
                </a:solidFill>
                <a:latin typeface="Times New Roman" panose="02020603050405020304" pitchFamily="18" charset="0"/>
              </a:endParaRPr>
            </a:p>
          </p:txBody>
        </p:sp>
        <p:sp>
          <p:nvSpPr>
            <p:cNvPr id="184364" name="Freeform 130"/>
            <p:cNvSpPr>
              <a:spLocks/>
            </p:cNvSpPr>
            <p:nvPr/>
          </p:nvSpPr>
          <p:spPr bwMode="auto">
            <a:xfrm>
              <a:off x="1574800" y="1363663"/>
              <a:ext cx="5437188" cy="2657475"/>
            </a:xfrm>
            <a:custGeom>
              <a:avLst/>
              <a:gdLst>
                <a:gd name="T0" fmla="*/ 2147483647 w 3425"/>
                <a:gd name="T1" fmla="*/ 2147483647 h 1674"/>
                <a:gd name="T2" fmla="*/ 2147483647 w 3425"/>
                <a:gd name="T3" fmla="*/ 2147483647 h 1674"/>
                <a:gd name="T4" fmla="*/ 2147483647 w 3425"/>
                <a:gd name="T5" fmla="*/ 2147483647 h 1674"/>
                <a:gd name="T6" fmla="*/ 2147483647 w 3425"/>
                <a:gd name="T7" fmla="*/ 2147483647 h 1674"/>
                <a:gd name="T8" fmla="*/ 2147483647 w 3425"/>
                <a:gd name="T9" fmla="*/ 2147483647 h 1674"/>
                <a:gd name="T10" fmla="*/ 2147483647 w 3425"/>
                <a:gd name="T11" fmla="*/ 2147483647 h 1674"/>
                <a:gd name="T12" fmla="*/ 2147483647 w 3425"/>
                <a:gd name="T13" fmla="*/ 2147483647 h 1674"/>
                <a:gd name="T14" fmla="*/ 2147483647 w 3425"/>
                <a:gd name="T15" fmla="*/ 2147483647 h 1674"/>
                <a:gd name="T16" fmla="*/ 2147483647 w 3425"/>
                <a:gd name="T17" fmla="*/ 2147483647 h 1674"/>
                <a:gd name="T18" fmla="*/ 2147483647 w 3425"/>
                <a:gd name="T19" fmla="*/ 2147483647 h 1674"/>
                <a:gd name="T20" fmla="*/ 2147483647 w 3425"/>
                <a:gd name="T21" fmla="*/ 2147483647 h 1674"/>
                <a:gd name="T22" fmla="*/ 2147483647 w 3425"/>
                <a:gd name="T23" fmla="*/ 2147483647 h 1674"/>
                <a:gd name="T24" fmla="*/ 2147483647 w 3425"/>
                <a:gd name="T25" fmla="*/ 2147483647 h 1674"/>
                <a:gd name="T26" fmla="*/ 2147483647 w 3425"/>
                <a:gd name="T27" fmla="*/ 2147483647 h 1674"/>
                <a:gd name="T28" fmla="*/ 2147483647 w 3425"/>
                <a:gd name="T29" fmla="*/ 2147483647 h 1674"/>
                <a:gd name="T30" fmla="*/ 2147483647 w 3425"/>
                <a:gd name="T31" fmla="*/ 2147483647 h 1674"/>
                <a:gd name="T32" fmla="*/ 2147483647 w 3425"/>
                <a:gd name="T33" fmla="*/ 2147483647 h 1674"/>
                <a:gd name="T34" fmla="*/ 2147483647 w 3425"/>
                <a:gd name="T35" fmla="*/ 2147483647 h 1674"/>
                <a:gd name="T36" fmla="*/ 2147483647 w 3425"/>
                <a:gd name="T37" fmla="*/ 2147483647 h 1674"/>
                <a:gd name="T38" fmla="*/ 2147483647 w 3425"/>
                <a:gd name="T39" fmla="*/ 2147483647 h 1674"/>
                <a:gd name="T40" fmla="*/ 2147483647 w 3425"/>
                <a:gd name="T41" fmla="*/ 2147483647 h 1674"/>
                <a:gd name="T42" fmla="*/ 2147483647 w 3425"/>
                <a:gd name="T43" fmla="*/ 2147483647 h 1674"/>
                <a:gd name="T44" fmla="*/ 2147483647 w 3425"/>
                <a:gd name="T45" fmla="*/ 2147483647 h 1674"/>
                <a:gd name="T46" fmla="*/ 2147483647 w 3425"/>
                <a:gd name="T47" fmla="*/ 2147483647 h 1674"/>
                <a:gd name="T48" fmla="*/ 2147483647 w 3425"/>
                <a:gd name="T49" fmla="*/ 2147483647 h 1674"/>
                <a:gd name="T50" fmla="*/ 2147483647 w 3425"/>
                <a:gd name="T51" fmla="*/ 2147483647 h 1674"/>
                <a:gd name="T52" fmla="*/ 2147483647 w 3425"/>
                <a:gd name="T53" fmla="*/ 2147483647 h 1674"/>
                <a:gd name="T54" fmla="*/ 2147483647 w 3425"/>
                <a:gd name="T55" fmla="*/ 2147483647 h 1674"/>
                <a:gd name="T56" fmla="*/ 2147483647 w 3425"/>
                <a:gd name="T57" fmla="*/ 2147483647 h 1674"/>
                <a:gd name="T58" fmla="*/ 2147483647 w 3425"/>
                <a:gd name="T59" fmla="*/ 2147483647 h 1674"/>
                <a:gd name="T60" fmla="*/ 2147483647 w 3425"/>
                <a:gd name="T61" fmla="*/ 2147483647 h 1674"/>
                <a:gd name="T62" fmla="*/ 2147483647 w 3425"/>
                <a:gd name="T63" fmla="*/ 2147483647 h 1674"/>
                <a:gd name="T64" fmla="*/ 2147483647 w 3425"/>
                <a:gd name="T65" fmla="*/ 2147483647 h 1674"/>
                <a:gd name="T66" fmla="*/ 2147483647 w 3425"/>
                <a:gd name="T67" fmla="*/ 2147483647 h 1674"/>
                <a:gd name="T68" fmla="*/ 2147483647 w 3425"/>
                <a:gd name="T69" fmla="*/ 2147483647 h 1674"/>
                <a:gd name="T70" fmla="*/ 2147483647 w 3425"/>
                <a:gd name="T71" fmla="*/ 2147483647 h 1674"/>
                <a:gd name="T72" fmla="*/ 2147483647 w 3425"/>
                <a:gd name="T73" fmla="*/ 2147483647 h 1674"/>
                <a:gd name="T74" fmla="*/ 2147483647 w 3425"/>
                <a:gd name="T75" fmla="*/ 2147483647 h 1674"/>
                <a:gd name="T76" fmla="*/ 2147483647 w 3425"/>
                <a:gd name="T77" fmla="*/ 2147483647 h 1674"/>
                <a:gd name="T78" fmla="*/ 2147483647 w 3425"/>
                <a:gd name="T79" fmla="*/ 2147483647 h 1674"/>
                <a:gd name="T80" fmla="*/ 2147483647 w 3425"/>
                <a:gd name="T81" fmla="*/ 2147483647 h 1674"/>
                <a:gd name="T82" fmla="*/ 2147483647 w 3425"/>
                <a:gd name="T83" fmla="*/ 2147483647 h 1674"/>
                <a:gd name="T84" fmla="*/ 2147483647 w 3425"/>
                <a:gd name="T85" fmla="*/ 2147483647 h 1674"/>
                <a:gd name="T86" fmla="*/ 2147483647 w 3425"/>
                <a:gd name="T87" fmla="*/ 2147483647 h 1674"/>
                <a:gd name="T88" fmla="*/ 2147483647 w 3425"/>
                <a:gd name="T89" fmla="*/ 2147483647 h 1674"/>
                <a:gd name="T90" fmla="*/ 2147483647 w 3425"/>
                <a:gd name="T91" fmla="*/ 2147483647 h 1674"/>
                <a:gd name="T92" fmla="*/ 2147483647 w 3425"/>
                <a:gd name="T93" fmla="*/ 2147483647 h 1674"/>
                <a:gd name="T94" fmla="*/ 2147483647 w 3425"/>
                <a:gd name="T95" fmla="*/ 2147483647 h 1674"/>
                <a:gd name="T96" fmla="*/ 2147483647 w 3425"/>
                <a:gd name="T97" fmla="*/ 2147483647 h 1674"/>
                <a:gd name="T98" fmla="*/ 2147483647 w 3425"/>
                <a:gd name="T99" fmla="*/ 2147483647 h 1674"/>
                <a:gd name="T100" fmla="*/ 2147483647 w 3425"/>
                <a:gd name="T101" fmla="*/ 2147483647 h 1674"/>
                <a:gd name="T102" fmla="*/ 2147483647 w 3425"/>
                <a:gd name="T103" fmla="*/ 2147483647 h 1674"/>
                <a:gd name="T104" fmla="*/ 2147483647 w 3425"/>
                <a:gd name="T105" fmla="*/ 2147483647 h 1674"/>
                <a:gd name="T106" fmla="*/ 2147483647 w 3425"/>
                <a:gd name="T107" fmla="*/ 2147483647 h 1674"/>
                <a:gd name="T108" fmla="*/ 2147483647 w 3425"/>
                <a:gd name="T109" fmla="*/ 2147483647 h 1674"/>
                <a:gd name="T110" fmla="*/ 2147483647 w 3425"/>
                <a:gd name="T111" fmla="*/ 2147483647 h 1674"/>
                <a:gd name="T112" fmla="*/ 2147483647 w 3425"/>
                <a:gd name="T113" fmla="*/ 2147483647 h 1674"/>
                <a:gd name="T114" fmla="*/ 2147483647 w 3425"/>
                <a:gd name="T115" fmla="*/ 2147483647 h 1674"/>
                <a:gd name="T116" fmla="*/ 2147483647 w 3425"/>
                <a:gd name="T117" fmla="*/ 2147483647 h 1674"/>
                <a:gd name="T118" fmla="*/ 2147483647 w 3425"/>
                <a:gd name="T119" fmla="*/ 2147483647 h 1674"/>
                <a:gd name="T120" fmla="*/ 2147483647 w 3425"/>
                <a:gd name="T121" fmla="*/ 2147483647 h 1674"/>
                <a:gd name="T122" fmla="*/ 2147483647 w 3425"/>
                <a:gd name="T123" fmla="*/ 2147483647 h 1674"/>
                <a:gd name="T124" fmla="*/ 2147483647 w 3425"/>
                <a:gd name="T125" fmla="*/ 2147483647 h 167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425" h="1674">
                  <a:moveTo>
                    <a:pt x="0" y="0"/>
                  </a:moveTo>
                  <a:lnTo>
                    <a:pt x="0" y="18"/>
                  </a:lnTo>
                  <a:lnTo>
                    <a:pt x="90" y="18"/>
                  </a:lnTo>
                  <a:lnTo>
                    <a:pt x="90" y="9"/>
                  </a:lnTo>
                  <a:lnTo>
                    <a:pt x="81" y="9"/>
                  </a:lnTo>
                  <a:lnTo>
                    <a:pt x="82" y="12"/>
                  </a:lnTo>
                  <a:lnTo>
                    <a:pt x="84" y="15"/>
                  </a:lnTo>
                  <a:lnTo>
                    <a:pt x="87" y="17"/>
                  </a:lnTo>
                  <a:lnTo>
                    <a:pt x="81" y="9"/>
                  </a:lnTo>
                  <a:lnTo>
                    <a:pt x="81" y="17"/>
                  </a:lnTo>
                  <a:lnTo>
                    <a:pt x="82" y="20"/>
                  </a:lnTo>
                  <a:lnTo>
                    <a:pt x="84" y="23"/>
                  </a:lnTo>
                  <a:lnTo>
                    <a:pt x="87" y="25"/>
                  </a:lnTo>
                  <a:lnTo>
                    <a:pt x="90" y="26"/>
                  </a:lnTo>
                  <a:lnTo>
                    <a:pt x="101" y="26"/>
                  </a:lnTo>
                  <a:lnTo>
                    <a:pt x="101" y="17"/>
                  </a:lnTo>
                  <a:lnTo>
                    <a:pt x="92" y="17"/>
                  </a:lnTo>
                  <a:lnTo>
                    <a:pt x="93" y="20"/>
                  </a:lnTo>
                  <a:lnTo>
                    <a:pt x="95" y="23"/>
                  </a:lnTo>
                  <a:lnTo>
                    <a:pt x="98" y="25"/>
                  </a:lnTo>
                  <a:lnTo>
                    <a:pt x="92" y="17"/>
                  </a:lnTo>
                  <a:lnTo>
                    <a:pt x="92" y="27"/>
                  </a:lnTo>
                  <a:lnTo>
                    <a:pt x="93" y="30"/>
                  </a:lnTo>
                  <a:lnTo>
                    <a:pt x="95" y="33"/>
                  </a:lnTo>
                  <a:lnTo>
                    <a:pt x="98" y="35"/>
                  </a:lnTo>
                  <a:lnTo>
                    <a:pt x="101" y="36"/>
                  </a:lnTo>
                  <a:lnTo>
                    <a:pt x="127" y="36"/>
                  </a:lnTo>
                  <a:lnTo>
                    <a:pt x="127" y="27"/>
                  </a:lnTo>
                  <a:lnTo>
                    <a:pt x="118" y="27"/>
                  </a:lnTo>
                  <a:lnTo>
                    <a:pt x="119" y="30"/>
                  </a:lnTo>
                  <a:lnTo>
                    <a:pt x="121" y="33"/>
                  </a:lnTo>
                  <a:lnTo>
                    <a:pt x="124" y="35"/>
                  </a:lnTo>
                  <a:lnTo>
                    <a:pt x="118" y="27"/>
                  </a:lnTo>
                  <a:lnTo>
                    <a:pt x="118" y="34"/>
                  </a:lnTo>
                  <a:lnTo>
                    <a:pt x="119" y="37"/>
                  </a:lnTo>
                  <a:lnTo>
                    <a:pt x="121" y="40"/>
                  </a:lnTo>
                  <a:lnTo>
                    <a:pt x="124" y="42"/>
                  </a:lnTo>
                  <a:lnTo>
                    <a:pt x="127" y="43"/>
                  </a:lnTo>
                  <a:lnTo>
                    <a:pt x="157" y="43"/>
                  </a:lnTo>
                  <a:lnTo>
                    <a:pt x="157" y="34"/>
                  </a:lnTo>
                  <a:lnTo>
                    <a:pt x="151" y="40"/>
                  </a:lnTo>
                  <a:lnTo>
                    <a:pt x="154" y="42"/>
                  </a:lnTo>
                  <a:lnTo>
                    <a:pt x="150" y="39"/>
                  </a:lnTo>
                  <a:lnTo>
                    <a:pt x="168" y="67"/>
                  </a:lnTo>
                  <a:lnTo>
                    <a:pt x="169" y="68"/>
                  </a:lnTo>
                  <a:lnTo>
                    <a:pt x="172" y="70"/>
                  </a:lnTo>
                  <a:lnTo>
                    <a:pt x="175" y="71"/>
                  </a:lnTo>
                  <a:lnTo>
                    <a:pt x="202" y="71"/>
                  </a:lnTo>
                  <a:lnTo>
                    <a:pt x="202" y="62"/>
                  </a:lnTo>
                  <a:lnTo>
                    <a:pt x="193" y="62"/>
                  </a:lnTo>
                  <a:lnTo>
                    <a:pt x="194" y="65"/>
                  </a:lnTo>
                  <a:lnTo>
                    <a:pt x="196" y="68"/>
                  </a:lnTo>
                  <a:lnTo>
                    <a:pt x="199" y="70"/>
                  </a:lnTo>
                  <a:lnTo>
                    <a:pt x="193" y="62"/>
                  </a:lnTo>
                  <a:lnTo>
                    <a:pt x="193" y="71"/>
                  </a:lnTo>
                  <a:lnTo>
                    <a:pt x="194" y="74"/>
                  </a:lnTo>
                  <a:lnTo>
                    <a:pt x="196" y="77"/>
                  </a:lnTo>
                  <a:lnTo>
                    <a:pt x="199" y="79"/>
                  </a:lnTo>
                  <a:lnTo>
                    <a:pt x="202" y="80"/>
                  </a:lnTo>
                  <a:lnTo>
                    <a:pt x="217" y="80"/>
                  </a:lnTo>
                  <a:lnTo>
                    <a:pt x="217" y="71"/>
                  </a:lnTo>
                  <a:lnTo>
                    <a:pt x="208" y="71"/>
                  </a:lnTo>
                  <a:lnTo>
                    <a:pt x="209" y="74"/>
                  </a:lnTo>
                  <a:lnTo>
                    <a:pt x="211" y="77"/>
                  </a:lnTo>
                  <a:lnTo>
                    <a:pt x="214" y="79"/>
                  </a:lnTo>
                  <a:lnTo>
                    <a:pt x="208" y="71"/>
                  </a:lnTo>
                  <a:lnTo>
                    <a:pt x="208" y="78"/>
                  </a:lnTo>
                  <a:lnTo>
                    <a:pt x="209" y="81"/>
                  </a:lnTo>
                  <a:lnTo>
                    <a:pt x="211" y="84"/>
                  </a:lnTo>
                  <a:lnTo>
                    <a:pt x="214" y="86"/>
                  </a:lnTo>
                  <a:lnTo>
                    <a:pt x="216" y="87"/>
                  </a:lnTo>
                  <a:lnTo>
                    <a:pt x="225" y="88"/>
                  </a:lnTo>
                  <a:lnTo>
                    <a:pt x="226" y="79"/>
                  </a:lnTo>
                  <a:lnTo>
                    <a:pt x="217" y="79"/>
                  </a:lnTo>
                  <a:lnTo>
                    <a:pt x="218" y="82"/>
                  </a:lnTo>
                  <a:lnTo>
                    <a:pt x="220" y="85"/>
                  </a:lnTo>
                  <a:lnTo>
                    <a:pt x="223" y="87"/>
                  </a:lnTo>
                  <a:lnTo>
                    <a:pt x="217" y="79"/>
                  </a:lnTo>
                  <a:lnTo>
                    <a:pt x="217" y="86"/>
                  </a:lnTo>
                  <a:lnTo>
                    <a:pt x="218" y="89"/>
                  </a:lnTo>
                  <a:lnTo>
                    <a:pt x="220" y="92"/>
                  </a:lnTo>
                  <a:lnTo>
                    <a:pt x="223" y="94"/>
                  </a:lnTo>
                  <a:lnTo>
                    <a:pt x="226" y="95"/>
                  </a:lnTo>
                  <a:lnTo>
                    <a:pt x="234" y="95"/>
                  </a:lnTo>
                  <a:lnTo>
                    <a:pt x="234" y="86"/>
                  </a:lnTo>
                  <a:lnTo>
                    <a:pt x="225" y="86"/>
                  </a:lnTo>
                  <a:lnTo>
                    <a:pt x="226" y="89"/>
                  </a:lnTo>
                  <a:lnTo>
                    <a:pt x="228" y="92"/>
                  </a:lnTo>
                  <a:lnTo>
                    <a:pt x="231" y="94"/>
                  </a:lnTo>
                  <a:lnTo>
                    <a:pt x="225" y="86"/>
                  </a:lnTo>
                  <a:lnTo>
                    <a:pt x="225" y="96"/>
                  </a:lnTo>
                  <a:lnTo>
                    <a:pt x="226" y="99"/>
                  </a:lnTo>
                  <a:lnTo>
                    <a:pt x="228" y="102"/>
                  </a:lnTo>
                  <a:lnTo>
                    <a:pt x="231" y="104"/>
                  </a:lnTo>
                  <a:lnTo>
                    <a:pt x="234" y="105"/>
                  </a:lnTo>
                  <a:lnTo>
                    <a:pt x="271" y="105"/>
                  </a:lnTo>
                  <a:lnTo>
                    <a:pt x="271" y="96"/>
                  </a:lnTo>
                  <a:lnTo>
                    <a:pt x="263" y="99"/>
                  </a:lnTo>
                  <a:lnTo>
                    <a:pt x="265" y="102"/>
                  </a:lnTo>
                  <a:lnTo>
                    <a:pt x="268" y="104"/>
                  </a:lnTo>
                  <a:lnTo>
                    <a:pt x="263" y="99"/>
                  </a:lnTo>
                  <a:lnTo>
                    <a:pt x="265" y="105"/>
                  </a:lnTo>
                  <a:lnTo>
                    <a:pt x="267" y="108"/>
                  </a:lnTo>
                  <a:lnTo>
                    <a:pt x="270" y="110"/>
                  </a:lnTo>
                  <a:lnTo>
                    <a:pt x="273" y="111"/>
                  </a:lnTo>
                  <a:lnTo>
                    <a:pt x="287" y="111"/>
                  </a:lnTo>
                  <a:lnTo>
                    <a:pt x="287" y="102"/>
                  </a:lnTo>
                  <a:lnTo>
                    <a:pt x="279" y="105"/>
                  </a:lnTo>
                  <a:lnTo>
                    <a:pt x="281" y="108"/>
                  </a:lnTo>
                  <a:lnTo>
                    <a:pt x="284" y="110"/>
                  </a:lnTo>
                  <a:lnTo>
                    <a:pt x="278" y="103"/>
                  </a:lnTo>
                  <a:lnTo>
                    <a:pt x="279" y="111"/>
                  </a:lnTo>
                  <a:lnTo>
                    <a:pt x="280" y="113"/>
                  </a:lnTo>
                  <a:lnTo>
                    <a:pt x="282" y="116"/>
                  </a:lnTo>
                  <a:lnTo>
                    <a:pt x="285" y="118"/>
                  </a:lnTo>
                  <a:lnTo>
                    <a:pt x="288" y="119"/>
                  </a:lnTo>
                  <a:lnTo>
                    <a:pt x="311" y="119"/>
                  </a:lnTo>
                  <a:lnTo>
                    <a:pt x="311" y="110"/>
                  </a:lnTo>
                  <a:lnTo>
                    <a:pt x="302" y="110"/>
                  </a:lnTo>
                  <a:lnTo>
                    <a:pt x="303" y="113"/>
                  </a:lnTo>
                  <a:lnTo>
                    <a:pt x="305" y="116"/>
                  </a:lnTo>
                  <a:lnTo>
                    <a:pt x="308" y="118"/>
                  </a:lnTo>
                  <a:lnTo>
                    <a:pt x="302" y="110"/>
                  </a:lnTo>
                  <a:lnTo>
                    <a:pt x="302" y="118"/>
                  </a:lnTo>
                  <a:lnTo>
                    <a:pt x="303" y="121"/>
                  </a:lnTo>
                  <a:lnTo>
                    <a:pt x="305" y="124"/>
                  </a:lnTo>
                  <a:lnTo>
                    <a:pt x="308" y="126"/>
                  </a:lnTo>
                  <a:lnTo>
                    <a:pt x="311" y="127"/>
                  </a:lnTo>
                  <a:lnTo>
                    <a:pt x="331" y="127"/>
                  </a:lnTo>
                  <a:lnTo>
                    <a:pt x="331" y="118"/>
                  </a:lnTo>
                  <a:lnTo>
                    <a:pt x="322" y="118"/>
                  </a:lnTo>
                  <a:lnTo>
                    <a:pt x="323" y="121"/>
                  </a:lnTo>
                  <a:lnTo>
                    <a:pt x="325" y="124"/>
                  </a:lnTo>
                  <a:lnTo>
                    <a:pt x="328" y="126"/>
                  </a:lnTo>
                  <a:lnTo>
                    <a:pt x="322" y="118"/>
                  </a:lnTo>
                  <a:lnTo>
                    <a:pt x="322" y="128"/>
                  </a:lnTo>
                  <a:lnTo>
                    <a:pt x="323" y="131"/>
                  </a:lnTo>
                  <a:lnTo>
                    <a:pt x="325" y="134"/>
                  </a:lnTo>
                  <a:lnTo>
                    <a:pt x="328" y="136"/>
                  </a:lnTo>
                  <a:lnTo>
                    <a:pt x="331" y="137"/>
                  </a:lnTo>
                  <a:lnTo>
                    <a:pt x="341" y="137"/>
                  </a:lnTo>
                  <a:lnTo>
                    <a:pt x="341" y="128"/>
                  </a:lnTo>
                  <a:lnTo>
                    <a:pt x="332" y="128"/>
                  </a:lnTo>
                  <a:lnTo>
                    <a:pt x="333" y="131"/>
                  </a:lnTo>
                  <a:lnTo>
                    <a:pt x="335" y="134"/>
                  </a:lnTo>
                  <a:lnTo>
                    <a:pt x="338" y="136"/>
                  </a:lnTo>
                  <a:lnTo>
                    <a:pt x="332" y="128"/>
                  </a:lnTo>
                  <a:lnTo>
                    <a:pt x="332" y="157"/>
                  </a:lnTo>
                  <a:lnTo>
                    <a:pt x="333" y="160"/>
                  </a:lnTo>
                  <a:lnTo>
                    <a:pt x="335" y="163"/>
                  </a:lnTo>
                  <a:lnTo>
                    <a:pt x="337" y="165"/>
                  </a:lnTo>
                  <a:lnTo>
                    <a:pt x="350" y="172"/>
                  </a:lnTo>
                  <a:lnTo>
                    <a:pt x="354" y="164"/>
                  </a:lnTo>
                  <a:lnTo>
                    <a:pt x="345" y="164"/>
                  </a:lnTo>
                  <a:lnTo>
                    <a:pt x="346" y="167"/>
                  </a:lnTo>
                  <a:lnTo>
                    <a:pt x="348" y="170"/>
                  </a:lnTo>
                  <a:lnTo>
                    <a:pt x="345" y="164"/>
                  </a:lnTo>
                  <a:lnTo>
                    <a:pt x="345" y="170"/>
                  </a:lnTo>
                  <a:lnTo>
                    <a:pt x="346" y="173"/>
                  </a:lnTo>
                  <a:lnTo>
                    <a:pt x="348" y="176"/>
                  </a:lnTo>
                  <a:lnTo>
                    <a:pt x="351" y="178"/>
                  </a:lnTo>
                  <a:lnTo>
                    <a:pt x="354" y="179"/>
                  </a:lnTo>
                  <a:lnTo>
                    <a:pt x="394" y="179"/>
                  </a:lnTo>
                  <a:lnTo>
                    <a:pt x="394" y="170"/>
                  </a:lnTo>
                  <a:lnTo>
                    <a:pt x="388" y="176"/>
                  </a:lnTo>
                  <a:lnTo>
                    <a:pt x="391" y="178"/>
                  </a:lnTo>
                  <a:lnTo>
                    <a:pt x="387" y="175"/>
                  </a:lnTo>
                  <a:lnTo>
                    <a:pt x="400" y="194"/>
                  </a:lnTo>
                  <a:lnTo>
                    <a:pt x="407" y="189"/>
                  </a:lnTo>
                  <a:lnTo>
                    <a:pt x="398" y="189"/>
                  </a:lnTo>
                  <a:lnTo>
                    <a:pt x="399" y="192"/>
                  </a:lnTo>
                  <a:lnTo>
                    <a:pt x="398" y="189"/>
                  </a:lnTo>
                  <a:lnTo>
                    <a:pt x="398" y="205"/>
                  </a:lnTo>
                  <a:lnTo>
                    <a:pt x="399" y="208"/>
                  </a:lnTo>
                  <a:lnTo>
                    <a:pt x="401" y="211"/>
                  </a:lnTo>
                  <a:lnTo>
                    <a:pt x="404" y="213"/>
                  </a:lnTo>
                  <a:lnTo>
                    <a:pt x="407" y="214"/>
                  </a:lnTo>
                  <a:lnTo>
                    <a:pt x="432" y="214"/>
                  </a:lnTo>
                  <a:lnTo>
                    <a:pt x="432" y="205"/>
                  </a:lnTo>
                  <a:lnTo>
                    <a:pt x="423" y="205"/>
                  </a:lnTo>
                  <a:lnTo>
                    <a:pt x="424" y="208"/>
                  </a:lnTo>
                  <a:lnTo>
                    <a:pt x="426" y="211"/>
                  </a:lnTo>
                  <a:lnTo>
                    <a:pt x="429" y="213"/>
                  </a:lnTo>
                  <a:lnTo>
                    <a:pt x="423" y="205"/>
                  </a:lnTo>
                  <a:lnTo>
                    <a:pt x="423" y="220"/>
                  </a:lnTo>
                  <a:lnTo>
                    <a:pt x="424" y="223"/>
                  </a:lnTo>
                  <a:lnTo>
                    <a:pt x="426" y="226"/>
                  </a:lnTo>
                  <a:lnTo>
                    <a:pt x="429" y="228"/>
                  </a:lnTo>
                  <a:lnTo>
                    <a:pt x="432" y="229"/>
                  </a:lnTo>
                  <a:lnTo>
                    <a:pt x="446" y="230"/>
                  </a:lnTo>
                  <a:lnTo>
                    <a:pt x="446" y="221"/>
                  </a:lnTo>
                  <a:lnTo>
                    <a:pt x="440" y="227"/>
                  </a:lnTo>
                  <a:lnTo>
                    <a:pt x="443" y="229"/>
                  </a:lnTo>
                  <a:lnTo>
                    <a:pt x="439" y="227"/>
                  </a:lnTo>
                  <a:lnTo>
                    <a:pt x="452" y="244"/>
                  </a:lnTo>
                  <a:lnTo>
                    <a:pt x="453" y="244"/>
                  </a:lnTo>
                  <a:lnTo>
                    <a:pt x="456" y="246"/>
                  </a:lnTo>
                  <a:lnTo>
                    <a:pt x="459" y="247"/>
                  </a:lnTo>
                  <a:lnTo>
                    <a:pt x="483" y="247"/>
                  </a:lnTo>
                  <a:lnTo>
                    <a:pt x="483" y="238"/>
                  </a:lnTo>
                  <a:lnTo>
                    <a:pt x="475" y="241"/>
                  </a:lnTo>
                  <a:lnTo>
                    <a:pt x="477" y="244"/>
                  </a:lnTo>
                  <a:lnTo>
                    <a:pt x="480" y="246"/>
                  </a:lnTo>
                  <a:lnTo>
                    <a:pt x="475" y="241"/>
                  </a:lnTo>
                  <a:lnTo>
                    <a:pt x="478" y="250"/>
                  </a:lnTo>
                  <a:lnTo>
                    <a:pt x="480" y="253"/>
                  </a:lnTo>
                  <a:lnTo>
                    <a:pt x="483" y="255"/>
                  </a:lnTo>
                  <a:lnTo>
                    <a:pt x="486" y="256"/>
                  </a:lnTo>
                  <a:lnTo>
                    <a:pt x="499" y="256"/>
                  </a:lnTo>
                  <a:lnTo>
                    <a:pt x="499" y="247"/>
                  </a:lnTo>
                  <a:lnTo>
                    <a:pt x="490" y="247"/>
                  </a:lnTo>
                  <a:lnTo>
                    <a:pt x="491" y="250"/>
                  </a:lnTo>
                  <a:lnTo>
                    <a:pt x="493" y="253"/>
                  </a:lnTo>
                  <a:lnTo>
                    <a:pt x="496" y="255"/>
                  </a:lnTo>
                  <a:lnTo>
                    <a:pt x="490" y="247"/>
                  </a:lnTo>
                  <a:lnTo>
                    <a:pt x="490" y="254"/>
                  </a:lnTo>
                  <a:lnTo>
                    <a:pt x="491" y="257"/>
                  </a:lnTo>
                  <a:lnTo>
                    <a:pt x="493" y="260"/>
                  </a:lnTo>
                  <a:lnTo>
                    <a:pt x="496" y="262"/>
                  </a:lnTo>
                  <a:lnTo>
                    <a:pt x="499" y="263"/>
                  </a:lnTo>
                  <a:lnTo>
                    <a:pt x="514" y="263"/>
                  </a:lnTo>
                  <a:lnTo>
                    <a:pt x="514" y="254"/>
                  </a:lnTo>
                  <a:lnTo>
                    <a:pt x="505" y="254"/>
                  </a:lnTo>
                  <a:lnTo>
                    <a:pt x="506" y="257"/>
                  </a:lnTo>
                  <a:lnTo>
                    <a:pt x="508" y="260"/>
                  </a:lnTo>
                  <a:lnTo>
                    <a:pt x="511" y="262"/>
                  </a:lnTo>
                  <a:lnTo>
                    <a:pt x="505" y="254"/>
                  </a:lnTo>
                  <a:lnTo>
                    <a:pt x="505" y="264"/>
                  </a:lnTo>
                  <a:lnTo>
                    <a:pt x="506" y="267"/>
                  </a:lnTo>
                  <a:lnTo>
                    <a:pt x="507" y="269"/>
                  </a:lnTo>
                  <a:lnTo>
                    <a:pt x="512" y="277"/>
                  </a:lnTo>
                  <a:lnTo>
                    <a:pt x="513" y="278"/>
                  </a:lnTo>
                  <a:lnTo>
                    <a:pt x="516" y="280"/>
                  </a:lnTo>
                  <a:lnTo>
                    <a:pt x="519" y="281"/>
                  </a:lnTo>
                  <a:lnTo>
                    <a:pt x="539" y="281"/>
                  </a:lnTo>
                  <a:lnTo>
                    <a:pt x="539" y="272"/>
                  </a:lnTo>
                  <a:lnTo>
                    <a:pt x="530" y="272"/>
                  </a:lnTo>
                  <a:lnTo>
                    <a:pt x="531" y="275"/>
                  </a:lnTo>
                  <a:lnTo>
                    <a:pt x="533" y="278"/>
                  </a:lnTo>
                  <a:lnTo>
                    <a:pt x="536" y="280"/>
                  </a:lnTo>
                  <a:lnTo>
                    <a:pt x="530" y="272"/>
                  </a:lnTo>
                  <a:lnTo>
                    <a:pt x="530" y="288"/>
                  </a:lnTo>
                  <a:lnTo>
                    <a:pt x="531" y="291"/>
                  </a:lnTo>
                  <a:lnTo>
                    <a:pt x="533" y="294"/>
                  </a:lnTo>
                  <a:lnTo>
                    <a:pt x="536" y="296"/>
                  </a:lnTo>
                  <a:lnTo>
                    <a:pt x="539" y="297"/>
                  </a:lnTo>
                  <a:lnTo>
                    <a:pt x="552" y="297"/>
                  </a:lnTo>
                  <a:lnTo>
                    <a:pt x="552" y="288"/>
                  </a:lnTo>
                  <a:lnTo>
                    <a:pt x="546" y="294"/>
                  </a:lnTo>
                  <a:lnTo>
                    <a:pt x="549" y="296"/>
                  </a:lnTo>
                  <a:lnTo>
                    <a:pt x="545" y="293"/>
                  </a:lnTo>
                  <a:lnTo>
                    <a:pt x="565" y="321"/>
                  </a:lnTo>
                  <a:lnTo>
                    <a:pt x="566" y="322"/>
                  </a:lnTo>
                  <a:lnTo>
                    <a:pt x="569" y="324"/>
                  </a:lnTo>
                  <a:lnTo>
                    <a:pt x="572" y="325"/>
                  </a:lnTo>
                  <a:lnTo>
                    <a:pt x="582" y="325"/>
                  </a:lnTo>
                  <a:lnTo>
                    <a:pt x="582" y="316"/>
                  </a:lnTo>
                  <a:lnTo>
                    <a:pt x="573" y="316"/>
                  </a:lnTo>
                  <a:lnTo>
                    <a:pt x="574" y="319"/>
                  </a:lnTo>
                  <a:lnTo>
                    <a:pt x="576" y="322"/>
                  </a:lnTo>
                  <a:lnTo>
                    <a:pt x="579" y="324"/>
                  </a:lnTo>
                  <a:lnTo>
                    <a:pt x="573" y="316"/>
                  </a:lnTo>
                  <a:lnTo>
                    <a:pt x="573" y="325"/>
                  </a:lnTo>
                  <a:lnTo>
                    <a:pt x="574" y="328"/>
                  </a:lnTo>
                  <a:lnTo>
                    <a:pt x="576" y="331"/>
                  </a:lnTo>
                  <a:lnTo>
                    <a:pt x="579" y="333"/>
                  </a:lnTo>
                  <a:lnTo>
                    <a:pt x="582" y="334"/>
                  </a:lnTo>
                  <a:lnTo>
                    <a:pt x="591" y="334"/>
                  </a:lnTo>
                  <a:lnTo>
                    <a:pt x="591" y="325"/>
                  </a:lnTo>
                  <a:lnTo>
                    <a:pt x="582" y="325"/>
                  </a:lnTo>
                  <a:lnTo>
                    <a:pt x="583" y="328"/>
                  </a:lnTo>
                  <a:lnTo>
                    <a:pt x="585" y="331"/>
                  </a:lnTo>
                  <a:lnTo>
                    <a:pt x="588" y="333"/>
                  </a:lnTo>
                  <a:lnTo>
                    <a:pt x="582" y="325"/>
                  </a:lnTo>
                  <a:lnTo>
                    <a:pt x="582" y="343"/>
                  </a:lnTo>
                  <a:lnTo>
                    <a:pt x="583" y="346"/>
                  </a:lnTo>
                  <a:lnTo>
                    <a:pt x="585" y="349"/>
                  </a:lnTo>
                  <a:lnTo>
                    <a:pt x="588" y="351"/>
                  </a:lnTo>
                  <a:lnTo>
                    <a:pt x="591" y="352"/>
                  </a:lnTo>
                  <a:lnTo>
                    <a:pt x="622" y="352"/>
                  </a:lnTo>
                  <a:lnTo>
                    <a:pt x="622" y="343"/>
                  </a:lnTo>
                  <a:lnTo>
                    <a:pt x="613" y="343"/>
                  </a:lnTo>
                  <a:lnTo>
                    <a:pt x="614" y="346"/>
                  </a:lnTo>
                  <a:lnTo>
                    <a:pt x="616" y="349"/>
                  </a:lnTo>
                  <a:lnTo>
                    <a:pt x="619" y="351"/>
                  </a:lnTo>
                  <a:lnTo>
                    <a:pt x="613" y="343"/>
                  </a:lnTo>
                  <a:lnTo>
                    <a:pt x="613" y="357"/>
                  </a:lnTo>
                  <a:lnTo>
                    <a:pt x="614" y="360"/>
                  </a:lnTo>
                  <a:lnTo>
                    <a:pt x="616" y="363"/>
                  </a:lnTo>
                  <a:lnTo>
                    <a:pt x="619" y="365"/>
                  </a:lnTo>
                  <a:lnTo>
                    <a:pt x="622" y="366"/>
                  </a:lnTo>
                  <a:lnTo>
                    <a:pt x="680" y="366"/>
                  </a:lnTo>
                  <a:lnTo>
                    <a:pt x="680" y="357"/>
                  </a:lnTo>
                  <a:lnTo>
                    <a:pt x="671" y="357"/>
                  </a:lnTo>
                  <a:lnTo>
                    <a:pt x="672" y="360"/>
                  </a:lnTo>
                  <a:lnTo>
                    <a:pt x="674" y="363"/>
                  </a:lnTo>
                  <a:lnTo>
                    <a:pt x="677" y="365"/>
                  </a:lnTo>
                  <a:lnTo>
                    <a:pt x="671" y="357"/>
                  </a:lnTo>
                  <a:lnTo>
                    <a:pt x="671" y="375"/>
                  </a:lnTo>
                  <a:lnTo>
                    <a:pt x="672" y="378"/>
                  </a:lnTo>
                  <a:lnTo>
                    <a:pt x="674" y="381"/>
                  </a:lnTo>
                  <a:lnTo>
                    <a:pt x="677" y="383"/>
                  </a:lnTo>
                  <a:lnTo>
                    <a:pt x="680" y="384"/>
                  </a:lnTo>
                  <a:lnTo>
                    <a:pt x="689" y="384"/>
                  </a:lnTo>
                  <a:lnTo>
                    <a:pt x="689" y="375"/>
                  </a:lnTo>
                  <a:lnTo>
                    <a:pt x="680" y="375"/>
                  </a:lnTo>
                  <a:lnTo>
                    <a:pt x="681" y="378"/>
                  </a:lnTo>
                  <a:lnTo>
                    <a:pt x="683" y="381"/>
                  </a:lnTo>
                  <a:lnTo>
                    <a:pt x="686" y="383"/>
                  </a:lnTo>
                  <a:lnTo>
                    <a:pt x="680" y="375"/>
                  </a:lnTo>
                  <a:lnTo>
                    <a:pt x="680" y="385"/>
                  </a:lnTo>
                  <a:lnTo>
                    <a:pt x="681" y="388"/>
                  </a:lnTo>
                  <a:lnTo>
                    <a:pt x="683" y="391"/>
                  </a:lnTo>
                  <a:lnTo>
                    <a:pt x="686" y="393"/>
                  </a:lnTo>
                  <a:lnTo>
                    <a:pt x="689" y="394"/>
                  </a:lnTo>
                  <a:lnTo>
                    <a:pt x="693" y="394"/>
                  </a:lnTo>
                  <a:lnTo>
                    <a:pt x="696" y="394"/>
                  </a:lnTo>
                  <a:lnTo>
                    <a:pt x="696" y="385"/>
                  </a:lnTo>
                  <a:lnTo>
                    <a:pt x="687" y="385"/>
                  </a:lnTo>
                  <a:lnTo>
                    <a:pt x="688" y="388"/>
                  </a:lnTo>
                  <a:lnTo>
                    <a:pt x="690" y="391"/>
                  </a:lnTo>
                  <a:lnTo>
                    <a:pt x="693" y="393"/>
                  </a:lnTo>
                  <a:lnTo>
                    <a:pt x="687" y="385"/>
                  </a:lnTo>
                  <a:lnTo>
                    <a:pt x="687" y="394"/>
                  </a:lnTo>
                  <a:lnTo>
                    <a:pt x="688" y="397"/>
                  </a:lnTo>
                  <a:lnTo>
                    <a:pt x="690" y="400"/>
                  </a:lnTo>
                  <a:lnTo>
                    <a:pt x="693" y="402"/>
                  </a:lnTo>
                  <a:lnTo>
                    <a:pt x="696" y="403"/>
                  </a:lnTo>
                  <a:lnTo>
                    <a:pt x="697" y="403"/>
                  </a:lnTo>
                  <a:lnTo>
                    <a:pt x="715" y="402"/>
                  </a:lnTo>
                  <a:lnTo>
                    <a:pt x="714" y="393"/>
                  </a:lnTo>
                  <a:lnTo>
                    <a:pt x="706" y="396"/>
                  </a:lnTo>
                  <a:lnTo>
                    <a:pt x="708" y="399"/>
                  </a:lnTo>
                  <a:lnTo>
                    <a:pt x="711" y="401"/>
                  </a:lnTo>
                  <a:lnTo>
                    <a:pt x="714" y="402"/>
                  </a:lnTo>
                  <a:lnTo>
                    <a:pt x="706" y="395"/>
                  </a:lnTo>
                  <a:lnTo>
                    <a:pt x="708" y="404"/>
                  </a:lnTo>
                  <a:lnTo>
                    <a:pt x="708" y="405"/>
                  </a:lnTo>
                  <a:lnTo>
                    <a:pt x="710" y="408"/>
                  </a:lnTo>
                  <a:lnTo>
                    <a:pt x="713" y="410"/>
                  </a:lnTo>
                  <a:lnTo>
                    <a:pt x="716" y="411"/>
                  </a:lnTo>
                  <a:lnTo>
                    <a:pt x="742" y="411"/>
                  </a:lnTo>
                  <a:lnTo>
                    <a:pt x="742" y="402"/>
                  </a:lnTo>
                  <a:lnTo>
                    <a:pt x="733" y="402"/>
                  </a:lnTo>
                  <a:lnTo>
                    <a:pt x="734" y="405"/>
                  </a:lnTo>
                  <a:lnTo>
                    <a:pt x="736" y="408"/>
                  </a:lnTo>
                  <a:lnTo>
                    <a:pt x="739" y="410"/>
                  </a:lnTo>
                  <a:lnTo>
                    <a:pt x="733" y="402"/>
                  </a:lnTo>
                  <a:lnTo>
                    <a:pt x="733" y="409"/>
                  </a:lnTo>
                  <a:lnTo>
                    <a:pt x="734" y="412"/>
                  </a:lnTo>
                  <a:lnTo>
                    <a:pt x="736" y="415"/>
                  </a:lnTo>
                  <a:lnTo>
                    <a:pt x="739" y="417"/>
                  </a:lnTo>
                  <a:lnTo>
                    <a:pt x="742" y="418"/>
                  </a:lnTo>
                  <a:lnTo>
                    <a:pt x="778" y="418"/>
                  </a:lnTo>
                  <a:lnTo>
                    <a:pt x="778" y="409"/>
                  </a:lnTo>
                  <a:lnTo>
                    <a:pt x="769" y="409"/>
                  </a:lnTo>
                  <a:lnTo>
                    <a:pt x="770" y="412"/>
                  </a:lnTo>
                  <a:lnTo>
                    <a:pt x="772" y="415"/>
                  </a:lnTo>
                  <a:lnTo>
                    <a:pt x="775" y="417"/>
                  </a:lnTo>
                  <a:lnTo>
                    <a:pt x="769" y="409"/>
                  </a:lnTo>
                  <a:lnTo>
                    <a:pt x="769" y="420"/>
                  </a:lnTo>
                  <a:lnTo>
                    <a:pt x="770" y="423"/>
                  </a:lnTo>
                  <a:lnTo>
                    <a:pt x="772" y="426"/>
                  </a:lnTo>
                  <a:lnTo>
                    <a:pt x="775" y="428"/>
                  </a:lnTo>
                  <a:lnTo>
                    <a:pt x="778" y="429"/>
                  </a:lnTo>
                  <a:lnTo>
                    <a:pt x="786" y="429"/>
                  </a:lnTo>
                  <a:lnTo>
                    <a:pt x="786" y="420"/>
                  </a:lnTo>
                  <a:lnTo>
                    <a:pt x="777" y="420"/>
                  </a:lnTo>
                  <a:lnTo>
                    <a:pt x="778" y="423"/>
                  </a:lnTo>
                  <a:lnTo>
                    <a:pt x="780" y="426"/>
                  </a:lnTo>
                  <a:lnTo>
                    <a:pt x="783" y="428"/>
                  </a:lnTo>
                  <a:lnTo>
                    <a:pt x="777" y="420"/>
                  </a:lnTo>
                  <a:lnTo>
                    <a:pt x="777" y="426"/>
                  </a:lnTo>
                  <a:lnTo>
                    <a:pt x="778" y="429"/>
                  </a:lnTo>
                  <a:lnTo>
                    <a:pt x="780" y="432"/>
                  </a:lnTo>
                  <a:lnTo>
                    <a:pt x="783" y="434"/>
                  </a:lnTo>
                  <a:lnTo>
                    <a:pt x="786" y="435"/>
                  </a:lnTo>
                  <a:lnTo>
                    <a:pt x="797" y="435"/>
                  </a:lnTo>
                  <a:lnTo>
                    <a:pt x="797" y="426"/>
                  </a:lnTo>
                  <a:lnTo>
                    <a:pt x="788" y="426"/>
                  </a:lnTo>
                  <a:lnTo>
                    <a:pt x="789" y="429"/>
                  </a:lnTo>
                  <a:lnTo>
                    <a:pt x="791" y="432"/>
                  </a:lnTo>
                  <a:lnTo>
                    <a:pt x="794" y="434"/>
                  </a:lnTo>
                  <a:lnTo>
                    <a:pt x="788" y="426"/>
                  </a:lnTo>
                  <a:lnTo>
                    <a:pt x="788" y="443"/>
                  </a:lnTo>
                  <a:lnTo>
                    <a:pt x="789" y="446"/>
                  </a:lnTo>
                  <a:lnTo>
                    <a:pt x="791" y="449"/>
                  </a:lnTo>
                  <a:lnTo>
                    <a:pt x="794" y="451"/>
                  </a:lnTo>
                  <a:lnTo>
                    <a:pt x="797" y="452"/>
                  </a:lnTo>
                  <a:lnTo>
                    <a:pt x="812" y="452"/>
                  </a:lnTo>
                  <a:lnTo>
                    <a:pt x="812" y="443"/>
                  </a:lnTo>
                  <a:lnTo>
                    <a:pt x="803" y="443"/>
                  </a:lnTo>
                  <a:lnTo>
                    <a:pt x="804" y="446"/>
                  </a:lnTo>
                  <a:lnTo>
                    <a:pt x="806" y="449"/>
                  </a:lnTo>
                  <a:lnTo>
                    <a:pt x="809" y="451"/>
                  </a:lnTo>
                  <a:lnTo>
                    <a:pt x="803" y="443"/>
                  </a:lnTo>
                  <a:lnTo>
                    <a:pt x="803" y="454"/>
                  </a:lnTo>
                  <a:lnTo>
                    <a:pt x="804" y="457"/>
                  </a:lnTo>
                  <a:lnTo>
                    <a:pt x="806" y="460"/>
                  </a:lnTo>
                  <a:lnTo>
                    <a:pt x="809" y="462"/>
                  </a:lnTo>
                  <a:lnTo>
                    <a:pt x="812" y="463"/>
                  </a:lnTo>
                  <a:lnTo>
                    <a:pt x="826" y="463"/>
                  </a:lnTo>
                  <a:lnTo>
                    <a:pt x="826" y="454"/>
                  </a:lnTo>
                  <a:lnTo>
                    <a:pt x="817" y="454"/>
                  </a:lnTo>
                  <a:lnTo>
                    <a:pt x="818" y="457"/>
                  </a:lnTo>
                  <a:lnTo>
                    <a:pt x="820" y="460"/>
                  </a:lnTo>
                  <a:lnTo>
                    <a:pt x="823" y="462"/>
                  </a:lnTo>
                  <a:lnTo>
                    <a:pt x="817" y="454"/>
                  </a:lnTo>
                  <a:lnTo>
                    <a:pt x="817" y="462"/>
                  </a:lnTo>
                  <a:lnTo>
                    <a:pt x="818" y="465"/>
                  </a:lnTo>
                  <a:lnTo>
                    <a:pt x="820" y="468"/>
                  </a:lnTo>
                  <a:lnTo>
                    <a:pt x="823" y="470"/>
                  </a:lnTo>
                  <a:lnTo>
                    <a:pt x="826" y="471"/>
                  </a:lnTo>
                  <a:lnTo>
                    <a:pt x="863" y="471"/>
                  </a:lnTo>
                  <a:lnTo>
                    <a:pt x="863" y="462"/>
                  </a:lnTo>
                  <a:lnTo>
                    <a:pt x="854" y="462"/>
                  </a:lnTo>
                  <a:lnTo>
                    <a:pt x="855" y="465"/>
                  </a:lnTo>
                  <a:lnTo>
                    <a:pt x="857" y="468"/>
                  </a:lnTo>
                  <a:lnTo>
                    <a:pt x="860" y="470"/>
                  </a:lnTo>
                  <a:lnTo>
                    <a:pt x="854" y="462"/>
                  </a:lnTo>
                  <a:lnTo>
                    <a:pt x="854" y="481"/>
                  </a:lnTo>
                  <a:lnTo>
                    <a:pt x="855" y="484"/>
                  </a:lnTo>
                  <a:lnTo>
                    <a:pt x="857" y="487"/>
                  </a:lnTo>
                  <a:lnTo>
                    <a:pt x="860" y="489"/>
                  </a:lnTo>
                  <a:lnTo>
                    <a:pt x="861" y="490"/>
                  </a:lnTo>
                  <a:lnTo>
                    <a:pt x="869" y="492"/>
                  </a:lnTo>
                  <a:lnTo>
                    <a:pt x="871" y="483"/>
                  </a:lnTo>
                  <a:lnTo>
                    <a:pt x="862" y="483"/>
                  </a:lnTo>
                  <a:lnTo>
                    <a:pt x="863" y="486"/>
                  </a:lnTo>
                  <a:lnTo>
                    <a:pt x="865" y="489"/>
                  </a:lnTo>
                  <a:lnTo>
                    <a:pt x="868" y="491"/>
                  </a:lnTo>
                  <a:lnTo>
                    <a:pt x="862" y="483"/>
                  </a:lnTo>
                  <a:lnTo>
                    <a:pt x="862" y="490"/>
                  </a:lnTo>
                  <a:lnTo>
                    <a:pt x="863" y="493"/>
                  </a:lnTo>
                  <a:lnTo>
                    <a:pt x="865" y="496"/>
                  </a:lnTo>
                  <a:lnTo>
                    <a:pt x="868" y="498"/>
                  </a:lnTo>
                  <a:lnTo>
                    <a:pt x="871" y="499"/>
                  </a:lnTo>
                  <a:lnTo>
                    <a:pt x="872" y="499"/>
                  </a:lnTo>
                  <a:lnTo>
                    <a:pt x="879" y="498"/>
                  </a:lnTo>
                  <a:lnTo>
                    <a:pt x="878" y="489"/>
                  </a:lnTo>
                  <a:lnTo>
                    <a:pt x="869" y="489"/>
                  </a:lnTo>
                  <a:lnTo>
                    <a:pt x="870" y="492"/>
                  </a:lnTo>
                  <a:lnTo>
                    <a:pt x="872" y="495"/>
                  </a:lnTo>
                  <a:lnTo>
                    <a:pt x="875" y="497"/>
                  </a:lnTo>
                  <a:lnTo>
                    <a:pt x="878" y="498"/>
                  </a:lnTo>
                  <a:lnTo>
                    <a:pt x="869" y="489"/>
                  </a:lnTo>
                  <a:lnTo>
                    <a:pt x="869" y="505"/>
                  </a:lnTo>
                  <a:lnTo>
                    <a:pt x="870" y="508"/>
                  </a:lnTo>
                  <a:lnTo>
                    <a:pt x="872" y="511"/>
                  </a:lnTo>
                  <a:lnTo>
                    <a:pt x="875" y="513"/>
                  </a:lnTo>
                  <a:lnTo>
                    <a:pt x="878" y="514"/>
                  </a:lnTo>
                  <a:lnTo>
                    <a:pt x="896" y="514"/>
                  </a:lnTo>
                  <a:lnTo>
                    <a:pt x="896" y="505"/>
                  </a:lnTo>
                  <a:lnTo>
                    <a:pt x="887" y="505"/>
                  </a:lnTo>
                  <a:lnTo>
                    <a:pt x="888" y="508"/>
                  </a:lnTo>
                  <a:lnTo>
                    <a:pt x="890" y="511"/>
                  </a:lnTo>
                  <a:lnTo>
                    <a:pt x="893" y="513"/>
                  </a:lnTo>
                  <a:lnTo>
                    <a:pt x="887" y="505"/>
                  </a:lnTo>
                  <a:lnTo>
                    <a:pt x="887" y="531"/>
                  </a:lnTo>
                  <a:lnTo>
                    <a:pt x="888" y="534"/>
                  </a:lnTo>
                  <a:lnTo>
                    <a:pt x="890" y="537"/>
                  </a:lnTo>
                  <a:lnTo>
                    <a:pt x="893" y="539"/>
                  </a:lnTo>
                  <a:lnTo>
                    <a:pt x="896" y="540"/>
                  </a:lnTo>
                  <a:lnTo>
                    <a:pt x="909" y="541"/>
                  </a:lnTo>
                  <a:lnTo>
                    <a:pt x="909" y="532"/>
                  </a:lnTo>
                  <a:lnTo>
                    <a:pt x="900" y="532"/>
                  </a:lnTo>
                  <a:lnTo>
                    <a:pt x="901" y="535"/>
                  </a:lnTo>
                  <a:lnTo>
                    <a:pt x="903" y="538"/>
                  </a:lnTo>
                  <a:lnTo>
                    <a:pt x="906" y="540"/>
                  </a:lnTo>
                  <a:lnTo>
                    <a:pt x="900" y="532"/>
                  </a:lnTo>
                  <a:lnTo>
                    <a:pt x="900" y="542"/>
                  </a:lnTo>
                  <a:lnTo>
                    <a:pt x="901" y="545"/>
                  </a:lnTo>
                  <a:lnTo>
                    <a:pt x="903" y="548"/>
                  </a:lnTo>
                  <a:lnTo>
                    <a:pt x="906" y="550"/>
                  </a:lnTo>
                  <a:lnTo>
                    <a:pt x="909" y="551"/>
                  </a:lnTo>
                  <a:lnTo>
                    <a:pt x="926" y="551"/>
                  </a:lnTo>
                  <a:lnTo>
                    <a:pt x="926" y="542"/>
                  </a:lnTo>
                  <a:lnTo>
                    <a:pt x="917" y="542"/>
                  </a:lnTo>
                  <a:lnTo>
                    <a:pt x="918" y="545"/>
                  </a:lnTo>
                  <a:lnTo>
                    <a:pt x="920" y="548"/>
                  </a:lnTo>
                  <a:lnTo>
                    <a:pt x="923" y="550"/>
                  </a:lnTo>
                  <a:lnTo>
                    <a:pt x="917" y="542"/>
                  </a:lnTo>
                  <a:lnTo>
                    <a:pt x="917" y="556"/>
                  </a:lnTo>
                  <a:lnTo>
                    <a:pt x="918" y="559"/>
                  </a:lnTo>
                  <a:lnTo>
                    <a:pt x="920" y="562"/>
                  </a:lnTo>
                  <a:lnTo>
                    <a:pt x="923" y="564"/>
                  </a:lnTo>
                  <a:lnTo>
                    <a:pt x="924" y="565"/>
                  </a:lnTo>
                  <a:lnTo>
                    <a:pt x="933" y="567"/>
                  </a:lnTo>
                  <a:lnTo>
                    <a:pt x="935" y="558"/>
                  </a:lnTo>
                  <a:lnTo>
                    <a:pt x="926" y="558"/>
                  </a:lnTo>
                  <a:lnTo>
                    <a:pt x="927" y="561"/>
                  </a:lnTo>
                  <a:lnTo>
                    <a:pt x="929" y="564"/>
                  </a:lnTo>
                  <a:lnTo>
                    <a:pt x="932" y="566"/>
                  </a:lnTo>
                  <a:lnTo>
                    <a:pt x="926" y="558"/>
                  </a:lnTo>
                  <a:lnTo>
                    <a:pt x="926" y="577"/>
                  </a:lnTo>
                  <a:lnTo>
                    <a:pt x="927" y="580"/>
                  </a:lnTo>
                  <a:lnTo>
                    <a:pt x="929" y="583"/>
                  </a:lnTo>
                  <a:lnTo>
                    <a:pt x="932" y="585"/>
                  </a:lnTo>
                  <a:lnTo>
                    <a:pt x="934" y="586"/>
                  </a:lnTo>
                  <a:lnTo>
                    <a:pt x="947" y="588"/>
                  </a:lnTo>
                  <a:lnTo>
                    <a:pt x="948" y="579"/>
                  </a:lnTo>
                  <a:lnTo>
                    <a:pt x="939" y="579"/>
                  </a:lnTo>
                  <a:lnTo>
                    <a:pt x="940" y="582"/>
                  </a:lnTo>
                  <a:lnTo>
                    <a:pt x="942" y="585"/>
                  </a:lnTo>
                  <a:lnTo>
                    <a:pt x="945" y="587"/>
                  </a:lnTo>
                  <a:lnTo>
                    <a:pt x="939" y="579"/>
                  </a:lnTo>
                  <a:lnTo>
                    <a:pt x="939" y="592"/>
                  </a:lnTo>
                  <a:lnTo>
                    <a:pt x="940" y="595"/>
                  </a:lnTo>
                  <a:lnTo>
                    <a:pt x="942" y="598"/>
                  </a:lnTo>
                  <a:lnTo>
                    <a:pt x="945" y="600"/>
                  </a:lnTo>
                  <a:lnTo>
                    <a:pt x="948" y="601"/>
                  </a:lnTo>
                  <a:lnTo>
                    <a:pt x="968" y="601"/>
                  </a:lnTo>
                  <a:lnTo>
                    <a:pt x="968" y="592"/>
                  </a:lnTo>
                  <a:lnTo>
                    <a:pt x="960" y="595"/>
                  </a:lnTo>
                  <a:lnTo>
                    <a:pt x="962" y="598"/>
                  </a:lnTo>
                  <a:lnTo>
                    <a:pt x="965" y="600"/>
                  </a:lnTo>
                  <a:lnTo>
                    <a:pt x="960" y="594"/>
                  </a:lnTo>
                  <a:lnTo>
                    <a:pt x="962" y="605"/>
                  </a:lnTo>
                  <a:lnTo>
                    <a:pt x="962" y="606"/>
                  </a:lnTo>
                  <a:lnTo>
                    <a:pt x="964" y="609"/>
                  </a:lnTo>
                  <a:lnTo>
                    <a:pt x="967" y="611"/>
                  </a:lnTo>
                  <a:lnTo>
                    <a:pt x="970" y="612"/>
                  </a:lnTo>
                  <a:lnTo>
                    <a:pt x="989" y="612"/>
                  </a:lnTo>
                  <a:lnTo>
                    <a:pt x="989" y="603"/>
                  </a:lnTo>
                  <a:lnTo>
                    <a:pt x="980" y="603"/>
                  </a:lnTo>
                  <a:lnTo>
                    <a:pt x="981" y="606"/>
                  </a:lnTo>
                  <a:lnTo>
                    <a:pt x="983" y="609"/>
                  </a:lnTo>
                  <a:lnTo>
                    <a:pt x="986" y="611"/>
                  </a:lnTo>
                  <a:lnTo>
                    <a:pt x="980" y="603"/>
                  </a:lnTo>
                  <a:lnTo>
                    <a:pt x="980" y="614"/>
                  </a:lnTo>
                  <a:lnTo>
                    <a:pt x="981" y="617"/>
                  </a:lnTo>
                  <a:lnTo>
                    <a:pt x="983" y="620"/>
                  </a:lnTo>
                  <a:lnTo>
                    <a:pt x="986" y="622"/>
                  </a:lnTo>
                  <a:lnTo>
                    <a:pt x="989" y="623"/>
                  </a:lnTo>
                  <a:lnTo>
                    <a:pt x="1010" y="623"/>
                  </a:lnTo>
                  <a:lnTo>
                    <a:pt x="1010" y="614"/>
                  </a:lnTo>
                  <a:lnTo>
                    <a:pt x="1001" y="614"/>
                  </a:lnTo>
                  <a:lnTo>
                    <a:pt x="1002" y="617"/>
                  </a:lnTo>
                  <a:lnTo>
                    <a:pt x="1004" y="620"/>
                  </a:lnTo>
                  <a:lnTo>
                    <a:pt x="1007" y="622"/>
                  </a:lnTo>
                  <a:lnTo>
                    <a:pt x="1001" y="614"/>
                  </a:lnTo>
                  <a:lnTo>
                    <a:pt x="1001" y="623"/>
                  </a:lnTo>
                  <a:lnTo>
                    <a:pt x="1002" y="626"/>
                  </a:lnTo>
                  <a:lnTo>
                    <a:pt x="1004" y="629"/>
                  </a:lnTo>
                  <a:lnTo>
                    <a:pt x="1007" y="631"/>
                  </a:lnTo>
                  <a:lnTo>
                    <a:pt x="1009" y="632"/>
                  </a:lnTo>
                  <a:lnTo>
                    <a:pt x="1015" y="633"/>
                  </a:lnTo>
                  <a:lnTo>
                    <a:pt x="1018" y="633"/>
                  </a:lnTo>
                  <a:lnTo>
                    <a:pt x="1021" y="632"/>
                  </a:lnTo>
                  <a:lnTo>
                    <a:pt x="1024" y="631"/>
                  </a:lnTo>
                  <a:lnTo>
                    <a:pt x="1025" y="631"/>
                  </a:lnTo>
                  <a:lnTo>
                    <a:pt x="1026" y="627"/>
                  </a:lnTo>
                  <a:lnTo>
                    <a:pt x="1027" y="624"/>
                  </a:lnTo>
                  <a:lnTo>
                    <a:pt x="1026" y="621"/>
                  </a:lnTo>
                  <a:lnTo>
                    <a:pt x="1024" y="618"/>
                  </a:lnTo>
                  <a:lnTo>
                    <a:pt x="1022" y="616"/>
                  </a:lnTo>
                  <a:lnTo>
                    <a:pt x="1020" y="615"/>
                  </a:lnTo>
                  <a:lnTo>
                    <a:pt x="1019" y="615"/>
                  </a:lnTo>
                  <a:lnTo>
                    <a:pt x="1016" y="614"/>
                  </a:lnTo>
                  <a:lnTo>
                    <a:pt x="1013" y="615"/>
                  </a:lnTo>
                  <a:lnTo>
                    <a:pt x="1010" y="617"/>
                  </a:lnTo>
                  <a:lnTo>
                    <a:pt x="1008" y="620"/>
                  </a:lnTo>
                  <a:lnTo>
                    <a:pt x="1007" y="623"/>
                  </a:lnTo>
                  <a:lnTo>
                    <a:pt x="1008" y="626"/>
                  </a:lnTo>
                  <a:lnTo>
                    <a:pt x="1009" y="632"/>
                  </a:lnTo>
                  <a:lnTo>
                    <a:pt x="1017" y="628"/>
                  </a:lnTo>
                  <a:lnTo>
                    <a:pt x="1008" y="628"/>
                  </a:lnTo>
                  <a:lnTo>
                    <a:pt x="1008" y="630"/>
                  </a:lnTo>
                  <a:lnTo>
                    <a:pt x="1009" y="634"/>
                  </a:lnTo>
                  <a:lnTo>
                    <a:pt x="1011" y="637"/>
                  </a:lnTo>
                  <a:lnTo>
                    <a:pt x="1012" y="638"/>
                  </a:lnTo>
                  <a:lnTo>
                    <a:pt x="1015" y="639"/>
                  </a:lnTo>
                  <a:lnTo>
                    <a:pt x="1018" y="640"/>
                  </a:lnTo>
                  <a:lnTo>
                    <a:pt x="1021" y="640"/>
                  </a:lnTo>
                  <a:lnTo>
                    <a:pt x="1053" y="640"/>
                  </a:lnTo>
                  <a:lnTo>
                    <a:pt x="1053" y="631"/>
                  </a:lnTo>
                  <a:lnTo>
                    <a:pt x="1044" y="631"/>
                  </a:lnTo>
                  <a:lnTo>
                    <a:pt x="1045" y="634"/>
                  </a:lnTo>
                  <a:lnTo>
                    <a:pt x="1047" y="637"/>
                  </a:lnTo>
                  <a:lnTo>
                    <a:pt x="1050" y="639"/>
                  </a:lnTo>
                  <a:lnTo>
                    <a:pt x="1045" y="629"/>
                  </a:lnTo>
                  <a:lnTo>
                    <a:pt x="1043" y="636"/>
                  </a:lnTo>
                  <a:lnTo>
                    <a:pt x="1042" y="638"/>
                  </a:lnTo>
                  <a:lnTo>
                    <a:pt x="1043" y="641"/>
                  </a:lnTo>
                  <a:lnTo>
                    <a:pt x="1045" y="644"/>
                  </a:lnTo>
                  <a:lnTo>
                    <a:pt x="1048" y="646"/>
                  </a:lnTo>
                  <a:lnTo>
                    <a:pt x="1051" y="647"/>
                  </a:lnTo>
                  <a:lnTo>
                    <a:pt x="1069" y="648"/>
                  </a:lnTo>
                  <a:lnTo>
                    <a:pt x="1069" y="639"/>
                  </a:lnTo>
                  <a:lnTo>
                    <a:pt x="1061" y="642"/>
                  </a:lnTo>
                  <a:lnTo>
                    <a:pt x="1063" y="645"/>
                  </a:lnTo>
                  <a:lnTo>
                    <a:pt x="1066" y="647"/>
                  </a:lnTo>
                  <a:lnTo>
                    <a:pt x="1060" y="640"/>
                  </a:lnTo>
                  <a:lnTo>
                    <a:pt x="1061" y="648"/>
                  </a:lnTo>
                  <a:lnTo>
                    <a:pt x="1062" y="650"/>
                  </a:lnTo>
                  <a:lnTo>
                    <a:pt x="1064" y="653"/>
                  </a:lnTo>
                  <a:lnTo>
                    <a:pt x="1067" y="655"/>
                  </a:lnTo>
                  <a:lnTo>
                    <a:pt x="1070" y="656"/>
                  </a:lnTo>
                  <a:lnTo>
                    <a:pt x="1081" y="656"/>
                  </a:lnTo>
                  <a:lnTo>
                    <a:pt x="1081" y="647"/>
                  </a:lnTo>
                  <a:lnTo>
                    <a:pt x="1072" y="647"/>
                  </a:lnTo>
                  <a:lnTo>
                    <a:pt x="1073" y="650"/>
                  </a:lnTo>
                  <a:lnTo>
                    <a:pt x="1075" y="653"/>
                  </a:lnTo>
                  <a:lnTo>
                    <a:pt x="1078" y="655"/>
                  </a:lnTo>
                  <a:lnTo>
                    <a:pt x="1072" y="647"/>
                  </a:lnTo>
                  <a:lnTo>
                    <a:pt x="1072" y="658"/>
                  </a:lnTo>
                  <a:lnTo>
                    <a:pt x="1073" y="661"/>
                  </a:lnTo>
                  <a:lnTo>
                    <a:pt x="1075" y="664"/>
                  </a:lnTo>
                  <a:lnTo>
                    <a:pt x="1078" y="666"/>
                  </a:lnTo>
                  <a:lnTo>
                    <a:pt x="1081" y="667"/>
                  </a:lnTo>
                  <a:lnTo>
                    <a:pt x="1084" y="667"/>
                  </a:lnTo>
                  <a:lnTo>
                    <a:pt x="1086" y="667"/>
                  </a:lnTo>
                  <a:lnTo>
                    <a:pt x="1086" y="658"/>
                  </a:lnTo>
                  <a:lnTo>
                    <a:pt x="1077" y="658"/>
                  </a:lnTo>
                  <a:lnTo>
                    <a:pt x="1078" y="661"/>
                  </a:lnTo>
                  <a:lnTo>
                    <a:pt x="1080" y="664"/>
                  </a:lnTo>
                  <a:lnTo>
                    <a:pt x="1083" y="666"/>
                  </a:lnTo>
                  <a:lnTo>
                    <a:pt x="1077" y="658"/>
                  </a:lnTo>
                  <a:lnTo>
                    <a:pt x="1077" y="680"/>
                  </a:lnTo>
                  <a:lnTo>
                    <a:pt x="1078" y="683"/>
                  </a:lnTo>
                  <a:lnTo>
                    <a:pt x="1080" y="686"/>
                  </a:lnTo>
                  <a:lnTo>
                    <a:pt x="1083" y="688"/>
                  </a:lnTo>
                  <a:lnTo>
                    <a:pt x="1086" y="689"/>
                  </a:lnTo>
                  <a:lnTo>
                    <a:pt x="1114" y="689"/>
                  </a:lnTo>
                  <a:lnTo>
                    <a:pt x="1114" y="680"/>
                  </a:lnTo>
                  <a:lnTo>
                    <a:pt x="1105" y="680"/>
                  </a:lnTo>
                  <a:lnTo>
                    <a:pt x="1106" y="683"/>
                  </a:lnTo>
                  <a:lnTo>
                    <a:pt x="1108" y="686"/>
                  </a:lnTo>
                  <a:lnTo>
                    <a:pt x="1111" y="688"/>
                  </a:lnTo>
                  <a:lnTo>
                    <a:pt x="1105" y="679"/>
                  </a:lnTo>
                  <a:lnTo>
                    <a:pt x="1104" y="689"/>
                  </a:lnTo>
                  <a:lnTo>
                    <a:pt x="1104" y="690"/>
                  </a:lnTo>
                  <a:lnTo>
                    <a:pt x="1105" y="693"/>
                  </a:lnTo>
                  <a:lnTo>
                    <a:pt x="1107" y="696"/>
                  </a:lnTo>
                  <a:lnTo>
                    <a:pt x="1110" y="698"/>
                  </a:lnTo>
                  <a:lnTo>
                    <a:pt x="1113" y="699"/>
                  </a:lnTo>
                  <a:lnTo>
                    <a:pt x="1128" y="699"/>
                  </a:lnTo>
                  <a:lnTo>
                    <a:pt x="1128" y="690"/>
                  </a:lnTo>
                  <a:lnTo>
                    <a:pt x="1119" y="690"/>
                  </a:lnTo>
                  <a:lnTo>
                    <a:pt x="1120" y="693"/>
                  </a:lnTo>
                  <a:lnTo>
                    <a:pt x="1122" y="696"/>
                  </a:lnTo>
                  <a:lnTo>
                    <a:pt x="1125" y="698"/>
                  </a:lnTo>
                  <a:lnTo>
                    <a:pt x="1119" y="689"/>
                  </a:lnTo>
                  <a:lnTo>
                    <a:pt x="1118" y="699"/>
                  </a:lnTo>
                  <a:lnTo>
                    <a:pt x="1118" y="700"/>
                  </a:lnTo>
                  <a:lnTo>
                    <a:pt x="1119" y="703"/>
                  </a:lnTo>
                  <a:lnTo>
                    <a:pt x="1121" y="706"/>
                  </a:lnTo>
                  <a:lnTo>
                    <a:pt x="1124" y="708"/>
                  </a:lnTo>
                  <a:lnTo>
                    <a:pt x="1127" y="709"/>
                  </a:lnTo>
                  <a:lnTo>
                    <a:pt x="1161" y="708"/>
                  </a:lnTo>
                  <a:lnTo>
                    <a:pt x="1161" y="699"/>
                  </a:lnTo>
                  <a:lnTo>
                    <a:pt x="1152" y="699"/>
                  </a:lnTo>
                  <a:lnTo>
                    <a:pt x="1153" y="702"/>
                  </a:lnTo>
                  <a:lnTo>
                    <a:pt x="1155" y="705"/>
                  </a:lnTo>
                  <a:lnTo>
                    <a:pt x="1158" y="707"/>
                  </a:lnTo>
                  <a:lnTo>
                    <a:pt x="1161" y="708"/>
                  </a:lnTo>
                  <a:lnTo>
                    <a:pt x="1152" y="699"/>
                  </a:lnTo>
                  <a:lnTo>
                    <a:pt x="1152" y="709"/>
                  </a:lnTo>
                  <a:lnTo>
                    <a:pt x="1153" y="712"/>
                  </a:lnTo>
                  <a:lnTo>
                    <a:pt x="1155" y="715"/>
                  </a:lnTo>
                  <a:lnTo>
                    <a:pt x="1158" y="717"/>
                  </a:lnTo>
                  <a:lnTo>
                    <a:pt x="1160" y="718"/>
                  </a:lnTo>
                  <a:lnTo>
                    <a:pt x="1175" y="720"/>
                  </a:lnTo>
                  <a:lnTo>
                    <a:pt x="1176" y="711"/>
                  </a:lnTo>
                  <a:lnTo>
                    <a:pt x="1167" y="711"/>
                  </a:lnTo>
                  <a:lnTo>
                    <a:pt x="1168" y="714"/>
                  </a:lnTo>
                  <a:lnTo>
                    <a:pt x="1170" y="717"/>
                  </a:lnTo>
                  <a:lnTo>
                    <a:pt x="1173" y="719"/>
                  </a:lnTo>
                  <a:lnTo>
                    <a:pt x="1167" y="711"/>
                  </a:lnTo>
                  <a:lnTo>
                    <a:pt x="1167" y="724"/>
                  </a:lnTo>
                  <a:lnTo>
                    <a:pt x="1168" y="727"/>
                  </a:lnTo>
                  <a:lnTo>
                    <a:pt x="1170" y="730"/>
                  </a:lnTo>
                  <a:lnTo>
                    <a:pt x="1173" y="732"/>
                  </a:lnTo>
                  <a:lnTo>
                    <a:pt x="1176" y="733"/>
                  </a:lnTo>
                  <a:lnTo>
                    <a:pt x="1198" y="733"/>
                  </a:lnTo>
                  <a:lnTo>
                    <a:pt x="1198" y="724"/>
                  </a:lnTo>
                  <a:lnTo>
                    <a:pt x="1190" y="727"/>
                  </a:lnTo>
                  <a:lnTo>
                    <a:pt x="1192" y="730"/>
                  </a:lnTo>
                  <a:lnTo>
                    <a:pt x="1195" y="732"/>
                  </a:lnTo>
                  <a:lnTo>
                    <a:pt x="1190" y="726"/>
                  </a:lnTo>
                  <a:lnTo>
                    <a:pt x="1192" y="736"/>
                  </a:lnTo>
                  <a:lnTo>
                    <a:pt x="1192" y="737"/>
                  </a:lnTo>
                  <a:lnTo>
                    <a:pt x="1194" y="740"/>
                  </a:lnTo>
                  <a:lnTo>
                    <a:pt x="1197" y="742"/>
                  </a:lnTo>
                  <a:lnTo>
                    <a:pt x="1200" y="743"/>
                  </a:lnTo>
                  <a:lnTo>
                    <a:pt x="1309" y="743"/>
                  </a:lnTo>
                  <a:lnTo>
                    <a:pt x="1309" y="734"/>
                  </a:lnTo>
                  <a:lnTo>
                    <a:pt x="1300" y="734"/>
                  </a:lnTo>
                  <a:lnTo>
                    <a:pt x="1301" y="737"/>
                  </a:lnTo>
                  <a:lnTo>
                    <a:pt x="1303" y="740"/>
                  </a:lnTo>
                  <a:lnTo>
                    <a:pt x="1306" y="742"/>
                  </a:lnTo>
                  <a:lnTo>
                    <a:pt x="1300" y="734"/>
                  </a:lnTo>
                  <a:lnTo>
                    <a:pt x="1300" y="743"/>
                  </a:lnTo>
                  <a:lnTo>
                    <a:pt x="1301" y="746"/>
                  </a:lnTo>
                  <a:lnTo>
                    <a:pt x="1303" y="749"/>
                  </a:lnTo>
                  <a:lnTo>
                    <a:pt x="1306" y="751"/>
                  </a:lnTo>
                  <a:lnTo>
                    <a:pt x="1309" y="752"/>
                  </a:lnTo>
                  <a:lnTo>
                    <a:pt x="1324" y="752"/>
                  </a:lnTo>
                  <a:lnTo>
                    <a:pt x="1324" y="743"/>
                  </a:lnTo>
                  <a:lnTo>
                    <a:pt x="1315" y="743"/>
                  </a:lnTo>
                  <a:lnTo>
                    <a:pt x="1316" y="746"/>
                  </a:lnTo>
                  <a:lnTo>
                    <a:pt x="1318" y="749"/>
                  </a:lnTo>
                  <a:lnTo>
                    <a:pt x="1321" y="751"/>
                  </a:lnTo>
                  <a:lnTo>
                    <a:pt x="1315" y="743"/>
                  </a:lnTo>
                  <a:lnTo>
                    <a:pt x="1315" y="752"/>
                  </a:lnTo>
                  <a:lnTo>
                    <a:pt x="1316" y="755"/>
                  </a:lnTo>
                  <a:lnTo>
                    <a:pt x="1318" y="758"/>
                  </a:lnTo>
                  <a:lnTo>
                    <a:pt x="1321" y="760"/>
                  </a:lnTo>
                  <a:lnTo>
                    <a:pt x="1324" y="761"/>
                  </a:lnTo>
                  <a:lnTo>
                    <a:pt x="1338" y="761"/>
                  </a:lnTo>
                  <a:lnTo>
                    <a:pt x="1338" y="752"/>
                  </a:lnTo>
                  <a:lnTo>
                    <a:pt x="1329" y="752"/>
                  </a:lnTo>
                  <a:lnTo>
                    <a:pt x="1330" y="755"/>
                  </a:lnTo>
                  <a:lnTo>
                    <a:pt x="1332" y="758"/>
                  </a:lnTo>
                  <a:lnTo>
                    <a:pt x="1335" y="760"/>
                  </a:lnTo>
                  <a:lnTo>
                    <a:pt x="1329" y="752"/>
                  </a:lnTo>
                  <a:lnTo>
                    <a:pt x="1329" y="771"/>
                  </a:lnTo>
                  <a:lnTo>
                    <a:pt x="1330" y="774"/>
                  </a:lnTo>
                  <a:lnTo>
                    <a:pt x="1332" y="777"/>
                  </a:lnTo>
                  <a:lnTo>
                    <a:pt x="1335" y="779"/>
                  </a:lnTo>
                  <a:lnTo>
                    <a:pt x="1338" y="780"/>
                  </a:lnTo>
                  <a:lnTo>
                    <a:pt x="1395" y="780"/>
                  </a:lnTo>
                  <a:lnTo>
                    <a:pt x="1395" y="771"/>
                  </a:lnTo>
                  <a:lnTo>
                    <a:pt x="1386" y="771"/>
                  </a:lnTo>
                  <a:lnTo>
                    <a:pt x="1387" y="774"/>
                  </a:lnTo>
                  <a:lnTo>
                    <a:pt x="1389" y="777"/>
                  </a:lnTo>
                  <a:lnTo>
                    <a:pt x="1392" y="779"/>
                  </a:lnTo>
                  <a:lnTo>
                    <a:pt x="1386" y="771"/>
                  </a:lnTo>
                  <a:lnTo>
                    <a:pt x="1386" y="779"/>
                  </a:lnTo>
                  <a:lnTo>
                    <a:pt x="1387" y="782"/>
                  </a:lnTo>
                  <a:lnTo>
                    <a:pt x="1389" y="785"/>
                  </a:lnTo>
                  <a:lnTo>
                    <a:pt x="1392" y="787"/>
                  </a:lnTo>
                  <a:lnTo>
                    <a:pt x="1395" y="788"/>
                  </a:lnTo>
                  <a:lnTo>
                    <a:pt x="1398" y="788"/>
                  </a:lnTo>
                  <a:lnTo>
                    <a:pt x="1405" y="786"/>
                  </a:lnTo>
                  <a:lnTo>
                    <a:pt x="1402" y="777"/>
                  </a:lnTo>
                  <a:lnTo>
                    <a:pt x="1393" y="777"/>
                  </a:lnTo>
                  <a:lnTo>
                    <a:pt x="1394" y="780"/>
                  </a:lnTo>
                  <a:lnTo>
                    <a:pt x="1396" y="783"/>
                  </a:lnTo>
                  <a:lnTo>
                    <a:pt x="1399" y="785"/>
                  </a:lnTo>
                  <a:lnTo>
                    <a:pt x="1402" y="786"/>
                  </a:lnTo>
                  <a:lnTo>
                    <a:pt x="1393" y="777"/>
                  </a:lnTo>
                  <a:lnTo>
                    <a:pt x="1393" y="790"/>
                  </a:lnTo>
                  <a:lnTo>
                    <a:pt x="1394" y="793"/>
                  </a:lnTo>
                  <a:lnTo>
                    <a:pt x="1396" y="796"/>
                  </a:lnTo>
                  <a:lnTo>
                    <a:pt x="1399" y="798"/>
                  </a:lnTo>
                  <a:lnTo>
                    <a:pt x="1402" y="799"/>
                  </a:lnTo>
                  <a:lnTo>
                    <a:pt x="1411" y="799"/>
                  </a:lnTo>
                  <a:lnTo>
                    <a:pt x="1411" y="790"/>
                  </a:lnTo>
                  <a:lnTo>
                    <a:pt x="1402" y="790"/>
                  </a:lnTo>
                  <a:lnTo>
                    <a:pt x="1403" y="793"/>
                  </a:lnTo>
                  <a:lnTo>
                    <a:pt x="1405" y="796"/>
                  </a:lnTo>
                  <a:lnTo>
                    <a:pt x="1408" y="798"/>
                  </a:lnTo>
                  <a:lnTo>
                    <a:pt x="1402" y="789"/>
                  </a:lnTo>
                  <a:lnTo>
                    <a:pt x="1401" y="797"/>
                  </a:lnTo>
                  <a:lnTo>
                    <a:pt x="1401" y="798"/>
                  </a:lnTo>
                  <a:lnTo>
                    <a:pt x="1402" y="801"/>
                  </a:lnTo>
                  <a:lnTo>
                    <a:pt x="1404" y="804"/>
                  </a:lnTo>
                  <a:lnTo>
                    <a:pt x="1407" y="806"/>
                  </a:lnTo>
                  <a:lnTo>
                    <a:pt x="1410" y="807"/>
                  </a:lnTo>
                  <a:lnTo>
                    <a:pt x="1427" y="807"/>
                  </a:lnTo>
                  <a:lnTo>
                    <a:pt x="1427" y="798"/>
                  </a:lnTo>
                  <a:lnTo>
                    <a:pt x="1418" y="798"/>
                  </a:lnTo>
                  <a:lnTo>
                    <a:pt x="1419" y="801"/>
                  </a:lnTo>
                  <a:lnTo>
                    <a:pt x="1421" y="804"/>
                  </a:lnTo>
                  <a:lnTo>
                    <a:pt x="1424" y="806"/>
                  </a:lnTo>
                  <a:lnTo>
                    <a:pt x="1418" y="798"/>
                  </a:lnTo>
                  <a:lnTo>
                    <a:pt x="1418" y="805"/>
                  </a:lnTo>
                  <a:lnTo>
                    <a:pt x="1419" y="808"/>
                  </a:lnTo>
                  <a:lnTo>
                    <a:pt x="1421" y="811"/>
                  </a:lnTo>
                  <a:lnTo>
                    <a:pt x="1424" y="813"/>
                  </a:lnTo>
                  <a:lnTo>
                    <a:pt x="1427" y="814"/>
                  </a:lnTo>
                  <a:lnTo>
                    <a:pt x="1432" y="814"/>
                  </a:lnTo>
                  <a:lnTo>
                    <a:pt x="1432" y="805"/>
                  </a:lnTo>
                  <a:lnTo>
                    <a:pt x="1423" y="805"/>
                  </a:lnTo>
                  <a:lnTo>
                    <a:pt x="1424" y="808"/>
                  </a:lnTo>
                  <a:lnTo>
                    <a:pt x="1426" y="811"/>
                  </a:lnTo>
                  <a:lnTo>
                    <a:pt x="1429" y="813"/>
                  </a:lnTo>
                  <a:lnTo>
                    <a:pt x="1423" y="805"/>
                  </a:lnTo>
                  <a:lnTo>
                    <a:pt x="1423" y="811"/>
                  </a:lnTo>
                  <a:lnTo>
                    <a:pt x="1424" y="814"/>
                  </a:lnTo>
                  <a:lnTo>
                    <a:pt x="1426" y="817"/>
                  </a:lnTo>
                  <a:lnTo>
                    <a:pt x="1427" y="818"/>
                  </a:lnTo>
                  <a:lnTo>
                    <a:pt x="1431" y="821"/>
                  </a:lnTo>
                  <a:lnTo>
                    <a:pt x="1433" y="822"/>
                  </a:lnTo>
                  <a:lnTo>
                    <a:pt x="1436" y="823"/>
                  </a:lnTo>
                  <a:lnTo>
                    <a:pt x="1441" y="823"/>
                  </a:lnTo>
                  <a:lnTo>
                    <a:pt x="1441" y="814"/>
                  </a:lnTo>
                  <a:lnTo>
                    <a:pt x="1432" y="814"/>
                  </a:lnTo>
                  <a:lnTo>
                    <a:pt x="1433" y="817"/>
                  </a:lnTo>
                  <a:lnTo>
                    <a:pt x="1435" y="820"/>
                  </a:lnTo>
                  <a:lnTo>
                    <a:pt x="1438" y="822"/>
                  </a:lnTo>
                  <a:lnTo>
                    <a:pt x="1432" y="814"/>
                  </a:lnTo>
                  <a:lnTo>
                    <a:pt x="1432" y="824"/>
                  </a:lnTo>
                  <a:lnTo>
                    <a:pt x="1433" y="827"/>
                  </a:lnTo>
                  <a:lnTo>
                    <a:pt x="1435" y="830"/>
                  </a:lnTo>
                  <a:lnTo>
                    <a:pt x="1438" y="832"/>
                  </a:lnTo>
                  <a:lnTo>
                    <a:pt x="1441" y="833"/>
                  </a:lnTo>
                  <a:lnTo>
                    <a:pt x="1450" y="833"/>
                  </a:lnTo>
                  <a:lnTo>
                    <a:pt x="1450" y="824"/>
                  </a:lnTo>
                  <a:lnTo>
                    <a:pt x="1442" y="827"/>
                  </a:lnTo>
                  <a:lnTo>
                    <a:pt x="1444" y="830"/>
                  </a:lnTo>
                  <a:lnTo>
                    <a:pt x="1447" y="832"/>
                  </a:lnTo>
                  <a:lnTo>
                    <a:pt x="1441" y="825"/>
                  </a:lnTo>
                  <a:lnTo>
                    <a:pt x="1442" y="836"/>
                  </a:lnTo>
                  <a:lnTo>
                    <a:pt x="1443" y="838"/>
                  </a:lnTo>
                  <a:lnTo>
                    <a:pt x="1445" y="841"/>
                  </a:lnTo>
                  <a:lnTo>
                    <a:pt x="1448" y="843"/>
                  </a:lnTo>
                  <a:lnTo>
                    <a:pt x="1451" y="844"/>
                  </a:lnTo>
                  <a:lnTo>
                    <a:pt x="1462" y="844"/>
                  </a:lnTo>
                  <a:lnTo>
                    <a:pt x="1462" y="835"/>
                  </a:lnTo>
                  <a:lnTo>
                    <a:pt x="1453" y="835"/>
                  </a:lnTo>
                  <a:lnTo>
                    <a:pt x="1454" y="838"/>
                  </a:lnTo>
                  <a:lnTo>
                    <a:pt x="1456" y="841"/>
                  </a:lnTo>
                  <a:lnTo>
                    <a:pt x="1459" y="843"/>
                  </a:lnTo>
                  <a:lnTo>
                    <a:pt x="1453" y="835"/>
                  </a:lnTo>
                  <a:lnTo>
                    <a:pt x="1453" y="843"/>
                  </a:lnTo>
                  <a:lnTo>
                    <a:pt x="1454" y="846"/>
                  </a:lnTo>
                  <a:lnTo>
                    <a:pt x="1456" y="849"/>
                  </a:lnTo>
                  <a:lnTo>
                    <a:pt x="1459" y="851"/>
                  </a:lnTo>
                  <a:lnTo>
                    <a:pt x="1462" y="852"/>
                  </a:lnTo>
                  <a:lnTo>
                    <a:pt x="1484" y="852"/>
                  </a:lnTo>
                  <a:lnTo>
                    <a:pt x="1484" y="843"/>
                  </a:lnTo>
                  <a:lnTo>
                    <a:pt x="1475" y="843"/>
                  </a:lnTo>
                  <a:lnTo>
                    <a:pt x="1476" y="846"/>
                  </a:lnTo>
                  <a:lnTo>
                    <a:pt x="1478" y="849"/>
                  </a:lnTo>
                  <a:lnTo>
                    <a:pt x="1481" y="851"/>
                  </a:lnTo>
                  <a:lnTo>
                    <a:pt x="1475" y="843"/>
                  </a:lnTo>
                  <a:lnTo>
                    <a:pt x="1475" y="853"/>
                  </a:lnTo>
                  <a:lnTo>
                    <a:pt x="1476" y="856"/>
                  </a:lnTo>
                  <a:lnTo>
                    <a:pt x="1478" y="859"/>
                  </a:lnTo>
                  <a:lnTo>
                    <a:pt x="1481" y="861"/>
                  </a:lnTo>
                  <a:lnTo>
                    <a:pt x="1484" y="862"/>
                  </a:lnTo>
                  <a:lnTo>
                    <a:pt x="1493" y="862"/>
                  </a:lnTo>
                  <a:lnTo>
                    <a:pt x="1493" y="853"/>
                  </a:lnTo>
                  <a:lnTo>
                    <a:pt x="1484" y="853"/>
                  </a:lnTo>
                  <a:lnTo>
                    <a:pt x="1485" y="856"/>
                  </a:lnTo>
                  <a:lnTo>
                    <a:pt x="1487" y="859"/>
                  </a:lnTo>
                  <a:lnTo>
                    <a:pt x="1490" y="861"/>
                  </a:lnTo>
                  <a:lnTo>
                    <a:pt x="1484" y="853"/>
                  </a:lnTo>
                  <a:lnTo>
                    <a:pt x="1484" y="862"/>
                  </a:lnTo>
                  <a:lnTo>
                    <a:pt x="1485" y="865"/>
                  </a:lnTo>
                  <a:lnTo>
                    <a:pt x="1487" y="868"/>
                  </a:lnTo>
                  <a:lnTo>
                    <a:pt x="1490" y="870"/>
                  </a:lnTo>
                  <a:lnTo>
                    <a:pt x="1493" y="871"/>
                  </a:lnTo>
                  <a:lnTo>
                    <a:pt x="1552" y="872"/>
                  </a:lnTo>
                  <a:lnTo>
                    <a:pt x="1552" y="863"/>
                  </a:lnTo>
                  <a:lnTo>
                    <a:pt x="1543" y="863"/>
                  </a:lnTo>
                  <a:lnTo>
                    <a:pt x="1544" y="866"/>
                  </a:lnTo>
                  <a:lnTo>
                    <a:pt x="1546" y="869"/>
                  </a:lnTo>
                  <a:lnTo>
                    <a:pt x="1549" y="871"/>
                  </a:lnTo>
                  <a:lnTo>
                    <a:pt x="1543" y="863"/>
                  </a:lnTo>
                  <a:lnTo>
                    <a:pt x="1543" y="875"/>
                  </a:lnTo>
                  <a:lnTo>
                    <a:pt x="1544" y="878"/>
                  </a:lnTo>
                  <a:lnTo>
                    <a:pt x="1546" y="881"/>
                  </a:lnTo>
                  <a:lnTo>
                    <a:pt x="1549" y="883"/>
                  </a:lnTo>
                  <a:lnTo>
                    <a:pt x="1552" y="884"/>
                  </a:lnTo>
                  <a:lnTo>
                    <a:pt x="1563" y="884"/>
                  </a:lnTo>
                  <a:lnTo>
                    <a:pt x="1563" y="875"/>
                  </a:lnTo>
                  <a:lnTo>
                    <a:pt x="1554" y="875"/>
                  </a:lnTo>
                  <a:lnTo>
                    <a:pt x="1555" y="878"/>
                  </a:lnTo>
                  <a:lnTo>
                    <a:pt x="1557" y="881"/>
                  </a:lnTo>
                  <a:lnTo>
                    <a:pt x="1560" y="883"/>
                  </a:lnTo>
                  <a:lnTo>
                    <a:pt x="1554" y="875"/>
                  </a:lnTo>
                  <a:lnTo>
                    <a:pt x="1554" y="884"/>
                  </a:lnTo>
                  <a:lnTo>
                    <a:pt x="1555" y="887"/>
                  </a:lnTo>
                  <a:lnTo>
                    <a:pt x="1557" y="890"/>
                  </a:lnTo>
                  <a:lnTo>
                    <a:pt x="1560" y="892"/>
                  </a:lnTo>
                  <a:lnTo>
                    <a:pt x="1563" y="893"/>
                  </a:lnTo>
                  <a:lnTo>
                    <a:pt x="1575" y="893"/>
                  </a:lnTo>
                  <a:lnTo>
                    <a:pt x="1575" y="884"/>
                  </a:lnTo>
                  <a:lnTo>
                    <a:pt x="1566" y="884"/>
                  </a:lnTo>
                  <a:lnTo>
                    <a:pt x="1567" y="887"/>
                  </a:lnTo>
                  <a:lnTo>
                    <a:pt x="1569" y="890"/>
                  </a:lnTo>
                  <a:lnTo>
                    <a:pt x="1572" y="892"/>
                  </a:lnTo>
                  <a:lnTo>
                    <a:pt x="1566" y="884"/>
                  </a:lnTo>
                  <a:lnTo>
                    <a:pt x="1566" y="894"/>
                  </a:lnTo>
                  <a:lnTo>
                    <a:pt x="1567" y="897"/>
                  </a:lnTo>
                  <a:lnTo>
                    <a:pt x="1569" y="900"/>
                  </a:lnTo>
                  <a:lnTo>
                    <a:pt x="1572" y="902"/>
                  </a:lnTo>
                  <a:lnTo>
                    <a:pt x="1575" y="903"/>
                  </a:lnTo>
                  <a:lnTo>
                    <a:pt x="1595" y="904"/>
                  </a:lnTo>
                  <a:lnTo>
                    <a:pt x="1595" y="895"/>
                  </a:lnTo>
                  <a:lnTo>
                    <a:pt x="1586" y="895"/>
                  </a:lnTo>
                  <a:lnTo>
                    <a:pt x="1587" y="898"/>
                  </a:lnTo>
                  <a:lnTo>
                    <a:pt x="1589" y="901"/>
                  </a:lnTo>
                  <a:lnTo>
                    <a:pt x="1592" y="903"/>
                  </a:lnTo>
                  <a:lnTo>
                    <a:pt x="1586" y="895"/>
                  </a:lnTo>
                  <a:lnTo>
                    <a:pt x="1586" y="907"/>
                  </a:lnTo>
                  <a:lnTo>
                    <a:pt x="1587" y="910"/>
                  </a:lnTo>
                  <a:lnTo>
                    <a:pt x="1589" y="913"/>
                  </a:lnTo>
                  <a:lnTo>
                    <a:pt x="1592" y="915"/>
                  </a:lnTo>
                  <a:lnTo>
                    <a:pt x="1595" y="916"/>
                  </a:lnTo>
                  <a:lnTo>
                    <a:pt x="1612" y="916"/>
                  </a:lnTo>
                  <a:lnTo>
                    <a:pt x="1612" y="907"/>
                  </a:lnTo>
                  <a:lnTo>
                    <a:pt x="1603" y="907"/>
                  </a:lnTo>
                  <a:lnTo>
                    <a:pt x="1604" y="910"/>
                  </a:lnTo>
                  <a:lnTo>
                    <a:pt x="1606" y="913"/>
                  </a:lnTo>
                  <a:lnTo>
                    <a:pt x="1609" y="915"/>
                  </a:lnTo>
                  <a:lnTo>
                    <a:pt x="1603" y="907"/>
                  </a:lnTo>
                  <a:lnTo>
                    <a:pt x="1603" y="915"/>
                  </a:lnTo>
                  <a:lnTo>
                    <a:pt x="1604" y="918"/>
                  </a:lnTo>
                  <a:lnTo>
                    <a:pt x="1606" y="921"/>
                  </a:lnTo>
                  <a:lnTo>
                    <a:pt x="1609" y="923"/>
                  </a:lnTo>
                  <a:lnTo>
                    <a:pt x="1612" y="924"/>
                  </a:lnTo>
                  <a:lnTo>
                    <a:pt x="1619" y="924"/>
                  </a:lnTo>
                  <a:lnTo>
                    <a:pt x="1619" y="915"/>
                  </a:lnTo>
                  <a:lnTo>
                    <a:pt x="1610" y="915"/>
                  </a:lnTo>
                  <a:lnTo>
                    <a:pt x="1611" y="918"/>
                  </a:lnTo>
                  <a:lnTo>
                    <a:pt x="1613" y="921"/>
                  </a:lnTo>
                  <a:lnTo>
                    <a:pt x="1616" y="923"/>
                  </a:lnTo>
                  <a:lnTo>
                    <a:pt x="1610" y="915"/>
                  </a:lnTo>
                  <a:lnTo>
                    <a:pt x="1610" y="928"/>
                  </a:lnTo>
                  <a:lnTo>
                    <a:pt x="1611" y="931"/>
                  </a:lnTo>
                  <a:lnTo>
                    <a:pt x="1613" y="934"/>
                  </a:lnTo>
                  <a:lnTo>
                    <a:pt x="1616" y="936"/>
                  </a:lnTo>
                  <a:lnTo>
                    <a:pt x="1619" y="937"/>
                  </a:lnTo>
                  <a:lnTo>
                    <a:pt x="1645" y="937"/>
                  </a:lnTo>
                  <a:lnTo>
                    <a:pt x="1645" y="928"/>
                  </a:lnTo>
                  <a:lnTo>
                    <a:pt x="1636" y="928"/>
                  </a:lnTo>
                  <a:lnTo>
                    <a:pt x="1637" y="931"/>
                  </a:lnTo>
                  <a:lnTo>
                    <a:pt x="1639" y="934"/>
                  </a:lnTo>
                  <a:lnTo>
                    <a:pt x="1642" y="936"/>
                  </a:lnTo>
                  <a:lnTo>
                    <a:pt x="1636" y="928"/>
                  </a:lnTo>
                  <a:lnTo>
                    <a:pt x="1636" y="938"/>
                  </a:lnTo>
                  <a:lnTo>
                    <a:pt x="1637" y="941"/>
                  </a:lnTo>
                  <a:lnTo>
                    <a:pt x="1639" y="944"/>
                  </a:lnTo>
                  <a:lnTo>
                    <a:pt x="1642" y="946"/>
                  </a:lnTo>
                  <a:lnTo>
                    <a:pt x="1645" y="947"/>
                  </a:lnTo>
                  <a:lnTo>
                    <a:pt x="1723" y="947"/>
                  </a:lnTo>
                  <a:lnTo>
                    <a:pt x="1723" y="938"/>
                  </a:lnTo>
                  <a:lnTo>
                    <a:pt x="1714" y="938"/>
                  </a:lnTo>
                  <a:lnTo>
                    <a:pt x="1715" y="941"/>
                  </a:lnTo>
                  <a:lnTo>
                    <a:pt x="1717" y="944"/>
                  </a:lnTo>
                  <a:lnTo>
                    <a:pt x="1720" y="946"/>
                  </a:lnTo>
                  <a:lnTo>
                    <a:pt x="1714" y="938"/>
                  </a:lnTo>
                  <a:lnTo>
                    <a:pt x="1714" y="951"/>
                  </a:lnTo>
                  <a:lnTo>
                    <a:pt x="1715" y="954"/>
                  </a:lnTo>
                  <a:lnTo>
                    <a:pt x="1717" y="957"/>
                  </a:lnTo>
                  <a:lnTo>
                    <a:pt x="1720" y="959"/>
                  </a:lnTo>
                  <a:lnTo>
                    <a:pt x="1723" y="960"/>
                  </a:lnTo>
                  <a:lnTo>
                    <a:pt x="1774" y="960"/>
                  </a:lnTo>
                  <a:lnTo>
                    <a:pt x="1774" y="951"/>
                  </a:lnTo>
                  <a:lnTo>
                    <a:pt x="1765" y="951"/>
                  </a:lnTo>
                  <a:lnTo>
                    <a:pt x="1766" y="954"/>
                  </a:lnTo>
                  <a:lnTo>
                    <a:pt x="1768" y="957"/>
                  </a:lnTo>
                  <a:lnTo>
                    <a:pt x="1771" y="959"/>
                  </a:lnTo>
                  <a:lnTo>
                    <a:pt x="1765" y="951"/>
                  </a:lnTo>
                  <a:lnTo>
                    <a:pt x="1765" y="963"/>
                  </a:lnTo>
                  <a:lnTo>
                    <a:pt x="1766" y="966"/>
                  </a:lnTo>
                  <a:lnTo>
                    <a:pt x="1768" y="969"/>
                  </a:lnTo>
                  <a:lnTo>
                    <a:pt x="1771" y="971"/>
                  </a:lnTo>
                  <a:lnTo>
                    <a:pt x="1774" y="972"/>
                  </a:lnTo>
                  <a:lnTo>
                    <a:pt x="1792" y="972"/>
                  </a:lnTo>
                  <a:lnTo>
                    <a:pt x="1792" y="963"/>
                  </a:lnTo>
                  <a:lnTo>
                    <a:pt x="1783" y="963"/>
                  </a:lnTo>
                  <a:lnTo>
                    <a:pt x="1784" y="966"/>
                  </a:lnTo>
                  <a:lnTo>
                    <a:pt x="1786" y="969"/>
                  </a:lnTo>
                  <a:lnTo>
                    <a:pt x="1789" y="971"/>
                  </a:lnTo>
                  <a:lnTo>
                    <a:pt x="1783" y="963"/>
                  </a:lnTo>
                  <a:lnTo>
                    <a:pt x="1783" y="975"/>
                  </a:lnTo>
                  <a:lnTo>
                    <a:pt x="1784" y="978"/>
                  </a:lnTo>
                  <a:lnTo>
                    <a:pt x="1786" y="981"/>
                  </a:lnTo>
                  <a:lnTo>
                    <a:pt x="1789" y="983"/>
                  </a:lnTo>
                  <a:lnTo>
                    <a:pt x="1792" y="984"/>
                  </a:lnTo>
                  <a:lnTo>
                    <a:pt x="1836" y="984"/>
                  </a:lnTo>
                  <a:lnTo>
                    <a:pt x="1836" y="975"/>
                  </a:lnTo>
                  <a:lnTo>
                    <a:pt x="1827" y="975"/>
                  </a:lnTo>
                  <a:lnTo>
                    <a:pt x="1828" y="978"/>
                  </a:lnTo>
                  <a:lnTo>
                    <a:pt x="1830" y="981"/>
                  </a:lnTo>
                  <a:lnTo>
                    <a:pt x="1833" y="983"/>
                  </a:lnTo>
                  <a:lnTo>
                    <a:pt x="1827" y="975"/>
                  </a:lnTo>
                  <a:lnTo>
                    <a:pt x="1827" y="997"/>
                  </a:lnTo>
                  <a:lnTo>
                    <a:pt x="1828" y="1000"/>
                  </a:lnTo>
                  <a:lnTo>
                    <a:pt x="1830" y="1003"/>
                  </a:lnTo>
                  <a:lnTo>
                    <a:pt x="1833" y="1005"/>
                  </a:lnTo>
                  <a:lnTo>
                    <a:pt x="1836" y="1006"/>
                  </a:lnTo>
                  <a:lnTo>
                    <a:pt x="1844" y="1006"/>
                  </a:lnTo>
                  <a:lnTo>
                    <a:pt x="1844" y="997"/>
                  </a:lnTo>
                  <a:lnTo>
                    <a:pt x="1835" y="997"/>
                  </a:lnTo>
                  <a:lnTo>
                    <a:pt x="1836" y="1000"/>
                  </a:lnTo>
                  <a:lnTo>
                    <a:pt x="1838" y="1003"/>
                  </a:lnTo>
                  <a:lnTo>
                    <a:pt x="1841" y="1005"/>
                  </a:lnTo>
                  <a:lnTo>
                    <a:pt x="1835" y="997"/>
                  </a:lnTo>
                  <a:lnTo>
                    <a:pt x="1835" y="1011"/>
                  </a:lnTo>
                  <a:lnTo>
                    <a:pt x="1836" y="1014"/>
                  </a:lnTo>
                  <a:lnTo>
                    <a:pt x="1838" y="1017"/>
                  </a:lnTo>
                  <a:lnTo>
                    <a:pt x="1841" y="1019"/>
                  </a:lnTo>
                  <a:lnTo>
                    <a:pt x="1844" y="1020"/>
                  </a:lnTo>
                  <a:lnTo>
                    <a:pt x="1872" y="1020"/>
                  </a:lnTo>
                  <a:lnTo>
                    <a:pt x="1872" y="1011"/>
                  </a:lnTo>
                  <a:lnTo>
                    <a:pt x="1863" y="1011"/>
                  </a:lnTo>
                  <a:lnTo>
                    <a:pt x="1864" y="1014"/>
                  </a:lnTo>
                  <a:lnTo>
                    <a:pt x="1866" y="1017"/>
                  </a:lnTo>
                  <a:lnTo>
                    <a:pt x="1869" y="1019"/>
                  </a:lnTo>
                  <a:lnTo>
                    <a:pt x="1863" y="1011"/>
                  </a:lnTo>
                  <a:lnTo>
                    <a:pt x="1863" y="1036"/>
                  </a:lnTo>
                  <a:lnTo>
                    <a:pt x="1864" y="1039"/>
                  </a:lnTo>
                  <a:lnTo>
                    <a:pt x="1866" y="1042"/>
                  </a:lnTo>
                  <a:lnTo>
                    <a:pt x="1869" y="1044"/>
                  </a:lnTo>
                  <a:lnTo>
                    <a:pt x="1872" y="1045"/>
                  </a:lnTo>
                  <a:lnTo>
                    <a:pt x="1897" y="1045"/>
                  </a:lnTo>
                  <a:lnTo>
                    <a:pt x="1897" y="1036"/>
                  </a:lnTo>
                  <a:lnTo>
                    <a:pt x="1888" y="1036"/>
                  </a:lnTo>
                  <a:lnTo>
                    <a:pt x="1889" y="1039"/>
                  </a:lnTo>
                  <a:lnTo>
                    <a:pt x="1891" y="1042"/>
                  </a:lnTo>
                  <a:lnTo>
                    <a:pt x="1894" y="1044"/>
                  </a:lnTo>
                  <a:lnTo>
                    <a:pt x="1888" y="1036"/>
                  </a:lnTo>
                  <a:lnTo>
                    <a:pt x="1888" y="1072"/>
                  </a:lnTo>
                  <a:lnTo>
                    <a:pt x="1889" y="1075"/>
                  </a:lnTo>
                  <a:lnTo>
                    <a:pt x="1891" y="1078"/>
                  </a:lnTo>
                  <a:lnTo>
                    <a:pt x="1894" y="1080"/>
                  </a:lnTo>
                  <a:lnTo>
                    <a:pt x="1897" y="1081"/>
                  </a:lnTo>
                  <a:lnTo>
                    <a:pt x="1918" y="1081"/>
                  </a:lnTo>
                  <a:lnTo>
                    <a:pt x="1918" y="1072"/>
                  </a:lnTo>
                  <a:lnTo>
                    <a:pt x="1909" y="1072"/>
                  </a:lnTo>
                  <a:lnTo>
                    <a:pt x="1910" y="1075"/>
                  </a:lnTo>
                  <a:lnTo>
                    <a:pt x="1912" y="1078"/>
                  </a:lnTo>
                  <a:lnTo>
                    <a:pt x="1915" y="1080"/>
                  </a:lnTo>
                  <a:lnTo>
                    <a:pt x="1909" y="1072"/>
                  </a:lnTo>
                  <a:lnTo>
                    <a:pt x="1909" y="1087"/>
                  </a:lnTo>
                  <a:lnTo>
                    <a:pt x="1910" y="1090"/>
                  </a:lnTo>
                  <a:lnTo>
                    <a:pt x="1912" y="1093"/>
                  </a:lnTo>
                  <a:lnTo>
                    <a:pt x="1915" y="1095"/>
                  </a:lnTo>
                  <a:lnTo>
                    <a:pt x="1918" y="1096"/>
                  </a:lnTo>
                  <a:lnTo>
                    <a:pt x="1941" y="1096"/>
                  </a:lnTo>
                  <a:lnTo>
                    <a:pt x="1941" y="1087"/>
                  </a:lnTo>
                  <a:lnTo>
                    <a:pt x="1933" y="1090"/>
                  </a:lnTo>
                  <a:lnTo>
                    <a:pt x="1935" y="1093"/>
                  </a:lnTo>
                  <a:lnTo>
                    <a:pt x="1938" y="1095"/>
                  </a:lnTo>
                  <a:lnTo>
                    <a:pt x="1932" y="1088"/>
                  </a:lnTo>
                  <a:lnTo>
                    <a:pt x="1933" y="1100"/>
                  </a:lnTo>
                  <a:lnTo>
                    <a:pt x="1934" y="1102"/>
                  </a:lnTo>
                  <a:lnTo>
                    <a:pt x="1936" y="1105"/>
                  </a:lnTo>
                  <a:lnTo>
                    <a:pt x="1939" y="1107"/>
                  </a:lnTo>
                  <a:lnTo>
                    <a:pt x="1942" y="1108"/>
                  </a:lnTo>
                  <a:lnTo>
                    <a:pt x="1993" y="1108"/>
                  </a:lnTo>
                  <a:lnTo>
                    <a:pt x="1993" y="1099"/>
                  </a:lnTo>
                  <a:lnTo>
                    <a:pt x="1985" y="1102"/>
                  </a:lnTo>
                  <a:lnTo>
                    <a:pt x="1987" y="1105"/>
                  </a:lnTo>
                  <a:lnTo>
                    <a:pt x="1990" y="1107"/>
                  </a:lnTo>
                  <a:lnTo>
                    <a:pt x="1984" y="1100"/>
                  </a:lnTo>
                  <a:lnTo>
                    <a:pt x="1986" y="1127"/>
                  </a:lnTo>
                  <a:lnTo>
                    <a:pt x="1987" y="1129"/>
                  </a:lnTo>
                  <a:lnTo>
                    <a:pt x="1989" y="1132"/>
                  </a:lnTo>
                  <a:lnTo>
                    <a:pt x="1992" y="1134"/>
                  </a:lnTo>
                  <a:lnTo>
                    <a:pt x="1995" y="1135"/>
                  </a:lnTo>
                  <a:lnTo>
                    <a:pt x="2002" y="1135"/>
                  </a:lnTo>
                  <a:lnTo>
                    <a:pt x="2002" y="1126"/>
                  </a:lnTo>
                  <a:lnTo>
                    <a:pt x="1993" y="1126"/>
                  </a:lnTo>
                  <a:lnTo>
                    <a:pt x="1994" y="1129"/>
                  </a:lnTo>
                  <a:lnTo>
                    <a:pt x="1996" y="1132"/>
                  </a:lnTo>
                  <a:lnTo>
                    <a:pt x="1999" y="1134"/>
                  </a:lnTo>
                  <a:lnTo>
                    <a:pt x="1993" y="1126"/>
                  </a:lnTo>
                  <a:lnTo>
                    <a:pt x="1993" y="1139"/>
                  </a:lnTo>
                  <a:lnTo>
                    <a:pt x="1994" y="1142"/>
                  </a:lnTo>
                  <a:lnTo>
                    <a:pt x="1996" y="1145"/>
                  </a:lnTo>
                  <a:lnTo>
                    <a:pt x="1999" y="1147"/>
                  </a:lnTo>
                  <a:lnTo>
                    <a:pt x="2002" y="1148"/>
                  </a:lnTo>
                  <a:lnTo>
                    <a:pt x="2024" y="1148"/>
                  </a:lnTo>
                  <a:lnTo>
                    <a:pt x="2024" y="1139"/>
                  </a:lnTo>
                  <a:lnTo>
                    <a:pt x="2016" y="1142"/>
                  </a:lnTo>
                  <a:lnTo>
                    <a:pt x="2018" y="1145"/>
                  </a:lnTo>
                  <a:lnTo>
                    <a:pt x="2021" y="1147"/>
                  </a:lnTo>
                  <a:lnTo>
                    <a:pt x="2015" y="1139"/>
                  </a:lnTo>
                  <a:lnTo>
                    <a:pt x="2016" y="1181"/>
                  </a:lnTo>
                  <a:lnTo>
                    <a:pt x="2017" y="1184"/>
                  </a:lnTo>
                  <a:lnTo>
                    <a:pt x="2019" y="1187"/>
                  </a:lnTo>
                  <a:lnTo>
                    <a:pt x="2022" y="1189"/>
                  </a:lnTo>
                  <a:lnTo>
                    <a:pt x="2025" y="1190"/>
                  </a:lnTo>
                  <a:lnTo>
                    <a:pt x="2058" y="1190"/>
                  </a:lnTo>
                  <a:lnTo>
                    <a:pt x="2058" y="1181"/>
                  </a:lnTo>
                  <a:lnTo>
                    <a:pt x="2049" y="1181"/>
                  </a:lnTo>
                  <a:lnTo>
                    <a:pt x="2050" y="1184"/>
                  </a:lnTo>
                  <a:lnTo>
                    <a:pt x="2052" y="1187"/>
                  </a:lnTo>
                  <a:lnTo>
                    <a:pt x="2055" y="1189"/>
                  </a:lnTo>
                  <a:lnTo>
                    <a:pt x="2049" y="1181"/>
                  </a:lnTo>
                  <a:lnTo>
                    <a:pt x="2049" y="1196"/>
                  </a:lnTo>
                  <a:lnTo>
                    <a:pt x="2050" y="1199"/>
                  </a:lnTo>
                  <a:lnTo>
                    <a:pt x="2052" y="1202"/>
                  </a:lnTo>
                  <a:lnTo>
                    <a:pt x="2055" y="1204"/>
                  </a:lnTo>
                  <a:lnTo>
                    <a:pt x="2058" y="1205"/>
                  </a:lnTo>
                  <a:lnTo>
                    <a:pt x="2109" y="1205"/>
                  </a:lnTo>
                  <a:lnTo>
                    <a:pt x="2109" y="1196"/>
                  </a:lnTo>
                  <a:lnTo>
                    <a:pt x="2100" y="1196"/>
                  </a:lnTo>
                  <a:lnTo>
                    <a:pt x="2101" y="1199"/>
                  </a:lnTo>
                  <a:lnTo>
                    <a:pt x="2103" y="1202"/>
                  </a:lnTo>
                  <a:lnTo>
                    <a:pt x="2106" y="1204"/>
                  </a:lnTo>
                  <a:lnTo>
                    <a:pt x="2100" y="1196"/>
                  </a:lnTo>
                  <a:lnTo>
                    <a:pt x="2100" y="1235"/>
                  </a:lnTo>
                  <a:lnTo>
                    <a:pt x="2101" y="1238"/>
                  </a:lnTo>
                  <a:lnTo>
                    <a:pt x="2103" y="1241"/>
                  </a:lnTo>
                  <a:lnTo>
                    <a:pt x="2106" y="1243"/>
                  </a:lnTo>
                  <a:lnTo>
                    <a:pt x="2109" y="1244"/>
                  </a:lnTo>
                  <a:lnTo>
                    <a:pt x="2192" y="1244"/>
                  </a:lnTo>
                  <a:lnTo>
                    <a:pt x="2192" y="1235"/>
                  </a:lnTo>
                  <a:lnTo>
                    <a:pt x="2183" y="1235"/>
                  </a:lnTo>
                  <a:lnTo>
                    <a:pt x="2184" y="1238"/>
                  </a:lnTo>
                  <a:lnTo>
                    <a:pt x="2186" y="1241"/>
                  </a:lnTo>
                  <a:lnTo>
                    <a:pt x="2189" y="1243"/>
                  </a:lnTo>
                  <a:lnTo>
                    <a:pt x="2183" y="1235"/>
                  </a:lnTo>
                  <a:lnTo>
                    <a:pt x="2183" y="1251"/>
                  </a:lnTo>
                  <a:lnTo>
                    <a:pt x="2184" y="1254"/>
                  </a:lnTo>
                  <a:lnTo>
                    <a:pt x="2186" y="1257"/>
                  </a:lnTo>
                  <a:lnTo>
                    <a:pt x="2189" y="1259"/>
                  </a:lnTo>
                  <a:lnTo>
                    <a:pt x="2192" y="1260"/>
                  </a:lnTo>
                  <a:lnTo>
                    <a:pt x="2262" y="1260"/>
                  </a:lnTo>
                  <a:lnTo>
                    <a:pt x="2262" y="1251"/>
                  </a:lnTo>
                  <a:lnTo>
                    <a:pt x="2253" y="1251"/>
                  </a:lnTo>
                  <a:lnTo>
                    <a:pt x="2254" y="1254"/>
                  </a:lnTo>
                  <a:lnTo>
                    <a:pt x="2256" y="1257"/>
                  </a:lnTo>
                  <a:lnTo>
                    <a:pt x="2259" y="1259"/>
                  </a:lnTo>
                  <a:lnTo>
                    <a:pt x="2253" y="1251"/>
                  </a:lnTo>
                  <a:lnTo>
                    <a:pt x="2253" y="1268"/>
                  </a:lnTo>
                  <a:lnTo>
                    <a:pt x="2254" y="1271"/>
                  </a:lnTo>
                  <a:lnTo>
                    <a:pt x="2256" y="1274"/>
                  </a:lnTo>
                  <a:lnTo>
                    <a:pt x="2259" y="1276"/>
                  </a:lnTo>
                  <a:lnTo>
                    <a:pt x="2262" y="1277"/>
                  </a:lnTo>
                  <a:lnTo>
                    <a:pt x="2285" y="1277"/>
                  </a:lnTo>
                  <a:lnTo>
                    <a:pt x="2285" y="1268"/>
                  </a:lnTo>
                  <a:lnTo>
                    <a:pt x="2276" y="1268"/>
                  </a:lnTo>
                  <a:lnTo>
                    <a:pt x="2277" y="1271"/>
                  </a:lnTo>
                  <a:lnTo>
                    <a:pt x="2279" y="1274"/>
                  </a:lnTo>
                  <a:lnTo>
                    <a:pt x="2282" y="1276"/>
                  </a:lnTo>
                  <a:lnTo>
                    <a:pt x="2276" y="1268"/>
                  </a:lnTo>
                  <a:lnTo>
                    <a:pt x="2276" y="1284"/>
                  </a:lnTo>
                  <a:lnTo>
                    <a:pt x="2277" y="1287"/>
                  </a:lnTo>
                  <a:lnTo>
                    <a:pt x="2279" y="1290"/>
                  </a:lnTo>
                  <a:lnTo>
                    <a:pt x="2282" y="1292"/>
                  </a:lnTo>
                  <a:lnTo>
                    <a:pt x="2285" y="1293"/>
                  </a:lnTo>
                  <a:lnTo>
                    <a:pt x="2352" y="1293"/>
                  </a:lnTo>
                  <a:lnTo>
                    <a:pt x="2352" y="1284"/>
                  </a:lnTo>
                  <a:lnTo>
                    <a:pt x="2343" y="1284"/>
                  </a:lnTo>
                  <a:lnTo>
                    <a:pt x="2344" y="1287"/>
                  </a:lnTo>
                  <a:lnTo>
                    <a:pt x="2346" y="1290"/>
                  </a:lnTo>
                  <a:lnTo>
                    <a:pt x="2349" y="1292"/>
                  </a:lnTo>
                  <a:lnTo>
                    <a:pt x="2343" y="1284"/>
                  </a:lnTo>
                  <a:lnTo>
                    <a:pt x="2343" y="1301"/>
                  </a:lnTo>
                  <a:lnTo>
                    <a:pt x="2344" y="1304"/>
                  </a:lnTo>
                  <a:lnTo>
                    <a:pt x="2346" y="1307"/>
                  </a:lnTo>
                  <a:lnTo>
                    <a:pt x="2349" y="1309"/>
                  </a:lnTo>
                  <a:lnTo>
                    <a:pt x="2352" y="1310"/>
                  </a:lnTo>
                  <a:lnTo>
                    <a:pt x="2361" y="1310"/>
                  </a:lnTo>
                  <a:lnTo>
                    <a:pt x="2361" y="1301"/>
                  </a:lnTo>
                  <a:lnTo>
                    <a:pt x="2352" y="1301"/>
                  </a:lnTo>
                  <a:lnTo>
                    <a:pt x="2353" y="1304"/>
                  </a:lnTo>
                  <a:lnTo>
                    <a:pt x="2355" y="1307"/>
                  </a:lnTo>
                  <a:lnTo>
                    <a:pt x="2358" y="1309"/>
                  </a:lnTo>
                  <a:lnTo>
                    <a:pt x="2352" y="1301"/>
                  </a:lnTo>
                  <a:lnTo>
                    <a:pt x="2352" y="1319"/>
                  </a:lnTo>
                  <a:lnTo>
                    <a:pt x="2353" y="1322"/>
                  </a:lnTo>
                  <a:lnTo>
                    <a:pt x="2355" y="1325"/>
                  </a:lnTo>
                  <a:lnTo>
                    <a:pt x="2358" y="1327"/>
                  </a:lnTo>
                  <a:lnTo>
                    <a:pt x="2361" y="1328"/>
                  </a:lnTo>
                  <a:lnTo>
                    <a:pt x="2370" y="1328"/>
                  </a:lnTo>
                  <a:lnTo>
                    <a:pt x="2370" y="1319"/>
                  </a:lnTo>
                  <a:lnTo>
                    <a:pt x="2361" y="1319"/>
                  </a:lnTo>
                  <a:lnTo>
                    <a:pt x="2362" y="1322"/>
                  </a:lnTo>
                  <a:lnTo>
                    <a:pt x="2364" y="1325"/>
                  </a:lnTo>
                  <a:lnTo>
                    <a:pt x="2367" y="1327"/>
                  </a:lnTo>
                  <a:lnTo>
                    <a:pt x="2361" y="1319"/>
                  </a:lnTo>
                  <a:lnTo>
                    <a:pt x="2361" y="1341"/>
                  </a:lnTo>
                  <a:lnTo>
                    <a:pt x="2362" y="1344"/>
                  </a:lnTo>
                  <a:lnTo>
                    <a:pt x="2364" y="1347"/>
                  </a:lnTo>
                  <a:lnTo>
                    <a:pt x="2367" y="1349"/>
                  </a:lnTo>
                  <a:lnTo>
                    <a:pt x="2370" y="1350"/>
                  </a:lnTo>
                  <a:lnTo>
                    <a:pt x="2473" y="1350"/>
                  </a:lnTo>
                  <a:lnTo>
                    <a:pt x="2473" y="1341"/>
                  </a:lnTo>
                  <a:lnTo>
                    <a:pt x="2465" y="1344"/>
                  </a:lnTo>
                  <a:lnTo>
                    <a:pt x="2467" y="1347"/>
                  </a:lnTo>
                  <a:lnTo>
                    <a:pt x="2470" y="1349"/>
                  </a:lnTo>
                  <a:lnTo>
                    <a:pt x="2464" y="1342"/>
                  </a:lnTo>
                  <a:lnTo>
                    <a:pt x="2465" y="1360"/>
                  </a:lnTo>
                  <a:lnTo>
                    <a:pt x="2466" y="1362"/>
                  </a:lnTo>
                  <a:lnTo>
                    <a:pt x="2468" y="1365"/>
                  </a:lnTo>
                  <a:lnTo>
                    <a:pt x="2471" y="1367"/>
                  </a:lnTo>
                  <a:lnTo>
                    <a:pt x="2474" y="1368"/>
                  </a:lnTo>
                  <a:lnTo>
                    <a:pt x="2508" y="1368"/>
                  </a:lnTo>
                  <a:lnTo>
                    <a:pt x="2508" y="1359"/>
                  </a:lnTo>
                  <a:lnTo>
                    <a:pt x="2499" y="1359"/>
                  </a:lnTo>
                  <a:lnTo>
                    <a:pt x="2500" y="1362"/>
                  </a:lnTo>
                  <a:lnTo>
                    <a:pt x="2502" y="1365"/>
                  </a:lnTo>
                  <a:lnTo>
                    <a:pt x="2505" y="1367"/>
                  </a:lnTo>
                  <a:lnTo>
                    <a:pt x="2499" y="1359"/>
                  </a:lnTo>
                  <a:lnTo>
                    <a:pt x="2499" y="1384"/>
                  </a:lnTo>
                  <a:lnTo>
                    <a:pt x="2500" y="1387"/>
                  </a:lnTo>
                  <a:lnTo>
                    <a:pt x="2502" y="1390"/>
                  </a:lnTo>
                  <a:lnTo>
                    <a:pt x="2505" y="1392"/>
                  </a:lnTo>
                  <a:lnTo>
                    <a:pt x="2508" y="1393"/>
                  </a:lnTo>
                  <a:lnTo>
                    <a:pt x="2527" y="1393"/>
                  </a:lnTo>
                  <a:lnTo>
                    <a:pt x="2527" y="1384"/>
                  </a:lnTo>
                  <a:lnTo>
                    <a:pt x="2518" y="1384"/>
                  </a:lnTo>
                  <a:lnTo>
                    <a:pt x="2519" y="1387"/>
                  </a:lnTo>
                  <a:lnTo>
                    <a:pt x="2521" y="1390"/>
                  </a:lnTo>
                  <a:lnTo>
                    <a:pt x="2524" y="1392"/>
                  </a:lnTo>
                  <a:lnTo>
                    <a:pt x="2518" y="1384"/>
                  </a:lnTo>
                  <a:lnTo>
                    <a:pt x="2518" y="1405"/>
                  </a:lnTo>
                  <a:lnTo>
                    <a:pt x="2519" y="1408"/>
                  </a:lnTo>
                  <a:lnTo>
                    <a:pt x="2521" y="1411"/>
                  </a:lnTo>
                  <a:lnTo>
                    <a:pt x="2524" y="1413"/>
                  </a:lnTo>
                  <a:lnTo>
                    <a:pt x="2527" y="1414"/>
                  </a:lnTo>
                  <a:lnTo>
                    <a:pt x="2624" y="1414"/>
                  </a:lnTo>
                  <a:lnTo>
                    <a:pt x="2624" y="1405"/>
                  </a:lnTo>
                  <a:lnTo>
                    <a:pt x="2615" y="1405"/>
                  </a:lnTo>
                  <a:lnTo>
                    <a:pt x="2616" y="1408"/>
                  </a:lnTo>
                  <a:lnTo>
                    <a:pt x="2618" y="1411"/>
                  </a:lnTo>
                  <a:lnTo>
                    <a:pt x="2621" y="1413"/>
                  </a:lnTo>
                  <a:lnTo>
                    <a:pt x="2615" y="1405"/>
                  </a:lnTo>
                  <a:lnTo>
                    <a:pt x="2615" y="1431"/>
                  </a:lnTo>
                  <a:lnTo>
                    <a:pt x="2616" y="1434"/>
                  </a:lnTo>
                  <a:lnTo>
                    <a:pt x="2618" y="1437"/>
                  </a:lnTo>
                  <a:lnTo>
                    <a:pt x="2621" y="1439"/>
                  </a:lnTo>
                  <a:lnTo>
                    <a:pt x="2624" y="1440"/>
                  </a:lnTo>
                  <a:lnTo>
                    <a:pt x="2828" y="1440"/>
                  </a:lnTo>
                  <a:lnTo>
                    <a:pt x="2828" y="1431"/>
                  </a:lnTo>
                  <a:lnTo>
                    <a:pt x="2819" y="1431"/>
                  </a:lnTo>
                  <a:lnTo>
                    <a:pt x="2820" y="1434"/>
                  </a:lnTo>
                  <a:lnTo>
                    <a:pt x="2822" y="1437"/>
                  </a:lnTo>
                  <a:lnTo>
                    <a:pt x="2825" y="1439"/>
                  </a:lnTo>
                  <a:lnTo>
                    <a:pt x="2819" y="1431"/>
                  </a:lnTo>
                  <a:lnTo>
                    <a:pt x="2819" y="1460"/>
                  </a:lnTo>
                  <a:lnTo>
                    <a:pt x="2820" y="1463"/>
                  </a:lnTo>
                  <a:lnTo>
                    <a:pt x="2822" y="1466"/>
                  </a:lnTo>
                  <a:lnTo>
                    <a:pt x="2825" y="1468"/>
                  </a:lnTo>
                  <a:lnTo>
                    <a:pt x="2828" y="1469"/>
                  </a:lnTo>
                  <a:lnTo>
                    <a:pt x="2976" y="1468"/>
                  </a:lnTo>
                  <a:lnTo>
                    <a:pt x="2976" y="1459"/>
                  </a:lnTo>
                  <a:lnTo>
                    <a:pt x="2967" y="1459"/>
                  </a:lnTo>
                  <a:lnTo>
                    <a:pt x="2968" y="1462"/>
                  </a:lnTo>
                  <a:lnTo>
                    <a:pt x="2970" y="1465"/>
                  </a:lnTo>
                  <a:lnTo>
                    <a:pt x="2973" y="1467"/>
                  </a:lnTo>
                  <a:lnTo>
                    <a:pt x="2976" y="1468"/>
                  </a:lnTo>
                  <a:lnTo>
                    <a:pt x="2967" y="1459"/>
                  </a:lnTo>
                  <a:lnTo>
                    <a:pt x="2967" y="1505"/>
                  </a:lnTo>
                  <a:lnTo>
                    <a:pt x="2968" y="1508"/>
                  </a:lnTo>
                  <a:lnTo>
                    <a:pt x="2970" y="1511"/>
                  </a:lnTo>
                  <a:lnTo>
                    <a:pt x="2973" y="1513"/>
                  </a:lnTo>
                  <a:lnTo>
                    <a:pt x="2976" y="1514"/>
                  </a:lnTo>
                  <a:lnTo>
                    <a:pt x="2990" y="1514"/>
                  </a:lnTo>
                  <a:lnTo>
                    <a:pt x="2990" y="1505"/>
                  </a:lnTo>
                  <a:lnTo>
                    <a:pt x="2981" y="1505"/>
                  </a:lnTo>
                  <a:lnTo>
                    <a:pt x="2982" y="1508"/>
                  </a:lnTo>
                  <a:lnTo>
                    <a:pt x="2984" y="1511"/>
                  </a:lnTo>
                  <a:lnTo>
                    <a:pt x="2987" y="1513"/>
                  </a:lnTo>
                  <a:lnTo>
                    <a:pt x="2981" y="1505"/>
                  </a:lnTo>
                  <a:lnTo>
                    <a:pt x="2981" y="1554"/>
                  </a:lnTo>
                  <a:lnTo>
                    <a:pt x="2982" y="1557"/>
                  </a:lnTo>
                  <a:lnTo>
                    <a:pt x="2984" y="1560"/>
                  </a:lnTo>
                  <a:lnTo>
                    <a:pt x="2987" y="1562"/>
                  </a:lnTo>
                  <a:lnTo>
                    <a:pt x="2990" y="1563"/>
                  </a:lnTo>
                  <a:lnTo>
                    <a:pt x="3025" y="1563"/>
                  </a:lnTo>
                  <a:lnTo>
                    <a:pt x="3025" y="1554"/>
                  </a:lnTo>
                  <a:lnTo>
                    <a:pt x="3016" y="1554"/>
                  </a:lnTo>
                  <a:lnTo>
                    <a:pt x="3017" y="1557"/>
                  </a:lnTo>
                  <a:lnTo>
                    <a:pt x="3019" y="1560"/>
                  </a:lnTo>
                  <a:lnTo>
                    <a:pt x="3022" y="1562"/>
                  </a:lnTo>
                  <a:lnTo>
                    <a:pt x="3016" y="1554"/>
                  </a:lnTo>
                  <a:lnTo>
                    <a:pt x="3016" y="1601"/>
                  </a:lnTo>
                  <a:lnTo>
                    <a:pt x="3017" y="1604"/>
                  </a:lnTo>
                  <a:lnTo>
                    <a:pt x="3019" y="1607"/>
                  </a:lnTo>
                  <a:lnTo>
                    <a:pt x="3022" y="1609"/>
                  </a:lnTo>
                  <a:lnTo>
                    <a:pt x="3025" y="1610"/>
                  </a:lnTo>
                  <a:lnTo>
                    <a:pt x="3090" y="1609"/>
                  </a:lnTo>
                  <a:lnTo>
                    <a:pt x="3090" y="1600"/>
                  </a:lnTo>
                  <a:lnTo>
                    <a:pt x="3081" y="1600"/>
                  </a:lnTo>
                  <a:lnTo>
                    <a:pt x="3082" y="1603"/>
                  </a:lnTo>
                  <a:lnTo>
                    <a:pt x="3084" y="1606"/>
                  </a:lnTo>
                  <a:lnTo>
                    <a:pt x="3087" y="1608"/>
                  </a:lnTo>
                  <a:lnTo>
                    <a:pt x="3090" y="1609"/>
                  </a:lnTo>
                  <a:lnTo>
                    <a:pt x="3081" y="1600"/>
                  </a:lnTo>
                  <a:lnTo>
                    <a:pt x="3081" y="1665"/>
                  </a:lnTo>
                  <a:lnTo>
                    <a:pt x="3082" y="1668"/>
                  </a:lnTo>
                  <a:lnTo>
                    <a:pt x="3084" y="1671"/>
                  </a:lnTo>
                  <a:lnTo>
                    <a:pt x="3087" y="1673"/>
                  </a:lnTo>
                  <a:lnTo>
                    <a:pt x="3090" y="1674"/>
                  </a:lnTo>
                  <a:lnTo>
                    <a:pt x="3425" y="1674"/>
                  </a:lnTo>
                  <a:lnTo>
                    <a:pt x="3425" y="1656"/>
                  </a:lnTo>
                  <a:lnTo>
                    <a:pt x="3090" y="1656"/>
                  </a:lnTo>
                  <a:lnTo>
                    <a:pt x="3099" y="1665"/>
                  </a:lnTo>
                  <a:lnTo>
                    <a:pt x="3098" y="1662"/>
                  </a:lnTo>
                  <a:lnTo>
                    <a:pt x="3096" y="1659"/>
                  </a:lnTo>
                  <a:lnTo>
                    <a:pt x="3093" y="1657"/>
                  </a:lnTo>
                  <a:lnTo>
                    <a:pt x="3090" y="1665"/>
                  </a:lnTo>
                  <a:lnTo>
                    <a:pt x="3099" y="1665"/>
                  </a:lnTo>
                  <a:lnTo>
                    <a:pt x="3099" y="1600"/>
                  </a:lnTo>
                  <a:lnTo>
                    <a:pt x="3098" y="1597"/>
                  </a:lnTo>
                  <a:lnTo>
                    <a:pt x="3096" y="1594"/>
                  </a:lnTo>
                  <a:lnTo>
                    <a:pt x="3093" y="1592"/>
                  </a:lnTo>
                  <a:lnTo>
                    <a:pt x="3090" y="1591"/>
                  </a:lnTo>
                  <a:lnTo>
                    <a:pt x="3025" y="1592"/>
                  </a:lnTo>
                  <a:lnTo>
                    <a:pt x="3034" y="1601"/>
                  </a:lnTo>
                  <a:lnTo>
                    <a:pt x="3033" y="1598"/>
                  </a:lnTo>
                  <a:lnTo>
                    <a:pt x="3031" y="1595"/>
                  </a:lnTo>
                  <a:lnTo>
                    <a:pt x="3028" y="1593"/>
                  </a:lnTo>
                  <a:lnTo>
                    <a:pt x="3025" y="1592"/>
                  </a:lnTo>
                  <a:lnTo>
                    <a:pt x="3025" y="1601"/>
                  </a:lnTo>
                  <a:lnTo>
                    <a:pt x="3034" y="1601"/>
                  </a:lnTo>
                  <a:lnTo>
                    <a:pt x="3034" y="1554"/>
                  </a:lnTo>
                  <a:lnTo>
                    <a:pt x="3033" y="1551"/>
                  </a:lnTo>
                  <a:lnTo>
                    <a:pt x="3031" y="1548"/>
                  </a:lnTo>
                  <a:lnTo>
                    <a:pt x="3028" y="1546"/>
                  </a:lnTo>
                  <a:lnTo>
                    <a:pt x="3025" y="1545"/>
                  </a:lnTo>
                  <a:lnTo>
                    <a:pt x="2990" y="1545"/>
                  </a:lnTo>
                  <a:lnTo>
                    <a:pt x="2999" y="1554"/>
                  </a:lnTo>
                  <a:lnTo>
                    <a:pt x="2998" y="1551"/>
                  </a:lnTo>
                  <a:lnTo>
                    <a:pt x="2996" y="1548"/>
                  </a:lnTo>
                  <a:lnTo>
                    <a:pt x="2993" y="1546"/>
                  </a:lnTo>
                  <a:lnTo>
                    <a:pt x="2990" y="1554"/>
                  </a:lnTo>
                  <a:lnTo>
                    <a:pt x="2999" y="1554"/>
                  </a:lnTo>
                  <a:lnTo>
                    <a:pt x="2999" y="1505"/>
                  </a:lnTo>
                  <a:lnTo>
                    <a:pt x="2998" y="1502"/>
                  </a:lnTo>
                  <a:lnTo>
                    <a:pt x="2996" y="1499"/>
                  </a:lnTo>
                  <a:lnTo>
                    <a:pt x="2993" y="1497"/>
                  </a:lnTo>
                  <a:lnTo>
                    <a:pt x="2990" y="1496"/>
                  </a:lnTo>
                  <a:lnTo>
                    <a:pt x="2976" y="1496"/>
                  </a:lnTo>
                  <a:lnTo>
                    <a:pt x="2985" y="1505"/>
                  </a:lnTo>
                  <a:lnTo>
                    <a:pt x="2984" y="1502"/>
                  </a:lnTo>
                  <a:lnTo>
                    <a:pt x="2982" y="1499"/>
                  </a:lnTo>
                  <a:lnTo>
                    <a:pt x="2979" y="1497"/>
                  </a:lnTo>
                  <a:lnTo>
                    <a:pt x="2976" y="1505"/>
                  </a:lnTo>
                  <a:lnTo>
                    <a:pt x="2985" y="1505"/>
                  </a:lnTo>
                  <a:lnTo>
                    <a:pt x="2985" y="1459"/>
                  </a:lnTo>
                  <a:lnTo>
                    <a:pt x="2984" y="1456"/>
                  </a:lnTo>
                  <a:lnTo>
                    <a:pt x="2982" y="1453"/>
                  </a:lnTo>
                  <a:lnTo>
                    <a:pt x="2979" y="1451"/>
                  </a:lnTo>
                  <a:lnTo>
                    <a:pt x="2976" y="1450"/>
                  </a:lnTo>
                  <a:lnTo>
                    <a:pt x="2828" y="1451"/>
                  </a:lnTo>
                  <a:lnTo>
                    <a:pt x="2837" y="1460"/>
                  </a:lnTo>
                  <a:lnTo>
                    <a:pt x="2836" y="1457"/>
                  </a:lnTo>
                  <a:lnTo>
                    <a:pt x="2834" y="1454"/>
                  </a:lnTo>
                  <a:lnTo>
                    <a:pt x="2831" y="1452"/>
                  </a:lnTo>
                  <a:lnTo>
                    <a:pt x="2828" y="1451"/>
                  </a:lnTo>
                  <a:lnTo>
                    <a:pt x="2828" y="1460"/>
                  </a:lnTo>
                  <a:lnTo>
                    <a:pt x="2837" y="1460"/>
                  </a:lnTo>
                  <a:lnTo>
                    <a:pt x="2837" y="1431"/>
                  </a:lnTo>
                  <a:lnTo>
                    <a:pt x="2836" y="1428"/>
                  </a:lnTo>
                  <a:lnTo>
                    <a:pt x="2834" y="1425"/>
                  </a:lnTo>
                  <a:lnTo>
                    <a:pt x="2831" y="1423"/>
                  </a:lnTo>
                  <a:lnTo>
                    <a:pt x="2828" y="1422"/>
                  </a:lnTo>
                  <a:lnTo>
                    <a:pt x="2624" y="1422"/>
                  </a:lnTo>
                  <a:lnTo>
                    <a:pt x="2633" y="1431"/>
                  </a:lnTo>
                  <a:lnTo>
                    <a:pt x="2632" y="1428"/>
                  </a:lnTo>
                  <a:lnTo>
                    <a:pt x="2630" y="1425"/>
                  </a:lnTo>
                  <a:lnTo>
                    <a:pt x="2627" y="1423"/>
                  </a:lnTo>
                  <a:lnTo>
                    <a:pt x="2624" y="1431"/>
                  </a:lnTo>
                  <a:lnTo>
                    <a:pt x="2633" y="1431"/>
                  </a:lnTo>
                  <a:lnTo>
                    <a:pt x="2633" y="1405"/>
                  </a:lnTo>
                  <a:lnTo>
                    <a:pt x="2632" y="1402"/>
                  </a:lnTo>
                  <a:lnTo>
                    <a:pt x="2630" y="1399"/>
                  </a:lnTo>
                  <a:lnTo>
                    <a:pt x="2627" y="1397"/>
                  </a:lnTo>
                  <a:lnTo>
                    <a:pt x="2624" y="1396"/>
                  </a:lnTo>
                  <a:lnTo>
                    <a:pt x="2527" y="1396"/>
                  </a:lnTo>
                  <a:lnTo>
                    <a:pt x="2536" y="1405"/>
                  </a:lnTo>
                  <a:lnTo>
                    <a:pt x="2535" y="1402"/>
                  </a:lnTo>
                  <a:lnTo>
                    <a:pt x="2533" y="1399"/>
                  </a:lnTo>
                  <a:lnTo>
                    <a:pt x="2530" y="1397"/>
                  </a:lnTo>
                  <a:lnTo>
                    <a:pt x="2527" y="1405"/>
                  </a:lnTo>
                  <a:lnTo>
                    <a:pt x="2536" y="1405"/>
                  </a:lnTo>
                  <a:lnTo>
                    <a:pt x="2536" y="1384"/>
                  </a:lnTo>
                  <a:lnTo>
                    <a:pt x="2535" y="1381"/>
                  </a:lnTo>
                  <a:lnTo>
                    <a:pt x="2533" y="1378"/>
                  </a:lnTo>
                  <a:lnTo>
                    <a:pt x="2530" y="1376"/>
                  </a:lnTo>
                  <a:lnTo>
                    <a:pt x="2527" y="1375"/>
                  </a:lnTo>
                  <a:lnTo>
                    <a:pt x="2508" y="1375"/>
                  </a:lnTo>
                  <a:lnTo>
                    <a:pt x="2517" y="1384"/>
                  </a:lnTo>
                  <a:lnTo>
                    <a:pt x="2516" y="1381"/>
                  </a:lnTo>
                  <a:lnTo>
                    <a:pt x="2514" y="1378"/>
                  </a:lnTo>
                  <a:lnTo>
                    <a:pt x="2511" y="1376"/>
                  </a:lnTo>
                  <a:lnTo>
                    <a:pt x="2508" y="1384"/>
                  </a:lnTo>
                  <a:lnTo>
                    <a:pt x="2517" y="1384"/>
                  </a:lnTo>
                  <a:lnTo>
                    <a:pt x="2517" y="1359"/>
                  </a:lnTo>
                  <a:lnTo>
                    <a:pt x="2516" y="1356"/>
                  </a:lnTo>
                  <a:lnTo>
                    <a:pt x="2514" y="1353"/>
                  </a:lnTo>
                  <a:lnTo>
                    <a:pt x="2511" y="1351"/>
                  </a:lnTo>
                  <a:lnTo>
                    <a:pt x="2508" y="1350"/>
                  </a:lnTo>
                  <a:lnTo>
                    <a:pt x="2474" y="1350"/>
                  </a:lnTo>
                  <a:lnTo>
                    <a:pt x="2482" y="1356"/>
                  </a:lnTo>
                  <a:lnTo>
                    <a:pt x="2480" y="1353"/>
                  </a:lnTo>
                  <a:lnTo>
                    <a:pt x="2477" y="1351"/>
                  </a:lnTo>
                  <a:lnTo>
                    <a:pt x="2474" y="1359"/>
                  </a:lnTo>
                  <a:lnTo>
                    <a:pt x="2483" y="1359"/>
                  </a:lnTo>
                  <a:lnTo>
                    <a:pt x="2482" y="1341"/>
                  </a:lnTo>
                  <a:lnTo>
                    <a:pt x="2481" y="1338"/>
                  </a:lnTo>
                  <a:lnTo>
                    <a:pt x="2479" y="1335"/>
                  </a:lnTo>
                  <a:lnTo>
                    <a:pt x="2476" y="1333"/>
                  </a:lnTo>
                  <a:lnTo>
                    <a:pt x="2473" y="1332"/>
                  </a:lnTo>
                  <a:lnTo>
                    <a:pt x="2370" y="1332"/>
                  </a:lnTo>
                  <a:lnTo>
                    <a:pt x="2379" y="1341"/>
                  </a:lnTo>
                  <a:lnTo>
                    <a:pt x="2378" y="1338"/>
                  </a:lnTo>
                  <a:lnTo>
                    <a:pt x="2376" y="1335"/>
                  </a:lnTo>
                  <a:lnTo>
                    <a:pt x="2373" y="1333"/>
                  </a:lnTo>
                  <a:lnTo>
                    <a:pt x="2370" y="1341"/>
                  </a:lnTo>
                  <a:lnTo>
                    <a:pt x="2379" y="1341"/>
                  </a:lnTo>
                  <a:lnTo>
                    <a:pt x="2379" y="1319"/>
                  </a:lnTo>
                  <a:lnTo>
                    <a:pt x="2378" y="1316"/>
                  </a:lnTo>
                  <a:lnTo>
                    <a:pt x="2376" y="1313"/>
                  </a:lnTo>
                  <a:lnTo>
                    <a:pt x="2373" y="1311"/>
                  </a:lnTo>
                  <a:lnTo>
                    <a:pt x="2370" y="1310"/>
                  </a:lnTo>
                  <a:lnTo>
                    <a:pt x="2361" y="1310"/>
                  </a:lnTo>
                  <a:lnTo>
                    <a:pt x="2370" y="1319"/>
                  </a:lnTo>
                  <a:lnTo>
                    <a:pt x="2369" y="1316"/>
                  </a:lnTo>
                  <a:lnTo>
                    <a:pt x="2367" y="1313"/>
                  </a:lnTo>
                  <a:lnTo>
                    <a:pt x="2364" y="1311"/>
                  </a:lnTo>
                  <a:lnTo>
                    <a:pt x="2361" y="1319"/>
                  </a:lnTo>
                  <a:lnTo>
                    <a:pt x="2370" y="1319"/>
                  </a:lnTo>
                  <a:lnTo>
                    <a:pt x="2370" y="1301"/>
                  </a:lnTo>
                  <a:lnTo>
                    <a:pt x="2369" y="1298"/>
                  </a:lnTo>
                  <a:lnTo>
                    <a:pt x="2367" y="1295"/>
                  </a:lnTo>
                  <a:lnTo>
                    <a:pt x="2364" y="1293"/>
                  </a:lnTo>
                  <a:lnTo>
                    <a:pt x="2361" y="1292"/>
                  </a:lnTo>
                  <a:lnTo>
                    <a:pt x="2352" y="1292"/>
                  </a:lnTo>
                  <a:lnTo>
                    <a:pt x="2361" y="1301"/>
                  </a:lnTo>
                  <a:lnTo>
                    <a:pt x="2360" y="1298"/>
                  </a:lnTo>
                  <a:lnTo>
                    <a:pt x="2358" y="1295"/>
                  </a:lnTo>
                  <a:lnTo>
                    <a:pt x="2355" y="1293"/>
                  </a:lnTo>
                  <a:lnTo>
                    <a:pt x="2352" y="1301"/>
                  </a:lnTo>
                  <a:lnTo>
                    <a:pt x="2361" y="1301"/>
                  </a:lnTo>
                  <a:lnTo>
                    <a:pt x="2361" y="1284"/>
                  </a:lnTo>
                  <a:lnTo>
                    <a:pt x="2360" y="1281"/>
                  </a:lnTo>
                  <a:lnTo>
                    <a:pt x="2358" y="1278"/>
                  </a:lnTo>
                  <a:lnTo>
                    <a:pt x="2355" y="1276"/>
                  </a:lnTo>
                  <a:lnTo>
                    <a:pt x="2352" y="1275"/>
                  </a:lnTo>
                  <a:lnTo>
                    <a:pt x="2285" y="1275"/>
                  </a:lnTo>
                  <a:lnTo>
                    <a:pt x="2294" y="1284"/>
                  </a:lnTo>
                  <a:lnTo>
                    <a:pt x="2293" y="1281"/>
                  </a:lnTo>
                  <a:lnTo>
                    <a:pt x="2291" y="1278"/>
                  </a:lnTo>
                  <a:lnTo>
                    <a:pt x="2288" y="1276"/>
                  </a:lnTo>
                  <a:lnTo>
                    <a:pt x="2285" y="1284"/>
                  </a:lnTo>
                  <a:lnTo>
                    <a:pt x="2294" y="1284"/>
                  </a:lnTo>
                  <a:lnTo>
                    <a:pt x="2294" y="1268"/>
                  </a:lnTo>
                  <a:lnTo>
                    <a:pt x="2293" y="1265"/>
                  </a:lnTo>
                  <a:lnTo>
                    <a:pt x="2291" y="1262"/>
                  </a:lnTo>
                  <a:lnTo>
                    <a:pt x="2288" y="1260"/>
                  </a:lnTo>
                  <a:lnTo>
                    <a:pt x="2285" y="1259"/>
                  </a:lnTo>
                  <a:lnTo>
                    <a:pt x="2262" y="1259"/>
                  </a:lnTo>
                  <a:lnTo>
                    <a:pt x="2271" y="1268"/>
                  </a:lnTo>
                  <a:lnTo>
                    <a:pt x="2270" y="1265"/>
                  </a:lnTo>
                  <a:lnTo>
                    <a:pt x="2268" y="1262"/>
                  </a:lnTo>
                  <a:lnTo>
                    <a:pt x="2265" y="1260"/>
                  </a:lnTo>
                  <a:lnTo>
                    <a:pt x="2262" y="1268"/>
                  </a:lnTo>
                  <a:lnTo>
                    <a:pt x="2271" y="1268"/>
                  </a:lnTo>
                  <a:lnTo>
                    <a:pt x="2271" y="1251"/>
                  </a:lnTo>
                  <a:lnTo>
                    <a:pt x="2270" y="1248"/>
                  </a:lnTo>
                  <a:lnTo>
                    <a:pt x="2268" y="1245"/>
                  </a:lnTo>
                  <a:lnTo>
                    <a:pt x="2265" y="1243"/>
                  </a:lnTo>
                  <a:lnTo>
                    <a:pt x="2262" y="1242"/>
                  </a:lnTo>
                  <a:lnTo>
                    <a:pt x="2192" y="1242"/>
                  </a:lnTo>
                  <a:lnTo>
                    <a:pt x="2201" y="1251"/>
                  </a:lnTo>
                  <a:lnTo>
                    <a:pt x="2200" y="1248"/>
                  </a:lnTo>
                  <a:lnTo>
                    <a:pt x="2198" y="1245"/>
                  </a:lnTo>
                  <a:lnTo>
                    <a:pt x="2195" y="1243"/>
                  </a:lnTo>
                  <a:lnTo>
                    <a:pt x="2192" y="1251"/>
                  </a:lnTo>
                  <a:lnTo>
                    <a:pt x="2201" y="1251"/>
                  </a:lnTo>
                  <a:lnTo>
                    <a:pt x="2201" y="1235"/>
                  </a:lnTo>
                  <a:lnTo>
                    <a:pt x="2200" y="1232"/>
                  </a:lnTo>
                  <a:lnTo>
                    <a:pt x="2198" y="1229"/>
                  </a:lnTo>
                  <a:lnTo>
                    <a:pt x="2195" y="1227"/>
                  </a:lnTo>
                  <a:lnTo>
                    <a:pt x="2192" y="1226"/>
                  </a:lnTo>
                  <a:lnTo>
                    <a:pt x="2109" y="1226"/>
                  </a:lnTo>
                  <a:lnTo>
                    <a:pt x="2118" y="1235"/>
                  </a:lnTo>
                  <a:lnTo>
                    <a:pt x="2117" y="1232"/>
                  </a:lnTo>
                  <a:lnTo>
                    <a:pt x="2115" y="1229"/>
                  </a:lnTo>
                  <a:lnTo>
                    <a:pt x="2112" y="1227"/>
                  </a:lnTo>
                  <a:lnTo>
                    <a:pt x="2109" y="1235"/>
                  </a:lnTo>
                  <a:lnTo>
                    <a:pt x="2118" y="1235"/>
                  </a:lnTo>
                  <a:lnTo>
                    <a:pt x="2118" y="1196"/>
                  </a:lnTo>
                  <a:lnTo>
                    <a:pt x="2117" y="1193"/>
                  </a:lnTo>
                  <a:lnTo>
                    <a:pt x="2115" y="1190"/>
                  </a:lnTo>
                  <a:lnTo>
                    <a:pt x="2112" y="1188"/>
                  </a:lnTo>
                  <a:lnTo>
                    <a:pt x="2109" y="1187"/>
                  </a:lnTo>
                  <a:lnTo>
                    <a:pt x="2058" y="1187"/>
                  </a:lnTo>
                  <a:lnTo>
                    <a:pt x="2067" y="1196"/>
                  </a:lnTo>
                  <a:lnTo>
                    <a:pt x="2066" y="1193"/>
                  </a:lnTo>
                  <a:lnTo>
                    <a:pt x="2064" y="1190"/>
                  </a:lnTo>
                  <a:lnTo>
                    <a:pt x="2061" y="1188"/>
                  </a:lnTo>
                  <a:lnTo>
                    <a:pt x="2058" y="1196"/>
                  </a:lnTo>
                  <a:lnTo>
                    <a:pt x="2067" y="1196"/>
                  </a:lnTo>
                  <a:lnTo>
                    <a:pt x="2067" y="1181"/>
                  </a:lnTo>
                  <a:lnTo>
                    <a:pt x="2066" y="1178"/>
                  </a:lnTo>
                  <a:lnTo>
                    <a:pt x="2064" y="1175"/>
                  </a:lnTo>
                  <a:lnTo>
                    <a:pt x="2061" y="1173"/>
                  </a:lnTo>
                  <a:lnTo>
                    <a:pt x="2058" y="1172"/>
                  </a:lnTo>
                  <a:lnTo>
                    <a:pt x="2025" y="1172"/>
                  </a:lnTo>
                  <a:lnTo>
                    <a:pt x="2033" y="1178"/>
                  </a:lnTo>
                  <a:lnTo>
                    <a:pt x="2031" y="1175"/>
                  </a:lnTo>
                  <a:lnTo>
                    <a:pt x="2028" y="1173"/>
                  </a:lnTo>
                  <a:lnTo>
                    <a:pt x="2025" y="1181"/>
                  </a:lnTo>
                  <a:lnTo>
                    <a:pt x="2034" y="1181"/>
                  </a:lnTo>
                  <a:lnTo>
                    <a:pt x="2033" y="1139"/>
                  </a:lnTo>
                  <a:lnTo>
                    <a:pt x="2032" y="1136"/>
                  </a:lnTo>
                  <a:lnTo>
                    <a:pt x="2030" y="1133"/>
                  </a:lnTo>
                  <a:lnTo>
                    <a:pt x="2027" y="1131"/>
                  </a:lnTo>
                  <a:lnTo>
                    <a:pt x="2024" y="1130"/>
                  </a:lnTo>
                  <a:lnTo>
                    <a:pt x="2002" y="1130"/>
                  </a:lnTo>
                  <a:lnTo>
                    <a:pt x="2011" y="1139"/>
                  </a:lnTo>
                  <a:lnTo>
                    <a:pt x="2010" y="1136"/>
                  </a:lnTo>
                  <a:lnTo>
                    <a:pt x="2008" y="1133"/>
                  </a:lnTo>
                  <a:lnTo>
                    <a:pt x="2005" y="1131"/>
                  </a:lnTo>
                  <a:lnTo>
                    <a:pt x="2002" y="1139"/>
                  </a:lnTo>
                  <a:lnTo>
                    <a:pt x="2011" y="1139"/>
                  </a:lnTo>
                  <a:lnTo>
                    <a:pt x="2011" y="1126"/>
                  </a:lnTo>
                  <a:lnTo>
                    <a:pt x="2010" y="1123"/>
                  </a:lnTo>
                  <a:lnTo>
                    <a:pt x="2008" y="1120"/>
                  </a:lnTo>
                  <a:lnTo>
                    <a:pt x="2005" y="1118"/>
                  </a:lnTo>
                  <a:lnTo>
                    <a:pt x="2002" y="1117"/>
                  </a:lnTo>
                  <a:lnTo>
                    <a:pt x="1995" y="1117"/>
                  </a:lnTo>
                  <a:lnTo>
                    <a:pt x="2003" y="1123"/>
                  </a:lnTo>
                  <a:lnTo>
                    <a:pt x="2001" y="1120"/>
                  </a:lnTo>
                  <a:lnTo>
                    <a:pt x="1998" y="1118"/>
                  </a:lnTo>
                  <a:lnTo>
                    <a:pt x="1995" y="1126"/>
                  </a:lnTo>
                  <a:lnTo>
                    <a:pt x="2004" y="1126"/>
                  </a:lnTo>
                  <a:lnTo>
                    <a:pt x="2002" y="1099"/>
                  </a:lnTo>
                  <a:lnTo>
                    <a:pt x="2001" y="1096"/>
                  </a:lnTo>
                  <a:lnTo>
                    <a:pt x="1999" y="1093"/>
                  </a:lnTo>
                  <a:lnTo>
                    <a:pt x="1996" y="1091"/>
                  </a:lnTo>
                  <a:lnTo>
                    <a:pt x="1993" y="1090"/>
                  </a:lnTo>
                  <a:lnTo>
                    <a:pt x="1942" y="1090"/>
                  </a:lnTo>
                  <a:lnTo>
                    <a:pt x="1950" y="1096"/>
                  </a:lnTo>
                  <a:lnTo>
                    <a:pt x="1948" y="1093"/>
                  </a:lnTo>
                  <a:lnTo>
                    <a:pt x="1945" y="1091"/>
                  </a:lnTo>
                  <a:lnTo>
                    <a:pt x="1942" y="1099"/>
                  </a:lnTo>
                  <a:lnTo>
                    <a:pt x="1951" y="1098"/>
                  </a:lnTo>
                  <a:lnTo>
                    <a:pt x="1950" y="1086"/>
                  </a:lnTo>
                  <a:lnTo>
                    <a:pt x="1949" y="1084"/>
                  </a:lnTo>
                  <a:lnTo>
                    <a:pt x="1947" y="1081"/>
                  </a:lnTo>
                  <a:lnTo>
                    <a:pt x="1944" y="1079"/>
                  </a:lnTo>
                  <a:lnTo>
                    <a:pt x="1941" y="1078"/>
                  </a:lnTo>
                  <a:lnTo>
                    <a:pt x="1918" y="1078"/>
                  </a:lnTo>
                  <a:lnTo>
                    <a:pt x="1927" y="1087"/>
                  </a:lnTo>
                  <a:lnTo>
                    <a:pt x="1926" y="1084"/>
                  </a:lnTo>
                  <a:lnTo>
                    <a:pt x="1924" y="1081"/>
                  </a:lnTo>
                  <a:lnTo>
                    <a:pt x="1921" y="1079"/>
                  </a:lnTo>
                  <a:lnTo>
                    <a:pt x="1918" y="1087"/>
                  </a:lnTo>
                  <a:lnTo>
                    <a:pt x="1927" y="1087"/>
                  </a:lnTo>
                  <a:lnTo>
                    <a:pt x="1927" y="1072"/>
                  </a:lnTo>
                  <a:lnTo>
                    <a:pt x="1926" y="1069"/>
                  </a:lnTo>
                  <a:lnTo>
                    <a:pt x="1924" y="1066"/>
                  </a:lnTo>
                  <a:lnTo>
                    <a:pt x="1921" y="1064"/>
                  </a:lnTo>
                  <a:lnTo>
                    <a:pt x="1918" y="1063"/>
                  </a:lnTo>
                  <a:lnTo>
                    <a:pt x="1897" y="1063"/>
                  </a:lnTo>
                  <a:lnTo>
                    <a:pt x="1906" y="1072"/>
                  </a:lnTo>
                  <a:lnTo>
                    <a:pt x="1905" y="1069"/>
                  </a:lnTo>
                  <a:lnTo>
                    <a:pt x="1903" y="1066"/>
                  </a:lnTo>
                  <a:lnTo>
                    <a:pt x="1900" y="1064"/>
                  </a:lnTo>
                  <a:lnTo>
                    <a:pt x="1897" y="1072"/>
                  </a:lnTo>
                  <a:lnTo>
                    <a:pt x="1906" y="1072"/>
                  </a:lnTo>
                  <a:lnTo>
                    <a:pt x="1906" y="1036"/>
                  </a:lnTo>
                  <a:lnTo>
                    <a:pt x="1905" y="1033"/>
                  </a:lnTo>
                  <a:lnTo>
                    <a:pt x="1903" y="1030"/>
                  </a:lnTo>
                  <a:lnTo>
                    <a:pt x="1900" y="1028"/>
                  </a:lnTo>
                  <a:lnTo>
                    <a:pt x="1897" y="1027"/>
                  </a:lnTo>
                  <a:lnTo>
                    <a:pt x="1872" y="1027"/>
                  </a:lnTo>
                  <a:lnTo>
                    <a:pt x="1881" y="1036"/>
                  </a:lnTo>
                  <a:lnTo>
                    <a:pt x="1880" y="1033"/>
                  </a:lnTo>
                  <a:lnTo>
                    <a:pt x="1878" y="1030"/>
                  </a:lnTo>
                  <a:lnTo>
                    <a:pt x="1875" y="1028"/>
                  </a:lnTo>
                  <a:lnTo>
                    <a:pt x="1872" y="1036"/>
                  </a:lnTo>
                  <a:lnTo>
                    <a:pt x="1881" y="1036"/>
                  </a:lnTo>
                  <a:lnTo>
                    <a:pt x="1881" y="1011"/>
                  </a:lnTo>
                  <a:lnTo>
                    <a:pt x="1880" y="1008"/>
                  </a:lnTo>
                  <a:lnTo>
                    <a:pt x="1878" y="1005"/>
                  </a:lnTo>
                  <a:lnTo>
                    <a:pt x="1875" y="1003"/>
                  </a:lnTo>
                  <a:lnTo>
                    <a:pt x="1872" y="1002"/>
                  </a:lnTo>
                  <a:lnTo>
                    <a:pt x="1844" y="1002"/>
                  </a:lnTo>
                  <a:lnTo>
                    <a:pt x="1853" y="1011"/>
                  </a:lnTo>
                  <a:lnTo>
                    <a:pt x="1852" y="1008"/>
                  </a:lnTo>
                  <a:lnTo>
                    <a:pt x="1850" y="1005"/>
                  </a:lnTo>
                  <a:lnTo>
                    <a:pt x="1847" y="1003"/>
                  </a:lnTo>
                  <a:lnTo>
                    <a:pt x="1844" y="1011"/>
                  </a:lnTo>
                  <a:lnTo>
                    <a:pt x="1853" y="1011"/>
                  </a:lnTo>
                  <a:lnTo>
                    <a:pt x="1853" y="997"/>
                  </a:lnTo>
                  <a:lnTo>
                    <a:pt x="1852" y="994"/>
                  </a:lnTo>
                  <a:lnTo>
                    <a:pt x="1850" y="991"/>
                  </a:lnTo>
                  <a:lnTo>
                    <a:pt x="1847" y="989"/>
                  </a:lnTo>
                  <a:lnTo>
                    <a:pt x="1844" y="988"/>
                  </a:lnTo>
                  <a:lnTo>
                    <a:pt x="1836" y="988"/>
                  </a:lnTo>
                  <a:lnTo>
                    <a:pt x="1845" y="997"/>
                  </a:lnTo>
                  <a:lnTo>
                    <a:pt x="1844" y="994"/>
                  </a:lnTo>
                  <a:lnTo>
                    <a:pt x="1842" y="991"/>
                  </a:lnTo>
                  <a:lnTo>
                    <a:pt x="1839" y="989"/>
                  </a:lnTo>
                  <a:lnTo>
                    <a:pt x="1836" y="997"/>
                  </a:lnTo>
                  <a:lnTo>
                    <a:pt x="1845" y="997"/>
                  </a:lnTo>
                  <a:lnTo>
                    <a:pt x="1845" y="975"/>
                  </a:lnTo>
                  <a:lnTo>
                    <a:pt x="1844" y="972"/>
                  </a:lnTo>
                  <a:lnTo>
                    <a:pt x="1842" y="969"/>
                  </a:lnTo>
                  <a:lnTo>
                    <a:pt x="1839" y="967"/>
                  </a:lnTo>
                  <a:lnTo>
                    <a:pt x="1836" y="966"/>
                  </a:lnTo>
                  <a:lnTo>
                    <a:pt x="1792" y="966"/>
                  </a:lnTo>
                  <a:lnTo>
                    <a:pt x="1801" y="975"/>
                  </a:lnTo>
                  <a:lnTo>
                    <a:pt x="1800" y="972"/>
                  </a:lnTo>
                  <a:lnTo>
                    <a:pt x="1798" y="969"/>
                  </a:lnTo>
                  <a:lnTo>
                    <a:pt x="1795" y="967"/>
                  </a:lnTo>
                  <a:lnTo>
                    <a:pt x="1792" y="975"/>
                  </a:lnTo>
                  <a:lnTo>
                    <a:pt x="1801" y="975"/>
                  </a:lnTo>
                  <a:lnTo>
                    <a:pt x="1801" y="963"/>
                  </a:lnTo>
                  <a:lnTo>
                    <a:pt x="1800" y="960"/>
                  </a:lnTo>
                  <a:lnTo>
                    <a:pt x="1798" y="957"/>
                  </a:lnTo>
                  <a:lnTo>
                    <a:pt x="1795" y="955"/>
                  </a:lnTo>
                  <a:lnTo>
                    <a:pt x="1792" y="954"/>
                  </a:lnTo>
                  <a:lnTo>
                    <a:pt x="1774" y="954"/>
                  </a:lnTo>
                  <a:lnTo>
                    <a:pt x="1783" y="963"/>
                  </a:lnTo>
                  <a:lnTo>
                    <a:pt x="1782" y="960"/>
                  </a:lnTo>
                  <a:lnTo>
                    <a:pt x="1780" y="957"/>
                  </a:lnTo>
                  <a:lnTo>
                    <a:pt x="1777" y="955"/>
                  </a:lnTo>
                  <a:lnTo>
                    <a:pt x="1774" y="963"/>
                  </a:lnTo>
                  <a:lnTo>
                    <a:pt x="1783" y="963"/>
                  </a:lnTo>
                  <a:lnTo>
                    <a:pt x="1783" y="951"/>
                  </a:lnTo>
                  <a:lnTo>
                    <a:pt x="1782" y="948"/>
                  </a:lnTo>
                  <a:lnTo>
                    <a:pt x="1780" y="945"/>
                  </a:lnTo>
                  <a:lnTo>
                    <a:pt x="1777" y="943"/>
                  </a:lnTo>
                  <a:lnTo>
                    <a:pt x="1774" y="942"/>
                  </a:lnTo>
                  <a:lnTo>
                    <a:pt x="1723" y="942"/>
                  </a:lnTo>
                  <a:lnTo>
                    <a:pt x="1732" y="951"/>
                  </a:lnTo>
                  <a:lnTo>
                    <a:pt x="1731" y="948"/>
                  </a:lnTo>
                  <a:lnTo>
                    <a:pt x="1729" y="945"/>
                  </a:lnTo>
                  <a:lnTo>
                    <a:pt x="1726" y="943"/>
                  </a:lnTo>
                  <a:lnTo>
                    <a:pt x="1723" y="951"/>
                  </a:lnTo>
                  <a:lnTo>
                    <a:pt x="1732" y="951"/>
                  </a:lnTo>
                  <a:lnTo>
                    <a:pt x="1732" y="938"/>
                  </a:lnTo>
                  <a:lnTo>
                    <a:pt x="1731" y="935"/>
                  </a:lnTo>
                  <a:lnTo>
                    <a:pt x="1729" y="932"/>
                  </a:lnTo>
                  <a:lnTo>
                    <a:pt x="1726" y="930"/>
                  </a:lnTo>
                  <a:lnTo>
                    <a:pt x="1723" y="929"/>
                  </a:lnTo>
                  <a:lnTo>
                    <a:pt x="1645" y="929"/>
                  </a:lnTo>
                  <a:lnTo>
                    <a:pt x="1654" y="938"/>
                  </a:lnTo>
                  <a:lnTo>
                    <a:pt x="1653" y="935"/>
                  </a:lnTo>
                  <a:lnTo>
                    <a:pt x="1651" y="932"/>
                  </a:lnTo>
                  <a:lnTo>
                    <a:pt x="1648" y="930"/>
                  </a:lnTo>
                  <a:lnTo>
                    <a:pt x="1645" y="938"/>
                  </a:lnTo>
                  <a:lnTo>
                    <a:pt x="1654" y="938"/>
                  </a:lnTo>
                  <a:lnTo>
                    <a:pt x="1654" y="928"/>
                  </a:lnTo>
                  <a:lnTo>
                    <a:pt x="1653" y="925"/>
                  </a:lnTo>
                  <a:lnTo>
                    <a:pt x="1651" y="922"/>
                  </a:lnTo>
                  <a:lnTo>
                    <a:pt x="1648" y="920"/>
                  </a:lnTo>
                  <a:lnTo>
                    <a:pt x="1645" y="919"/>
                  </a:lnTo>
                  <a:lnTo>
                    <a:pt x="1619" y="919"/>
                  </a:lnTo>
                  <a:lnTo>
                    <a:pt x="1628" y="928"/>
                  </a:lnTo>
                  <a:lnTo>
                    <a:pt x="1627" y="925"/>
                  </a:lnTo>
                  <a:lnTo>
                    <a:pt x="1625" y="922"/>
                  </a:lnTo>
                  <a:lnTo>
                    <a:pt x="1622" y="920"/>
                  </a:lnTo>
                  <a:lnTo>
                    <a:pt x="1619" y="928"/>
                  </a:lnTo>
                  <a:lnTo>
                    <a:pt x="1628" y="928"/>
                  </a:lnTo>
                  <a:lnTo>
                    <a:pt x="1628" y="915"/>
                  </a:lnTo>
                  <a:lnTo>
                    <a:pt x="1627" y="912"/>
                  </a:lnTo>
                  <a:lnTo>
                    <a:pt x="1625" y="909"/>
                  </a:lnTo>
                  <a:lnTo>
                    <a:pt x="1622" y="907"/>
                  </a:lnTo>
                  <a:lnTo>
                    <a:pt x="1619" y="906"/>
                  </a:lnTo>
                  <a:lnTo>
                    <a:pt x="1612" y="906"/>
                  </a:lnTo>
                  <a:lnTo>
                    <a:pt x="1621" y="915"/>
                  </a:lnTo>
                  <a:lnTo>
                    <a:pt x="1620" y="912"/>
                  </a:lnTo>
                  <a:lnTo>
                    <a:pt x="1618" y="909"/>
                  </a:lnTo>
                  <a:lnTo>
                    <a:pt x="1615" y="907"/>
                  </a:lnTo>
                  <a:lnTo>
                    <a:pt x="1612" y="915"/>
                  </a:lnTo>
                  <a:lnTo>
                    <a:pt x="1621" y="915"/>
                  </a:lnTo>
                  <a:lnTo>
                    <a:pt x="1621" y="907"/>
                  </a:lnTo>
                  <a:lnTo>
                    <a:pt x="1620" y="904"/>
                  </a:lnTo>
                  <a:lnTo>
                    <a:pt x="1618" y="901"/>
                  </a:lnTo>
                  <a:lnTo>
                    <a:pt x="1615" y="899"/>
                  </a:lnTo>
                  <a:lnTo>
                    <a:pt x="1612" y="898"/>
                  </a:lnTo>
                  <a:lnTo>
                    <a:pt x="1595" y="898"/>
                  </a:lnTo>
                  <a:lnTo>
                    <a:pt x="1604" y="907"/>
                  </a:lnTo>
                  <a:lnTo>
                    <a:pt x="1603" y="904"/>
                  </a:lnTo>
                  <a:lnTo>
                    <a:pt x="1601" y="901"/>
                  </a:lnTo>
                  <a:lnTo>
                    <a:pt x="1598" y="899"/>
                  </a:lnTo>
                  <a:lnTo>
                    <a:pt x="1595" y="907"/>
                  </a:lnTo>
                  <a:lnTo>
                    <a:pt x="1604" y="907"/>
                  </a:lnTo>
                  <a:lnTo>
                    <a:pt x="1604" y="895"/>
                  </a:lnTo>
                  <a:lnTo>
                    <a:pt x="1603" y="892"/>
                  </a:lnTo>
                  <a:lnTo>
                    <a:pt x="1601" y="889"/>
                  </a:lnTo>
                  <a:lnTo>
                    <a:pt x="1598" y="887"/>
                  </a:lnTo>
                  <a:lnTo>
                    <a:pt x="1596" y="886"/>
                  </a:lnTo>
                  <a:lnTo>
                    <a:pt x="1576" y="885"/>
                  </a:lnTo>
                  <a:lnTo>
                    <a:pt x="1584" y="894"/>
                  </a:lnTo>
                  <a:lnTo>
                    <a:pt x="1583" y="891"/>
                  </a:lnTo>
                  <a:lnTo>
                    <a:pt x="1581" y="888"/>
                  </a:lnTo>
                  <a:lnTo>
                    <a:pt x="1578" y="886"/>
                  </a:lnTo>
                  <a:lnTo>
                    <a:pt x="1575" y="894"/>
                  </a:lnTo>
                  <a:lnTo>
                    <a:pt x="1584" y="894"/>
                  </a:lnTo>
                  <a:lnTo>
                    <a:pt x="1584" y="884"/>
                  </a:lnTo>
                  <a:lnTo>
                    <a:pt x="1583" y="881"/>
                  </a:lnTo>
                  <a:lnTo>
                    <a:pt x="1581" y="878"/>
                  </a:lnTo>
                  <a:lnTo>
                    <a:pt x="1578" y="876"/>
                  </a:lnTo>
                  <a:lnTo>
                    <a:pt x="1575" y="875"/>
                  </a:lnTo>
                  <a:lnTo>
                    <a:pt x="1563" y="875"/>
                  </a:lnTo>
                  <a:lnTo>
                    <a:pt x="1572" y="884"/>
                  </a:lnTo>
                  <a:lnTo>
                    <a:pt x="1571" y="881"/>
                  </a:lnTo>
                  <a:lnTo>
                    <a:pt x="1569" y="878"/>
                  </a:lnTo>
                  <a:lnTo>
                    <a:pt x="1566" y="876"/>
                  </a:lnTo>
                  <a:lnTo>
                    <a:pt x="1563" y="884"/>
                  </a:lnTo>
                  <a:lnTo>
                    <a:pt x="1572" y="884"/>
                  </a:lnTo>
                  <a:lnTo>
                    <a:pt x="1572" y="875"/>
                  </a:lnTo>
                  <a:lnTo>
                    <a:pt x="1571" y="872"/>
                  </a:lnTo>
                  <a:lnTo>
                    <a:pt x="1569" y="869"/>
                  </a:lnTo>
                  <a:lnTo>
                    <a:pt x="1566" y="867"/>
                  </a:lnTo>
                  <a:lnTo>
                    <a:pt x="1563" y="866"/>
                  </a:lnTo>
                  <a:lnTo>
                    <a:pt x="1552" y="866"/>
                  </a:lnTo>
                  <a:lnTo>
                    <a:pt x="1561" y="875"/>
                  </a:lnTo>
                  <a:lnTo>
                    <a:pt x="1560" y="872"/>
                  </a:lnTo>
                  <a:lnTo>
                    <a:pt x="1558" y="869"/>
                  </a:lnTo>
                  <a:lnTo>
                    <a:pt x="1555" y="867"/>
                  </a:lnTo>
                  <a:lnTo>
                    <a:pt x="1552" y="875"/>
                  </a:lnTo>
                  <a:lnTo>
                    <a:pt x="1561" y="875"/>
                  </a:lnTo>
                  <a:lnTo>
                    <a:pt x="1561" y="863"/>
                  </a:lnTo>
                  <a:lnTo>
                    <a:pt x="1560" y="860"/>
                  </a:lnTo>
                  <a:lnTo>
                    <a:pt x="1558" y="857"/>
                  </a:lnTo>
                  <a:lnTo>
                    <a:pt x="1555" y="855"/>
                  </a:lnTo>
                  <a:lnTo>
                    <a:pt x="1552" y="854"/>
                  </a:lnTo>
                  <a:lnTo>
                    <a:pt x="1493" y="853"/>
                  </a:lnTo>
                  <a:lnTo>
                    <a:pt x="1502" y="862"/>
                  </a:lnTo>
                  <a:lnTo>
                    <a:pt x="1501" y="859"/>
                  </a:lnTo>
                  <a:lnTo>
                    <a:pt x="1499" y="856"/>
                  </a:lnTo>
                  <a:lnTo>
                    <a:pt x="1496" y="854"/>
                  </a:lnTo>
                  <a:lnTo>
                    <a:pt x="1493" y="862"/>
                  </a:lnTo>
                  <a:lnTo>
                    <a:pt x="1502" y="862"/>
                  </a:lnTo>
                  <a:lnTo>
                    <a:pt x="1502" y="853"/>
                  </a:lnTo>
                  <a:lnTo>
                    <a:pt x="1501" y="850"/>
                  </a:lnTo>
                  <a:lnTo>
                    <a:pt x="1499" y="847"/>
                  </a:lnTo>
                  <a:lnTo>
                    <a:pt x="1496" y="845"/>
                  </a:lnTo>
                  <a:lnTo>
                    <a:pt x="1493" y="844"/>
                  </a:lnTo>
                  <a:lnTo>
                    <a:pt x="1484" y="844"/>
                  </a:lnTo>
                  <a:lnTo>
                    <a:pt x="1493" y="853"/>
                  </a:lnTo>
                  <a:lnTo>
                    <a:pt x="1492" y="850"/>
                  </a:lnTo>
                  <a:lnTo>
                    <a:pt x="1490" y="847"/>
                  </a:lnTo>
                  <a:lnTo>
                    <a:pt x="1487" y="845"/>
                  </a:lnTo>
                  <a:lnTo>
                    <a:pt x="1484" y="853"/>
                  </a:lnTo>
                  <a:lnTo>
                    <a:pt x="1493" y="853"/>
                  </a:lnTo>
                  <a:lnTo>
                    <a:pt x="1493" y="843"/>
                  </a:lnTo>
                  <a:lnTo>
                    <a:pt x="1492" y="840"/>
                  </a:lnTo>
                  <a:lnTo>
                    <a:pt x="1490" y="837"/>
                  </a:lnTo>
                  <a:lnTo>
                    <a:pt x="1487" y="835"/>
                  </a:lnTo>
                  <a:lnTo>
                    <a:pt x="1484" y="834"/>
                  </a:lnTo>
                  <a:lnTo>
                    <a:pt x="1462" y="834"/>
                  </a:lnTo>
                  <a:lnTo>
                    <a:pt x="1471" y="843"/>
                  </a:lnTo>
                  <a:lnTo>
                    <a:pt x="1470" y="840"/>
                  </a:lnTo>
                  <a:lnTo>
                    <a:pt x="1468" y="837"/>
                  </a:lnTo>
                  <a:lnTo>
                    <a:pt x="1465" y="835"/>
                  </a:lnTo>
                  <a:lnTo>
                    <a:pt x="1462" y="843"/>
                  </a:lnTo>
                  <a:lnTo>
                    <a:pt x="1471" y="843"/>
                  </a:lnTo>
                  <a:lnTo>
                    <a:pt x="1471" y="835"/>
                  </a:lnTo>
                  <a:lnTo>
                    <a:pt x="1470" y="832"/>
                  </a:lnTo>
                  <a:lnTo>
                    <a:pt x="1468" y="829"/>
                  </a:lnTo>
                  <a:lnTo>
                    <a:pt x="1465" y="827"/>
                  </a:lnTo>
                  <a:lnTo>
                    <a:pt x="1462" y="826"/>
                  </a:lnTo>
                  <a:lnTo>
                    <a:pt x="1451" y="826"/>
                  </a:lnTo>
                  <a:lnTo>
                    <a:pt x="1459" y="832"/>
                  </a:lnTo>
                  <a:lnTo>
                    <a:pt x="1457" y="829"/>
                  </a:lnTo>
                  <a:lnTo>
                    <a:pt x="1454" y="827"/>
                  </a:lnTo>
                  <a:lnTo>
                    <a:pt x="1451" y="835"/>
                  </a:lnTo>
                  <a:lnTo>
                    <a:pt x="1460" y="834"/>
                  </a:lnTo>
                  <a:lnTo>
                    <a:pt x="1459" y="823"/>
                  </a:lnTo>
                  <a:lnTo>
                    <a:pt x="1458" y="821"/>
                  </a:lnTo>
                  <a:lnTo>
                    <a:pt x="1456" y="818"/>
                  </a:lnTo>
                  <a:lnTo>
                    <a:pt x="1453" y="816"/>
                  </a:lnTo>
                  <a:lnTo>
                    <a:pt x="1450" y="815"/>
                  </a:lnTo>
                  <a:lnTo>
                    <a:pt x="1441" y="815"/>
                  </a:lnTo>
                  <a:lnTo>
                    <a:pt x="1450" y="824"/>
                  </a:lnTo>
                  <a:lnTo>
                    <a:pt x="1449" y="821"/>
                  </a:lnTo>
                  <a:lnTo>
                    <a:pt x="1447" y="818"/>
                  </a:lnTo>
                  <a:lnTo>
                    <a:pt x="1444" y="816"/>
                  </a:lnTo>
                  <a:lnTo>
                    <a:pt x="1441" y="824"/>
                  </a:lnTo>
                  <a:lnTo>
                    <a:pt x="1450" y="824"/>
                  </a:lnTo>
                  <a:lnTo>
                    <a:pt x="1450" y="814"/>
                  </a:lnTo>
                  <a:lnTo>
                    <a:pt x="1449" y="811"/>
                  </a:lnTo>
                  <a:lnTo>
                    <a:pt x="1447" y="808"/>
                  </a:lnTo>
                  <a:lnTo>
                    <a:pt x="1444" y="806"/>
                  </a:lnTo>
                  <a:lnTo>
                    <a:pt x="1441" y="805"/>
                  </a:lnTo>
                  <a:lnTo>
                    <a:pt x="1436" y="805"/>
                  </a:lnTo>
                  <a:lnTo>
                    <a:pt x="1439" y="806"/>
                  </a:lnTo>
                  <a:lnTo>
                    <a:pt x="1436" y="814"/>
                  </a:lnTo>
                  <a:lnTo>
                    <a:pt x="1442" y="807"/>
                  </a:lnTo>
                  <a:lnTo>
                    <a:pt x="1438" y="804"/>
                  </a:lnTo>
                  <a:lnTo>
                    <a:pt x="1441" y="811"/>
                  </a:lnTo>
                  <a:lnTo>
                    <a:pt x="1440" y="808"/>
                  </a:lnTo>
                  <a:lnTo>
                    <a:pt x="1438" y="805"/>
                  </a:lnTo>
                  <a:lnTo>
                    <a:pt x="1432" y="811"/>
                  </a:lnTo>
                  <a:lnTo>
                    <a:pt x="1441" y="811"/>
                  </a:lnTo>
                  <a:lnTo>
                    <a:pt x="1441" y="805"/>
                  </a:lnTo>
                  <a:lnTo>
                    <a:pt x="1440" y="802"/>
                  </a:lnTo>
                  <a:lnTo>
                    <a:pt x="1438" y="799"/>
                  </a:lnTo>
                  <a:lnTo>
                    <a:pt x="1435" y="797"/>
                  </a:lnTo>
                  <a:lnTo>
                    <a:pt x="1432" y="796"/>
                  </a:lnTo>
                  <a:lnTo>
                    <a:pt x="1427" y="796"/>
                  </a:lnTo>
                  <a:lnTo>
                    <a:pt x="1436" y="805"/>
                  </a:lnTo>
                  <a:lnTo>
                    <a:pt x="1435" y="802"/>
                  </a:lnTo>
                  <a:lnTo>
                    <a:pt x="1433" y="799"/>
                  </a:lnTo>
                  <a:lnTo>
                    <a:pt x="1430" y="797"/>
                  </a:lnTo>
                  <a:lnTo>
                    <a:pt x="1427" y="805"/>
                  </a:lnTo>
                  <a:lnTo>
                    <a:pt x="1436" y="805"/>
                  </a:lnTo>
                  <a:lnTo>
                    <a:pt x="1436" y="798"/>
                  </a:lnTo>
                  <a:lnTo>
                    <a:pt x="1435" y="795"/>
                  </a:lnTo>
                  <a:lnTo>
                    <a:pt x="1433" y="792"/>
                  </a:lnTo>
                  <a:lnTo>
                    <a:pt x="1430" y="790"/>
                  </a:lnTo>
                  <a:lnTo>
                    <a:pt x="1427" y="789"/>
                  </a:lnTo>
                  <a:lnTo>
                    <a:pt x="1410" y="789"/>
                  </a:lnTo>
                  <a:lnTo>
                    <a:pt x="1419" y="798"/>
                  </a:lnTo>
                  <a:lnTo>
                    <a:pt x="1418" y="795"/>
                  </a:lnTo>
                  <a:lnTo>
                    <a:pt x="1416" y="792"/>
                  </a:lnTo>
                  <a:lnTo>
                    <a:pt x="1413" y="790"/>
                  </a:lnTo>
                  <a:lnTo>
                    <a:pt x="1410" y="798"/>
                  </a:lnTo>
                  <a:lnTo>
                    <a:pt x="1419" y="799"/>
                  </a:lnTo>
                  <a:lnTo>
                    <a:pt x="1420" y="791"/>
                  </a:lnTo>
                  <a:lnTo>
                    <a:pt x="1420" y="790"/>
                  </a:lnTo>
                  <a:lnTo>
                    <a:pt x="1419" y="787"/>
                  </a:lnTo>
                  <a:lnTo>
                    <a:pt x="1417" y="784"/>
                  </a:lnTo>
                  <a:lnTo>
                    <a:pt x="1414" y="782"/>
                  </a:lnTo>
                  <a:lnTo>
                    <a:pt x="1411" y="781"/>
                  </a:lnTo>
                  <a:lnTo>
                    <a:pt x="1402" y="781"/>
                  </a:lnTo>
                  <a:lnTo>
                    <a:pt x="1411" y="790"/>
                  </a:lnTo>
                  <a:lnTo>
                    <a:pt x="1410" y="787"/>
                  </a:lnTo>
                  <a:lnTo>
                    <a:pt x="1408" y="784"/>
                  </a:lnTo>
                  <a:lnTo>
                    <a:pt x="1405" y="782"/>
                  </a:lnTo>
                  <a:lnTo>
                    <a:pt x="1402" y="790"/>
                  </a:lnTo>
                  <a:lnTo>
                    <a:pt x="1411" y="790"/>
                  </a:lnTo>
                  <a:lnTo>
                    <a:pt x="1411" y="777"/>
                  </a:lnTo>
                  <a:lnTo>
                    <a:pt x="1410" y="774"/>
                  </a:lnTo>
                  <a:lnTo>
                    <a:pt x="1408" y="771"/>
                  </a:lnTo>
                  <a:lnTo>
                    <a:pt x="1405" y="769"/>
                  </a:lnTo>
                  <a:lnTo>
                    <a:pt x="1402" y="768"/>
                  </a:lnTo>
                  <a:lnTo>
                    <a:pt x="1400" y="769"/>
                  </a:lnTo>
                  <a:lnTo>
                    <a:pt x="1393" y="771"/>
                  </a:lnTo>
                  <a:lnTo>
                    <a:pt x="1404" y="779"/>
                  </a:lnTo>
                  <a:lnTo>
                    <a:pt x="1403" y="776"/>
                  </a:lnTo>
                  <a:lnTo>
                    <a:pt x="1401" y="773"/>
                  </a:lnTo>
                  <a:lnTo>
                    <a:pt x="1398" y="771"/>
                  </a:lnTo>
                  <a:lnTo>
                    <a:pt x="1395" y="770"/>
                  </a:lnTo>
                  <a:lnTo>
                    <a:pt x="1395" y="779"/>
                  </a:lnTo>
                  <a:lnTo>
                    <a:pt x="1404" y="779"/>
                  </a:lnTo>
                  <a:lnTo>
                    <a:pt x="1404" y="771"/>
                  </a:lnTo>
                  <a:lnTo>
                    <a:pt x="1403" y="768"/>
                  </a:lnTo>
                  <a:lnTo>
                    <a:pt x="1401" y="765"/>
                  </a:lnTo>
                  <a:lnTo>
                    <a:pt x="1398" y="763"/>
                  </a:lnTo>
                  <a:lnTo>
                    <a:pt x="1395" y="762"/>
                  </a:lnTo>
                  <a:lnTo>
                    <a:pt x="1338" y="762"/>
                  </a:lnTo>
                  <a:lnTo>
                    <a:pt x="1347" y="771"/>
                  </a:lnTo>
                  <a:lnTo>
                    <a:pt x="1346" y="768"/>
                  </a:lnTo>
                  <a:lnTo>
                    <a:pt x="1344" y="765"/>
                  </a:lnTo>
                  <a:lnTo>
                    <a:pt x="1341" y="763"/>
                  </a:lnTo>
                  <a:lnTo>
                    <a:pt x="1338" y="771"/>
                  </a:lnTo>
                  <a:lnTo>
                    <a:pt x="1347" y="771"/>
                  </a:lnTo>
                  <a:lnTo>
                    <a:pt x="1347" y="752"/>
                  </a:lnTo>
                  <a:lnTo>
                    <a:pt x="1346" y="749"/>
                  </a:lnTo>
                  <a:lnTo>
                    <a:pt x="1344" y="746"/>
                  </a:lnTo>
                  <a:lnTo>
                    <a:pt x="1341" y="744"/>
                  </a:lnTo>
                  <a:lnTo>
                    <a:pt x="1338" y="743"/>
                  </a:lnTo>
                  <a:lnTo>
                    <a:pt x="1324" y="743"/>
                  </a:lnTo>
                  <a:lnTo>
                    <a:pt x="1333" y="752"/>
                  </a:lnTo>
                  <a:lnTo>
                    <a:pt x="1332" y="749"/>
                  </a:lnTo>
                  <a:lnTo>
                    <a:pt x="1330" y="746"/>
                  </a:lnTo>
                  <a:lnTo>
                    <a:pt x="1327" y="744"/>
                  </a:lnTo>
                  <a:lnTo>
                    <a:pt x="1324" y="752"/>
                  </a:lnTo>
                  <a:lnTo>
                    <a:pt x="1333" y="752"/>
                  </a:lnTo>
                  <a:lnTo>
                    <a:pt x="1333" y="743"/>
                  </a:lnTo>
                  <a:lnTo>
                    <a:pt x="1332" y="740"/>
                  </a:lnTo>
                  <a:lnTo>
                    <a:pt x="1330" y="737"/>
                  </a:lnTo>
                  <a:lnTo>
                    <a:pt x="1327" y="735"/>
                  </a:lnTo>
                  <a:lnTo>
                    <a:pt x="1324" y="734"/>
                  </a:lnTo>
                  <a:lnTo>
                    <a:pt x="1309" y="734"/>
                  </a:lnTo>
                  <a:lnTo>
                    <a:pt x="1318" y="743"/>
                  </a:lnTo>
                  <a:lnTo>
                    <a:pt x="1317" y="740"/>
                  </a:lnTo>
                  <a:lnTo>
                    <a:pt x="1315" y="737"/>
                  </a:lnTo>
                  <a:lnTo>
                    <a:pt x="1312" y="735"/>
                  </a:lnTo>
                  <a:lnTo>
                    <a:pt x="1309" y="743"/>
                  </a:lnTo>
                  <a:lnTo>
                    <a:pt x="1318" y="743"/>
                  </a:lnTo>
                  <a:lnTo>
                    <a:pt x="1318" y="734"/>
                  </a:lnTo>
                  <a:lnTo>
                    <a:pt x="1317" y="731"/>
                  </a:lnTo>
                  <a:lnTo>
                    <a:pt x="1315" y="728"/>
                  </a:lnTo>
                  <a:lnTo>
                    <a:pt x="1312" y="726"/>
                  </a:lnTo>
                  <a:lnTo>
                    <a:pt x="1309" y="725"/>
                  </a:lnTo>
                  <a:lnTo>
                    <a:pt x="1200" y="725"/>
                  </a:lnTo>
                  <a:lnTo>
                    <a:pt x="1208" y="731"/>
                  </a:lnTo>
                  <a:lnTo>
                    <a:pt x="1206" y="728"/>
                  </a:lnTo>
                  <a:lnTo>
                    <a:pt x="1203" y="726"/>
                  </a:lnTo>
                  <a:lnTo>
                    <a:pt x="1200" y="734"/>
                  </a:lnTo>
                  <a:lnTo>
                    <a:pt x="1209" y="732"/>
                  </a:lnTo>
                  <a:lnTo>
                    <a:pt x="1207" y="722"/>
                  </a:lnTo>
                  <a:lnTo>
                    <a:pt x="1206" y="721"/>
                  </a:lnTo>
                  <a:lnTo>
                    <a:pt x="1204" y="718"/>
                  </a:lnTo>
                  <a:lnTo>
                    <a:pt x="1201" y="716"/>
                  </a:lnTo>
                  <a:lnTo>
                    <a:pt x="1198" y="715"/>
                  </a:lnTo>
                  <a:lnTo>
                    <a:pt x="1176" y="715"/>
                  </a:lnTo>
                  <a:lnTo>
                    <a:pt x="1185" y="724"/>
                  </a:lnTo>
                  <a:lnTo>
                    <a:pt x="1184" y="721"/>
                  </a:lnTo>
                  <a:lnTo>
                    <a:pt x="1182" y="718"/>
                  </a:lnTo>
                  <a:lnTo>
                    <a:pt x="1179" y="716"/>
                  </a:lnTo>
                  <a:lnTo>
                    <a:pt x="1176" y="724"/>
                  </a:lnTo>
                  <a:lnTo>
                    <a:pt x="1185" y="724"/>
                  </a:lnTo>
                  <a:lnTo>
                    <a:pt x="1185" y="711"/>
                  </a:lnTo>
                  <a:lnTo>
                    <a:pt x="1184" y="708"/>
                  </a:lnTo>
                  <a:lnTo>
                    <a:pt x="1182" y="705"/>
                  </a:lnTo>
                  <a:lnTo>
                    <a:pt x="1179" y="703"/>
                  </a:lnTo>
                  <a:lnTo>
                    <a:pt x="1177" y="702"/>
                  </a:lnTo>
                  <a:lnTo>
                    <a:pt x="1162" y="700"/>
                  </a:lnTo>
                  <a:lnTo>
                    <a:pt x="1170" y="709"/>
                  </a:lnTo>
                  <a:lnTo>
                    <a:pt x="1169" y="706"/>
                  </a:lnTo>
                  <a:lnTo>
                    <a:pt x="1167" y="703"/>
                  </a:lnTo>
                  <a:lnTo>
                    <a:pt x="1164" y="701"/>
                  </a:lnTo>
                  <a:lnTo>
                    <a:pt x="1161" y="709"/>
                  </a:lnTo>
                  <a:lnTo>
                    <a:pt x="1170" y="709"/>
                  </a:lnTo>
                  <a:lnTo>
                    <a:pt x="1170" y="699"/>
                  </a:lnTo>
                  <a:lnTo>
                    <a:pt x="1169" y="696"/>
                  </a:lnTo>
                  <a:lnTo>
                    <a:pt x="1167" y="693"/>
                  </a:lnTo>
                  <a:lnTo>
                    <a:pt x="1164" y="691"/>
                  </a:lnTo>
                  <a:lnTo>
                    <a:pt x="1161" y="690"/>
                  </a:lnTo>
                  <a:lnTo>
                    <a:pt x="1127" y="691"/>
                  </a:lnTo>
                  <a:lnTo>
                    <a:pt x="1136" y="700"/>
                  </a:lnTo>
                  <a:lnTo>
                    <a:pt x="1135" y="697"/>
                  </a:lnTo>
                  <a:lnTo>
                    <a:pt x="1133" y="694"/>
                  </a:lnTo>
                  <a:lnTo>
                    <a:pt x="1130" y="692"/>
                  </a:lnTo>
                  <a:lnTo>
                    <a:pt x="1127" y="691"/>
                  </a:lnTo>
                  <a:lnTo>
                    <a:pt x="1127" y="700"/>
                  </a:lnTo>
                  <a:lnTo>
                    <a:pt x="1136" y="701"/>
                  </a:lnTo>
                  <a:lnTo>
                    <a:pt x="1137" y="691"/>
                  </a:lnTo>
                  <a:lnTo>
                    <a:pt x="1137" y="690"/>
                  </a:lnTo>
                  <a:lnTo>
                    <a:pt x="1136" y="687"/>
                  </a:lnTo>
                  <a:lnTo>
                    <a:pt x="1134" y="684"/>
                  </a:lnTo>
                  <a:lnTo>
                    <a:pt x="1131" y="682"/>
                  </a:lnTo>
                  <a:lnTo>
                    <a:pt x="1128" y="681"/>
                  </a:lnTo>
                  <a:lnTo>
                    <a:pt x="1113" y="681"/>
                  </a:lnTo>
                  <a:lnTo>
                    <a:pt x="1122" y="690"/>
                  </a:lnTo>
                  <a:lnTo>
                    <a:pt x="1121" y="687"/>
                  </a:lnTo>
                  <a:lnTo>
                    <a:pt x="1119" y="684"/>
                  </a:lnTo>
                  <a:lnTo>
                    <a:pt x="1116" y="682"/>
                  </a:lnTo>
                  <a:lnTo>
                    <a:pt x="1113" y="690"/>
                  </a:lnTo>
                  <a:lnTo>
                    <a:pt x="1122" y="691"/>
                  </a:lnTo>
                  <a:lnTo>
                    <a:pt x="1123" y="681"/>
                  </a:lnTo>
                  <a:lnTo>
                    <a:pt x="1123" y="680"/>
                  </a:lnTo>
                  <a:lnTo>
                    <a:pt x="1122" y="677"/>
                  </a:lnTo>
                  <a:lnTo>
                    <a:pt x="1120" y="674"/>
                  </a:lnTo>
                  <a:lnTo>
                    <a:pt x="1117" y="672"/>
                  </a:lnTo>
                  <a:lnTo>
                    <a:pt x="1114" y="671"/>
                  </a:lnTo>
                  <a:lnTo>
                    <a:pt x="1086" y="671"/>
                  </a:lnTo>
                  <a:lnTo>
                    <a:pt x="1095" y="680"/>
                  </a:lnTo>
                  <a:lnTo>
                    <a:pt x="1094" y="677"/>
                  </a:lnTo>
                  <a:lnTo>
                    <a:pt x="1092" y="674"/>
                  </a:lnTo>
                  <a:lnTo>
                    <a:pt x="1089" y="672"/>
                  </a:lnTo>
                  <a:lnTo>
                    <a:pt x="1086" y="680"/>
                  </a:lnTo>
                  <a:lnTo>
                    <a:pt x="1095" y="680"/>
                  </a:lnTo>
                  <a:lnTo>
                    <a:pt x="1095" y="658"/>
                  </a:lnTo>
                  <a:lnTo>
                    <a:pt x="1094" y="655"/>
                  </a:lnTo>
                  <a:lnTo>
                    <a:pt x="1092" y="652"/>
                  </a:lnTo>
                  <a:lnTo>
                    <a:pt x="1089" y="650"/>
                  </a:lnTo>
                  <a:lnTo>
                    <a:pt x="1086" y="649"/>
                  </a:lnTo>
                  <a:lnTo>
                    <a:pt x="1084" y="649"/>
                  </a:lnTo>
                  <a:lnTo>
                    <a:pt x="1081" y="649"/>
                  </a:lnTo>
                  <a:lnTo>
                    <a:pt x="1090" y="658"/>
                  </a:lnTo>
                  <a:lnTo>
                    <a:pt x="1089" y="655"/>
                  </a:lnTo>
                  <a:lnTo>
                    <a:pt x="1087" y="652"/>
                  </a:lnTo>
                  <a:lnTo>
                    <a:pt x="1084" y="650"/>
                  </a:lnTo>
                  <a:lnTo>
                    <a:pt x="1081" y="658"/>
                  </a:lnTo>
                  <a:lnTo>
                    <a:pt x="1090" y="658"/>
                  </a:lnTo>
                  <a:lnTo>
                    <a:pt x="1090" y="647"/>
                  </a:lnTo>
                  <a:lnTo>
                    <a:pt x="1089" y="644"/>
                  </a:lnTo>
                  <a:lnTo>
                    <a:pt x="1087" y="641"/>
                  </a:lnTo>
                  <a:lnTo>
                    <a:pt x="1084" y="639"/>
                  </a:lnTo>
                  <a:lnTo>
                    <a:pt x="1081" y="638"/>
                  </a:lnTo>
                  <a:lnTo>
                    <a:pt x="1070" y="638"/>
                  </a:lnTo>
                  <a:lnTo>
                    <a:pt x="1078" y="644"/>
                  </a:lnTo>
                  <a:lnTo>
                    <a:pt x="1076" y="641"/>
                  </a:lnTo>
                  <a:lnTo>
                    <a:pt x="1073" y="639"/>
                  </a:lnTo>
                  <a:lnTo>
                    <a:pt x="1070" y="647"/>
                  </a:lnTo>
                  <a:lnTo>
                    <a:pt x="1079" y="646"/>
                  </a:lnTo>
                  <a:lnTo>
                    <a:pt x="1078" y="638"/>
                  </a:lnTo>
                  <a:lnTo>
                    <a:pt x="1077" y="636"/>
                  </a:lnTo>
                  <a:lnTo>
                    <a:pt x="1075" y="633"/>
                  </a:lnTo>
                  <a:lnTo>
                    <a:pt x="1072" y="631"/>
                  </a:lnTo>
                  <a:lnTo>
                    <a:pt x="1070" y="630"/>
                  </a:lnTo>
                  <a:lnTo>
                    <a:pt x="1052" y="629"/>
                  </a:lnTo>
                  <a:lnTo>
                    <a:pt x="1060" y="638"/>
                  </a:lnTo>
                  <a:lnTo>
                    <a:pt x="1059" y="635"/>
                  </a:lnTo>
                  <a:lnTo>
                    <a:pt x="1057" y="632"/>
                  </a:lnTo>
                  <a:lnTo>
                    <a:pt x="1054" y="630"/>
                  </a:lnTo>
                  <a:lnTo>
                    <a:pt x="1051" y="638"/>
                  </a:lnTo>
                  <a:lnTo>
                    <a:pt x="1060" y="641"/>
                  </a:lnTo>
                  <a:lnTo>
                    <a:pt x="1062" y="634"/>
                  </a:lnTo>
                  <a:lnTo>
                    <a:pt x="1062" y="631"/>
                  </a:lnTo>
                  <a:lnTo>
                    <a:pt x="1061" y="628"/>
                  </a:lnTo>
                  <a:lnTo>
                    <a:pt x="1059" y="625"/>
                  </a:lnTo>
                  <a:lnTo>
                    <a:pt x="1056" y="623"/>
                  </a:lnTo>
                  <a:lnTo>
                    <a:pt x="1053" y="622"/>
                  </a:lnTo>
                  <a:lnTo>
                    <a:pt x="1021" y="622"/>
                  </a:lnTo>
                  <a:lnTo>
                    <a:pt x="1018" y="622"/>
                  </a:lnTo>
                  <a:lnTo>
                    <a:pt x="1022" y="623"/>
                  </a:lnTo>
                  <a:lnTo>
                    <a:pt x="1018" y="631"/>
                  </a:lnTo>
                  <a:lnTo>
                    <a:pt x="1025" y="625"/>
                  </a:lnTo>
                  <a:lnTo>
                    <a:pt x="1024" y="624"/>
                  </a:lnTo>
                  <a:lnTo>
                    <a:pt x="1026" y="627"/>
                  </a:lnTo>
                  <a:lnTo>
                    <a:pt x="1017" y="630"/>
                  </a:lnTo>
                  <a:lnTo>
                    <a:pt x="1026" y="630"/>
                  </a:lnTo>
                  <a:lnTo>
                    <a:pt x="1026" y="628"/>
                  </a:lnTo>
                  <a:lnTo>
                    <a:pt x="1026" y="625"/>
                  </a:lnTo>
                  <a:lnTo>
                    <a:pt x="1025" y="620"/>
                  </a:lnTo>
                  <a:lnTo>
                    <a:pt x="1013" y="631"/>
                  </a:lnTo>
                  <a:lnTo>
                    <a:pt x="1016" y="632"/>
                  </a:lnTo>
                  <a:lnTo>
                    <a:pt x="1019" y="631"/>
                  </a:lnTo>
                  <a:lnTo>
                    <a:pt x="1022" y="629"/>
                  </a:lnTo>
                  <a:lnTo>
                    <a:pt x="1024" y="626"/>
                  </a:lnTo>
                  <a:lnTo>
                    <a:pt x="1025" y="623"/>
                  </a:lnTo>
                  <a:lnTo>
                    <a:pt x="1016" y="623"/>
                  </a:lnTo>
                  <a:lnTo>
                    <a:pt x="1012" y="631"/>
                  </a:lnTo>
                  <a:lnTo>
                    <a:pt x="1015" y="633"/>
                  </a:lnTo>
                  <a:lnTo>
                    <a:pt x="1010" y="621"/>
                  </a:lnTo>
                  <a:lnTo>
                    <a:pt x="1009" y="624"/>
                  </a:lnTo>
                  <a:lnTo>
                    <a:pt x="1010" y="627"/>
                  </a:lnTo>
                  <a:lnTo>
                    <a:pt x="1012" y="630"/>
                  </a:lnTo>
                  <a:lnTo>
                    <a:pt x="1018" y="624"/>
                  </a:lnTo>
                  <a:lnTo>
                    <a:pt x="1012" y="618"/>
                  </a:lnTo>
                  <a:lnTo>
                    <a:pt x="1011" y="618"/>
                  </a:lnTo>
                  <a:lnTo>
                    <a:pt x="1014" y="616"/>
                  </a:lnTo>
                  <a:lnTo>
                    <a:pt x="1018" y="624"/>
                  </a:lnTo>
                  <a:lnTo>
                    <a:pt x="1018" y="615"/>
                  </a:lnTo>
                  <a:lnTo>
                    <a:pt x="1015" y="615"/>
                  </a:lnTo>
                  <a:lnTo>
                    <a:pt x="1011" y="614"/>
                  </a:lnTo>
                  <a:lnTo>
                    <a:pt x="1019" y="623"/>
                  </a:lnTo>
                  <a:lnTo>
                    <a:pt x="1018" y="620"/>
                  </a:lnTo>
                  <a:lnTo>
                    <a:pt x="1016" y="617"/>
                  </a:lnTo>
                  <a:lnTo>
                    <a:pt x="1013" y="615"/>
                  </a:lnTo>
                  <a:lnTo>
                    <a:pt x="1010" y="623"/>
                  </a:lnTo>
                  <a:lnTo>
                    <a:pt x="1019" y="623"/>
                  </a:lnTo>
                  <a:lnTo>
                    <a:pt x="1019" y="614"/>
                  </a:lnTo>
                  <a:lnTo>
                    <a:pt x="1018" y="611"/>
                  </a:lnTo>
                  <a:lnTo>
                    <a:pt x="1016" y="608"/>
                  </a:lnTo>
                  <a:lnTo>
                    <a:pt x="1013" y="606"/>
                  </a:lnTo>
                  <a:lnTo>
                    <a:pt x="1010" y="605"/>
                  </a:lnTo>
                  <a:lnTo>
                    <a:pt x="989" y="605"/>
                  </a:lnTo>
                  <a:lnTo>
                    <a:pt x="998" y="614"/>
                  </a:lnTo>
                  <a:lnTo>
                    <a:pt x="997" y="611"/>
                  </a:lnTo>
                  <a:lnTo>
                    <a:pt x="995" y="608"/>
                  </a:lnTo>
                  <a:lnTo>
                    <a:pt x="992" y="606"/>
                  </a:lnTo>
                  <a:lnTo>
                    <a:pt x="989" y="614"/>
                  </a:lnTo>
                  <a:lnTo>
                    <a:pt x="998" y="614"/>
                  </a:lnTo>
                  <a:lnTo>
                    <a:pt x="998" y="603"/>
                  </a:lnTo>
                  <a:lnTo>
                    <a:pt x="997" y="600"/>
                  </a:lnTo>
                  <a:lnTo>
                    <a:pt x="995" y="597"/>
                  </a:lnTo>
                  <a:lnTo>
                    <a:pt x="992" y="595"/>
                  </a:lnTo>
                  <a:lnTo>
                    <a:pt x="989" y="594"/>
                  </a:lnTo>
                  <a:lnTo>
                    <a:pt x="970" y="594"/>
                  </a:lnTo>
                  <a:lnTo>
                    <a:pt x="978" y="600"/>
                  </a:lnTo>
                  <a:lnTo>
                    <a:pt x="976" y="597"/>
                  </a:lnTo>
                  <a:lnTo>
                    <a:pt x="973" y="595"/>
                  </a:lnTo>
                  <a:lnTo>
                    <a:pt x="970" y="603"/>
                  </a:lnTo>
                  <a:lnTo>
                    <a:pt x="979" y="602"/>
                  </a:lnTo>
                  <a:lnTo>
                    <a:pt x="977" y="591"/>
                  </a:lnTo>
                  <a:lnTo>
                    <a:pt x="976" y="589"/>
                  </a:lnTo>
                  <a:lnTo>
                    <a:pt x="974" y="586"/>
                  </a:lnTo>
                  <a:lnTo>
                    <a:pt x="971" y="584"/>
                  </a:lnTo>
                  <a:lnTo>
                    <a:pt x="968" y="583"/>
                  </a:lnTo>
                  <a:lnTo>
                    <a:pt x="948" y="583"/>
                  </a:lnTo>
                  <a:lnTo>
                    <a:pt x="957" y="592"/>
                  </a:lnTo>
                  <a:lnTo>
                    <a:pt x="956" y="589"/>
                  </a:lnTo>
                  <a:lnTo>
                    <a:pt x="954" y="586"/>
                  </a:lnTo>
                  <a:lnTo>
                    <a:pt x="951" y="584"/>
                  </a:lnTo>
                  <a:lnTo>
                    <a:pt x="948" y="592"/>
                  </a:lnTo>
                  <a:lnTo>
                    <a:pt x="957" y="592"/>
                  </a:lnTo>
                  <a:lnTo>
                    <a:pt x="957" y="579"/>
                  </a:lnTo>
                  <a:lnTo>
                    <a:pt x="956" y="576"/>
                  </a:lnTo>
                  <a:lnTo>
                    <a:pt x="954" y="573"/>
                  </a:lnTo>
                  <a:lnTo>
                    <a:pt x="951" y="571"/>
                  </a:lnTo>
                  <a:lnTo>
                    <a:pt x="950" y="571"/>
                  </a:lnTo>
                  <a:lnTo>
                    <a:pt x="937" y="569"/>
                  </a:lnTo>
                  <a:lnTo>
                    <a:pt x="944" y="577"/>
                  </a:lnTo>
                  <a:lnTo>
                    <a:pt x="943" y="574"/>
                  </a:lnTo>
                  <a:lnTo>
                    <a:pt x="941" y="571"/>
                  </a:lnTo>
                  <a:lnTo>
                    <a:pt x="938" y="569"/>
                  </a:lnTo>
                  <a:lnTo>
                    <a:pt x="935" y="577"/>
                  </a:lnTo>
                  <a:lnTo>
                    <a:pt x="944" y="577"/>
                  </a:lnTo>
                  <a:lnTo>
                    <a:pt x="944" y="558"/>
                  </a:lnTo>
                  <a:lnTo>
                    <a:pt x="943" y="555"/>
                  </a:lnTo>
                  <a:lnTo>
                    <a:pt x="941" y="552"/>
                  </a:lnTo>
                  <a:lnTo>
                    <a:pt x="938" y="550"/>
                  </a:lnTo>
                  <a:lnTo>
                    <a:pt x="937" y="550"/>
                  </a:lnTo>
                  <a:lnTo>
                    <a:pt x="928" y="548"/>
                  </a:lnTo>
                  <a:lnTo>
                    <a:pt x="935" y="556"/>
                  </a:lnTo>
                  <a:lnTo>
                    <a:pt x="934" y="553"/>
                  </a:lnTo>
                  <a:lnTo>
                    <a:pt x="932" y="550"/>
                  </a:lnTo>
                  <a:lnTo>
                    <a:pt x="929" y="548"/>
                  </a:lnTo>
                  <a:lnTo>
                    <a:pt x="926" y="556"/>
                  </a:lnTo>
                  <a:lnTo>
                    <a:pt x="935" y="556"/>
                  </a:lnTo>
                  <a:lnTo>
                    <a:pt x="935" y="542"/>
                  </a:lnTo>
                  <a:lnTo>
                    <a:pt x="934" y="539"/>
                  </a:lnTo>
                  <a:lnTo>
                    <a:pt x="932" y="536"/>
                  </a:lnTo>
                  <a:lnTo>
                    <a:pt x="929" y="534"/>
                  </a:lnTo>
                  <a:lnTo>
                    <a:pt x="926" y="533"/>
                  </a:lnTo>
                  <a:lnTo>
                    <a:pt x="909" y="533"/>
                  </a:lnTo>
                  <a:lnTo>
                    <a:pt x="918" y="542"/>
                  </a:lnTo>
                  <a:lnTo>
                    <a:pt x="917" y="539"/>
                  </a:lnTo>
                  <a:lnTo>
                    <a:pt x="915" y="536"/>
                  </a:lnTo>
                  <a:lnTo>
                    <a:pt x="912" y="534"/>
                  </a:lnTo>
                  <a:lnTo>
                    <a:pt x="909" y="542"/>
                  </a:lnTo>
                  <a:lnTo>
                    <a:pt x="918" y="542"/>
                  </a:lnTo>
                  <a:lnTo>
                    <a:pt x="918" y="532"/>
                  </a:lnTo>
                  <a:lnTo>
                    <a:pt x="917" y="529"/>
                  </a:lnTo>
                  <a:lnTo>
                    <a:pt x="915" y="526"/>
                  </a:lnTo>
                  <a:lnTo>
                    <a:pt x="912" y="524"/>
                  </a:lnTo>
                  <a:lnTo>
                    <a:pt x="910" y="523"/>
                  </a:lnTo>
                  <a:lnTo>
                    <a:pt x="897" y="522"/>
                  </a:lnTo>
                  <a:lnTo>
                    <a:pt x="905" y="531"/>
                  </a:lnTo>
                  <a:lnTo>
                    <a:pt x="904" y="528"/>
                  </a:lnTo>
                  <a:lnTo>
                    <a:pt x="902" y="525"/>
                  </a:lnTo>
                  <a:lnTo>
                    <a:pt x="899" y="523"/>
                  </a:lnTo>
                  <a:lnTo>
                    <a:pt x="896" y="531"/>
                  </a:lnTo>
                  <a:lnTo>
                    <a:pt x="905" y="531"/>
                  </a:lnTo>
                  <a:lnTo>
                    <a:pt x="905" y="505"/>
                  </a:lnTo>
                  <a:lnTo>
                    <a:pt x="904" y="502"/>
                  </a:lnTo>
                  <a:lnTo>
                    <a:pt x="902" y="499"/>
                  </a:lnTo>
                  <a:lnTo>
                    <a:pt x="899" y="497"/>
                  </a:lnTo>
                  <a:lnTo>
                    <a:pt x="896" y="496"/>
                  </a:lnTo>
                  <a:lnTo>
                    <a:pt x="878" y="496"/>
                  </a:lnTo>
                  <a:lnTo>
                    <a:pt x="887" y="505"/>
                  </a:lnTo>
                  <a:lnTo>
                    <a:pt x="886" y="502"/>
                  </a:lnTo>
                  <a:lnTo>
                    <a:pt x="884" y="499"/>
                  </a:lnTo>
                  <a:lnTo>
                    <a:pt x="881" y="497"/>
                  </a:lnTo>
                  <a:lnTo>
                    <a:pt x="878" y="505"/>
                  </a:lnTo>
                  <a:lnTo>
                    <a:pt x="887" y="505"/>
                  </a:lnTo>
                  <a:lnTo>
                    <a:pt x="887" y="489"/>
                  </a:lnTo>
                  <a:lnTo>
                    <a:pt x="886" y="486"/>
                  </a:lnTo>
                  <a:lnTo>
                    <a:pt x="884" y="483"/>
                  </a:lnTo>
                  <a:lnTo>
                    <a:pt x="881" y="481"/>
                  </a:lnTo>
                  <a:lnTo>
                    <a:pt x="878" y="480"/>
                  </a:lnTo>
                  <a:lnTo>
                    <a:pt x="877" y="481"/>
                  </a:lnTo>
                  <a:lnTo>
                    <a:pt x="870" y="482"/>
                  </a:lnTo>
                  <a:lnTo>
                    <a:pt x="880" y="490"/>
                  </a:lnTo>
                  <a:lnTo>
                    <a:pt x="879" y="487"/>
                  </a:lnTo>
                  <a:lnTo>
                    <a:pt x="877" y="484"/>
                  </a:lnTo>
                  <a:lnTo>
                    <a:pt x="874" y="482"/>
                  </a:lnTo>
                  <a:lnTo>
                    <a:pt x="871" y="481"/>
                  </a:lnTo>
                  <a:lnTo>
                    <a:pt x="871" y="490"/>
                  </a:lnTo>
                  <a:lnTo>
                    <a:pt x="880" y="490"/>
                  </a:lnTo>
                  <a:lnTo>
                    <a:pt x="880" y="483"/>
                  </a:lnTo>
                  <a:lnTo>
                    <a:pt x="879" y="480"/>
                  </a:lnTo>
                  <a:lnTo>
                    <a:pt x="877" y="477"/>
                  </a:lnTo>
                  <a:lnTo>
                    <a:pt x="874" y="475"/>
                  </a:lnTo>
                  <a:lnTo>
                    <a:pt x="873" y="475"/>
                  </a:lnTo>
                  <a:lnTo>
                    <a:pt x="865" y="473"/>
                  </a:lnTo>
                  <a:lnTo>
                    <a:pt x="872" y="481"/>
                  </a:lnTo>
                  <a:lnTo>
                    <a:pt x="871" y="478"/>
                  </a:lnTo>
                  <a:lnTo>
                    <a:pt x="869" y="475"/>
                  </a:lnTo>
                  <a:lnTo>
                    <a:pt x="866" y="473"/>
                  </a:lnTo>
                  <a:lnTo>
                    <a:pt x="863" y="481"/>
                  </a:lnTo>
                  <a:lnTo>
                    <a:pt x="872" y="481"/>
                  </a:lnTo>
                  <a:lnTo>
                    <a:pt x="872" y="462"/>
                  </a:lnTo>
                  <a:lnTo>
                    <a:pt x="871" y="459"/>
                  </a:lnTo>
                  <a:lnTo>
                    <a:pt x="869" y="456"/>
                  </a:lnTo>
                  <a:lnTo>
                    <a:pt x="866" y="454"/>
                  </a:lnTo>
                  <a:lnTo>
                    <a:pt x="863" y="453"/>
                  </a:lnTo>
                  <a:lnTo>
                    <a:pt x="826" y="453"/>
                  </a:lnTo>
                  <a:lnTo>
                    <a:pt x="835" y="462"/>
                  </a:lnTo>
                  <a:lnTo>
                    <a:pt x="834" y="459"/>
                  </a:lnTo>
                  <a:lnTo>
                    <a:pt x="832" y="456"/>
                  </a:lnTo>
                  <a:lnTo>
                    <a:pt x="829" y="454"/>
                  </a:lnTo>
                  <a:lnTo>
                    <a:pt x="826" y="462"/>
                  </a:lnTo>
                  <a:lnTo>
                    <a:pt x="835" y="462"/>
                  </a:lnTo>
                  <a:lnTo>
                    <a:pt x="835" y="454"/>
                  </a:lnTo>
                  <a:lnTo>
                    <a:pt x="834" y="451"/>
                  </a:lnTo>
                  <a:lnTo>
                    <a:pt x="832" y="448"/>
                  </a:lnTo>
                  <a:lnTo>
                    <a:pt x="829" y="446"/>
                  </a:lnTo>
                  <a:lnTo>
                    <a:pt x="826" y="445"/>
                  </a:lnTo>
                  <a:lnTo>
                    <a:pt x="812" y="445"/>
                  </a:lnTo>
                  <a:lnTo>
                    <a:pt x="821" y="454"/>
                  </a:lnTo>
                  <a:lnTo>
                    <a:pt x="820" y="451"/>
                  </a:lnTo>
                  <a:lnTo>
                    <a:pt x="818" y="448"/>
                  </a:lnTo>
                  <a:lnTo>
                    <a:pt x="815" y="446"/>
                  </a:lnTo>
                  <a:lnTo>
                    <a:pt x="812" y="454"/>
                  </a:lnTo>
                  <a:lnTo>
                    <a:pt x="821" y="454"/>
                  </a:lnTo>
                  <a:lnTo>
                    <a:pt x="821" y="443"/>
                  </a:lnTo>
                  <a:lnTo>
                    <a:pt x="820" y="440"/>
                  </a:lnTo>
                  <a:lnTo>
                    <a:pt x="818" y="437"/>
                  </a:lnTo>
                  <a:lnTo>
                    <a:pt x="815" y="435"/>
                  </a:lnTo>
                  <a:lnTo>
                    <a:pt x="812" y="434"/>
                  </a:lnTo>
                  <a:lnTo>
                    <a:pt x="797" y="434"/>
                  </a:lnTo>
                  <a:lnTo>
                    <a:pt x="806" y="443"/>
                  </a:lnTo>
                  <a:lnTo>
                    <a:pt x="805" y="440"/>
                  </a:lnTo>
                  <a:lnTo>
                    <a:pt x="803" y="437"/>
                  </a:lnTo>
                  <a:lnTo>
                    <a:pt x="800" y="435"/>
                  </a:lnTo>
                  <a:lnTo>
                    <a:pt x="797" y="443"/>
                  </a:lnTo>
                  <a:lnTo>
                    <a:pt x="806" y="443"/>
                  </a:lnTo>
                  <a:lnTo>
                    <a:pt x="806" y="426"/>
                  </a:lnTo>
                  <a:lnTo>
                    <a:pt x="805" y="423"/>
                  </a:lnTo>
                  <a:lnTo>
                    <a:pt x="803" y="420"/>
                  </a:lnTo>
                  <a:lnTo>
                    <a:pt x="800" y="418"/>
                  </a:lnTo>
                  <a:lnTo>
                    <a:pt x="797" y="417"/>
                  </a:lnTo>
                  <a:lnTo>
                    <a:pt x="786" y="417"/>
                  </a:lnTo>
                  <a:lnTo>
                    <a:pt x="795" y="426"/>
                  </a:lnTo>
                  <a:lnTo>
                    <a:pt x="794" y="423"/>
                  </a:lnTo>
                  <a:lnTo>
                    <a:pt x="792" y="420"/>
                  </a:lnTo>
                  <a:lnTo>
                    <a:pt x="789" y="418"/>
                  </a:lnTo>
                  <a:lnTo>
                    <a:pt x="786" y="426"/>
                  </a:lnTo>
                  <a:lnTo>
                    <a:pt x="795" y="426"/>
                  </a:lnTo>
                  <a:lnTo>
                    <a:pt x="795" y="420"/>
                  </a:lnTo>
                  <a:lnTo>
                    <a:pt x="794" y="417"/>
                  </a:lnTo>
                  <a:lnTo>
                    <a:pt x="792" y="414"/>
                  </a:lnTo>
                  <a:lnTo>
                    <a:pt x="789" y="412"/>
                  </a:lnTo>
                  <a:lnTo>
                    <a:pt x="786" y="411"/>
                  </a:lnTo>
                  <a:lnTo>
                    <a:pt x="778" y="411"/>
                  </a:lnTo>
                  <a:lnTo>
                    <a:pt x="787" y="420"/>
                  </a:lnTo>
                  <a:lnTo>
                    <a:pt x="786" y="417"/>
                  </a:lnTo>
                  <a:lnTo>
                    <a:pt x="784" y="414"/>
                  </a:lnTo>
                  <a:lnTo>
                    <a:pt x="781" y="412"/>
                  </a:lnTo>
                  <a:lnTo>
                    <a:pt x="778" y="420"/>
                  </a:lnTo>
                  <a:lnTo>
                    <a:pt x="787" y="420"/>
                  </a:lnTo>
                  <a:lnTo>
                    <a:pt x="787" y="409"/>
                  </a:lnTo>
                  <a:lnTo>
                    <a:pt x="786" y="406"/>
                  </a:lnTo>
                  <a:lnTo>
                    <a:pt x="784" y="403"/>
                  </a:lnTo>
                  <a:lnTo>
                    <a:pt x="781" y="401"/>
                  </a:lnTo>
                  <a:lnTo>
                    <a:pt x="778" y="400"/>
                  </a:lnTo>
                  <a:lnTo>
                    <a:pt x="742" y="400"/>
                  </a:lnTo>
                  <a:lnTo>
                    <a:pt x="751" y="409"/>
                  </a:lnTo>
                  <a:lnTo>
                    <a:pt x="750" y="406"/>
                  </a:lnTo>
                  <a:lnTo>
                    <a:pt x="748" y="403"/>
                  </a:lnTo>
                  <a:lnTo>
                    <a:pt x="745" y="401"/>
                  </a:lnTo>
                  <a:lnTo>
                    <a:pt x="742" y="409"/>
                  </a:lnTo>
                  <a:lnTo>
                    <a:pt x="751" y="409"/>
                  </a:lnTo>
                  <a:lnTo>
                    <a:pt x="751" y="402"/>
                  </a:lnTo>
                  <a:lnTo>
                    <a:pt x="750" y="399"/>
                  </a:lnTo>
                  <a:lnTo>
                    <a:pt x="748" y="396"/>
                  </a:lnTo>
                  <a:lnTo>
                    <a:pt x="745" y="394"/>
                  </a:lnTo>
                  <a:lnTo>
                    <a:pt x="742" y="393"/>
                  </a:lnTo>
                  <a:lnTo>
                    <a:pt x="716" y="393"/>
                  </a:lnTo>
                  <a:lnTo>
                    <a:pt x="724" y="399"/>
                  </a:lnTo>
                  <a:lnTo>
                    <a:pt x="722" y="396"/>
                  </a:lnTo>
                  <a:lnTo>
                    <a:pt x="719" y="394"/>
                  </a:lnTo>
                  <a:lnTo>
                    <a:pt x="716" y="402"/>
                  </a:lnTo>
                  <a:lnTo>
                    <a:pt x="725" y="400"/>
                  </a:lnTo>
                  <a:lnTo>
                    <a:pt x="723" y="391"/>
                  </a:lnTo>
                  <a:lnTo>
                    <a:pt x="722" y="390"/>
                  </a:lnTo>
                  <a:lnTo>
                    <a:pt x="720" y="387"/>
                  </a:lnTo>
                  <a:lnTo>
                    <a:pt x="717" y="385"/>
                  </a:lnTo>
                  <a:lnTo>
                    <a:pt x="714" y="384"/>
                  </a:lnTo>
                  <a:lnTo>
                    <a:pt x="696" y="385"/>
                  </a:lnTo>
                  <a:lnTo>
                    <a:pt x="705" y="394"/>
                  </a:lnTo>
                  <a:lnTo>
                    <a:pt x="704" y="391"/>
                  </a:lnTo>
                  <a:lnTo>
                    <a:pt x="702" y="388"/>
                  </a:lnTo>
                  <a:lnTo>
                    <a:pt x="699" y="386"/>
                  </a:lnTo>
                  <a:lnTo>
                    <a:pt x="696" y="385"/>
                  </a:lnTo>
                  <a:lnTo>
                    <a:pt x="696" y="394"/>
                  </a:lnTo>
                  <a:lnTo>
                    <a:pt x="705" y="394"/>
                  </a:lnTo>
                  <a:lnTo>
                    <a:pt x="705" y="385"/>
                  </a:lnTo>
                  <a:lnTo>
                    <a:pt x="704" y="382"/>
                  </a:lnTo>
                  <a:lnTo>
                    <a:pt x="702" y="379"/>
                  </a:lnTo>
                  <a:lnTo>
                    <a:pt x="699" y="377"/>
                  </a:lnTo>
                  <a:lnTo>
                    <a:pt x="696" y="376"/>
                  </a:lnTo>
                  <a:lnTo>
                    <a:pt x="693" y="376"/>
                  </a:lnTo>
                  <a:lnTo>
                    <a:pt x="689" y="376"/>
                  </a:lnTo>
                  <a:lnTo>
                    <a:pt x="698" y="385"/>
                  </a:lnTo>
                  <a:lnTo>
                    <a:pt x="697" y="382"/>
                  </a:lnTo>
                  <a:lnTo>
                    <a:pt x="695" y="379"/>
                  </a:lnTo>
                  <a:lnTo>
                    <a:pt x="692" y="377"/>
                  </a:lnTo>
                  <a:lnTo>
                    <a:pt x="689" y="385"/>
                  </a:lnTo>
                  <a:lnTo>
                    <a:pt x="698" y="385"/>
                  </a:lnTo>
                  <a:lnTo>
                    <a:pt x="698" y="375"/>
                  </a:lnTo>
                  <a:lnTo>
                    <a:pt x="697" y="372"/>
                  </a:lnTo>
                  <a:lnTo>
                    <a:pt x="695" y="369"/>
                  </a:lnTo>
                  <a:lnTo>
                    <a:pt x="692" y="367"/>
                  </a:lnTo>
                  <a:lnTo>
                    <a:pt x="689" y="366"/>
                  </a:lnTo>
                  <a:lnTo>
                    <a:pt x="680" y="366"/>
                  </a:lnTo>
                  <a:lnTo>
                    <a:pt x="689" y="375"/>
                  </a:lnTo>
                  <a:lnTo>
                    <a:pt x="688" y="372"/>
                  </a:lnTo>
                  <a:lnTo>
                    <a:pt x="686" y="369"/>
                  </a:lnTo>
                  <a:lnTo>
                    <a:pt x="683" y="367"/>
                  </a:lnTo>
                  <a:lnTo>
                    <a:pt x="680" y="375"/>
                  </a:lnTo>
                  <a:lnTo>
                    <a:pt x="689" y="375"/>
                  </a:lnTo>
                  <a:lnTo>
                    <a:pt x="689" y="357"/>
                  </a:lnTo>
                  <a:lnTo>
                    <a:pt x="688" y="354"/>
                  </a:lnTo>
                  <a:lnTo>
                    <a:pt x="686" y="351"/>
                  </a:lnTo>
                  <a:lnTo>
                    <a:pt x="683" y="349"/>
                  </a:lnTo>
                  <a:lnTo>
                    <a:pt x="680" y="348"/>
                  </a:lnTo>
                  <a:lnTo>
                    <a:pt x="622" y="348"/>
                  </a:lnTo>
                  <a:lnTo>
                    <a:pt x="631" y="357"/>
                  </a:lnTo>
                  <a:lnTo>
                    <a:pt x="630" y="354"/>
                  </a:lnTo>
                  <a:lnTo>
                    <a:pt x="628" y="351"/>
                  </a:lnTo>
                  <a:lnTo>
                    <a:pt x="625" y="349"/>
                  </a:lnTo>
                  <a:lnTo>
                    <a:pt x="622" y="357"/>
                  </a:lnTo>
                  <a:lnTo>
                    <a:pt x="631" y="357"/>
                  </a:lnTo>
                  <a:lnTo>
                    <a:pt x="631" y="343"/>
                  </a:lnTo>
                  <a:lnTo>
                    <a:pt x="630" y="340"/>
                  </a:lnTo>
                  <a:lnTo>
                    <a:pt x="628" y="337"/>
                  </a:lnTo>
                  <a:lnTo>
                    <a:pt x="625" y="335"/>
                  </a:lnTo>
                  <a:lnTo>
                    <a:pt x="622" y="334"/>
                  </a:lnTo>
                  <a:lnTo>
                    <a:pt x="591" y="334"/>
                  </a:lnTo>
                  <a:lnTo>
                    <a:pt x="600" y="343"/>
                  </a:lnTo>
                  <a:lnTo>
                    <a:pt x="599" y="340"/>
                  </a:lnTo>
                  <a:lnTo>
                    <a:pt x="597" y="337"/>
                  </a:lnTo>
                  <a:lnTo>
                    <a:pt x="594" y="335"/>
                  </a:lnTo>
                  <a:lnTo>
                    <a:pt x="591" y="343"/>
                  </a:lnTo>
                  <a:lnTo>
                    <a:pt x="600" y="343"/>
                  </a:lnTo>
                  <a:lnTo>
                    <a:pt x="600" y="325"/>
                  </a:lnTo>
                  <a:lnTo>
                    <a:pt x="599" y="322"/>
                  </a:lnTo>
                  <a:lnTo>
                    <a:pt x="597" y="319"/>
                  </a:lnTo>
                  <a:lnTo>
                    <a:pt x="594" y="317"/>
                  </a:lnTo>
                  <a:lnTo>
                    <a:pt x="591" y="316"/>
                  </a:lnTo>
                  <a:lnTo>
                    <a:pt x="582" y="316"/>
                  </a:lnTo>
                  <a:lnTo>
                    <a:pt x="591" y="325"/>
                  </a:lnTo>
                  <a:lnTo>
                    <a:pt x="590" y="322"/>
                  </a:lnTo>
                  <a:lnTo>
                    <a:pt x="588" y="319"/>
                  </a:lnTo>
                  <a:lnTo>
                    <a:pt x="585" y="317"/>
                  </a:lnTo>
                  <a:lnTo>
                    <a:pt x="582" y="325"/>
                  </a:lnTo>
                  <a:lnTo>
                    <a:pt x="591" y="325"/>
                  </a:lnTo>
                  <a:lnTo>
                    <a:pt x="591" y="316"/>
                  </a:lnTo>
                  <a:lnTo>
                    <a:pt x="590" y="313"/>
                  </a:lnTo>
                  <a:lnTo>
                    <a:pt x="588" y="310"/>
                  </a:lnTo>
                  <a:lnTo>
                    <a:pt x="585" y="308"/>
                  </a:lnTo>
                  <a:lnTo>
                    <a:pt x="582" y="307"/>
                  </a:lnTo>
                  <a:lnTo>
                    <a:pt x="572" y="307"/>
                  </a:lnTo>
                  <a:lnTo>
                    <a:pt x="578" y="310"/>
                  </a:lnTo>
                  <a:lnTo>
                    <a:pt x="575" y="308"/>
                  </a:lnTo>
                  <a:lnTo>
                    <a:pt x="572" y="316"/>
                  </a:lnTo>
                  <a:lnTo>
                    <a:pt x="579" y="311"/>
                  </a:lnTo>
                  <a:lnTo>
                    <a:pt x="559" y="283"/>
                  </a:lnTo>
                  <a:lnTo>
                    <a:pt x="558" y="282"/>
                  </a:lnTo>
                  <a:lnTo>
                    <a:pt x="555" y="280"/>
                  </a:lnTo>
                  <a:lnTo>
                    <a:pt x="552" y="279"/>
                  </a:lnTo>
                  <a:lnTo>
                    <a:pt x="539" y="279"/>
                  </a:lnTo>
                  <a:lnTo>
                    <a:pt x="548" y="288"/>
                  </a:lnTo>
                  <a:lnTo>
                    <a:pt x="547" y="285"/>
                  </a:lnTo>
                  <a:lnTo>
                    <a:pt x="545" y="282"/>
                  </a:lnTo>
                  <a:lnTo>
                    <a:pt x="542" y="280"/>
                  </a:lnTo>
                  <a:lnTo>
                    <a:pt x="539" y="288"/>
                  </a:lnTo>
                  <a:lnTo>
                    <a:pt x="548" y="288"/>
                  </a:lnTo>
                  <a:lnTo>
                    <a:pt x="548" y="272"/>
                  </a:lnTo>
                  <a:lnTo>
                    <a:pt x="547" y="269"/>
                  </a:lnTo>
                  <a:lnTo>
                    <a:pt x="545" y="266"/>
                  </a:lnTo>
                  <a:lnTo>
                    <a:pt x="542" y="264"/>
                  </a:lnTo>
                  <a:lnTo>
                    <a:pt x="539" y="263"/>
                  </a:lnTo>
                  <a:lnTo>
                    <a:pt x="519" y="263"/>
                  </a:lnTo>
                  <a:lnTo>
                    <a:pt x="525" y="266"/>
                  </a:lnTo>
                  <a:lnTo>
                    <a:pt x="522" y="264"/>
                  </a:lnTo>
                  <a:lnTo>
                    <a:pt x="519" y="272"/>
                  </a:lnTo>
                  <a:lnTo>
                    <a:pt x="527" y="268"/>
                  </a:lnTo>
                  <a:lnTo>
                    <a:pt x="522" y="260"/>
                  </a:lnTo>
                  <a:lnTo>
                    <a:pt x="514" y="264"/>
                  </a:lnTo>
                  <a:lnTo>
                    <a:pt x="523" y="264"/>
                  </a:lnTo>
                  <a:lnTo>
                    <a:pt x="523" y="254"/>
                  </a:lnTo>
                  <a:lnTo>
                    <a:pt x="522" y="251"/>
                  </a:lnTo>
                  <a:lnTo>
                    <a:pt x="520" y="248"/>
                  </a:lnTo>
                  <a:lnTo>
                    <a:pt x="517" y="246"/>
                  </a:lnTo>
                  <a:lnTo>
                    <a:pt x="514" y="245"/>
                  </a:lnTo>
                  <a:lnTo>
                    <a:pt x="499" y="245"/>
                  </a:lnTo>
                  <a:lnTo>
                    <a:pt x="508" y="254"/>
                  </a:lnTo>
                  <a:lnTo>
                    <a:pt x="507" y="251"/>
                  </a:lnTo>
                  <a:lnTo>
                    <a:pt x="505" y="248"/>
                  </a:lnTo>
                  <a:lnTo>
                    <a:pt x="502" y="246"/>
                  </a:lnTo>
                  <a:lnTo>
                    <a:pt x="499" y="254"/>
                  </a:lnTo>
                  <a:lnTo>
                    <a:pt x="508" y="254"/>
                  </a:lnTo>
                  <a:lnTo>
                    <a:pt x="508" y="247"/>
                  </a:lnTo>
                  <a:lnTo>
                    <a:pt x="507" y="244"/>
                  </a:lnTo>
                  <a:lnTo>
                    <a:pt x="505" y="241"/>
                  </a:lnTo>
                  <a:lnTo>
                    <a:pt x="502" y="239"/>
                  </a:lnTo>
                  <a:lnTo>
                    <a:pt x="499" y="238"/>
                  </a:lnTo>
                  <a:lnTo>
                    <a:pt x="486" y="238"/>
                  </a:lnTo>
                  <a:lnTo>
                    <a:pt x="494" y="244"/>
                  </a:lnTo>
                  <a:lnTo>
                    <a:pt x="492" y="241"/>
                  </a:lnTo>
                  <a:lnTo>
                    <a:pt x="489" y="239"/>
                  </a:lnTo>
                  <a:lnTo>
                    <a:pt x="486" y="247"/>
                  </a:lnTo>
                  <a:lnTo>
                    <a:pt x="495" y="244"/>
                  </a:lnTo>
                  <a:lnTo>
                    <a:pt x="492" y="235"/>
                  </a:lnTo>
                  <a:lnTo>
                    <a:pt x="491" y="235"/>
                  </a:lnTo>
                  <a:lnTo>
                    <a:pt x="489" y="232"/>
                  </a:lnTo>
                  <a:lnTo>
                    <a:pt x="486" y="230"/>
                  </a:lnTo>
                  <a:lnTo>
                    <a:pt x="483" y="229"/>
                  </a:lnTo>
                  <a:lnTo>
                    <a:pt x="459" y="229"/>
                  </a:lnTo>
                  <a:lnTo>
                    <a:pt x="465" y="232"/>
                  </a:lnTo>
                  <a:lnTo>
                    <a:pt x="462" y="230"/>
                  </a:lnTo>
                  <a:lnTo>
                    <a:pt x="459" y="238"/>
                  </a:lnTo>
                  <a:lnTo>
                    <a:pt x="466" y="233"/>
                  </a:lnTo>
                  <a:lnTo>
                    <a:pt x="453" y="216"/>
                  </a:lnTo>
                  <a:lnTo>
                    <a:pt x="452" y="215"/>
                  </a:lnTo>
                  <a:lnTo>
                    <a:pt x="449" y="213"/>
                  </a:lnTo>
                  <a:lnTo>
                    <a:pt x="447" y="212"/>
                  </a:lnTo>
                  <a:lnTo>
                    <a:pt x="433" y="211"/>
                  </a:lnTo>
                  <a:lnTo>
                    <a:pt x="441" y="220"/>
                  </a:lnTo>
                  <a:lnTo>
                    <a:pt x="440" y="217"/>
                  </a:lnTo>
                  <a:lnTo>
                    <a:pt x="438" y="214"/>
                  </a:lnTo>
                  <a:lnTo>
                    <a:pt x="435" y="212"/>
                  </a:lnTo>
                  <a:lnTo>
                    <a:pt x="432" y="220"/>
                  </a:lnTo>
                  <a:lnTo>
                    <a:pt x="441" y="220"/>
                  </a:lnTo>
                  <a:lnTo>
                    <a:pt x="441" y="205"/>
                  </a:lnTo>
                  <a:lnTo>
                    <a:pt x="440" y="202"/>
                  </a:lnTo>
                  <a:lnTo>
                    <a:pt x="438" y="199"/>
                  </a:lnTo>
                  <a:lnTo>
                    <a:pt x="435" y="197"/>
                  </a:lnTo>
                  <a:lnTo>
                    <a:pt x="432" y="196"/>
                  </a:lnTo>
                  <a:lnTo>
                    <a:pt x="407" y="196"/>
                  </a:lnTo>
                  <a:lnTo>
                    <a:pt x="416" y="205"/>
                  </a:lnTo>
                  <a:lnTo>
                    <a:pt x="415" y="202"/>
                  </a:lnTo>
                  <a:lnTo>
                    <a:pt x="413" y="199"/>
                  </a:lnTo>
                  <a:lnTo>
                    <a:pt x="410" y="197"/>
                  </a:lnTo>
                  <a:lnTo>
                    <a:pt x="407" y="205"/>
                  </a:lnTo>
                  <a:lnTo>
                    <a:pt x="416" y="205"/>
                  </a:lnTo>
                  <a:lnTo>
                    <a:pt x="416" y="189"/>
                  </a:lnTo>
                  <a:lnTo>
                    <a:pt x="415" y="186"/>
                  </a:lnTo>
                  <a:lnTo>
                    <a:pt x="415" y="184"/>
                  </a:lnTo>
                  <a:lnTo>
                    <a:pt x="402" y="165"/>
                  </a:lnTo>
                  <a:lnTo>
                    <a:pt x="400" y="164"/>
                  </a:lnTo>
                  <a:lnTo>
                    <a:pt x="397" y="162"/>
                  </a:lnTo>
                  <a:lnTo>
                    <a:pt x="394" y="161"/>
                  </a:lnTo>
                  <a:lnTo>
                    <a:pt x="354" y="161"/>
                  </a:lnTo>
                  <a:lnTo>
                    <a:pt x="363" y="170"/>
                  </a:lnTo>
                  <a:lnTo>
                    <a:pt x="362" y="167"/>
                  </a:lnTo>
                  <a:lnTo>
                    <a:pt x="360" y="164"/>
                  </a:lnTo>
                  <a:lnTo>
                    <a:pt x="357" y="162"/>
                  </a:lnTo>
                  <a:lnTo>
                    <a:pt x="354" y="170"/>
                  </a:lnTo>
                  <a:lnTo>
                    <a:pt x="363" y="170"/>
                  </a:lnTo>
                  <a:lnTo>
                    <a:pt x="363" y="164"/>
                  </a:lnTo>
                  <a:lnTo>
                    <a:pt x="362" y="161"/>
                  </a:lnTo>
                  <a:lnTo>
                    <a:pt x="360" y="158"/>
                  </a:lnTo>
                  <a:lnTo>
                    <a:pt x="358" y="156"/>
                  </a:lnTo>
                  <a:lnTo>
                    <a:pt x="345" y="149"/>
                  </a:lnTo>
                  <a:lnTo>
                    <a:pt x="350" y="157"/>
                  </a:lnTo>
                  <a:lnTo>
                    <a:pt x="349" y="154"/>
                  </a:lnTo>
                  <a:lnTo>
                    <a:pt x="347" y="151"/>
                  </a:lnTo>
                  <a:lnTo>
                    <a:pt x="341" y="157"/>
                  </a:lnTo>
                  <a:lnTo>
                    <a:pt x="350" y="157"/>
                  </a:lnTo>
                  <a:lnTo>
                    <a:pt x="350" y="128"/>
                  </a:lnTo>
                  <a:lnTo>
                    <a:pt x="349" y="125"/>
                  </a:lnTo>
                  <a:lnTo>
                    <a:pt x="347" y="122"/>
                  </a:lnTo>
                  <a:lnTo>
                    <a:pt x="344" y="120"/>
                  </a:lnTo>
                  <a:lnTo>
                    <a:pt x="341" y="119"/>
                  </a:lnTo>
                  <a:lnTo>
                    <a:pt x="331" y="119"/>
                  </a:lnTo>
                  <a:lnTo>
                    <a:pt x="340" y="128"/>
                  </a:lnTo>
                  <a:lnTo>
                    <a:pt x="339" y="125"/>
                  </a:lnTo>
                  <a:lnTo>
                    <a:pt x="337" y="122"/>
                  </a:lnTo>
                  <a:lnTo>
                    <a:pt x="334" y="120"/>
                  </a:lnTo>
                  <a:lnTo>
                    <a:pt x="331" y="128"/>
                  </a:lnTo>
                  <a:lnTo>
                    <a:pt x="340" y="128"/>
                  </a:lnTo>
                  <a:lnTo>
                    <a:pt x="340" y="118"/>
                  </a:lnTo>
                  <a:lnTo>
                    <a:pt x="339" y="115"/>
                  </a:lnTo>
                  <a:lnTo>
                    <a:pt x="337" y="112"/>
                  </a:lnTo>
                  <a:lnTo>
                    <a:pt x="334" y="110"/>
                  </a:lnTo>
                  <a:lnTo>
                    <a:pt x="331" y="109"/>
                  </a:lnTo>
                  <a:lnTo>
                    <a:pt x="311" y="109"/>
                  </a:lnTo>
                  <a:lnTo>
                    <a:pt x="320" y="118"/>
                  </a:lnTo>
                  <a:lnTo>
                    <a:pt x="319" y="115"/>
                  </a:lnTo>
                  <a:lnTo>
                    <a:pt x="317" y="112"/>
                  </a:lnTo>
                  <a:lnTo>
                    <a:pt x="314" y="110"/>
                  </a:lnTo>
                  <a:lnTo>
                    <a:pt x="311" y="118"/>
                  </a:lnTo>
                  <a:lnTo>
                    <a:pt x="320" y="118"/>
                  </a:lnTo>
                  <a:lnTo>
                    <a:pt x="320" y="110"/>
                  </a:lnTo>
                  <a:lnTo>
                    <a:pt x="319" y="107"/>
                  </a:lnTo>
                  <a:lnTo>
                    <a:pt x="317" y="104"/>
                  </a:lnTo>
                  <a:lnTo>
                    <a:pt x="314" y="102"/>
                  </a:lnTo>
                  <a:lnTo>
                    <a:pt x="311" y="101"/>
                  </a:lnTo>
                  <a:lnTo>
                    <a:pt x="288" y="101"/>
                  </a:lnTo>
                  <a:lnTo>
                    <a:pt x="296" y="107"/>
                  </a:lnTo>
                  <a:lnTo>
                    <a:pt x="294" y="104"/>
                  </a:lnTo>
                  <a:lnTo>
                    <a:pt x="291" y="102"/>
                  </a:lnTo>
                  <a:lnTo>
                    <a:pt x="288" y="110"/>
                  </a:lnTo>
                  <a:lnTo>
                    <a:pt x="297" y="109"/>
                  </a:lnTo>
                  <a:lnTo>
                    <a:pt x="296" y="101"/>
                  </a:lnTo>
                  <a:lnTo>
                    <a:pt x="295" y="99"/>
                  </a:lnTo>
                  <a:lnTo>
                    <a:pt x="293" y="96"/>
                  </a:lnTo>
                  <a:lnTo>
                    <a:pt x="290" y="94"/>
                  </a:lnTo>
                  <a:lnTo>
                    <a:pt x="287" y="93"/>
                  </a:lnTo>
                  <a:lnTo>
                    <a:pt x="273" y="93"/>
                  </a:lnTo>
                  <a:lnTo>
                    <a:pt x="281" y="99"/>
                  </a:lnTo>
                  <a:lnTo>
                    <a:pt x="279" y="96"/>
                  </a:lnTo>
                  <a:lnTo>
                    <a:pt x="276" y="94"/>
                  </a:lnTo>
                  <a:lnTo>
                    <a:pt x="273" y="102"/>
                  </a:lnTo>
                  <a:lnTo>
                    <a:pt x="282" y="99"/>
                  </a:lnTo>
                  <a:lnTo>
                    <a:pt x="280" y="93"/>
                  </a:lnTo>
                  <a:lnTo>
                    <a:pt x="279" y="93"/>
                  </a:lnTo>
                  <a:lnTo>
                    <a:pt x="277" y="90"/>
                  </a:lnTo>
                  <a:lnTo>
                    <a:pt x="274" y="88"/>
                  </a:lnTo>
                  <a:lnTo>
                    <a:pt x="271" y="87"/>
                  </a:lnTo>
                  <a:lnTo>
                    <a:pt x="234" y="87"/>
                  </a:lnTo>
                  <a:lnTo>
                    <a:pt x="243" y="96"/>
                  </a:lnTo>
                  <a:lnTo>
                    <a:pt x="242" y="93"/>
                  </a:lnTo>
                  <a:lnTo>
                    <a:pt x="240" y="90"/>
                  </a:lnTo>
                  <a:lnTo>
                    <a:pt x="237" y="88"/>
                  </a:lnTo>
                  <a:lnTo>
                    <a:pt x="234" y="96"/>
                  </a:lnTo>
                  <a:lnTo>
                    <a:pt x="243" y="96"/>
                  </a:lnTo>
                  <a:lnTo>
                    <a:pt x="243" y="86"/>
                  </a:lnTo>
                  <a:lnTo>
                    <a:pt x="242" y="83"/>
                  </a:lnTo>
                  <a:lnTo>
                    <a:pt x="240" y="80"/>
                  </a:lnTo>
                  <a:lnTo>
                    <a:pt x="237" y="78"/>
                  </a:lnTo>
                  <a:lnTo>
                    <a:pt x="234" y="77"/>
                  </a:lnTo>
                  <a:lnTo>
                    <a:pt x="226" y="77"/>
                  </a:lnTo>
                  <a:lnTo>
                    <a:pt x="235" y="86"/>
                  </a:lnTo>
                  <a:lnTo>
                    <a:pt x="234" y="83"/>
                  </a:lnTo>
                  <a:lnTo>
                    <a:pt x="232" y="80"/>
                  </a:lnTo>
                  <a:lnTo>
                    <a:pt x="229" y="78"/>
                  </a:lnTo>
                  <a:lnTo>
                    <a:pt x="226" y="86"/>
                  </a:lnTo>
                  <a:lnTo>
                    <a:pt x="235" y="86"/>
                  </a:lnTo>
                  <a:lnTo>
                    <a:pt x="235" y="79"/>
                  </a:lnTo>
                  <a:lnTo>
                    <a:pt x="234" y="76"/>
                  </a:lnTo>
                  <a:lnTo>
                    <a:pt x="232" y="73"/>
                  </a:lnTo>
                  <a:lnTo>
                    <a:pt x="229" y="71"/>
                  </a:lnTo>
                  <a:lnTo>
                    <a:pt x="227" y="70"/>
                  </a:lnTo>
                  <a:lnTo>
                    <a:pt x="218" y="69"/>
                  </a:lnTo>
                  <a:lnTo>
                    <a:pt x="226" y="78"/>
                  </a:lnTo>
                  <a:lnTo>
                    <a:pt x="225" y="75"/>
                  </a:lnTo>
                  <a:lnTo>
                    <a:pt x="223" y="72"/>
                  </a:lnTo>
                  <a:lnTo>
                    <a:pt x="220" y="70"/>
                  </a:lnTo>
                  <a:lnTo>
                    <a:pt x="217" y="78"/>
                  </a:lnTo>
                  <a:lnTo>
                    <a:pt x="226" y="78"/>
                  </a:lnTo>
                  <a:lnTo>
                    <a:pt x="226" y="71"/>
                  </a:lnTo>
                  <a:lnTo>
                    <a:pt x="225" y="68"/>
                  </a:lnTo>
                  <a:lnTo>
                    <a:pt x="223" y="65"/>
                  </a:lnTo>
                  <a:lnTo>
                    <a:pt x="220" y="63"/>
                  </a:lnTo>
                  <a:lnTo>
                    <a:pt x="217" y="62"/>
                  </a:lnTo>
                  <a:lnTo>
                    <a:pt x="202" y="62"/>
                  </a:lnTo>
                  <a:lnTo>
                    <a:pt x="211" y="71"/>
                  </a:lnTo>
                  <a:lnTo>
                    <a:pt x="210" y="68"/>
                  </a:lnTo>
                  <a:lnTo>
                    <a:pt x="208" y="65"/>
                  </a:lnTo>
                  <a:lnTo>
                    <a:pt x="205" y="63"/>
                  </a:lnTo>
                  <a:lnTo>
                    <a:pt x="202" y="71"/>
                  </a:lnTo>
                  <a:lnTo>
                    <a:pt x="211" y="71"/>
                  </a:lnTo>
                  <a:lnTo>
                    <a:pt x="211" y="62"/>
                  </a:lnTo>
                  <a:lnTo>
                    <a:pt x="210" y="59"/>
                  </a:lnTo>
                  <a:lnTo>
                    <a:pt x="208" y="56"/>
                  </a:lnTo>
                  <a:lnTo>
                    <a:pt x="205" y="54"/>
                  </a:lnTo>
                  <a:lnTo>
                    <a:pt x="202" y="53"/>
                  </a:lnTo>
                  <a:lnTo>
                    <a:pt x="175" y="53"/>
                  </a:lnTo>
                  <a:lnTo>
                    <a:pt x="181" y="56"/>
                  </a:lnTo>
                  <a:lnTo>
                    <a:pt x="178" y="54"/>
                  </a:lnTo>
                  <a:lnTo>
                    <a:pt x="175" y="62"/>
                  </a:lnTo>
                  <a:lnTo>
                    <a:pt x="183" y="57"/>
                  </a:lnTo>
                  <a:lnTo>
                    <a:pt x="165" y="29"/>
                  </a:lnTo>
                  <a:lnTo>
                    <a:pt x="163" y="28"/>
                  </a:lnTo>
                  <a:lnTo>
                    <a:pt x="160" y="26"/>
                  </a:lnTo>
                  <a:lnTo>
                    <a:pt x="157" y="25"/>
                  </a:lnTo>
                  <a:lnTo>
                    <a:pt x="127" y="25"/>
                  </a:lnTo>
                  <a:lnTo>
                    <a:pt x="136" y="34"/>
                  </a:lnTo>
                  <a:lnTo>
                    <a:pt x="135" y="31"/>
                  </a:lnTo>
                  <a:lnTo>
                    <a:pt x="133" y="28"/>
                  </a:lnTo>
                  <a:lnTo>
                    <a:pt x="130" y="26"/>
                  </a:lnTo>
                  <a:lnTo>
                    <a:pt x="127" y="34"/>
                  </a:lnTo>
                  <a:lnTo>
                    <a:pt x="136" y="34"/>
                  </a:lnTo>
                  <a:lnTo>
                    <a:pt x="136" y="27"/>
                  </a:lnTo>
                  <a:lnTo>
                    <a:pt x="135" y="24"/>
                  </a:lnTo>
                  <a:lnTo>
                    <a:pt x="133" y="21"/>
                  </a:lnTo>
                  <a:lnTo>
                    <a:pt x="130" y="19"/>
                  </a:lnTo>
                  <a:lnTo>
                    <a:pt x="127" y="18"/>
                  </a:lnTo>
                  <a:lnTo>
                    <a:pt x="101" y="18"/>
                  </a:lnTo>
                  <a:lnTo>
                    <a:pt x="110" y="27"/>
                  </a:lnTo>
                  <a:lnTo>
                    <a:pt x="109" y="24"/>
                  </a:lnTo>
                  <a:lnTo>
                    <a:pt x="107" y="21"/>
                  </a:lnTo>
                  <a:lnTo>
                    <a:pt x="104" y="19"/>
                  </a:lnTo>
                  <a:lnTo>
                    <a:pt x="101" y="27"/>
                  </a:lnTo>
                  <a:lnTo>
                    <a:pt x="110" y="27"/>
                  </a:lnTo>
                  <a:lnTo>
                    <a:pt x="110" y="17"/>
                  </a:lnTo>
                  <a:lnTo>
                    <a:pt x="109" y="14"/>
                  </a:lnTo>
                  <a:lnTo>
                    <a:pt x="107" y="11"/>
                  </a:lnTo>
                  <a:lnTo>
                    <a:pt x="104" y="9"/>
                  </a:lnTo>
                  <a:lnTo>
                    <a:pt x="101" y="8"/>
                  </a:lnTo>
                  <a:lnTo>
                    <a:pt x="90" y="8"/>
                  </a:lnTo>
                  <a:lnTo>
                    <a:pt x="99" y="17"/>
                  </a:lnTo>
                  <a:lnTo>
                    <a:pt x="98" y="14"/>
                  </a:lnTo>
                  <a:lnTo>
                    <a:pt x="96" y="11"/>
                  </a:lnTo>
                  <a:lnTo>
                    <a:pt x="93" y="9"/>
                  </a:lnTo>
                  <a:lnTo>
                    <a:pt x="90" y="17"/>
                  </a:lnTo>
                  <a:lnTo>
                    <a:pt x="99" y="17"/>
                  </a:lnTo>
                  <a:lnTo>
                    <a:pt x="99" y="9"/>
                  </a:lnTo>
                  <a:lnTo>
                    <a:pt x="98" y="6"/>
                  </a:lnTo>
                  <a:lnTo>
                    <a:pt x="96" y="3"/>
                  </a:lnTo>
                  <a:lnTo>
                    <a:pt x="93" y="1"/>
                  </a:lnTo>
                  <a:lnTo>
                    <a:pt x="90" y="0"/>
                  </a:lnTo>
                  <a:lnTo>
                    <a:pt x="0" y="0"/>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84365" name="Freeform 131"/>
            <p:cNvSpPr>
              <a:spLocks/>
            </p:cNvSpPr>
            <p:nvPr/>
          </p:nvSpPr>
          <p:spPr bwMode="auto">
            <a:xfrm>
              <a:off x="1557338" y="1365250"/>
              <a:ext cx="5659437" cy="3325813"/>
            </a:xfrm>
            <a:custGeom>
              <a:avLst/>
              <a:gdLst>
                <a:gd name="T0" fmla="*/ 2147483647 w 3565"/>
                <a:gd name="T1" fmla="*/ 2147483647 h 2095"/>
                <a:gd name="T2" fmla="*/ 2147483647 w 3565"/>
                <a:gd name="T3" fmla="*/ 2147483647 h 2095"/>
                <a:gd name="T4" fmla="*/ 2147483647 w 3565"/>
                <a:gd name="T5" fmla="*/ 2147483647 h 2095"/>
                <a:gd name="T6" fmla="*/ 2147483647 w 3565"/>
                <a:gd name="T7" fmla="*/ 2147483647 h 2095"/>
                <a:gd name="T8" fmla="*/ 2147483647 w 3565"/>
                <a:gd name="T9" fmla="*/ 2147483647 h 2095"/>
                <a:gd name="T10" fmla="*/ 2147483647 w 3565"/>
                <a:gd name="T11" fmla="*/ 2147483647 h 2095"/>
                <a:gd name="T12" fmla="*/ 2147483647 w 3565"/>
                <a:gd name="T13" fmla="*/ 2147483647 h 2095"/>
                <a:gd name="T14" fmla="*/ 2147483647 w 3565"/>
                <a:gd name="T15" fmla="*/ 2147483647 h 2095"/>
                <a:gd name="T16" fmla="*/ 2147483647 w 3565"/>
                <a:gd name="T17" fmla="*/ 2147483647 h 2095"/>
                <a:gd name="T18" fmla="*/ 2147483647 w 3565"/>
                <a:gd name="T19" fmla="*/ 2147483647 h 2095"/>
                <a:gd name="T20" fmla="*/ 2147483647 w 3565"/>
                <a:gd name="T21" fmla="*/ 2147483647 h 2095"/>
                <a:gd name="T22" fmla="*/ 2147483647 w 3565"/>
                <a:gd name="T23" fmla="*/ 2147483647 h 2095"/>
                <a:gd name="T24" fmla="*/ 2147483647 w 3565"/>
                <a:gd name="T25" fmla="*/ 2147483647 h 2095"/>
                <a:gd name="T26" fmla="*/ 2147483647 w 3565"/>
                <a:gd name="T27" fmla="*/ 2147483647 h 2095"/>
                <a:gd name="T28" fmla="*/ 2147483647 w 3565"/>
                <a:gd name="T29" fmla="*/ 2147483647 h 2095"/>
                <a:gd name="T30" fmla="*/ 2147483647 w 3565"/>
                <a:gd name="T31" fmla="*/ 2147483647 h 2095"/>
                <a:gd name="T32" fmla="*/ 2147483647 w 3565"/>
                <a:gd name="T33" fmla="*/ 2147483647 h 2095"/>
                <a:gd name="T34" fmla="*/ 2147483647 w 3565"/>
                <a:gd name="T35" fmla="*/ 2147483647 h 2095"/>
                <a:gd name="T36" fmla="*/ 2147483647 w 3565"/>
                <a:gd name="T37" fmla="*/ 2147483647 h 2095"/>
                <a:gd name="T38" fmla="*/ 2147483647 w 3565"/>
                <a:gd name="T39" fmla="*/ 2147483647 h 2095"/>
                <a:gd name="T40" fmla="*/ 2147483647 w 3565"/>
                <a:gd name="T41" fmla="*/ 2147483647 h 2095"/>
                <a:gd name="T42" fmla="*/ 2147483647 w 3565"/>
                <a:gd name="T43" fmla="*/ 2147483647 h 2095"/>
                <a:gd name="T44" fmla="*/ 2147483647 w 3565"/>
                <a:gd name="T45" fmla="*/ 2147483647 h 2095"/>
                <a:gd name="T46" fmla="*/ 2147483647 w 3565"/>
                <a:gd name="T47" fmla="*/ 2147483647 h 2095"/>
                <a:gd name="T48" fmla="*/ 2147483647 w 3565"/>
                <a:gd name="T49" fmla="*/ 2147483647 h 2095"/>
                <a:gd name="T50" fmla="*/ 2147483647 w 3565"/>
                <a:gd name="T51" fmla="*/ 2147483647 h 2095"/>
                <a:gd name="T52" fmla="*/ 2147483647 w 3565"/>
                <a:gd name="T53" fmla="*/ 2147483647 h 2095"/>
                <a:gd name="T54" fmla="*/ 2147483647 w 3565"/>
                <a:gd name="T55" fmla="*/ 2147483647 h 2095"/>
                <a:gd name="T56" fmla="*/ 2147483647 w 3565"/>
                <a:gd name="T57" fmla="*/ 2147483647 h 2095"/>
                <a:gd name="T58" fmla="*/ 2147483647 w 3565"/>
                <a:gd name="T59" fmla="*/ 2147483647 h 2095"/>
                <a:gd name="T60" fmla="*/ 2147483647 w 3565"/>
                <a:gd name="T61" fmla="*/ 2147483647 h 2095"/>
                <a:gd name="T62" fmla="*/ 2147483647 w 3565"/>
                <a:gd name="T63" fmla="*/ 2147483647 h 2095"/>
                <a:gd name="T64" fmla="*/ 2147483647 w 3565"/>
                <a:gd name="T65" fmla="*/ 2147483647 h 2095"/>
                <a:gd name="T66" fmla="*/ 2147483647 w 3565"/>
                <a:gd name="T67" fmla="*/ 2147483647 h 2095"/>
                <a:gd name="T68" fmla="*/ 2147483647 w 3565"/>
                <a:gd name="T69" fmla="*/ 2147483647 h 2095"/>
                <a:gd name="T70" fmla="*/ 2147483647 w 3565"/>
                <a:gd name="T71" fmla="*/ 2147483647 h 2095"/>
                <a:gd name="T72" fmla="*/ 2147483647 w 3565"/>
                <a:gd name="T73" fmla="*/ 2147483647 h 2095"/>
                <a:gd name="T74" fmla="*/ 2147483647 w 3565"/>
                <a:gd name="T75" fmla="*/ 2147483647 h 2095"/>
                <a:gd name="T76" fmla="*/ 2147483647 w 3565"/>
                <a:gd name="T77" fmla="*/ 2147483647 h 2095"/>
                <a:gd name="T78" fmla="*/ 2147483647 w 3565"/>
                <a:gd name="T79" fmla="*/ 2147483647 h 2095"/>
                <a:gd name="T80" fmla="*/ 2147483647 w 3565"/>
                <a:gd name="T81" fmla="*/ 2147483647 h 2095"/>
                <a:gd name="T82" fmla="*/ 2147483647 w 3565"/>
                <a:gd name="T83" fmla="*/ 2147483647 h 2095"/>
                <a:gd name="T84" fmla="*/ 2147483647 w 3565"/>
                <a:gd name="T85" fmla="*/ 2147483647 h 2095"/>
                <a:gd name="T86" fmla="*/ 2147483647 w 3565"/>
                <a:gd name="T87" fmla="*/ 2147483647 h 2095"/>
                <a:gd name="T88" fmla="*/ 2147483647 w 3565"/>
                <a:gd name="T89" fmla="*/ 2147483647 h 2095"/>
                <a:gd name="T90" fmla="*/ 2147483647 w 3565"/>
                <a:gd name="T91" fmla="*/ 2147483647 h 2095"/>
                <a:gd name="T92" fmla="*/ 2147483647 w 3565"/>
                <a:gd name="T93" fmla="*/ 2147483647 h 2095"/>
                <a:gd name="T94" fmla="*/ 2147483647 w 3565"/>
                <a:gd name="T95" fmla="*/ 2147483647 h 2095"/>
                <a:gd name="T96" fmla="*/ 2147483647 w 3565"/>
                <a:gd name="T97" fmla="*/ 2147483647 h 2095"/>
                <a:gd name="T98" fmla="*/ 2147483647 w 3565"/>
                <a:gd name="T99" fmla="*/ 2147483647 h 2095"/>
                <a:gd name="T100" fmla="*/ 2147483647 w 3565"/>
                <a:gd name="T101" fmla="*/ 2147483647 h 2095"/>
                <a:gd name="T102" fmla="*/ 2147483647 w 3565"/>
                <a:gd name="T103" fmla="*/ 2147483647 h 2095"/>
                <a:gd name="T104" fmla="*/ 2147483647 w 3565"/>
                <a:gd name="T105" fmla="*/ 2147483647 h 2095"/>
                <a:gd name="T106" fmla="*/ 2147483647 w 3565"/>
                <a:gd name="T107" fmla="*/ 2147483647 h 2095"/>
                <a:gd name="T108" fmla="*/ 2147483647 w 3565"/>
                <a:gd name="T109" fmla="*/ 2147483647 h 2095"/>
                <a:gd name="T110" fmla="*/ 2147483647 w 3565"/>
                <a:gd name="T111" fmla="*/ 2147483647 h 2095"/>
                <a:gd name="T112" fmla="*/ 2147483647 w 3565"/>
                <a:gd name="T113" fmla="*/ 2147483647 h 2095"/>
                <a:gd name="T114" fmla="*/ 2147483647 w 3565"/>
                <a:gd name="T115" fmla="*/ 2147483647 h 2095"/>
                <a:gd name="T116" fmla="*/ 2147483647 w 3565"/>
                <a:gd name="T117" fmla="*/ 2147483647 h 2095"/>
                <a:gd name="T118" fmla="*/ 2147483647 w 3565"/>
                <a:gd name="T119" fmla="*/ 2147483647 h 2095"/>
                <a:gd name="T120" fmla="*/ 2147483647 w 3565"/>
                <a:gd name="T121" fmla="*/ 2147483647 h 2095"/>
                <a:gd name="T122" fmla="*/ 2147483647 w 3565"/>
                <a:gd name="T123" fmla="*/ 2147483647 h 2095"/>
                <a:gd name="T124" fmla="*/ 2147483647 w 3565"/>
                <a:gd name="T125" fmla="*/ 2147483647 h 20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565" h="2095">
                  <a:moveTo>
                    <a:pt x="0" y="0"/>
                  </a:moveTo>
                  <a:lnTo>
                    <a:pt x="0" y="18"/>
                  </a:lnTo>
                  <a:lnTo>
                    <a:pt x="55" y="18"/>
                  </a:lnTo>
                  <a:lnTo>
                    <a:pt x="55" y="9"/>
                  </a:lnTo>
                  <a:lnTo>
                    <a:pt x="46" y="9"/>
                  </a:lnTo>
                  <a:lnTo>
                    <a:pt x="47" y="12"/>
                  </a:lnTo>
                  <a:lnTo>
                    <a:pt x="49" y="15"/>
                  </a:lnTo>
                  <a:lnTo>
                    <a:pt x="52" y="17"/>
                  </a:lnTo>
                  <a:lnTo>
                    <a:pt x="46" y="9"/>
                  </a:lnTo>
                  <a:lnTo>
                    <a:pt x="46" y="23"/>
                  </a:lnTo>
                  <a:lnTo>
                    <a:pt x="47" y="26"/>
                  </a:lnTo>
                  <a:lnTo>
                    <a:pt x="49" y="29"/>
                  </a:lnTo>
                  <a:lnTo>
                    <a:pt x="52" y="31"/>
                  </a:lnTo>
                  <a:lnTo>
                    <a:pt x="55" y="32"/>
                  </a:lnTo>
                  <a:lnTo>
                    <a:pt x="140" y="32"/>
                  </a:lnTo>
                  <a:lnTo>
                    <a:pt x="140" y="23"/>
                  </a:lnTo>
                  <a:lnTo>
                    <a:pt x="131" y="23"/>
                  </a:lnTo>
                  <a:lnTo>
                    <a:pt x="132" y="26"/>
                  </a:lnTo>
                  <a:lnTo>
                    <a:pt x="134" y="29"/>
                  </a:lnTo>
                  <a:lnTo>
                    <a:pt x="137" y="31"/>
                  </a:lnTo>
                  <a:lnTo>
                    <a:pt x="131" y="23"/>
                  </a:lnTo>
                  <a:lnTo>
                    <a:pt x="131" y="35"/>
                  </a:lnTo>
                  <a:lnTo>
                    <a:pt x="132" y="38"/>
                  </a:lnTo>
                  <a:lnTo>
                    <a:pt x="134" y="41"/>
                  </a:lnTo>
                  <a:lnTo>
                    <a:pt x="137" y="43"/>
                  </a:lnTo>
                  <a:lnTo>
                    <a:pt x="140" y="44"/>
                  </a:lnTo>
                  <a:lnTo>
                    <a:pt x="187" y="44"/>
                  </a:lnTo>
                  <a:lnTo>
                    <a:pt x="187" y="35"/>
                  </a:lnTo>
                  <a:lnTo>
                    <a:pt x="178" y="35"/>
                  </a:lnTo>
                  <a:lnTo>
                    <a:pt x="179" y="38"/>
                  </a:lnTo>
                  <a:lnTo>
                    <a:pt x="181" y="41"/>
                  </a:lnTo>
                  <a:lnTo>
                    <a:pt x="184" y="43"/>
                  </a:lnTo>
                  <a:lnTo>
                    <a:pt x="178" y="35"/>
                  </a:lnTo>
                  <a:lnTo>
                    <a:pt x="178" y="43"/>
                  </a:lnTo>
                  <a:lnTo>
                    <a:pt x="179" y="46"/>
                  </a:lnTo>
                  <a:lnTo>
                    <a:pt x="181" y="49"/>
                  </a:lnTo>
                  <a:lnTo>
                    <a:pt x="184" y="51"/>
                  </a:lnTo>
                  <a:lnTo>
                    <a:pt x="187" y="52"/>
                  </a:lnTo>
                  <a:lnTo>
                    <a:pt x="195" y="52"/>
                  </a:lnTo>
                  <a:lnTo>
                    <a:pt x="195" y="43"/>
                  </a:lnTo>
                  <a:lnTo>
                    <a:pt x="186" y="43"/>
                  </a:lnTo>
                  <a:lnTo>
                    <a:pt x="187" y="46"/>
                  </a:lnTo>
                  <a:lnTo>
                    <a:pt x="189" y="49"/>
                  </a:lnTo>
                  <a:lnTo>
                    <a:pt x="192" y="51"/>
                  </a:lnTo>
                  <a:lnTo>
                    <a:pt x="186" y="43"/>
                  </a:lnTo>
                  <a:lnTo>
                    <a:pt x="186" y="51"/>
                  </a:lnTo>
                  <a:lnTo>
                    <a:pt x="187" y="54"/>
                  </a:lnTo>
                  <a:lnTo>
                    <a:pt x="189" y="57"/>
                  </a:lnTo>
                  <a:lnTo>
                    <a:pt x="192" y="59"/>
                  </a:lnTo>
                  <a:lnTo>
                    <a:pt x="195" y="60"/>
                  </a:lnTo>
                  <a:lnTo>
                    <a:pt x="215" y="60"/>
                  </a:lnTo>
                  <a:lnTo>
                    <a:pt x="215" y="51"/>
                  </a:lnTo>
                  <a:lnTo>
                    <a:pt x="206" y="51"/>
                  </a:lnTo>
                  <a:lnTo>
                    <a:pt x="207" y="54"/>
                  </a:lnTo>
                  <a:lnTo>
                    <a:pt x="209" y="57"/>
                  </a:lnTo>
                  <a:lnTo>
                    <a:pt x="212" y="59"/>
                  </a:lnTo>
                  <a:lnTo>
                    <a:pt x="206" y="51"/>
                  </a:lnTo>
                  <a:lnTo>
                    <a:pt x="206" y="60"/>
                  </a:lnTo>
                  <a:lnTo>
                    <a:pt x="207" y="63"/>
                  </a:lnTo>
                  <a:lnTo>
                    <a:pt x="209" y="66"/>
                  </a:lnTo>
                  <a:lnTo>
                    <a:pt x="212" y="68"/>
                  </a:lnTo>
                  <a:lnTo>
                    <a:pt x="215" y="69"/>
                  </a:lnTo>
                  <a:lnTo>
                    <a:pt x="245" y="69"/>
                  </a:lnTo>
                  <a:lnTo>
                    <a:pt x="245" y="60"/>
                  </a:lnTo>
                  <a:lnTo>
                    <a:pt x="236" y="60"/>
                  </a:lnTo>
                  <a:lnTo>
                    <a:pt x="237" y="63"/>
                  </a:lnTo>
                  <a:lnTo>
                    <a:pt x="239" y="66"/>
                  </a:lnTo>
                  <a:lnTo>
                    <a:pt x="242" y="68"/>
                  </a:lnTo>
                  <a:lnTo>
                    <a:pt x="236" y="60"/>
                  </a:lnTo>
                  <a:lnTo>
                    <a:pt x="236" y="71"/>
                  </a:lnTo>
                  <a:lnTo>
                    <a:pt x="237" y="74"/>
                  </a:lnTo>
                  <a:lnTo>
                    <a:pt x="239" y="77"/>
                  </a:lnTo>
                  <a:lnTo>
                    <a:pt x="242" y="79"/>
                  </a:lnTo>
                  <a:lnTo>
                    <a:pt x="245" y="80"/>
                  </a:lnTo>
                  <a:lnTo>
                    <a:pt x="247" y="80"/>
                  </a:lnTo>
                  <a:lnTo>
                    <a:pt x="256" y="78"/>
                  </a:lnTo>
                  <a:lnTo>
                    <a:pt x="254" y="69"/>
                  </a:lnTo>
                  <a:lnTo>
                    <a:pt x="245" y="69"/>
                  </a:lnTo>
                  <a:lnTo>
                    <a:pt x="246" y="72"/>
                  </a:lnTo>
                  <a:lnTo>
                    <a:pt x="248" y="75"/>
                  </a:lnTo>
                  <a:lnTo>
                    <a:pt x="251" y="77"/>
                  </a:lnTo>
                  <a:lnTo>
                    <a:pt x="254" y="78"/>
                  </a:lnTo>
                  <a:lnTo>
                    <a:pt x="245" y="69"/>
                  </a:lnTo>
                  <a:lnTo>
                    <a:pt x="245" y="77"/>
                  </a:lnTo>
                  <a:lnTo>
                    <a:pt x="246" y="80"/>
                  </a:lnTo>
                  <a:lnTo>
                    <a:pt x="248" y="83"/>
                  </a:lnTo>
                  <a:lnTo>
                    <a:pt x="251" y="85"/>
                  </a:lnTo>
                  <a:lnTo>
                    <a:pt x="254" y="86"/>
                  </a:lnTo>
                  <a:lnTo>
                    <a:pt x="285" y="86"/>
                  </a:lnTo>
                  <a:lnTo>
                    <a:pt x="285" y="77"/>
                  </a:lnTo>
                  <a:lnTo>
                    <a:pt x="276" y="77"/>
                  </a:lnTo>
                  <a:lnTo>
                    <a:pt x="277" y="80"/>
                  </a:lnTo>
                  <a:lnTo>
                    <a:pt x="279" y="83"/>
                  </a:lnTo>
                  <a:lnTo>
                    <a:pt x="282" y="85"/>
                  </a:lnTo>
                  <a:lnTo>
                    <a:pt x="276" y="77"/>
                  </a:lnTo>
                  <a:lnTo>
                    <a:pt x="276" y="100"/>
                  </a:lnTo>
                  <a:lnTo>
                    <a:pt x="277" y="103"/>
                  </a:lnTo>
                  <a:lnTo>
                    <a:pt x="279" y="106"/>
                  </a:lnTo>
                  <a:lnTo>
                    <a:pt x="282" y="108"/>
                  </a:lnTo>
                  <a:lnTo>
                    <a:pt x="285" y="109"/>
                  </a:lnTo>
                  <a:lnTo>
                    <a:pt x="300" y="109"/>
                  </a:lnTo>
                  <a:lnTo>
                    <a:pt x="300" y="100"/>
                  </a:lnTo>
                  <a:lnTo>
                    <a:pt x="291" y="100"/>
                  </a:lnTo>
                  <a:lnTo>
                    <a:pt x="292" y="103"/>
                  </a:lnTo>
                  <a:lnTo>
                    <a:pt x="294" y="106"/>
                  </a:lnTo>
                  <a:lnTo>
                    <a:pt x="297" y="108"/>
                  </a:lnTo>
                  <a:lnTo>
                    <a:pt x="291" y="100"/>
                  </a:lnTo>
                  <a:lnTo>
                    <a:pt x="291" y="110"/>
                  </a:lnTo>
                  <a:lnTo>
                    <a:pt x="292" y="113"/>
                  </a:lnTo>
                  <a:lnTo>
                    <a:pt x="294" y="116"/>
                  </a:lnTo>
                  <a:lnTo>
                    <a:pt x="297" y="118"/>
                  </a:lnTo>
                  <a:lnTo>
                    <a:pt x="300" y="119"/>
                  </a:lnTo>
                  <a:lnTo>
                    <a:pt x="309" y="119"/>
                  </a:lnTo>
                  <a:lnTo>
                    <a:pt x="309" y="110"/>
                  </a:lnTo>
                  <a:lnTo>
                    <a:pt x="300" y="110"/>
                  </a:lnTo>
                  <a:lnTo>
                    <a:pt x="301" y="113"/>
                  </a:lnTo>
                  <a:lnTo>
                    <a:pt x="303" y="116"/>
                  </a:lnTo>
                  <a:lnTo>
                    <a:pt x="306" y="118"/>
                  </a:lnTo>
                  <a:lnTo>
                    <a:pt x="300" y="110"/>
                  </a:lnTo>
                  <a:lnTo>
                    <a:pt x="300" y="118"/>
                  </a:lnTo>
                  <a:lnTo>
                    <a:pt x="301" y="121"/>
                  </a:lnTo>
                  <a:lnTo>
                    <a:pt x="303" y="124"/>
                  </a:lnTo>
                  <a:lnTo>
                    <a:pt x="306" y="126"/>
                  </a:lnTo>
                  <a:lnTo>
                    <a:pt x="309" y="127"/>
                  </a:lnTo>
                  <a:lnTo>
                    <a:pt x="316" y="127"/>
                  </a:lnTo>
                  <a:lnTo>
                    <a:pt x="316" y="118"/>
                  </a:lnTo>
                  <a:lnTo>
                    <a:pt x="307" y="118"/>
                  </a:lnTo>
                  <a:lnTo>
                    <a:pt x="308" y="121"/>
                  </a:lnTo>
                  <a:lnTo>
                    <a:pt x="310" y="124"/>
                  </a:lnTo>
                  <a:lnTo>
                    <a:pt x="313" y="126"/>
                  </a:lnTo>
                  <a:lnTo>
                    <a:pt x="307" y="118"/>
                  </a:lnTo>
                  <a:lnTo>
                    <a:pt x="307" y="128"/>
                  </a:lnTo>
                  <a:lnTo>
                    <a:pt x="308" y="131"/>
                  </a:lnTo>
                  <a:lnTo>
                    <a:pt x="310" y="134"/>
                  </a:lnTo>
                  <a:lnTo>
                    <a:pt x="313" y="136"/>
                  </a:lnTo>
                  <a:lnTo>
                    <a:pt x="316" y="137"/>
                  </a:lnTo>
                  <a:lnTo>
                    <a:pt x="324" y="137"/>
                  </a:lnTo>
                  <a:lnTo>
                    <a:pt x="324" y="128"/>
                  </a:lnTo>
                  <a:lnTo>
                    <a:pt x="315" y="128"/>
                  </a:lnTo>
                  <a:lnTo>
                    <a:pt x="316" y="131"/>
                  </a:lnTo>
                  <a:lnTo>
                    <a:pt x="318" y="134"/>
                  </a:lnTo>
                  <a:lnTo>
                    <a:pt x="321" y="136"/>
                  </a:lnTo>
                  <a:lnTo>
                    <a:pt x="315" y="128"/>
                  </a:lnTo>
                  <a:lnTo>
                    <a:pt x="315" y="141"/>
                  </a:lnTo>
                  <a:lnTo>
                    <a:pt x="316" y="144"/>
                  </a:lnTo>
                  <a:lnTo>
                    <a:pt x="318" y="147"/>
                  </a:lnTo>
                  <a:lnTo>
                    <a:pt x="321" y="149"/>
                  </a:lnTo>
                  <a:lnTo>
                    <a:pt x="324" y="150"/>
                  </a:lnTo>
                  <a:lnTo>
                    <a:pt x="333" y="150"/>
                  </a:lnTo>
                  <a:lnTo>
                    <a:pt x="333" y="141"/>
                  </a:lnTo>
                  <a:lnTo>
                    <a:pt x="324" y="141"/>
                  </a:lnTo>
                  <a:lnTo>
                    <a:pt x="325" y="144"/>
                  </a:lnTo>
                  <a:lnTo>
                    <a:pt x="327" y="147"/>
                  </a:lnTo>
                  <a:lnTo>
                    <a:pt x="330" y="149"/>
                  </a:lnTo>
                  <a:lnTo>
                    <a:pt x="324" y="141"/>
                  </a:lnTo>
                  <a:lnTo>
                    <a:pt x="324" y="151"/>
                  </a:lnTo>
                  <a:lnTo>
                    <a:pt x="325" y="154"/>
                  </a:lnTo>
                  <a:lnTo>
                    <a:pt x="327" y="157"/>
                  </a:lnTo>
                  <a:lnTo>
                    <a:pt x="330" y="159"/>
                  </a:lnTo>
                  <a:lnTo>
                    <a:pt x="333" y="160"/>
                  </a:lnTo>
                  <a:lnTo>
                    <a:pt x="340" y="160"/>
                  </a:lnTo>
                  <a:lnTo>
                    <a:pt x="340" y="151"/>
                  </a:lnTo>
                  <a:lnTo>
                    <a:pt x="331" y="151"/>
                  </a:lnTo>
                  <a:lnTo>
                    <a:pt x="332" y="154"/>
                  </a:lnTo>
                  <a:lnTo>
                    <a:pt x="334" y="157"/>
                  </a:lnTo>
                  <a:lnTo>
                    <a:pt x="337" y="159"/>
                  </a:lnTo>
                  <a:lnTo>
                    <a:pt x="331" y="151"/>
                  </a:lnTo>
                  <a:lnTo>
                    <a:pt x="331" y="159"/>
                  </a:lnTo>
                  <a:lnTo>
                    <a:pt x="332" y="162"/>
                  </a:lnTo>
                  <a:lnTo>
                    <a:pt x="334" y="165"/>
                  </a:lnTo>
                  <a:lnTo>
                    <a:pt x="337" y="167"/>
                  </a:lnTo>
                  <a:lnTo>
                    <a:pt x="340" y="168"/>
                  </a:lnTo>
                  <a:lnTo>
                    <a:pt x="349" y="169"/>
                  </a:lnTo>
                  <a:lnTo>
                    <a:pt x="353" y="169"/>
                  </a:lnTo>
                  <a:lnTo>
                    <a:pt x="354" y="169"/>
                  </a:lnTo>
                  <a:lnTo>
                    <a:pt x="354" y="160"/>
                  </a:lnTo>
                  <a:lnTo>
                    <a:pt x="348" y="154"/>
                  </a:lnTo>
                  <a:lnTo>
                    <a:pt x="346" y="156"/>
                  </a:lnTo>
                  <a:lnTo>
                    <a:pt x="345" y="160"/>
                  </a:lnTo>
                  <a:lnTo>
                    <a:pt x="346" y="163"/>
                  </a:lnTo>
                  <a:lnTo>
                    <a:pt x="348" y="166"/>
                  </a:lnTo>
                  <a:lnTo>
                    <a:pt x="351" y="168"/>
                  </a:lnTo>
                  <a:lnTo>
                    <a:pt x="351" y="151"/>
                  </a:lnTo>
                  <a:lnTo>
                    <a:pt x="351" y="152"/>
                  </a:lnTo>
                  <a:lnTo>
                    <a:pt x="354" y="160"/>
                  </a:lnTo>
                  <a:lnTo>
                    <a:pt x="354" y="151"/>
                  </a:lnTo>
                  <a:lnTo>
                    <a:pt x="353" y="151"/>
                  </a:lnTo>
                  <a:lnTo>
                    <a:pt x="351" y="151"/>
                  </a:lnTo>
                  <a:lnTo>
                    <a:pt x="348" y="152"/>
                  </a:lnTo>
                  <a:lnTo>
                    <a:pt x="345" y="154"/>
                  </a:lnTo>
                  <a:lnTo>
                    <a:pt x="343" y="157"/>
                  </a:lnTo>
                  <a:lnTo>
                    <a:pt x="342" y="160"/>
                  </a:lnTo>
                  <a:lnTo>
                    <a:pt x="342" y="168"/>
                  </a:lnTo>
                  <a:lnTo>
                    <a:pt x="343" y="171"/>
                  </a:lnTo>
                  <a:lnTo>
                    <a:pt x="345" y="174"/>
                  </a:lnTo>
                  <a:lnTo>
                    <a:pt x="348" y="176"/>
                  </a:lnTo>
                  <a:lnTo>
                    <a:pt x="351" y="177"/>
                  </a:lnTo>
                  <a:lnTo>
                    <a:pt x="366" y="177"/>
                  </a:lnTo>
                  <a:lnTo>
                    <a:pt x="366" y="168"/>
                  </a:lnTo>
                  <a:lnTo>
                    <a:pt x="357" y="168"/>
                  </a:lnTo>
                  <a:lnTo>
                    <a:pt x="358" y="171"/>
                  </a:lnTo>
                  <a:lnTo>
                    <a:pt x="360" y="174"/>
                  </a:lnTo>
                  <a:lnTo>
                    <a:pt x="363" y="176"/>
                  </a:lnTo>
                  <a:lnTo>
                    <a:pt x="357" y="168"/>
                  </a:lnTo>
                  <a:lnTo>
                    <a:pt x="357" y="177"/>
                  </a:lnTo>
                  <a:lnTo>
                    <a:pt x="358" y="180"/>
                  </a:lnTo>
                  <a:lnTo>
                    <a:pt x="360" y="183"/>
                  </a:lnTo>
                  <a:lnTo>
                    <a:pt x="363" y="185"/>
                  </a:lnTo>
                  <a:lnTo>
                    <a:pt x="366" y="186"/>
                  </a:lnTo>
                  <a:lnTo>
                    <a:pt x="383" y="186"/>
                  </a:lnTo>
                  <a:lnTo>
                    <a:pt x="383" y="177"/>
                  </a:lnTo>
                  <a:lnTo>
                    <a:pt x="374" y="177"/>
                  </a:lnTo>
                  <a:lnTo>
                    <a:pt x="375" y="180"/>
                  </a:lnTo>
                  <a:lnTo>
                    <a:pt x="377" y="183"/>
                  </a:lnTo>
                  <a:lnTo>
                    <a:pt x="380" y="185"/>
                  </a:lnTo>
                  <a:lnTo>
                    <a:pt x="374" y="177"/>
                  </a:lnTo>
                  <a:lnTo>
                    <a:pt x="374" y="184"/>
                  </a:lnTo>
                  <a:lnTo>
                    <a:pt x="375" y="187"/>
                  </a:lnTo>
                  <a:lnTo>
                    <a:pt x="377" y="190"/>
                  </a:lnTo>
                  <a:lnTo>
                    <a:pt x="380" y="192"/>
                  </a:lnTo>
                  <a:lnTo>
                    <a:pt x="383" y="193"/>
                  </a:lnTo>
                  <a:lnTo>
                    <a:pt x="392" y="193"/>
                  </a:lnTo>
                  <a:lnTo>
                    <a:pt x="392" y="184"/>
                  </a:lnTo>
                  <a:lnTo>
                    <a:pt x="383" y="184"/>
                  </a:lnTo>
                  <a:lnTo>
                    <a:pt x="384" y="187"/>
                  </a:lnTo>
                  <a:lnTo>
                    <a:pt x="386" y="190"/>
                  </a:lnTo>
                  <a:lnTo>
                    <a:pt x="389" y="192"/>
                  </a:lnTo>
                  <a:lnTo>
                    <a:pt x="383" y="184"/>
                  </a:lnTo>
                  <a:lnTo>
                    <a:pt x="383" y="193"/>
                  </a:lnTo>
                  <a:lnTo>
                    <a:pt x="384" y="196"/>
                  </a:lnTo>
                  <a:lnTo>
                    <a:pt x="386" y="199"/>
                  </a:lnTo>
                  <a:lnTo>
                    <a:pt x="389" y="201"/>
                  </a:lnTo>
                  <a:lnTo>
                    <a:pt x="392" y="202"/>
                  </a:lnTo>
                  <a:lnTo>
                    <a:pt x="399" y="202"/>
                  </a:lnTo>
                  <a:lnTo>
                    <a:pt x="399" y="193"/>
                  </a:lnTo>
                  <a:lnTo>
                    <a:pt x="390" y="193"/>
                  </a:lnTo>
                  <a:lnTo>
                    <a:pt x="391" y="196"/>
                  </a:lnTo>
                  <a:lnTo>
                    <a:pt x="393" y="199"/>
                  </a:lnTo>
                  <a:lnTo>
                    <a:pt x="396" y="201"/>
                  </a:lnTo>
                  <a:lnTo>
                    <a:pt x="390" y="193"/>
                  </a:lnTo>
                  <a:lnTo>
                    <a:pt x="390" y="201"/>
                  </a:lnTo>
                  <a:lnTo>
                    <a:pt x="391" y="204"/>
                  </a:lnTo>
                  <a:lnTo>
                    <a:pt x="393" y="207"/>
                  </a:lnTo>
                  <a:lnTo>
                    <a:pt x="396" y="209"/>
                  </a:lnTo>
                  <a:lnTo>
                    <a:pt x="399" y="210"/>
                  </a:lnTo>
                  <a:lnTo>
                    <a:pt x="420" y="210"/>
                  </a:lnTo>
                  <a:lnTo>
                    <a:pt x="420" y="201"/>
                  </a:lnTo>
                  <a:lnTo>
                    <a:pt x="411" y="201"/>
                  </a:lnTo>
                  <a:lnTo>
                    <a:pt x="412" y="204"/>
                  </a:lnTo>
                  <a:lnTo>
                    <a:pt x="414" y="207"/>
                  </a:lnTo>
                  <a:lnTo>
                    <a:pt x="417" y="209"/>
                  </a:lnTo>
                  <a:lnTo>
                    <a:pt x="411" y="201"/>
                  </a:lnTo>
                  <a:lnTo>
                    <a:pt x="411" y="210"/>
                  </a:lnTo>
                  <a:lnTo>
                    <a:pt x="412" y="213"/>
                  </a:lnTo>
                  <a:lnTo>
                    <a:pt x="414" y="216"/>
                  </a:lnTo>
                  <a:lnTo>
                    <a:pt x="417" y="218"/>
                  </a:lnTo>
                  <a:lnTo>
                    <a:pt x="420" y="219"/>
                  </a:lnTo>
                  <a:lnTo>
                    <a:pt x="429" y="219"/>
                  </a:lnTo>
                  <a:lnTo>
                    <a:pt x="429" y="210"/>
                  </a:lnTo>
                  <a:lnTo>
                    <a:pt x="420" y="210"/>
                  </a:lnTo>
                  <a:lnTo>
                    <a:pt x="421" y="213"/>
                  </a:lnTo>
                  <a:lnTo>
                    <a:pt x="423" y="216"/>
                  </a:lnTo>
                  <a:lnTo>
                    <a:pt x="426" y="218"/>
                  </a:lnTo>
                  <a:lnTo>
                    <a:pt x="420" y="210"/>
                  </a:lnTo>
                  <a:lnTo>
                    <a:pt x="420" y="218"/>
                  </a:lnTo>
                  <a:lnTo>
                    <a:pt x="421" y="221"/>
                  </a:lnTo>
                  <a:lnTo>
                    <a:pt x="423" y="224"/>
                  </a:lnTo>
                  <a:lnTo>
                    <a:pt x="426" y="226"/>
                  </a:lnTo>
                  <a:lnTo>
                    <a:pt x="429" y="227"/>
                  </a:lnTo>
                  <a:lnTo>
                    <a:pt x="430" y="227"/>
                  </a:lnTo>
                  <a:lnTo>
                    <a:pt x="440" y="226"/>
                  </a:lnTo>
                  <a:lnTo>
                    <a:pt x="439" y="217"/>
                  </a:lnTo>
                  <a:lnTo>
                    <a:pt x="430" y="217"/>
                  </a:lnTo>
                  <a:lnTo>
                    <a:pt x="431" y="220"/>
                  </a:lnTo>
                  <a:lnTo>
                    <a:pt x="433" y="223"/>
                  </a:lnTo>
                  <a:lnTo>
                    <a:pt x="436" y="225"/>
                  </a:lnTo>
                  <a:lnTo>
                    <a:pt x="439" y="226"/>
                  </a:lnTo>
                  <a:lnTo>
                    <a:pt x="430" y="217"/>
                  </a:lnTo>
                  <a:lnTo>
                    <a:pt x="430" y="226"/>
                  </a:lnTo>
                  <a:lnTo>
                    <a:pt x="431" y="229"/>
                  </a:lnTo>
                  <a:lnTo>
                    <a:pt x="433" y="232"/>
                  </a:lnTo>
                  <a:lnTo>
                    <a:pt x="436" y="234"/>
                  </a:lnTo>
                  <a:lnTo>
                    <a:pt x="439" y="235"/>
                  </a:lnTo>
                  <a:lnTo>
                    <a:pt x="447" y="235"/>
                  </a:lnTo>
                  <a:lnTo>
                    <a:pt x="447" y="226"/>
                  </a:lnTo>
                  <a:lnTo>
                    <a:pt x="438" y="226"/>
                  </a:lnTo>
                  <a:lnTo>
                    <a:pt x="439" y="229"/>
                  </a:lnTo>
                  <a:lnTo>
                    <a:pt x="441" y="232"/>
                  </a:lnTo>
                  <a:lnTo>
                    <a:pt x="444" y="234"/>
                  </a:lnTo>
                  <a:lnTo>
                    <a:pt x="438" y="226"/>
                  </a:lnTo>
                  <a:lnTo>
                    <a:pt x="438" y="244"/>
                  </a:lnTo>
                  <a:lnTo>
                    <a:pt x="439" y="247"/>
                  </a:lnTo>
                  <a:lnTo>
                    <a:pt x="441" y="250"/>
                  </a:lnTo>
                  <a:lnTo>
                    <a:pt x="444" y="252"/>
                  </a:lnTo>
                  <a:lnTo>
                    <a:pt x="446" y="253"/>
                  </a:lnTo>
                  <a:lnTo>
                    <a:pt x="454" y="254"/>
                  </a:lnTo>
                  <a:lnTo>
                    <a:pt x="455" y="245"/>
                  </a:lnTo>
                  <a:lnTo>
                    <a:pt x="446" y="245"/>
                  </a:lnTo>
                  <a:lnTo>
                    <a:pt x="447" y="248"/>
                  </a:lnTo>
                  <a:lnTo>
                    <a:pt x="449" y="251"/>
                  </a:lnTo>
                  <a:lnTo>
                    <a:pt x="452" y="253"/>
                  </a:lnTo>
                  <a:lnTo>
                    <a:pt x="446" y="245"/>
                  </a:lnTo>
                  <a:lnTo>
                    <a:pt x="446" y="252"/>
                  </a:lnTo>
                  <a:lnTo>
                    <a:pt x="447" y="255"/>
                  </a:lnTo>
                  <a:lnTo>
                    <a:pt x="449" y="258"/>
                  </a:lnTo>
                  <a:lnTo>
                    <a:pt x="452" y="260"/>
                  </a:lnTo>
                  <a:lnTo>
                    <a:pt x="455" y="261"/>
                  </a:lnTo>
                  <a:lnTo>
                    <a:pt x="467" y="261"/>
                  </a:lnTo>
                  <a:lnTo>
                    <a:pt x="467" y="252"/>
                  </a:lnTo>
                  <a:lnTo>
                    <a:pt x="458" y="252"/>
                  </a:lnTo>
                  <a:lnTo>
                    <a:pt x="459" y="255"/>
                  </a:lnTo>
                  <a:lnTo>
                    <a:pt x="461" y="258"/>
                  </a:lnTo>
                  <a:lnTo>
                    <a:pt x="464" y="260"/>
                  </a:lnTo>
                  <a:lnTo>
                    <a:pt x="458" y="252"/>
                  </a:lnTo>
                  <a:lnTo>
                    <a:pt x="458" y="259"/>
                  </a:lnTo>
                  <a:lnTo>
                    <a:pt x="459" y="262"/>
                  </a:lnTo>
                  <a:lnTo>
                    <a:pt x="461" y="265"/>
                  </a:lnTo>
                  <a:lnTo>
                    <a:pt x="464" y="267"/>
                  </a:lnTo>
                  <a:lnTo>
                    <a:pt x="467" y="268"/>
                  </a:lnTo>
                  <a:lnTo>
                    <a:pt x="468" y="268"/>
                  </a:lnTo>
                  <a:lnTo>
                    <a:pt x="477" y="267"/>
                  </a:lnTo>
                  <a:lnTo>
                    <a:pt x="476" y="258"/>
                  </a:lnTo>
                  <a:lnTo>
                    <a:pt x="467" y="258"/>
                  </a:lnTo>
                  <a:lnTo>
                    <a:pt x="468" y="261"/>
                  </a:lnTo>
                  <a:lnTo>
                    <a:pt x="470" y="264"/>
                  </a:lnTo>
                  <a:lnTo>
                    <a:pt x="473" y="266"/>
                  </a:lnTo>
                  <a:lnTo>
                    <a:pt x="476" y="267"/>
                  </a:lnTo>
                  <a:lnTo>
                    <a:pt x="467" y="258"/>
                  </a:lnTo>
                  <a:lnTo>
                    <a:pt x="467" y="269"/>
                  </a:lnTo>
                  <a:lnTo>
                    <a:pt x="468" y="272"/>
                  </a:lnTo>
                  <a:lnTo>
                    <a:pt x="470" y="275"/>
                  </a:lnTo>
                  <a:lnTo>
                    <a:pt x="473" y="277"/>
                  </a:lnTo>
                  <a:lnTo>
                    <a:pt x="476" y="278"/>
                  </a:lnTo>
                  <a:lnTo>
                    <a:pt x="485" y="278"/>
                  </a:lnTo>
                  <a:lnTo>
                    <a:pt x="485" y="269"/>
                  </a:lnTo>
                  <a:lnTo>
                    <a:pt x="476" y="269"/>
                  </a:lnTo>
                  <a:lnTo>
                    <a:pt x="477" y="272"/>
                  </a:lnTo>
                  <a:lnTo>
                    <a:pt x="479" y="275"/>
                  </a:lnTo>
                  <a:lnTo>
                    <a:pt x="482" y="277"/>
                  </a:lnTo>
                  <a:lnTo>
                    <a:pt x="476" y="269"/>
                  </a:lnTo>
                  <a:lnTo>
                    <a:pt x="476" y="292"/>
                  </a:lnTo>
                  <a:lnTo>
                    <a:pt x="477" y="295"/>
                  </a:lnTo>
                  <a:lnTo>
                    <a:pt x="479" y="298"/>
                  </a:lnTo>
                  <a:lnTo>
                    <a:pt x="482" y="300"/>
                  </a:lnTo>
                  <a:lnTo>
                    <a:pt x="485" y="301"/>
                  </a:lnTo>
                  <a:lnTo>
                    <a:pt x="496" y="301"/>
                  </a:lnTo>
                  <a:lnTo>
                    <a:pt x="496" y="292"/>
                  </a:lnTo>
                  <a:lnTo>
                    <a:pt x="487" y="292"/>
                  </a:lnTo>
                  <a:lnTo>
                    <a:pt x="488" y="295"/>
                  </a:lnTo>
                  <a:lnTo>
                    <a:pt x="490" y="298"/>
                  </a:lnTo>
                  <a:lnTo>
                    <a:pt x="493" y="300"/>
                  </a:lnTo>
                  <a:lnTo>
                    <a:pt x="487" y="292"/>
                  </a:lnTo>
                  <a:lnTo>
                    <a:pt x="487" y="303"/>
                  </a:lnTo>
                  <a:lnTo>
                    <a:pt x="488" y="306"/>
                  </a:lnTo>
                  <a:lnTo>
                    <a:pt x="490" y="309"/>
                  </a:lnTo>
                  <a:lnTo>
                    <a:pt x="493" y="311"/>
                  </a:lnTo>
                  <a:lnTo>
                    <a:pt x="496" y="312"/>
                  </a:lnTo>
                  <a:lnTo>
                    <a:pt x="504" y="312"/>
                  </a:lnTo>
                  <a:lnTo>
                    <a:pt x="504" y="303"/>
                  </a:lnTo>
                  <a:lnTo>
                    <a:pt x="495" y="303"/>
                  </a:lnTo>
                  <a:lnTo>
                    <a:pt x="496" y="306"/>
                  </a:lnTo>
                  <a:lnTo>
                    <a:pt x="498" y="309"/>
                  </a:lnTo>
                  <a:lnTo>
                    <a:pt x="501" y="311"/>
                  </a:lnTo>
                  <a:lnTo>
                    <a:pt x="495" y="303"/>
                  </a:lnTo>
                  <a:lnTo>
                    <a:pt x="495" y="310"/>
                  </a:lnTo>
                  <a:lnTo>
                    <a:pt x="496" y="313"/>
                  </a:lnTo>
                  <a:lnTo>
                    <a:pt x="498" y="316"/>
                  </a:lnTo>
                  <a:lnTo>
                    <a:pt x="501" y="318"/>
                  </a:lnTo>
                  <a:lnTo>
                    <a:pt x="504" y="319"/>
                  </a:lnTo>
                  <a:lnTo>
                    <a:pt x="511" y="319"/>
                  </a:lnTo>
                  <a:lnTo>
                    <a:pt x="511" y="310"/>
                  </a:lnTo>
                  <a:lnTo>
                    <a:pt x="502" y="310"/>
                  </a:lnTo>
                  <a:lnTo>
                    <a:pt x="503" y="313"/>
                  </a:lnTo>
                  <a:lnTo>
                    <a:pt x="505" y="316"/>
                  </a:lnTo>
                  <a:lnTo>
                    <a:pt x="508" y="318"/>
                  </a:lnTo>
                  <a:lnTo>
                    <a:pt x="502" y="310"/>
                  </a:lnTo>
                  <a:lnTo>
                    <a:pt x="502" y="320"/>
                  </a:lnTo>
                  <a:lnTo>
                    <a:pt x="503" y="323"/>
                  </a:lnTo>
                  <a:lnTo>
                    <a:pt x="505" y="326"/>
                  </a:lnTo>
                  <a:lnTo>
                    <a:pt x="508" y="328"/>
                  </a:lnTo>
                  <a:lnTo>
                    <a:pt x="511" y="329"/>
                  </a:lnTo>
                  <a:lnTo>
                    <a:pt x="524" y="329"/>
                  </a:lnTo>
                  <a:lnTo>
                    <a:pt x="524" y="320"/>
                  </a:lnTo>
                  <a:lnTo>
                    <a:pt x="515" y="320"/>
                  </a:lnTo>
                  <a:lnTo>
                    <a:pt x="516" y="323"/>
                  </a:lnTo>
                  <a:lnTo>
                    <a:pt x="518" y="326"/>
                  </a:lnTo>
                  <a:lnTo>
                    <a:pt x="521" y="328"/>
                  </a:lnTo>
                  <a:lnTo>
                    <a:pt x="515" y="320"/>
                  </a:lnTo>
                  <a:lnTo>
                    <a:pt x="515" y="327"/>
                  </a:lnTo>
                  <a:lnTo>
                    <a:pt x="516" y="330"/>
                  </a:lnTo>
                  <a:lnTo>
                    <a:pt x="518" y="333"/>
                  </a:lnTo>
                  <a:lnTo>
                    <a:pt x="521" y="335"/>
                  </a:lnTo>
                  <a:lnTo>
                    <a:pt x="524" y="336"/>
                  </a:lnTo>
                  <a:lnTo>
                    <a:pt x="535" y="336"/>
                  </a:lnTo>
                  <a:lnTo>
                    <a:pt x="535" y="327"/>
                  </a:lnTo>
                  <a:lnTo>
                    <a:pt x="526" y="327"/>
                  </a:lnTo>
                  <a:lnTo>
                    <a:pt x="527" y="330"/>
                  </a:lnTo>
                  <a:lnTo>
                    <a:pt x="529" y="333"/>
                  </a:lnTo>
                  <a:lnTo>
                    <a:pt x="532" y="335"/>
                  </a:lnTo>
                  <a:lnTo>
                    <a:pt x="526" y="327"/>
                  </a:lnTo>
                  <a:lnTo>
                    <a:pt x="526" y="335"/>
                  </a:lnTo>
                  <a:lnTo>
                    <a:pt x="527" y="338"/>
                  </a:lnTo>
                  <a:lnTo>
                    <a:pt x="529" y="341"/>
                  </a:lnTo>
                  <a:lnTo>
                    <a:pt x="532" y="343"/>
                  </a:lnTo>
                  <a:lnTo>
                    <a:pt x="535" y="344"/>
                  </a:lnTo>
                  <a:lnTo>
                    <a:pt x="544" y="344"/>
                  </a:lnTo>
                  <a:lnTo>
                    <a:pt x="544" y="335"/>
                  </a:lnTo>
                  <a:lnTo>
                    <a:pt x="535" y="335"/>
                  </a:lnTo>
                  <a:lnTo>
                    <a:pt x="536" y="338"/>
                  </a:lnTo>
                  <a:lnTo>
                    <a:pt x="538" y="341"/>
                  </a:lnTo>
                  <a:lnTo>
                    <a:pt x="541" y="343"/>
                  </a:lnTo>
                  <a:lnTo>
                    <a:pt x="535" y="335"/>
                  </a:lnTo>
                  <a:lnTo>
                    <a:pt x="535" y="345"/>
                  </a:lnTo>
                  <a:lnTo>
                    <a:pt x="536" y="348"/>
                  </a:lnTo>
                  <a:lnTo>
                    <a:pt x="538" y="351"/>
                  </a:lnTo>
                  <a:lnTo>
                    <a:pt x="541" y="353"/>
                  </a:lnTo>
                  <a:lnTo>
                    <a:pt x="544" y="354"/>
                  </a:lnTo>
                  <a:lnTo>
                    <a:pt x="557" y="354"/>
                  </a:lnTo>
                  <a:lnTo>
                    <a:pt x="557" y="345"/>
                  </a:lnTo>
                  <a:lnTo>
                    <a:pt x="548" y="345"/>
                  </a:lnTo>
                  <a:lnTo>
                    <a:pt x="549" y="348"/>
                  </a:lnTo>
                  <a:lnTo>
                    <a:pt x="551" y="351"/>
                  </a:lnTo>
                  <a:lnTo>
                    <a:pt x="554" y="353"/>
                  </a:lnTo>
                  <a:lnTo>
                    <a:pt x="548" y="345"/>
                  </a:lnTo>
                  <a:lnTo>
                    <a:pt x="548" y="352"/>
                  </a:lnTo>
                  <a:lnTo>
                    <a:pt x="549" y="355"/>
                  </a:lnTo>
                  <a:lnTo>
                    <a:pt x="551" y="358"/>
                  </a:lnTo>
                  <a:lnTo>
                    <a:pt x="554" y="360"/>
                  </a:lnTo>
                  <a:lnTo>
                    <a:pt x="557" y="361"/>
                  </a:lnTo>
                  <a:lnTo>
                    <a:pt x="572" y="361"/>
                  </a:lnTo>
                  <a:lnTo>
                    <a:pt x="572" y="352"/>
                  </a:lnTo>
                  <a:lnTo>
                    <a:pt x="563" y="352"/>
                  </a:lnTo>
                  <a:lnTo>
                    <a:pt x="564" y="355"/>
                  </a:lnTo>
                  <a:lnTo>
                    <a:pt x="566" y="358"/>
                  </a:lnTo>
                  <a:lnTo>
                    <a:pt x="569" y="360"/>
                  </a:lnTo>
                  <a:lnTo>
                    <a:pt x="563" y="352"/>
                  </a:lnTo>
                  <a:lnTo>
                    <a:pt x="563" y="360"/>
                  </a:lnTo>
                  <a:lnTo>
                    <a:pt x="564" y="363"/>
                  </a:lnTo>
                  <a:lnTo>
                    <a:pt x="566" y="366"/>
                  </a:lnTo>
                  <a:lnTo>
                    <a:pt x="569" y="368"/>
                  </a:lnTo>
                  <a:lnTo>
                    <a:pt x="572" y="369"/>
                  </a:lnTo>
                  <a:lnTo>
                    <a:pt x="579" y="369"/>
                  </a:lnTo>
                  <a:lnTo>
                    <a:pt x="579" y="360"/>
                  </a:lnTo>
                  <a:lnTo>
                    <a:pt x="570" y="360"/>
                  </a:lnTo>
                  <a:lnTo>
                    <a:pt x="571" y="363"/>
                  </a:lnTo>
                  <a:lnTo>
                    <a:pt x="573" y="366"/>
                  </a:lnTo>
                  <a:lnTo>
                    <a:pt x="576" y="368"/>
                  </a:lnTo>
                  <a:lnTo>
                    <a:pt x="570" y="360"/>
                  </a:lnTo>
                  <a:lnTo>
                    <a:pt x="570" y="386"/>
                  </a:lnTo>
                  <a:lnTo>
                    <a:pt x="571" y="389"/>
                  </a:lnTo>
                  <a:lnTo>
                    <a:pt x="573" y="392"/>
                  </a:lnTo>
                  <a:lnTo>
                    <a:pt x="576" y="394"/>
                  </a:lnTo>
                  <a:lnTo>
                    <a:pt x="577" y="395"/>
                  </a:lnTo>
                  <a:lnTo>
                    <a:pt x="585" y="397"/>
                  </a:lnTo>
                  <a:lnTo>
                    <a:pt x="587" y="388"/>
                  </a:lnTo>
                  <a:lnTo>
                    <a:pt x="578" y="388"/>
                  </a:lnTo>
                  <a:lnTo>
                    <a:pt x="579" y="391"/>
                  </a:lnTo>
                  <a:lnTo>
                    <a:pt x="581" y="394"/>
                  </a:lnTo>
                  <a:lnTo>
                    <a:pt x="584" y="396"/>
                  </a:lnTo>
                  <a:lnTo>
                    <a:pt x="578" y="388"/>
                  </a:lnTo>
                  <a:lnTo>
                    <a:pt x="578" y="397"/>
                  </a:lnTo>
                  <a:lnTo>
                    <a:pt x="579" y="400"/>
                  </a:lnTo>
                  <a:lnTo>
                    <a:pt x="581" y="403"/>
                  </a:lnTo>
                  <a:lnTo>
                    <a:pt x="584" y="405"/>
                  </a:lnTo>
                  <a:lnTo>
                    <a:pt x="587" y="406"/>
                  </a:lnTo>
                  <a:lnTo>
                    <a:pt x="596" y="406"/>
                  </a:lnTo>
                  <a:lnTo>
                    <a:pt x="596" y="397"/>
                  </a:lnTo>
                  <a:lnTo>
                    <a:pt x="587" y="397"/>
                  </a:lnTo>
                  <a:lnTo>
                    <a:pt x="588" y="400"/>
                  </a:lnTo>
                  <a:lnTo>
                    <a:pt x="590" y="403"/>
                  </a:lnTo>
                  <a:lnTo>
                    <a:pt x="593" y="405"/>
                  </a:lnTo>
                  <a:lnTo>
                    <a:pt x="587" y="397"/>
                  </a:lnTo>
                  <a:lnTo>
                    <a:pt x="587" y="405"/>
                  </a:lnTo>
                  <a:lnTo>
                    <a:pt x="588" y="408"/>
                  </a:lnTo>
                  <a:lnTo>
                    <a:pt x="590" y="411"/>
                  </a:lnTo>
                  <a:lnTo>
                    <a:pt x="593" y="413"/>
                  </a:lnTo>
                  <a:lnTo>
                    <a:pt x="596" y="414"/>
                  </a:lnTo>
                  <a:lnTo>
                    <a:pt x="613" y="414"/>
                  </a:lnTo>
                  <a:lnTo>
                    <a:pt x="613" y="405"/>
                  </a:lnTo>
                  <a:lnTo>
                    <a:pt x="604" y="405"/>
                  </a:lnTo>
                  <a:lnTo>
                    <a:pt x="605" y="408"/>
                  </a:lnTo>
                  <a:lnTo>
                    <a:pt x="607" y="411"/>
                  </a:lnTo>
                  <a:lnTo>
                    <a:pt x="610" y="413"/>
                  </a:lnTo>
                  <a:lnTo>
                    <a:pt x="604" y="405"/>
                  </a:lnTo>
                  <a:lnTo>
                    <a:pt x="604" y="413"/>
                  </a:lnTo>
                  <a:lnTo>
                    <a:pt x="605" y="416"/>
                  </a:lnTo>
                  <a:lnTo>
                    <a:pt x="607" y="419"/>
                  </a:lnTo>
                  <a:lnTo>
                    <a:pt x="610" y="421"/>
                  </a:lnTo>
                  <a:lnTo>
                    <a:pt x="613" y="422"/>
                  </a:lnTo>
                  <a:lnTo>
                    <a:pt x="626" y="422"/>
                  </a:lnTo>
                  <a:lnTo>
                    <a:pt x="626" y="413"/>
                  </a:lnTo>
                  <a:lnTo>
                    <a:pt x="618" y="416"/>
                  </a:lnTo>
                  <a:lnTo>
                    <a:pt x="620" y="419"/>
                  </a:lnTo>
                  <a:lnTo>
                    <a:pt x="623" y="421"/>
                  </a:lnTo>
                  <a:lnTo>
                    <a:pt x="618" y="415"/>
                  </a:lnTo>
                  <a:lnTo>
                    <a:pt x="620" y="424"/>
                  </a:lnTo>
                  <a:lnTo>
                    <a:pt x="620" y="425"/>
                  </a:lnTo>
                  <a:lnTo>
                    <a:pt x="622" y="428"/>
                  </a:lnTo>
                  <a:lnTo>
                    <a:pt x="625" y="430"/>
                  </a:lnTo>
                  <a:lnTo>
                    <a:pt x="628" y="431"/>
                  </a:lnTo>
                  <a:lnTo>
                    <a:pt x="630" y="431"/>
                  </a:lnTo>
                  <a:lnTo>
                    <a:pt x="638" y="429"/>
                  </a:lnTo>
                  <a:lnTo>
                    <a:pt x="636" y="420"/>
                  </a:lnTo>
                  <a:lnTo>
                    <a:pt x="627" y="420"/>
                  </a:lnTo>
                  <a:lnTo>
                    <a:pt x="628" y="423"/>
                  </a:lnTo>
                  <a:lnTo>
                    <a:pt x="630" y="426"/>
                  </a:lnTo>
                  <a:lnTo>
                    <a:pt x="633" y="428"/>
                  </a:lnTo>
                  <a:lnTo>
                    <a:pt x="636" y="429"/>
                  </a:lnTo>
                  <a:lnTo>
                    <a:pt x="627" y="420"/>
                  </a:lnTo>
                  <a:lnTo>
                    <a:pt x="627" y="431"/>
                  </a:lnTo>
                  <a:lnTo>
                    <a:pt x="628" y="434"/>
                  </a:lnTo>
                  <a:lnTo>
                    <a:pt x="630" y="437"/>
                  </a:lnTo>
                  <a:lnTo>
                    <a:pt x="633" y="439"/>
                  </a:lnTo>
                  <a:lnTo>
                    <a:pt x="636" y="440"/>
                  </a:lnTo>
                  <a:lnTo>
                    <a:pt x="649" y="440"/>
                  </a:lnTo>
                  <a:lnTo>
                    <a:pt x="649" y="431"/>
                  </a:lnTo>
                  <a:lnTo>
                    <a:pt x="640" y="431"/>
                  </a:lnTo>
                  <a:lnTo>
                    <a:pt x="641" y="434"/>
                  </a:lnTo>
                  <a:lnTo>
                    <a:pt x="643" y="437"/>
                  </a:lnTo>
                  <a:lnTo>
                    <a:pt x="646" y="439"/>
                  </a:lnTo>
                  <a:lnTo>
                    <a:pt x="640" y="431"/>
                  </a:lnTo>
                  <a:lnTo>
                    <a:pt x="640" y="439"/>
                  </a:lnTo>
                  <a:lnTo>
                    <a:pt x="641" y="442"/>
                  </a:lnTo>
                  <a:lnTo>
                    <a:pt x="643" y="445"/>
                  </a:lnTo>
                  <a:lnTo>
                    <a:pt x="646" y="447"/>
                  </a:lnTo>
                  <a:lnTo>
                    <a:pt x="649" y="448"/>
                  </a:lnTo>
                  <a:lnTo>
                    <a:pt x="662" y="448"/>
                  </a:lnTo>
                  <a:lnTo>
                    <a:pt x="662" y="439"/>
                  </a:lnTo>
                  <a:lnTo>
                    <a:pt x="654" y="442"/>
                  </a:lnTo>
                  <a:lnTo>
                    <a:pt x="656" y="445"/>
                  </a:lnTo>
                  <a:lnTo>
                    <a:pt x="659" y="447"/>
                  </a:lnTo>
                  <a:lnTo>
                    <a:pt x="654" y="441"/>
                  </a:lnTo>
                  <a:lnTo>
                    <a:pt x="656" y="450"/>
                  </a:lnTo>
                  <a:lnTo>
                    <a:pt x="656" y="451"/>
                  </a:lnTo>
                  <a:lnTo>
                    <a:pt x="658" y="454"/>
                  </a:lnTo>
                  <a:lnTo>
                    <a:pt x="661" y="456"/>
                  </a:lnTo>
                  <a:lnTo>
                    <a:pt x="664" y="457"/>
                  </a:lnTo>
                  <a:lnTo>
                    <a:pt x="671" y="457"/>
                  </a:lnTo>
                  <a:lnTo>
                    <a:pt x="671" y="448"/>
                  </a:lnTo>
                  <a:lnTo>
                    <a:pt x="662" y="448"/>
                  </a:lnTo>
                  <a:lnTo>
                    <a:pt x="663" y="451"/>
                  </a:lnTo>
                  <a:lnTo>
                    <a:pt x="665" y="454"/>
                  </a:lnTo>
                  <a:lnTo>
                    <a:pt x="668" y="456"/>
                  </a:lnTo>
                  <a:lnTo>
                    <a:pt x="662" y="448"/>
                  </a:lnTo>
                  <a:lnTo>
                    <a:pt x="662" y="457"/>
                  </a:lnTo>
                  <a:lnTo>
                    <a:pt x="663" y="460"/>
                  </a:lnTo>
                  <a:lnTo>
                    <a:pt x="665" y="463"/>
                  </a:lnTo>
                  <a:lnTo>
                    <a:pt x="668" y="465"/>
                  </a:lnTo>
                  <a:lnTo>
                    <a:pt x="671" y="466"/>
                  </a:lnTo>
                  <a:lnTo>
                    <a:pt x="679" y="466"/>
                  </a:lnTo>
                  <a:lnTo>
                    <a:pt x="679" y="457"/>
                  </a:lnTo>
                  <a:lnTo>
                    <a:pt x="670" y="457"/>
                  </a:lnTo>
                  <a:lnTo>
                    <a:pt x="671" y="460"/>
                  </a:lnTo>
                  <a:lnTo>
                    <a:pt x="673" y="463"/>
                  </a:lnTo>
                  <a:lnTo>
                    <a:pt x="676" y="465"/>
                  </a:lnTo>
                  <a:lnTo>
                    <a:pt x="670" y="457"/>
                  </a:lnTo>
                  <a:lnTo>
                    <a:pt x="670" y="474"/>
                  </a:lnTo>
                  <a:lnTo>
                    <a:pt x="671" y="477"/>
                  </a:lnTo>
                  <a:lnTo>
                    <a:pt x="673" y="480"/>
                  </a:lnTo>
                  <a:lnTo>
                    <a:pt x="676" y="482"/>
                  </a:lnTo>
                  <a:lnTo>
                    <a:pt x="679" y="483"/>
                  </a:lnTo>
                  <a:lnTo>
                    <a:pt x="691" y="483"/>
                  </a:lnTo>
                  <a:lnTo>
                    <a:pt x="691" y="474"/>
                  </a:lnTo>
                  <a:lnTo>
                    <a:pt x="682" y="474"/>
                  </a:lnTo>
                  <a:lnTo>
                    <a:pt x="683" y="477"/>
                  </a:lnTo>
                  <a:lnTo>
                    <a:pt x="685" y="480"/>
                  </a:lnTo>
                  <a:lnTo>
                    <a:pt x="688" y="482"/>
                  </a:lnTo>
                  <a:lnTo>
                    <a:pt x="682" y="474"/>
                  </a:lnTo>
                  <a:lnTo>
                    <a:pt x="682" y="482"/>
                  </a:lnTo>
                  <a:lnTo>
                    <a:pt x="683" y="485"/>
                  </a:lnTo>
                  <a:lnTo>
                    <a:pt x="685" y="488"/>
                  </a:lnTo>
                  <a:lnTo>
                    <a:pt x="688" y="490"/>
                  </a:lnTo>
                  <a:lnTo>
                    <a:pt x="691" y="491"/>
                  </a:lnTo>
                  <a:lnTo>
                    <a:pt x="699" y="491"/>
                  </a:lnTo>
                  <a:lnTo>
                    <a:pt x="699" y="482"/>
                  </a:lnTo>
                  <a:lnTo>
                    <a:pt x="690" y="482"/>
                  </a:lnTo>
                  <a:lnTo>
                    <a:pt x="691" y="485"/>
                  </a:lnTo>
                  <a:lnTo>
                    <a:pt x="693" y="488"/>
                  </a:lnTo>
                  <a:lnTo>
                    <a:pt x="696" y="490"/>
                  </a:lnTo>
                  <a:lnTo>
                    <a:pt x="690" y="482"/>
                  </a:lnTo>
                  <a:lnTo>
                    <a:pt x="690" y="498"/>
                  </a:lnTo>
                  <a:lnTo>
                    <a:pt x="691" y="501"/>
                  </a:lnTo>
                  <a:lnTo>
                    <a:pt x="693" y="504"/>
                  </a:lnTo>
                  <a:lnTo>
                    <a:pt x="696" y="506"/>
                  </a:lnTo>
                  <a:lnTo>
                    <a:pt x="699" y="507"/>
                  </a:lnTo>
                  <a:lnTo>
                    <a:pt x="719" y="507"/>
                  </a:lnTo>
                  <a:lnTo>
                    <a:pt x="719" y="498"/>
                  </a:lnTo>
                  <a:lnTo>
                    <a:pt x="710" y="498"/>
                  </a:lnTo>
                  <a:lnTo>
                    <a:pt x="711" y="501"/>
                  </a:lnTo>
                  <a:lnTo>
                    <a:pt x="713" y="504"/>
                  </a:lnTo>
                  <a:lnTo>
                    <a:pt x="716" y="506"/>
                  </a:lnTo>
                  <a:lnTo>
                    <a:pt x="710" y="498"/>
                  </a:lnTo>
                  <a:lnTo>
                    <a:pt x="710" y="515"/>
                  </a:lnTo>
                  <a:lnTo>
                    <a:pt x="711" y="518"/>
                  </a:lnTo>
                  <a:lnTo>
                    <a:pt x="713" y="521"/>
                  </a:lnTo>
                  <a:lnTo>
                    <a:pt x="716" y="523"/>
                  </a:lnTo>
                  <a:lnTo>
                    <a:pt x="719" y="524"/>
                  </a:lnTo>
                  <a:lnTo>
                    <a:pt x="731" y="524"/>
                  </a:lnTo>
                  <a:lnTo>
                    <a:pt x="731" y="515"/>
                  </a:lnTo>
                  <a:lnTo>
                    <a:pt x="722" y="515"/>
                  </a:lnTo>
                  <a:lnTo>
                    <a:pt x="723" y="518"/>
                  </a:lnTo>
                  <a:lnTo>
                    <a:pt x="725" y="521"/>
                  </a:lnTo>
                  <a:lnTo>
                    <a:pt x="728" y="523"/>
                  </a:lnTo>
                  <a:lnTo>
                    <a:pt x="722" y="515"/>
                  </a:lnTo>
                  <a:lnTo>
                    <a:pt x="722" y="524"/>
                  </a:lnTo>
                  <a:lnTo>
                    <a:pt x="723" y="527"/>
                  </a:lnTo>
                  <a:lnTo>
                    <a:pt x="725" y="530"/>
                  </a:lnTo>
                  <a:lnTo>
                    <a:pt x="728" y="532"/>
                  </a:lnTo>
                  <a:lnTo>
                    <a:pt x="731" y="533"/>
                  </a:lnTo>
                  <a:lnTo>
                    <a:pt x="739" y="533"/>
                  </a:lnTo>
                  <a:lnTo>
                    <a:pt x="739" y="524"/>
                  </a:lnTo>
                  <a:lnTo>
                    <a:pt x="730" y="524"/>
                  </a:lnTo>
                  <a:lnTo>
                    <a:pt x="731" y="527"/>
                  </a:lnTo>
                  <a:lnTo>
                    <a:pt x="733" y="530"/>
                  </a:lnTo>
                  <a:lnTo>
                    <a:pt x="736" y="532"/>
                  </a:lnTo>
                  <a:lnTo>
                    <a:pt x="730" y="524"/>
                  </a:lnTo>
                  <a:lnTo>
                    <a:pt x="730" y="534"/>
                  </a:lnTo>
                  <a:lnTo>
                    <a:pt x="731" y="537"/>
                  </a:lnTo>
                  <a:lnTo>
                    <a:pt x="733" y="540"/>
                  </a:lnTo>
                  <a:lnTo>
                    <a:pt x="736" y="542"/>
                  </a:lnTo>
                  <a:lnTo>
                    <a:pt x="739" y="543"/>
                  </a:lnTo>
                  <a:lnTo>
                    <a:pt x="747" y="543"/>
                  </a:lnTo>
                  <a:lnTo>
                    <a:pt x="747" y="534"/>
                  </a:lnTo>
                  <a:lnTo>
                    <a:pt x="738" y="534"/>
                  </a:lnTo>
                  <a:lnTo>
                    <a:pt x="739" y="537"/>
                  </a:lnTo>
                  <a:lnTo>
                    <a:pt x="741" y="540"/>
                  </a:lnTo>
                  <a:lnTo>
                    <a:pt x="744" y="542"/>
                  </a:lnTo>
                  <a:lnTo>
                    <a:pt x="738" y="534"/>
                  </a:lnTo>
                  <a:lnTo>
                    <a:pt x="738" y="546"/>
                  </a:lnTo>
                  <a:lnTo>
                    <a:pt x="739" y="549"/>
                  </a:lnTo>
                  <a:lnTo>
                    <a:pt x="741" y="552"/>
                  </a:lnTo>
                  <a:lnTo>
                    <a:pt x="744" y="554"/>
                  </a:lnTo>
                  <a:lnTo>
                    <a:pt x="747" y="555"/>
                  </a:lnTo>
                  <a:lnTo>
                    <a:pt x="748" y="555"/>
                  </a:lnTo>
                  <a:lnTo>
                    <a:pt x="756" y="554"/>
                  </a:lnTo>
                  <a:lnTo>
                    <a:pt x="755" y="545"/>
                  </a:lnTo>
                  <a:lnTo>
                    <a:pt x="746" y="545"/>
                  </a:lnTo>
                  <a:lnTo>
                    <a:pt x="747" y="548"/>
                  </a:lnTo>
                  <a:lnTo>
                    <a:pt x="749" y="551"/>
                  </a:lnTo>
                  <a:lnTo>
                    <a:pt x="752" y="553"/>
                  </a:lnTo>
                  <a:lnTo>
                    <a:pt x="755" y="554"/>
                  </a:lnTo>
                  <a:lnTo>
                    <a:pt x="746" y="545"/>
                  </a:lnTo>
                  <a:lnTo>
                    <a:pt x="746" y="560"/>
                  </a:lnTo>
                  <a:lnTo>
                    <a:pt x="747" y="563"/>
                  </a:lnTo>
                  <a:lnTo>
                    <a:pt x="749" y="566"/>
                  </a:lnTo>
                  <a:lnTo>
                    <a:pt x="752" y="568"/>
                  </a:lnTo>
                  <a:lnTo>
                    <a:pt x="755" y="569"/>
                  </a:lnTo>
                  <a:lnTo>
                    <a:pt x="776" y="569"/>
                  </a:lnTo>
                  <a:lnTo>
                    <a:pt x="776" y="560"/>
                  </a:lnTo>
                  <a:lnTo>
                    <a:pt x="767" y="560"/>
                  </a:lnTo>
                  <a:lnTo>
                    <a:pt x="768" y="563"/>
                  </a:lnTo>
                  <a:lnTo>
                    <a:pt x="770" y="566"/>
                  </a:lnTo>
                  <a:lnTo>
                    <a:pt x="773" y="568"/>
                  </a:lnTo>
                  <a:lnTo>
                    <a:pt x="767" y="560"/>
                  </a:lnTo>
                  <a:lnTo>
                    <a:pt x="767" y="583"/>
                  </a:lnTo>
                  <a:lnTo>
                    <a:pt x="768" y="586"/>
                  </a:lnTo>
                  <a:lnTo>
                    <a:pt x="770" y="589"/>
                  </a:lnTo>
                  <a:lnTo>
                    <a:pt x="773" y="591"/>
                  </a:lnTo>
                  <a:lnTo>
                    <a:pt x="776" y="592"/>
                  </a:lnTo>
                  <a:lnTo>
                    <a:pt x="785" y="592"/>
                  </a:lnTo>
                  <a:lnTo>
                    <a:pt x="785" y="583"/>
                  </a:lnTo>
                  <a:lnTo>
                    <a:pt x="776" y="583"/>
                  </a:lnTo>
                  <a:lnTo>
                    <a:pt x="777" y="586"/>
                  </a:lnTo>
                  <a:lnTo>
                    <a:pt x="779" y="589"/>
                  </a:lnTo>
                  <a:lnTo>
                    <a:pt x="782" y="591"/>
                  </a:lnTo>
                  <a:lnTo>
                    <a:pt x="776" y="583"/>
                  </a:lnTo>
                  <a:lnTo>
                    <a:pt x="776" y="590"/>
                  </a:lnTo>
                  <a:lnTo>
                    <a:pt x="777" y="593"/>
                  </a:lnTo>
                  <a:lnTo>
                    <a:pt x="779" y="596"/>
                  </a:lnTo>
                  <a:lnTo>
                    <a:pt x="782" y="598"/>
                  </a:lnTo>
                  <a:lnTo>
                    <a:pt x="785" y="599"/>
                  </a:lnTo>
                  <a:lnTo>
                    <a:pt x="793" y="599"/>
                  </a:lnTo>
                  <a:lnTo>
                    <a:pt x="793" y="590"/>
                  </a:lnTo>
                  <a:lnTo>
                    <a:pt x="784" y="590"/>
                  </a:lnTo>
                  <a:lnTo>
                    <a:pt x="785" y="593"/>
                  </a:lnTo>
                  <a:lnTo>
                    <a:pt x="787" y="596"/>
                  </a:lnTo>
                  <a:lnTo>
                    <a:pt x="790" y="598"/>
                  </a:lnTo>
                  <a:lnTo>
                    <a:pt x="784" y="590"/>
                  </a:lnTo>
                  <a:lnTo>
                    <a:pt x="784" y="600"/>
                  </a:lnTo>
                  <a:lnTo>
                    <a:pt x="785" y="603"/>
                  </a:lnTo>
                  <a:lnTo>
                    <a:pt x="787" y="606"/>
                  </a:lnTo>
                  <a:lnTo>
                    <a:pt x="790" y="608"/>
                  </a:lnTo>
                  <a:lnTo>
                    <a:pt x="793" y="609"/>
                  </a:lnTo>
                  <a:lnTo>
                    <a:pt x="815" y="609"/>
                  </a:lnTo>
                  <a:lnTo>
                    <a:pt x="815" y="600"/>
                  </a:lnTo>
                  <a:lnTo>
                    <a:pt x="806" y="600"/>
                  </a:lnTo>
                  <a:lnTo>
                    <a:pt x="807" y="603"/>
                  </a:lnTo>
                  <a:lnTo>
                    <a:pt x="809" y="606"/>
                  </a:lnTo>
                  <a:lnTo>
                    <a:pt x="812" y="608"/>
                  </a:lnTo>
                  <a:lnTo>
                    <a:pt x="806" y="600"/>
                  </a:lnTo>
                  <a:lnTo>
                    <a:pt x="806" y="609"/>
                  </a:lnTo>
                  <a:lnTo>
                    <a:pt x="807" y="612"/>
                  </a:lnTo>
                  <a:lnTo>
                    <a:pt x="809" y="615"/>
                  </a:lnTo>
                  <a:lnTo>
                    <a:pt x="812" y="617"/>
                  </a:lnTo>
                  <a:lnTo>
                    <a:pt x="815" y="618"/>
                  </a:lnTo>
                  <a:lnTo>
                    <a:pt x="830" y="618"/>
                  </a:lnTo>
                  <a:lnTo>
                    <a:pt x="830" y="609"/>
                  </a:lnTo>
                  <a:lnTo>
                    <a:pt x="821" y="609"/>
                  </a:lnTo>
                  <a:lnTo>
                    <a:pt x="822" y="612"/>
                  </a:lnTo>
                  <a:lnTo>
                    <a:pt x="824" y="615"/>
                  </a:lnTo>
                  <a:lnTo>
                    <a:pt x="827" y="617"/>
                  </a:lnTo>
                  <a:lnTo>
                    <a:pt x="821" y="609"/>
                  </a:lnTo>
                  <a:lnTo>
                    <a:pt x="821" y="626"/>
                  </a:lnTo>
                  <a:lnTo>
                    <a:pt x="822" y="629"/>
                  </a:lnTo>
                  <a:lnTo>
                    <a:pt x="824" y="632"/>
                  </a:lnTo>
                  <a:lnTo>
                    <a:pt x="827" y="634"/>
                  </a:lnTo>
                  <a:lnTo>
                    <a:pt x="830" y="635"/>
                  </a:lnTo>
                  <a:lnTo>
                    <a:pt x="832" y="635"/>
                  </a:lnTo>
                  <a:lnTo>
                    <a:pt x="841" y="633"/>
                  </a:lnTo>
                  <a:lnTo>
                    <a:pt x="839" y="624"/>
                  </a:lnTo>
                  <a:lnTo>
                    <a:pt x="830" y="624"/>
                  </a:lnTo>
                  <a:lnTo>
                    <a:pt x="831" y="627"/>
                  </a:lnTo>
                  <a:lnTo>
                    <a:pt x="833" y="630"/>
                  </a:lnTo>
                  <a:lnTo>
                    <a:pt x="836" y="632"/>
                  </a:lnTo>
                  <a:lnTo>
                    <a:pt x="839" y="633"/>
                  </a:lnTo>
                  <a:lnTo>
                    <a:pt x="830" y="624"/>
                  </a:lnTo>
                  <a:lnTo>
                    <a:pt x="830" y="634"/>
                  </a:lnTo>
                  <a:lnTo>
                    <a:pt x="831" y="637"/>
                  </a:lnTo>
                  <a:lnTo>
                    <a:pt x="833" y="640"/>
                  </a:lnTo>
                  <a:lnTo>
                    <a:pt x="836" y="642"/>
                  </a:lnTo>
                  <a:lnTo>
                    <a:pt x="839" y="643"/>
                  </a:lnTo>
                  <a:lnTo>
                    <a:pt x="847" y="643"/>
                  </a:lnTo>
                  <a:lnTo>
                    <a:pt x="847" y="634"/>
                  </a:lnTo>
                  <a:lnTo>
                    <a:pt x="838" y="634"/>
                  </a:lnTo>
                  <a:lnTo>
                    <a:pt x="839" y="637"/>
                  </a:lnTo>
                  <a:lnTo>
                    <a:pt x="841" y="640"/>
                  </a:lnTo>
                  <a:lnTo>
                    <a:pt x="844" y="642"/>
                  </a:lnTo>
                  <a:lnTo>
                    <a:pt x="838" y="634"/>
                  </a:lnTo>
                  <a:lnTo>
                    <a:pt x="838" y="652"/>
                  </a:lnTo>
                  <a:lnTo>
                    <a:pt x="839" y="655"/>
                  </a:lnTo>
                  <a:lnTo>
                    <a:pt x="841" y="658"/>
                  </a:lnTo>
                  <a:lnTo>
                    <a:pt x="844" y="660"/>
                  </a:lnTo>
                  <a:lnTo>
                    <a:pt x="847" y="661"/>
                  </a:lnTo>
                  <a:lnTo>
                    <a:pt x="872" y="661"/>
                  </a:lnTo>
                  <a:lnTo>
                    <a:pt x="872" y="652"/>
                  </a:lnTo>
                  <a:lnTo>
                    <a:pt x="863" y="652"/>
                  </a:lnTo>
                  <a:lnTo>
                    <a:pt x="864" y="655"/>
                  </a:lnTo>
                  <a:lnTo>
                    <a:pt x="866" y="658"/>
                  </a:lnTo>
                  <a:lnTo>
                    <a:pt x="869" y="660"/>
                  </a:lnTo>
                  <a:lnTo>
                    <a:pt x="863" y="652"/>
                  </a:lnTo>
                  <a:lnTo>
                    <a:pt x="863" y="669"/>
                  </a:lnTo>
                  <a:lnTo>
                    <a:pt x="864" y="672"/>
                  </a:lnTo>
                  <a:lnTo>
                    <a:pt x="866" y="675"/>
                  </a:lnTo>
                  <a:lnTo>
                    <a:pt x="869" y="677"/>
                  </a:lnTo>
                  <a:lnTo>
                    <a:pt x="872" y="678"/>
                  </a:lnTo>
                  <a:lnTo>
                    <a:pt x="899" y="678"/>
                  </a:lnTo>
                  <a:lnTo>
                    <a:pt x="899" y="669"/>
                  </a:lnTo>
                  <a:lnTo>
                    <a:pt x="890" y="669"/>
                  </a:lnTo>
                  <a:lnTo>
                    <a:pt x="891" y="672"/>
                  </a:lnTo>
                  <a:lnTo>
                    <a:pt x="893" y="675"/>
                  </a:lnTo>
                  <a:lnTo>
                    <a:pt x="896" y="677"/>
                  </a:lnTo>
                  <a:lnTo>
                    <a:pt x="890" y="669"/>
                  </a:lnTo>
                  <a:lnTo>
                    <a:pt x="890" y="677"/>
                  </a:lnTo>
                  <a:lnTo>
                    <a:pt x="891" y="680"/>
                  </a:lnTo>
                  <a:lnTo>
                    <a:pt x="893" y="683"/>
                  </a:lnTo>
                  <a:lnTo>
                    <a:pt x="896" y="685"/>
                  </a:lnTo>
                  <a:lnTo>
                    <a:pt x="899" y="686"/>
                  </a:lnTo>
                  <a:lnTo>
                    <a:pt x="907" y="686"/>
                  </a:lnTo>
                  <a:lnTo>
                    <a:pt x="907" y="677"/>
                  </a:lnTo>
                  <a:lnTo>
                    <a:pt x="898" y="677"/>
                  </a:lnTo>
                  <a:lnTo>
                    <a:pt x="899" y="680"/>
                  </a:lnTo>
                  <a:lnTo>
                    <a:pt x="901" y="683"/>
                  </a:lnTo>
                  <a:lnTo>
                    <a:pt x="904" y="685"/>
                  </a:lnTo>
                  <a:lnTo>
                    <a:pt x="898" y="677"/>
                  </a:lnTo>
                  <a:lnTo>
                    <a:pt x="898" y="685"/>
                  </a:lnTo>
                  <a:lnTo>
                    <a:pt x="899" y="688"/>
                  </a:lnTo>
                  <a:lnTo>
                    <a:pt x="901" y="691"/>
                  </a:lnTo>
                  <a:lnTo>
                    <a:pt x="904" y="693"/>
                  </a:lnTo>
                  <a:lnTo>
                    <a:pt x="907" y="694"/>
                  </a:lnTo>
                  <a:lnTo>
                    <a:pt x="916" y="694"/>
                  </a:lnTo>
                  <a:lnTo>
                    <a:pt x="916" y="685"/>
                  </a:lnTo>
                  <a:lnTo>
                    <a:pt x="907" y="685"/>
                  </a:lnTo>
                  <a:lnTo>
                    <a:pt x="908" y="688"/>
                  </a:lnTo>
                  <a:lnTo>
                    <a:pt x="910" y="691"/>
                  </a:lnTo>
                  <a:lnTo>
                    <a:pt x="913" y="693"/>
                  </a:lnTo>
                  <a:lnTo>
                    <a:pt x="907" y="685"/>
                  </a:lnTo>
                  <a:lnTo>
                    <a:pt x="907" y="693"/>
                  </a:lnTo>
                  <a:lnTo>
                    <a:pt x="908" y="696"/>
                  </a:lnTo>
                  <a:lnTo>
                    <a:pt x="910" y="699"/>
                  </a:lnTo>
                  <a:lnTo>
                    <a:pt x="913" y="701"/>
                  </a:lnTo>
                  <a:lnTo>
                    <a:pt x="916" y="702"/>
                  </a:lnTo>
                  <a:lnTo>
                    <a:pt x="929" y="702"/>
                  </a:lnTo>
                  <a:lnTo>
                    <a:pt x="929" y="693"/>
                  </a:lnTo>
                  <a:lnTo>
                    <a:pt x="920" y="693"/>
                  </a:lnTo>
                  <a:lnTo>
                    <a:pt x="921" y="696"/>
                  </a:lnTo>
                  <a:lnTo>
                    <a:pt x="923" y="699"/>
                  </a:lnTo>
                  <a:lnTo>
                    <a:pt x="926" y="701"/>
                  </a:lnTo>
                  <a:lnTo>
                    <a:pt x="920" y="693"/>
                  </a:lnTo>
                  <a:lnTo>
                    <a:pt x="920" y="711"/>
                  </a:lnTo>
                  <a:lnTo>
                    <a:pt x="921" y="714"/>
                  </a:lnTo>
                  <a:lnTo>
                    <a:pt x="923" y="717"/>
                  </a:lnTo>
                  <a:lnTo>
                    <a:pt x="926" y="719"/>
                  </a:lnTo>
                  <a:lnTo>
                    <a:pt x="929" y="720"/>
                  </a:lnTo>
                  <a:lnTo>
                    <a:pt x="942" y="720"/>
                  </a:lnTo>
                  <a:lnTo>
                    <a:pt x="942" y="711"/>
                  </a:lnTo>
                  <a:lnTo>
                    <a:pt x="933" y="711"/>
                  </a:lnTo>
                  <a:lnTo>
                    <a:pt x="934" y="714"/>
                  </a:lnTo>
                  <a:lnTo>
                    <a:pt x="936" y="717"/>
                  </a:lnTo>
                  <a:lnTo>
                    <a:pt x="939" y="719"/>
                  </a:lnTo>
                  <a:lnTo>
                    <a:pt x="933" y="711"/>
                  </a:lnTo>
                  <a:lnTo>
                    <a:pt x="933" y="720"/>
                  </a:lnTo>
                  <a:lnTo>
                    <a:pt x="934" y="723"/>
                  </a:lnTo>
                  <a:lnTo>
                    <a:pt x="936" y="726"/>
                  </a:lnTo>
                  <a:lnTo>
                    <a:pt x="939" y="728"/>
                  </a:lnTo>
                  <a:lnTo>
                    <a:pt x="942" y="729"/>
                  </a:lnTo>
                  <a:lnTo>
                    <a:pt x="953" y="729"/>
                  </a:lnTo>
                  <a:lnTo>
                    <a:pt x="953" y="720"/>
                  </a:lnTo>
                  <a:lnTo>
                    <a:pt x="944" y="720"/>
                  </a:lnTo>
                  <a:lnTo>
                    <a:pt x="945" y="723"/>
                  </a:lnTo>
                  <a:lnTo>
                    <a:pt x="947" y="726"/>
                  </a:lnTo>
                  <a:lnTo>
                    <a:pt x="950" y="728"/>
                  </a:lnTo>
                  <a:lnTo>
                    <a:pt x="944" y="720"/>
                  </a:lnTo>
                  <a:lnTo>
                    <a:pt x="944" y="744"/>
                  </a:lnTo>
                  <a:lnTo>
                    <a:pt x="945" y="747"/>
                  </a:lnTo>
                  <a:lnTo>
                    <a:pt x="947" y="750"/>
                  </a:lnTo>
                  <a:lnTo>
                    <a:pt x="950" y="752"/>
                  </a:lnTo>
                  <a:lnTo>
                    <a:pt x="953" y="753"/>
                  </a:lnTo>
                  <a:lnTo>
                    <a:pt x="964" y="753"/>
                  </a:lnTo>
                  <a:lnTo>
                    <a:pt x="964" y="744"/>
                  </a:lnTo>
                  <a:lnTo>
                    <a:pt x="955" y="744"/>
                  </a:lnTo>
                  <a:lnTo>
                    <a:pt x="956" y="747"/>
                  </a:lnTo>
                  <a:lnTo>
                    <a:pt x="958" y="750"/>
                  </a:lnTo>
                  <a:lnTo>
                    <a:pt x="961" y="752"/>
                  </a:lnTo>
                  <a:lnTo>
                    <a:pt x="955" y="744"/>
                  </a:lnTo>
                  <a:lnTo>
                    <a:pt x="955" y="754"/>
                  </a:lnTo>
                  <a:lnTo>
                    <a:pt x="956" y="757"/>
                  </a:lnTo>
                  <a:lnTo>
                    <a:pt x="958" y="760"/>
                  </a:lnTo>
                  <a:lnTo>
                    <a:pt x="961" y="762"/>
                  </a:lnTo>
                  <a:lnTo>
                    <a:pt x="964" y="763"/>
                  </a:lnTo>
                  <a:lnTo>
                    <a:pt x="971" y="763"/>
                  </a:lnTo>
                  <a:lnTo>
                    <a:pt x="971" y="754"/>
                  </a:lnTo>
                  <a:lnTo>
                    <a:pt x="962" y="754"/>
                  </a:lnTo>
                  <a:lnTo>
                    <a:pt x="963" y="757"/>
                  </a:lnTo>
                  <a:lnTo>
                    <a:pt x="965" y="760"/>
                  </a:lnTo>
                  <a:lnTo>
                    <a:pt x="968" y="762"/>
                  </a:lnTo>
                  <a:lnTo>
                    <a:pt x="962" y="753"/>
                  </a:lnTo>
                  <a:lnTo>
                    <a:pt x="961" y="762"/>
                  </a:lnTo>
                  <a:lnTo>
                    <a:pt x="961" y="763"/>
                  </a:lnTo>
                  <a:lnTo>
                    <a:pt x="962" y="766"/>
                  </a:lnTo>
                  <a:lnTo>
                    <a:pt x="964" y="769"/>
                  </a:lnTo>
                  <a:lnTo>
                    <a:pt x="967" y="771"/>
                  </a:lnTo>
                  <a:lnTo>
                    <a:pt x="970" y="772"/>
                  </a:lnTo>
                  <a:lnTo>
                    <a:pt x="990" y="773"/>
                  </a:lnTo>
                  <a:lnTo>
                    <a:pt x="990" y="764"/>
                  </a:lnTo>
                  <a:lnTo>
                    <a:pt x="982" y="767"/>
                  </a:lnTo>
                  <a:lnTo>
                    <a:pt x="984" y="770"/>
                  </a:lnTo>
                  <a:lnTo>
                    <a:pt x="987" y="772"/>
                  </a:lnTo>
                  <a:lnTo>
                    <a:pt x="981" y="765"/>
                  </a:lnTo>
                  <a:lnTo>
                    <a:pt x="982" y="782"/>
                  </a:lnTo>
                  <a:lnTo>
                    <a:pt x="983" y="784"/>
                  </a:lnTo>
                  <a:lnTo>
                    <a:pt x="985" y="787"/>
                  </a:lnTo>
                  <a:lnTo>
                    <a:pt x="988" y="789"/>
                  </a:lnTo>
                  <a:lnTo>
                    <a:pt x="991" y="790"/>
                  </a:lnTo>
                  <a:lnTo>
                    <a:pt x="1027" y="790"/>
                  </a:lnTo>
                  <a:lnTo>
                    <a:pt x="1027" y="781"/>
                  </a:lnTo>
                  <a:lnTo>
                    <a:pt x="1018" y="781"/>
                  </a:lnTo>
                  <a:lnTo>
                    <a:pt x="1019" y="784"/>
                  </a:lnTo>
                  <a:lnTo>
                    <a:pt x="1021" y="787"/>
                  </a:lnTo>
                  <a:lnTo>
                    <a:pt x="1024" y="789"/>
                  </a:lnTo>
                  <a:lnTo>
                    <a:pt x="1018" y="781"/>
                  </a:lnTo>
                  <a:lnTo>
                    <a:pt x="1018" y="788"/>
                  </a:lnTo>
                  <a:lnTo>
                    <a:pt x="1019" y="791"/>
                  </a:lnTo>
                  <a:lnTo>
                    <a:pt x="1021" y="794"/>
                  </a:lnTo>
                  <a:lnTo>
                    <a:pt x="1024" y="796"/>
                  </a:lnTo>
                  <a:lnTo>
                    <a:pt x="1027" y="797"/>
                  </a:lnTo>
                  <a:lnTo>
                    <a:pt x="1034" y="797"/>
                  </a:lnTo>
                  <a:lnTo>
                    <a:pt x="1034" y="788"/>
                  </a:lnTo>
                  <a:lnTo>
                    <a:pt x="1025" y="788"/>
                  </a:lnTo>
                  <a:lnTo>
                    <a:pt x="1026" y="791"/>
                  </a:lnTo>
                  <a:lnTo>
                    <a:pt x="1028" y="794"/>
                  </a:lnTo>
                  <a:lnTo>
                    <a:pt x="1031" y="796"/>
                  </a:lnTo>
                  <a:lnTo>
                    <a:pt x="1025" y="788"/>
                  </a:lnTo>
                  <a:lnTo>
                    <a:pt x="1025" y="803"/>
                  </a:lnTo>
                  <a:lnTo>
                    <a:pt x="1026" y="806"/>
                  </a:lnTo>
                  <a:lnTo>
                    <a:pt x="1028" y="809"/>
                  </a:lnTo>
                  <a:lnTo>
                    <a:pt x="1031" y="811"/>
                  </a:lnTo>
                  <a:lnTo>
                    <a:pt x="1034" y="812"/>
                  </a:lnTo>
                  <a:lnTo>
                    <a:pt x="1042" y="812"/>
                  </a:lnTo>
                  <a:lnTo>
                    <a:pt x="1042" y="803"/>
                  </a:lnTo>
                  <a:lnTo>
                    <a:pt x="1033" y="803"/>
                  </a:lnTo>
                  <a:lnTo>
                    <a:pt x="1034" y="806"/>
                  </a:lnTo>
                  <a:lnTo>
                    <a:pt x="1036" y="809"/>
                  </a:lnTo>
                  <a:lnTo>
                    <a:pt x="1039" y="811"/>
                  </a:lnTo>
                  <a:lnTo>
                    <a:pt x="1033" y="803"/>
                  </a:lnTo>
                  <a:lnTo>
                    <a:pt x="1033" y="848"/>
                  </a:lnTo>
                  <a:lnTo>
                    <a:pt x="1034" y="851"/>
                  </a:lnTo>
                  <a:lnTo>
                    <a:pt x="1036" y="854"/>
                  </a:lnTo>
                  <a:lnTo>
                    <a:pt x="1039" y="856"/>
                  </a:lnTo>
                  <a:lnTo>
                    <a:pt x="1042" y="857"/>
                  </a:lnTo>
                  <a:lnTo>
                    <a:pt x="1056" y="857"/>
                  </a:lnTo>
                  <a:lnTo>
                    <a:pt x="1056" y="848"/>
                  </a:lnTo>
                  <a:lnTo>
                    <a:pt x="1047" y="848"/>
                  </a:lnTo>
                  <a:lnTo>
                    <a:pt x="1048" y="851"/>
                  </a:lnTo>
                  <a:lnTo>
                    <a:pt x="1050" y="854"/>
                  </a:lnTo>
                  <a:lnTo>
                    <a:pt x="1053" y="856"/>
                  </a:lnTo>
                  <a:lnTo>
                    <a:pt x="1047" y="848"/>
                  </a:lnTo>
                  <a:lnTo>
                    <a:pt x="1047" y="856"/>
                  </a:lnTo>
                  <a:lnTo>
                    <a:pt x="1048" y="859"/>
                  </a:lnTo>
                  <a:lnTo>
                    <a:pt x="1050" y="862"/>
                  </a:lnTo>
                  <a:lnTo>
                    <a:pt x="1053" y="864"/>
                  </a:lnTo>
                  <a:lnTo>
                    <a:pt x="1056" y="865"/>
                  </a:lnTo>
                  <a:lnTo>
                    <a:pt x="1064" y="865"/>
                  </a:lnTo>
                  <a:lnTo>
                    <a:pt x="1064" y="856"/>
                  </a:lnTo>
                  <a:lnTo>
                    <a:pt x="1055" y="856"/>
                  </a:lnTo>
                  <a:lnTo>
                    <a:pt x="1056" y="859"/>
                  </a:lnTo>
                  <a:lnTo>
                    <a:pt x="1058" y="862"/>
                  </a:lnTo>
                  <a:lnTo>
                    <a:pt x="1061" y="864"/>
                  </a:lnTo>
                  <a:lnTo>
                    <a:pt x="1055" y="856"/>
                  </a:lnTo>
                  <a:lnTo>
                    <a:pt x="1055" y="867"/>
                  </a:lnTo>
                  <a:lnTo>
                    <a:pt x="1056" y="870"/>
                  </a:lnTo>
                  <a:lnTo>
                    <a:pt x="1058" y="873"/>
                  </a:lnTo>
                  <a:lnTo>
                    <a:pt x="1061" y="875"/>
                  </a:lnTo>
                  <a:lnTo>
                    <a:pt x="1064" y="876"/>
                  </a:lnTo>
                  <a:lnTo>
                    <a:pt x="1072" y="876"/>
                  </a:lnTo>
                  <a:lnTo>
                    <a:pt x="1072" y="867"/>
                  </a:lnTo>
                  <a:lnTo>
                    <a:pt x="1063" y="867"/>
                  </a:lnTo>
                  <a:lnTo>
                    <a:pt x="1064" y="870"/>
                  </a:lnTo>
                  <a:lnTo>
                    <a:pt x="1066" y="873"/>
                  </a:lnTo>
                  <a:lnTo>
                    <a:pt x="1069" y="875"/>
                  </a:lnTo>
                  <a:lnTo>
                    <a:pt x="1063" y="867"/>
                  </a:lnTo>
                  <a:lnTo>
                    <a:pt x="1063" y="883"/>
                  </a:lnTo>
                  <a:lnTo>
                    <a:pt x="1064" y="886"/>
                  </a:lnTo>
                  <a:lnTo>
                    <a:pt x="1066" y="889"/>
                  </a:lnTo>
                  <a:lnTo>
                    <a:pt x="1069" y="891"/>
                  </a:lnTo>
                  <a:lnTo>
                    <a:pt x="1072" y="892"/>
                  </a:lnTo>
                  <a:lnTo>
                    <a:pt x="1076" y="892"/>
                  </a:lnTo>
                  <a:lnTo>
                    <a:pt x="1076" y="883"/>
                  </a:lnTo>
                  <a:lnTo>
                    <a:pt x="1067" y="883"/>
                  </a:lnTo>
                  <a:lnTo>
                    <a:pt x="1068" y="886"/>
                  </a:lnTo>
                  <a:lnTo>
                    <a:pt x="1070" y="889"/>
                  </a:lnTo>
                  <a:lnTo>
                    <a:pt x="1073" y="891"/>
                  </a:lnTo>
                  <a:lnTo>
                    <a:pt x="1067" y="883"/>
                  </a:lnTo>
                  <a:lnTo>
                    <a:pt x="1067" y="890"/>
                  </a:lnTo>
                  <a:lnTo>
                    <a:pt x="1068" y="893"/>
                  </a:lnTo>
                  <a:lnTo>
                    <a:pt x="1070" y="896"/>
                  </a:lnTo>
                  <a:lnTo>
                    <a:pt x="1073" y="898"/>
                  </a:lnTo>
                  <a:lnTo>
                    <a:pt x="1076" y="899"/>
                  </a:lnTo>
                  <a:lnTo>
                    <a:pt x="1082" y="899"/>
                  </a:lnTo>
                  <a:lnTo>
                    <a:pt x="1082" y="890"/>
                  </a:lnTo>
                  <a:lnTo>
                    <a:pt x="1074" y="893"/>
                  </a:lnTo>
                  <a:lnTo>
                    <a:pt x="1076" y="896"/>
                  </a:lnTo>
                  <a:lnTo>
                    <a:pt x="1079" y="898"/>
                  </a:lnTo>
                  <a:lnTo>
                    <a:pt x="1074" y="892"/>
                  </a:lnTo>
                  <a:lnTo>
                    <a:pt x="1076" y="903"/>
                  </a:lnTo>
                  <a:lnTo>
                    <a:pt x="1076" y="904"/>
                  </a:lnTo>
                  <a:lnTo>
                    <a:pt x="1078" y="907"/>
                  </a:lnTo>
                  <a:lnTo>
                    <a:pt x="1081" y="909"/>
                  </a:lnTo>
                  <a:lnTo>
                    <a:pt x="1084" y="910"/>
                  </a:lnTo>
                  <a:lnTo>
                    <a:pt x="1102" y="910"/>
                  </a:lnTo>
                  <a:lnTo>
                    <a:pt x="1102" y="901"/>
                  </a:lnTo>
                  <a:lnTo>
                    <a:pt x="1093" y="901"/>
                  </a:lnTo>
                  <a:lnTo>
                    <a:pt x="1094" y="904"/>
                  </a:lnTo>
                  <a:lnTo>
                    <a:pt x="1096" y="907"/>
                  </a:lnTo>
                  <a:lnTo>
                    <a:pt x="1099" y="909"/>
                  </a:lnTo>
                  <a:lnTo>
                    <a:pt x="1093" y="901"/>
                  </a:lnTo>
                  <a:lnTo>
                    <a:pt x="1093" y="910"/>
                  </a:lnTo>
                  <a:lnTo>
                    <a:pt x="1094" y="913"/>
                  </a:lnTo>
                  <a:lnTo>
                    <a:pt x="1096" y="916"/>
                  </a:lnTo>
                  <a:lnTo>
                    <a:pt x="1099" y="918"/>
                  </a:lnTo>
                  <a:lnTo>
                    <a:pt x="1102" y="919"/>
                  </a:lnTo>
                  <a:lnTo>
                    <a:pt x="1126" y="919"/>
                  </a:lnTo>
                  <a:lnTo>
                    <a:pt x="1126" y="910"/>
                  </a:lnTo>
                  <a:lnTo>
                    <a:pt x="1117" y="910"/>
                  </a:lnTo>
                  <a:lnTo>
                    <a:pt x="1118" y="913"/>
                  </a:lnTo>
                  <a:lnTo>
                    <a:pt x="1120" y="916"/>
                  </a:lnTo>
                  <a:lnTo>
                    <a:pt x="1123" y="918"/>
                  </a:lnTo>
                  <a:lnTo>
                    <a:pt x="1117" y="910"/>
                  </a:lnTo>
                  <a:lnTo>
                    <a:pt x="1117" y="918"/>
                  </a:lnTo>
                  <a:lnTo>
                    <a:pt x="1118" y="921"/>
                  </a:lnTo>
                  <a:lnTo>
                    <a:pt x="1120" y="924"/>
                  </a:lnTo>
                  <a:lnTo>
                    <a:pt x="1123" y="926"/>
                  </a:lnTo>
                  <a:lnTo>
                    <a:pt x="1126" y="927"/>
                  </a:lnTo>
                  <a:lnTo>
                    <a:pt x="1134" y="927"/>
                  </a:lnTo>
                  <a:lnTo>
                    <a:pt x="1134" y="918"/>
                  </a:lnTo>
                  <a:lnTo>
                    <a:pt x="1125" y="918"/>
                  </a:lnTo>
                  <a:lnTo>
                    <a:pt x="1126" y="921"/>
                  </a:lnTo>
                  <a:lnTo>
                    <a:pt x="1128" y="924"/>
                  </a:lnTo>
                  <a:lnTo>
                    <a:pt x="1131" y="926"/>
                  </a:lnTo>
                  <a:lnTo>
                    <a:pt x="1125" y="918"/>
                  </a:lnTo>
                  <a:lnTo>
                    <a:pt x="1125" y="934"/>
                  </a:lnTo>
                  <a:lnTo>
                    <a:pt x="1126" y="937"/>
                  </a:lnTo>
                  <a:lnTo>
                    <a:pt x="1128" y="940"/>
                  </a:lnTo>
                  <a:lnTo>
                    <a:pt x="1131" y="942"/>
                  </a:lnTo>
                  <a:lnTo>
                    <a:pt x="1134" y="943"/>
                  </a:lnTo>
                  <a:lnTo>
                    <a:pt x="1161" y="943"/>
                  </a:lnTo>
                  <a:lnTo>
                    <a:pt x="1161" y="934"/>
                  </a:lnTo>
                  <a:lnTo>
                    <a:pt x="1152" y="934"/>
                  </a:lnTo>
                  <a:lnTo>
                    <a:pt x="1153" y="937"/>
                  </a:lnTo>
                  <a:lnTo>
                    <a:pt x="1155" y="940"/>
                  </a:lnTo>
                  <a:lnTo>
                    <a:pt x="1158" y="942"/>
                  </a:lnTo>
                  <a:lnTo>
                    <a:pt x="1152" y="934"/>
                  </a:lnTo>
                  <a:lnTo>
                    <a:pt x="1152" y="943"/>
                  </a:lnTo>
                  <a:lnTo>
                    <a:pt x="1153" y="946"/>
                  </a:lnTo>
                  <a:lnTo>
                    <a:pt x="1155" y="949"/>
                  </a:lnTo>
                  <a:lnTo>
                    <a:pt x="1158" y="951"/>
                  </a:lnTo>
                  <a:lnTo>
                    <a:pt x="1161" y="952"/>
                  </a:lnTo>
                  <a:lnTo>
                    <a:pt x="1174" y="952"/>
                  </a:lnTo>
                  <a:lnTo>
                    <a:pt x="1174" y="943"/>
                  </a:lnTo>
                  <a:lnTo>
                    <a:pt x="1165" y="943"/>
                  </a:lnTo>
                  <a:lnTo>
                    <a:pt x="1166" y="946"/>
                  </a:lnTo>
                  <a:lnTo>
                    <a:pt x="1168" y="949"/>
                  </a:lnTo>
                  <a:lnTo>
                    <a:pt x="1171" y="951"/>
                  </a:lnTo>
                  <a:lnTo>
                    <a:pt x="1165" y="943"/>
                  </a:lnTo>
                  <a:lnTo>
                    <a:pt x="1165" y="960"/>
                  </a:lnTo>
                  <a:lnTo>
                    <a:pt x="1166" y="963"/>
                  </a:lnTo>
                  <a:lnTo>
                    <a:pt x="1168" y="966"/>
                  </a:lnTo>
                  <a:lnTo>
                    <a:pt x="1171" y="968"/>
                  </a:lnTo>
                  <a:lnTo>
                    <a:pt x="1174" y="969"/>
                  </a:lnTo>
                  <a:lnTo>
                    <a:pt x="1201" y="969"/>
                  </a:lnTo>
                  <a:lnTo>
                    <a:pt x="1201" y="960"/>
                  </a:lnTo>
                  <a:lnTo>
                    <a:pt x="1192" y="960"/>
                  </a:lnTo>
                  <a:lnTo>
                    <a:pt x="1193" y="963"/>
                  </a:lnTo>
                  <a:lnTo>
                    <a:pt x="1195" y="966"/>
                  </a:lnTo>
                  <a:lnTo>
                    <a:pt x="1198" y="968"/>
                  </a:lnTo>
                  <a:lnTo>
                    <a:pt x="1192" y="960"/>
                  </a:lnTo>
                  <a:lnTo>
                    <a:pt x="1192" y="979"/>
                  </a:lnTo>
                  <a:lnTo>
                    <a:pt x="1193" y="982"/>
                  </a:lnTo>
                  <a:lnTo>
                    <a:pt x="1195" y="985"/>
                  </a:lnTo>
                  <a:lnTo>
                    <a:pt x="1198" y="987"/>
                  </a:lnTo>
                  <a:lnTo>
                    <a:pt x="1201" y="988"/>
                  </a:lnTo>
                  <a:lnTo>
                    <a:pt x="1229" y="988"/>
                  </a:lnTo>
                  <a:lnTo>
                    <a:pt x="1229" y="979"/>
                  </a:lnTo>
                  <a:lnTo>
                    <a:pt x="1221" y="982"/>
                  </a:lnTo>
                  <a:lnTo>
                    <a:pt x="1223" y="985"/>
                  </a:lnTo>
                  <a:lnTo>
                    <a:pt x="1226" y="987"/>
                  </a:lnTo>
                  <a:lnTo>
                    <a:pt x="1221" y="981"/>
                  </a:lnTo>
                  <a:lnTo>
                    <a:pt x="1223" y="990"/>
                  </a:lnTo>
                  <a:lnTo>
                    <a:pt x="1223" y="991"/>
                  </a:lnTo>
                  <a:lnTo>
                    <a:pt x="1225" y="994"/>
                  </a:lnTo>
                  <a:lnTo>
                    <a:pt x="1228" y="996"/>
                  </a:lnTo>
                  <a:lnTo>
                    <a:pt x="1231" y="997"/>
                  </a:lnTo>
                  <a:lnTo>
                    <a:pt x="1239" y="997"/>
                  </a:lnTo>
                  <a:lnTo>
                    <a:pt x="1239" y="988"/>
                  </a:lnTo>
                  <a:lnTo>
                    <a:pt x="1230" y="988"/>
                  </a:lnTo>
                  <a:lnTo>
                    <a:pt x="1231" y="991"/>
                  </a:lnTo>
                  <a:lnTo>
                    <a:pt x="1233" y="994"/>
                  </a:lnTo>
                  <a:lnTo>
                    <a:pt x="1236" y="996"/>
                  </a:lnTo>
                  <a:lnTo>
                    <a:pt x="1230" y="988"/>
                  </a:lnTo>
                  <a:lnTo>
                    <a:pt x="1230" y="995"/>
                  </a:lnTo>
                  <a:lnTo>
                    <a:pt x="1231" y="998"/>
                  </a:lnTo>
                  <a:lnTo>
                    <a:pt x="1233" y="1001"/>
                  </a:lnTo>
                  <a:lnTo>
                    <a:pt x="1236" y="1003"/>
                  </a:lnTo>
                  <a:lnTo>
                    <a:pt x="1239" y="1004"/>
                  </a:lnTo>
                  <a:lnTo>
                    <a:pt x="1286" y="1004"/>
                  </a:lnTo>
                  <a:lnTo>
                    <a:pt x="1286" y="995"/>
                  </a:lnTo>
                  <a:lnTo>
                    <a:pt x="1277" y="995"/>
                  </a:lnTo>
                  <a:lnTo>
                    <a:pt x="1278" y="998"/>
                  </a:lnTo>
                  <a:lnTo>
                    <a:pt x="1280" y="1001"/>
                  </a:lnTo>
                  <a:lnTo>
                    <a:pt x="1283" y="1003"/>
                  </a:lnTo>
                  <a:lnTo>
                    <a:pt x="1277" y="995"/>
                  </a:lnTo>
                  <a:lnTo>
                    <a:pt x="1277" y="1010"/>
                  </a:lnTo>
                  <a:lnTo>
                    <a:pt x="1278" y="1013"/>
                  </a:lnTo>
                  <a:lnTo>
                    <a:pt x="1280" y="1016"/>
                  </a:lnTo>
                  <a:lnTo>
                    <a:pt x="1283" y="1018"/>
                  </a:lnTo>
                  <a:lnTo>
                    <a:pt x="1286" y="1019"/>
                  </a:lnTo>
                  <a:lnTo>
                    <a:pt x="1293" y="1019"/>
                  </a:lnTo>
                  <a:lnTo>
                    <a:pt x="1293" y="1010"/>
                  </a:lnTo>
                  <a:lnTo>
                    <a:pt x="1284" y="1010"/>
                  </a:lnTo>
                  <a:lnTo>
                    <a:pt x="1285" y="1013"/>
                  </a:lnTo>
                  <a:lnTo>
                    <a:pt x="1287" y="1016"/>
                  </a:lnTo>
                  <a:lnTo>
                    <a:pt x="1290" y="1018"/>
                  </a:lnTo>
                  <a:lnTo>
                    <a:pt x="1284" y="1010"/>
                  </a:lnTo>
                  <a:lnTo>
                    <a:pt x="1284" y="1020"/>
                  </a:lnTo>
                  <a:lnTo>
                    <a:pt x="1285" y="1023"/>
                  </a:lnTo>
                  <a:lnTo>
                    <a:pt x="1287" y="1026"/>
                  </a:lnTo>
                  <a:lnTo>
                    <a:pt x="1290" y="1028"/>
                  </a:lnTo>
                  <a:lnTo>
                    <a:pt x="1293" y="1029"/>
                  </a:lnTo>
                  <a:lnTo>
                    <a:pt x="1307" y="1029"/>
                  </a:lnTo>
                  <a:lnTo>
                    <a:pt x="1307" y="1020"/>
                  </a:lnTo>
                  <a:lnTo>
                    <a:pt x="1298" y="1020"/>
                  </a:lnTo>
                  <a:lnTo>
                    <a:pt x="1299" y="1023"/>
                  </a:lnTo>
                  <a:lnTo>
                    <a:pt x="1301" y="1026"/>
                  </a:lnTo>
                  <a:lnTo>
                    <a:pt x="1304" y="1028"/>
                  </a:lnTo>
                  <a:lnTo>
                    <a:pt x="1298" y="1020"/>
                  </a:lnTo>
                  <a:lnTo>
                    <a:pt x="1298" y="1029"/>
                  </a:lnTo>
                  <a:lnTo>
                    <a:pt x="1299" y="1032"/>
                  </a:lnTo>
                  <a:lnTo>
                    <a:pt x="1301" y="1035"/>
                  </a:lnTo>
                  <a:lnTo>
                    <a:pt x="1304" y="1037"/>
                  </a:lnTo>
                  <a:lnTo>
                    <a:pt x="1307" y="1038"/>
                  </a:lnTo>
                  <a:lnTo>
                    <a:pt x="1320" y="1039"/>
                  </a:lnTo>
                  <a:lnTo>
                    <a:pt x="1320" y="1030"/>
                  </a:lnTo>
                  <a:lnTo>
                    <a:pt x="1311" y="1030"/>
                  </a:lnTo>
                  <a:lnTo>
                    <a:pt x="1312" y="1033"/>
                  </a:lnTo>
                  <a:lnTo>
                    <a:pt x="1314" y="1036"/>
                  </a:lnTo>
                  <a:lnTo>
                    <a:pt x="1317" y="1038"/>
                  </a:lnTo>
                  <a:lnTo>
                    <a:pt x="1311" y="1030"/>
                  </a:lnTo>
                  <a:lnTo>
                    <a:pt x="1311" y="1039"/>
                  </a:lnTo>
                  <a:lnTo>
                    <a:pt x="1312" y="1042"/>
                  </a:lnTo>
                  <a:lnTo>
                    <a:pt x="1314" y="1045"/>
                  </a:lnTo>
                  <a:lnTo>
                    <a:pt x="1317" y="1047"/>
                  </a:lnTo>
                  <a:lnTo>
                    <a:pt x="1320" y="1048"/>
                  </a:lnTo>
                  <a:lnTo>
                    <a:pt x="1343" y="1048"/>
                  </a:lnTo>
                  <a:lnTo>
                    <a:pt x="1343" y="1039"/>
                  </a:lnTo>
                  <a:lnTo>
                    <a:pt x="1334" y="1039"/>
                  </a:lnTo>
                  <a:lnTo>
                    <a:pt x="1335" y="1042"/>
                  </a:lnTo>
                  <a:lnTo>
                    <a:pt x="1337" y="1045"/>
                  </a:lnTo>
                  <a:lnTo>
                    <a:pt x="1340" y="1047"/>
                  </a:lnTo>
                  <a:lnTo>
                    <a:pt x="1334" y="1039"/>
                  </a:lnTo>
                  <a:lnTo>
                    <a:pt x="1334" y="1049"/>
                  </a:lnTo>
                  <a:lnTo>
                    <a:pt x="1335" y="1052"/>
                  </a:lnTo>
                  <a:lnTo>
                    <a:pt x="1337" y="1055"/>
                  </a:lnTo>
                  <a:lnTo>
                    <a:pt x="1340" y="1057"/>
                  </a:lnTo>
                  <a:lnTo>
                    <a:pt x="1343" y="1058"/>
                  </a:lnTo>
                  <a:lnTo>
                    <a:pt x="1364" y="1058"/>
                  </a:lnTo>
                  <a:lnTo>
                    <a:pt x="1364" y="1049"/>
                  </a:lnTo>
                  <a:lnTo>
                    <a:pt x="1355" y="1049"/>
                  </a:lnTo>
                  <a:lnTo>
                    <a:pt x="1356" y="1052"/>
                  </a:lnTo>
                  <a:lnTo>
                    <a:pt x="1358" y="1055"/>
                  </a:lnTo>
                  <a:lnTo>
                    <a:pt x="1361" y="1057"/>
                  </a:lnTo>
                  <a:lnTo>
                    <a:pt x="1355" y="1049"/>
                  </a:lnTo>
                  <a:lnTo>
                    <a:pt x="1355" y="1056"/>
                  </a:lnTo>
                  <a:lnTo>
                    <a:pt x="1356" y="1059"/>
                  </a:lnTo>
                  <a:lnTo>
                    <a:pt x="1358" y="1062"/>
                  </a:lnTo>
                  <a:lnTo>
                    <a:pt x="1361" y="1064"/>
                  </a:lnTo>
                  <a:lnTo>
                    <a:pt x="1364" y="1065"/>
                  </a:lnTo>
                  <a:lnTo>
                    <a:pt x="1371" y="1065"/>
                  </a:lnTo>
                  <a:lnTo>
                    <a:pt x="1371" y="1056"/>
                  </a:lnTo>
                  <a:lnTo>
                    <a:pt x="1362" y="1056"/>
                  </a:lnTo>
                  <a:lnTo>
                    <a:pt x="1363" y="1059"/>
                  </a:lnTo>
                  <a:lnTo>
                    <a:pt x="1365" y="1062"/>
                  </a:lnTo>
                  <a:lnTo>
                    <a:pt x="1368" y="1064"/>
                  </a:lnTo>
                  <a:lnTo>
                    <a:pt x="1362" y="1056"/>
                  </a:lnTo>
                  <a:lnTo>
                    <a:pt x="1362" y="1069"/>
                  </a:lnTo>
                  <a:lnTo>
                    <a:pt x="1363" y="1072"/>
                  </a:lnTo>
                  <a:lnTo>
                    <a:pt x="1365" y="1075"/>
                  </a:lnTo>
                  <a:lnTo>
                    <a:pt x="1368" y="1077"/>
                  </a:lnTo>
                  <a:lnTo>
                    <a:pt x="1371" y="1078"/>
                  </a:lnTo>
                  <a:lnTo>
                    <a:pt x="1377" y="1078"/>
                  </a:lnTo>
                  <a:lnTo>
                    <a:pt x="1377" y="1069"/>
                  </a:lnTo>
                  <a:lnTo>
                    <a:pt x="1368" y="1069"/>
                  </a:lnTo>
                  <a:lnTo>
                    <a:pt x="1369" y="1072"/>
                  </a:lnTo>
                  <a:lnTo>
                    <a:pt x="1371" y="1075"/>
                  </a:lnTo>
                  <a:lnTo>
                    <a:pt x="1374" y="1077"/>
                  </a:lnTo>
                  <a:lnTo>
                    <a:pt x="1368" y="1069"/>
                  </a:lnTo>
                  <a:lnTo>
                    <a:pt x="1368" y="1077"/>
                  </a:lnTo>
                  <a:lnTo>
                    <a:pt x="1369" y="1080"/>
                  </a:lnTo>
                  <a:lnTo>
                    <a:pt x="1371" y="1083"/>
                  </a:lnTo>
                  <a:lnTo>
                    <a:pt x="1374" y="1085"/>
                  </a:lnTo>
                  <a:lnTo>
                    <a:pt x="1377" y="1086"/>
                  </a:lnTo>
                  <a:lnTo>
                    <a:pt x="1378" y="1086"/>
                  </a:lnTo>
                  <a:lnTo>
                    <a:pt x="1394" y="1085"/>
                  </a:lnTo>
                  <a:lnTo>
                    <a:pt x="1393" y="1076"/>
                  </a:lnTo>
                  <a:lnTo>
                    <a:pt x="1384" y="1076"/>
                  </a:lnTo>
                  <a:lnTo>
                    <a:pt x="1385" y="1079"/>
                  </a:lnTo>
                  <a:lnTo>
                    <a:pt x="1387" y="1082"/>
                  </a:lnTo>
                  <a:lnTo>
                    <a:pt x="1390" y="1084"/>
                  </a:lnTo>
                  <a:lnTo>
                    <a:pt x="1393" y="1085"/>
                  </a:lnTo>
                  <a:lnTo>
                    <a:pt x="1384" y="1076"/>
                  </a:lnTo>
                  <a:lnTo>
                    <a:pt x="1384" y="1092"/>
                  </a:lnTo>
                  <a:lnTo>
                    <a:pt x="1385" y="1095"/>
                  </a:lnTo>
                  <a:lnTo>
                    <a:pt x="1387" y="1098"/>
                  </a:lnTo>
                  <a:lnTo>
                    <a:pt x="1390" y="1100"/>
                  </a:lnTo>
                  <a:lnTo>
                    <a:pt x="1393" y="1101"/>
                  </a:lnTo>
                  <a:lnTo>
                    <a:pt x="1399" y="1101"/>
                  </a:lnTo>
                  <a:lnTo>
                    <a:pt x="1399" y="1092"/>
                  </a:lnTo>
                  <a:lnTo>
                    <a:pt x="1390" y="1092"/>
                  </a:lnTo>
                  <a:lnTo>
                    <a:pt x="1391" y="1095"/>
                  </a:lnTo>
                  <a:lnTo>
                    <a:pt x="1393" y="1098"/>
                  </a:lnTo>
                  <a:lnTo>
                    <a:pt x="1396" y="1100"/>
                  </a:lnTo>
                  <a:lnTo>
                    <a:pt x="1390" y="1092"/>
                  </a:lnTo>
                  <a:lnTo>
                    <a:pt x="1390" y="1101"/>
                  </a:lnTo>
                  <a:lnTo>
                    <a:pt x="1391" y="1104"/>
                  </a:lnTo>
                  <a:lnTo>
                    <a:pt x="1393" y="1107"/>
                  </a:lnTo>
                  <a:lnTo>
                    <a:pt x="1396" y="1109"/>
                  </a:lnTo>
                  <a:lnTo>
                    <a:pt x="1399" y="1110"/>
                  </a:lnTo>
                  <a:lnTo>
                    <a:pt x="1423" y="1111"/>
                  </a:lnTo>
                  <a:lnTo>
                    <a:pt x="1423" y="1102"/>
                  </a:lnTo>
                  <a:lnTo>
                    <a:pt x="1415" y="1105"/>
                  </a:lnTo>
                  <a:lnTo>
                    <a:pt x="1417" y="1108"/>
                  </a:lnTo>
                  <a:lnTo>
                    <a:pt x="1420" y="1110"/>
                  </a:lnTo>
                  <a:lnTo>
                    <a:pt x="1415" y="1105"/>
                  </a:lnTo>
                  <a:lnTo>
                    <a:pt x="1418" y="1114"/>
                  </a:lnTo>
                  <a:lnTo>
                    <a:pt x="1420" y="1117"/>
                  </a:lnTo>
                  <a:lnTo>
                    <a:pt x="1423" y="1119"/>
                  </a:lnTo>
                  <a:lnTo>
                    <a:pt x="1426" y="1120"/>
                  </a:lnTo>
                  <a:lnTo>
                    <a:pt x="1447" y="1120"/>
                  </a:lnTo>
                  <a:lnTo>
                    <a:pt x="1447" y="1111"/>
                  </a:lnTo>
                  <a:lnTo>
                    <a:pt x="1438" y="1111"/>
                  </a:lnTo>
                  <a:lnTo>
                    <a:pt x="1439" y="1114"/>
                  </a:lnTo>
                  <a:lnTo>
                    <a:pt x="1441" y="1117"/>
                  </a:lnTo>
                  <a:lnTo>
                    <a:pt x="1444" y="1119"/>
                  </a:lnTo>
                  <a:lnTo>
                    <a:pt x="1438" y="1111"/>
                  </a:lnTo>
                  <a:lnTo>
                    <a:pt x="1438" y="1120"/>
                  </a:lnTo>
                  <a:lnTo>
                    <a:pt x="1439" y="1123"/>
                  </a:lnTo>
                  <a:lnTo>
                    <a:pt x="1441" y="1126"/>
                  </a:lnTo>
                  <a:lnTo>
                    <a:pt x="1444" y="1128"/>
                  </a:lnTo>
                  <a:lnTo>
                    <a:pt x="1447" y="1129"/>
                  </a:lnTo>
                  <a:lnTo>
                    <a:pt x="1461" y="1129"/>
                  </a:lnTo>
                  <a:lnTo>
                    <a:pt x="1461" y="1120"/>
                  </a:lnTo>
                  <a:lnTo>
                    <a:pt x="1452" y="1120"/>
                  </a:lnTo>
                  <a:lnTo>
                    <a:pt x="1453" y="1123"/>
                  </a:lnTo>
                  <a:lnTo>
                    <a:pt x="1455" y="1126"/>
                  </a:lnTo>
                  <a:lnTo>
                    <a:pt x="1458" y="1128"/>
                  </a:lnTo>
                  <a:lnTo>
                    <a:pt x="1452" y="1120"/>
                  </a:lnTo>
                  <a:lnTo>
                    <a:pt x="1452" y="1132"/>
                  </a:lnTo>
                  <a:lnTo>
                    <a:pt x="1453" y="1135"/>
                  </a:lnTo>
                  <a:lnTo>
                    <a:pt x="1455" y="1138"/>
                  </a:lnTo>
                  <a:lnTo>
                    <a:pt x="1458" y="1140"/>
                  </a:lnTo>
                  <a:lnTo>
                    <a:pt x="1461" y="1141"/>
                  </a:lnTo>
                  <a:lnTo>
                    <a:pt x="1490" y="1141"/>
                  </a:lnTo>
                  <a:lnTo>
                    <a:pt x="1490" y="1132"/>
                  </a:lnTo>
                  <a:lnTo>
                    <a:pt x="1481" y="1132"/>
                  </a:lnTo>
                  <a:lnTo>
                    <a:pt x="1482" y="1135"/>
                  </a:lnTo>
                  <a:lnTo>
                    <a:pt x="1484" y="1138"/>
                  </a:lnTo>
                  <a:lnTo>
                    <a:pt x="1487" y="1140"/>
                  </a:lnTo>
                  <a:lnTo>
                    <a:pt x="1481" y="1132"/>
                  </a:lnTo>
                  <a:lnTo>
                    <a:pt x="1481" y="1141"/>
                  </a:lnTo>
                  <a:lnTo>
                    <a:pt x="1482" y="1144"/>
                  </a:lnTo>
                  <a:lnTo>
                    <a:pt x="1484" y="1147"/>
                  </a:lnTo>
                  <a:lnTo>
                    <a:pt x="1487" y="1149"/>
                  </a:lnTo>
                  <a:lnTo>
                    <a:pt x="1490" y="1150"/>
                  </a:lnTo>
                  <a:lnTo>
                    <a:pt x="1498" y="1150"/>
                  </a:lnTo>
                  <a:lnTo>
                    <a:pt x="1498" y="1141"/>
                  </a:lnTo>
                  <a:lnTo>
                    <a:pt x="1489" y="1141"/>
                  </a:lnTo>
                  <a:lnTo>
                    <a:pt x="1490" y="1144"/>
                  </a:lnTo>
                  <a:lnTo>
                    <a:pt x="1492" y="1147"/>
                  </a:lnTo>
                  <a:lnTo>
                    <a:pt x="1495" y="1149"/>
                  </a:lnTo>
                  <a:lnTo>
                    <a:pt x="1489" y="1141"/>
                  </a:lnTo>
                  <a:lnTo>
                    <a:pt x="1489" y="1152"/>
                  </a:lnTo>
                  <a:lnTo>
                    <a:pt x="1490" y="1155"/>
                  </a:lnTo>
                  <a:lnTo>
                    <a:pt x="1492" y="1158"/>
                  </a:lnTo>
                  <a:lnTo>
                    <a:pt x="1495" y="1160"/>
                  </a:lnTo>
                  <a:lnTo>
                    <a:pt x="1498" y="1161"/>
                  </a:lnTo>
                  <a:lnTo>
                    <a:pt x="1529" y="1161"/>
                  </a:lnTo>
                  <a:lnTo>
                    <a:pt x="1529" y="1152"/>
                  </a:lnTo>
                  <a:lnTo>
                    <a:pt x="1521" y="1155"/>
                  </a:lnTo>
                  <a:lnTo>
                    <a:pt x="1523" y="1158"/>
                  </a:lnTo>
                  <a:lnTo>
                    <a:pt x="1526" y="1160"/>
                  </a:lnTo>
                  <a:lnTo>
                    <a:pt x="1521" y="1154"/>
                  </a:lnTo>
                  <a:lnTo>
                    <a:pt x="1523" y="1162"/>
                  </a:lnTo>
                  <a:lnTo>
                    <a:pt x="1523" y="1163"/>
                  </a:lnTo>
                  <a:lnTo>
                    <a:pt x="1525" y="1166"/>
                  </a:lnTo>
                  <a:lnTo>
                    <a:pt x="1528" y="1168"/>
                  </a:lnTo>
                  <a:lnTo>
                    <a:pt x="1531" y="1169"/>
                  </a:lnTo>
                  <a:lnTo>
                    <a:pt x="1539" y="1169"/>
                  </a:lnTo>
                  <a:lnTo>
                    <a:pt x="1539" y="1160"/>
                  </a:lnTo>
                  <a:lnTo>
                    <a:pt x="1530" y="1160"/>
                  </a:lnTo>
                  <a:lnTo>
                    <a:pt x="1531" y="1163"/>
                  </a:lnTo>
                  <a:lnTo>
                    <a:pt x="1533" y="1166"/>
                  </a:lnTo>
                  <a:lnTo>
                    <a:pt x="1536" y="1168"/>
                  </a:lnTo>
                  <a:lnTo>
                    <a:pt x="1530" y="1160"/>
                  </a:lnTo>
                  <a:lnTo>
                    <a:pt x="1530" y="1171"/>
                  </a:lnTo>
                  <a:lnTo>
                    <a:pt x="1531" y="1174"/>
                  </a:lnTo>
                  <a:lnTo>
                    <a:pt x="1533" y="1177"/>
                  </a:lnTo>
                  <a:lnTo>
                    <a:pt x="1536" y="1179"/>
                  </a:lnTo>
                  <a:lnTo>
                    <a:pt x="1539" y="1180"/>
                  </a:lnTo>
                  <a:lnTo>
                    <a:pt x="1550" y="1180"/>
                  </a:lnTo>
                  <a:lnTo>
                    <a:pt x="1550" y="1171"/>
                  </a:lnTo>
                  <a:lnTo>
                    <a:pt x="1541" y="1171"/>
                  </a:lnTo>
                  <a:lnTo>
                    <a:pt x="1542" y="1174"/>
                  </a:lnTo>
                  <a:lnTo>
                    <a:pt x="1544" y="1177"/>
                  </a:lnTo>
                  <a:lnTo>
                    <a:pt x="1547" y="1179"/>
                  </a:lnTo>
                  <a:lnTo>
                    <a:pt x="1541" y="1171"/>
                  </a:lnTo>
                  <a:lnTo>
                    <a:pt x="1541" y="1178"/>
                  </a:lnTo>
                  <a:lnTo>
                    <a:pt x="1542" y="1181"/>
                  </a:lnTo>
                  <a:lnTo>
                    <a:pt x="1544" y="1184"/>
                  </a:lnTo>
                  <a:lnTo>
                    <a:pt x="1547" y="1186"/>
                  </a:lnTo>
                  <a:lnTo>
                    <a:pt x="1550" y="1187"/>
                  </a:lnTo>
                  <a:lnTo>
                    <a:pt x="1559" y="1187"/>
                  </a:lnTo>
                  <a:lnTo>
                    <a:pt x="1559" y="1178"/>
                  </a:lnTo>
                  <a:lnTo>
                    <a:pt x="1550" y="1178"/>
                  </a:lnTo>
                  <a:lnTo>
                    <a:pt x="1551" y="1181"/>
                  </a:lnTo>
                  <a:lnTo>
                    <a:pt x="1553" y="1184"/>
                  </a:lnTo>
                  <a:lnTo>
                    <a:pt x="1556" y="1186"/>
                  </a:lnTo>
                  <a:lnTo>
                    <a:pt x="1550" y="1178"/>
                  </a:lnTo>
                  <a:lnTo>
                    <a:pt x="1550" y="1190"/>
                  </a:lnTo>
                  <a:lnTo>
                    <a:pt x="1551" y="1193"/>
                  </a:lnTo>
                  <a:lnTo>
                    <a:pt x="1553" y="1196"/>
                  </a:lnTo>
                  <a:lnTo>
                    <a:pt x="1556" y="1198"/>
                  </a:lnTo>
                  <a:lnTo>
                    <a:pt x="1559" y="1199"/>
                  </a:lnTo>
                  <a:lnTo>
                    <a:pt x="1568" y="1199"/>
                  </a:lnTo>
                  <a:lnTo>
                    <a:pt x="1568" y="1190"/>
                  </a:lnTo>
                  <a:lnTo>
                    <a:pt x="1559" y="1190"/>
                  </a:lnTo>
                  <a:lnTo>
                    <a:pt x="1560" y="1193"/>
                  </a:lnTo>
                  <a:lnTo>
                    <a:pt x="1562" y="1196"/>
                  </a:lnTo>
                  <a:lnTo>
                    <a:pt x="1565" y="1198"/>
                  </a:lnTo>
                  <a:lnTo>
                    <a:pt x="1559" y="1190"/>
                  </a:lnTo>
                  <a:lnTo>
                    <a:pt x="1559" y="1197"/>
                  </a:lnTo>
                  <a:lnTo>
                    <a:pt x="1560" y="1200"/>
                  </a:lnTo>
                  <a:lnTo>
                    <a:pt x="1562" y="1203"/>
                  </a:lnTo>
                  <a:lnTo>
                    <a:pt x="1565" y="1205"/>
                  </a:lnTo>
                  <a:lnTo>
                    <a:pt x="1568" y="1206"/>
                  </a:lnTo>
                  <a:lnTo>
                    <a:pt x="1591" y="1206"/>
                  </a:lnTo>
                  <a:lnTo>
                    <a:pt x="1591" y="1197"/>
                  </a:lnTo>
                  <a:lnTo>
                    <a:pt x="1582" y="1197"/>
                  </a:lnTo>
                  <a:lnTo>
                    <a:pt x="1583" y="1200"/>
                  </a:lnTo>
                  <a:lnTo>
                    <a:pt x="1585" y="1203"/>
                  </a:lnTo>
                  <a:lnTo>
                    <a:pt x="1588" y="1205"/>
                  </a:lnTo>
                  <a:lnTo>
                    <a:pt x="1582" y="1197"/>
                  </a:lnTo>
                  <a:lnTo>
                    <a:pt x="1582" y="1220"/>
                  </a:lnTo>
                  <a:lnTo>
                    <a:pt x="1583" y="1223"/>
                  </a:lnTo>
                  <a:lnTo>
                    <a:pt x="1585" y="1226"/>
                  </a:lnTo>
                  <a:lnTo>
                    <a:pt x="1588" y="1228"/>
                  </a:lnTo>
                  <a:lnTo>
                    <a:pt x="1591" y="1229"/>
                  </a:lnTo>
                  <a:lnTo>
                    <a:pt x="1608" y="1229"/>
                  </a:lnTo>
                  <a:lnTo>
                    <a:pt x="1608" y="1220"/>
                  </a:lnTo>
                  <a:lnTo>
                    <a:pt x="1599" y="1220"/>
                  </a:lnTo>
                  <a:lnTo>
                    <a:pt x="1600" y="1223"/>
                  </a:lnTo>
                  <a:lnTo>
                    <a:pt x="1602" y="1226"/>
                  </a:lnTo>
                  <a:lnTo>
                    <a:pt x="1605" y="1228"/>
                  </a:lnTo>
                  <a:lnTo>
                    <a:pt x="1599" y="1220"/>
                  </a:lnTo>
                  <a:lnTo>
                    <a:pt x="1599" y="1232"/>
                  </a:lnTo>
                  <a:lnTo>
                    <a:pt x="1600" y="1235"/>
                  </a:lnTo>
                  <a:lnTo>
                    <a:pt x="1602" y="1238"/>
                  </a:lnTo>
                  <a:lnTo>
                    <a:pt x="1605" y="1240"/>
                  </a:lnTo>
                  <a:lnTo>
                    <a:pt x="1608" y="1241"/>
                  </a:lnTo>
                  <a:lnTo>
                    <a:pt x="1609" y="1241"/>
                  </a:lnTo>
                  <a:lnTo>
                    <a:pt x="1622" y="1240"/>
                  </a:lnTo>
                  <a:lnTo>
                    <a:pt x="1621" y="1231"/>
                  </a:lnTo>
                  <a:lnTo>
                    <a:pt x="1612" y="1231"/>
                  </a:lnTo>
                  <a:lnTo>
                    <a:pt x="1613" y="1234"/>
                  </a:lnTo>
                  <a:lnTo>
                    <a:pt x="1615" y="1237"/>
                  </a:lnTo>
                  <a:lnTo>
                    <a:pt x="1618" y="1239"/>
                  </a:lnTo>
                  <a:lnTo>
                    <a:pt x="1621" y="1240"/>
                  </a:lnTo>
                  <a:lnTo>
                    <a:pt x="1612" y="1231"/>
                  </a:lnTo>
                  <a:lnTo>
                    <a:pt x="1612" y="1242"/>
                  </a:lnTo>
                  <a:lnTo>
                    <a:pt x="1613" y="1245"/>
                  </a:lnTo>
                  <a:lnTo>
                    <a:pt x="1615" y="1248"/>
                  </a:lnTo>
                  <a:lnTo>
                    <a:pt x="1618" y="1250"/>
                  </a:lnTo>
                  <a:lnTo>
                    <a:pt x="1621" y="1251"/>
                  </a:lnTo>
                  <a:lnTo>
                    <a:pt x="1693" y="1251"/>
                  </a:lnTo>
                  <a:lnTo>
                    <a:pt x="1693" y="1242"/>
                  </a:lnTo>
                  <a:lnTo>
                    <a:pt x="1684" y="1242"/>
                  </a:lnTo>
                  <a:lnTo>
                    <a:pt x="1685" y="1245"/>
                  </a:lnTo>
                  <a:lnTo>
                    <a:pt x="1687" y="1248"/>
                  </a:lnTo>
                  <a:lnTo>
                    <a:pt x="1690" y="1250"/>
                  </a:lnTo>
                  <a:lnTo>
                    <a:pt x="1684" y="1242"/>
                  </a:lnTo>
                  <a:lnTo>
                    <a:pt x="1684" y="1263"/>
                  </a:lnTo>
                  <a:lnTo>
                    <a:pt x="1685" y="1266"/>
                  </a:lnTo>
                  <a:lnTo>
                    <a:pt x="1687" y="1269"/>
                  </a:lnTo>
                  <a:lnTo>
                    <a:pt x="1690" y="1271"/>
                  </a:lnTo>
                  <a:lnTo>
                    <a:pt x="1693" y="1272"/>
                  </a:lnTo>
                  <a:lnTo>
                    <a:pt x="1694" y="1272"/>
                  </a:lnTo>
                  <a:lnTo>
                    <a:pt x="1705" y="1271"/>
                  </a:lnTo>
                  <a:lnTo>
                    <a:pt x="1704" y="1262"/>
                  </a:lnTo>
                  <a:lnTo>
                    <a:pt x="1695" y="1262"/>
                  </a:lnTo>
                  <a:lnTo>
                    <a:pt x="1696" y="1265"/>
                  </a:lnTo>
                  <a:lnTo>
                    <a:pt x="1698" y="1268"/>
                  </a:lnTo>
                  <a:lnTo>
                    <a:pt x="1701" y="1270"/>
                  </a:lnTo>
                  <a:lnTo>
                    <a:pt x="1704" y="1271"/>
                  </a:lnTo>
                  <a:lnTo>
                    <a:pt x="1695" y="1262"/>
                  </a:lnTo>
                  <a:lnTo>
                    <a:pt x="1695" y="1277"/>
                  </a:lnTo>
                  <a:lnTo>
                    <a:pt x="1696" y="1280"/>
                  </a:lnTo>
                  <a:lnTo>
                    <a:pt x="1698" y="1283"/>
                  </a:lnTo>
                  <a:lnTo>
                    <a:pt x="1701" y="1285"/>
                  </a:lnTo>
                  <a:lnTo>
                    <a:pt x="1704" y="1286"/>
                  </a:lnTo>
                  <a:lnTo>
                    <a:pt x="1770" y="1286"/>
                  </a:lnTo>
                  <a:lnTo>
                    <a:pt x="1770" y="1277"/>
                  </a:lnTo>
                  <a:lnTo>
                    <a:pt x="1762" y="1280"/>
                  </a:lnTo>
                  <a:lnTo>
                    <a:pt x="1764" y="1283"/>
                  </a:lnTo>
                  <a:lnTo>
                    <a:pt x="1767" y="1285"/>
                  </a:lnTo>
                  <a:lnTo>
                    <a:pt x="1762" y="1279"/>
                  </a:lnTo>
                  <a:lnTo>
                    <a:pt x="1764" y="1289"/>
                  </a:lnTo>
                  <a:lnTo>
                    <a:pt x="1764" y="1290"/>
                  </a:lnTo>
                  <a:lnTo>
                    <a:pt x="1766" y="1293"/>
                  </a:lnTo>
                  <a:lnTo>
                    <a:pt x="1769" y="1295"/>
                  </a:lnTo>
                  <a:lnTo>
                    <a:pt x="1772" y="1296"/>
                  </a:lnTo>
                  <a:lnTo>
                    <a:pt x="1779" y="1296"/>
                  </a:lnTo>
                  <a:lnTo>
                    <a:pt x="1779" y="1287"/>
                  </a:lnTo>
                  <a:lnTo>
                    <a:pt x="1770" y="1287"/>
                  </a:lnTo>
                  <a:lnTo>
                    <a:pt x="1771" y="1290"/>
                  </a:lnTo>
                  <a:lnTo>
                    <a:pt x="1773" y="1293"/>
                  </a:lnTo>
                  <a:lnTo>
                    <a:pt x="1776" y="1295"/>
                  </a:lnTo>
                  <a:lnTo>
                    <a:pt x="1770" y="1287"/>
                  </a:lnTo>
                  <a:lnTo>
                    <a:pt x="1769" y="1302"/>
                  </a:lnTo>
                  <a:lnTo>
                    <a:pt x="1770" y="1305"/>
                  </a:lnTo>
                  <a:lnTo>
                    <a:pt x="1772" y="1308"/>
                  </a:lnTo>
                  <a:lnTo>
                    <a:pt x="1775" y="1310"/>
                  </a:lnTo>
                  <a:lnTo>
                    <a:pt x="1778" y="1311"/>
                  </a:lnTo>
                  <a:lnTo>
                    <a:pt x="1818" y="1311"/>
                  </a:lnTo>
                  <a:lnTo>
                    <a:pt x="1818" y="1302"/>
                  </a:lnTo>
                  <a:lnTo>
                    <a:pt x="1809" y="1302"/>
                  </a:lnTo>
                  <a:lnTo>
                    <a:pt x="1810" y="1305"/>
                  </a:lnTo>
                  <a:lnTo>
                    <a:pt x="1812" y="1308"/>
                  </a:lnTo>
                  <a:lnTo>
                    <a:pt x="1815" y="1310"/>
                  </a:lnTo>
                  <a:lnTo>
                    <a:pt x="1809" y="1302"/>
                  </a:lnTo>
                  <a:lnTo>
                    <a:pt x="1809" y="1337"/>
                  </a:lnTo>
                  <a:lnTo>
                    <a:pt x="1810" y="1340"/>
                  </a:lnTo>
                  <a:lnTo>
                    <a:pt x="1812" y="1343"/>
                  </a:lnTo>
                  <a:lnTo>
                    <a:pt x="1815" y="1345"/>
                  </a:lnTo>
                  <a:lnTo>
                    <a:pt x="1818" y="1346"/>
                  </a:lnTo>
                  <a:lnTo>
                    <a:pt x="1846" y="1346"/>
                  </a:lnTo>
                  <a:lnTo>
                    <a:pt x="1846" y="1337"/>
                  </a:lnTo>
                  <a:lnTo>
                    <a:pt x="1838" y="1340"/>
                  </a:lnTo>
                  <a:lnTo>
                    <a:pt x="1840" y="1343"/>
                  </a:lnTo>
                  <a:lnTo>
                    <a:pt x="1843" y="1345"/>
                  </a:lnTo>
                  <a:lnTo>
                    <a:pt x="1837" y="1338"/>
                  </a:lnTo>
                  <a:lnTo>
                    <a:pt x="1838" y="1354"/>
                  </a:lnTo>
                  <a:lnTo>
                    <a:pt x="1839" y="1356"/>
                  </a:lnTo>
                  <a:lnTo>
                    <a:pt x="1841" y="1359"/>
                  </a:lnTo>
                  <a:lnTo>
                    <a:pt x="1844" y="1361"/>
                  </a:lnTo>
                  <a:lnTo>
                    <a:pt x="1847" y="1362"/>
                  </a:lnTo>
                  <a:lnTo>
                    <a:pt x="1861" y="1362"/>
                  </a:lnTo>
                  <a:lnTo>
                    <a:pt x="1861" y="1353"/>
                  </a:lnTo>
                  <a:lnTo>
                    <a:pt x="1852" y="1353"/>
                  </a:lnTo>
                  <a:lnTo>
                    <a:pt x="1853" y="1356"/>
                  </a:lnTo>
                  <a:lnTo>
                    <a:pt x="1855" y="1359"/>
                  </a:lnTo>
                  <a:lnTo>
                    <a:pt x="1858" y="1361"/>
                  </a:lnTo>
                  <a:lnTo>
                    <a:pt x="1852" y="1353"/>
                  </a:lnTo>
                  <a:lnTo>
                    <a:pt x="1852" y="1366"/>
                  </a:lnTo>
                  <a:lnTo>
                    <a:pt x="1853" y="1369"/>
                  </a:lnTo>
                  <a:lnTo>
                    <a:pt x="1855" y="1372"/>
                  </a:lnTo>
                  <a:lnTo>
                    <a:pt x="1858" y="1374"/>
                  </a:lnTo>
                  <a:lnTo>
                    <a:pt x="1861" y="1375"/>
                  </a:lnTo>
                  <a:lnTo>
                    <a:pt x="1874" y="1375"/>
                  </a:lnTo>
                  <a:lnTo>
                    <a:pt x="1874" y="1366"/>
                  </a:lnTo>
                  <a:lnTo>
                    <a:pt x="1865" y="1366"/>
                  </a:lnTo>
                  <a:lnTo>
                    <a:pt x="1866" y="1369"/>
                  </a:lnTo>
                  <a:lnTo>
                    <a:pt x="1868" y="1372"/>
                  </a:lnTo>
                  <a:lnTo>
                    <a:pt x="1871" y="1374"/>
                  </a:lnTo>
                  <a:lnTo>
                    <a:pt x="1865" y="1366"/>
                  </a:lnTo>
                  <a:lnTo>
                    <a:pt x="1865" y="1380"/>
                  </a:lnTo>
                  <a:lnTo>
                    <a:pt x="1866" y="1383"/>
                  </a:lnTo>
                  <a:lnTo>
                    <a:pt x="1868" y="1386"/>
                  </a:lnTo>
                  <a:lnTo>
                    <a:pt x="1871" y="1388"/>
                  </a:lnTo>
                  <a:lnTo>
                    <a:pt x="1874" y="1389"/>
                  </a:lnTo>
                  <a:lnTo>
                    <a:pt x="1888" y="1389"/>
                  </a:lnTo>
                  <a:lnTo>
                    <a:pt x="1888" y="1380"/>
                  </a:lnTo>
                  <a:lnTo>
                    <a:pt x="1879" y="1380"/>
                  </a:lnTo>
                  <a:lnTo>
                    <a:pt x="1880" y="1383"/>
                  </a:lnTo>
                  <a:lnTo>
                    <a:pt x="1882" y="1386"/>
                  </a:lnTo>
                  <a:lnTo>
                    <a:pt x="1885" y="1388"/>
                  </a:lnTo>
                  <a:lnTo>
                    <a:pt x="1879" y="1380"/>
                  </a:lnTo>
                  <a:lnTo>
                    <a:pt x="1879" y="1405"/>
                  </a:lnTo>
                  <a:lnTo>
                    <a:pt x="1880" y="1408"/>
                  </a:lnTo>
                  <a:lnTo>
                    <a:pt x="1882" y="1411"/>
                  </a:lnTo>
                  <a:lnTo>
                    <a:pt x="1885" y="1413"/>
                  </a:lnTo>
                  <a:lnTo>
                    <a:pt x="1888" y="1414"/>
                  </a:lnTo>
                  <a:lnTo>
                    <a:pt x="1938" y="1414"/>
                  </a:lnTo>
                  <a:lnTo>
                    <a:pt x="1938" y="1405"/>
                  </a:lnTo>
                  <a:lnTo>
                    <a:pt x="1929" y="1405"/>
                  </a:lnTo>
                  <a:lnTo>
                    <a:pt x="1930" y="1408"/>
                  </a:lnTo>
                  <a:lnTo>
                    <a:pt x="1932" y="1411"/>
                  </a:lnTo>
                  <a:lnTo>
                    <a:pt x="1935" y="1413"/>
                  </a:lnTo>
                  <a:lnTo>
                    <a:pt x="1929" y="1405"/>
                  </a:lnTo>
                  <a:lnTo>
                    <a:pt x="1929" y="1418"/>
                  </a:lnTo>
                  <a:lnTo>
                    <a:pt x="1930" y="1421"/>
                  </a:lnTo>
                  <a:lnTo>
                    <a:pt x="1932" y="1424"/>
                  </a:lnTo>
                  <a:lnTo>
                    <a:pt x="1935" y="1426"/>
                  </a:lnTo>
                  <a:lnTo>
                    <a:pt x="1938" y="1427"/>
                  </a:lnTo>
                  <a:lnTo>
                    <a:pt x="1956" y="1427"/>
                  </a:lnTo>
                  <a:lnTo>
                    <a:pt x="1956" y="1418"/>
                  </a:lnTo>
                  <a:lnTo>
                    <a:pt x="1947" y="1418"/>
                  </a:lnTo>
                  <a:lnTo>
                    <a:pt x="1948" y="1421"/>
                  </a:lnTo>
                  <a:lnTo>
                    <a:pt x="1950" y="1424"/>
                  </a:lnTo>
                  <a:lnTo>
                    <a:pt x="1953" y="1426"/>
                  </a:lnTo>
                  <a:lnTo>
                    <a:pt x="1947" y="1418"/>
                  </a:lnTo>
                  <a:lnTo>
                    <a:pt x="1947" y="1434"/>
                  </a:lnTo>
                  <a:lnTo>
                    <a:pt x="1948" y="1437"/>
                  </a:lnTo>
                  <a:lnTo>
                    <a:pt x="1950" y="1440"/>
                  </a:lnTo>
                  <a:lnTo>
                    <a:pt x="1953" y="1442"/>
                  </a:lnTo>
                  <a:lnTo>
                    <a:pt x="1956" y="1443"/>
                  </a:lnTo>
                  <a:lnTo>
                    <a:pt x="2028" y="1443"/>
                  </a:lnTo>
                  <a:lnTo>
                    <a:pt x="2028" y="1434"/>
                  </a:lnTo>
                  <a:lnTo>
                    <a:pt x="2019" y="1434"/>
                  </a:lnTo>
                  <a:lnTo>
                    <a:pt x="2020" y="1437"/>
                  </a:lnTo>
                  <a:lnTo>
                    <a:pt x="2022" y="1440"/>
                  </a:lnTo>
                  <a:lnTo>
                    <a:pt x="2025" y="1442"/>
                  </a:lnTo>
                  <a:lnTo>
                    <a:pt x="2019" y="1434"/>
                  </a:lnTo>
                  <a:lnTo>
                    <a:pt x="2019" y="1446"/>
                  </a:lnTo>
                  <a:lnTo>
                    <a:pt x="2020" y="1449"/>
                  </a:lnTo>
                  <a:lnTo>
                    <a:pt x="2022" y="1452"/>
                  </a:lnTo>
                  <a:lnTo>
                    <a:pt x="2025" y="1454"/>
                  </a:lnTo>
                  <a:lnTo>
                    <a:pt x="2028" y="1455"/>
                  </a:lnTo>
                  <a:lnTo>
                    <a:pt x="2083" y="1455"/>
                  </a:lnTo>
                  <a:lnTo>
                    <a:pt x="2083" y="1446"/>
                  </a:lnTo>
                  <a:lnTo>
                    <a:pt x="2074" y="1446"/>
                  </a:lnTo>
                  <a:lnTo>
                    <a:pt x="2075" y="1449"/>
                  </a:lnTo>
                  <a:lnTo>
                    <a:pt x="2077" y="1452"/>
                  </a:lnTo>
                  <a:lnTo>
                    <a:pt x="2080" y="1454"/>
                  </a:lnTo>
                  <a:lnTo>
                    <a:pt x="2074" y="1446"/>
                  </a:lnTo>
                  <a:lnTo>
                    <a:pt x="2074" y="1460"/>
                  </a:lnTo>
                  <a:lnTo>
                    <a:pt x="2075" y="1463"/>
                  </a:lnTo>
                  <a:lnTo>
                    <a:pt x="2077" y="1466"/>
                  </a:lnTo>
                  <a:lnTo>
                    <a:pt x="2080" y="1468"/>
                  </a:lnTo>
                  <a:lnTo>
                    <a:pt x="2083" y="1469"/>
                  </a:lnTo>
                  <a:lnTo>
                    <a:pt x="2120" y="1469"/>
                  </a:lnTo>
                  <a:lnTo>
                    <a:pt x="2120" y="1460"/>
                  </a:lnTo>
                  <a:lnTo>
                    <a:pt x="2111" y="1460"/>
                  </a:lnTo>
                  <a:lnTo>
                    <a:pt x="2112" y="1463"/>
                  </a:lnTo>
                  <a:lnTo>
                    <a:pt x="2114" y="1466"/>
                  </a:lnTo>
                  <a:lnTo>
                    <a:pt x="2117" y="1468"/>
                  </a:lnTo>
                  <a:lnTo>
                    <a:pt x="2111" y="1460"/>
                  </a:lnTo>
                  <a:lnTo>
                    <a:pt x="2111" y="1475"/>
                  </a:lnTo>
                  <a:lnTo>
                    <a:pt x="2112" y="1478"/>
                  </a:lnTo>
                  <a:lnTo>
                    <a:pt x="2114" y="1481"/>
                  </a:lnTo>
                  <a:lnTo>
                    <a:pt x="2117" y="1483"/>
                  </a:lnTo>
                  <a:lnTo>
                    <a:pt x="2120" y="1484"/>
                  </a:lnTo>
                  <a:lnTo>
                    <a:pt x="2142" y="1484"/>
                  </a:lnTo>
                  <a:lnTo>
                    <a:pt x="2142" y="1475"/>
                  </a:lnTo>
                  <a:lnTo>
                    <a:pt x="2133" y="1475"/>
                  </a:lnTo>
                  <a:lnTo>
                    <a:pt x="2134" y="1478"/>
                  </a:lnTo>
                  <a:lnTo>
                    <a:pt x="2136" y="1481"/>
                  </a:lnTo>
                  <a:lnTo>
                    <a:pt x="2139" y="1483"/>
                  </a:lnTo>
                  <a:lnTo>
                    <a:pt x="2133" y="1475"/>
                  </a:lnTo>
                  <a:lnTo>
                    <a:pt x="2133" y="1492"/>
                  </a:lnTo>
                  <a:lnTo>
                    <a:pt x="2134" y="1495"/>
                  </a:lnTo>
                  <a:lnTo>
                    <a:pt x="2136" y="1498"/>
                  </a:lnTo>
                  <a:lnTo>
                    <a:pt x="2139" y="1500"/>
                  </a:lnTo>
                  <a:lnTo>
                    <a:pt x="2142" y="1501"/>
                  </a:lnTo>
                  <a:lnTo>
                    <a:pt x="2155" y="1501"/>
                  </a:lnTo>
                  <a:lnTo>
                    <a:pt x="2155" y="1492"/>
                  </a:lnTo>
                  <a:lnTo>
                    <a:pt x="2147" y="1495"/>
                  </a:lnTo>
                  <a:lnTo>
                    <a:pt x="2149" y="1498"/>
                  </a:lnTo>
                  <a:lnTo>
                    <a:pt x="2152" y="1500"/>
                  </a:lnTo>
                  <a:lnTo>
                    <a:pt x="2146" y="1493"/>
                  </a:lnTo>
                  <a:lnTo>
                    <a:pt x="2148" y="1521"/>
                  </a:lnTo>
                  <a:lnTo>
                    <a:pt x="2149" y="1523"/>
                  </a:lnTo>
                  <a:lnTo>
                    <a:pt x="2151" y="1526"/>
                  </a:lnTo>
                  <a:lnTo>
                    <a:pt x="2154" y="1528"/>
                  </a:lnTo>
                  <a:lnTo>
                    <a:pt x="2157" y="1529"/>
                  </a:lnTo>
                  <a:lnTo>
                    <a:pt x="2181" y="1529"/>
                  </a:lnTo>
                  <a:lnTo>
                    <a:pt x="2181" y="1520"/>
                  </a:lnTo>
                  <a:lnTo>
                    <a:pt x="2172" y="1520"/>
                  </a:lnTo>
                  <a:lnTo>
                    <a:pt x="2173" y="1523"/>
                  </a:lnTo>
                  <a:lnTo>
                    <a:pt x="2175" y="1526"/>
                  </a:lnTo>
                  <a:lnTo>
                    <a:pt x="2178" y="1528"/>
                  </a:lnTo>
                  <a:lnTo>
                    <a:pt x="2172" y="1520"/>
                  </a:lnTo>
                  <a:lnTo>
                    <a:pt x="2172" y="1537"/>
                  </a:lnTo>
                  <a:lnTo>
                    <a:pt x="2173" y="1540"/>
                  </a:lnTo>
                  <a:lnTo>
                    <a:pt x="2175" y="1543"/>
                  </a:lnTo>
                  <a:lnTo>
                    <a:pt x="2178" y="1545"/>
                  </a:lnTo>
                  <a:lnTo>
                    <a:pt x="2181" y="1546"/>
                  </a:lnTo>
                  <a:lnTo>
                    <a:pt x="2210" y="1546"/>
                  </a:lnTo>
                  <a:lnTo>
                    <a:pt x="2210" y="1537"/>
                  </a:lnTo>
                  <a:lnTo>
                    <a:pt x="2201" y="1537"/>
                  </a:lnTo>
                  <a:lnTo>
                    <a:pt x="2202" y="1540"/>
                  </a:lnTo>
                  <a:lnTo>
                    <a:pt x="2204" y="1543"/>
                  </a:lnTo>
                  <a:lnTo>
                    <a:pt x="2207" y="1545"/>
                  </a:lnTo>
                  <a:lnTo>
                    <a:pt x="2201" y="1537"/>
                  </a:lnTo>
                  <a:lnTo>
                    <a:pt x="2201" y="1554"/>
                  </a:lnTo>
                  <a:lnTo>
                    <a:pt x="2202" y="1557"/>
                  </a:lnTo>
                  <a:lnTo>
                    <a:pt x="2204" y="1560"/>
                  </a:lnTo>
                  <a:lnTo>
                    <a:pt x="2207" y="1562"/>
                  </a:lnTo>
                  <a:lnTo>
                    <a:pt x="2210" y="1563"/>
                  </a:lnTo>
                  <a:lnTo>
                    <a:pt x="2258" y="1563"/>
                  </a:lnTo>
                  <a:lnTo>
                    <a:pt x="2258" y="1554"/>
                  </a:lnTo>
                  <a:lnTo>
                    <a:pt x="2250" y="1557"/>
                  </a:lnTo>
                  <a:lnTo>
                    <a:pt x="2252" y="1560"/>
                  </a:lnTo>
                  <a:lnTo>
                    <a:pt x="2255" y="1562"/>
                  </a:lnTo>
                  <a:lnTo>
                    <a:pt x="2249" y="1555"/>
                  </a:lnTo>
                  <a:lnTo>
                    <a:pt x="2251" y="1574"/>
                  </a:lnTo>
                  <a:lnTo>
                    <a:pt x="2252" y="1576"/>
                  </a:lnTo>
                  <a:lnTo>
                    <a:pt x="2254" y="1579"/>
                  </a:lnTo>
                  <a:lnTo>
                    <a:pt x="2257" y="1581"/>
                  </a:lnTo>
                  <a:lnTo>
                    <a:pt x="2260" y="1582"/>
                  </a:lnTo>
                  <a:lnTo>
                    <a:pt x="2339" y="1582"/>
                  </a:lnTo>
                  <a:lnTo>
                    <a:pt x="2339" y="1573"/>
                  </a:lnTo>
                  <a:lnTo>
                    <a:pt x="2330" y="1573"/>
                  </a:lnTo>
                  <a:lnTo>
                    <a:pt x="2331" y="1576"/>
                  </a:lnTo>
                  <a:lnTo>
                    <a:pt x="2333" y="1579"/>
                  </a:lnTo>
                  <a:lnTo>
                    <a:pt x="2336" y="1581"/>
                  </a:lnTo>
                  <a:lnTo>
                    <a:pt x="2330" y="1573"/>
                  </a:lnTo>
                  <a:lnTo>
                    <a:pt x="2330" y="1592"/>
                  </a:lnTo>
                  <a:lnTo>
                    <a:pt x="2331" y="1595"/>
                  </a:lnTo>
                  <a:lnTo>
                    <a:pt x="2333" y="1598"/>
                  </a:lnTo>
                  <a:lnTo>
                    <a:pt x="2336" y="1600"/>
                  </a:lnTo>
                  <a:lnTo>
                    <a:pt x="2339" y="1601"/>
                  </a:lnTo>
                  <a:lnTo>
                    <a:pt x="2372" y="1601"/>
                  </a:lnTo>
                  <a:lnTo>
                    <a:pt x="2372" y="1592"/>
                  </a:lnTo>
                  <a:lnTo>
                    <a:pt x="2363" y="1592"/>
                  </a:lnTo>
                  <a:lnTo>
                    <a:pt x="2364" y="1595"/>
                  </a:lnTo>
                  <a:lnTo>
                    <a:pt x="2366" y="1598"/>
                  </a:lnTo>
                  <a:lnTo>
                    <a:pt x="2369" y="1600"/>
                  </a:lnTo>
                  <a:lnTo>
                    <a:pt x="2363" y="1592"/>
                  </a:lnTo>
                  <a:lnTo>
                    <a:pt x="2363" y="1609"/>
                  </a:lnTo>
                  <a:lnTo>
                    <a:pt x="2364" y="1612"/>
                  </a:lnTo>
                  <a:lnTo>
                    <a:pt x="2366" y="1615"/>
                  </a:lnTo>
                  <a:lnTo>
                    <a:pt x="2369" y="1617"/>
                  </a:lnTo>
                  <a:lnTo>
                    <a:pt x="2372" y="1618"/>
                  </a:lnTo>
                  <a:lnTo>
                    <a:pt x="2400" y="1618"/>
                  </a:lnTo>
                  <a:lnTo>
                    <a:pt x="2400" y="1609"/>
                  </a:lnTo>
                  <a:lnTo>
                    <a:pt x="2391" y="1609"/>
                  </a:lnTo>
                  <a:lnTo>
                    <a:pt x="2392" y="1612"/>
                  </a:lnTo>
                  <a:lnTo>
                    <a:pt x="2394" y="1615"/>
                  </a:lnTo>
                  <a:lnTo>
                    <a:pt x="2397" y="1617"/>
                  </a:lnTo>
                  <a:lnTo>
                    <a:pt x="2391" y="1609"/>
                  </a:lnTo>
                  <a:lnTo>
                    <a:pt x="2391" y="1630"/>
                  </a:lnTo>
                  <a:lnTo>
                    <a:pt x="2392" y="1633"/>
                  </a:lnTo>
                  <a:lnTo>
                    <a:pt x="2394" y="1636"/>
                  </a:lnTo>
                  <a:lnTo>
                    <a:pt x="2397" y="1638"/>
                  </a:lnTo>
                  <a:lnTo>
                    <a:pt x="2400" y="1639"/>
                  </a:lnTo>
                  <a:lnTo>
                    <a:pt x="2415" y="1639"/>
                  </a:lnTo>
                  <a:lnTo>
                    <a:pt x="2415" y="1630"/>
                  </a:lnTo>
                  <a:lnTo>
                    <a:pt x="2406" y="1630"/>
                  </a:lnTo>
                  <a:lnTo>
                    <a:pt x="2407" y="1633"/>
                  </a:lnTo>
                  <a:lnTo>
                    <a:pt x="2409" y="1636"/>
                  </a:lnTo>
                  <a:lnTo>
                    <a:pt x="2412" y="1638"/>
                  </a:lnTo>
                  <a:lnTo>
                    <a:pt x="2406" y="1630"/>
                  </a:lnTo>
                  <a:lnTo>
                    <a:pt x="2406" y="1653"/>
                  </a:lnTo>
                  <a:lnTo>
                    <a:pt x="2407" y="1656"/>
                  </a:lnTo>
                  <a:lnTo>
                    <a:pt x="2409" y="1659"/>
                  </a:lnTo>
                  <a:lnTo>
                    <a:pt x="2412" y="1661"/>
                  </a:lnTo>
                  <a:lnTo>
                    <a:pt x="2415" y="1662"/>
                  </a:lnTo>
                  <a:lnTo>
                    <a:pt x="2434" y="1662"/>
                  </a:lnTo>
                  <a:lnTo>
                    <a:pt x="2434" y="1653"/>
                  </a:lnTo>
                  <a:lnTo>
                    <a:pt x="2425" y="1653"/>
                  </a:lnTo>
                  <a:lnTo>
                    <a:pt x="2426" y="1656"/>
                  </a:lnTo>
                  <a:lnTo>
                    <a:pt x="2428" y="1659"/>
                  </a:lnTo>
                  <a:lnTo>
                    <a:pt x="2431" y="1661"/>
                  </a:lnTo>
                  <a:lnTo>
                    <a:pt x="2425" y="1653"/>
                  </a:lnTo>
                  <a:lnTo>
                    <a:pt x="2425" y="1673"/>
                  </a:lnTo>
                  <a:lnTo>
                    <a:pt x="2426" y="1676"/>
                  </a:lnTo>
                  <a:lnTo>
                    <a:pt x="2428" y="1679"/>
                  </a:lnTo>
                  <a:lnTo>
                    <a:pt x="2431" y="1681"/>
                  </a:lnTo>
                  <a:lnTo>
                    <a:pt x="2434" y="1682"/>
                  </a:lnTo>
                  <a:lnTo>
                    <a:pt x="2442" y="1682"/>
                  </a:lnTo>
                  <a:lnTo>
                    <a:pt x="2442" y="1673"/>
                  </a:lnTo>
                  <a:lnTo>
                    <a:pt x="2433" y="1673"/>
                  </a:lnTo>
                  <a:lnTo>
                    <a:pt x="2434" y="1676"/>
                  </a:lnTo>
                  <a:lnTo>
                    <a:pt x="2436" y="1679"/>
                  </a:lnTo>
                  <a:lnTo>
                    <a:pt x="2439" y="1681"/>
                  </a:lnTo>
                  <a:lnTo>
                    <a:pt x="2433" y="1673"/>
                  </a:lnTo>
                  <a:lnTo>
                    <a:pt x="2433" y="1698"/>
                  </a:lnTo>
                  <a:lnTo>
                    <a:pt x="2434" y="1701"/>
                  </a:lnTo>
                  <a:lnTo>
                    <a:pt x="2436" y="1704"/>
                  </a:lnTo>
                  <a:lnTo>
                    <a:pt x="2439" y="1706"/>
                  </a:lnTo>
                  <a:lnTo>
                    <a:pt x="2442" y="1707"/>
                  </a:lnTo>
                  <a:lnTo>
                    <a:pt x="2575" y="1707"/>
                  </a:lnTo>
                  <a:lnTo>
                    <a:pt x="2575" y="1698"/>
                  </a:lnTo>
                  <a:lnTo>
                    <a:pt x="2566" y="1698"/>
                  </a:lnTo>
                  <a:lnTo>
                    <a:pt x="2567" y="1701"/>
                  </a:lnTo>
                  <a:lnTo>
                    <a:pt x="2569" y="1704"/>
                  </a:lnTo>
                  <a:lnTo>
                    <a:pt x="2572" y="1706"/>
                  </a:lnTo>
                  <a:lnTo>
                    <a:pt x="2566" y="1698"/>
                  </a:lnTo>
                  <a:lnTo>
                    <a:pt x="2566" y="1722"/>
                  </a:lnTo>
                  <a:lnTo>
                    <a:pt x="2567" y="1725"/>
                  </a:lnTo>
                  <a:lnTo>
                    <a:pt x="2569" y="1728"/>
                  </a:lnTo>
                  <a:lnTo>
                    <a:pt x="2572" y="1730"/>
                  </a:lnTo>
                  <a:lnTo>
                    <a:pt x="2575" y="1731"/>
                  </a:lnTo>
                  <a:lnTo>
                    <a:pt x="2939" y="1731"/>
                  </a:lnTo>
                  <a:lnTo>
                    <a:pt x="2939" y="1722"/>
                  </a:lnTo>
                  <a:lnTo>
                    <a:pt x="2930" y="1722"/>
                  </a:lnTo>
                  <a:lnTo>
                    <a:pt x="2931" y="1725"/>
                  </a:lnTo>
                  <a:lnTo>
                    <a:pt x="2933" y="1728"/>
                  </a:lnTo>
                  <a:lnTo>
                    <a:pt x="2936" y="1730"/>
                  </a:lnTo>
                  <a:lnTo>
                    <a:pt x="2930" y="1722"/>
                  </a:lnTo>
                  <a:lnTo>
                    <a:pt x="2930" y="1771"/>
                  </a:lnTo>
                  <a:lnTo>
                    <a:pt x="2931" y="1774"/>
                  </a:lnTo>
                  <a:lnTo>
                    <a:pt x="2933" y="1777"/>
                  </a:lnTo>
                  <a:lnTo>
                    <a:pt x="2936" y="1779"/>
                  </a:lnTo>
                  <a:lnTo>
                    <a:pt x="2939" y="1780"/>
                  </a:lnTo>
                  <a:lnTo>
                    <a:pt x="3015" y="1780"/>
                  </a:lnTo>
                  <a:lnTo>
                    <a:pt x="3015" y="1771"/>
                  </a:lnTo>
                  <a:lnTo>
                    <a:pt x="3006" y="1771"/>
                  </a:lnTo>
                  <a:lnTo>
                    <a:pt x="3007" y="1774"/>
                  </a:lnTo>
                  <a:lnTo>
                    <a:pt x="3009" y="1777"/>
                  </a:lnTo>
                  <a:lnTo>
                    <a:pt x="3012" y="1779"/>
                  </a:lnTo>
                  <a:lnTo>
                    <a:pt x="3006" y="1771"/>
                  </a:lnTo>
                  <a:lnTo>
                    <a:pt x="3006" y="1832"/>
                  </a:lnTo>
                  <a:lnTo>
                    <a:pt x="3007" y="1835"/>
                  </a:lnTo>
                  <a:lnTo>
                    <a:pt x="3009" y="1838"/>
                  </a:lnTo>
                  <a:lnTo>
                    <a:pt x="3012" y="1840"/>
                  </a:lnTo>
                  <a:lnTo>
                    <a:pt x="3015" y="1841"/>
                  </a:lnTo>
                  <a:lnTo>
                    <a:pt x="3061" y="1841"/>
                  </a:lnTo>
                  <a:lnTo>
                    <a:pt x="3061" y="1832"/>
                  </a:lnTo>
                  <a:lnTo>
                    <a:pt x="3052" y="1832"/>
                  </a:lnTo>
                  <a:lnTo>
                    <a:pt x="3053" y="1835"/>
                  </a:lnTo>
                  <a:lnTo>
                    <a:pt x="3055" y="1838"/>
                  </a:lnTo>
                  <a:lnTo>
                    <a:pt x="3058" y="1840"/>
                  </a:lnTo>
                  <a:lnTo>
                    <a:pt x="3052" y="1832"/>
                  </a:lnTo>
                  <a:lnTo>
                    <a:pt x="3052" y="1907"/>
                  </a:lnTo>
                  <a:lnTo>
                    <a:pt x="3053" y="1910"/>
                  </a:lnTo>
                  <a:lnTo>
                    <a:pt x="3055" y="1913"/>
                  </a:lnTo>
                  <a:lnTo>
                    <a:pt x="3058" y="1915"/>
                  </a:lnTo>
                  <a:lnTo>
                    <a:pt x="3061" y="1916"/>
                  </a:lnTo>
                  <a:lnTo>
                    <a:pt x="3137" y="1916"/>
                  </a:lnTo>
                  <a:lnTo>
                    <a:pt x="3137" y="1907"/>
                  </a:lnTo>
                  <a:lnTo>
                    <a:pt x="3128" y="1907"/>
                  </a:lnTo>
                  <a:lnTo>
                    <a:pt x="3129" y="1910"/>
                  </a:lnTo>
                  <a:lnTo>
                    <a:pt x="3131" y="1913"/>
                  </a:lnTo>
                  <a:lnTo>
                    <a:pt x="3134" y="1915"/>
                  </a:lnTo>
                  <a:lnTo>
                    <a:pt x="3128" y="1907"/>
                  </a:lnTo>
                  <a:lnTo>
                    <a:pt x="3127" y="1981"/>
                  </a:lnTo>
                  <a:lnTo>
                    <a:pt x="3128" y="1984"/>
                  </a:lnTo>
                  <a:lnTo>
                    <a:pt x="3130" y="1987"/>
                  </a:lnTo>
                  <a:lnTo>
                    <a:pt x="3133" y="1989"/>
                  </a:lnTo>
                  <a:lnTo>
                    <a:pt x="3136" y="1990"/>
                  </a:lnTo>
                  <a:lnTo>
                    <a:pt x="3318" y="1990"/>
                  </a:lnTo>
                  <a:lnTo>
                    <a:pt x="3318" y="1981"/>
                  </a:lnTo>
                  <a:lnTo>
                    <a:pt x="3309" y="1981"/>
                  </a:lnTo>
                  <a:lnTo>
                    <a:pt x="3310" y="1984"/>
                  </a:lnTo>
                  <a:lnTo>
                    <a:pt x="3312" y="1987"/>
                  </a:lnTo>
                  <a:lnTo>
                    <a:pt x="3315" y="1989"/>
                  </a:lnTo>
                  <a:lnTo>
                    <a:pt x="3309" y="1981"/>
                  </a:lnTo>
                  <a:lnTo>
                    <a:pt x="3307" y="2085"/>
                  </a:lnTo>
                  <a:lnTo>
                    <a:pt x="3308" y="2088"/>
                  </a:lnTo>
                  <a:lnTo>
                    <a:pt x="3310" y="2091"/>
                  </a:lnTo>
                  <a:lnTo>
                    <a:pt x="3313" y="2093"/>
                  </a:lnTo>
                  <a:lnTo>
                    <a:pt x="3316" y="2094"/>
                  </a:lnTo>
                  <a:lnTo>
                    <a:pt x="3565" y="2095"/>
                  </a:lnTo>
                  <a:lnTo>
                    <a:pt x="3565" y="2077"/>
                  </a:lnTo>
                  <a:lnTo>
                    <a:pt x="3316" y="2076"/>
                  </a:lnTo>
                  <a:lnTo>
                    <a:pt x="3325" y="2085"/>
                  </a:lnTo>
                  <a:lnTo>
                    <a:pt x="3324" y="2082"/>
                  </a:lnTo>
                  <a:lnTo>
                    <a:pt x="3322" y="2079"/>
                  </a:lnTo>
                  <a:lnTo>
                    <a:pt x="3319" y="2077"/>
                  </a:lnTo>
                  <a:lnTo>
                    <a:pt x="3316" y="2085"/>
                  </a:lnTo>
                  <a:lnTo>
                    <a:pt x="3325" y="2085"/>
                  </a:lnTo>
                  <a:lnTo>
                    <a:pt x="3327" y="1981"/>
                  </a:lnTo>
                  <a:lnTo>
                    <a:pt x="3326" y="1978"/>
                  </a:lnTo>
                  <a:lnTo>
                    <a:pt x="3324" y="1975"/>
                  </a:lnTo>
                  <a:lnTo>
                    <a:pt x="3321" y="1973"/>
                  </a:lnTo>
                  <a:lnTo>
                    <a:pt x="3318" y="1972"/>
                  </a:lnTo>
                  <a:lnTo>
                    <a:pt x="3136" y="1972"/>
                  </a:lnTo>
                  <a:lnTo>
                    <a:pt x="3145" y="1981"/>
                  </a:lnTo>
                  <a:lnTo>
                    <a:pt x="3144" y="1978"/>
                  </a:lnTo>
                  <a:lnTo>
                    <a:pt x="3142" y="1975"/>
                  </a:lnTo>
                  <a:lnTo>
                    <a:pt x="3139" y="1973"/>
                  </a:lnTo>
                  <a:lnTo>
                    <a:pt x="3136" y="1981"/>
                  </a:lnTo>
                  <a:lnTo>
                    <a:pt x="3145" y="1981"/>
                  </a:lnTo>
                  <a:lnTo>
                    <a:pt x="3146" y="1907"/>
                  </a:lnTo>
                  <a:lnTo>
                    <a:pt x="3145" y="1904"/>
                  </a:lnTo>
                  <a:lnTo>
                    <a:pt x="3143" y="1901"/>
                  </a:lnTo>
                  <a:lnTo>
                    <a:pt x="3140" y="1899"/>
                  </a:lnTo>
                  <a:lnTo>
                    <a:pt x="3137" y="1898"/>
                  </a:lnTo>
                  <a:lnTo>
                    <a:pt x="3061" y="1898"/>
                  </a:lnTo>
                  <a:lnTo>
                    <a:pt x="3070" y="1907"/>
                  </a:lnTo>
                  <a:lnTo>
                    <a:pt x="3069" y="1904"/>
                  </a:lnTo>
                  <a:lnTo>
                    <a:pt x="3067" y="1901"/>
                  </a:lnTo>
                  <a:lnTo>
                    <a:pt x="3064" y="1899"/>
                  </a:lnTo>
                  <a:lnTo>
                    <a:pt x="3061" y="1907"/>
                  </a:lnTo>
                  <a:lnTo>
                    <a:pt x="3070" y="1907"/>
                  </a:lnTo>
                  <a:lnTo>
                    <a:pt x="3070" y="1832"/>
                  </a:lnTo>
                  <a:lnTo>
                    <a:pt x="3069" y="1829"/>
                  </a:lnTo>
                  <a:lnTo>
                    <a:pt x="3067" y="1826"/>
                  </a:lnTo>
                  <a:lnTo>
                    <a:pt x="3064" y="1824"/>
                  </a:lnTo>
                  <a:lnTo>
                    <a:pt x="3061" y="1823"/>
                  </a:lnTo>
                  <a:lnTo>
                    <a:pt x="3015" y="1823"/>
                  </a:lnTo>
                  <a:lnTo>
                    <a:pt x="3024" y="1832"/>
                  </a:lnTo>
                  <a:lnTo>
                    <a:pt x="3023" y="1829"/>
                  </a:lnTo>
                  <a:lnTo>
                    <a:pt x="3021" y="1826"/>
                  </a:lnTo>
                  <a:lnTo>
                    <a:pt x="3018" y="1824"/>
                  </a:lnTo>
                  <a:lnTo>
                    <a:pt x="3015" y="1832"/>
                  </a:lnTo>
                  <a:lnTo>
                    <a:pt x="3024" y="1832"/>
                  </a:lnTo>
                  <a:lnTo>
                    <a:pt x="3024" y="1771"/>
                  </a:lnTo>
                  <a:lnTo>
                    <a:pt x="3023" y="1768"/>
                  </a:lnTo>
                  <a:lnTo>
                    <a:pt x="3021" y="1765"/>
                  </a:lnTo>
                  <a:lnTo>
                    <a:pt x="3018" y="1763"/>
                  </a:lnTo>
                  <a:lnTo>
                    <a:pt x="3015" y="1762"/>
                  </a:lnTo>
                  <a:lnTo>
                    <a:pt x="2939" y="1762"/>
                  </a:lnTo>
                  <a:lnTo>
                    <a:pt x="2948" y="1771"/>
                  </a:lnTo>
                  <a:lnTo>
                    <a:pt x="2947" y="1768"/>
                  </a:lnTo>
                  <a:lnTo>
                    <a:pt x="2945" y="1765"/>
                  </a:lnTo>
                  <a:lnTo>
                    <a:pt x="2942" y="1763"/>
                  </a:lnTo>
                  <a:lnTo>
                    <a:pt x="2939" y="1771"/>
                  </a:lnTo>
                  <a:lnTo>
                    <a:pt x="2948" y="1771"/>
                  </a:lnTo>
                  <a:lnTo>
                    <a:pt x="2948" y="1722"/>
                  </a:lnTo>
                  <a:lnTo>
                    <a:pt x="2947" y="1719"/>
                  </a:lnTo>
                  <a:lnTo>
                    <a:pt x="2945" y="1716"/>
                  </a:lnTo>
                  <a:lnTo>
                    <a:pt x="2942" y="1714"/>
                  </a:lnTo>
                  <a:lnTo>
                    <a:pt x="2939" y="1713"/>
                  </a:lnTo>
                  <a:lnTo>
                    <a:pt x="2575" y="1713"/>
                  </a:lnTo>
                  <a:lnTo>
                    <a:pt x="2584" y="1722"/>
                  </a:lnTo>
                  <a:lnTo>
                    <a:pt x="2583" y="1719"/>
                  </a:lnTo>
                  <a:lnTo>
                    <a:pt x="2581" y="1716"/>
                  </a:lnTo>
                  <a:lnTo>
                    <a:pt x="2578" y="1714"/>
                  </a:lnTo>
                  <a:lnTo>
                    <a:pt x="2575" y="1722"/>
                  </a:lnTo>
                  <a:lnTo>
                    <a:pt x="2584" y="1722"/>
                  </a:lnTo>
                  <a:lnTo>
                    <a:pt x="2584" y="1698"/>
                  </a:lnTo>
                  <a:lnTo>
                    <a:pt x="2583" y="1695"/>
                  </a:lnTo>
                  <a:lnTo>
                    <a:pt x="2581" y="1692"/>
                  </a:lnTo>
                  <a:lnTo>
                    <a:pt x="2578" y="1690"/>
                  </a:lnTo>
                  <a:lnTo>
                    <a:pt x="2575" y="1689"/>
                  </a:lnTo>
                  <a:lnTo>
                    <a:pt x="2442" y="1689"/>
                  </a:lnTo>
                  <a:lnTo>
                    <a:pt x="2451" y="1698"/>
                  </a:lnTo>
                  <a:lnTo>
                    <a:pt x="2450" y="1695"/>
                  </a:lnTo>
                  <a:lnTo>
                    <a:pt x="2448" y="1692"/>
                  </a:lnTo>
                  <a:lnTo>
                    <a:pt x="2445" y="1690"/>
                  </a:lnTo>
                  <a:lnTo>
                    <a:pt x="2442" y="1698"/>
                  </a:lnTo>
                  <a:lnTo>
                    <a:pt x="2451" y="1698"/>
                  </a:lnTo>
                  <a:lnTo>
                    <a:pt x="2451" y="1673"/>
                  </a:lnTo>
                  <a:lnTo>
                    <a:pt x="2450" y="1670"/>
                  </a:lnTo>
                  <a:lnTo>
                    <a:pt x="2448" y="1667"/>
                  </a:lnTo>
                  <a:lnTo>
                    <a:pt x="2445" y="1665"/>
                  </a:lnTo>
                  <a:lnTo>
                    <a:pt x="2442" y="1664"/>
                  </a:lnTo>
                  <a:lnTo>
                    <a:pt x="2434" y="1664"/>
                  </a:lnTo>
                  <a:lnTo>
                    <a:pt x="2443" y="1673"/>
                  </a:lnTo>
                  <a:lnTo>
                    <a:pt x="2442" y="1670"/>
                  </a:lnTo>
                  <a:lnTo>
                    <a:pt x="2440" y="1667"/>
                  </a:lnTo>
                  <a:lnTo>
                    <a:pt x="2437" y="1665"/>
                  </a:lnTo>
                  <a:lnTo>
                    <a:pt x="2434" y="1673"/>
                  </a:lnTo>
                  <a:lnTo>
                    <a:pt x="2443" y="1673"/>
                  </a:lnTo>
                  <a:lnTo>
                    <a:pt x="2443" y="1653"/>
                  </a:lnTo>
                  <a:lnTo>
                    <a:pt x="2442" y="1650"/>
                  </a:lnTo>
                  <a:lnTo>
                    <a:pt x="2440" y="1647"/>
                  </a:lnTo>
                  <a:lnTo>
                    <a:pt x="2437" y="1645"/>
                  </a:lnTo>
                  <a:lnTo>
                    <a:pt x="2434" y="1644"/>
                  </a:lnTo>
                  <a:lnTo>
                    <a:pt x="2415" y="1644"/>
                  </a:lnTo>
                  <a:lnTo>
                    <a:pt x="2424" y="1653"/>
                  </a:lnTo>
                  <a:lnTo>
                    <a:pt x="2423" y="1650"/>
                  </a:lnTo>
                  <a:lnTo>
                    <a:pt x="2421" y="1647"/>
                  </a:lnTo>
                  <a:lnTo>
                    <a:pt x="2418" y="1645"/>
                  </a:lnTo>
                  <a:lnTo>
                    <a:pt x="2415" y="1653"/>
                  </a:lnTo>
                  <a:lnTo>
                    <a:pt x="2424" y="1653"/>
                  </a:lnTo>
                  <a:lnTo>
                    <a:pt x="2424" y="1630"/>
                  </a:lnTo>
                  <a:lnTo>
                    <a:pt x="2423" y="1627"/>
                  </a:lnTo>
                  <a:lnTo>
                    <a:pt x="2421" y="1624"/>
                  </a:lnTo>
                  <a:lnTo>
                    <a:pt x="2418" y="1622"/>
                  </a:lnTo>
                  <a:lnTo>
                    <a:pt x="2415" y="1621"/>
                  </a:lnTo>
                  <a:lnTo>
                    <a:pt x="2400" y="1621"/>
                  </a:lnTo>
                  <a:lnTo>
                    <a:pt x="2409" y="1630"/>
                  </a:lnTo>
                  <a:lnTo>
                    <a:pt x="2408" y="1627"/>
                  </a:lnTo>
                  <a:lnTo>
                    <a:pt x="2406" y="1624"/>
                  </a:lnTo>
                  <a:lnTo>
                    <a:pt x="2403" y="1622"/>
                  </a:lnTo>
                  <a:lnTo>
                    <a:pt x="2400" y="1630"/>
                  </a:lnTo>
                  <a:lnTo>
                    <a:pt x="2409" y="1630"/>
                  </a:lnTo>
                  <a:lnTo>
                    <a:pt x="2409" y="1609"/>
                  </a:lnTo>
                  <a:lnTo>
                    <a:pt x="2408" y="1606"/>
                  </a:lnTo>
                  <a:lnTo>
                    <a:pt x="2406" y="1603"/>
                  </a:lnTo>
                  <a:lnTo>
                    <a:pt x="2403" y="1601"/>
                  </a:lnTo>
                  <a:lnTo>
                    <a:pt x="2400" y="1600"/>
                  </a:lnTo>
                  <a:lnTo>
                    <a:pt x="2372" y="1600"/>
                  </a:lnTo>
                  <a:lnTo>
                    <a:pt x="2381" y="1609"/>
                  </a:lnTo>
                  <a:lnTo>
                    <a:pt x="2380" y="1606"/>
                  </a:lnTo>
                  <a:lnTo>
                    <a:pt x="2378" y="1603"/>
                  </a:lnTo>
                  <a:lnTo>
                    <a:pt x="2375" y="1601"/>
                  </a:lnTo>
                  <a:lnTo>
                    <a:pt x="2372" y="1609"/>
                  </a:lnTo>
                  <a:lnTo>
                    <a:pt x="2381" y="1609"/>
                  </a:lnTo>
                  <a:lnTo>
                    <a:pt x="2381" y="1592"/>
                  </a:lnTo>
                  <a:lnTo>
                    <a:pt x="2380" y="1589"/>
                  </a:lnTo>
                  <a:lnTo>
                    <a:pt x="2378" y="1586"/>
                  </a:lnTo>
                  <a:lnTo>
                    <a:pt x="2375" y="1584"/>
                  </a:lnTo>
                  <a:lnTo>
                    <a:pt x="2372" y="1583"/>
                  </a:lnTo>
                  <a:lnTo>
                    <a:pt x="2339" y="1583"/>
                  </a:lnTo>
                  <a:lnTo>
                    <a:pt x="2348" y="1592"/>
                  </a:lnTo>
                  <a:lnTo>
                    <a:pt x="2347" y="1589"/>
                  </a:lnTo>
                  <a:lnTo>
                    <a:pt x="2345" y="1586"/>
                  </a:lnTo>
                  <a:lnTo>
                    <a:pt x="2342" y="1584"/>
                  </a:lnTo>
                  <a:lnTo>
                    <a:pt x="2339" y="1592"/>
                  </a:lnTo>
                  <a:lnTo>
                    <a:pt x="2348" y="1592"/>
                  </a:lnTo>
                  <a:lnTo>
                    <a:pt x="2348" y="1573"/>
                  </a:lnTo>
                  <a:lnTo>
                    <a:pt x="2347" y="1570"/>
                  </a:lnTo>
                  <a:lnTo>
                    <a:pt x="2345" y="1567"/>
                  </a:lnTo>
                  <a:lnTo>
                    <a:pt x="2342" y="1565"/>
                  </a:lnTo>
                  <a:lnTo>
                    <a:pt x="2339" y="1564"/>
                  </a:lnTo>
                  <a:lnTo>
                    <a:pt x="2260" y="1564"/>
                  </a:lnTo>
                  <a:lnTo>
                    <a:pt x="2268" y="1570"/>
                  </a:lnTo>
                  <a:lnTo>
                    <a:pt x="2266" y="1567"/>
                  </a:lnTo>
                  <a:lnTo>
                    <a:pt x="2263" y="1565"/>
                  </a:lnTo>
                  <a:lnTo>
                    <a:pt x="2260" y="1573"/>
                  </a:lnTo>
                  <a:lnTo>
                    <a:pt x="2269" y="1572"/>
                  </a:lnTo>
                  <a:lnTo>
                    <a:pt x="2267" y="1553"/>
                  </a:lnTo>
                  <a:lnTo>
                    <a:pt x="2266" y="1551"/>
                  </a:lnTo>
                  <a:lnTo>
                    <a:pt x="2264" y="1548"/>
                  </a:lnTo>
                  <a:lnTo>
                    <a:pt x="2261" y="1546"/>
                  </a:lnTo>
                  <a:lnTo>
                    <a:pt x="2258" y="1545"/>
                  </a:lnTo>
                  <a:lnTo>
                    <a:pt x="2210" y="1545"/>
                  </a:lnTo>
                  <a:lnTo>
                    <a:pt x="2219" y="1554"/>
                  </a:lnTo>
                  <a:lnTo>
                    <a:pt x="2218" y="1551"/>
                  </a:lnTo>
                  <a:lnTo>
                    <a:pt x="2216" y="1548"/>
                  </a:lnTo>
                  <a:lnTo>
                    <a:pt x="2213" y="1546"/>
                  </a:lnTo>
                  <a:lnTo>
                    <a:pt x="2210" y="1554"/>
                  </a:lnTo>
                  <a:lnTo>
                    <a:pt x="2219" y="1554"/>
                  </a:lnTo>
                  <a:lnTo>
                    <a:pt x="2219" y="1537"/>
                  </a:lnTo>
                  <a:lnTo>
                    <a:pt x="2218" y="1534"/>
                  </a:lnTo>
                  <a:lnTo>
                    <a:pt x="2216" y="1531"/>
                  </a:lnTo>
                  <a:lnTo>
                    <a:pt x="2213" y="1529"/>
                  </a:lnTo>
                  <a:lnTo>
                    <a:pt x="2210" y="1528"/>
                  </a:lnTo>
                  <a:lnTo>
                    <a:pt x="2181" y="1528"/>
                  </a:lnTo>
                  <a:lnTo>
                    <a:pt x="2190" y="1537"/>
                  </a:lnTo>
                  <a:lnTo>
                    <a:pt x="2189" y="1534"/>
                  </a:lnTo>
                  <a:lnTo>
                    <a:pt x="2187" y="1531"/>
                  </a:lnTo>
                  <a:lnTo>
                    <a:pt x="2184" y="1529"/>
                  </a:lnTo>
                  <a:lnTo>
                    <a:pt x="2181" y="1537"/>
                  </a:lnTo>
                  <a:lnTo>
                    <a:pt x="2190" y="1537"/>
                  </a:lnTo>
                  <a:lnTo>
                    <a:pt x="2190" y="1520"/>
                  </a:lnTo>
                  <a:lnTo>
                    <a:pt x="2189" y="1517"/>
                  </a:lnTo>
                  <a:lnTo>
                    <a:pt x="2187" y="1514"/>
                  </a:lnTo>
                  <a:lnTo>
                    <a:pt x="2184" y="1512"/>
                  </a:lnTo>
                  <a:lnTo>
                    <a:pt x="2181" y="1511"/>
                  </a:lnTo>
                  <a:lnTo>
                    <a:pt x="2157" y="1511"/>
                  </a:lnTo>
                  <a:lnTo>
                    <a:pt x="2165" y="1517"/>
                  </a:lnTo>
                  <a:lnTo>
                    <a:pt x="2163" y="1514"/>
                  </a:lnTo>
                  <a:lnTo>
                    <a:pt x="2160" y="1512"/>
                  </a:lnTo>
                  <a:lnTo>
                    <a:pt x="2157" y="1520"/>
                  </a:lnTo>
                  <a:lnTo>
                    <a:pt x="2166" y="1520"/>
                  </a:lnTo>
                  <a:lnTo>
                    <a:pt x="2164" y="1492"/>
                  </a:lnTo>
                  <a:lnTo>
                    <a:pt x="2163" y="1489"/>
                  </a:lnTo>
                  <a:lnTo>
                    <a:pt x="2161" y="1486"/>
                  </a:lnTo>
                  <a:lnTo>
                    <a:pt x="2158" y="1484"/>
                  </a:lnTo>
                  <a:lnTo>
                    <a:pt x="2155" y="1483"/>
                  </a:lnTo>
                  <a:lnTo>
                    <a:pt x="2142" y="1483"/>
                  </a:lnTo>
                  <a:lnTo>
                    <a:pt x="2151" y="1492"/>
                  </a:lnTo>
                  <a:lnTo>
                    <a:pt x="2150" y="1489"/>
                  </a:lnTo>
                  <a:lnTo>
                    <a:pt x="2148" y="1486"/>
                  </a:lnTo>
                  <a:lnTo>
                    <a:pt x="2145" y="1484"/>
                  </a:lnTo>
                  <a:lnTo>
                    <a:pt x="2142" y="1492"/>
                  </a:lnTo>
                  <a:lnTo>
                    <a:pt x="2151" y="1492"/>
                  </a:lnTo>
                  <a:lnTo>
                    <a:pt x="2151" y="1475"/>
                  </a:lnTo>
                  <a:lnTo>
                    <a:pt x="2150" y="1472"/>
                  </a:lnTo>
                  <a:lnTo>
                    <a:pt x="2148" y="1469"/>
                  </a:lnTo>
                  <a:lnTo>
                    <a:pt x="2145" y="1467"/>
                  </a:lnTo>
                  <a:lnTo>
                    <a:pt x="2142" y="1466"/>
                  </a:lnTo>
                  <a:lnTo>
                    <a:pt x="2120" y="1466"/>
                  </a:lnTo>
                  <a:lnTo>
                    <a:pt x="2129" y="1475"/>
                  </a:lnTo>
                  <a:lnTo>
                    <a:pt x="2128" y="1472"/>
                  </a:lnTo>
                  <a:lnTo>
                    <a:pt x="2126" y="1469"/>
                  </a:lnTo>
                  <a:lnTo>
                    <a:pt x="2123" y="1467"/>
                  </a:lnTo>
                  <a:lnTo>
                    <a:pt x="2120" y="1475"/>
                  </a:lnTo>
                  <a:lnTo>
                    <a:pt x="2129" y="1475"/>
                  </a:lnTo>
                  <a:lnTo>
                    <a:pt x="2129" y="1460"/>
                  </a:lnTo>
                  <a:lnTo>
                    <a:pt x="2128" y="1457"/>
                  </a:lnTo>
                  <a:lnTo>
                    <a:pt x="2126" y="1454"/>
                  </a:lnTo>
                  <a:lnTo>
                    <a:pt x="2123" y="1452"/>
                  </a:lnTo>
                  <a:lnTo>
                    <a:pt x="2120" y="1451"/>
                  </a:lnTo>
                  <a:lnTo>
                    <a:pt x="2083" y="1451"/>
                  </a:lnTo>
                  <a:lnTo>
                    <a:pt x="2092" y="1460"/>
                  </a:lnTo>
                  <a:lnTo>
                    <a:pt x="2091" y="1457"/>
                  </a:lnTo>
                  <a:lnTo>
                    <a:pt x="2089" y="1454"/>
                  </a:lnTo>
                  <a:lnTo>
                    <a:pt x="2086" y="1452"/>
                  </a:lnTo>
                  <a:lnTo>
                    <a:pt x="2083" y="1460"/>
                  </a:lnTo>
                  <a:lnTo>
                    <a:pt x="2092" y="1460"/>
                  </a:lnTo>
                  <a:lnTo>
                    <a:pt x="2092" y="1446"/>
                  </a:lnTo>
                  <a:lnTo>
                    <a:pt x="2091" y="1443"/>
                  </a:lnTo>
                  <a:lnTo>
                    <a:pt x="2089" y="1440"/>
                  </a:lnTo>
                  <a:lnTo>
                    <a:pt x="2086" y="1438"/>
                  </a:lnTo>
                  <a:lnTo>
                    <a:pt x="2083" y="1437"/>
                  </a:lnTo>
                  <a:lnTo>
                    <a:pt x="2028" y="1437"/>
                  </a:lnTo>
                  <a:lnTo>
                    <a:pt x="2037" y="1446"/>
                  </a:lnTo>
                  <a:lnTo>
                    <a:pt x="2036" y="1443"/>
                  </a:lnTo>
                  <a:lnTo>
                    <a:pt x="2034" y="1440"/>
                  </a:lnTo>
                  <a:lnTo>
                    <a:pt x="2031" y="1438"/>
                  </a:lnTo>
                  <a:lnTo>
                    <a:pt x="2028" y="1446"/>
                  </a:lnTo>
                  <a:lnTo>
                    <a:pt x="2037" y="1446"/>
                  </a:lnTo>
                  <a:lnTo>
                    <a:pt x="2037" y="1434"/>
                  </a:lnTo>
                  <a:lnTo>
                    <a:pt x="2036" y="1431"/>
                  </a:lnTo>
                  <a:lnTo>
                    <a:pt x="2034" y="1428"/>
                  </a:lnTo>
                  <a:lnTo>
                    <a:pt x="2031" y="1426"/>
                  </a:lnTo>
                  <a:lnTo>
                    <a:pt x="2028" y="1425"/>
                  </a:lnTo>
                  <a:lnTo>
                    <a:pt x="1956" y="1425"/>
                  </a:lnTo>
                  <a:lnTo>
                    <a:pt x="1965" y="1434"/>
                  </a:lnTo>
                  <a:lnTo>
                    <a:pt x="1964" y="1431"/>
                  </a:lnTo>
                  <a:lnTo>
                    <a:pt x="1962" y="1428"/>
                  </a:lnTo>
                  <a:lnTo>
                    <a:pt x="1959" y="1426"/>
                  </a:lnTo>
                  <a:lnTo>
                    <a:pt x="1956" y="1434"/>
                  </a:lnTo>
                  <a:lnTo>
                    <a:pt x="1965" y="1434"/>
                  </a:lnTo>
                  <a:lnTo>
                    <a:pt x="1965" y="1418"/>
                  </a:lnTo>
                  <a:lnTo>
                    <a:pt x="1964" y="1415"/>
                  </a:lnTo>
                  <a:lnTo>
                    <a:pt x="1962" y="1412"/>
                  </a:lnTo>
                  <a:lnTo>
                    <a:pt x="1959" y="1410"/>
                  </a:lnTo>
                  <a:lnTo>
                    <a:pt x="1956" y="1409"/>
                  </a:lnTo>
                  <a:lnTo>
                    <a:pt x="1938" y="1409"/>
                  </a:lnTo>
                  <a:lnTo>
                    <a:pt x="1947" y="1418"/>
                  </a:lnTo>
                  <a:lnTo>
                    <a:pt x="1946" y="1415"/>
                  </a:lnTo>
                  <a:lnTo>
                    <a:pt x="1944" y="1412"/>
                  </a:lnTo>
                  <a:lnTo>
                    <a:pt x="1941" y="1410"/>
                  </a:lnTo>
                  <a:lnTo>
                    <a:pt x="1938" y="1418"/>
                  </a:lnTo>
                  <a:lnTo>
                    <a:pt x="1947" y="1418"/>
                  </a:lnTo>
                  <a:lnTo>
                    <a:pt x="1947" y="1405"/>
                  </a:lnTo>
                  <a:lnTo>
                    <a:pt x="1946" y="1402"/>
                  </a:lnTo>
                  <a:lnTo>
                    <a:pt x="1944" y="1399"/>
                  </a:lnTo>
                  <a:lnTo>
                    <a:pt x="1941" y="1397"/>
                  </a:lnTo>
                  <a:lnTo>
                    <a:pt x="1938" y="1396"/>
                  </a:lnTo>
                  <a:lnTo>
                    <a:pt x="1888" y="1396"/>
                  </a:lnTo>
                  <a:lnTo>
                    <a:pt x="1897" y="1405"/>
                  </a:lnTo>
                  <a:lnTo>
                    <a:pt x="1896" y="1402"/>
                  </a:lnTo>
                  <a:lnTo>
                    <a:pt x="1894" y="1399"/>
                  </a:lnTo>
                  <a:lnTo>
                    <a:pt x="1891" y="1397"/>
                  </a:lnTo>
                  <a:lnTo>
                    <a:pt x="1888" y="1405"/>
                  </a:lnTo>
                  <a:lnTo>
                    <a:pt x="1897" y="1405"/>
                  </a:lnTo>
                  <a:lnTo>
                    <a:pt x="1897" y="1380"/>
                  </a:lnTo>
                  <a:lnTo>
                    <a:pt x="1896" y="1377"/>
                  </a:lnTo>
                  <a:lnTo>
                    <a:pt x="1894" y="1374"/>
                  </a:lnTo>
                  <a:lnTo>
                    <a:pt x="1891" y="1372"/>
                  </a:lnTo>
                  <a:lnTo>
                    <a:pt x="1888" y="1371"/>
                  </a:lnTo>
                  <a:lnTo>
                    <a:pt x="1874" y="1371"/>
                  </a:lnTo>
                  <a:lnTo>
                    <a:pt x="1883" y="1380"/>
                  </a:lnTo>
                  <a:lnTo>
                    <a:pt x="1882" y="1377"/>
                  </a:lnTo>
                  <a:lnTo>
                    <a:pt x="1880" y="1374"/>
                  </a:lnTo>
                  <a:lnTo>
                    <a:pt x="1877" y="1372"/>
                  </a:lnTo>
                  <a:lnTo>
                    <a:pt x="1874" y="1380"/>
                  </a:lnTo>
                  <a:lnTo>
                    <a:pt x="1883" y="1380"/>
                  </a:lnTo>
                  <a:lnTo>
                    <a:pt x="1883" y="1366"/>
                  </a:lnTo>
                  <a:lnTo>
                    <a:pt x="1882" y="1363"/>
                  </a:lnTo>
                  <a:lnTo>
                    <a:pt x="1880" y="1360"/>
                  </a:lnTo>
                  <a:lnTo>
                    <a:pt x="1877" y="1358"/>
                  </a:lnTo>
                  <a:lnTo>
                    <a:pt x="1874" y="1357"/>
                  </a:lnTo>
                  <a:lnTo>
                    <a:pt x="1861" y="1357"/>
                  </a:lnTo>
                  <a:lnTo>
                    <a:pt x="1870" y="1366"/>
                  </a:lnTo>
                  <a:lnTo>
                    <a:pt x="1869" y="1363"/>
                  </a:lnTo>
                  <a:lnTo>
                    <a:pt x="1867" y="1360"/>
                  </a:lnTo>
                  <a:lnTo>
                    <a:pt x="1864" y="1358"/>
                  </a:lnTo>
                  <a:lnTo>
                    <a:pt x="1861" y="1366"/>
                  </a:lnTo>
                  <a:lnTo>
                    <a:pt x="1870" y="1366"/>
                  </a:lnTo>
                  <a:lnTo>
                    <a:pt x="1870" y="1353"/>
                  </a:lnTo>
                  <a:lnTo>
                    <a:pt x="1869" y="1350"/>
                  </a:lnTo>
                  <a:lnTo>
                    <a:pt x="1867" y="1347"/>
                  </a:lnTo>
                  <a:lnTo>
                    <a:pt x="1864" y="1345"/>
                  </a:lnTo>
                  <a:lnTo>
                    <a:pt x="1861" y="1344"/>
                  </a:lnTo>
                  <a:lnTo>
                    <a:pt x="1847" y="1344"/>
                  </a:lnTo>
                  <a:lnTo>
                    <a:pt x="1855" y="1350"/>
                  </a:lnTo>
                  <a:lnTo>
                    <a:pt x="1853" y="1347"/>
                  </a:lnTo>
                  <a:lnTo>
                    <a:pt x="1850" y="1345"/>
                  </a:lnTo>
                  <a:lnTo>
                    <a:pt x="1847" y="1353"/>
                  </a:lnTo>
                  <a:lnTo>
                    <a:pt x="1856" y="1353"/>
                  </a:lnTo>
                  <a:lnTo>
                    <a:pt x="1855" y="1337"/>
                  </a:lnTo>
                  <a:lnTo>
                    <a:pt x="1854" y="1334"/>
                  </a:lnTo>
                  <a:lnTo>
                    <a:pt x="1852" y="1331"/>
                  </a:lnTo>
                  <a:lnTo>
                    <a:pt x="1849" y="1329"/>
                  </a:lnTo>
                  <a:lnTo>
                    <a:pt x="1846" y="1328"/>
                  </a:lnTo>
                  <a:lnTo>
                    <a:pt x="1818" y="1328"/>
                  </a:lnTo>
                  <a:lnTo>
                    <a:pt x="1827" y="1337"/>
                  </a:lnTo>
                  <a:lnTo>
                    <a:pt x="1826" y="1334"/>
                  </a:lnTo>
                  <a:lnTo>
                    <a:pt x="1824" y="1331"/>
                  </a:lnTo>
                  <a:lnTo>
                    <a:pt x="1821" y="1329"/>
                  </a:lnTo>
                  <a:lnTo>
                    <a:pt x="1818" y="1337"/>
                  </a:lnTo>
                  <a:lnTo>
                    <a:pt x="1827" y="1337"/>
                  </a:lnTo>
                  <a:lnTo>
                    <a:pt x="1827" y="1302"/>
                  </a:lnTo>
                  <a:lnTo>
                    <a:pt x="1826" y="1299"/>
                  </a:lnTo>
                  <a:lnTo>
                    <a:pt x="1824" y="1296"/>
                  </a:lnTo>
                  <a:lnTo>
                    <a:pt x="1821" y="1294"/>
                  </a:lnTo>
                  <a:lnTo>
                    <a:pt x="1818" y="1293"/>
                  </a:lnTo>
                  <a:lnTo>
                    <a:pt x="1778" y="1293"/>
                  </a:lnTo>
                  <a:lnTo>
                    <a:pt x="1787" y="1302"/>
                  </a:lnTo>
                  <a:lnTo>
                    <a:pt x="1786" y="1299"/>
                  </a:lnTo>
                  <a:lnTo>
                    <a:pt x="1784" y="1296"/>
                  </a:lnTo>
                  <a:lnTo>
                    <a:pt x="1781" y="1294"/>
                  </a:lnTo>
                  <a:lnTo>
                    <a:pt x="1778" y="1302"/>
                  </a:lnTo>
                  <a:lnTo>
                    <a:pt x="1787" y="1303"/>
                  </a:lnTo>
                  <a:lnTo>
                    <a:pt x="1788" y="1288"/>
                  </a:lnTo>
                  <a:lnTo>
                    <a:pt x="1788" y="1287"/>
                  </a:lnTo>
                  <a:lnTo>
                    <a:pt x="1787" y="1284"/>
                  </a:lnTo>
                  <a:lnTo>
                    <a:pt x="1785" y="1281"/>
                  </a:lnTo>
                  <a:lnTo>
                    <a:pt x="1782" y="1279"/>
                  </a:lnTo>
                  <a:lnTo>
                    <a:pt x="1779" y="1278"/>
                  </a:lnTo>
                  <a:lnTo>
                    <a:pt x="1772" y="1278"/>
                  </a:lnTo>
                  <a:lnTo>
                    <a:pt x="1780" y="1284"/>
                  </a:lnTo>
                  <a:lnTo>
                    <a:pt x="1778" y="1281"/>
                  </a:lnTo>
                  <a:lnTo>
                    <a:pt x="1775" y="1279"/>
                  </a:lnTo>
                  <a:lnTo>
                    <a:pt x="1772" y="1287"/>
                  </a:lnTo>
                  <a:lnTo>
                    <a:pt x="1781" y="1285"/>
                  </a:lnTo>
                  <a:lnTo>
                    <a:pt x="1779" y="1275"/>
                  </a:lnTo>
                  <a:lnTo>
                    <a:pt x="1778" y="1274"/>
                  </a:lnTo>
                  <a:lnTo>
                    <a:pt x="1776" y="1271"/>
                  </a:lnTo>
                  <a:lnTo>
                    <a:pt x="1773" y="1269"/>
                  </a:lnTo>
                  <a:lnTo>
                    <a:pt x="1770" y="1268"/>
                  </a:lnTo>
                  <a:lnTo>
                    <a:pt x="1704" y="1268"/>
                  </a:lnTo>
                  <a:lnTo>
                    <a:pt x="1713" y="1277"/>
                  </a:lnTo>
                  <a:lnTo>
                    <a:pt x="1712" y="1274"/>
                  </a:lnTo>
                  <a:lnTo>
                    <a:pt x="1710" y="1271"/>
                  </a:lnTo>
                  <a:lnTo>
                    <a:pt x="1707" y="1269"/>
                  </a:lnTo>
                  <a:lnTo>
                    <a:pt x="1704" y="1277"/>
                  </a:lnTo>
                  <a:lnTo>
                    <a:pt x="1713" y="1277"/>
                  </a:lnTo>
                  <a:lnTo>
                    <a:pt x="1713" y="1262"/>
                  </a:lnTo>
                  <a:lnTo>
                    <a:pt x="1712" y="1259"/>
                  </a:lnTo>
                  <a:lnTo>
                    <a:pt x="1710" y="1256"/>
                  </a:lnTo>
                  <a:lnTo>
                    <a:pt x="1707" y="1254"/>
                  </a:lnTo>
                  <a:lnTo>
                    <a:pt x="1704" y="1253"/>
                  </a:lnTo>
                  <a:lnTo>
                    <a:pt x="1703" y="1253"/>
                  </a:lnTo>
                  <a:lnTo>
                    <a:pt x="1692" y="1254"/>
                  </a:lnTo>
                  <a:lnTo>
                    <a:pt x="1702" y="1263"/>
                  </a:lnTo>
                  <a:lnTo>
                    <a:pt x="1701" y="1260"/>
                  </a:lnTo>
                  <a:lnTo>
                    <a:pt x="1699" y="1257"/>
                  </a:lnTo>
                  <a:lnTo>
                    <a:pt x="1696" y="1255"/>
                  </a:lnTo>
                  <a:lnTo>
                    <a:pt x="1693" y="1254"/>
                  </a:lnTo>
                  <a:lnTo>
                    <a:pt x="1693" y="1263"/>
                  </a:lnTo>
                  <a:lnTo>
                    <a:pt x="1702" y="1263"/>
                  </a:lnTo>
                  <a:lnTo>
                    <a:pt x="1702" y="1242"/>
                  </a:lnTo>
                  <a:lnTo>
                    <a:pt x="1701" y="1239"/>
                  </a:lnTo>
                  <a:lnTo>
                    <a:pt x="1699" y="1236"/>
                  </a:lnTo>
                  <a:lnTo>
                    <a:pt x="1696" y="1234"/>
                  </a:lnTo>
                  <a:lnTo>
                    <a:pt x="1693" y="1233"/>
                  </a:lnTo>
                  <a:lnTo>
                    <a:pt x="1621" y="1233"/>
                  </a:lnTo>
                  <a:lnTo>
                    <a:pt x="1630" y="1242"/>
                  </a:lnTo>
                  <a:lnTo>
                    <a:pt x="1629" y="1239"/>
                  </a:lnTo>
                  <a:lnTo>
                    <a:pt x="1627" y="1236"/>
                  </a:lnTo>
                  <a:lnTo>
                    <a:pt x="1624" y="1234"/>
                  </a:lnTo>
                  <a:lnTo>
                    <a:pt x="1621" y="1242"/>
                  </a:lnTo>
                  <a:lnTo>
                    <a:pt x="1630" y="1242"/>
                  </a:lnTo>
                  <a:lnTo>
                    <a:pt x="1630" y="1231"/>
                  </a:lnTo>
                  <a:lnTo>
                    <a:pt x="1629" y="1228"/>
                  </a:lnTo>
                  <a:lnTo>
                    <a:pt x="1627" y="1225"/>
                  </a:lnTo>
                  <a:lnTo>
                    <a:pt x="1624" y="1223"/>
                  </a:lnTo>
                  <a:lnTo>
                    <a:pt x="1621" y="1222"/>
                  </a:lnTo>
                  <a:lnTo>
                    <a:pt x="1608" y="1223"/>
                  </a:lnTo>
                  <a:lnTo>
                    <a:pt x="1617" y="1232"/>
                  </a:lnTo>
                  <a:lnTo>
                    <a:pt x="1616" y="1229"/>
                  </a:lnTo>
                  <a:lnTo>
                    <a:pt x="1614" y="1226"/>
                  </a:lnTo>
                  <a:lnTo>
                    <a:pt x="1611" y="1224"/>
                  </a:lnTo>
                  <a:lnTo>
                    <a:pt x="1608" y="1223"/>
                  </a:lnTo>
                  <a:lnTo>
                    <a:pt x="1608" y="1232"/>
                  </a:lnTo>
                  <a:lnTo>
                    <a:pt x="1617" y="1232"/>
                  </a:lnTo>
                  <a:lnTo>
                    <a:pt x="1617" y="1220"/>
                  </a:lnTo>
                  <a:lnTo>
                    <a:pt x="1616" y="1217"/>
                  </a:lnTo>
                  <a:lnTo>
                    <a:pt x="1614" y="1214"/>
                  </a:lnTo>
                  <a:lnTo>
                    <a:pt x="1611" y="1212"/>
                  </a:lnTo>
                  <a:lnTo>
                    <a:pt x="1608" y="1211"/>
                  </a:lnTo>
                  <a:lnTo>
                    <a:pt x="1591" y="1211"/>
                  </a:lnTo>
                  <a:lnTo>
                    <a:pt x="1600" y="1220"/>
                  </a:lnTo>
                  <a:lnTo>
                    <a:pt x="1599" y="1217"/>
                  </a:lnTo>
                  <a:lnTo>
                    <a:pt x="1597" y="1214"/>
                  </a:lnTo>
                  <a:lnTo>
                    <a:pt x="1594" y="1212"/>
                  </a:lnTo>
                  <a:lnTo>
                    <a:pt x="1591" y="1220"/>
                  </a:lnTo>
                  <a:lnTo>
                    <a:pt x="1600" y="1220"/>
                  </a:lnTo>
                  <a:lnTo>
                    <a:pt x="1600" y="1197"/>
                  </a:lnTo>
                  <a:lnTo>
                    <a:pt x="1599" y="1194"/>
                  </a:lnTo>
                  <a:lnTo>
                    <a:pt x="1597" y="1191"/>
                  </a:lnTo>
                  <a:lnTo>
                    <a:pt x="1594" y="1189"/>
                  </a:lnTo>
                  <a:lnTo>
                    <a:pt x="1591" y="1188"/>
                  </a:lnTo>
                  <a:lnTo>
                    <a:pt x="1568" y="1188"/>
                  </a:lnTo>
                  <a:lnTo>
                    <a:pt x="1577" y="1197"/>
                  </a:lnTo>
                  <a:lnTo>
                    <a:pt x="1576" y="1194"/>
                  </a:lnTo>
                  <a:lnTo>
                    <a:pt x="1574" y="1191"/>
                  </a:lnTo>
                  <a:lnTo>
                    <a:pt x="1571" y="1189"/>
                  </a:lnTo>
                  <a:lnTo>
                    <a:pt x="1568" y="1197"/>
                  </a:lnTo>
                  <a:lnTo>
                    <a:pt x="1577" y="1197"/>
                  </a:lnTo>
                  <a:lnTo>
                    <a:pt x="1577" y="1190"/>
                  </a:lnTo>
                  <a:lnTo>
                    <a:pt x="1576" y="1187"/>
                  </a:lnTo>
                  <a:lnTo>
                    <a:pt x="1574" y="1184"/>
                  </a:lnTo>
                  <a:lnTo>
                    <a:pt x="1571" y="1182"/>
                  </a:lnTo>
                  <a:lnTo>
                    <a:pt x="1568" y="1181"/>
                  </a:lnTo>
                  <a:lnTo>
                    <a:pt x="1559" y="1181"/>
                  </a:lnTo>
                  <a:lnTo>
                    <a:pt x="1568" y="1190"/>
                  </a:lnTo>
                  <a:lnTo>
                    <a:pt x="1567" y="1187"/>
                  </a:lnTo>
                  <a:lnTo>
                    <a:pt x="1565" y="1184"/>
                  </a:lnTo>
                  <a:lnTo>
                    <a:pt x="1562" y="1182"/>
                  </a:lnTo>
                  <a:lnTo>
                    <a:pt x="1559" y="1190"/>
                  </a:lnTo>
                  <a:lnTo>
                    <a:pt x="1568" y="1190"/>
                  </a:lnTo>
                  <a:lnTo>
                    <a:pt x="1568" y="1178"/>
                  </a:lnTo>
                  <a:lnTo>
                    <a:pt x="1567" y="1175"/>
                  </a:lnTo>
                  <a:lnTo>
                    <a:pt x="1565" y="1172"/>
                  </a:lnTo>
                  <a:lnTo>
                    <a:pt x="1562" y="1170"/>
                  </a:lnTo>
                  <a:lnTo>
                    <a:pt x="1559" y="1169"/>
                  </a:lnTo>
                  <a:lnTo>
                    <a:pt x="1550" y="1169"/>
                  </a:lnTo>
                  <a:lnTo>
                    <a:pt x="1559" y="1178"/>
                  </a:lnTo>
                  <a:lnTo>
                    <a:pt x="1558" y="1175"/>
                  </a:lnTo>
                  <a:lnTo>
                    <a:pt x="1556" y="1172"/>
                  </a:lnTo>
                  <a:lnTo>
                    <a:pt x="1553" y="1170"/>
                  </a:lnTo>
                  <a:lnTo>
                    <a:pt x="1550" y="1178"/>
                  </a:lnTo>
                  <a:lnTo>
                    <a:pt x="1559" y="1178"/>
                  </a:lnTo>
                  <a:lnTo>
                    <a:pt x="1559" y="1171"/>
                  </a:lnTo>
                  <a:lnTo>
                    <a:pt x="1558" y="1168"/>
                  </a:lnTo>
                  <a:lnTo>
                    <a:pt x="1556" y="1165"/>
                  </a:lnTo>
                  <a:lnTo>
                    <a:pt x="1553" y="1163"/>
                  </a:lnTo>
                  <a:lnTo>
                    <a:pt x="1550" y="1162"/>
                  </a:lnTo>
                  <a:lnTo>
                    <a:pt x="1539" y="1162"/>
                  </a:lnTo>
                  <a:lnTo>
                    <a:pt x="1548" y="1171"/>
                  </a:lnTo>
                  <a:lnTo>
                    <a:pt x="1547" y="1168"/>
                  </a:lnTo>
                  <a:lnTo>
                    <a:pt x="1545" y="1165"/>
                  </a:lnTo>
                  <a:lnTo>
                    <a:pt x="1542" y="1163"/>
                  </a:lnTo>
                  <a:lnTo>
                    <a:pt x="1539" y="1171"/>
                  </a:lnTo>
                  <a:lnTo>
                    <a:pt x="1548" y="1171"/>
                  </a:lnTo>
                  <a:lnTo>
                    <a:pt x="1548" y="1160"/>
                  </a:lnTo>
                  <a:lnTo>
                    <a:pt x="1547" y="1157"/>
                  </a:lnTo>
                  <a:lnTo>
                    <a:pt x="1545" y="1154"/>
                  </a:lnTo>
                  <a:lnTo>
                    <a:pt x="1542" y="1152"/>
                  </a:lnTo>
                  <a:lnTo>
                    <a:pt x="1539" y="1151"/>
                  </a:lnTo>
                  <a:lnTo>
                    <a:pt x="1531" y="1151"/>
                  </a:lnTo>
                  <a:lnTo>
                    <a:pt x="1539" y="1157"/>
                  </a:lnTo>
                  <a:lnTo>
                    <a:pt x="1537" y="1154"/>
                  </a:lnTo>
                  <a:lnTo>
                    <a:pt x="1534" y="1152"/>
                  </a:lnTo>
                  <a:lnTo>
                    <a:pt x="1531" y="1160"/>
                  </a:lnTo>
                  <a:lnTo>
                    <a:pt x="1540" y="1158"/>
                  </a:lnTo>
                  <a:lnTo>
                    <a:pt x="1538" y="1150"/>
                  </a:lnTo>
                  <a:lnTo>
                    <a:pt x="1537" y="1149"/>
                  </a:lnTo>
                  <a:lnTo>
                    <a:pt x="1535" y="1146"/>
                  </a:lnTo>
                  <a:lnTo>
                    <a:pt x="1532" y="1144"/>
                  </a:lnTo>
                  <a:lnTo>
                    <a:pt x="1529" y="1143"/>
                  </a:lnTo>
                  <a:lnTo>
                    <a:pt x="1498" y="1143"/>
                  </a:lnTo>
                  <a:lnTo>
                    <a:pt x="1507" y="1152"/>
                  </a:lnTo>
                  <a:lnTo>
                    <a:pt x="1506" y="1149"/>
                  </a:lnTo>
                  <a:lnTo>
                    <a:pt x="1504" y="1146"/>
                  </a:lnTo>
                  <a:lnTo>
                    <a:pt x="1501" y="1144"/>
                  </a:lnTo>
                  <a:lnTo>
                    <a:pt x="1498" y="1152"/>
                  </a:lnTo>
                  <a:lnTo>
                    <a:pt x="1507" y="1152"/>
                  </a:lnTo>
                  <a:lnTo>
                    <a:pt x="1507" y="1141"/>
                  </a:lnTo>
                  <a:lnTo>
                    <a:pt x="1506" y="1138"/>
                  </a:lnTo>
                  <a:lnTo>
                    <a:pt x="1504" y="1135"/>
                  </a:lnTo>
                  <a:lnTo>
                    <a:pt x="1501" y="1133"/>
                  </a:lnTo>
                  <a:lnTo>
                    <a:pt x="1498" y="1132"/>
                  </a:lnTo>
                  <a:lnTo>
                    <a:pt x="1490" y="1132"/>
                  </a:lnTo>
                  <a:lnTo>
                    <a:pt x="1499" y="1141"/>
                  </a:lnTo>
                  <a:lnTo>
                    <a:pt x="1498" y="1138"/>
                  </a:lnTo>
                  <a:lnTo>
                    <a:pt x="1496" y="1135"/>
                  </a:lnTo>
                  <a:lnTo>
                    <a:pt x="1493" y="1133"/>
                  </a:lnTo>
                  <a:lnTo>
                    <a:pt x="1490" y="1141"/>
                  </a:lnTo>
                  <a:lnTo>
                    <a:pt x="1499" y="1141"/>
                  </a:lnTo>
                  <a:lnTo>
                    <a:pt x="1499" y="1132"/>
                  </a:lnTo>
                  <a:lnTo>
                    <a:pt x="1498" y="1129"/>
                  </a:lnTo>
                  <a:lnTo>
                    <a:pt x="1496" y="1126"/>
                  </a:lnTo>
                  <a:lnTo>
                    <a:pt x="1493" y="1124"/>
                  </a:lnTo>
                  <a:lnTo>
                    <a:pt x="1490" y="1123"/>
                  </a:lnTo>
                  <a:lnTo>
                    <a:pt x="1461" y="1123"/>
                  </a:lnTo>
                  <a:lnTo>
                    <a:pt x="1470" y="1132"/>
                  </a:lnTo>
                  <a:lnTo>
                    <a:pt x="1469" y="1129"/>
                  </a:lnTo>
                  <a:lnTo>
                    <a:pt x="1467" y="1126"/>
                  </a:lnTo>
                  <a:lnTo>
                    <a:pt x="1464" y="1124"/>
                  </a:lnTo>
                  <a:lnTo>
                    <a:pt x="1461" y="1132"/>
                  </a:lnTo>
                  <a:lnTo>
                    <a:pt x="1470" y="1132"/>
                  </a:lnTo>
                  <a:lnTo>
                    <a:pt x="1470" y="1120"/>
                  </a:lnTo>
                  <a:lnTo>
                    <a:pt x="1469" y="1117"/>
                  </a:lnTo>
                  <a:lnTo>
                    <a:pt x="1467" y="1114"/>
                  </a:lnTo>
                  <a:lnTo>
                    <a:pt x="1464" y="1112"/>
                  </a:lnTo>
                  <a:lnTo>
                    <a:pt x="1461" y="1111"/>
                  </a:lnTo>
                  <a:lnTo>
                    <a:pt x="1447" y="1111"/>
                  </a:lnTo>
                  <a:lnTo>
                    <a:pt x="1456" y="1120"/>
                  </a:lnTo>
                  <a:lnTo>
                    <a:pt x="1455" y="1117"/>
                  </a:lnTo>
                  <a:lnTo>
                    <a:pt x="1453" y="1114"/>
                  </a:lnTo>
                  <a:lnTo>
                    <a:pt x="1450" y="1112"/>
                  </a:lnTo>
                  <a:lnTo>
                    <a:pt x="1447" y="1120"/>
                  </a:lnTo>
                  <a:lnTo>
                    <a:pt x="1456" y="1120"/>
                  </a:lnTo>
                  <a:lnTo>
                    <a:pt x="1456" y="1111"/>
                  </a:lnTo>
                  <a:lnTo>
                    <a:pt x="1455" y="1108"/>
                  </a:lnTo>
                  <a:lnTo>
                    <a:pt x="1453" y="1105"/>
                  </a:lnTo>
                  <a:lnTo>
                    <a:pt x="1450" y="1103"/>
                  </a:lnTo>
                  <a:lnTo>
                    <a:pt x="1447" y="1102"/>
                  </a:lnTo>
                  <a:lnTo>
                    <a:pt x="1426" y="1102"/>
                  </a:lnTo>
                  <a:lnTo>
                    <a:pt x="1434" y="1108"/>
                  </a:lnTo>
                  <a:lnTo>
                    <a:pt x="1432" y="1105"/>
                  </a:lnTo>
                  <a:lnTo>
                    <a:pt x="1429" y="1103"/>
                  </a:lnTo>
                  <a:lnTo>
                    <a:pt x="1426" y="1111"/>
                  </a:lnTo>
                  <a:lnTo>
                    <a:pt x="1435" y="1108"/>
                  </a:lnTo>
                  <a:lnTo>
                    <a:pt x="1432" y="1099"/>
                  </a:lnTo>
                  <a:lnTo>
                    <a:pt x="1431" y="1099"/>
                  </a:lnTo>
                  <a:lnTo>
                    <a:pt x="1429" y="1096"/>
                  </a:lnTo>
                  <a:lnTo>
                    <a:pt x="1426" y="1094"/>
                  </a:lnTo>
                  <a:lnTo>
                    <a:pt x="1424" y="1093"/>
                  </a:lnTo>
                  <a:lnTo>
                    <a:pt x="1400" y="1092"/>
                  </a:lnTo>
                  <a:lnTo>
                    <a:pt x="1408" y="1101"/>
                  </a:lnTo>
                  <a:lnTo>
                    <a:pt x="1407" y="1098"/>
                  </a:lnTo>
                  <a:lnTo>
                    <a:pt x="1405" y="1095"/>
                  </a:lnTo>
                  <a:lnTo>
                    <a:pt x="1402" y="1093"/>
                  </a:lnTo>
                  <a:lnTo>
                    <a:pt x="1399" y="1101"/>
                  </a:lnTo>
                  <a:lnTo>
                    <a:pt x="1408" y="1101"/>
                  </a:lnTo>
                  <a:lnTo>
                    <a:pt x="1408" y="1092"/>
                  </a:lnTo>
                  <a:lnTo>
                    <a:pt x="1407" y="1089"/>
                  </a:lnTo>
                  <a:lnTo>
                    <a:pt x="1405" y="1086"/>
                  </a:lnTo>
                  <a:lnTo>
                    <a:pt x="1402" y="1084"/>
                  </a:lnTo>
                  <a:lnTo>
                    <a:pt x="1399" y="1083"/>
                  </a:lnTo>
                  <a:lnTo>
                    <a:pt x="1393" y="1083"/>
                  </a:lnTo>
                  <a:lnTo>
                    <a:pt x="1402" y="1092"/>
                  </a:lnTo>
                  <a:lnTo>
                    <a:pt x="1401" y="1089"/>
                  </a:lnTo>
                  <a:lnTo>
                    <a:pt x="1399" y="1086"/>
                  </a:lnTo>
                  <a:lnTo>
                    <a:pt x="1396" y="1084"/>
                  </a:lnTo>
                  <a:lnTo>
                    <a:pt x="1393" y="1092"/>
                  </a:lnTo>
                  <a:lnTo>
                    <a:pt x="1402" y="1092"/>
                  </a:lnTo>
                  <a:lnTo>
                    <a:pt x="1402" y="1076"/>
                  </a:lnTo>
                  <a:lnTo>
                    <a:pt x="1401" y="1073"/>
                  </a:lnTo>
                  <a:lnTo>
                    <a:pt x="1399" y="1070"/>
                  </a:lnTo>
                  <a:lnTo>
                    <a:pt x="1396" y="1068"/>
                  </a:lnTo>
                  <a:lnTo>
                    <a:pt x="1393" y="1067"/>
                  </a:lnTo>
                  <a:lnTo>
                    <a:pt x="1377" y="1068"/>
                  </a:lnTo>
                  <a:lnTo>
                    <a:pt x="1386" y="1077"/>
                  </a:lnTo>
                  <a:lnTo>
                    <a:pt x="1385" y="1074"/>
                  </a:lnTo>
                  <a:lnTo>
                    <a:pt x="1383" y="1071"/>
                  </a:lnTo>
                  <a:lnTo>
                    <a:pt x="1380" y="1069"/>
                  </a:lnTo>
                  <a:lnTo>
                    <a:pt x="1377" y="1068"/>
                  </a:lnTo>
                  <a:lnTo>
                    <a:pt x="1377" y="1077"/>
                  </a:lnTo>
                  <a:lnTo>
                    <a:pt x="1386" y="1077"/>
                  </a:lnTo>
                  <a:lnTo>
                    <a:pt x="1386" y="1069"/>
                  </a:lnTo>
                  <a:lnTo>
                    <a:pt x="1385" y="1066"/>
                  </a:lnTo>
                  <a:lnTo>
                    <a:pt x="1383" y="1063"/>
                  </a:lnTo>
                  <a:lnTo>
                    <a:pt x="1380" y="1061"/>
                  </a:lnTo>
                  <a:lnTo>
                    <a:pt x="1377" y="1060"/>
                  </a:lnTo>
                  <a:lnTo>
                    <a:pt x="1371" y="1060"/>
                  </a:lnTo>
                  <a:lnTo>
                    <a:pt x="1380" y="1069"/>
                  </a:lnTo>
                  <a:lnTo>
                    <a:pt x="1379" y="1066"/>
                  </a:lnTo>
                  <a:lnTo>
                    <a:pt x="1377" y="1063"/>
                  </a:lnTo>
                  <a:lnTo>
                    <a:pt x="1374" y="1061"/>
                  </a:lnTo>
                  <a:lnTo>
                    <a:pt x="1371" y="1069"/>
                  </a:lnTo>
                  <a:lnTo>
                    <a:pt x="1380" y="1069"/>
                  </a:lnTo>
                  <a:lnTo>
                    <a:pt x="1380" y="1056"/>
                  </a:lnTo>
                  <a:lnTo>
                    <a:pt x="1379" y="1053"/>
                  </a:lnTo>
                  <a:lnTo>
                    <a:pt x="1377" y="1050"/>
                  </a:lnTo>
                  <a:lnTo>
                    <a:pt x="1374" y="1048"/>
                  </a:lnTo>
                  <a:lnTo>
                    <a:pt x="1371" y="1047"/>
                  </a:lnTo>
                  <a:lnTo>
                    <a:pt x="1364" y="1047"/>
                  </a:lnTo>
                  <a:lnTo>
                    <a:pt x="1373" y="1056"/>
                  </a:lnTo>
                  <a:lnTo>
                    <a:pt x="1372" y="1053"/>
                  </a:lnTo>
                  <a:lnTo>
                    <a:pt x="1370" y="1050"/>
                  </a:lnTo>
                  <a:lnTo>
                    <a:pt x="1367" y="1048"/>
                  </a:lnTo>
                  <a:lnTo>
                    <a:pt x="1364" y="1056"/>
                  </a:lnTo>
                  <a:lnTo>
                    <a:pt x="1373" y="1056"/>
                  </a:lnTo>
                  <a:lnTo>
                    <a:pt x="1373" y="1049"/>
                  </a:lnTo>
                  <a:lnTo>
                    <a:pt x="1372" y="1046"/>
                  </a:lnTo>
                  <a:lnTo>
                    <a:pt x="1370" y="1043"/>
                  </a:lnTo>
                  <a:lnTo>
                    <a:pt x="1367" y="1041"/>
                  </a:lnTo>
                  <a:lnTo>
                    <a:pt x="1364" y="1040"/>
                  </a:lnTo>
                  <a:lnTo>
                    <a:pt x="1343" y="1040"/>
                  </a:lnTo>
                  <a:lnTo>
                    <a:pt x="1352" y="1049"/>
                  </a:lnTo>
                  <a:lnTo>
                    <a:pt x="1351" y="1046"/>
                  </a:lnTo>
                  <a:lnTo>
                    <a:pt x="1349" y="1043"/>
                  </a:lnTo>
                  <a:lnTo>
                    <a:pt x="1346" y="1041"/>
                  </a:lnTo>
                  <a:lnTo>
                    <a:pt x="1343" y="1049"/>
                  </a:lnTo>
                  <a:lnTo>
                    <a:pt x="1352" y="1049"/>
                  </a:lnTo>
                  <a:lnTo>
                    <a:pt x="1352" y="1039"/>
                  </a:lnTo>
                  <a:lnTo>
                    <a:pt x="1351" y="1036"/>
                  </a:lnTo>
                  <a:lnTo>
                    <a:pt x="1349" y="1033"/>
                  </a:lnTo>
                  <a:lnTo>
                    <a:pt x="1346" y="1031"/>
                  </a:lnTo>
                  <a:lnTo>
                    <a:pt x="1343" y="1030"/>
                  </a:lnTo>
                  <a:lnTo>
                    <a:pt x="1320" y="1030"/>
                  </a:lnTo>
                  <a:lnTo>
                    <a:pt x="1329" y="1039"/>
                  </a:lnTo>
                  <a:lnTo>
                    <a:pt x="1328" y="1036"/>
                  </a:lnTo>
                  <a:lnTo>
                    <a:pt x="1326" y="1033"/>
                  </a:lnTo>
                  <a:lnTo>
                    <a:pt x="1323" y="1031"/>
                  </a:lnTo>
                  <a:lnTo>
                    <a:pt x="1320" y="1039"/>
                  </a:lnTo>
                  <a:lnTo>
                    <a:pt x="1329" y="1039"/>
                  </a:lnTo>
                  <a:lnTo>
                    <a:pt x="1329" y="1030"/>
                  </a:lnTo>
                  <a:lnTo>
                    <a:pt x="1328" y="1027"/>
                  </a:lnTo>
                  <a:lnTo>
                    <a:pt x="1326" y="1024"/>
                  </a:lnTo>
                  <a:lnTo>
                    <a:pt x="1323" y="1022"/>
                  </a:lnTo>
                  <a:lnTo>
                    <a:pt x="1321" y="1021"/>
                  </a:lnTo>
                  <a:lnTo>
                    <a:pt x="1308" y="1020"/>
                  </a:lnTo>
                  <a:lnTo>
                    <a:pt x="1316" y="1029"/>
                  </a:lnTo>
                  <a:lnTo>
                    <a:pt x="1315" y="1026"/>
                  </a:lnTo>
                  <a:lnTo>
                    <a:pt x="1313" y="1023"/>
                  </a:lnTo>
                  <a:lnTo>
                    <a:pt x="1310" y="1021"/>
                  </a:lnTo>
                  <a:lnTo>
                    <a:pt x="1307" y="1029"/>
                  </a:lnTo>
                  <a:lnTo>
                    <a:pt x="1316" y="1029"/>
                  </a:lnTo>
                  <a:lnTo>
                    <a:pt x="1316" y="1020"/>
                  </a:lnTo>
                  <a:lnTo>
                    <a:pt x="1315" y="1017"/>
                  </a:lnTo>
                  <a:lnTo>
                    <a:pt x="1313" y="1014"/>
                  </a:lnTo>
                  <a:lnTo>
                    <a:pt x="1310" y="1012"/>
                  </a:lnTo>
                  <a:lnTo>
                    <a:pt x="1307" y="1011"/>
                  </a:lnTo>
                  <a:lnTo>
                    <a:pt x="1293" y="1011"/>
                  </a:lnTo>
                  <a:lnTo>
                    <a:pt x="1302" y="1020"/>
                  </a:lnTo>
                  <a:lnTo>
                    <a:pt x="1301" y="1017"/>
                  </a:lnTo>
                  <a:lnTo>
                    <a:pt x="1299" y="1014"/>
                  </a:lnTo>
                  <a:lnTo>
                    <a:pt x="1296" y="1012"/>
                  </a:lnTo>
                  <a:lnTo>
                    <a:pt x="1293" y="1020"/>
                  </a:lnTo>
                  <a:lnTo>
                    <a:pt x="1302" y="1020"/>
                  </a:lnTo>
                  <a:lnTo>
                    <a:pt x="1302" y="1010"/>
                  </a:lnTo>
                  <a:lnTo>
                    <a:pt x="1301" y="1007"/>
                  </a:lnTo>
                  <a:lnTo>
                    <a:pt x="1299" y="1004"/>
                  </a:lnTo>
                  <a:lnTo>
                    <a:pt x="1296" y="1002"/>
                  </a:lnTo>
                  <a:lnTo>
                    <a:pt x="1293" y="1001"/>
                  </a:lnTo>
                  <a:lnTo>
                    <a:pt x="1286" y="1001"/>
                  </a:lnTo>
                  <a:lnTo>
                    <a:pt x="1295" y="1010"/>
                  </a:lnTo>
                  <a:lnTo>
                    <a:pt x="1294" y="1007"/>
                  </a:lnTo>
                  <a:lnTo>
                    <a:pt x="1292" y="1004"/>
                  </a:lnTo>
                  <a:lnTo>
                    <a:pt x="1289" y="1002"/>
                  </a:lnTo>
                  <a:lnTo>
                    <a:pt x="1286" y="1010"/>
                  </a:lnTo>
                  <a:lnTo>
                    <a:pt x="1295" y="1010"/>
                  </a:lnTo>
                  <a:lnTo>
                    <a:pt x="1295" y="995"/>
                  </a:lnTo>
                  <a:lnTo>
                    <a:pt x="1294" y="992"/>
                  </a:lnTo>
                  <a:lnTo>
                    <a:pt x="1292" y="989"/>
                  </a:lnTo>
                  <a:lnTo>
                    <a:pt x="1289" y="987"/>
                  </a:lnTo>
                  <a:lnTo>
                    <a:pt x="1286" y="986"/>
                  </a:lnTo>
                  <a:lnTo>
                    <a:pt x="1239" y="986"/>
                  </a:lnTo>
                  <a:lnTo>
                    <a:pt x="1248" y="995"/>
                  </a:lnTo>
                  <a:lnTo>
                    <a:pt x="1247" y="992"/>
                  </a:lnTo>
                  <a:lnTo>
                    <a:pt x="1245" y="989"/>
                  </a:lnTo>
                  <a:lnTo>
                    <a:pt x="1242" y="987"/>
                  </a:lnTo>
                  <a:lnTo>
                    <a:pt x="1239" y="995"/>
                  </a:lnTo>
                  <a:lnTo>
                    <a:pt x="1248" y="995"/>
                  </a:lnTo>
                  <a:lnTo>
                    <a:pt x="1248" y="988"/>
                  </a:lnTo>
                  <a:lnTo>
                    <a:pt x="1247" y="985"/>
                  </a:lnTo>
                  <a:lnTo>
                    <a:pt x="1245" y="982"/>
                  </a:lnTo>
                  <a:lnTo>
                    <a:pt x="1242" y="980"/>
                  </a:lnTo>
                  <a:lnTo>
                    <a:pt x="1239" y="979"/>
                  </a:lnTo>
                  <a:lnTo>
                    <a:pt x="1231" y="979"/>
                  </a:lnTo>
                  <a:lnTo>
                    <a:pt x="1239" y="985"/>
                  </a:lnTo>
                  <a:lnTo>
                    <a:pt x="1237" y="982"/>
                  </a:lnTo>
                  <a:lnTo>
                    <a:pt x="1234" y="980"/>
                  </a:lnTo>
                  <a:lnTo>
                    <a:pt x="1231" y="988"/>
                  </a:lnTo>
                  <a:lnTo>
                    <a:pt x="1240" y="986"/>
                  </a:lnTo>
                  <a:lnTo>
                    <a:pt x="1238" y="977"/>
                  </a:lnTo>
                  <a:lnTo>
                    <a:pt x="1237" y="976"/>
                  </a:lnTo>
                  <a:lnTo>
                    <a:pt x="1235" y="973"/>
                  </a:lnTo>
                  <a:lnTo>
                    <a:pt x="1232" y="971"/>
                  </a:lnTo>
                  <a:lnTo>
                    <a:pt x="1229" y="970"/>
                  </a:lnTo>
                  <a:lnTo>
                    <a:pt x="1201" y="970"/>
                  </a:lnTo>
                  <a:lnTo>
                    <a:pt x="1210" y="979"/>
                  </a:lnTo>
                  <a:lnTo>
                    <a:pt x="1209" y="976"/>
                  </a:lnTo>
                  <a:lnTo>
                    <a:pt x="1207" y="973"/>
                  </a:lnTo>
                  <a:lnTo>
                    <a:pt x="1204" y="971"/>
                  </a:lnTo>
                  <a:lnTo>
                    <a:pt x="1201" y="979"/>
                  </a:lnTo>
                  <a:lnTo>
                    <a:pt x="1210" y="979"/>
                  </a:lnTo>
                  <a:lnTo>
                    <a:pt x="1210" y="960"/>
                  </a:lnTo>
                  <a:lnTo>
                    <a:pt x="1209" y="957"/>
                  </a:lnTo>
                  <a:lnTo>
                    <a:pt x="1207" y="954"/>
                  </a:lnTo>
                  <a:lnTo>
                    <a:pt x="1204" y="952"/>
                  </a:lnTo>
                  <a:lnTo>
                    <a:pt x="1201" y="951"/>
                  </a:lnTo>
                  <a:lnTo>
                    <a:pt x="1174" y="951"/>
                  </a:lnTo>
                  <a:lnTo>
                    <a:pt x="1183" y="960"/>
                  </a:lnTo>
                  <a:lnTo>
                    <a:pt x="1182" y="957"/>
                  </a:lnTo>
                  <a:lnTo>
                    <a:pt x="1180" y="954"/>
                  </a:lnTo>
                  <a:lnTo>
                    <a:pt x="1177" y="952"/>
                  </a:lnTo>
                  <a:lnTo>
                    <a:pt x="1174" y="960"/>
                  </a:lnTo>
                  <a:lnTo>
                    <a:pt x="1183" y="960"/>
                  </a:lnTo>
                  <a:lnTo>
                    <a:pt x="1183" y="943"/>
                  </a:lnTo>
                  <a:lnTo>
                    <a:pt x="1182" y="940"/>
                  </a:lnTo>
                  <a:lnTo>
                    <a:pt x="1180" y="937"/>
                  </a:lnTo>
                  <a:lnTo>
                    <a:pt x="1177" y="935"/>
                  </a:lnTo>
                  <a:lnTo>
                    <a:pt x="1174" y="934"/>
                  </a:lnTo>
                  <a:lnTo>
                    <a:pt x="1161" y="934"/>
                  </a:lnTo>
                  <a:lnTo>
                    <a:pt x="1170" y="943"/>
                  </a:lnTo>
                  <a:lnTo>
                    <a:pt x="1169" y="940"/>
                  </a:lnTo>
                  <a:lnTo>
                    <a:pt x="1167" y="937"/>
                  </a:lnTo>
                  <a:lnTo>
                    <a:pt x="1164" y="935"/>
                  </a:lnTo>
                  <a:lnTo>
                    <a:pt x="1161" y="943"/>
                  </a:lnTo>
                  <a:lnTo>
                    <a:pt x="1170" y="943"/>
                  </a:lnTo>
                  <a:lnTo>
                    <a:pt x="1170" y="934"/>
                  </a:lnTo>
                  <a:lnTo>
                    <a:pt x="1169" y="931"/>
                  </a:lnTo>
                  <a:lnTo>
                    <a:pt x="1167" y="928"/>
                  </a:lnTo>
                  <a:lnTo>
                    <a:pt x="1164" y="926"/>
                  </a:lnTo>
                  <a:lnTo>
                    <a:pt x="1161" y="925"/>
                  </a:lnTo>
                  <a:lnTo>
                    <a:pt x="1134" y="925"/>
                  </a:lnTo>
                  <a:lnTo>
                    <a:pt x="1143" y="934"/>
                  </a:lnTo>
                  <a:lnTo>
                    <a:pt x="1142" y="931"/>
                  </a:lnTo>
                  <a:lnTo>
                    <a:pt x="1140" y="928"/>
                  </a:lnTo>
                  <a:lnTo>
                    <a:pt x="1137" y="926"/>
                  </a:lnTo>
                  <a:lnTo>
                    <a:pt x="1134" y="934"/>
                  </a:lnTo>
                  <a:lnTo>
                    <a:pt x="1143" y="934"/>
                  </a:lnTo>
                  <a:lnTo>
                    <a:pt x="1143" y="918"/>
                  </a:lnTo>
                  <a:lnTo>
                    <a:pt x="1142" y="915"/>
                  </a:lnTo>
                  <a:lnTo>
                    <a:pt x="1140" y="912"/>
                  </a:lnTo>
                  <a:lnTo>
                    <a:pt x="1137" y="910"/>
                  </a:lnTo>
                  <a:lnTo>
                    <a:pt x="1134" y="909"/>
                  </a:lnTo>
                  <a:lnTo>
                    <a:pt x="1126" y="909"/>
                  </a:lnTo>
                  <a:lnTo>
                    <a:pt x="1135" y="918"/>
                  </a:lnTo>
                  <a:lnTo>
                    <a:pt x="1134" y="915"/>
                  </a:lnTo>
                  <a:lnTo>
                    <a:pt x="1132" y="912"/>
                  </a:lnTo>
                  <a:lnTo>
                    <a:pt x="1129" y="910"/>
                  </a:lnTo>
                  <a:lnTo>
                    <a:pt x="1126" y="918"/>
                  </a:lnTo>
                  <a:lnTo>
                    <a:pt x="1135" y="918"/>
                  </a:lnTo>
                  <a:lnTo>
                    <a:pt x="1135" y="910"/>
                  </a:lnTo>
                  <a:lnTo>
                    <a:pt x="1134" y="907"/>
                  </a:lnTo>
                  <a:lnTo>
                    <a:pt x="1132" y="904"/>
                  </a:lnTo>
                  <a:lnTo>
                    <a:pt x="1129" y="902"/>
                  </a:lnTo>
                  <a:lnTo>
                    <a:pt x="1126" y="901"/>
                  </a:lnTo>
                  <a:lnTo>
                    <a:pt x="1102" y="901"/>
                  </a:lnTo>
                  <a:lnTo>
                    <a:pt x="1111" y="910"/>
                  </a:lnTo>
                  <a:lnTo>
                    <a:pt x="1110" y="907"/>
                  </a:lnTo>
                  <a:lnTo>
                    <a:pt x="1108" y="904"/>
                  </a:lnTo>
                  <a:lnTo>
                    <a:pt x="1105" y="902"/>
                  </a:lnTo>
                  <a:lnTo>
                    <a:pt x="1102" y="910"/>
                  </a:lnTo>
                  <a:lnTo>
                    <a:pt x="1111" y="910"/>
                  </a:lnTo>
                  <a:lnTo>
                    <a:pt x="1111" y="901"/>
                  </a:lnTo>
                  <a:lnTo>
                    <a:pt x="1110" y="898"/>
                  </a:lnTo>
                  <a:lnTo>
                    <a:pt x="1108" y="895"/>
                  </a:lnTo>
                  <a:lnTo>
                    <a:pt x="1105" y="893"/>
                  </a:lnTo>
                  <a:lnTo>
                    <a:pt x="1102" y="892"/>
                  </a:lnTo>
                  <a:lnTo>
                    <a:pt x="1084" y="892"/>
                  </a:lnTo>
                  <a:lnTo>
                    <a:pt x="1092" y="898"/>
                  </a:lnTo>
                  <a:lnTo>
                    <a:pt x="1090" y="895"/>
                  </a:lnTo>
                  <a:lnTo>
                    <a:pt x="1087" y="893"/>
                  </a:lnTo>
                  <a:lnTo>
                    <a:pt x="1084" y="901"/>
                  </a:lnTo>
                  <a:lnTo>
                    <a:pt x="1093" y="900"/>
                  </a:lnTo>
                  <a:lnTo>
                    <a:pt x="1091" y="889"/>
                  </a:lnTo>
                  <a:lnTo>
                    <a:pt x="1090" y="887"/>
                  </a:lnTo>
                  <a:lnTo>
                    <a:pt x="1088" y="884"/>
                  </a:lnTo>
                  <a:lnTo>
                    <a:pt x="1085" y="882"/>
                  </a:lnTo>
                  <a:lnTo>
                    <a:pt x="1082" y="881"/>
                  </a:lnTo>
                  <a:lnTo>
                    <a:pt x="1076" y="881"/>
                  </a:lnTo>
                  <a:lnTo>
                    <a:pt x="1085" y="890"/>
                  </a:lnTo>
                  <a:lnTo>
                    <a:pt x="1084" y="887"/>
                  </a:lnTo>
                  <a:lnTo>
                    <a:pt x="1082" y="884"/>
                  </a:lnTo>
                  <a:lnTo>
                    <a:pt x="1079" y="882"/>
                  </a:lnTo>
                  <a:lnTo>
                    <a:pt x="1076" y="890"/>
                  </a:lnTo>
                  <a:lnTo>
                    <a:pt x="1085" y="890"/>
                  </a:lnTo>
                  <a:lnTo>
                    <a:pt x="1085" y="883"/>
                  </a:lnTo>
                  <a:lnTo>
                    <a:pt x="1084" y="880"/>
                  </a:lnTo>
                  <a:lnTo>
                    <a:pt x="1082" y="877"/>
                  </a:lnTo>
                  <a:lnTo>
                    <a:pt x="1079" y="875"/>
                  </a:lnTo>
                  <a:lnTo>
                    <a:pt x="1076" y="874"/>
                  </a:lnTo>
                  <a:lnTo>
                    <a:pt x="1072" y="874"/>
                  </a:lnTo>
                  <a:lnTo>
                    <a:pt x="1081" y="883"/>
                  </a:lnTo>
                  <a:lnTo>
                    <a:pt x="1080" y="880"/>
                  </a:lnTo>
                  <a:lnTo>
                    <a:pt x="1078" y="877"/>
                  </a:lnTo>
                  <a:lnTo>
                    <a:pt x="1075" y="875"/>
                  </a:lnTo>
                  <a:lnTo>
                    <a:pt x="1072" y="883"/>
                  </a:lnTo>
                  <a:lnTo>
                    <a:pt x="1081" y="883"/>
                  </a:lnTo>
                  <a:lnTo>
                    <a:pt x="1081" y="867"/>
                  </a:lnTo>
                  <a:lnTo>
                    <a:pt x="1080" y="864"/>
                  </a:lnTo>
                  <a:lnTo>
                    <a:pt x="1078" y="861"/>
                  </a:lnTo>
                  <a:lnTo>
                    <a:pt x="1075" y="859"/>
                  </a:lnTo>
                  <a:lnTo>
                    <a:pt x="1072" y="858"/>
                  </a:lnTo>
                  <a:lnTo>
                    <a:pt x="1064" y="858"/>
                  </a:lnTo>
                  <a:lnTo>
                    <a:pt x="1073" y="867"/>
                  </a:lnTo>
                  <a:lnTo>
                    <a:pt x="1072" y="864"/>
                  </a:lnTo>
                  <a:lnTo>
                    <a:pt x="1070" y="861"/>
                  </a:lnTo>
                  <a:lnTo>
                    <a:pt x="1067" y="859"/>
                  </a:lnTo>
                  <a:lnTo>
                    <a:pt x="1064" y="867"/>
                  </a:lnTo>
                  <a:lnTo>
                    <a:pt x="1073" y="867"/>
                  </a:lnTo>
                  <a:lnTo>
                    <a:pt x="1073" y="856"/>
                  </a:lnTo>
                  <a:lnTo>
                    <a:pt x="1072" y="853"/>
                  </a:lnTo>
                  <a:lnTo>
                    <a:pt x="1070" y="850"/>
                  </a:lnTo>
                  <a:lnTo>
                    <a:pt x="1067" y="848"/>
                  </a:lnTo>
                  <a:lnTo>
                    <a:pt x="1064" y="847"/>
                  </a:lnTo>
                  <a:lnTo>
                    <a:pt x="1056" y="847"/>
                  </a:lnTo>
                  <a:lnTo>
                    <a:pt x="1065" y="856"/>
                  </a:lnTo>
                  <a:lnTo>
                    <a:pt x="1064" y="853"/>
                  </a:lnTo>
                  <a:lnTo>
                    <a:pt x="1062" y="850"/>
                  </a:lnTo>
                  <a:lnTo>
                    <a:pt x="1059" y="848"/>
                  </a:lnTo>
                  <a:lnTo>
                    <a:pt x="1056" y="856"/>
                  </a:lnTo>
                  <a:lnTo>
                    <a:pt x="1065" y="856"/>
                  </a:lnTo>
                  <a:lnTo>
                    <a:pt x="1065" y="848"/>
                  </a:lnTo>
                  <a:lnTo>
                    <a:pt x="1064" y="845"/>
                  </a:lnTo>
                  <a:lnTo>
                    <a:pt x="1062" y="842"/>
                  </a:lnTo>
                  <a:lnTo>
                    <a:pt x="1059" y="840"/>
                  </a:lnTo>
                  <a:lnTo>
                    <a:pt x="1056" y="839"/>
                  </a:lnTo>
                  <a:lnTo>
                    <a:pt x="1042" y="839"/>
                  </a:lnTo>
                  <a:lnTo>
                    <a:pt x="1051" y="848"/>
                  </a:lnTo>
                  <a:lnTo>
                    <a:pt x="1050" y="845"/>
                  </a:lnTo>
                  <a:lnTo>
                    <a:pt x="1048" y="842"/>
                  </a:lnTo>
                  <a:lnTo>
                    <a:pt x="1045" y="840"/>
                  </a:lnTo>
                  <a:lnTo>
                    <a:pt x="1042" y="848"/>
                  </a:lnTo>
                  <a:lnTo>
                    <a:pt x="1051" y="848"/>
                  </a:lnTo>
                  <a:lnTo>
                    <a:pt x="1051" y="803"/>
                  </a:lnTo>
                  <a:lnTo>
                    <a:pt x="1050" y="800"/>
                  </a:lnTo>
                  <a:lnTo>
                    <a:pt x="1048" y="797"/>
                  </a:lnTo>
                  <a:lnTo>
                    <a:pt x="1045" y="795"/>
                  </a:lnTo>
                  <a:lnTo>
                    <a:pt x="1042" y="794"/>
                  </a:lnTo>
                  <a:lnTo>
                    <a:pt x="1034" y="794"/>
                  </a:lnTo>
                  <a:lnTo>
                    <a:pt x="1043" y="803"/>
                  </a:lnTo>
                  <a:lnTo>
                    <a:pt x="1042" y="800"/>
                  </a:lnTo>
                  <a:lnTo>
                    <a:pt x="1040" y="797"/>
                  </a:lnTo>
                  <a:lnTo>
                    <a:pt x="1037" y="795"/>
                  </a:lnTo>
                  <a:lnTo>
                    <a:pt x="1034" y="803"/>
                  </a:lnTo>
                  <a:lnTo>
                    <a:pt x="1043" y="803"/>
                  </a:lnTo>
                  <a:lnTo>
                    <a:pt x="1043" y="788"/>
                  </a:lnTo>
                  <a:lnTo>
                    <a:pt x="1042" y="785"/>
                  </a:lnTo>
                  <a:lnTo>
                    <a:pt x="1040" y="782"/>
                  </a:lnTo>
                  <a:lnTo>
                    <a:pt x="1037" y="780"/>
                  </a:lnTo>
                  <a:lnTo>
                    <a:pt x="1034" y="779"/>
                  </a:lnTo>
                  <a:lnTo>
                    <a:pt x="1027" y="779"/>
                  </a:lnTo>
                  <a:lnTo>
                    <a:pt x="1036" y="788"/>
                  </a:lnTo>
                  <a:lnTo>
                    <a:pt x="1035" y="785"/>
                  </a:lnTo>
                  <a:lnTo>
                    <a:pt x="1033" y="782"/>
                  </a:lnTo>
                  <a:lnTo>
                    <a:pt x="1030" y="780"/>
                  </a:lnTo>
                  <a:lnTo>
                    <a:pt x="1027" y="788"/>
                  </a:lnTo>
                  <a:lnTo>
                    <a:pt x="1036" y="788"/>
                  </a:lnTo>
                  <a:lnTo>
                    <a:pt x="1036" y="781"/>
                  </a:lnTo>
                  <a:lnTo>
                    <a:pt x="1035" y="778"/>
                  </a:lnTo>
                  <a:lnTo>
                    <a:pt x="1033" y="775"/>
                  </a:lnTo>
                  <a:lnTo>
                    <a:pt x="1030" y="773"/>
                  </a:lnTo>
                  <a:lnTo>
                    <a:pt x="1027" y="772"/>
                  </a:lnTo>
                  <a:lnTo>
                    <a:pt x="991" y="772"/>
                  </a:lnTo>
                  <a:lnTo>
                    <a:pt x="999" y="778"/>
                  </a:lnTo>
                  <a:lnTo>
                    <a:pt x="997" y="775"/>
                  </a:lnTo>
                  <a:lnTo>
                    <a:pt x="994" y="773"/>
                  </a:lnTo>
                  <a:lnTo>
                    <a:pt x="991" y="781"/>
                  </a:lnTo>
                  <a:lnTo>
                    <a:pt x="1000" y="781"/>
                  </a:lnTo>
                  <a:lnTo>
                    <a:pt x="999" y="764"/>
                  </a:lnTo>
                  <a:lnTo>
                    <a:pt x="998" y="761"/>
                  </a:lnTo>
                  <a:lnTo>
                    <a:pt x="996" y="758"/>
                  </a:lnTo>
                  <a:lnTo>
                    <a:pt x="993" y="756"/>
                  </a:lnTo>
                  <a:lnTo>
                    <a:pt x="991" y="755"/>
                  </a:lnTo>
                  <a:lnTo>
                    <a:pt x="971" y="754"/>
                  </a:lnTo>
                  <a:lnTo>
                    <a:pt x="979" y="763"/>
                  </a:lnTo>
                  <a:lnTo>
                    <a:pt x="978" y="760"/>
                  </a:lnTo>
                  <a:lnTo>
                    <a:pt x="976" y="757"/>
                  </a:lnTo>
                  <a:lnTo>
                    <a:pt x="973" y="755"/>
                  </a:lnTo>
                  <a:lnTo>
                    <a:pt x="970" y="763"/>
                  </a:lnTo>
                  <a:lnTo>
                    <a:pt x="979" y="764"/>
                  </a:lnTo>
                  <a:lnTo>
                    <a:pt x="980" y="755"/>
                  </a:lnTo>
                  <a:lnTo>
                    <a:pt x="980" y="754"/>
                  </a:lnTo>
                  <a:lnTo>
                    <a:pt x="979" y="751"/>
                  </a:lnTo>
                  <a:lnTo>
                    <a:pt x="977" y="748"/>
                  </a:lnTo>
                  <a:lnTo>
                    <a:pt x="974" y="746"/>
                  </a:lnTo>
                  <a:lnTo>
                    <a:pt x="971" y="745"/>
                  </a:lnTo>
                  <a:lnTo>
                    <a:pt x="964" y="745"/>
                  </a:lnTo>
                  <a:lnTo>
                    <a:pt x="973" y="754"/>
                  </a:lnTo>
                  <a:lnTo>
                    <a:pt x="972" y="751"/>
                  </a:lnTo>
                  <a:lnTo>
                    <a:pt x="970" y="748"/>
                  </a:lnTo>
                  <a:lnTo>
                    <a:pt x="967" y="746"/>
                  </a:lnTo>
                  <a:lnTo>
                    <a:pt x="964" y="754"/>
                  </a:lnTo>
                  <a:lnTo>
                    <a:pt x="973" y="754"/>
                  </a:lnTo>
                  <a:lnTo>
                    <a:pt x="973" y="744"/>
                  </a:lnTo>
                  <a:lnTo>
                    <a:pt x="972" y="741"/>
                  </a:lnTo>
                  <a:lnTo>
                    <a:pt x="970" y="738"/>
                  </a:lnTo>
                  <a:lnTo>
                    <a:pt x="967" y="736"/>
                  </a:lnTo>
                  <a:lnTo>
                    <a:pt x="964" y="735"/>
                  </a:lnTo>
                  <a:lnTo>
                    <a:pt x="953" y="735"/>
                  </a:lnTo>
                  <a:lnTo>
                    <a:pt x="962" y="744"/>
                  </a:lnTo>
                  <a:lnTo>
                    <a:pt x="961" y="741"/>
                  </a:lnTo>
                  <a:lnTo>
                    <a:pt x="959" y="738"/>
                  </a:lnTo>
                  <a:lnTo>
                    <a:pt x="956" y="736"/>
                  </a:lnTo>
                  <a:lnTo>
                    <a:pt x="953" y="744"/>
                  </a:lnTo>
                  <a:lnTo>
                    <a:pt x="962" y="744"/>
                  </a:lnTo>
                  <a:lnTo>
                    <a:pt x="962" y="720"/>
                  </a:lnTo>
                  <a:lnTo>
                    <a:pt x="961" y="717"/>
                  </a:lnTo>
                  <a:lnTo>
                    <a:pt x="959" y="714"/>
                  </a:lnTo>
                  <a:lnTo>
                    <a:pt x="956" y="712"/>
                  </a:lnTo>
                  <a:lnTo>
                    <a:pt x="953" y="711"/>
                  </a:lnTo>
                  <a:lnTo>
                    <a:pt x="942" y="711"/>
                  </a:lnTo>
                  <a:lnTo>
                    <a:pt x="951" y="720"/>
                  </a:lnTo>
                  <a:lnTo>
                    <a:pt x="950" y="717"/>
                  </a:lnTo>
                  <a:lnTo>
                    <a:pt x="948" y="714"/>
                  </a:lnTo>
                  <a:lnTo>
                    <a:pt x="945" y="712"/>
                  </a:lnTo>
                  <a:lnTo>
                    <a:pt x="942" y="720"/>
                  </a:lnTo>
                  <a:lnTo>
                    <a:pt x="951" y="720"/>
                  </a:lnTo>
                  <a:lnTo>
                    <a:pt x="951" y="711"/>
                  </a:lnTo>
                  <a:lnTo>
                    <a:pt x="950" y="708"/>
                  </a:lnTo>
                  <a:lnTo>
                    <a:pt x="948" y="705"/>
                  </a:lnTo>
                  <a:lnTo>
                    <a:pt x="945" y="703"/>
                  </a:lnTo>
                  <a:lnTo>
                    <a:pt x="942" y="702"/>
                  </a:lnTo>
                  <a:lnTo>
                    <a:pt x="929" y="702"/>
                  </a:lnTo>
                  <a:lnTo>
                    <a:pt x="938" y="711"/>
                  </a:lnTo>
                  <a:lnTo>
                    <a:pt x="937" y="708"/>
                  </a:lnTo>
                  <a:lnTo>
                    <a:pt x="935" y="705"/>
                  </a:lnTo>
                  <a:lnTo>
                    <a:pt x="932" y="703"/>
                  </a:lnTo>
                  <a:lnTo>
                    <a:pt x="929" y="711"/>
                  </a:lnTo>
                  <a:lnTo>
                    <a:pt x="938" y="711"/>
                  </a:lnTo>
                  <a:lnTo>
                    <a:pt x="938" y="693"/>
                  </a:lnTo>
                  <a:lnTo>
                    <a:pt x="937" y="690"/>
                  </a:lnTo>
                  <a:lnTo>
                    <a:pt x="935" y="687"/>
                  </a:lnTo>
                  <a:lnTo>
                    <a:pt x="932" y="685"/>
                  </a:lnTo>
                  <a:lnTo>
                    <a:pt x="929" y="684"/>
                  </a:lnTo>
                  <a:lnTo>
                    <a:pt x="916" y="684"/>
                  </a:lnTo>
                  <a:lnTo>
                    <a:pt x="925" y="693"/>
                  </a:lnTo>
                  <a:lnTo>
                    <a:pt x="924" y="690"/>
                  </a:lnTo>
                  <a:lnTo>
                    <a:pt x="922" y="687"/>
                  </a:lnTo>
                  <a:lnTo>
                    <a:pt x="919" y="685"/>
                  </a:lnTo>
                  <a:lnTo>
                    <a:pt x="916" y="693"/>
                  </a:lnTo>
                  <a:lnTo>
                    <a:pt x="925" y="693"/>
                  </a:lnTo>
                  <a:lnTo>
                    <a:pt x="925" y="685"/>
                  </a:lnTo>
                  <a:lnTo>
                    <a:pt x="924" y="682"/>
                  </a:lnTo>
                  <a:lnTo>
                    <a:pt x="922" y="679"/>
                  </a:lnTo>
                  <a:lnTo>
                    <a:pt x="919" y="677"/>
                  </a:lnTo>
                  <a:lnTo>
                    <a:pt x="916" y="676"/>
                  </a:lnTo>
                  <a:lnTo>
                    <a:pt x="907" y="676"/>
                  </a:lnTo>
                  <a:lnTo>
                    <a:pt x="916" y="685"/>
                  </a:lnTo>
                  <a:lnTo>
                    <a:pt x="915" y="682"/>
                  </a:lnTo>
                  <a:lnTo>
                    <a:pt x="913" y="679"/>
                  </a:lnTo>
                  <a:lnTo>
                    <a:pt x="910" y="677"/>
                  </a:lnTo>
                  <a:lnTo>
                    <a:pt x="907" y="685"/>
                  </a:lnTo>
                  <a:lnTo>
                    <a:pt x="916" y="685"/>
                  </a:lnTo>
                  <a:lnTo>
                    <a:pt x="916" y="677"/>
                  </a:lnTo>
                  <a:lnTo>
                    <a:pt x="915" y="674"/>
                  </a:lnTo>
                  <a:lnTo>
                    <a:pt x="913" y="671"/>
                  </a:lnTo>
                  <a:lnTo>
                    <a:pt x="910" y="669"/>
                  </a:lnTo>
                  <a:lnTo>
                    <a:pt x="907" y="668"/>
                  </a:lnTo>
                  <a:lnTo>
                    <a:pt x="899" y="668"/>
                  </a:lnTo>
                  <a:lnTo>
                    <a:pt x="908" y="677"/>
                  </a:lnTo>
                  <a:lnTo>
                    <a:pt x="907" y="674"/>
                  </a:lnTo>
                  <a:lnTo>
                    <a:pt x="905" y="671"/>
                  </a:lnTo>
                  <a:lnTo>
                    <a:pt x="902" y="669"/>
                  </a:lnTo>
                  <a:lnTo>
                    <a:pt x="899" y="677"/>
                  </a:lnTo>
                  <a:lnTo>
                    <a:pt x="908" y="677"/>
                  </a:lnTo>
                  <a:lnTo>
                    <a:pt x="908" y="669"/>
                  </a:lnTo>
                  <a:lnTo>
                    <a:pt x="907" y="666"/>
                  </a:lnTo>
                  <a:lnTo>
                    <a:pt x="905" y="663"/>
                  </a:lnTo>
                  <a:lnTo>
                    <a:pt x="902" y="661"/>
                  </a:lnTo>
                  <a:lnTo>
                    <a:pt x="899" y="660"/>
                  </a:lnTo>
                  <a:lnTo>
                    <a:pt x="872" y="660"/>
                  </a:lnTo>
                  <a:lnTo>
                    <a:pt x="881" y="669"/>
                  </a:lnTo>
                  <a:lnTo>
                    <a:pt x="880" y="666"/>
                  </a:lnTo>
                  <a:lnTo>
                    <a:pt x="878" y="663"/>
                  </a:lnTo>
                  <a:lnTo>
                    <a:pt x="875" y="661"/>
                  </a:lnTo>
                  <a:lnTo>
                    <a:pt x="872" y="669"/>
                  </a:lnTo>
                  <a:lnTo>
                    <a:pt x="881" y="669"/>
                  </a:lnTo>
                  <a:lnTo>
                    <a:pt x="881" y="652"/>
                  </a:lnTo>
                  <a:lnTo>
                    <a:pt x="880" y="649"/>
                  </a:lnTo>
                  <a:lnTo>
                    <a:pt x="878" y="646"/>
                  </a:lnTo>
                  <a:lnTo>
                    <a:pt x="875" y="644"/>
                  </a:lnTo>
                  <a:lnTo>
                    <a:pt x="872" y="643"/>
                  </a:lnTo>
                  <a:lnTo>
                    <a:pt x="847" y="643"/>
                  </a:lnTo>
                  <a:lnTo>
                    <a:pt x="856" y="652"/>
                  </a:lnTo>
                  <a:lnTo>
                    <a:pt x="855" y="649"/>
                  </a:lnTo>
                  <a:lnTo>
                    <a:pt x="853" y="646"/>
                  </a:lnTo>
                  <a:lnTo>
                    <a:pt x="850" y="644"/>
                  </a:lnTo>
                  <a:lnTo>
                    <a:pt x="847" y="652"/>
                  </a:lnTo>
                  <a:lnTo>
                    <a:pt x="856" y="652"/>
                  </a:lnTo>
                  <a:lnTo>
                    <a:pt x="856" y="634"/>
                  </a:lnTo>
                  <a:lnTo>
                    <a:pt x="855" y="631"/>
                  </a:lnTo>
                  <a:lnTo>
                    <a:pt x="853" y="628"/>
                  </a:lnTo>
                  <a:lnTo>
                    <a:pt x="850" y="626"/>
                  </a:lnTo>
                  <a:lnTo>
                    <a:pt x="847" y="625"/>
                  </a:lnTo>
                  <a:lnTo>
                    <a:pt x="839" y="625"/>
                  </a:lnTo>
                  <a:lnTo>
                    <a:pt x="848" y="634"/>
                  </a:lnTo>
                  <a:lnTo>
                    <a:pt x="847" y="631"/>
                  </a:lnTo>
                  <a:lnTo>
                    <a:pt x="845" y="628"/>
                  </a:lnTo>
                  <a:lnTo>
                    <a:pt x="842" y="626"/>
                  </a:lnTo>
                  <a:lnTo>
                    <a:pt x="839" y="634"/>
                  </a:lnTo>
                  <a:lnTo>
                    <a:pt x="848" y="634"/>
                  </a:lnTo>
                  <a:lnTo>
                    <a:pt x="848" y="624"/>
                  </a:lnTo>
                  <a:lnTo>
                    <a:pt x="847" y="621"/>
                  </a:lnTo>
                  <a:lnTo>
                    <a:pt x="845" y="618"/>
                  </a:lnTo>
                  <a:lnTo>
                    <a:pt x="842" y="616"/>
                  </a:lnTo>
                  <a:lnTo>
                    <a:pt x="839" y="615"/>
                  </a:lnTo>
                  <a:lnTo>
                    <a:pt x="837" y="616"/>
                  </a:lnTo>
                  <a:lnTo>
                    <a:pt x="828" y="618"/>
                  </a:lnTo>
                  <a:lnTo>
                    <a:pt x="839" y="626"/>
                  </a:lnTo>
                  <a:lnTo>
                    <a:pt x="838" y="623"/>
                  </a:lnTo>
                  <a:lnTo>
                    <a:pt x="836" y="620"/>
                  </a:lnTo>
                  <a:lnTo>
                    <a:pt x="833" y="618"/>
                  </a:lnTo>
                  <a:lnTo>
                    <a:pt x="830" y="617"/>
                  </a:lnTo>
                  <a:lnTo>
                    <a:pt x="830" y="626"/>
                  </a:lnTo>
                  <a:lnTo>
                    <a:pt x="839" y="626"/>
                  </a:lnTo>
                  <a:lnTo>
                    <a:pt x="839" y="609"/>
                  </a:lnTo>
                  <a:lnTo>
                    <a:pt x="838" y="606"/>
                  </a:lnTo>
                  <a:lnTo>
                    <a:pt x="836" y="603"/>
                  </a:lnTo>
                  <a:lnTo>
                    <a:pt x="833" y="601"/>
                  </a:lnTo>
                  <a:lnTo>
                    <a:pt x="830" y="600"/>
                  </a:lnTo>
                  <a:lnTo>
                    <a:pt x="815" y="600"/>
                  </a:lnTo>
                  <a:lnTo>
                    <a:pt x="824" y="609"/>
                  </a:lnTo>
                  <a:lnTo>
                    <a:pt x="823" y="606"/>
                  </a:lnTo>
                  <a:lnTo>
                    <a:pt x="821" y="603"/>
                  </a:lnTo>
                  <a:lnTo>
                    <a:pt x="818" y="601"/>
                  </a:lnTo>
                  <a:lnTo>
                    <a:pt x="815" y="609"/>
                  </a:lnTo>
                  <a:lnTo>
                    <a:pt x="824" y="609"/>
                  </a:lnTo>
                  <a:lnTo>
                    <a:pt x="824" y="600"/>
                  </a:lnTo>
                  <a:lnTo>
                    <a:pt x="823" y="597"/>
                  </a:lnTo>
                  <a:lnTo>
                    <a:pt x="821" y="594"/>
                  </a:lnTo>
                  <a:lnTo>
                    <a:pt x="818" y="592"/>
                  </a:lnTo>
                  <a:lnTo>
                    <a:pt x="815" y="591"/>
                  </a:lnTo>
                  <a:lnTo>
                    <a:pt x="793" y="591"/>
                  </a:lnTo>
                  <a:lnTo>
                    <a:pt x="802" y="600"/>
                  </a:lnTo>
                  <a:lnTo>
                    <a:pt x="801" y="597"/>
                  </a:lnTo>
                  <a:lnTo>
                    <a:pt x="799" y="594"/>
                  </a:lnTo>
                  <a:lnTo>
                    <a:pt x="796" y="592"/>
                  </a:lnTo>
                  <a:lnTo>
                    <a:pt x="793" y="600"/>
                  </a:lnTo>
                  <a:lnTo>
                    <a:pt x="802" y="600"/>
                  </a:lnTo>
                  <a:lnTo>
                    <a:pt x="802" y="590"/>
                  </a:lnTo>
                  <a:lnTo>
                    <a:pt x="801" y="587"/>
                  </a:lnTo>
                  <a:lnTo>
                    <a:pt x="799" y="584"/>
                  </a:lnTo>
                  <a:lnTo>
                    <a:pt x="796" y="582"/>
                  </a:lnTo>
                  <a:lnTo>
                    <a:pt x="793" y="581"/>
                  </a:lnTo>
                  <a:lnTo>
                    <a:pt x="785" y="581"/>
                  </a:lnTo>
                  <a:lnTo>
                    <a:pt x="794" y="590"/>
                  </a:lnTo>
                  <a:lnTo>
                    <a:pt x="793" y="587"/>
                  </a:lnTo>
                  <a:lnTo>
                    <a:pt x="791" y="584"/>
                  </a:lnTo>
                  <a:lnTo>
                    <a:pt x="788" y="582"/>
                  </a:lnTo>
                  <a:lnTo>
                    <a:pt x="785" y="590"/>
                  </a:lnTo>
                  <a:lnTo>
                    <a:pt x="794" y="590"/>
                  </a:lnTo>
                  <a:lnTo>
                    <a:pt x="794" y="583"/>
                  </a:lnTo>
                  <a:lnTo>
                    <a:pt x="793" y="580"/>
                  </a:lnTo>
                  <a:lnTo>
                    <a:pt x="791" y="577"/>
                  </a:lnTo>
                  <a:lnTo>
                    <a:pt x="788" y="575"/>
                  </a:lnTo>
                  <a:lnTo>
                    <a:pt x="785" y="574"/>
                  </a:lnTo>
                  <a:lnTo>
                    <a:pt x="776" y="574"/>
                  </a:lnTo>
                  <a:lnTo>
                    <a:pt x="785" y="583"/>
                  </a:lnTo>
                  <a:lnTo>
                    <a:pt x="784" y="580"/>
                  </a:lnTo>
                  <a:lnTo>
                    <a:pt x="782" y="577"/>
                  </a:lnTo>
                  <a:lnTo>
                    <a:pt x="779" y="575"/>
                  </a:lnTo>
                  <a:lnTo>
                    <a:pt x="776" y="583"/>
                  </a:lnTo>
                  <a:lnTo>
                    <a:pt x="785" y="583"/>
                  </a:lnTo>
                  <a:lnTo>
                    <a:pt x="785" y="560"/>
                  </a:lnTo>
                  <a:lnTo>
                    <a:pt x="784" y="557"/>
                  </a:lnTo>
                  <a:lnTo>
                    <a:pt x="782" y="554"/>
                  </a:lnTo>
                  <a:lnTo>
                    <a:pt x="779" y="552"/>
                  </a:lnTo>
                  <a:lnTo>
                    <a:pt x="776" y="551"/>
                  </a:lnTo>
                  <a:lnTo>
                    <a:pt x="755" y="551"/>
                  </a:lnTo>
                  <a:lnTo>
                    <a:pt x="764" y="560"/>
                  </a:lnTo>
                  <a:lnTo>
                    <a:pt x="763" y="557"/>
                  </a:lnTo>
                  <a:lnTo>
                    <a:pt x="761" y="554"/>
                  </a:lnTo>
                  <a:lnTo>
                    <a:pt x="758" y="552"/>
                  </a:lnTo>
                  <a:lnTo>
                    <a:pt x="755" y="560"/>
                  </a:lnTo>
                  <a:lnTo>
                    <a:pt x="764" y="560"/>
                  </a:lnTo>
                  <a:lnTo>
                    <a:pt x="764" y="545"/>
                  </a:lnTo>
                  <a:lnTo>
                    <a:pt x="763" y="542"/>
                  </a:lnTo>
                  <a:lnTo>
                    <a:pt x="761" y="539"/>
                  </a:lnTo>
                  <a:lnTo>
                    <a:pt x="758" y="537"/>
                  </a:lnTo>
                  <a:lnTo>
                    <a:pt x="755" y="536"/>
                  </a:lnTo>
                  <a:lnTo>
                    <a:pt x="754" y="536"/>
                  </a:lnTo>
                  <a:lnTo>
                    <a:pt x="746" y="537"/>
                  </a:lnTo>
                  <a:lnTo>
                    <a:pt x="756" y="546"/>
                  </a:lnTo>
                  <a:lnTo>
                    <a:pt x="755" y="543"/>
                  </a:lnTo>
                  <a:lnTo>
                    <a:pt x="753" y="540"/>
                  </a:lnTo>
                  <a:lnTo>
                    <a:pt x="750" y="538"/>
                  </a:lnTo>
                  <a:lnTo>
                    <a:pt x="747" y="537"/>
                  </a:lnTo>
                  <a:lnTo>
                    <a:pt x="747" y="546"/>
                  </a:lnTo>
                  <a:lnTo>
                    <a:pt x="756" y="546"/>
                  </a:lnTo>
                  <a:lnTo>
                    <a:pt x="756" y="534"/>
                  </a:lnTo>
                  <a:lnTo>
                    <a:pt x="755" y="531"/>
                  </a:lnTo>
                  <a:lnTo>
                    <a:pt x="753" y="528"/>
                  </a:lnTo>
                  <a:lnTo>
                    <a:pt x="750" y="526"/>
                  </a:lnTo>
                  <a:lnTo>
                    <a:pt x="747" y="525"/>
                  </a:lnTo>
                  <a:lnTo>
                    <a:pt x="739" y="525"/>
                  </a:lnTo>
                  <a:lnTo>
                    <a:pt x="748" y="534"/>
                  </a:lnTo>
                  <a:lnTo>
                    <a:pt x="747" y="531"/>
                  </a:lnTo>
                  <a:lnTo>
                    <a:pt x="745" y="528"/>
                  </a:lnTo>
                  <a:lnTo>
                    <a:pt x="742" y="526"/>
                  </a:lnTo>
                  <a:lnTo>
                    <a:pt x="739" y="534"/>
                  </a:lnTo>
                  <a:lnTo>
                    <a:pt x="748" y="534"/>
                  </a:lnTo>
                  <a:lnTo>
                    <a:pt x="748" y="524"/>
                  </a:lnTo>
                  <a:lnTo>
                    <a:pt x="747" y="521"/>
                  </a:lnTo>
                  <a:lnTo>
                    <a:pt x="745" y="518"/>
                  </a:lnTo>
                  <a:lnTo>
                    <a:pt x="742" y="516"/>
                  </a:lnTo>
                  <a:lnTo>
                    <a:pt x="739" y="515"/>
                  </a:lnTo>
                  <a:lnTo>
                    <a:pt x="731" y="515"/>
                  </a:lnTo>
                  <a:lnTo>
                    <a:pt x="740" y="524"/>
                  </a:lnTo>
                  <a:lnTo>
                    <a:pt x="739" y="521"/>
                  </a:lnTo>
                  <a:lnTo>
                    <a:pt x="737" y="518"/>
                  </a:lnTo>
                  <a:lnTo>
                    <a:pt x="734" y="516"/>
                  </a:lnTo>
                  <a:lnTo>
                    <a:pt x="731" y="524"/>
                  </a:lnTo>
                  <a:lnTo>
                    <a:pt x="740" y="524"/>
                  </a:lnTo>
                  <a:lnTo>
                    <a:pt x="740" y="515"/>
                  </a:lnTo>
                  <a:lnTo>
                    <a:pt x="739" y="512"/>
                  </a:lnTo>
                  <a:lnTo>
                    <a:pt x="737" y="509"/>
                  </a:lnTo>
                  <a:lnTo>
                    <a:pt x="734" y="507"/>
                  </a:lnTo>
                  <a:lnTo>
                    <a:pt x="731" y="506"/>
                  </a:lnTo>
                  <a:lnTo>
                    <a:pt x="719" y="506"/>
                  </a:lnTo>
                  <a:lnTo>
                    <a:pt x="728" y="515"/>
                  </a:lnTo>
                  <a:lnTo>
                    <a:pt x="727" y="512"/>
                  </a:lnTo>
                  <a:lnTo>
                    <a:pt x="725" y="509"/>
                  </a:lnTo>
                  <a:lnTo>
                    <a:pt x="722" y="507"/>
                  </a:lnTo>
                  <a:lnTo>
                    <a:pt x="719" y="515"/>
                  </a:lnTo>
                  <a:lnTo>
                    <a:pt x="728" y="515"/>
                  </a:lnTo>
                  <a:lnTo>
                    <a:pt x="728" y="498"/>
                  </a:lnTo>
                  <a:lnTo>
                    <a:pt x="727" y="495"/>
                  </a:lnTo>
                  <a:lnTo>
                    <a:pt x="725" y="492"/>
                  </a:lnTo>
                  <a:lnTo>
                    <a:pt x="722" y="490"/>
                  </a:lnTo>
                  <a:lnTo>
                    <a:pt x="719" y="489"/>
                  </a:lnTo>
                  <a:lnTo>
                    <a:pt x="699" y="489"/>
                  </a:lnTo>
                  <a:lnTo>
                    <a:pt x="708" y="498"/>
                  </a:lnTo>
                  <a:lnTo>
                    <a:pt x="707" y="495"/>
                  </a:lnTo>
                  <a:lnTo>
                    <a:pt x="705" y="492"/>
                  </a:lnTo>
                  <a:lnTo>
                    <a:pt x="702" y="490"/>
                  </a:lnTo>
                  <a:lnTo>
                    <a:pt x="699" y="498"/>
                  </a:lnTo>
                  <a:lnTo>
                    <a:pt x="708" y="498"/>
                  </a:lnTo>
                  <a:lnTo>
                    <a:pt x="708" y="482"/>
                  </a:lnTo>
                  <a:lnTo>
                    <a:pt x="707" y="479"/>
                  </a:lnTo>
                  <a:lnTo>
                    <a:pt x="705" y="476"/>
                  </a:lnTo>
                  <a:lnTo>
                    <a:pt x="702" y="474"/>
                  </a:lnTo>
                  <a:lnTo>
                    <a:pt x="699" y="473"/>
                  </a:lnTo>
                  <a:lnTo>
                    <a:pt x="691" y="473"/>
                  </a:lnTo>
                  <a:lnTo>
                    <a:pt x="700" y="482"/>
                  </a:lnTo>
                  <a:lnTo>
                    <a:pt x="699" y="479"/>
                  </a:lnTo>
                  <a:lnTo>
                    <a:pt x="697" y="476"/>
                  </a:lnTo>
                  <a:lnTo>
                    <a:pt x="694" y="474"/>
                  </a:lnTo>
                  <a:lnTo>
                    <a:pt x="691" y="482"/>
                  </a:lnTo>
                  <a:lnTo>
                    <a:pt x="700" y="482"/>
                  </a:lnTo>
                  <a:lnTo>
                    <a:pt x="700" y="474"/>
                  </a:lnTo>
                  <a:lnTo>
                    <a:pt x="699" y="471"/>
                  </a:lnTo>
                  <a:lnTo>
                    <a:pt x="697" y="468"/>
                  </a:lnTo>
                  <a:lnTo>
                    <a:pt x="694" y="466"/>
                  </a:lnTo>
                  <a:lnTo>
                    <a:pt x="691" y="465"/>
                  </a:lnTo>
                  <a:lnTo>
                    <a:pt x="679" y="465"/>
                  </a:lnTo>
                  <a:lnTo>
                    <a:pt x="688" y="474"/>
                  </a:lnTo>
                  <a:lnTo>
                    <a:pt x="687" y="471"/>
                  </a:lnTo>
                  <a:lnTo>
                    <a:pt x="685" y="468"/>
                  </a:lnTo>
                  <a:lnTo>
                    <a:pt x="682" y="466"/>
                  </a:lnTo>
                  <a:lnTo>
                    <a:pt x="679" y="474"/>
                  </a:lnTo>
                  <a:lnTo>
                    <a:pt x="688" y="474"/>
                  </a:lnTo>
                  <a:lnTo>
                    <a:pt x="688" y="457"/>
                  </a:lnTo>
                  <a:lnTo>
                    <a:pt x="687" y="454"/>
                  </a:lnTo>
                  <a:lnTo>
                    <a:pt x="685" y="451"/>
                  </a:lnTo>
                  <a:lnTo>
                    <a:pt x="682" y="449"/>
                  </a:lnTo>
                  <a:lnTo>
                    <a:pt x="679" y="448"/>
                  </a:lnTo>
                  <a:lnTo>
                    <a:pt x="671" y="448"/>
                  </a:lnTo>
                  <a:lnTo>
                    <a:pt x="680" y="457"/>
                  </a:lnTo>
                  <a:lnTo>
                    <a:pt x="679" y="454"/>
                  </a:lnTo>
                  <a:lnTo>
                    <a:pt x="677" y="451"/>
                  </a:lnTo>
                  <a:lnTo>
                    <a:pt x="674" y="449"/>
                  </a:lnTo>
                  <a:lnTo>
                    <a:pt x="671" y="457"/>
                  </a:lnTo>
                  <a:lnTo>
                    <a:pt x="680" y="457"/>
                  </a:lnTo>
                  <a:lnTo>
                    <a:pt x="680" y="448"/>
                  </a:lnTo>
                  <a:lnTo>
                    <a:pt x="679" y="445"/>
                  </a:lnTo>
                  <a:lnTo>
                    <a:pt x="677" y="442"/>
                  </a:lnTo>
                  <a:lnTo>
                    <a:pt x="674" y="440"/>
                  </a:lnTo>
                  <a:lnTo>
                    <a:pt x="671" y="439"/>
                  </a:lnTo>
                  <a:lnTo>
                    <a:pt x="664" y="439"/>
                  </a:lnTo>
                  <a:lnTo>
                    <a:pt x="672" y="445"/>
                  </a:lnTo>
                  <a:lnTo>
                    <a:pt x="670" y="442"/>
                  </a:lnTo>
                  <a:lnTo>
                    <a:pt x="667" y="440"/>
                  </a:lnTo>
                  <a:lnTo>
                    <a:pt x="664" y="448"/>
                  </a:lnTo>
                  <a:lnTo>
                    <a:pt x="673" y="446"/>
                  </a:lnTo>
                  <a:lnTo>
                    <a:pt x="671" y="437"/>
                  </a:lnTo>
                  <a:lnTo>
                    <a:pt x="670" y="436"/>
                  </a:lnTo>
                  <a:lnTo>
                    <a:pt x="668" y="433"/>
                  </a:lnTo>
                  <a:lnTo>
                    <a:pt x="665" y="431"/>
                  </a:lnTo>
                  <a:lnTo>
                    <a:pt x="662" y="430"/>
                  </a:lnTo>
                  <a:lnTo>
                    <a:pt x="649" y="430"/>
                  </a:lnTo>
                  <a:lnTo>
                    <a:pt x="658" y="439"/>
                  </a:lnTo>
                  <a:lnTo>
                    <a:pt x="657" y="436"/>
                  </a:lnTo>
                  <a:lnTo>
                    <a:pt x="655" y="433"/>
                  </a:lnTo>
                  <a:lnTo>
                    <a:pt x="652" y="431"/>
                  </a:lnTo>
                  <a:lnTo>
                    <a:pt x="649" y="439"/>
                  </a:lnTo>
                  <a:lnTo>
                    <a:pt x="658" y="439"/>
                  </a:lnTo>
                  <a:lnTo>
                    <a:pt x="658" y="431"/>
                  </a:lnTo>
                  <a:lnTo>
                    <a:pt x="657" y="428"/>
                  </a:lnTo>
                  <a:lnTo>
                    <a:pt x="655" y="425"/>
                  </a:lnTo>
                  <a:lnTo>
                    <a:pt x="652" y="423"/>
                  </a:lnTo>
                  <a:lnTo>
                    <a:pt x="649" y="422"/>
                  </a:lnTo>
                  <a:lnTo>
                    <a:pt x="636" y="422"/>
                  </a:lnTo>
                  <a:lnTo>
                    <a:pt x="645" y="431"/>
                  </a:lnTo>
                  <a:lnTo>
                    <a:pt x="644" y="428"/>
                  </a:lnTo>
                  <a:lnTo>
                    <a:pt x="642" y="425"/>
                  </a:lnTo>
                  <a:lnTo>
                    <a:pt x="639" y="423"/>
                  </a:lnTo>
                  <a:lnTo>
                    <a:pt x="636" y="431"/>
                  </a:lnTo>
                  <a:lnTo>
                    <a:pt x="645" y="431"/>
                  </a:lnTo>
                  <a:lnTo>
                    <a:pt x="645" y="420"/>
                  </a:lnTo>
                  <a:lnTo>
                    <a:pt x="644" y="417"/>
                  </a:lnTo>
                  <a:lnTo>
                    <a:pt x="642" y="414"/>
                  </a:lnTo>
                  <a:lnTo>
                    <a:pt x="639" y="412"/>
                  </a:lnTo>
                  <a:lnTo>
                    <a:pt x="636" y="411"/>
                  </a:lnTo>
                  <a:lnTo>
                    <a:pt x="634" y="412"/>
                  </a:lnTo>
                  <a:lnTo>
                    <a:pt x="626" y="414"/>
                  </a:lnTo>
                  <a:lnTo>
                    <a:pt x="636" y="419"/>
                  </a:lnTo>
                  <a:lnTo>
                    <a:pt x="634" y="416"/>
                  </a:lnTo>
                  <a:lnTo>
                    <a:pt x="631" y="414"/>
                  </a:lnTo>
                  <a:lnTo>
                    <a:pt x="628" y="413"/>
                  </a:lnTo>
                  <a:lnTo>
                    <a:pt x="628" y="422"/>
                  </a:lnTo>
                  <a:lnTo>
                    <a:pt x="637" y="420"/>
                  </a:lnTo>
                  <a:lnTo>
                    <a:pt x="635" y="411"/>
                  </a:lnTo>
                  <a:lnTo>
                    <a:pt x="634" y="410"/>
                  </a:lnTo>
                  <a:lnTo>
                    <a:pt x="632" y="407"/>
                  </a:lnTo>
                  <a:lnTo>
                    <a:pt x="629" y="405"/>
                  </a:lnTo>
                  <a:lnTo>
                    <a:pt x="626" y="404"/>
                  </a:lnTo>
                  <a:lnTo>
                    <a:pt x="613" y="404"/>
                  </a:lnTo>
                  <a:lnTo>
                    <a:pt x="622" y="413"/>
                  </a:lnTo>
                  <a:lnTo>
                    <a:pt x="621" y="410"/>
                  </a:lnTo>
                  <a:lnTo>
                    <a:pt x="619" y="407"/>
                  </a:lnTo>
                  <a:lnTo>
                    <a:pt x="616" y="405"/>
                  </a:lnTo>
                  <a:lnTo>
                    <a:pt x="613" y="413"/>
                  </a:lnTo>
                  <a:lnTo>
                    <a:pt x="622" y="413"/>
                  </a:lnTo>
                  <a:lnTo>
                    <a:pt x="622" y="405"/>
                  </a:lnTo>
                  <a:lnTo>
                    <a:pt x="621" y="402"/>
                  </a:lnTo>
                  <a:lnTo>
                    <a:pt x="619" y="399"/>
                  </a:lnTo>
                  <a:lnTo>
                    <a:pt x="616" y="397"/>
                  </a:lnTo>
                  <a:lnTo>
                    <a:pt x="613" y="396"/>
                  </a:lnTo>
                  <a:lnTo>
                    <a:pt x="596" y="396"/>
                  </a:lnTo>
                  <a:lnTo>
                    <a:pt x="605" y="405"/>
                  </a:lnTo>
                  <a:lnTo>
                    <a:pt x="604" y="402"/>
                  </a:lnTo>
                  <a:lnTo>
                    <a:pt x="602" y="399"/>
                  </a:lnTo>
                  <a:lnTo>
                    <a:pt x="599" y="397"/>
                  </a:lnTo>
                  <a:lnTo>
                    <a:pt x="596" y="405"/>
                  </a:lnTo>
                  <a:lnTo>
                    <a:pt x="605" y="405"/>
                  </a:lnTo>
                  <a:lnTo>
                    <a:pt x="605" y="397"/>
                  </a:lnTo>
                  <a:lnTo>
                    <a:pt x="604" y="394"/>
                  </a:lnTo>
                  <a:lnTo>
                    <a:pt x="602" y="391"/>
                  </a:lnTo>
                  <a:lnTo>
                    <a:pt x="599" y="389"/>
                  </a:lnTo>
                  <a:lnTo>
                    <a:pt x="596" y="388"/>
                  </a:lnTo>
                  <a:lnTo>
                    <a:pt x="587" y="388"/>
                  </a:lnTo>
                  <a:lnTo>
                    <a:pt x="596" y="397"/>
                  </a:lnTo>
                  <a:lnTo>
                    <a:pt x="595" y="394"/>
                  </a:lnTo>
                  <a:lnTo>
                    <a:pt x="593" y="391"/>
                  </a:lnTo>
                  <a:lnTo>
                    <a:pt x="590" y="389"/>
                  </a:lnTo>
                  <a:lnTo>
                    <a:pt x="587" y="397"/>
                  </a:lnTo>
                  <a:lnTo>
                    <a:pt x="596" y="397"/>
                  </a:lnTo>
                  <a:lnTo>
                    <a:pt x="596" y="388"/>
                  </a:lnTo>
                  <a:lnTo>
                    <a:pt x="595" y="385"/>
                  </a:lnTo>
                  <a:lnTo>
                    <a:pt x="593" y="382"/>
                  </a:lnTo>
                  <a:lnTo>
                    <a:pt x="590" y="380"/>
                  </a:lnTo>
                  <a:lnTo>
                    <a:pt x="589" y="380"/>
                  </a:lnTo>
                  <a:lnTo>
                    <a:pt x="581" y="378"/>
                  </a:lnTo>
                  <a:lnTo>
                    <a:pt x="588" y="386"/>
                  </a:lnTo>
                  <a:lnTo>
                    <a:pt x="587" y="383"/>
                  </a:lnTo>
                  <a:lnTo>
                    <a:pt x="585" y="380"/>
                  </a:lnTo>
                  <a:lnTo>
                    <a:pt x="582" y="378"/>
                  </a:lnTo>
                  <a:lnTo>
                    <a:pt x="579" y="386"/>
                  </a:lnTo>
                  <a:lnTo>
                    <a:pt x="588" y="386"/>
                  </a:lnTo>
                  <a:lnTo>
                    <a:pt x="588" y="360"/>
                  </a:lnTo>
                  <a:lnTo>
                    <a:pt x="587" y="357"/>
                  </a:lnTo>
                  <a:lnTo>
                    <a:pt x="585" y="354"/>
                  </a:lnTo>
                  <a:lnTo>
                    <a:pt x="582" y="352"/>
                  </a:lnTo>
                  <a:lnTo>
                    <a:pt x="579" y="351"/>
                  </a:lnTo>
                  <a:lnTo>
                    <a:pt x="572" y="351"/>
                  </a:lnTo>
                  <a:lnTo>
                    <a:pt x="581" y="360"/>
                  </a:lnTo>
                  <a:lnTo>
                    <a:pt x="580" y="357"/>
                  </a:lnTo>
                  <a:lnTo>
                    <a:pt x="578" y="354"/>
                  </a:lnTo>
                  <a:lnTo>
                    <a:pt x="575" y="352"/>
                  </a:lnTo>
                  <a:lnTo>
                    <a:pt x="572" y="360"/>
                  </a:lnTo>
                  <a:lnTo>
                    <a:pt x="581" y="360"/>
                  </a:lnTo>
                  <a:lnTo>
                    <a:pt x="581" y="352"/>
                  </a:lnTo>
                  <a:lnTo>
                    <a:pt x="580" y="349"/>
                  </a:lnTo>
                  <a:lnTo>
                    <a:pt x="578" y="346"/>
                  </a:lnTo>
                  <a:lnTo>
                    <a:pt x="575" y="344"/>
                  </a:lnTo>
                  <a:lnTo>
                    <a:pt x="572" y="343"/>
                  </a:lnTo>
                  <a:lnTo>
                    <a:pt x="557" y="343"/>
                  </a:lnTo>
                  <a:lnTo>
                    <a:pt x="566" y="352"/>
                  </a:lnTo>
                  <a:lnTo>
                    <a:pt x="565" y="349"/>
                  </a:lnTo>
                  <a:lnTo>
                    <a:pt x="563" y="346"/>
                  </a:lnTo>
                  <a:lnTo>
                    <a:pt x="560" y="344"/>
                  </a:lnTo>
                  <a:lnTo>
                    <a:pt x="557" y="352"/>
                  </a:lnTo>
                  <a:lnTo>
                    <a:pt x="566" y="352"/>
                  </a:lnTo>
                  <a:lnTo>
                    <a:pt x="566" y="345"/>
                  </a:lnTo>
                  <a:lnTo>
                    <a:pt x="565" y="342"/>
                  </a:lnTo>
                  <a:lnTo>
                    <a:pt x="563" y="339"/>
                  </a:lnTo>
                  <a:lnTo>
                    <a:pt x="560" y="337"/>
                  </a:lnTo>
                  <a:lnTo>
                    <a:pt x="557" y="336"/>
                  </a:lnTo>
                  <a:lnTo>
                    <a:pt x="544" y="336"/>
                  </a:lnTo>
                  <a:lnTo>
                    <a:pt x="553" y="345"/>
                  </a:lnTo>
                  <a:lnTo>
                    <a:pt x="552" y="342"/>
                  </a:lnTo>
                  <a:lnTo>
                    <a:pt x="550" y="339"/>
                  </a:lnTo>
                  <a:lnTo>
                    <a:pt x="547" y="337"/>
                  </a:lnTo>
                  <a:lnTo>
                    <a:pt x="544" y="345"/>
                  </a:lnTo>
                  <a:lnTo>
                    <a:pt x="553" y="345"/>
                  </a:lnTo>
                  <a:lnTo>
                    <a:pt x="553" y="335"/>
                  </a:lnTo>
                  <a:lnTo>
                    <a:pt x="552" y="332"/>
                  </a:lnTo>
                  <a:lnTo>
                    <a:pt x="550" y="329"/>
                  </a:lnTo>
                  <a:lnTo>
                    <a:pt x="547" y="327"/>
                  </a:lnTo>
                  <a:lnTo>
                    <a:pt x="544" y="326"/>
                  </a:lnTo>
                  <a:lnTo>
                    <a:pt x="535" y="326"/>
                  </a:lnTo>
                  <a:lnTo>
                    <a:pt x="544" y="335"/>
                  </a:lnTo>
                  <a:lnTo>
                    <a:pt x="543" y="332"/>
                  </a:lnTo>
                  <a:lnTo>
                    <a:pt x="541" y="329"/>
                  </a:lnTo>
                  <a:lnTo>
                    <a:pt x="538" y="327"/>
                  </a:lnTo>
                  <a:lnTo>
                    <a:pt x="535" y="335"/>
                  </a:lnTo>
                  <a:lnTo>
                    <a:pt x="544" y="335"/>
                  </a:lnTo>
                  <a:lnTo>
                    <a:pt x="544" y="327"/>
                  </a:lnTo>
                  <a:lnTo>
                    <a:pt x="543" y="324"/>
                  </a:lnTo>
                  <a:lnTo>
                    <a:pt x="541" y="321"/>
                  </a:lnTo>
                  <a:lnTo>
                    <a:pt x="538" y="319"/>
                  </a:lnTo>
                  <a:lnTo>
                    <a:pt x="535" y="318"/>
                  </a:lnTo>
                  <a:lnTo>
                    <a:pt x="524" y="318"/>
                  </a:lnTo>
                  <a:lnTo>
                    <a:pt x="533" y="327"/>
                  </a:lnTo>
                  <a:lnTo>
                    <a:pt x="532" y="324"/>
                  </a:lnTo>
                  <a:lnTo>
                    <a:pt x="530" y="321"/>
                  </a:lnTo>
                  <a:lnTo>
                    <a:pt x="527" y="319"/>
                  </a:lnTo>
                  <a:lnTo>
                    <a:pt x="524" y="327"/>
                  </a:lnTo>
                  <a:lnTo>
                    <a:pt x="533" y="327"/>
                  </a:lnTo>
                  <a:lnTo>
                    <a:pt x="533" y="320"/>
                  </a:lnTo>
                  <a:lnTo>
                    <a:pt x="532" y="317"/>
                  </a:lnTo>
                  <a:lnTo>
                    <a:pt x="530" y="314"/>
                  </a:lnTo>
                  <a:lnTo>
                    <a:pt x="527" y="312"/>
                  </a:lnTo>
                  <a:lnTo>
                    <a:pt x="524" y="311"/>
                  </a:lnTo>
                  <a:lnTo>
                    <a:pt x="511" y="311"/>
                  </a:lnTo>
                  <a:lnTo>
                    <a:pt x="520" y="320"/>
                  </a:lnTo>
                  <a:lnTo>
                    <a:pt x="519" y="317"/>
                  </a:lnTo>
                  <a:lnTo>
                    <a:pt x="517" y="314"/>
                  </a:lnTo>
                  <a:lnTo>
                    <a:pt x="514" y="312"/>
                  </a:lnTo>
                  <a:lnTo>
                    <a:pt x="511" y="320"/>
                  </a:lnTo>
                  <a:lnTo>
                    <a:pt x="520" y="320"/>
                  </a:lnTo>
                  <a:lnTo>
                    <a:pt x="520" y="310"/>
                  </a:lnTo>
                  <a:lnTo>
                    <a:pt x="519" y="307"/>
                  </a:lnTo>
                  <a:lnTo>
                    <a:pt x="517" y="304"/>
                  </a:lnTo>
                  <a:lnTo>
                    <a:pt x="514" y="302"/>
                  </a:lnTo>
                  <a:lnTo>
                    <a:pt x="511" y="301"/>
                  </a:lnTo>
                  <a:lnTo>
                    <a:pt x="504" y="301"/>
                  </a:lnTo>
                  <a:lnTo>
                    <a:pt x="513" y="310"/>
                  </a:lnTo>
                  <a:lnTo>
                    <a:pt x="512" y="307"/>
                  </a:lnTo>
                  <a:lnTo>
                    <a:pt x="510" y="304"/>
                  </a:lnTo>
                  <a:lnTo>
                    <a:pt x="507" y="302"/>
                  </a:lnTo>
                  <a:lnTo>
                    <a:pt x="504" y="310"/>
                  </a:lnTo>
                  <a:lnTo>
                    <a:pt x="513" y="310"/>
                  </a:lnTo>
                  <a:lnTo>
                    <a:pt x="513" y="303"/>
                  </a:lnTo>
                  <a:lnTo>
                    <a:pt x="512" y="300"/>
                  </a:lnTo>
                  <a:lnTo>
                    <a:pt x="510" y="297"/>
                  </a:lnTo>
                  <a:lnTo>
                    <a:pt x="507" y="295"/>
                  </a:lnTo>
                  <a:lnTo>
                    <a:pt x="504" y="294"/>
                  </a:lnTo>
                  <a:lnTo>
                    <a:pt x="496" y="294"/>
                  </a:lnTo>
                  <a:lnTo>
                    <a:pt x="505" y="303"/>
                  </a:lnTo>
                  <a:lnTo>
                    <a:pt x="504" y="300"/>
                  </a:lnTo>
                  <a:lnTo>
                    <a:pt x="502" y="297"/>
                  </a:lnTo>
                  <a:lnTo>
                    <a:pt x="499" y="295"/>
                  </a:lnTo>
                  <a:lnTo>
                    <a:pt x="496" y="303"/>
                  </a:lnTo>
                  <a:lnTo>
                    <a:pt x="505" y="303"/>
                  </a:lnTo>
                  <a:lnTo>
                    <a:pt x="505" y="292"/>
                  </a:lnTo>
                  <a:lnTo>
                    <a:pt x="504" y="289"/>
                  </a:lnTo>
                  <a:lnTo>
                    <a:pt x="502" y="286"/>
                  </a:lnTo>
                  <a:lnTo>
                    <a:pt x="499" y="284"/>
                  </a:lnTo>
                  <a:lnTo>
                    <a:pt x="496" y="283"/>
                  </a:lnTo>
                  <a:lnTo>
                    <a:pt x="485" y="283"/>
                  </a:lnTo>
                  <a:lnTo>
                    <a:pt x="494" y="292"/>
                  </a:lnTo>
                  <a:lnTo>
                    <a:pt x="493" y="289"/>
                  </a:lnTo>
                  <a:lnTo>
                    <a:pt x="491" y="286"/>
                  </a:lnTo>
                  <a:lnTo>
                    <a:pt x="488" y="284"/>
                  </a:lnTo>
                  <a:lnTo>
                    <a:pt x="485" y="292"/>
                  </a:lnTo>
                  <a:lnTo>
                    <a:pt x="494" y="292"/>
                  </a:lnTo>
                  <a:lnTo>
                    <a:pt x="494" y="269"/>
                  </a:lnTo>
                  <a:lnTo>
                    <a:pt x="493" y="266"/>
                  </a:lnTo>
                  <a:lnTo>
                    <a:pt x="491" y="263"/>
                  </a:lnTo>
                  <a:lnTo>
                    <a:pt x="488" y="261"/>
                  </a:lnTo>
                  <a:lnTo>
                    <a:pt x="485" y="260"/>
                  </a:lnTo>
                  <a:lnTo>
                    <a:pt x="476" y="260"/>
                  </a:lnTo>
                  <a:lnTo>
                    <a:pt x="485" y="269"/>
                  </a:lnTo>
                  <a:lnTo>
                    <a:pt x="484" y="266"/>
                  </a:lnTo>
                  <a:lnTo>
                    <a:pt x="482" y="263"/>
                  </a:lnTo>
                  <a:lnTo>
                    <a:pt x="479" y="261"/>
                  </a:lnTo>
                  <a:lnTo>
                    <a:pt x="476" y="269"/>
                  </a:lnTo>
                  <a:lnTo>
                    <a:pt x="485" y="269"/>
                  </a:lnTo>
                  <a:lnTo>
                    <a:pt x="485" y="258"/>
                  </a:lnTo>
                  <a:lnTo>
                    <a:pt x="484" y="255"/>
                  </a:lnTo>
                  <a:lnTo>
                    <a:pt x="482" y="252"/>
                  </a:lnTo>
                  <a:lnTo>
                    <a:pt x="479" y="250"/>
                  </a:lnTo>
                  <a:lnTo>
                    <a:pt x="476" y="249"/>
                  </a:lnTo>
                  <a:lnTo>
                    <a:pt x="475" y="249"/>
                  </a:lnTo>
                  <a:lnTo>
                    <a:pt x="466" y="250"/>
                  </a:lnTo>
                  <a:lnTo>
                    <a:pt x="476" y="259"/>
                  </a:lnTo>
                  <a:lnTo>
                    <a:pt x="475" y="256"/>
                  </a:lnTo>
                  <a:lnTo>
                    <a:pt x="473" y="253"/>
                  </a:lnTo>
                  <a:lnTo>
                    <a:pt x="470" y="251"/>
                  </a:lnTo>
                  <a:lnTo>
                    <a:pt x="467" y="250"/>
                  </a:lnTo>
                  <a:lnTo>
                    <a:pt x="467" y="259"/>
                  </a:lnTo>
                  <a:lnTo>
                    <a:pt x="476" y="259"/>
                  </a:lnTo>
                  <a:lnTo>
                    <a:pt x="476" y="252"/>
                  </a:lnTo>
                  <a:lnTo>
                    <a:pt x="475" y="249"/>
                  </a:lnTo>
                  <a:lnTo>
                    <a:pt x="473" y="246"/>
                  </a:lnTo>
                  <a:lnTo>
                    <a:pt x="470" y="244"/>
                  </a:lnTo>
                  <a:lnTo>
                    <a:pt x="467" y="243"/>
                  </a:lnTo>
                  <a:lnTo>
                    <a:pt x="455" y="243"/>
                  </a:lnTo>
                  <a:lnTo>
                    <a:pt x="464" y="252"/>
                  </a:lnTo>
                  <a:lnTo>
                    <a:pt x="463" y="249"/>
                  </a:lnTo>
                  <a:lnTo>
                    <a:pt x="461" y="246"/>
                  </a:lnTo>
                  <a:lnTo>
                    <a:pt x="458" y="244"/>
                  </a:lnTo>
                  <a:lnTo>
                    <a:pt x="455" y="252"/>
                  </a:lnTo>
                  <a:lnTo>
                    <a:pt x="464" y="252"/>
                  </a:lnTo>
                  <a:lnTo>
                    <a:pt x="464" y="245"/>
                  </a:lnTo>
                  <a:lnTo>
                    <a:pt x="463" y="242"/>
                  </a:lnTo>
                  <a:lnTo>
                    <a:pt x="461" y="239"/>
                  </a:lnTo>
                  <a:lnTo>
                    <a:pt x="458" y="237"/>
                  </a:lnTo>
                  <a:lnTo>
                    <a:pt x="456" y="236"/>
                  </a:lnTo>
                  <a:lnTo>
                    <a:pt x="448" y="235"/>
                  </a:lnTo>
                  <a:lnTo>
                    <a:pt x="456" y="244"/>
                  </a:lnTo>
                  <a:lnTo>
                    <a:pt x="455" y="241"/>
                  </a:lnTo>
                  <a:lnTo>
                    <a:pt x="453" y="238"/>
                  </a:lnTo>
                  <a:lnTo>
                    <a:pt x="450" y="236"/>
                  </a:lnTo>
                  <a:lnTo>
                    <a:pt x="447" y="244"/>
                  </a:lnTo>
                  <a:lnTo>
                    <a:pt x="456" y="244"/>
                  </a:lnTo>
                  <a:lnTo>
                    <a:pt x="456" y="226"/>
                  </a:lnTo>
                  <a:lnTo>
                    <a:pt x="455" y="223"/>
                  </a:lnTo>
                  <a:lnTo>
                    <a:pt x="453" y="220"/>
                  </a:lnTo>
                  <a:lnTo>
                    <a:pt x="450" y="218"/>
                  </a:lnTo>
                  <a:lnTo>
                    <a:pt x="447" y="217"/>
                  </a:lnTo>
                  <a:lnTo>
                    <a:pt x="439" y="217"/>
                  </a:lnTo>
                  <a:lnTo>
                    <a:pt x="448" y="226"/>
                  </a:lnTo>
                  <a:lnTo>
                    <a:pt x="447" y="223"/>
                  </a:lnTo>
                  <a:lnTo>
                    <a:pt x="445" y="220"/>
                  </a:lnTo>
                  <a:lnTo>
                    <a:pt x="442" y="218"/>
                  </a:lnTo>
                  <a:lnTo>
                    <a:pt x="439" y="226"/>
                  </a:lnTo>
                  <a:lnTo>
                    <a:pt x="448" y="226"/>
                  </a:lnTo>
                  <a:lnTo>
                    <a:pt x="448" y="217"/>
                  </a:lnTo>
                  <a:lnTo>
                    <a:pt x="447" y="214"/>
                  </a:lnTo>
                  <a:lnTo>
                    <a:pt x="445" y="211"/>
                  </a:lnTo>
                  <a:lnTo>
                    <a:pt x="442" y="209"/>
                  </a:lnTo>
                  <a:lnTo>
                    <a:pt x="439" y="208"/>
                  </a:lnTo>
                  <a:lnTo>
                    <a:pt x="438" y="208"/>
                  </a:lnTo>
                  <a:lnTo>
                    <a:pt x="428" y="209"/>
                  </a:lnTo>
                  <a:lnTo>
                    <a:pt x="438" y="218"/>
                  </a:lnTo>
                  <a:lnTo>
                    <a:pt x="437" y="215"/>
                  </a:lnTo>
                  <a:lnTo>
                    <a:pt x="435" y="212"/>
                  </a:lnTo>
                  <a:lnTo>
                    <a:pt x="432" y="210"/>
                  </a:lnTo>
                  <a:lnTo>
                    <a:pt x="429" y="209"/>
                  </a:lnTo>
                  <a:lnTo>
                    <a:pt x="429" y="218"/>
                  </a:lnTo>
                  <a:lnTo>
                    <a:pt x="438" y="218"/>
                  </a:lnTo>
                  <a:lnTo>
                    <a:pt x="438" y="210"/>
                  </a:lnTo>
                  <a:lnTo>
                    <a:pt x="437" y="207"/>
                  </a:lnTo>
                  <a:lnTo>
                    <a:pt x="435" y="204"/>
                  </a:lnTo>
                  <a:lnTo>
                    <a:pt x="432" y="202"/>
                  </a:lnTo>
                  <a:lnTo>
                    <a:pt x="429" y="201"/>
                  </a:lnTo>
                  <a:lnTo>
                    <a:pt x="420" y="201"/>
                  </a:lnTo>
                  <a:lnTo>
                    <a:pt x="429" y="210"/>
                  </a:lnTo>
                  <a:lnTo>
                    <a:pt x="428" y="207"/>
                  </a:lnTo>
                  <a:lnTo>
                    <a:pt x="426" y="204"/>
                  </a:lnTo>
                  <a:lnTo>
                    <a:pt x="423" y="202"/>
                  </a:lnTo>
                  <a:lnTo>
                    <a:pt x="420" y="210"/>
                  </a:lnTo>
                  <a:lnTo>
                    <a:pt x="429" y="210"/>
                  </a:lnTo>
                  <a:lnTo>
                    <a:pt x="429" y="201"/>
                  </a:lnTo>
                  <a:lnTo>
                    <a:pt x="428" y="198"/>
                  </a:lnTo>
                  <a:lnTo>
                    <a:pt x="426" y="195"/>
                  </a:lnTo>
                  <a:lnTo>
                    <a:pt x="423" y="193"/>
                  </a:lnTo>
                  <a:lnTo>
                    <a:pt x="420" y="192"/>
                  </a:lnTo>
                  <a:lnTo>
                    <a:pt x="399" y="192"/>
                  </a:lnTo>
                  <a:lnTo>
                    <a:pt x="408" y="201"/>
                  </a:lnTo>
                  <a:lnTo>
                    <a:pt x="407" y="198"/>
                  </a:lnTo>
                  <a:lnTo>
                    <a:pt x="405" y="195"/>
                  </a:lnTo>
                  <a:lnTo>
                    <a:pt x="402" y="193"/>
                  </a:lnTo>
                  <a:lnTo>
                    <a:pt x="399" y="201"/>
                  </a:lnTo>
                  <a:lnTo>
                    <a:pt x="408" y="201"/>
                  </a:lnTo>
                  <a:lnTo>
                    <a:pt x="408" y="193"/>
                  </a:lnTo>
                  <a:lnTo>
                    <a:pt x="407" y="190"/>
                  </a:lnTo>
                  <a:lnTo>
                    <a:pt x="405" y="187"/>
                  </a:lnTo>
                  <a:lnTo>
                    <a:pt x="402" y="185"/>
                  </a:lnTo>
                  <a:lnTo>
                    <a:pt x="399" y="184"/>
                  </a:lnTo>
                  <a:lnTo>
                    <a:pt x="392" y="184"/>
                  </a:lnTo>
                  <a:lnTo>
                    <a:pt x="401" y="193"/>
                  </a:lnTo>
                  <a:lnTo>
                    <a:pt x="400" y="190"/>
                  </a:lnTo>
                  <a:lnTo>
                    <a:pt x="398" y="187"/>
                  </a:lnTo>
                  <a:lnTo>
                    <a:pt x="395" y="185"/>
                  </a:lnTo>
                  <a:lnTo>
                    <a:pt x="392" y="193"/>
                  </a:lnTo>
                  <a:lnTo>
                    <a:pt x="401" y="193"/>
                  </a:lnTo>
                  <a:lnTo>
                    <a:pt x="401" y="184"/>
                  </a:lnTo>
                  <a:lnTo>
                    <a:pt x="400" y="181"/>
                  </a:lnTo>
                  <a:lnTo>
                    <a:pt x="398" y="178"/>
                  </a:lnTo>
                  <a:lnTo>
                    <a:pt x="395" y="176"/>
                  </a:lnTo>
                  <a:lnTo>
                    <a:pt x="392" y="175"/>
                  </a:lnTo>
                  <a:lnTo>
                    <a:pt x="383" y="175"/>
                  </a:lnTo>
                  <a:lnTo>
                    <a:pt x="392" y="184"/>
                  </a:lnTo>
                  <a:lnTo>
                    <a:pt x="391" y="181"/>
                  </a:lnTo>
                  <a:lnTo>
                    <a:pt x="389" y="178"/>
                  </a:lnTo>
                  <a:lnTo>
                    <a:pt x="386" y="176"/>
                  </a:lnTo>
                  <a:lnTo>
                    <a:pt x="383" y="184"/>
                  </a:lnTo>
                  <a:lnTo>
                    <a:pt x="392" y="184"/>
                  </a:lnTo>
                  <a:lnTo>
                    <a:pt x="392" y="177"/>
                  </a:lnTo>
                  <a:lnTo>
                    <a:pt x="391" y="174"/>
                  </a:lnTo>
                  <a:lnTo>
                    <a:pt x="389" y="171"/>
                  </a:lnTo>
                  <a:lnTo>
                    <a:pt x="386" y="169"/>
                  </a:lnTo>
                  <a:lnTo>
                    <a:pt x="383" y="168"/>
                  </a:lnTo>
                  <a:lnTo>
                    <a:pt x="366" y="168"/>
                  </a:lnTo>
                  <a:lnTo>
                    <a:pt x="375" y="177"/>
                  </a:lnTo>
                  <a:lnTo>
                    <a:pt x="374" y="174"/>
                  </a:lnTo>
                  <a:lnTo>
                    <a:pt x="372" y="171"/>
                  </a:lnTo>
                  <a:lnTo>
                    <a:pt x="369" y="169"/>
                  </a:lnTo>
                  <a:lnTo>
                    <a:pt x="366" y="177"/>
                  </a:lnTo>
                  <a:lnTo>
                    <a:pt x="375" y="177"/>
                  </a:lnTo>
                  <a:lnTo>
                    <a:pt x="375" y="168"/>
                  </a:lnTo>
                  <a:lnTo>
                    <a:pt x="374" y="165"/>
                  </a:lnTo>
                  <a:lnTo>
                    <a:pt x="372" y="162"/>
                  </a:lnTo>
                  <a:lnTo>
                    <a:pt x="369" y="160"/>
                  </a:lnTo>
                  <a:lnTo>
                    <a:pt x="366" y="159"/>
                  </a:lnTo>
                  <a:lnTo>
                    <a:pt x="351" y="159"/>
                  </a:lnTo>
                  <a:lnTo>
                    <a:pt x="360" y="168"/>
                  </a:lnTo>
                  <a:lnTo>
                    <a:pt x="359" y="165"/>
                  </a:lnTo>
                  <a:lnTo>
                    <a:pt x="357" y="162"/>
                  </a:lnTo>
                  <a:lnTo>
                    <a:pt x="354" y="160"/>
                  </a:lnTo>
                  <a:lnTo>
                    <a:pt x="351" y="168"/>
                  </a:lnTo>
                  <a:lnTo>
                    <a:pt x="360" y="168"/>
                  </a:lnTo>
                  <a:lnTo>
                    <a:pt x="360" y="160"/>
                  </a:lnTo>
                  <a:lnTo>
                    <a:pt x="351" y="169"/>
                  </a:lnTo>
                  <a:lnTo>
                    <a:pt x="354" y="168"/>
                  </a:lnTo>
                  <a:lnTo>
                    <a:pt x="357" y="166"/>
                  </a:lnTo>
                  <a:lnTo>
                    <a:pt x="359" y="163"/>
                  </a:lnTo>
                  <a:lnTo>
                    <a:pt x="360" y="160"/>
                  </a:lnTo>
                  <a:lnTo>
                    <a:pt x="351" y="160"/>
                  </a:lnTo>
                  <a:lnTo>
                    <a:pt x="351" y="169"/>
                  </a:lnTo>
                  <a:lnTo>
                    <a:pt x="353" y="169"/>
                  </a:lnTo>
                  <a:lnTo>
                    <a:pt x="354" y="169"/>
                  </a:lnTo>
                  <a:lnTo>
                    <a:pt x="358" y="169"/>
                  </a:lnTo>
                  <a:lnTo>
                    <a:pt x="358" y="168"/>
                  </a:lnTo>
                  <a:lnTo>
                    <a:pt x="361" y="166"/>
                  </a:lnTo>
                  <a:lnTo>
                    <a:pt x="363" y="163"/>
                  </a:lnTo>
                  <a:lnTo>
                    <a:pt x="363" y="160"/>
                  </a:lnTo>
                  <a:lnTo>
                    <a:pt x="363" y="156"/>
                  </a:lnTo>
                  <a:lnTo>
                    <a:pt x="361" y="154"/>
                  </a:lnTo>
                  <a:lnTo>
                    <a:pt x="358" y="152"/>
                  </a:lnTo>
                  <a:lnTo>
                    <a:pt x="354" y="151"/>
                  </a:lnTo>
                  <a:lnTo>
                    <a:pt x="353" y="151"/>
                  </a:lnTo>
                  <a:lnTo>
                    <a:pt x="349" y="151"/>
                  </a:lnTo>
                  <a:lnTo>
                    <a:pt x="341" y="150"/>
                  </a:lnTo>
                  <a:lnTo>
                    <a:pt x="349" y="159"/>
                  </a:lnTo>
                  <a:lnTo>
                    <a:pt x="348" y="156"/>
                  </a:lnTo>
                  <a:lnTo>
                    <a:pt x="346" y="153"/>
                  </a:lnTo>
                  <a:lnTo>
                    <a:pt x="343" y="151"/>
                  </a:lnTo>
                  <a:lnTo>
                    <a:pt x="340" y="159"/>
                  </a:lnTo>
                  <a:lnTo>
                    <a:pt x="349" y="159"/>
                  </a:lnTo>
                  <a:lnTo>
                    <a:pt x="349" y="151"/>
                  </a:lnTo>
                  <a:lnTo>
                    <a:pt x="348" y="148"/>
                  </a:lnTo>
                  <a:lnTo>
                    <a:pt x="346" y="145"/>
                  </a:lnTo>
                  <a:lnTo>
                    <a:pt x="343" y="143"/>
                  </a:lnTo>
                  <a:lnTo>
                    <a:pt x="340" y="142"/>
                  </a:lnTo>
                  <a:lnTo>
                    <a:pt x="333" y="142"/>
                  </a:lnTo>
                  <a:lnTo>
                    <a:pt x="342" y="151"/>
                  </a:lnTo>
                  <a:lnTo>
                    <a:pt x="341" y="148"/>
                  </a:lnTo>
                  <a:lnTo>
                    <a:pt x="339" y="145"/>
                  </a:lnTo>
                  <a:lnTo>
                    <a:pt x="336" y="143"/>
                  </a:lnTo>
                  <a:lnTo>
                    <a:pt x="333" y="151"/>
                  </a:lnTo>
                  <a:lnTo>
                    <a:pt x="342" y="151"/>
                  </a:lnTo>
                  <a:lnTo>
                    <a:pt x="342" y="141"/>
                  </a:lnTo>
                  <a:lnTo>
                    <a:pt x="341" y="138"/>
                  </a:lnTo>
                  <a:lnTo>
                    <a:pt x="339" y="135"/>
                  </a:lnTo>
                  <a:lnTo>
                    <a:pt x="336" y="133"/>
                  </a:lnTo>
                  <a:lnTo>
                    <a:pt x="333" y="132"/>
                  </a:lnTo>
                  <a:lnTo>
                    <a:pt x="324" y="132"/>
                  </a:lnTo>
                  <a:lnTo>
                    <a:pt x="333" y="141"/>
                  </a:lnTo>
                  <a:lnTo>
                    <a:pt x="332" y="138"/>
                  </a:lnTo>
                  <a:lnTo>
                    <a:pt x="330" y="135"/>
                  </a:lnTo>
                  <a:lnTo>
                    <a:pt x="327" y="133"/>
                  </a:lnTo>
                  <a:lnTo>
                    <a:pt x="324" y="141"/>
                  </a:lnTo>
                  <a:lnTo>
                    <a:pt x="333" y="141"/>
                  </a:lnTo>
                  <a:lnTo>
                    <a:pt x="333" y="128"/>
                  </a:lnTo>
                  <a:lnTo>
                    <a:pt x="332" y="125"/>
                  </a:lnTo>
                  <a:lnTo>
                    <a:pt x="330" y="122"/>
                  </a:lnTo>
                  <a:lnTo>
                    <a:pt x="327" y="120"/>
                  </a:lnTo>
                  <a:lnTo>
                    <a:pt x="324" y="119"/>
                  </a:lnTo>
                  <a:lnTo>
                    <a:pt x="316" y="119"/>
                  </a:lnTo>
                  <a:lnTo>
                    <a:pt x="325" y="128"/>
                  </a:lnTo>
                  <a:lnTo>
                    <a:pt x="324" y="125"/>
                  </a:lnTo>
                  <a:lnTo>
                    <a:pt x="322" y="122"/>
                  </a:lnTo>
                  <a:lnTo>
                    <a:pt x="319" y="120"/>
                  </a:lnTo>
                  <a:lnTo>
                    <a:pt x="316" y="128"/>
                  </a:lnTo>
                  <a:lnTo>
                    <a:pt x="325" y="128"/>
                  </a:lnTo>
                  <a:lnTo>
                    <a:pt x="325" y="118"/>
                  </a:lnTo>
                  <a:lnTo>
                    <a:pt x="324" y="115"/>
                  </a:lnTo>
                  <a:lnTo>
                    <a:pt x="322" y="112"/>
                  </a:lnTo>
                  <a:lnTo>
                    <a:pt x="319" y="110"/>
                  </a:lnTo>
                  <a:lnTo>
                    <a:pt x="316" y="109"/>
                  </a:lnTo>
                  <a:lnTo>
                    <a:pt x="309" y="109"/>
                  </a:lnTo>
                  <a:lnTo>
                    <a:pt x="318" y="118"/>
                  </a:lnTo>
                  <a:lnTo>
                    <a:pt x="317" y="115"/>
                  </a:lnTo>
                  <a:lnTo>
                    <a:pt x="315" y="112"/>
                  </a:lnTo>
                  <a:lnTo>
                    <a:pt x="312" y="110"/>
                  </a:lnTo>
                  <a:lnTo>
                    <a:pt x="309" y="118"/>
                  </a:lnTo>
                  <a:lnTo>
                    <a:pt x="318" y="118"/>
                  </a:lnTo>
                  <a:lnTo>
                    <a:pt x="318" y="110"/>
                  </a:lnTo>
                  <a:lnTo>
                    <a:pt x="317" y="107"/>
                  </a:lnTo>
                  <a:lnTo>
                    <a:pt x="315" y="104"/>
                  </a:lnTo>
                  <a:lnTo>
                    <a:pt x="312" y="102"/>
                  </a:lnTo>
                  <a:lnTo>
                    <a:pt x="309" y="101"/>
                  </a:lnTo>
                  <a:lnTo>
                    <a:pt x="300" y="101"/>
                  </a:lnTo>
                  <a:lnTo>
                    <a:pt x="309" y="110"/>
                  </a:lnTo>
                  <a:lnTo>
                    <a:pt x="308" y="107"/>
                  </a:lnTo>
                  <a:lnTo>
                    <a:pt x="306" y="104"/>
                  </a:lnTo>
                  <a:lnTo>
                    <a:pt x="303" y="102"/>
                  </a:lnTo>
                  <a:lnTo>
                    <a:pt x="300" y="110"/>
                  </a:lnTo>
                  <a:lnTo>
                    <a:pt x="309" y="110"/>
                  </a:lnTo>
                  <a:lnTo>
                    <a:pt x="309" y="100"/>
                  </a:lnTo>
                  <a:lnTo>
                    <a:pt x="308" y="97"/>
                  </a:lnTo>
                  <a:lnTo>
                    <a:pt x="306" y="94"/>
                  </a:lnTo>
                  <a:lnTo>
                    <a:pt x="303" y="92"/>
                  </a:lnTo>
                  <a:lnTo>
                    <a:pt x="300" y="91"/>
                  </a:lnTo>
                  <a:lnTo>
                    <a:pt x="285" y="91"/>
                  </a:lnTo>
                  <a:lnTo>
                    <a:pt x="294" y="100"/>
                  </a:lnTo>
                  <a:lnTo>
                    <a:pt x="293" y="97"/>
                  </a:lnTo>
                  <a:lnTo>
                    <a:pt x="291" y="94"/>
                  </a:lnTo>
                  <a:lnTo>
                    <a:pt x="288" y="92"/>
                  </a:lnTo>
                  <a:lnTo>
                    <a:pt x="285" y="100"/>
                  </a:lnTo>
                  <a:lnTo>
                    <a:pt x="294" y="100"/>
                  </a:lnTo>
                  <a:lnTo>
                    <a:pt x="294" y="77"/>
                  </a:lnTo>
                  <a:lnTo>
                    <a:pt x="293" y="74"/>
                  </a:lnTo>
                  <a:lnTo>
                    <a:pt x="291" y="71"/>
                  </a:lnTo>
                  <a:lnTo>
                    <a:pt x="288" y="69"/>
                  </a:lnTo>
                  <a:lnTo>
                    <a:pt x="285" y="68"/>
                  </a:lnTo>
                  <a:lnTo>
                    <a:pt x="254" y="68"/>
                  </a:lnTo>
                  <a:lnTo>
                    <a:pt x="263" y="77"/>
                  </a:lnTo>
                  <a:lnTo>
                    <a:pt x="262" y="74"/>
                  </a:lnTo>
                  <a:lnTo>
                    <a:pt x="260" y="71"/>
                  </a:lnTo>
                  <a:lnTo>
                    <a:pt x="257" y="69"/>
                  </a:lnTo>
                  <a:lnTo>
                    <a:pt x="254" y="77"/>
                  </a:lnTo>
                  <a:lnTo>
                    <a:pt x="263" y="77"/>
                  </a:lnTo>
                  <a:lnTo>
                    <a:pt x="263" y="69"/>
                  </a:lnTo>
                  <a:lnTo>
                    <a:pt x="262" y="66"/>
                  </a:lnTo>
                  <a:lnTo>
                    <a:pt x="260" y="63"/>
                  </a:lnTo>
                  <a:lnTo>
                    <a:pt x="257" y="61"/>
                  </a:lnTo>
                  <a:lnTo>
                    <a:pt x="254" y="60"/>
                  </a:lnTo>
                  <a:lnTo>
                    <a:pt x="252" y="61"/>
                  </a:lnTo>
                  <a:lnTo>
                    <a:pt x="243" y="63"/>
                  </a:lnTo>
                  <a:lnTo>
                    <a:pt x="254" y="71"/>
                  </a:lnTo>
                  <a:lnTo>
                    <a:pt x="253" y="68"/>
                  </a:lnTo>
                  <a:lnTo>
                    <a:pt x="251" y="65"/>
                  </a:lnTo>
                  <a:lnTo>
                    <a:pt x="248" y="63"/>
                  </a:lnTo>
                  <a:lnTo>
                    <a:pt x="245" y="62"/>
                  </a:lnTo>
                  <a:lnTo>
                    <a:pt x="245" y="71"/>
                  </a:lnTo>
                  <a:lnTo>
                    <a:pt x="254" y="71"/>
                  </a:lnTo>
                  <a:lnTo>
                    <a:pt x="254" y="60"/>
                  </a:lnTo>
                  <a:lnTo>
                    <a:pt x="253" y="57"/>
                  </a:lnTo>
                  <a:lnTo>
                    <a:pt x="251" y="54"/>
                  </a:lnTo>
                  <a:lnTo>
                    <a:pt x="248" y="52"/>
                  </a:lnTo>
                  <a:lnTo>
                    <a:pt x="245" y="51"/>
                  </a:lnTo>
                  <a:lnTo>
                    <a:pt x="215" y="51"/>
                  </a:lnTo>
                  <a:lnTo>
                    <a:pt x="224" y="60"/>
                  </a:lnTo>
                  <a:lnTo>
                    <a:pt x="223" y="57"/>
                  </a:lnTo>
                  <a:lnTo>
                    <a:pt x="221" y="54"/>
                  </a:lnTo>
                  <a:lnTo>
                    <a:pt x="218" y="52"/>
                  </a:lnTo>
                  <a:lnTo>
                    <a:pt x="215" y="60"/>
                  </a:lnTo>
                  <a:lnTo>
                    <a:pt x="224" y="60"/>
                  </a:lnTo>
                  <a:lnTo>
                    <a:pt x="224" y="51"/>
                  </a:lnTo>
                  <a:lnTo>
                    <a:pt x="223" y="48"/>
                  </a:lnTo>
                  <a:lnTo>
                    <a:pt x="221" y="45"/>
                  </a:lnTo>
                  <a:lnTo>
                    <a:pt x="218" y="43"/>
                  </a:lnTo>
                  <a:lnTo>
                    <a:pt x="215" y="42"/>
                  </a:lnTo>
                  <a:lnTo>
                    <a:pt x="195" y="42"/>
                  </a:lnTo>
                  <a:lnTo>
                    <a:pt x="204" y="51"/>
                  </a:lnTo>
                  <a:lnTo>
                    <a:pt x="203" y="48"/>
                  </a:lnTo>
                  <a:lnTo>
                    <a:pt x="201" y="45"/>
                  </a:lnTo>
                  <a:lnTo>
                    <a:pt x="198" y="43"/>
                  </a:lnTo>
                  <a:lnTo>
                    <a:pt x="195" y="51"/>
                  </a:lnTo>
                  <a:lnTo>
                    <a:pt x="204" y="51"/>
                  </a:lnTo>
                  <a:lnTo>
                    <a:pt x="204" y="43"/>
                  </a:lnTo>
                  <a:lnTo>
                    <a:pt x="203" y="40"/>
                  </a:lnTo>
                  <a:lnTo>
                    <a:pt x="201" y="37"/>
                  </a:lnTo>
                  <a:lnTo>
                    <a:pt x="198" y="35"/>
                  </a:lnTo>
                  <a:lnTo>
                    <a:pt x="195" y="34"/>
                  </a:lnTo>
                  <a:lnTo>
                    <a:pt x="187" y="34"/>
                  </a:lnTo>
                  <a:lnTo>
                    <a:pt x="196" y="43"/>
                  </a:lnTo>
                  <a:lnTo>
                    <a:pt x="195" y="40"/>
                  </a:lnTo>
                  <a:lnTo>
                    <a:pt x="193" y="37"/>
                  </a:lnTo>
                  <a:lnTo>
                    <a:pt x="190" y="35"/>
                  </a:lnTo>
                  <a:lnTo>
                    <a:pt x="187" y="43"/>
                  </a:lnTo>
                  <a:lnTo>
                    <a:pt x="196" y="43"/>
                  </a:lnTo>
                  <a:lnTo>
                    <a:pt x="196" y="35"/>
                  </a:lnTo>
                  <a:lnTo>
                    <a:pt x="195" y="32"/>
                  </a:lnTo>
                  <a:lnTo>
                    <a:pt x="193" y="29"/>
                  </a:lnTo>
                  <a:lnTo>
                    <a:pt x="190" y="27"/>
                  </a:lnTo>
                  <a:lnTo>
                    <a:pt x="187" y="26"/>
                  </a:lnTo>
                  <a:lnTo>
                    <a:pt x="140" y="26"/>
                  </a:lnTo>
                  <a:lnTo>
                    <a:pt x="149" y="35"/>
                  </a:lnTo>
                  <a:lnTo>
                    <a:pt x="148" y="32"/>
                  </a:lnTo>
                  <a:lnTo>
                    <a:pt x="146" y="29"/>
                  </a:lnTo>
                  <a:lnTo>
                    <a:pt x="143" y="27"/>
                  </a:lnTo>
                  <a:lnTo>
                    <a:pt x="140" y="35"/>
                  </a:lnTo>
                  <a:lnTo>
                    <a:pt x="149" y="35"/>
                  </a:lnTo>
                  <a:lnTo>
                    <a:pt x="149" y="23"/>
                  </a:lnTo>
                  <a:lnTo>
                    <a:pt x="148" y="20"/>
                  </a:lnTo>
                  <a:lnTo>
                    <a:pt x="146" y="17"/>
                  </a:lnTo>
                  <a:lnTo>
                    <a:pt x="143" y="15"/>
                  </a:lnTo>
                  <a:lnTo>
                    <a:pt x="140" y="14"/>
                  </a:lnTo>
                  <a:lnTo>
                    <a:pt x="55" y="14"/>
                  </a:lnTo>
                  <a:lnTo>
                    <a:pt x="64" y="23"/>
                  </a:lnTo>
                  <a:lnTo>
                    <a:pt x="63" y="20"/>
                  </a:lnTo>
                  <a:lnTo>
                    <a:pt x="61" y="17"/>
                  </a:lnTo>
                  <a:lnTo>
                    <a:pt x="58" y="15"/>
                  </a:lnTo>
                  <a:lnTo>
                    <a:pt x="55" y="23"/>
                  </a:lnTo>
                  <a:lnTo>
                    <a:pt x="64" y="23"/>
                  </a:lnTo>
                  <a:lnTo>
                    <a:pt x="64" y="9"/>
                  </a:lnTo>
                  <a:lnTo>
                    <a:pt x="63" y="6"/>
                  </a:lnTo>
                  <a:lnTo>
                    <a:pt x="61" y="3"/>
                  </a:lnTo>
                  <a:lnTo>
                    <a:pt x="58" y="1"/>
                  </a:lnTo>
                  <a:lnTo>
                    <a:pt x="55" y="0"/>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84366" name="Freeform 132"/>
            <p:cNvSpPr>
              <a:spLocks/>
            </p:cNvSpPr>
            <p:nvPr/>
          </p:nvSpPr>
          <p:spPr bwMode="auto">
            <a:xfrm>
              <a:off x="1525588" y="1370013"/>
              <a:ext cx="6265862" cy="4014787"/>
            </a:xfrm>
            <a:custGeom>
              <a:avLst/>
              <a:gdLst>
                <a:gd name="T0" fmla="*/ 2147483647 w 3947"/>
                <a:gd name="T1" fmla="*/ 0 h 2529"/>
                <a:gd name="T2" fmla="*/ 0 w 3947"/>
                <a:gd name="T3" fmla="*/ 0 h 2529"/>
                <a:gd name="T4" fmla="*/ 0 w 3947"/>
                <a:gd name="T5" fmla="*/ 2147483647 h 2529"/>
                <a:gd name="T6" fmla="*/ 0 w 3947"/>
                <a:gd name="T7" fmla="*/ 2147483647 h 2529"/>
                <a:gd name="T8" fmla="*/ 2147483647 w 3947"/>
                <a:gd name="T9" fmla="*/ 2147483647 h 2529"/>
                <a:gd name="T10" fmla="*/ 2147483647 w 3947"/>
                <a:gd name="T11" fmla="*/ 2147483647 h 2529"/>
                <a:gd name="T12" fmla="*/ 2147483647 w 3947"/>
                <a:gd name="T13" fmla="*/ 2147483647 h 2529"/>
                <a:gd name="T14" fmla="*/ 2147483647 w 3947"/>
                <a:gd name="T15" fmla="*/ 2147483647 h 2529"/>
                <a:gd name="T16" fmla="*/ 2147483647 w 3947"/>
                <a:gd name="T17" fmla="*/ 2147483647 h 2529"/>
                <a:gd name="T18" fmla="*/ 2147483647 w 3947"/>
                <a:gd name="T19" fmla="*/ 2147483647 h 2529"/>
                <a:gd name="T20" fmla="*/ 2147483647 w 3947"/>
                <a:gd name="T21" fmla="*/ 2147483647 h 2529"/>
                <a:gd name="T22" fmla="*/ 2147483647 w 3947"/>
                <a:gd name="T23" fmla="*/ 2147483647 h 2529"/>
                <a:gd name="T24" fmla="*/ 2147483647 w 3947"/>
                <a:gd name="T25" fmla="*/ 2147483647 h 2529"/>
                <a:gd name="T26" fmla="*/ 2147483647 w 3947"/>
                <a:gd name="T27" fmla="*/ 2147483647 h 2529"/>
                <a:gd name="T28" fmla="*/ 2147483647 w 3947"/>
                <a:gd name="T29" fmla="*/ 2147483647 h 2529"/>
                <a:gd name="T30" fmla="*/ 2147483647 w 3947"/>
                <a:gd name="T31" fmla="*/ 0 h 252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947" h="2529">
                  <a:moveTo>
                    <a:pt x="12" y="0"/>
                  </a:moveTo>
                  <a:lnTo>
                    <a:pt x="0" y="0"/>
                  </a:lnTo>
                  <a:lnTo>
                    <a:pt x="0" y="2523"/>
                  </a:lnTo>
                  <a:lnTo>
                    <a:pt x="2" y="2527"/>
                  </a:lnTo>
                  <a:lnTo>
                    <a:pt x="4" y="2528"/>
                  </a:lnTo>
                  <a:lnTo>
                    <a:pt x="6" y="2529"/>
                  </a:lnTo>
                  <a:lnTo>
                    <a:pt x="3947" y="2529"/>
                  </a:lnTo>
                  <a:lnTo>
                    <a:pt x="3947" y="2517"/>
                  </a:lnTo>
                  <a:lnTo>
                    <a:pt x="6" y="2517"/>
                  </a:lnTo>
                  <a:lnTo>
                    <a:pt x="12" y="2523"/>
                  </a:lnTo>
                  <a:lnTo>
                    <a:pt x="10" y="2519"/>
                  </a:lnTo>
                  <a:lnTo>
                    <a:pt x="8" y="2518"/>
                  </a:lnTo>
                  <a:lnTo>
                    <a:pt x="6" y="2523"/>
                  </a:lnTo>
                  <a:lnTo>
                    <a:pt x="12" y="2523"/>
                  </a:lnTo>
                  <a:lnTo>
                    <a:pt x="12"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nvGrpSpPr>
            <p:cNvPr id="184367" name="Group 138"/>
            <p:cNvGrpSpPr>
              <a:grpSpLocks/>
            </p:cNvGrpSpPr>
            <p:nvPr/>
          </p:nvGrpSpPr>
          <p:grpSpPr bwMode="auto">
            <a:xfrm>
              <a:off x="1474788" y="1365250"/>
              <a:ext cx="61912" cy="3989388"/>
              <a:chOff x="929" y="860"/>
              <a:chExt cx="39" cy="2513"/>
            </a:xfrm>
          </p:grpSpPr>
          <p:sp>
            <p:nvSpPr>
              <p:cNvPr id="184562" name="Rectangle 133"/>
              <p:cNvSpPr>
                <a:spLocks noChangeArrowheads="1"/>
              </p:cNvSpPr>
              <p:nvPr/>
            </p:nvSpPr>
            <p:spPr bwMode="auto">
              <a:xfrm>
                <a:off x="929" y="860"/>
                <a:ext cx="39" cy="1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563" name="Rectangle 134"/>
              <p:cNvSpPr>
                <a:spLocks noChangeArrowheads="1"/>
              </p:cNvSpPr>
              <p:nvPr/>
            </p:nvSpPr>
            <p:spPr bwMode="auto">
              <a:xfrm>
                <a:off x="929" y="1491"/>
                <a:ext cx="39" cy="1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564" name="Rectangle 135"/>
              <p:cNvSpPr>
                <a:spLocks noChangeArrowheads="1"/>
              </p:cNvSpPr>
              <p:nvPr/>
            </p:nvSpPr>
            <p:spPr bwMode="auto">
              <a:xfrm>
                <a:off x="929" y="2112"/>
                <a:ext cx="39" cy="1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565" name="Rectangle 136"/>
              <p:cNvSpPr>
                <a:spLocks noChangeArrowheads="1"/>
              </p:cNvSpPr>
              <p:nvPr/>
            </p:nvSpPr>
            <p:spPr bwMode="auto">
              <a:xfrm>
                <a:off x="929" y="2738"/>
                <a:ext cx="39" cy="1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566" name="Rectangle 137"/>
              <p:cNvSpPr>
                <a:spLocks noChangeArrowheads="1"/>
              </p:cNvSpPr>
              <p:nvPr/>
            </p:nvSpPr>
            <p:spPr bwMode="auto">
              <a:xfrm>
                <a:off x="929" y="3361"/>
                <a:ext cx="39" cy="1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grpSp>
        <p:sp>
          <p:nvSpPr>
            <p:cNvPr id="184368" name="Rectangle 139"/>
            <p:cNvSpPr>
              <a:spLocks noChangeArrowheads="1"/>
            </p:cNvSpPr>
            <p:nvPr/>
          </p:nvSpPr>
          <p:spPr bwMode="auto">
            <a:xfrm>
              <a:off x="1560513" y="5375275"/>
              <a:ext cx="19050" cy="523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369" name="Rectangle 140"/>
            <p:cNvSpPr>
              <a:spLocks noChangeArrowheads="1"/>
            </p:cNvSpPr>
            <p:nvPr/>
          </p:nvSpPr>
          <p:spPr bwMode="auto">
            <a:xfrm>
              <a:off x="2181225" y="5375275"/>
              <a:ext cx="19050" cy="523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370" name="Rectangle 141"/>
            <p:cNvSpPr>
              <a:spLocks noChangeArrowheads="1"/>
            </p:cNvSpPr>
            <p:nvPr/>
          </p:nvSpPr>
          <p:spPr bwMode="auto">
            <a:xfrm>
              <a:off x="2803525" y="5375275"/>
              <a:ext cx="19050" cy="523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371" name="Rectangle 142"/>
            <p:cNvSpPr>
              <a:spLocks noChangeArrowheads="1"/>
            </p:cNvSpPr>
            <p:nvPr/>
          </p:nvSpPr>
          <p:spPr bwMode="auto">
            <a:xfrm>
              <a:off x="3424238" y="5375275"/>
              <a:ext cx="19050" cy="523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372" name="Rectangle 143"/>
            <p:cNvSpPr>
              <a:spLocks noChangeArrowheads="1"/>
            </p:cNvSpPr>
            <p:nvPr/>
          </p:nvSpPr>
          <p:spPr bwMode="auto">
            <a:xfrm>
              <a:off x="4044950" y="5375275"/>
              <a:ext cx="19050" cy="523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373" name="Rectangle 144"/>
            <p:cNvSpPr>
              <a:spLocks noChangeArrowheads="1"/>
            </p:cNvSpPr>
            <p:nvPr/>
          </p:nvSpPr>
          <p:spPr bwMode="auto">
            <a:xfrm>
              <a:off x="4667250" y="5375275"/>
              <a:ext cx="19050" cy="523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374" name="Rectangle 145"/>
            <p:cNvSpPr>
              <a:spLocks noChangeArrowheads="1"/>
            </p:cNvSpPr>
            <p:nvPr/>
          </p:nvSpPr>
          <p:spPr bwMode="auto">
            <a:xfrm>
              <a:off x="5289550" y="5375275"/>
              <a:ext cx="19050" cy="523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375" name="Rectangle 146"/>
            <p:cNvSpPr>
              <a:spLocks noChangeArrowheads="1"/>
            </p:cNvSpPr>
            <p:nvPr/>
          </p:nvSpPr>
          <p:spPr bwMode="auto">
            <a:xfrm>
              <a:off x="5910263" y="5375275"/>
              <a:ext cx="19050" cy="523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376" name="Rectangle 147"/>
            <p:cNvSpPr>
              <a:spLocks noChangeArrowheads="1"/>
            </p:cNvSpPr>
            <p:nvPr/>
          </p:nvSpPr>
          <p:spPr bwMode="auto">
            <a:xfrm>
              <a:off x="6530975" y="5375275"/>
              <a:ext cx="19050" cy="523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377" name="Rectangle 148"/>
            <p:cNvSpPr>
              <a:spLocks noChangeArrowheads="1"/>
            </p:cNvSpPr>
            <p:nvPr/>
          </p:nvSpPr>
          <p:spPr bwMode="auto">
            <a:xfrm>
              <a:off x="7153275" y="5375275"/>
              <a:ext cx="19050" cy="523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378" name="Rectangle 149"/>
            <p:cNvSpPr>
              <a:spLocks noChangeArrowheads="1"/>
            </p:cNvSpPr>
            <p:nvPr/>
          </p:nvSpPr>
          <p:spPr bwMode="auto">
            <a:xfrm>
              <a:off x="7775575" y="5375275"/>
              <a:ext cx="19050" cy="523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379" name="Freeform 150"/>
            <p:cNvSpPr>
              <a:spLocks/>
            </p:cNvSpPr>
            <p:nvPr/>
          </p:nvSpPr>
          <p:spPr bwMode="auto">
            <a:xfrm>
              <a:off x="1525588" y="1370013"/>
              <a:ext cx="6265862" cy="4014787"/>
            </a:xfrm>
            <a:custGeom>
              <a:avLst/>
              <a:gdLst>
                <a:gd name="T0" fmla="*/ 2147483647 w 3947"/>
                <a:gd name="T1" fmla="*/ 0 h 2529"/>
                <a:gd name="T2" fmla="*/ 0 w 3947"/>
                <a:gd name="T3" fmla="*/ 0 h 2529"/>
                <a:gd name="T4" fmla="*/ 0 w 3947"/>
                <a:gd name="T5" fmla="*/ 2147483647 h 2529"/>
                <a:gd name="T6" fmla="*/ 0 w 3947"/>
                <a:gd name="T7" fmla="*/ 2147483647 h 2529"/>
                <a:gd name="T8" fmla="*/ 2147483647 w 3947"/>
                <a:gd name="T9" fmla="*/ 2147483647 h 2529"/>
                <a:gd name="T10" fmla="*/ 2147483647 w 3947"/>
                <a:gd name="T11" fmla="*/ 2147483647 h 2529"/>
                <a:gd name="T12" fmla="*/ 2147483647 w 3947"/>
                <a:gd name="T13" fmla="*/ 2147483647 h 2529"/>
                <a:gd name="T14" fmla="*/ 2147483647 w 3947"/>
                <a:gd name="T15" fmla="*/ 2147483647 h 2529"/>
                <a:gd name="T16" fmla="*/ 2147483647 w 3947"/>
                <a:gd name="T17" fmla="*/ 2147483647 h 2529"/>
                <a:gd name="T18" fmla="*/ 2147483647 w 3947"/>
                <a:gd name="T19" fmla="*/ 2147483647 h 2529"/>
                <a:gd name="T20" fmla="*/ 2147483647 w 3947"/>
                <a:gd name="T21" fmla="*/ 2147483647 h 2529"/>
                <a:gd name="T22" fmla="*/ 2147483647 w 3947"/>
                <a:gd name="T23" fmla="*/ 2147483647 h 2529"/>
                <a:gd name="T24" fmla="*/ 2147483647 w 3947"/>
                <a:gd name="T25" fmla="*/ 2147483647 h 2529"/>
                <a:gd name="T26" fmla="*/ 2147483647 w 3947"/>
                <a:gd name="T27" fmla="*/ 2147483647 h 2529"/>
                <a:gd name="T28" fmla="*/ 2147483647 w 3947"/>
                <a:gd name="T29" fmla="*/ 2147483647 h 2529"/>
                <a:gd name="T30" fmla="*/ 2147483647 w 3947"/>
                <a:gd name="T31" fmla="*/ 0 h 252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947" h="2529">
                  <a:moveTo>
                    <a:pt x="12" y="0"/>
                  </a:moveTo>
                  <a:lnTo>
                    <a:pt x="0" y="0"/>
                  </a:lnTo>
                  <a:lnTo>
                    <a:pt x="0" y="2523"/>
                  </a:lnTo>
                  <a:lnTo>
                    <a:pt x="2" y="2527"/>
                  </a:lnTo>
                  <a:lnTo>
                    <a:pt x="4" y="2528"/>
                  </a:lnTo>
                  <a:lnTo>
                    <a:pt x="6" y="2529"/>
                  </a:lnTo>
                  <a:lnTo>
                    <a:pt x="3947" y="2529"/>
                  </a:lnTo>
                  <a:lnTo>
                    <a:pt x="3947" y="2517"/>
                  </a:lnTo>
                  <a:lnTo>
                    <a:pt x="6" y="2517"/>
                  </a:lnTo>
                  <a:lnTo>
                    <a:pt x="12" y="2523"/>
                  </a:lnTo>
                  <a:lnTo>
                    <a:pt x="10" y="2519"/>
                  </a:lnTo>
                  <a:lnTo>
                    <a:pt x="8" y="2518"/>
                  </a:lnTo>
                  <a:lnTo>
                    <a:pt x="6" y="2523"/>
                  </a:lnTo>
                  <a:lnTo>
                    <a:pt x="12" y="2523"/>
                  </a:lnTo>
                  <a:lnTo>
                    <a:pt x="12"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84380" name="Rectangle 151"/>
            <p:cNvSpPr>
              <a:spLocks noChangeArrowheads="1"/>
            </p:cNvSpPr>
            <p:nvPr/>
          </p:nvSpPr>
          <p:spPr bwMode="auto">
            <a:xfrm>
              <a:off x="1474788" y="1365250"/>
              <a:ext cx="61912" cy="1905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381" name="Rectangle 152"/>
            <p:cNvSpPr>
              <a:spLocks noChangeArrowheads="1"/>
            </p:cNvSpPr>
            <p:nvPr/>
          </p:nvSpPr>
          <p:spPr bwMode="auto">
            <a:xfrm>
              <a:off x="1474788" y="2366963"/>
              <a:ext cx="61912" cy="1905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382" name="Rectangle 153"/>
            <p:cNvSpPr>
              <a:spLocks noChangeArrowheads="1"/>
            </p:cNvSpPr>
            <p:nvPr/>
          </p:nvSpPr>
          <p:spPr bwMode="auto">
            <a:xfrm>
              <a:off x="1474788" y="3352800"/>
              <a:ext cx="61912" cy="1905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383" name="Rectangle 154"/>
            <p:cNvSpPr>
              <a:spLocks noChangeArrowheads="1"/>
            </p:cNvSpPr>
            <p:nvPr/>
          </p:nvSpPr>
          <p:spPr bwMode="auto">
            <a:xfrm>
              <a:off x="1474788" y="4346575"/>
              <a:ext cx="61912" cy="1905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384" name="Rectangle 155"/>
            <p:cNvSpPr>
              <a:spLocks noChangeArrowheads="1"/>
            </p:cNvSpPr>
            <p:nvPr/>
          </p:nvSpPr>
          <p:spPr bwMode="auto">
            <a:xfrm>
              <a:off x="1474788" y="5335588"/>
              <a:ext cx="61912" cy="1905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385" name="Rectangle 156"/>
            <p:cNvSpPr>
              <a:spLocks noChangeArrowheads="1"/>
            </p:cNvSpPr>
            <p:nvPr/>
          </p:nvSpPr>
          <p:spPr bwMode="auto">
            <a:xfrm>
              <a:off x="1474788" y="1365250"/>
              <a:ext cx="61912" cy="1905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386" name="Rectangle 157"/>
            <p:cNvSpPr>
              <a:spLocks noChangeArrowheads="1"/>
            </p:cNvSpPr>
            <p:nvPr/>
          </p:nvSpPr>
          <p:spPr bwMode="auto">
            <a:xfrm>
              <a:off x="1474788" y="2366963"/>
              <a:ext cx="61912" cy="1905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387" name="Rectangle 158"/>
            <p:cNvSpPr>
              <a:spLocks noChangeArrowheads="1"/>
            </p:cNvSpPr>
            <p:nvPr/>
          </p:nvSpPr>
          <p:spPr bwMode="auto">
            <a:xfrm>
              <a:off x="1474788" y="3352800"/>
              <a:ext cx="61912" cy="1905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388" name="Rectangle 159"/>
            <p:cNvSpPr>
              <a:spLocks noChangeArrowheads="1"/>
            </p:cNvSpPr>
            <p:nvPr/>
          </p:nvSpPr>
          <p:spPr bwMode="auto">
            <a:xfrm>
              <a:off x="1474788" y="4346575"/>
              <a:ext cx="61912" cy="1905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389" name="Rectangle 160"/>
            <p:cNvSpPr>
              <a:spLocks noChangeArrowheads="1"/>
            </p:cNvSpPr>
            <p:nvPr/>
          </p:nvSpPr>
          <p:spPr bwMode="auto">
            <a:xfrm>
              <a:off x="1474788" y="5335588"/>
              <a:ext cx="61912" cy="1905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390" name="Rectangle 161"/>
            <p:cNvSpPr>
              <a:spLocks noChangeArrowheads="1"/>
            </p:cNvSpPr>
            <p:nvPr/>
          </p:nvSpPr>
          <p:spPr bwMode="auto">
            <a:xfrm>
              <a:off x="1560513" y="5375275"/>
              <a:ext cx="19050" cy="523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391" name="Rectangle 162"/>
            <p:cNvSpPr>
              <a:spLocks noChangeArrowheads="1"/>
            </p:cNvSpPr>
            <p:nvPr/>
          </p:nvSpPr>
          <p:spPr bwMode="auto">
            <a:xfrm>
              <a:off x="2181225" y="5375275"/>
              <a:ext cx="19050" cy="523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392" name="Rectangle 163"/>
            <p:cNvSpPr>
              <a:spLocks noChangeArrowheads="1"/>
            </p:cNvSpPr>
            <p:nvPr/>
          </p:nvSpPr>
          <p:spPr bwMode="auto">
            <a:xfrm>
              <a:off x="2803525" y="5375275"/>
              <a:ext cx="19050" cy="523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393" name="Rectangle 164"/>
            <p:cNvSpPr>
              <a:spLocks noChangeArrowheads="1"/>
            </p:cNvSpPr>
            <p:nvPr/>
          </p:nvSpPr>
          <p:spPr bwMode="auto">
            <a:xfrm>
              <a:off x="3424238" y="5375275"/>
              <a:ext cx="19050" cy="523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394" name="Rectangle 165"/>
            <p:cNvSpPr>
              <a:spLocks noChangeArrowheads="1"/>
            </p:cNvSpPr>
            <p:nvPr/>
          </p:nvSpPr>
          <p:spPr bwMode="auto">
            <a:xfrm>
              <a:off x="4044950" y="5375275"/>
              <a:ext cx="19050" cy="523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395" name="Rectangle 166"/>
            <p:cNvSpPr>
              <a:spLocks noChangeArrowheads="1"/>
            </p:cNvSpPr>
            <p:nvPr/>
          </p:nvSpPr>
          <p:spPr bwMode="auto">
            <a:xfrm>
              <a:off x="4667250" y="5375275"/>
              <a:ext cx="19050" cy="523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396" name="Rectangle 167"/>
            <p:cNvSpPr>
              <a:spLocks noChangeArrowheads="1"/>
            </p:cNvSpPr>
            <p:nvPr/>
          </p:nvSpPr>
          <p:spPr bwMode="auto">
            <a:xfrm>
              <a:off x="5289550" y="5375275"/>
              <a:ext cx="19050" cy="523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397" name="Rectangle 168"/>
            <p:cNvSpPr>
              <a:spLocks noChangeArrowheads="1"/>
            </p:cNvSpPr>
            <p:nvPr/>
          </p:nvSpPr>
          <p:spPr bwMode="auto">
            <a:xfrm>
              <a:off x="5910263" y="5375275"/>
              <a:ext cx="19050" cy="523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398" name="Rectangle 169"/>
            <p:cNvSpPr>
              <a:spLocks noChangeArrowheads="1"/>
            </p:cNvSpPr>
            <p:nvPr/>
          </p:nvSpPr>
          <p:spPr bwMode="auto">
            <a:xfrm>
              <a:off x="6530975" y="5375275"/>
              <a:ext cx="19050" cy="523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399" name="Rectangle 170"/>
            <p:cNvSpPr>
              <a:spLocks noChangeArrowheads="1"/>
            </p:cNvSpPr>
            <p:nvPr/>
          </p:nvSpPr>
          <p:spPr bwMode="auto">
            <a:xfrm>
              <a:off x="7153275" y="5375275"/>
              <a:ext cx="19050" cy="523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400" name="Rectangle 171"/>
            <p:cNvSpPr>
              <a:spLocks noChangeArrowheads="1"/>
            </p:cNvSpPr>
            <p:nvPr/>
          </p:nvSpPr>
          <p:spPr bwMode="auto">
            <a:xfrm>
              <a:off x="7775575" y="5375275"/>
              <a:ext cx="19050" cy="523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401" name="Rectangle 172"/>
            <p:cNvSpPr>
              <a:spLocks noChangeArrowheads="1"/>
            </p:cNvSpPr>
            <p:nvPr/>
          </p:nvSpPr>
          <p:spPr bwMode="auto">
            <a:xfrm>
              <a:off x="1017588" y="1255713"/>
              <a:ext cx="396875"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402" name="Rectangle 173"/>
            <p:cNvSpPr>
              <a:spLocks noChangeArrowheads="1"/>
            </p:cNvSpPr>
            <p:nvPr/>
          </p:nvSpPr>
          <p:spPr bwMode="auto">
            <a:xfrm>
              <a:off x="1017588" y="1265238"/>
              <a:ext cx="395287"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800" b="1">
                  <a:solidFill>
                    <a:srgbClr val="FFFFFF"/>
                  </a:solidFill>
                </a:rPr>
                <a:t>1.00</a:t>
              </a:r>
              <a:endParaRPr lang="en-US">
                <a:solidFill>
                  <a:srgbClr val="000000"/>
                </a:solidFill>
                <a:latin typeface="Times New Roman" panose="02020603050405020304" pitchFamily="18" charset="0"/>
              </a:endParaRPr>
            </a:p>
          </p:txBody>
        </p:sp>
        <p:sp>
          <p:nvSpPr>
            <p:cNvPr id="184403" name="Rectangle 174"/>
            <p:cNvSpPr>
              <a:spLocks noChangeArrowheads="1"/>
            </p:cNvSpPr>
            <p:nvPr/>
          </p:nvSpPr>
          <p:spPr bwMode="auto">
            <a:xfrm>
              <a:off x="1300163" y="5229225"/>
              <a:ext cx="114300" cy="246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404" name="Rectangle 175"/>
            <p:cNvSpPr>
              <a:spLocks noChangeArrowheads="1"/>
            </p:cNvSpPr>
            <p:nvPr/>
          </p:nvSpPr>
          <p:spPr bwMode="auto">
            <a:xfrm>
              <a:off x="1300163" y="5238750"/>
              <a:ext cx="112712"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800" b="1">
                  <a:solidFill>
                    <a:srgbClr val="FFFFFF"/>
                  </a:solidFill>
                </a:rPr>
                <a:t>0</a:t>
              </a:r>
              <a:endParaRPr lang="en-US">
                <a:solidFill>
                  <a:srgbClr val="000000"/>
                </a:solidFill>
                <a:latin typeface="Times New Roman" panose="02020603050405020304" pitchFamily="18" charset="0"/>
              </a:endParaRPr>
            </a:p>
          </p:txBody>
        </p:sp>
        <p:sp>
          <p:nvSpPr>
            <p:cNvPr id="184405" name="Rectangle 176"/>
            <p:cNvSpPr>
              <a:spLocks noChangeArrowheads="1"/>
            </p:cNvSpPr>
            <p:nvPr/>
          </p:nvSpPr>
          <p:spPr bwMode="auto">
            <a:xfrm>
              <a:off x="1017588" y="2249488"/>
              <a:ext cx="396875"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406" name="Rectangle 177"/>
            <p:cNvSpPr>
              <a:spLocks noChangeArrowheads="1"/>
            </p:cNvSpPr>
            <p:nvPr/>
          </p:nvSpPr>
          <p:spPr bwMode="auto">
            <a:xfrm>
              <a:off x="1017588" y="2259013"/>
              <a:ext cx="395287"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800" b="1">
                  <a:solidFill>
                    <a:srgbClr val="FFFFFF"/>
                  </a:solidFill>
                </a:rPr>
                <a:t>0.75</a:t>
              </a:r>
              <a:endParaRPr lang="en-US">
                <a:solidFill>
                  <a:srgbClr val="000000"/>
                </a:solidFill>
                <a:latin typeface="Times New Roman" panose="02020603050405020304" pitchFamily="18" charset="0"/>
              </a:endParaRPr>
            </a:p>
          </p:txBody>
        </p:sp>
        <p:sp>
          <p:nvSpPr>
            <p:cNvPr id="184407" name="Rectangle 178"/>
            <p:cNvSpPr>
              <a:spLocks noChangeArrowheads="1"/>
            </p:cNvSpPr>
            <p:nvPr/>
          </p:nvSpPr>
          <p:spPr bwMode="auto">
            <a:xfrm>
              <a:off x="1017588" y="3241675"/>
              <a:ext cx="396875" cy="246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408" name="Rectangle 179"/>
            <p:cNvSpPr>
              <a:spLocks noChangeArrowheads="1"/>
            </p:cNvSpPr>
            <p:nvPr/>
          </p:nvSpPr>
          <p:spPr bwMode="auto">
            <a:xfrm>
              <a:off x="1017588" y="3251200"/>
              <a:ext cx="395287"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800" b="1">
                  <a:solidFill>
                    <a:srgbClr val="FFFFFF"/>
                  </a:solidFill>
                </a:rPr>
                <a:t>0.50</a:t>
              </a:r>
              <a:endParaRPr lang="en-US">
                <a:solidFill>
                  <a:srgbClr val="000000"/>
                </a:solidFill>
                <a:latin typeface="Times New Roman" panose="02020603050405020304" pitchFamily="18" charset="0"/>
              </a:endParaRPr>
            </a:p>
          </p:txBody>
        </p:sp>
        <p:sp>
          <p:nvSpPr>
            <p:cNvPr id="184409" name="Rectangle 180"/>
            <p:cNvSpPr>
              <a:spLocks noChangeArrowheads="1"/>
            </p:cNvSpPr>
            <p:nvPr/>
          </p:nvSpPr>
          <p:spPr bwMode="auto">
            <a:xfrm>
              <a:off x="1017588" y="4235450"/>
              <a:ext cx="396875" cy="246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410" name="Rectangle 181"/>
            <p:cNvSpPr>
              <a:spLocks noChangeArrowheads="1"/>
            </p:cNvSpPr>
            <p:nvPr/>
          </p:nvSpPr>
          <p:spPr bwMode="auto">
            <a:xfrm>
              <a:off x="1017588" y="4244975"/>
              <a:ext cx="395287"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800" b="1">
                  <a:solidFill>
                    <a:srgbClr val="FFFFFF"/>
                  </a:solidFill>
                </a:rPr>
                <a:t>0.25</a:t>
              </a:r>
              <a:endParaRPr lang="en-US">
                <a:solidFill>
                  <a:srgbClr val="000000"/>
                </a:solidFill>
                <a:latin typeface="Times New Roman" panose="02020603050405020304" pitchFamily="18" charset="0"/>
              </a:endParaRPr>
            </a:p>
          </p:txBody>
        </p:sp>
        <p:sp>
          <p:nvSpPr>
            <p:cNvPr id="184411" name="Rectangle 182"/>
            <p:cNvSpPr>
              <a:spLocks noChangeArrowheads="1"/>
            </p:cNvSpPr>
            <p:nvPr/>
          </p:nvSpPr>
          <p:spPr bwMode="auto">
            <a:xfrm>
              <a:off x="1017588" y="1255713"/>
              <a:ext cx="396875"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412" name="Rectangle 183"/>
            <p:cNvSpPr>
              <a:spLocks noChangeArrowheads="1"/>
            </p:cNvSpPr>
            <p:nvPr/>
          </p:nvSpPr>
          <p:spPr bwMode="auto">
            <a:xfrm>
              <a:off x="1017588" y="1265238"/>
              <a:ext cx="395287"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800" b="1">
                  <a:solidFill>
                    <a:srgbClr val="FFFFFF"/>
                  </a:solidFill>
                </a:rPr>
                <a:t>1.00</a:t>
              </a:r>
              <a:endParaRPr lang="en-US">
                <a:solidFill>
                  <a:srgbClr val="000000"/>
                </a:solidFill>
                <a:latin typeface="Times New Roman" panose="02020603050405020304" pitchFamily="18" charset="0"/>
              </a:endParaRPr>
            </a:p>
          </p:txBody>
        </p:sp>
        <p:sp>
          <p:nvSpPr>
            <p:cNvPr id="184413" name="Rectangle 184"/>
            <p:cNvSpPr>
              <a:spLocks noChangeArrowheads="1"/>
            </p:cNvSpPr>
            <p:nvPr/>
          </p:nvSpPr>
          <p:spPr bwMode="auto">
            <a:xfrm>
              <a:off x="1300163" y="5229225"/>
              <a:ext cx="114300" cy="246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414" name="Rectangle 185"/>
            <p:cNvSpPr>
              <a:spLocks noChangeArrowheads="1"/>
            </p:cNvSpPr>
            <p:nvPr/>
          </p:nvSpPr>
          <p:spPr bwMode="auto">
            <a:xfrm>
              <a:off x="1300163" y="5238750"/>
              <a:ext cx="112712"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800" b="1">
                  <a:solidFill>
                    <a:srgbClr val="FFFFFF"/>
                  </a:solidFill>
                </a:rPr>
                <a:t>0</a:t>
              </a:r>
              <a:endParaRPr lang="en-US">
                <a:solidFill>
                  <a:srgbClr val="000000"/>
                </a:solidFill>
                <a:latin typeface="Times New Roman" panose="02020603050405020304" pitchFamily="18" charset="0"/>
              </a:endParaRPr>
            </a:p>
          </p:txBody>
        </p:sp>
        <p:sp>
          <p:nvSpPr>
            <p:cNvPr id="184415" name="Rectangle 186"/>
            <p:cNvSpPr>
              <a:spLocks noChangeArrowheads="1"/>
            </p:cNvSpPr>
            <p:nvPr/>
          </p:nvSpPr>
          <p:spPr bwMode="auto">
            <a:xfrm>
              <a:off x="1017588" y="2249488"/>
              <a:ext cx="396875"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416" name="Rectangle 187"/>
            <p:cNvSpPr>
              <a:spLocks noChangeArrowheads="1"/>
            </p:cNvSpPr>
            <p:nvPr/>
          </p:nvSpPr>
          <p:spPr bwMode="auto">
            <a:xfrm>
              <a:off x="1017588" y="2259013"/>
              <a:ext cx="395287"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800" b="1">
                  <a:solidFill>
                    <a:srgbClr val="FFFFFF"/>
                  </a:solidFill>
                </a:rPr>
                <a:t>0.75</a:t>
              </a:r>
              <a:endParaRPr lang="en-US">
                <a:solidFill>
                  <a:srgbClr val="000000"/>
                </a:solidFill>
                <a:latin typeface="Times New Roman" panose="02020603050405020304" pitchFamily="18" charset="0"/>
              </a:endParaRPr>
            </a:p>
          </p:txBody>
        </p:sp>
        <p:sp>
          <p:nvSpPr>
            <p:cNvPr id="184417" name="Rectangle 188"/>
            <p:cNvSpPr>
              <a:spLocks noChangeArrowheads="1"/>
            </p:cNvSpPr>
            <p:nvPr/>
          </p:nvSpPr>
          <p:spPr bwMode="auto">
            <a:xfrm>
              <a:off x="1017588" y="3241675"/>
              <a:ext cx="396875" cy="246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418" name="Rectangle 189"/>
            <p:cNvSpPr>
              <a:spLocks noChangeArrowheads="1"/>
            </p:cNvSpPr>
            <p:nvPr/>
          </p:nvSpPr>
          <p:spPr bwMode="auto">
            <a:xfrm>
              <a:off x="1017588" y="3251200"/>
              <a:ext cx="395287"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800" b="1">
                  <a:solidFill>
                    <a:srgbClr val="FFFFFF"/>
                  </a:solidFill>
                </a:rPr>
                <a:t>0.50</a:t>
              </a:r>
              <a:endParaRPr lang="en-US">
                <a:solidFill>
                  <a:srgbClr val="000000"/>
                </a:solidFill>
                <a:latin typeface="Times New Roman" panose="02020603050405020304" pitchFamily="18" charset="0"/>
              </a:endParaRPr>
            </a:p>
          </p:txBody>
        </p:sp>
        <p:sp>
          <p:nvSpPr>
            <p:cNvPr id="184419" name="Rectangle 190"/>
            <p:cNvSpPr>
              <a:spLocks noChangeArrowheads="1"/>
            </p:cNvSpPr>
            <p:nvPr/>
          </p:nvSpPr>
          <p:spPr bwMode="auto">
            <a:xfrm>
              <a:off x="1017588" y="4235450"/>
              <a:ext cx="396875" cy="246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420" name="Rectangle 191"/>
            <p:cNvSpPr>
              <a:spLocks noChangeArrowheads="1"/>
            </p:cNvSpPr>
            <p:nvPr/>
          </p:nvSpPr>
          <p:spPr bwMode="auto">
            <a:xfrm>
              <a:off x="1017588" y="4244975"/>
              <a:ext cx="395287"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800" b="1">
                  <a:solidFill>
                    <a:srgbClr val="FFFFFF"/>
                  </a:solidFill>
                </a:rPr>
                <a:t>0.25</a:t>
              </a:r>
              <a:endParaRPr lang="en-US">
                <a:solidFill>
                  <a:srgbClr val="000000"/>
                </a:solidFill>
                <a:latin typeface="Times New Roman" panose="02020603050405020304" pitchFamily="18" charset="0"/>
              </a:endParaRPr>
            </a:p>
          </p:txBody>
        </p:sp>
        <p:sp>
          <p:nvSpPr>
            <p:cNvPr id="184421" name="Rectangle 192"/>
            <p:cNvSpPr>
              <a:spLocks noChangeArrowheads="1"/>
            </p:cNvSpPr>
            <p:nvPr/>
          </p:nvSpPr>
          <p:spPr bwMode="auto">
            <a:xfrm>
              <a:off x="1508125" y="5430838"/>
              <a:ext cx="114300"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422" name="Rectangle 193"/>
            <p:cNvSpPr>
              <a:spLocks noChangeArrowheads="1"/>
            </p:cNvSpPr>
            <p:nvPr/>
          </p:nvSpPr>
          <p:spPr bwMode="auto">
            <a:xfrm>
              <a:off x="1508125" y="5440363"/>
              <a:ext cx="112713"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800" b="1">
                  <a:solidFill>
                    <a:srgbClr val="FFFFFF"/>
                  </a:solidFill>
                </a:rPr>
                <a:t>0</a:t>
              </a:r>
              <a:endParaRPr lang="en-US">
                <a:solidFill>
                  <a:srgbClr val="000000"/>
                </a:solidFill>
                <a:latin typeface="Times New Roman" panose="02020603050405020304" pitchFamily="18" charset="0"/>
              </a:endParaRPr>
            </a:p>
          </p:txBody>
        </p:sp>
        <p:sp>
          <p:nvSpPr>
            <p:cNvPr id="184423" name="Rectangle 194"/>
            <p:cNvSpPr>
              <a:spLocks noChangeArrowheads="1"/>
            </p:cNvSpPr>
            <p:nvPr/>
          </p:nvSpPr>
          <p:spPr bwMode="auto">
            <a:xfrm>
              <a:off x="7662863" y="5430838"/>
              <a:ext cx="227012"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424" name="Rectangle 195"/>
            <p:cNvSpPr>
              <a:spLocks noChangeArrowheads="1"/>
            </p:cNvSpPr>
            <p:nvPr/>
          </p:nvSpPr>
          <p:spPr bwMode="auto">
            <a:xfrm>
              <a:off x="7662863" y="5440363"/>
              <a:ext cx="225425"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800" b="1">
                  <a:solidFill>
                    <a:srgbClr val="FFFFFF"/>
                  </a:solidFill>
                </a:rPr>
                <a:t>80</a:t>
              </a:r>
              <a:endParaRPr lang="en-US">
                <a:solidFill>
                  <a:srgbClr val="000000"/>
                </a:solidFill>
                <a:latin typeface="Times New Roman" panose="02020603050405020304" pitchFamily="18" charset="0"/>
              </a:endParaRPr>
            </a:p>
          </p:txBody>
        </p:sp>
        <p:sp>
          <p:nvSpPr>
            <p:cNvPr id="184425" name="Rectangle 196"/>
            <p:cNvSpPr>
              <a:spLocks noChangeArrowheads="1"/>
            </p:cNvSpPr>
            <p:nvPr/>
          </p:nvSpPr>
          <p:spPr bwMode="auto">
            <a:xfrm>
              <a:off x="2130425" y="5430838"/>
              <a:ext cx="114300"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426" name="Rectangle 197"/>
            <p:cNvSpPr>
              <a:spLocks noChangeArrowheads="1"/>
            </p:cNvSpPr>
            <p:nvPr/>
          </p:nvSpPr>
          <p:spPr bwMode="auto">
            <a:xfrm>
              <a:off x="2130425" y="5440363"/>
              <a:ext cx="112713"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800" b="1">
                  <a:solidFill>
                    <a:srgbClr val="FFFFFF"/>
                  </a:solidFill>
                </a:rPr>
                <a:t>8</a:t>
              </a:r>
              <a:endParaRPr lang="en-US">
                <a:solidFill>
                  <a:srgbClr val="000000"/>
                </a:solidFill>
                <a:latin typeface="Times New Roman" panose="02020603050405020304" pitchFamily="18" charset="0"/>
              </a:endParaRPr>
            </a:p>
          </p:txBody>
        </p:sp>
        <p:sp>
          <p:nvSpPr>
            <p:cNvPr id="184427" name="Rectangle 198"/>
            <p:cNvSpPr>
              <a:spLocks noChangeArrowheads="1"/>
            </p:cNvSpPr>
            <p:nvPr/>
          </p:nvSpPr>
          <p:spPr bwMode="auto">
            <a:xfrm>
              <a:off x="2695575" y="5430838"/>
              <a:ext cx="227013"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428" name="Rectangle 199"/>
            <p:cNvSpPr>
              <a:spLocks noChangeArrowheads="1"/>
            </p:cNvSpPr>
            <p:nvPr/>
          </p:nvSpPr>
          <p:spPr bwMode="auto">
            <a:xfrm>
              <a:off x="2695575" y="5440363"/>
              <a:ext cx="225425"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800" b="1">
                  <a:solidFill>
                    <a:srgbClr val="FFFFFF"/>
                  </a:solidFill>
                </a:rPr>
                <a:t>16</a:t>
              </a:r>
              <a:endParaRPr lang="en-US">
                <a:solidFill>
                  <a:srgbClr val="000000"/>
                </a:solidFill>
                <a:latin typeface="Times New Roman" panose="02020603050405020304" pitchFamily="18" charset="0"/>
              </a:endParaRPr>
            </a:p>
          </p:txBody>
        </p:sp>
        <p:sp>
          <p:nvSpPr>
            <p:cNvPr id="184429" name="Rectangle 200"/>
            <p:cNvSpPr>
              <a:spLocks noChangeArrowheads="1"/>
            </p:cNvSpPr>
            <p:nvPr/>
          </p:nvSpPr>
          <p:spPr bwMode="auto">
            <a:xfrm>
              <a:off x="3316288" y="5430838"/>
              <a:ext cx="225425"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430" name="Rectangle 201"/>
            <p:cNvSpPr>
              <a:spLocks noChangeArrowheads="1"/>
            </p:cNvSpPr>
            <p:nvPr/>
          </p:nvSpPr>
          <p:spPr bwMode="auto">
            <a:xfrm>
              <a:off x="3316288" y="5440363"/>
              <a:ext cx="225425"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800" b="1">
                  <a:solidFill>
                    <a:srgbClr val="FFFFFF"/>
                  </a:solidFill>
                </a:rPr>
                <a:t>24</a:t>
              </a:r>
              <a:endParaRPr lang="en-US">
                <a:solidFill>
                  <a:srgbClr val="000000"/>
                </a:solidFill>
                <a:latin typeface="Times New Roman" panose="02020603050405020304" pitchFamily="18" charset="0"/>
              </a:endParaRPr>
            </a:p>
          </p:txBody>
        </p:sp>
        <p:sp>
          <p:nvSpPr>
            <p:cNvPr id="184431" name="Rectangle 202"/>
            <p:cNvSpPr>
              <a:spLocks noChangeArrowheads="1"/>
            </p:cNvSpPr>
            <p:nvPr/>
          </p:nvSpPr>
          <p:spPr bwMode="auto">
            <a:xfrm>
              <a:off x="3937000" y="5430838"/>
              <a:ext cx="228600"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432" name="Rectangle 203"/>
            <p:cNvSpPr>
              <a:spLocks noChangeArrowheads="1"/>
            </p:cNvSpPr>
            <p:nvPr/>
          </p:nvSpPr>
          <p:spPr bwMode="auto">
            <a:xfrm>
              <a:off x="3937000" y="5440363"/>
              <a:ext cx="225425"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800" b="1">
                  <a:solidFill>
                    <a:srgbClr val="FFFFFF"/>
                  </a:solidFill>
                </a:rPr>
                <a:t>32</a:t>
              </a:r>
              <a:endParaRPr lang="en-US">
                <a:solidFill>
                  <a:srgbClr val="000000"/>
                </a:solidFill>
                <a:latin typeface="Times New Roman" panose="02020603050405020304" pitchFamily="18" charset="0"/>
              </a:endParaRPr>
            </a:p>
          </p:txBody>
        </p:sp>
        <p:sp>
          <p:nvSpPr>
            <p:cNvPr id="184433" name="Rectangle 204"/>
            <p:cNvSpPr>
              <a:spLocks noChangeArrowheads="1"/>
            </p:cNvSpPr>
            <p:nvPr/>
          </p:nvSpPr>
          <p:spPr bwMode="auto">
            <a:xfrm>
              <a:off x="4557713" y="5430838"/>
              <a:ext cx="227012"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434" name="Rectangle 205"/>
            <p:cNvSpPr>
              <a:spLocks noChangeArrowheads="1"/>
            </p:cNvSpPr>
            <p:nvPr/>
          </p:nvSpPr>
          <p:spPr bwMode="auto">
            <a:xfrm>
              <a:off x="4557713" y="5440363"/>
              <a:ext cx="225425"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800" b="1">
                  <a:solidFill>
                    <a:srgbClr val="FFFFFF"/>
                  </a:solidFill>
                </a:rPr>
                <a:t>40</a:t>
              </a:r>
              <a:endParaRPr lang="en-US">
                <a:solidFill>
                  <a:srgbClr val="000000"/>
                </a:solidFill>
                <a:latin typeface="Times New Roman" panose="02020603050405020304" pitchFamily="18" charset="0"/>
              </a:endParaRPr>
            </a:p>
          </p:txBody>
        </p:sp>
        <p:sp>
          <p:nvSpPr>
            <p:cNvPr id="184435" name="Rectangle 206"/>
            <p:cNvSpPr>
              <a:spLocks noChangeArrowheads="1"/>
            </p:cNvSpPr>
            <p:nvPr/>
          </p:nvSpPr>
          <p:spPr bwMode="auto">
            <a:xfrm>
              <a:off x="5180013" y="5430838"/>
              <a:ext cx="225425"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436" name="Rectangle 207"/>
            <p:cNvSpPr>
              <a:spLocks noChangeArrowheads="1"/>
            </p:cNvSpPr>
            <p:nvPr/>
          </p:nvSpPr>
          <p:spPr bwMode="auto">
            <a:xfrm>
              <a:off x="5180013" y="5440363"/>
              <a:ext cx="225425"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800" b="1">
                  <a:solidFill>
                    <a:srgbClr val="FFFFFF"/>
                  </a:solidFill>
                </a:rPr>
                <a:t>48</a:t>
              </a:r>
              <a:endParaRPr lang="en-US">
                <a:solidFill>
                  <a:srgbClr val="000000"/>
                </a:solidFill>
                <a:latin typeface="Times New Roman" panose="02020603050405020304" pitchFamily="18" charset="0"/>
              </a:endParaRPr>
            </a:p>
          </p:txBody>
        </p:sp>
        <p:sp>
          <p:nvSpPr>
            <p:cNvPr id="184437" name="Rectangle 208"/>
            <p:cNvSpPr>
              <a:spLocks noChangeArrowheads="1"/>
            </p:cNvSpPr>
            <p:nvPr/>
          </p:nvSpPr>
          <p:spPr bwMode="auto">
            <a:xfrm>
              <a:off x="5799138" y="5430838"/>
              <a:ext cx="228600"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438" name="Rectangle 209"/>
            <p:cNvSpPr>
              <a:spLocks noChangeArrowheads="1"/>
            </p:cNvSpPr>
            <p:nvPr/>
          </p:nvSpPr>
          <p:spPr bwMode="auto">
            <a:xfrm>
              <a:off x="5799138" y="5440363"/>
              <a:ext cx="225425"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800" b="1">
                  <a:solidFill>
                    <a:srgbClr val="FFFFFF"/>
                  </a:solidFill>
                </a:rPr>
                <a:t>56</a:t>
              </a:r>
              <a:endParaRPr lang="en-US">
                <a:solidFill>
                  <a:srgbClr val="000000"/>
                </a:solidFill>
                <a:latin typeface="Times New Roman" panose="02020603050405020304" pitchFamily="18" charset="0"/>
              </a:endParaRPr>
            </a:p>
          </p:txBody>
        </p:sp>
        <p:sp>
          <p:nvSpPr>
            <p:cNvPr id="184439" name="Rectangle 210"/>
            <p:cNvSpPr>
              <a:spLocks noChangeArrowheads="1"/>
            </p:cNvSpPr>
            <p:nvPr/>
          </p:nvSpPr>
          <p:spPr bwMode="auto">
            <a:xfrm>
              <a:off x="6423025" y="5430838"/>
              <a:ext cx="227013"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440" name="Rectangle 211"/>
            <p:cNvSpPr>
              <a:spLocks noChangeArrowheads="1"/>
            </p:cNvSpPr>
            <p:nvPr/>
          </p:nvSpPr>
          <p:spPr bwMode="auto">
            <a:xfrm>
              <a:off x="6423025" y="5440363"/>
              <a:ext cx="225425"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800" b="1">
                  <a:solidFill>
                    <a:srgbClr val="FFFFFF"/>
                  </a:solidFill>
                </a:rPr>
                <a:t>64</a:t>
              </a:r>
              <a:endParaRPr lang="en-US">
                <a:solidFill>
                  <a:srgbClr val="000000"/>
                </a:solidFill>
                <a:latin typeface="Times New Roman" panose="02020603050405020304" pitchFamily="18" charset="0"/>
              </a:endParaRPr>
            </a:p>
          </p:txBody>
        </p:sp>
        <p:sp>
          <p:nvSpPr>
            <p:cNvPr id="184441" name="Rectangle 212"/>
            <p:cNvSpPr>
              <a:spLocks noChangeArrowheads="1"/>
            </p:cNvSpPr>
            <p:nvPr/>
          </p:nvSpPr>
          <p:spPr bwMode="auto">
            <a:xfrm>
              <a:off x="7042150" y="5430838"/>
              <a:ext cx="225425"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442" name="Rectangle 213"/>
            <p:cNvSpPr>
              <a:spLocks noChangeArrowheads="1"/>
            </p:cNvSpPr>
            <p:nvPr/>
          </p:nvSpPr>
          <p:spPr bwMode="auto">
            <a:xfrm>
              <a:off x="7042150" y="5440363"/>
              <a:ext cx="225425"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800" b="1">
                  <a:solidFill>
                    <a:srgbClr val="FFFFFF"/>
                  </a:solidFill>
                </a:rPr>
                <a:t>72</a:t>
              </a:r>
              <a:endParaRPr lang="en-US">
                <a:solidFill>
                  <a:srgbClr val="000000"/>
                </a:solidFill>
                <a:latin typeface="Times New Roman" panose="02020603050405020304" pitchFamily="18" charset="0"/>
              </a:endParaRPr>
            </a:p>
          </p:txBody>
        </p:sp>
        <p:sp>
          <p:nvSpPr>
            <p:cNvPr id="184444" name="Rectangle 215"/>
            <p:cNvSpPr>
              <a:spLocks noChangeArrowheads="1"/>
            </p:cNvSpPr>
            <p:nvPr/>
          </p:nvSpPr>
          <p:spPr bwMode="auto">
            <a:xfrm>
              <a:off x="109538" y="6256338"/>
              <a:ext cx="58737" cy="18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200">
                  <a:solidFill>
                    <a:srgbClr val="FFFF00"/>
                  </a:solidFill>
                </a:rPr>
                <a:t>*</a:t>
              </a:r>
              <a:endParaRPr lang="en-US">
                <a:solidFill>
                  <a:srgbClr val="000000"/>
                </a:solidFill>
                <a:latin typeface="Times New Roman" panose="02020603050405020304" pitchFamily="18" charset="0"/>
              </a:endParaRPr>
            </a:p>
          </p:txBody>
        </p:sp>
        <p:sp>
          <p:nvSpPr>
            <p:cNvPr id="184445" name="Rectangle 216"/>
            <p:cNvSpPr>
              <a:spLocks noChangeArrowheads="1"/>
            </p:cNvSpPr>
            <p:nvPr/>
          </p:nvSpPr>
          <p:spPr bwMode="auto">
            <a:xfrm>
              <a:off x="168275" y="6256338"/>
              <a:ext cx="119063" cy="18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200">
                  <a:solidFill>
                    <a:srgbClr val="FFFFFF"/>
                  </a:solidFill>
                </a:rPr>
                <a:t>O</a:t>
              </a:r>
              <a:endParaRPr lang="en-US">
                <a:solidFill>
                  <a:srgbClr val="000000"/>
                </a:solidFill>
                <a:latin typeface="Times New Roman" panose="02020603050405020304" pitchFamily="18" charset="0"/>
              </a:endParaRPr>
            </a:p>
          </p:txBody>
        </p:sp>
        <p:sp>
          <p:nvSpPr>
            <p:cNvPr id="184446" name="Rectangle 217"/>
            <p:cNvSpPr>
              <a:spLocks noChangeArrowheads="1"/>
            </p:cNvSpPr>
            <p:nvPr/>
          </p:nvSpPr>
          <p:spPr bwMode="auto">
            <a:xfrm>
              <a:off x="287338" y="6256338"/>
              <a:ext cx="33337" cy="18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solidFill>
                    <a:srgbClr val="FFFFFF"/>
                  </a:solidFill>
                </a:rPr>
                <a:t>’</a:t>
              </a:r>
              <a:endParaRPr lang="en-US">
                <a:solidFill>
                  <a:srgbClr val="000000"/>
                </a:solidFill>
                <a:latin typeface="Times New Roman" panose="02020603050405020304" pitchFamily="18" charset="0"/>
              </a:endParaRPr>
            </a:p>
          </p:txBody>
        </p:sp>
        <p:sp>
          <p:nvSpPr>
            <p:cNvPr id="184447" name="Rectangle 218"/>
            <p:cNvSpPr>
              <a:spLocks noChangeArrowheads="1"/>
            </p:cNvSpPr>
            <p:nvPr/>
          </p:nvSpPr>
          <p:spPr bwMode="auto">
            <a:xfrm>
              <a:off x="320675" y="6256338"/>
              <a:ext cx="354013" cy="18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200">
                  <a:solidFill>
                    <a:srgbClr val="FFFFFF"/>
                  </a:solidFill>
                </a:rPr>
                <a:t>Brien</a:t>
              </a:r>
              <a:endParaRPr lang="en-US">
                <a:solidFill>
                  <a:srgbClr val="000000"/>
                </a:solidFill>
                <a:latin typeface="Times New Roman" panose="02020603050405020304" pitchFamily="18" charset="0"/>
              </a:endParaRPr>
            </a:p>
          </p:txBody>
        </p:sp>
        <p:sp>
          <p:nvSpPr>
            <p:cNvPr id="184448" name="Rectangle 219"/>
            <p:cNvSpPr>
              <a:spLocks noChangeArrowheads="1"/>
            </p:cNvSpPr>
            <p:nvPr/>
          </p:nvSpPr>
          <p:spPr bwMode="auto">
            <a:xfrm>
              <a:off x="674688" y="6256338"/>
              <a:ext cx="50800" cy="18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200">
                  <a:solidFill>
                    <a:srgbClr val="FFFFFF"/>
                  </a:solidFill>
                </a:rPr>
                <a:t>-</a:t>
              </a:r>
              <a:endParaRPr lang="en-US">
                <a:solidFill>
                  <a:srgbClr val="000000"/>
                </a:solidFill>
                <a:latin typeface="Times New Roman" panose="02020603050405020304" pitchFamily="18" charset="0"/>
              </a:endParaRPr>
            </a:p>
          </p:txBody>
        </p:sp>
        <p:sp>
          <p:nvSpPr>
            <p:cNvPr id="184449" name="Rectangle 220"/>
            <p:cNvSpPr>
              <a:spLocks noChangeArrowheads="1"/>
            </p:cNvSpPr>
            <p:nvPr/>
          </p:nvSpPr>
          <p:spPr bwMode="auto">
            <a:xfrm>
              <a:off x="725488" y="6256338"/>
              <a:ext cx="3286125" cy="18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200" dirty="0">
                  <a:solidFill>
                    <a:srgbClr val="FFFFFF"/>
                  </a:solidFill>
                </a:rPr>
                <a:t>Fleming threshold for statistical significance was </a:t>
              </a:r>
              <a:endParaRPr lang="en-US" dirty="0">
                <a:solidFill>
                  <a:srgbClr val="000000"/>
                </a:solidFill>
                <a:latin typeface="Times New Roman" panose="02020603050405020304" pitchFamily="18" charset="0"/>
              </a:endParaRPr>
            </a:p>
          </p:txBody>
        </p:sp>
        <p:sp>
          <p:nvSpPr>
            <p:cNvPr id="184450" name="Rectangle 221"/>
            <p:cNvSpPr>
              <a:spLocks noChangeArrowheads="1"/>
            </p:cNvSpPr>
            <p:nvPr/>
          </p:nvSpPr>
          <p:spPr bwMode="auto">
            <a:xfrm>
              <a:off x="4010025" y="6254751"/>
              <a:ext cx="101600" cy="182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200" i="1">
                  <a:solidFill>
                    <a:srgbClr val="FFFFFF"/>
                  </a:solidFill>
                </a:rPr>
                <a:t>P</a:t>
              </a:r>
              <a:endParaRPr lang="en-US">
                <a:solidFill>
                  <a:srgbClr val="000000"/>
                </a:solidFill>
                <a:latin typeface="Times New Roman" panose="02020603050405020304" pitchFamily="18" charset="0"/>
              </a:endParaRPr>
            </a:p>
          </p:txBody>
        </p:sp>
        <p:sp>
          <p:nvSpPr>
            <p:cNvPr id="184451" name="Rectangle 222"/>
            <p:cNvSpPr>
              <a:spLocks noChangeArrowheads="1"/>
            </p:cNvSpPr>
            <p:nvPr/>
          </p:nvSpPr>
          <p:spPr bwMode="auto">
            <a:xfrm>
              <a:off x="4111625" y="6256338"/>
              <a:ext cx="595313" cy="18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200">
                  <a:solidFill>
                    <a:srgbClr val="FFFFFF"/>
                  </a:solidFill>
                </a:rPr>
                <a:t>=0.0077.</a:t>
              </a:r>
              <a:endParaRPr lang="en-US">
                <a:solidFill>
                  <a:srgbClr val="000000"/>
                </a:solidFill>
                <a:latin typeface="Times New Roman" panose="02020603050405020304" pitchFamily="18" charset="0"/>
              </a:endParaRPr>
            </a:p>
          </p:txBody>
        </p:sp>
      </p:grpSp>
      <p:grpSp>
        <p:nvGrpSpPr>
          <p:cNvPr id="184460" name="Group 332"/>
          <p:cNvGrpSpPr>
            <a:grpSpLocks/>
          </p:cNvGrpSpPr>
          <p:nvPr/>
        </p:nvGrpSpPr>
        <p:grpSpPr bwMode="auto">
          <a:xfrm>
            <a:off x="0" y="5657850"/>
            <a:ext cx="9145588" cy="1339850"/>
            <a:chOff x="0" y="3564"/>
            <a:chExt cx="5761" cy="844"/>
          </a:xfrm>
        </p:grpSpPr>
        <p:sp>
          <p:nvSpPr>
            <p:cNvPr id="184462" name="Rectangle 231"/>
            <p:cNvSpPr>
              <a:spLocks noChangeArrowheads="1"/>
            </p:cNvSpPr>
            <p:nvPr/>
          </p:nvSpPr>
          <p:spPr bwMode="auto">
            <a:xfrm>
              <a:off x="1287" y="3688"/>
              <a:ext cx="187" cy="1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463" name="Rectangle 232"/>
            <p:cNvSpPr>
              <a:spLocks noChangeArrowheads="1"/>
            </p:cNvSpPr>
            <p:nvPr/>
          </p:nvSpPr>
          <p:spPr bwMode="auto">
            <a:xfrm>
              <a:off x="1287" y="3696"/>
              <a:ext cx="186"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a:solidFill>
                    <a:srgbClr val="FFFFFF"/>
                  </a:solidFill>
                </a:rPr>
                <a:t>274</a:t>
              </a:r>
              <a:endParaRPr lang="en-US">
                <a:solidFill>
                  <a:srgbClr val="000000"/>
                </a:solidFill>
                <a:latin typeface="Times New Roman" panose="02020603050405020304" pitchFamily="18" charset="0"/>
              </a:endParaRPr>
            </a:p>
          </p:txBody>
        </p:sp>
        <p:sp>
          <p:nvSpPr>
            <p:cNvPr id="184464" name="Rectangle 233"/>
            <p:cNvSpPr>
              <a:spLocks noChangeArrowheads="1"/>
            </p:cNvSpPr>
            <p:nvPr/>
          </p:nvSpPr>
          <p:spPr bwMode="auto">
            <a:xfrm>
              <a:off x="1680" y="3688"/>
              <a:ext cx="187" cy="1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465" name="Rectangle 234"/>
            <p:cNvSpPr>
              <a:spLocks noChangeArrowheads="1"/>
            </p:cNvSpPr>
            <p:nvPr/>
          </p:nvSpPr>
          <p:spPr bwMode="auto">
            <a:xfrm>
              <a:off x="1680" y="3696"/>
              <a:ext cx="186"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a:solidFill>
                    <a:srgbClr val="FFFFFF"/>
                  </a:solidFill>
                </a:rPr>
                <a:t>241</a:t>
              </a:r>
              <a:endParaRPr lang="en-US">
                <a:solidFill>
                  <a:srgbClr val="000000"/>
                </a:solidFill>
                <a:latin typeface="Times New Roman" panose="02020603050405020304" pitchFamily="18" charset="0"/>
              </a:endParaRPr>
            </a:p>
          </p:txBody>
        </p:sp>
        <p:sp>
          <p:nvSpPr>
            <p:cNvPr id="184466" name="Rectangle 235"/>
            <p:cNvSpPr>
              <a:spLocks noChangeArrowheads="1"/>
            </p:cNvSpPr>
            <p:nvPr/>
          </p:nvSpPr>
          <p:spPr bwMode="auto">
            <a:xfrm>
              <a:off x="2069" y="3688"/>
              <a:ext cx="187" cy="1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467" name="Rectangle 236"/>
            <p:cNvSpPr>
              <a:spLocks noChangeArrowheads="1"/>
            </p:cNvSpPr>
            <p:nvPr/>
          </p:nvSpPr>
          <p:spPr bwMode="auto">
            <a:xfrm>
              <a:off x="2069" y="3696"/>
              <a:ext cx="186"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a:solidFill>
                    <a:srgbClr val="FFFFFF"/>
                  </a:solidFill>
                </a:rPr>
                <a:t>205</a:t>
              </a:r>
              <a:endParaRPr lang="en-US">
                <a:solidFill>
                  <a:srgbClr val="000000"/>
                </a:solidFill>
                <a:latin typeface="Times New Roman" panose="02020603050405020304" pitchFamily="18" charset="0"/>
              </a:endParaRPr>
            </a:p>
          </p:txBody>
        </p:sp>
        <p:sp>
          <p:nvSpPr>
            <p:cNvPr id="184468" name="Rectangle 237"/>
            <p:cNvSpPr>
              <a:spLocks noChangeArrowheads="1"/>
            </p:cNvSpPr>
            <p:nvPr/>
          </p:nvSpPr>
          <p:spPr bwMode="auto">
            <a:xfrm>
              <a:off x="2462" y="3688"/>
              <a:ext cx="187" cy="1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469" name="Rectangle 238"/>
            <p:cNvSpPr>
              <a:spLocks noChangeArrowheads="1"/>
            </p:cNvSpPr>
            <p:nvPr/>
          </p:nvSpPr>
          <p:spPr bwMode="auto">
            <a:xfrm>
              <a:off x="2462" y="3696"/>
              <a:ext cx="186"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a:solidFill>
                    <a:srgbClr val="FFFFFF"/>
                  </a:solidFill>
                </a:rPr>
                <a:t>161</a:t>
              </a:r>
              <a:endParaRPr lang="en-US">
                <a:solidFill>
                  <a:srgbClr val="000000"/>
                </a:solidFill>
                <a:latin typeface="Times New Roman" panose="02020603050405020304" pitchFamily="18" charset="0"/>
              </a:endParaRPr>
            </a:p>
          </p:txBody>
        </p:sp>
        <p:sp>
          <p:nvSpPr>
            <p:cNvPr id="184470" name="Rectangle 239"/>
            <p:cNvSpPr>
              <a:spLocks noChangeArrowheads="1"/>
            </p:cNvSpPr>
            <p:nvPr/>
          </p:nvSpPr>
          <p:spPr bwMode="auto">
            <a:xfrm>
              <a:off x="2853" y="3688"/>
              <a:ext cx="187" cy="1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471" name="Rectangle 240"/>
            <p:cNvSpPr>
              <a:spLocks noChangeArrowheads="1"/>
            </p:cNvSpPr>
            <p:nvPr/>
          </p:nvSpPr>
          <p:spPr bwMode="auto">
            <a:xfrm>
              <a:off x="2853" y="3696"/>
              <a:ext cx="186"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a:solidFill>
                    <a:srgbClr val="FFFFFF"/>
                  </a:solidFill>
                </a:rPr>
                <a:t>108</a:t>
              </a:r>
              <a:endParaRPr lang="en-US">
                <a:solidFill>
                  <a:srgbClr val="000000"/>
                </a:solidFill>
                <a:latin typeface="Times New Roman" panose="02020603050405020304" pitchFamily="18" charset="0"/>
              </a:endParaRPr>
            </a:p>
          </p:txBody>
        </p:sp>
        <p:sp>
          <p:nvSpPr>
            <p:cNvPr id="184472" name="Rectangle 241"/>
            <p:cNvSpPr>
              <a:spLocks noChangeArrowheads="1"/>
            </p:cNvSpPr>
            <p:nvPr/>
          </p:nvSpPr>
          <p:spPr bwMode="auto">
            <a:xfrm>
              <a:off x="3274" y="3688"/>
              <a:ext cx="125" cy="1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473" name="Rectangle 242"/>
            <p:cNvSpPr>
              <a:spLocks noChangeArrowheads="1"/>
            </p:cNvSpPr>
            <p:nvPr/>
          </p:nvSpPr>
          <p:spPr bwMode="auto">
            <a:xfrm>
              <a:off x="3274" y="3696"/>
              <a:ext cx="124"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a:solidFill>
                    <a:srgbClr val="FFFFFF"/>
                  </a:solidFill>
                </a:rPr>
                <a:t>67</a:t>
              </a:r>
              <a:endParaRPr lang="en-US">
                <a:solidFill>
                  <a:srgbClr val="000000"/>
                </a:solidFill>
                <a:latin typeface="Times New Roman" panose="02020603050405020304" pitchFamily="18" charset="0"/>
              </a:endParaRPr>
            </a:p>
          </p:txBody>
        </p:sp>
        <p:sp>
          <p:nvSpPr>
            <p:cNvPr id="184474" name="Rectangle 243"/>
            <p:cNvSpPr>
              <a:spLocks noChangeArrowheads="1"/>
            </p:cNvSpPr>
            <p:nvPr/>
          </p:nvSpPr>
          <p:spPr bwMode="auto">
            <a:xfrm>
              <a:off x="3665" y="3688"/>
              <a:ext cx="125" cy="1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475" name="Rectangle 244"/>
            <p:cNvSpPr>
              <a:spLocks noChangeArrowheads="1"/>
            </p:cNvSpPr>
            <p:nvPr/>
          </p:nvSpPr>
          <p:spPr bwMode="auto">
            <a:xfrm>
              <a:off x="3665" y="3696"/>
              <a:ext cx="124"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a:solidFill>
                    <a:srgbClr val="FFFFFF"/>
                  </a:solidFill>
                </a:rPr>
                <a:t>38</a:t>
              </a:r>
              <a:endParaRPr lang="en-US">
                <a:solidFill>
                  <a:srgbClr val="000000"/>
                </a:solidFill>
                <a:latin typeface="Times New Roman" panose="02020603050405020304" pitchFamily="18" charset="0"/>
              </a:endParaRPr>
            </a:p>
          </p:txBody>
        </p:sp>
        <p:sp>
          <p:nvSpPr>
            <p:cNvPr id="184476" name="Rectangle 245"/>
            <p:cNvSpPr>
              <a:spLocks noChangeArrowheads="1"/>
            </p:cNvSpPr>
            <p:nvPr/>
          </p:nvSpPr>
          <p:spPr bwMode="auto">
            <a:xfrm>
              <a:off x="4057" y="3688"/>
              <a:ext cx="125" cy="1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477" name="Rectangle 246"/>
            <p:cNvSpPr>
              <a:spLocks noChangeArrowheads="1"/>
            </p:cNvSpPr>
            <p:nvPr/>
          </p:nvSpPr>
          <p:spPr bwMode="auto">
            <a:xfrm>
              <a:off x="4057" y="3696"/>
              <a:ext cx="124"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a:solidFill>
                    <a:srgbClr val="FFFFFF"/>
                  </a:solidFill>
                </a:rPr>
                <a:t>12</a:t>
              </a:r>
              <a:endParaRPr lang="en-US">
                <a:solidFill>
                  <a:srgbClr val="000000"/>
                </a:solidFill>
                <a:latin typeface="Times New Roman" panose="02020603050405020304" pitchFamily="18" charset="0"/>
              </a:endParaRPr>
            </a:p>
          </p:txBody>
        </p:sp>
        <p:sp>
          <p:nvSpPr>
            <p:cNvPr id="184478" name="Rectangle 247"/>
            <p:cNvSpPr>
              <a:spLocks noChangeArrowheads="1"/>
            </p:cNvSpPr>
            <p:nvPr/>
          </p:nvSpPr>
          <p:spPr bwMode="auto">
            <a:xfrm>
              <a:off x="4478" y="3688"/>
              <a:ext cx="63" cy="1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479" name="Rectangle 248"/>
            <p:cNvSpPr>
              <a:spLocks noChangeArrowheads="1"/>
            </p:cNvSpPr>
            <p:nvPr/>
          </p:nvSpPr>
          <p:spPr bwMode="auto">
            <a:xfrm>
              <a:off x="4478" y="3696"/>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a:solidFill>
                    <a:srgbClr val="FFFFFF"/>
                  </a:solidFill>
                </a:rPr>
                <a:t>0</a:t>
              </a:r>
              <a:endParaRPr lang="en-US">
                <a:solidFill>
                  <a:srgbClr val="000000"/>
                </a:solidFill>
                <a:latin typeface="Times New Roman" panose="02020603050405020304" pitchFamily="18" charset="0"/>
              </a:endParaRPr>
            </a:p>
          </p:txBody>
        </p:sp>
        <p:sp>
          <p:nvSpPr>
            <p:cNvPr id="184480" name="Rectangle 249"/>
            <p:cNvSpPr>
              <a:spLocks noChangeArrowheads="1"/>
            </p:cNvSpPr>
            <p:nvPr/>
          </p:nvSpPr>
          <p:spPr bwMode="auto">
            <a:xfrm>
              <a:off x="110" y="3564"/>
              <a:ext cx="765" cy="2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481" name="Rectangle 250"/>
            <p:cNvSpPr>
              <a:spLocks noChangeArrowheads="1"/>
            </p:cNvSpPr>
            <p:nvPr/>
          </p:nvSpPr>
          <p:spPr bwMode="auto">
            <a:xfrm>
              <a:off x="110" y="3572"/>
              <a:ext cx="733"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a:solidFill>
                    <a:srgbClr val="FFFFFF"/>
                  </a:solidFill>
                </a:rPr>
                <a:t>Patients at risk</a:t>
              </a:r>
              <a:endParaRPr lang="en-US">
                <a:solidFill>
                  <a:srgbClr val="000000"/>
                </a:solidFill>
                <a:latin typeface="Times New Roman" panose="02020603050405020304" pitchFamily="18" charset="0"/>
              </a:endParaRPr>
            </a:p>
          </p:txBody>
        </p:sp>
        <p:sp>
          <p:nvSpPr>
            <p:cNvPr id="184482" name="Line 251"/>
            <p:cNvSpPr>
              <a:spLocks noChangeShapeType="1"/>
            </p:cNvSpPr>
            <p:nvPr/>
          </p:nvSpPr>
          <p:spPr bwMode="auto">
            <a:xfrm>
              <a:off x="111" y="3688"/>
              <a:ext cx="731" cy="1"/>
            </a:xfrm>
            <a:prstGeom prst="line">
              <a:avLst/>
            </a:prstGeom>
            <a:noFill/>
            <a:ln w="1588">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84483" name="Rectangle 252"/>
            <p:cNvSpPr>
              <a:spLocks noChangeArrowheads="1"/>
            </p:cNvSpPr>
            <p:nvPr/>
          </p:nvSpPr>
          <p:spPr bwMode="auto">
            <a:xfrm>
              <a:off x="110" y="3684"/>
              <a:ext cx="734" cy="9"/>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486" name="Rectangle 255"/>
            <p:cNvSpPr>
              <a:spLocks noChangeArrowheads="1"/>
            </p:cNvSpPr>
            <p:nvPr/>
          </p:nvSpPr>
          <p:spPr bwMode="auto">
            <a:xfrm>
              <a:off x="1287" y="3803"/>
              <a:ext cx="187" cy="1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487" name="Rectangle 256"/>
            <p:cNvSpPr>
              <a:spLocks noChangeArrowheads="1"/>
            </p:cNvSpPr>
            <p:nvPr/>
          </p:nvSpPr>
          <p:spPr bwMode="auto">
            <a:xfrm>
              <a:off x="1287" y="3811"/>
              <a:ext cx="186"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a:solidFill>
                    <a:srgbClr val="FFFFFF"/>
                  </a:solidFill>
                </a:rPr>
                <a:t>276</a:t>
              </a:r>
              <a:endParaRPr lang="en-US">
                <a:solidFill>
                  <a:srgbClr val="000000"/>
                </a:solidFill>
                <a:latin typeface="Times New Roman" panose="02020603050405020304" pitchFamily="18" charset="0"/>
              </a:endParaRPr>
            </a:p>
          </p:txBody>
        </p:sp>
        <p:sp>
          <p:nvSpPr>
            <p:cNvPr id="184488" name="Rectangle 257"/>
            <p:cNvSpPr>
              <a:spLocks noChangeArrowheads="1"/>
            </p:cNvSpPr>
            <p:nvPr/>
          </p:nvSpPr>
          <p:spPr bwMode="auto">
            <a:xfrm>
              <a:off x="1681" y="3803"/>
              <a:ext cx="187" cy="1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489" name="Rectangle 258"/>
            <p:cNvSpPr>
              <a:spLocks noChangeArrowheads="1"/>
            </p:cNvSpPr>
            <p:nvPr/>
          </p:nvSpPr>
          <p:spPr bwMode="auto">
            <a:xfrm>
              <a:off x="1681" y="3811"/>
              <a:ext cx="186"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a:solidFill>
                    <a:srgbClr val="FFFFFF"/>
                  </a:solidFill>
                </a:rPr>
                <a:t>224</a:t>
              </a:r>
              <a:endParaRPr lang="en-US">
                <a:solidFill>
                  <a:srgbClr val="000000"/>
                </a:solidFill>
                <a:latin typeface="Times New Roman" panose="02020603050405020304" pitchFamily="18" charset="0"/>
              </a:endParaRPr>
            </a:p>
          </p:txBody>
        </p:sp>
        <p:sp>
          <p:nvSpPr>
            <p:cNvPr id="184490" name="Rectangle 259"/>
            <p:cNvSpPr>
              <a:spLocks noChangeArrowheads="1"/>
            </p:cNvSpPr>
            <p:nvPr/>
          </p:nvSpPr>
          <p:spPr bwMode="auto">
            <a:xfrm>
              <a:off x="2070" y="3803"/>
              <a:ext cx="187" cy="1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491" name="Rectangle 260"/>
            <p:cNvSpPr>
              <a:spLocks noChangeArrowheads="1"/>
            </p:cNvSpPr>
            <p:nvPr/>
          </p:nvSpPr>
          <p:spPr bwMode="auto">
            <a:xfrm>
              <a:off x="2070" y="3811"/>
              <a:ext cx="186"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a:solidFill>
                    <a:srgbClr val="FFFFFF"/>
                  </a:solidFill>
                </a:rPr>
                <a:t>179</a:t>
              </a:r>
              <a:endParaRPr lang="en-US">
                <a:solidFill>
                  <a:srgbClr val="000000"/>
                </a:solidFill>
                <a:latin typeface="Times New Roman" panose="02020603050405020304" pitchFamily="18" charset="0"/>
              </a:endParaRPr>
            </a:p>
          </p:txBody>
        </p:sp>
        <p:sp>
          <p:nvSpPr>
            <p:cNvPr id="184492" name="Rectangle 261"/>
            <p:cNvSpPr>
              <a:spLocks noChangeArrowheads="1"/>
            </p:cNvSpPr>
            <p:nvPr/>
          </p:nvSpPr>
          <p:spPr bwMode="auto">
            <a:xfrm>
              <a:off x="2463" y="3803"/>
              <a:ext cx="187" cy="1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493" name="Rectangle 262"/>
            <p:cNvSpPr>
              <a:spLocks noChangeArrowheads="1"/>
            </p:cNvSpPr>
            <p:nvPr/>
          </p:nvSpPr>
          <p:spPr bwMode="auto">
            <a:xfrm>
              <a:off x="2463" y="3811"/>
              <a:ext cx="186"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a:solidFill>
                    <a:srgbClr val="FFFFFF"/>
                  </a:solidFill>
                </a:rPr>
                <a:t>126</a:t>
              </a:r>
              <a:endParaRPr lang="en-US">
                <a:solidFill>
                  <a:srgbClr val="000000"/>
                </a:solidFill>
                <a:latin typeface="Times New Roman" panose="02020603050405020304" pitchFamily="18" charset="0"/>
              </a:endParaRPr>
            </a:p>
          </p:txBody>
        </p:sp>
        <p:sp>
          <p:nvSpPr>
            <p:cNvPr id="184494" name="Rectangle 263"/>
            <p:cNvSpPr>
              <a:spLocks noChangeArrowheads="1"/>
            </p:cNvSpPr>
            <p:nvPr/>
          </p:nvSpPr>
          <p:spPr bwMode="auto">
            <a:xfrm>
              <a:off x="2884" y="3803"/>
              <a:ext cx="125" cy="1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495" name="Rectangle 264"/>
            <p:cNvSpPr>
              <a:spLocks noChangeArrowheads="1"/>
            </p:cNvSpPr>
            <p:nvPr/>
          </p:nvSpPr>
          <p:spPr bwMode="auto">
            <a:xfrm>
              <a:off x="2884" y="3811"/>
              <a:ext cx="124"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a:solidFill>
                    <a:srgbClr val="FFFFFF"/>
                  </a:solidFill>
                </a:rPr>
                <a:t>78</a:t>
              </a:r>
              <a:endParaRPr lang="en-US">
                <a:solidFill>
                  <a:srgbClr val="000000"/>
                </a:solidFill>
                <a:latin typeface="Times New Roman" panose="02020603050405020304" pitchFamily="18" charset="0"/>
              </a:endParaRPr>
            </a:p>
          </p:txBody>
        </p:sp>
        <p:sp>
          <p:nvSpPr>
            <p:cNvPr id="184496" name="Rectangle 265"/>
            <p:cNvSpPr>
              <a:spLocks noChangeArrowheads="1"/>
            </p:cNvSpPr>
            <p:nvPr/>
          </p:nvSpPr>
          <p:spPr bwMode="auto">
            <a:xfrm>
              <a:off x="3274" y="3803"/>
              <a:ext cx="125" cy="1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497" name="Rectangle 266"/>
            <p:cNvSpPr>
              <a:spLocks noChangeArrowheads="1"/>
            </p:cNvSpPr>
            <p:nvPr/>
          </p:nvSpPr>
          <p:spPr bwMode="auto">
            <a:xfrm>
              <a:off x="3274" y="3811"/>
              <a:ext cx="124"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a:solidFill>
                    <a:srgbClr val="FFFFFF"/>
                  </a:solidFill>
                </a:rPr>
                <a:t>47</a:t>
              </a:r>
              <a:endParaRPr lang="en-US">
                <a:solidFill>
                  <a:srgbClr val="000000"/>
                </a:solidFill>
                <a:latin typeface="Times New Roman" panose="02020603050405020304" pitchFamily="18" charset="0"/>
              </a:endParaRPr>
            </a:p>
          </p:txBody>
        </p:sp>
        <p:sp>
          <p:nvSpPr>
            <p:cNvPr id="184498" name="Rectangle 267"/>
            <p:cNvSpPr>
              <a:spLocks noChangeArrowheads="1"/>
            </p:cNvSpPr>
            <p:nvPr/>
          </p:nvSpPr>
          <p:spPr bwMode="auto">
            <a:xfrm>
              <a:off x="3665" y="3803"/>
              <a:ext cx="125" cy="1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499" name="Rectangle 268"/>
            <p:cNvSpPr>
              <a:spLocks noChangeArrowheads="1"/>
            </p:cNvSpPr>
            <p:nvPr/>
          </p:nvSpPr>
          <p:spPr bwMode="auto">
            <a:xfrm>
              <a:off x="3665" y="3811"/>
              <a:ext cx="124"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a:solidFill>
                    <a:srgbClr val="FFFFFF"/>
                  </a:solidFill>
                </a:rPr>
                <a:t>25</a:t>
              </a:r>
              <a:endParaRPr lang="en-US">
                <a:solidFill>
                  <a:srgbClr val="000000"/>
                </a:solidFill>
                <a:latin typeface="Times New Roman" panose="02020603050405020304" pitchFamily="18" charset="0"/>
              </a:endParaRPr>
            </a:p>
          </p:txBody>
        </p:sp>
        <p:sp>
          <p:nvSpPr>
            <p:cNvPr id="184500" name="Rectangle 269"/>
            <p:cNvSpPr>
              <a:spLocks noChangeArrowheads="1"/>
            </p:cNvSpPr>
            <p:nvPr/>
          </p:nvSpPr>
          <p:spPr bwMode="auto">
            <a:xfrm>
              <a:off x="4088" y="3803"/>
              <a:ext cx="63" cy="1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501" name="Rectangle 270"/>
            <p:cNvSpPr>
              <a:spLocks noChangeArrowheads="1"/>
            </p:cNvSpPr>
            <p:nvPr/>
          </p:nvSpPr>
          <p:spPr bwMode="auto">
            <a:xfrm>
              <a:off x="4088" y="3811"/>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a:solidFill>
                    <a:srgbClr val="FFFFFF"/>
                  </a:solidFill>
                </a:rPr>
                <a:t>7</a:t>
              </a:r>
              <a:endParaRPr lang="en-US">
                <a:solidFill>
                  <a:srgbClr val="000000"/>
                </a:solidFill>
                <a:latin typeface="Times New Roman" panose="02020603050405020304" pitchFamily="18" charset="0"/>
              </a:endParaRPr>
            </a:p>
          </p:txBody>
        </p:sp>
        <p:sp>
          <p:nvSpPr>
            <p:cNvPr id="184502" name="Rectangle 271"/>
            <p:cNvSpPr>
              <a:spLocks noChangeArrowheads="1"/>
            </p:cNvSpPr>
            <p:nvPr/>
          </p:nvSpPr>
          <p:spPr bwMode="auto">
            <a:xfrm>
              <a:off x="4478" y="3803"/>
              <a:ext cx="63" cy="1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503" name="Rectangle 272"/>
            <p:cNvSpPr>
              <a:spLocks noChangeArrowheads="1"/>
            </p:cNvSpPr>
            <p:nvPr/>
          </p:nvSpPr>
          <p:spPr bwMode="auto">
            <a:xfrm>
              <a:off x="4478" y="3811"/>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a:solidFill>
                    <a:srgbClr val="FFFFFF"/>
                  </a:solidFill>
                </a:rPr>
                <a:t>2</a:t>
              </a:r>
              <a:endParaRPr lang="en-US">
                <a:solidFill>
                  <a:srgbClr val="000000"/>
                </a:solidFill>
                <a:latin typeface="Times New Roman" panose="02020603050405020304" pitchFamily="18" charset="0"/>
              </a:endParaRPr>
            </a:p>
          </p:txBody>
        </p:sp>
        <p:sp>
          <p:nvSpPr>
            <p:cNvPr id="184504" name="Rectangle 273"/>
            <p:cNvSpPr>
              <a:spLocks noChangeArrowheads="1"/>
            </p:cNvSpPr>
            <p:nvPr/>
          </p:nvSpPr>
          <p:spPr bwMode="auto">
            <a:xfrm>
              <a:off x="439" y="3804"/>
              <a:ext cx="436" cy="1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506" name="Rectangle 275"/>
            <p:cNvSpPr>
              <a:spLocks noChangeArrowheads="1"/>
            </p:cNvSpPr>
            <p:nvPr/>
          </p:nvSpPr>
          <p:spPr bwMode="auto">
            <a:xfrm>
              <a:off x="909" y="3688"/>
              <a:ext cx="187" cy="1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507" name="Rectangle 276"/>
            <p:cNvSpPr>
              <a:spLocks noChangeArrowheads="1"/>
            </p:cNvSpPr>
            <p:nvPr/>
          </p:nvSpPr>
          <p:spPr bwMode="auto">
            <a:xfrm>
              <a:off x="909" y="3696"/>
              <a:ext cx="186"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a:solidFill>
                    <a:srgbClr val="FFFFFF"/>
                  </a:solidFill>
                </a:rPr>
                <a:t>299</a:t>
              </a:r>
              <a:endParaRPr lang="en-US">
                <a:solidFill>
                  <a:srgbClr val="000000"/>
                </a:solidFill>
                <a:latin typeface="Times New Roman" panose="02020603050405020304" pitchFamily="18" charset="0"/>
              </a:endParaRPr>
            </a:p>
          </p:txBody>
        </p:sp>
        <p:sp>
          <p:nvSpPr>
            <p:cNvPr id="184508" name="Rectangle 277"/>
            <p:cNvSpPr>
              <a:spLocks noChangeArrowheads="1"/>
            </p:cNvSpPr>
            <p:nvPr/>
          </p:nvSpPr>
          <p:spPr bwMode="auto">
            <a:xfrm>
              <a:off x="909" y="3803"/>
              <a:ext cx="187" cy="1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509" name="Rectangle 278"/>
            <p:cNvSpPr>
              <a:spLocks noChangeArrowheads="1"/>
            </p:cNvSpPr>
            <p:nvPr/>
          </p:nvSpPr>
          <p:spPr bwMode="auto">
            <a:xfrm>
              <a:off x="909" y="3811"/>
              <a:ext cx="186"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a:solidFill>
                    <a:srgbClr val="FFFFFF"/>
                  </a:solidFill>
                </a:rPr>
                <a:t>303</a:t>
              </a:r>
              <a:endParaRPr lang="en-US">
                <a:solidFill>
                  <a:srgbClr val="000000"/>
                </a:solidFill>
                <a:latin typeface="Times New Roman" panose="02020603050405020304" pitchFamily="18" charset="0"/>
              </a:endParaRPr>
            </a:p>
          </p:txBody>
        </p:sp>
        <p:sp>
          <p:nvSpPr>
            <p:cNvPr id="184510" name="Rectangle 279"/>
            <p:cNvSpPr>
              <a:spLocks noChangeArrowheads="1"/>
            </p:cNvSpPr>
            <p:nvPr/>
          </p:nvSpPr>
          <p:spPr bwMode="auto">
            <a:xfrm>
              <a:off x="1287" y="3688"/>
              <a:ext cx="187" cy="1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511" name="Rectangle 280"/>
            <p:cNvSpPr>
              <a:spLocks noChangeArrowheads="1"/>
            </p:cNvSpPr>
            <p:nvPr/>
          </p:nvSpPr>
          <p:spPr bwMode="auto">
            <a:xfrm>
              <a:off x="1287" y="3696"/>
              <a:ext cx="186"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a:solidFill>
                    <a:srgbClr val="FFFFFF"/>
                  </a:solidFill>
                </a:rPr>
                <a:t>274</a:t>
              </a:r>
              <a:endParaRPr lang="en-US">
                <a:solidFill>
                  <a:srgbClr val="000000"/>
                </a:solidFill>
                <a:latin typeface="Times New Roman" panose="02020603050405020304" pitchFamily="18" charset="0"/>
              </a:endParaRPr>
            </a:p>
          </p:txBody>
        </p:sp>
        <p:sp>
          <p:nvSpPr>
            <p:cNvPr id="184512" name="Rectangle 281"/>
            <p:cNvSpPr>
              <a:spLocks noChangeArrowheads="1"/>
            </p:cNvSpPr>
            <p:nvPr/>
          </p:nvSpPr>
          <p:spPr bwMode="auto">
            <a:xfrm>
              <a:off x="1680" y="3688"/>
              <a:ext cx="187" cy="1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513" name="Rectangle 282"/>
            <p:cNvSpPr>
              <a:spLocks noChangeArrowheads="1"/>
            </p:cNvSpPr>
            <p:nvPr/>
          </p:nvSpPr>
          <p:spPr bwMode="auto">
            <a:xfrm>
              <a:off x="1680" y="3696"/>
              <a:ext cx="186"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a:solidFill>
                    <a:srgbClr val="FFFFFF"/>
                  </a:solidFill>
                </a:rPr>
                <a:t>241</a:t>
              </a:r>
              <a:endParaRPr lang="en-US">
                <a:solidFill>
                  <a:srgbClr val="000000"/>
                </a:solidFill>
                <a:latin typeface="Times New Roman" panose="02020603050405020304" pitchFamily="18" charset="0"/>
              </a:endParaRPr>
            </a:p>
          </p:txBody>
        </p:sp>
        <p:sp>
          <p:nvSpPr>
            <p:cNvPr id="184514" name="Rectangle 283"/>
            <p:cNvSpPr>
              <a:spLocks noChangeArrowheads="1"/>
            </p:cNvSpPr>
            <p:nvPr/>
          </p:nvSpPr>
          <p:spPr bwMode="auto">
            <a:xfrm>
              <a:off x="2069" y="3688"/>
              <a:ext cx="187" cy="1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515" name="Rectangle 284"/>
            <p:cNvSpPr>
              <a:spLocks noChangeArrowheads="1"/>
            </p:cNvSpPr>
            <p:nvPr/>
          </p:nvSpPr>
          <p:spPr bwMode="auto">
            <a:xfrm>
              <a:off x="2069" y="3696"/>
              <a:ext cx="186"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dirty="0">
                  <a:solidFill>
                    <a:srgbClr val="FFFFFF"/>
                  </a:solidFill>
                </a:rPr>
                <a:t>205</a:t>
              </a:r>
              <a:endParaRPr lang="en-US" dirty="0">
                <a:solidFill>
                  <a:srgbClr val="000000"/>
                </a:solidFill>
                <a:latin typeface="Times New Roman" panose="02020603050405020304" pitchFamily="18" charset="0"/>
              </a:endParaRPr>
            </a:p>
          </p:txBody>
        </p:sp>
        <p:sp>
          <p:nvSpPr>
            <p:cNvPr id="184516" name="Rectangle 285"/>
            <p:cNvSpPr>
              <a:spLocks noChangeArrowheads="1"/>
            </p:cNvSpPr>
            <p:nvPr/>
          </p:nvSpPr>
          <p:spPr bwMode="auto">
            <a:xfrm>
              <a:off x="2462" y="3688"/>
              <a:ext cx="187" cy="1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517" name="Rectangle 286"/>
            <p:cNvSpPr>
              <a:spLocks noChangeArrowheads="1"/>
            </p:cNvSpPr>
            <p:nvPr/>
          </p:nvSpPr>
          <p:spPr bwMode="auto">
            <a:xfrm>
              <a:off x="2462" y="3696"/>
              <a:ext cx="186"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a:solidFill>
                    <a:srgbClr val="FFFFFF"/>
                  </a:solidFill>
                </a:rPr>
                <a:t>161</a:t>
              </a:r>
              <a:endParaRPr lang="en-US">
                <a:solidFill>
                  <a:srgbClr val="000000"/>
                </a:solidFill>
                <a:latin typeface="Times New Roman" panose="02020603050405020304" pitchFamily="18" charset="0"/>
              </a:endParaRPr>
            </a:p>
          </p:txBody>
        </p:sp>
        <p:sp>
          <p:nvSpPr>
            <p:cNvPr id="184518" name="Rectangle 287"/>
            <p:cNvSpPr>
              <a:spLocks noChangeArrowheads="1"/>
            </p:cNvSpPr>
            <p:nvPr/>
          </p:nvSpPr>
          <p:spPr bwMode="auto">
            <a:xfrm>
              <a:off x="2853" y="3688"/>
              <a:ext cx="187" cy="1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519" name="Rectangle 288"/>
            <p:cNvSpPr>
              <a:spLocks noChangeArrowheads="1"/>
            </p:cNvSpPr>
            <p:nvPr/>
          </p:nvSpPr>
          <p:spPr bwMode="auto">
            <a:xfrm>
              <a:off x="2853" y="3696"/>
              <a:ext cx="186"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a:solidFill>
                    <a:srgbClr val="FFFFFF"/>
                  </a:solidFill>
                </a:rPr>
                <a:t>108</a:t>
              </a:r>
              <a:endParaRPr lang="en-US">
                <a:solidFill>
                  <a:srgbClr val="000000"/>
                </a:solidFill>
                <a:latin typeface="Times New Roman" panose="02020603050405020304" pitchFamily="18" charset="0"/>
              </a:endParaRPr>
            </a:p>
          </p:txBody>
        </p:sp>
        <p:sp>
          <p:nvSpPr>
            <p:cNvPr id="184520" name="Rectangle 289"/>
            <p:cNvSpPr>
              <a:spLocks noChangeArrowheads="1"/>
            </p:cNvSpPr>
            <p:nvPr/>
          </p:nvSpPr>
          <p:spPr bwMode="auto">
            <a:xfrm>
              <a:off x="3274" y="3688"/>
              <a:ext cx="125" cy="1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521" name="Rectangle 290"/>
            <p:cNvSpPr>
              <a:spLocks noChangeArrowheads="1"/>
            </p:cNvSpPr>
            <p:nvPr/>
          </p:nvSpPr>
          <p:spPr bwMode="auto">
            <a:xfrm>
              <a:off x="3274" y="3696"/>
              <a:ext cx="124"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a:solidFill>
                    <a:srgbClr val="FFFFFF"/>
                  </a:solidFill>
                </a:rPr>
                <a:t>67</a:t>
              </a:r>
              <a:endParaRPr lang="en-US">
                <a:solidFill>
                  <a:srgbClr val="000000"/>
                </a:solidFill>
                <a:latin typeface="Times New Roman" panose="02020603050405020304" pitchFamily="18" charset="0"/>
              </a:endParaRPr>
            </a:p>
          </p:txBody>
        </p:sp>
        <p:sp>
          <p:nvSpPr>
            <p:cNvPr id="184522" name="Rectangle 291"/>
            <p:cNvSpPr>
              <a:spLocks noChangeArrowheads="1"/>
            </p:cNvSpPr>
            <p:nvPr/>
          </p:nvSpPr>
          <p:spPr bwMode="auto">
            <a:xfrm>
              <a:off x="3665" y="3688"/>
              <a:ext cx="125" cy="1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523" name="Rectangle 292"/>
            <p:cNvSpPr>
              <a:spLocks noChangeArrowheads="1"/>
            </p:cNvSpPr>
            <p:nvPr/>
          </p:nvSpPr>
          <p:spPr bwMode="auto">
            <a:xfrm>
              <a:off x="3665" y="3696"/>
              <a:ext cx="124"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a:solidFill>
                    <a:srgbClr val="FFFFFF"/>
                  </a:solidFill>
                </a:rPr>
                <a:t>38</a:t>
              </a:r>
              <a:endParaRPr lang="en-US">
                <a:solidFill>
                  <a:srgbClr val="000000"/>
                </a:solidFill>
                <a:latin typeface="Times New Roman" panose="02020603050405020304" pitchFamily="18" charset="0"/>
              </a:endParaRPr>
            </a:p>
          </p:txBody>
        </p:sp>
        <p:sp>
          <p:nvSpPr>
            <p:cNvPr id="184524" name="Rectangle 293"/>
            <p:cNvSpPr>
              <a:spLocks noChangeArrowheads="1"/>
            </p:cNvSpPr>
            <p:nvPr/>
          </p:nvSpPr>
          <p:spPr bwMode="auto">
            <a:xfrm>
              <a:off x="4057" y="3688"/>
              <a:ext cx="125" cy="1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525" name="Rectangle 294"/>
            <p:cNvSpPr>
              <a:spLocks noChangeArrowheads="1"/>
            </p:cNvSpPr>
            <p:nvPr/>
          </p:nvSpPr>
          <p:spPr bwMode="auto">
            <a:xfrm>
              <a:off x="4057" y="3696"/>
              <a:ext cx="124"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a:solidFill>
                    <a:srgbClr val="FFFFFF"/>
                  </a:solidFill>
                </a:rPr>
                <a:t>12</a:t>
              </a:r>
              <a:endParaRPr lang="en-US">
                <a:solidFill>
                  <a:srgbClr val="000000"/>
                </a:solidFill>
                <a:latin typeface="Times New Roman" panose="02020603050405020304" pitchFamily="18" charset="0"/>
              </a:endParaRPr>
            </a:p>
          </p:txBody>
        </p:sp>
        <p:sp>
          <p:nvSpPr>
            <p:cNvPr id="184526" name="Rectangle 295"/>
            <p:cNvSpPr>
              <a:spLocks noChangeArrowheads="1"/>
            </p:cNvSpPr>
            <p:nvPr/>
          </p:nvSpPr>
          <p:spPr bwMode="auto">
            <a:xfrm>
              <a:off x="4478" y="3688"/>
              <a:ext cx="63" cy="1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527" name="Rectangle 296"/>
            <p:cNvSpPr>
              <a:spLocks noChangeArrowheads="1"/>
            </p:cNvSpPr>
            <p:nvPr/>
          </p:nvSpPr>
          <p:spPr bwMode="auto">
            <a:xfrm>
              <a:off x="4478" y="3696"/>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a:solidFill>
                    <a:srgbClr val="FFFFFF"/>
                  </a:solidFill>
                </a:rPr>
                <a:t>0</a:t>
              </a:r>
              <a:endParaRPr lang="en-US">
                <a:solidFill>
                  <a:srgbClr val="000000"/>
                </a:solidFill>
                <a:latin typeface="Times New Roman" panose="02020603050405020304" pitchFamily="18" charset="0"/>
              </a:endParaRPr>
            </a:p>
          </p:txBody>
        </p:sp>
        <p:sp>
          <p:nvSpPr>
            <p:cNvPr id="184528" name="Rectangle 297"/>
            <p:cNvSpPr>
              <a:spLocks noChangeArrowheads="1"/>
            </p:cNvSpPr>
            <p:nvPr/>
          </p:nvSpPr>
          <p:spPr bwMode="auto">
            <a:xfrm>
              <a:off x="110" y="3564"/>
              <a:ext cx="765" cy="2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529" name="Rectangle 298"/>
            <p:cNvSpPr>
              <a:spLocks noChangeArrowheads="1"/>
            </p:cNvSpPr>
            <p:nvPr/>
          </p:nvSpPr>
          <p:spPr bwMode="auto">
            <a:xfrm>
              <a:off x="110" y="3572"/>
              <a:ext cx="733"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a:solidFill>
                    <a:srgbClr val="FFFFFF"/>
                  </a:solidFill>
                </a:rPr>
                <a:t>Patients at risk</a:t>
              </a:r>
              <a:endParaRPr lang="en-US">
                <a:solidFill>
                  <a:srgbClr val="000000"/>
                </a:solidFill>
                <a:latin typeface="Times New Roman" panose="02020603050405020304" pitchFamily="18" charset="0"/>
              </a:endParaRPr>
            </a:p>
          </p:txBody>
        </p:sp>
        <p:sp>
          <p:nvSpPr>
            <p:cNvPr id="184530" name="Line 299"/>
            <p:cNvSpPr>
              <a:spLocks noChangeShapeType="1"/>
            </p:cNvSpPr>
            <p:nvPr/>
          </p:nvSpPr>
          <p:spPr bwMode="auto">
            <a:xfrm>
              <a:off x="111" y="3688"/>
              <a:ext cx="731" cy="1"/>
            </a:xfrm>
            <a:prstGeom prst="line">
              <a:avLst/>
            </a:prstGeom>
            <a:noFill/>
            <a:ln w="1588">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84531" name="Rectangle 300"/>
            <p:cNvSpPr>
              <a:spLocks noChangeArrowheads="1"/>
            </p:cNvSpPr>
            <p:nvPr/>
          </p:nvSpPr>
          <p:spPr bwMode="auto">
            <a:xfrm>
              <a:off x="110" y="3684"/>
              <a:ext cx="734" cy="9"/>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532" name="Rectangle 301"/>
            <p:cNvSpPr>
              <a:spLocks noChangeArrowheads="1"/>
            </p:cNvSpPr>
            <p:nvPr/>
          </p:nvSpPr>
          <p:spPr bwMode="auto">
            <a:xfrm>
              <a:off x="336" y="3706"/>
              <a:ext cx="459"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dirty="0" err="1">
                  <a:solidFill>
                    <a:srgbClr val="FFFFFF"/>
                  </a:solidFill>
                </a:rPr>
                <a:t>sorafenib</a:t>
              </a:r>
              <a:endParaRPr lang="en-US" dirty="0">
                <a:solidFill>
                  <a:srgbClr val="000000"/>
                </a:solidFill>
                <a:latin typeface="Times New Roman" panose="02020603050405020304" pitchFamily="18" charset="0"/>
              </a:endParaRPr>
            </a:p>
          </p:txBody>
        </p:sp>
        <p:sp>
          <p:nvSpPr>
            <p:cNvPr id="184534" name="Rectangle 303"/>
            <p:cNvSpPr>
              <a:spLocks noChangeArrowheads="1"/>
            </p:cNvSpPr>
            <p:nvPr/>
          </p:nvSpPr>
          <p:spPr bwMode="auto">
            <a:xfrm>
              <a:off x="1287" y="3803"/>
              <a:ext cx="187" cy="1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535" name="Rectangle 304"/>
            <p:cNvSpPr>
              <a:spLocks noChangeArrowheads="1"/>
            </p:cNvSpPr>
            <p:nvPr/>
          </p:nvSpPr>
          <p:spPr bwMode="auto">
            <a:xfrm>
              <a:off x="1287" y="3811"/>
              <a:ext cx="186"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a:solidFill>
                    <a:srgbClr val="FFFFFF"/>
                  </a:solidFill>
                </a:rPr>
                <a:t>276</a:t>
              </a:r>
              <a:endParaRPr lang="en-US">
                <a:solidFill>
                  <a:srgbClr val="000000"/>
                </a:solidFill>
                <a:latin typeface="Times New Roman" panose="02020603050405020304" pitchFamily="18" charset="0"/>
              </a:endParaRPr>
            </a:p>
          </p:txBody>
        </p:sp>
        <p:sp>
          <p:nvSpPr>
            <p:cNvPr id="184536" name="Rectangle 305"/>
            <p:cNvSpPr>
              <a:spLocks noChangeArrowheads="1"/>
            </p:cNvSpPr>
            <p:nvPr/>
          </p:nvSpPr>
          <p:spPr bwMode="auto">
            <a:xfrm>
              <a:off x="1681" y="3803"/>
              <a:ext cx="187" cy="1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537" name="Rectangle 306"/>
            <p:cNvSpPr>
              <a:spLocks noChangeArrowheads="1"/>
            </p:cNvSpPr>
            <p:nvPr/>
          </p:nvSpPr>
          <p:spPr bwMode="auto">
            <a:xfrm>
              <a:off x="1681" y="3811"/>
              <a:ext cx="186"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a:solidFill>
                    <a:srgbClr val="FFFFFF"/>
                  </a:solidFill>
                </a:rPr>
                <a:t>224</a:t>
              </a:r>
              <a:endParaRPr lang="en-US">
                <a:solidFill>
                  <a:srgbClr val="000000"/>
                </a:solidFill>
                <a:latin typeface="Times New Roman" panose="02020603050405020304" pitchFamily="18" charset="0"/>
              </a:endParaRPr>
            </a:p>
          </p:txBody>
        </p:sp>
        <p:sp>
          <p:nvSpPr>
            <p:cNvPr id="184538" name="Rectangle 307"/>
            <p:cNvSpPr>
              <a:spLocks noChangeArrowheads="1"/>
            </p:cNvSpPr>
            <p:nvPr/>
          </p:nvSpPr>
          <p:spPr bwMode="auto">
            <a:xfrm>
              <a:off x="2070" y="3803"/>
              <a:ext cx="187" cy="1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539" name="Rectangle 308"/>
            <p:cNvSpPr>
              <a:spLocks noChangeArrowheads="1"/>
            </p:cNvSpPr>
            <p:nvPr/>
          </p:nvSpPr>
          <p:spPr bwMode="auto">
            <a:xfrm>
              <a:off x="2070" y="3811"/>
              <a:ext cx="186"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a:solidFill>
                    <a:srgbClr val="FFFFFF"/>
                  </a:solidFill>
                </a:rPr>
                <a:t>179</a:t>
              </a:r>
              <a:endParaRPr lang="en-US">
                <a:solidFill>
                  <a:srgbClr val="000000"/>
                </a:solidFill>
                <a:latin typeface="Times New Roman" panose="02020603050405020304" pitchFamily="18" charset="0"/>
              </a:endParaRPr>
            </a:p>
          </p:txBody>
        </p:sp>
        <p:sp>
          <p:nvSpPr>
            <p:cNvPr id="184540" name="Rectangle 309"/>
            <p:cNvSpPr>
              <a:spLocks noChangeArrowheads="1"/>
            </p:cNvSpPr>
            <p:nvPr/>
          </p:nvSpPr>
          <p:spPr bwMode="auto">
            <a:xfrm>
              <a:off x="2463" y="3803"/>
              <a:ext cx="187" cy="1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541" name="Rectangle 310"/>
            <p:cNvSpPr>
              <a:spLocks noChangeArrowheads="1"/>
            </p:cNvSpPr>
            <p:nvPr/>
          </p:nvSpPr>
          <p:spPr bwMode="auto">
            <a:xfrm>
              <a:off x="2463" y="3811"/>
              <a:ext cx="186"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a:solidFill>
                    <a:srgbClr val="FFFFFF"/>
                  </a:solidFill>
                </a:rPr>
                <a:t>126</a:t>
              </a:r>
              <a:endParaRPr lang="en-US">
                <a:solidFill>
                  <a:srgbClr val="000000"/>
                </a:solidFill>
                <a:latin typeface="Times New Roman" panose="02020603050405020304" pitchFamily="18" charset="0"/>
              </a:endParaRPr>
            </a:p>
          </p:txBody>
        </p:sp>
        <p:sp>
          <p:nvSpPr>
            <p:cNvPr id="184542" name="Rectangle 311"/>
            <p:cNvSpPr>
              <a:spLocks noChangeArrowheads="1"/>
            </p:cNvSpPr>
            <p:nvPr/>
          </p:nvSpPr>
          <p:spPr bwMode="auto">
            <a:xfrm>
              <a:off x="2884" y="3803"/>
              <a:ext cx="125" cy="1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543" name="Rectangle 312"/>
            <p:cNvSpPr>
              <a:spLocks noChangeArrowheads="1"/>
            </p:cNvSpPr>
            <p:nvPr/>
          </p:nvSpPr>
          <p:spPr bwMode="auto">
            <a:xfrm>
              <a:off x="2884" y="3811"/>
              <a:ext cx="124"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a:solidFill>
                    <a:srgbClr val="FFFFFF"/>
                  </a:solidFill>
                </a:rPr>
                <a:t>78</a:t>
              </a:r>
              <a:endParaRPr lang="en-US">
                <a:solidFill>
                  <a:srgbClr val="000000"/>
                </a:solidFill>
                <a:latin typeface="Times New Roman" panose="02020603050405020304" pitchFamily="18" charset="0"/>
              </a:endParaRPr>
            </a:p>
          </p:txBody>
        </p:sp>
        <p:sp>
          <p:nvSpPr>
            <p:cNvPr id="184544" name="Rectangle 313"/>
            <p:cNvSpPr>
              <a:spLocks noChangeArrowheads="1"/>
            </p:cNvSpPr>
            <p:nvPr/>
          </p:nvSpPr>
          <p:spPr bwMode="auto">
            <a:xfrm>
              <a:off x="3274" y="3803"/>
              <a:ext cx="125" cy="1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545" name="Rectangle 314"/>
            <p:cNvSpPr>
              <a:spLocks noChangeArrowheads="1"/>
            </p:cNvSpPr>
            <p:nvPr/>
          </p:nvSpPr>
          <p:spPr bwMode="auto">
            <a:xfrm>
              <a:off x="3274" y="3811"/>
              <a:ext cx="124"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a:solidFill>
                    <a:srgbClr val="FFFFFF"/>
                  </a:solidFill>
                </a:rPr>
                <a:t>47</a:t>
              </a:r>
              <a:endParaRPr lang="en-US">
                <a:solidFill>
                  <a:srgbClr val="000000"/>
                </a:solidFill>
                <a:latin typeface="Times New Roman" panose="02020603050405020304" pitchFamily="18" charset="0"/>
              </a:endParaRPr>
            </a:p>
          </p:txBody>
        </p:sp>
        <p:sp>
          <p:nvSpPr>
            <p:cNvPr id="184546" name="Rectangle 315"/>
            <p:cNvSpPr>
              <a:spLocks noChangeArrowheads="1"/>
            </p:cNvSpPr>
            <p:nvPr/>
          </p:nvSpPr>
          <p:spPr bwMode="auto">
            <a:xfrm>
              <a:off x="3665" y="3803"/>
              <a:ext cx="125" cy="1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547" name="Rectangle 316"/>
            <p:cNvSpPr>
              <a:spLocks noChangeArrowheads="1"/>
            </p:cNvSpPr>
            <p:nvPr/>
          </p:nvSpPr>
          <p:spPr bwMode="auto">
            <a:xfrm>
              <a:off x="3665" y="3811"/>
              <a:ext cx="124"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a:solidFill>
                    <a:srgbClr val="FFFFFF"/>
                  </a:solidFill>
                </a:rPr>
                <a:t>25</a:t>
              </a:r>
              <a:endParaRPr lang="en-US">
                <a:solidFill>
                  <a:srgbClr val="000000"/>
                </a:solidFill>
                <a:latin typeface="Times New Roman" panose="02020603050405020304" pitchFamily="18" charset="0"/>
              </a:endParaRPr>
            </a:p>
          </p:txBody>
        </p:sp>
        <p:sp>
          <p:nvSpPr>
            <p:cNvPr id="184548" name="Rectangle 317"/>
            <p:cNvSpPr>
              <a:spLocks noChangeArrowheads="1"/>
            </p:cNvSpPr>
            <p:nvPr/>
          </p:nvSpPr>
          <p:spPr bwMode="auto">
            <a:xfrm>
              <a:off x="4088" y="3803"/>
              <a:ext cx="63" cy="1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549" name="Rectangle 318"/>
            <p:cNvSpPr>
              <a:spLocks noChangeArrowheads="1"/>
            </p:cNvSpPr>
            <p:nvPr/>
          </p:nvSpPr>
          <p:spPr bwMode="auto">
            <a:xfrm>
              <a:off x="4088" y="3811"/>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a:solidFill>
                    <a:srgbClr val="FFFFFF"/>
                  </a:solidFill>
                </a:rPr>
                <a:t>7</a:t>
              </a:r>
              <a:endParaRPr lang="en-US">
                <a:solidFill>
                  <a:srgbClr val="000000"/>
                </a:solidFill>
                <a:latin typeface="Times New Roman" panose="02020603050405020304" pitchFamily="18" charset="0"/>
              </a:endParaRPr>
            </a:p>
          </p:txBody>
        </p:sp>
        <p:sp>
          <p:nvSpPr>
            <p:cNvPr id="184550" name="Rectangle 319"/>
            <p:cNvSpPr>
              <a:spLocks noChangeArrowheads="1"/>
            </p:cNvSpPr>
            <p:nvPr/>
          </p:nvSpPr>
          <p:spPr bwMode="auto">
            <a:xfrm>
              <a:off x="4478" y="3803"/>
              <a:ext cx="63" cy="1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551" name="Rectangle 320"/>
            <p:cNvSpPr>
              <a:spLocks noChangeArrowheads="1"/>
            </p:cNvSpPr>
            <p:nvPr/>
          </p:nvSpPr>
          <p:spPr bwMode="auto">
            <a:xfrm>
              <a:off x="4478" y="3811"/>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a:solidFill>
                    <a:srgbClr val="FFFFFF"/>
                  </a:solidFill>
                </a:rPr>
                <a:t>2</a:t>
              </a:r>
              <a:endParaRPr lang="en-US">
                <a:solidFill>
                  <a:srgbClr val="000000"/>
                </a:solidFill>
                <a:latin typeface="Times New Roman" panose="02020603050405020304" pitchFamily="18" charset="0"/>
              </a:endParaRPr>
            </a:p>
          </p:txBody>
        </p:sp>
        <p:sp>
          <p:nvSpPr>
            <p:cNvPr id="184552" name="Rectangle 321"/>
            <p:cNvSpPr>
              <a:spLocks noChangeArrowheads="1"/>
            </p:cNvSpPr>
            <p:nvPr/>
          </p:nvSpPr>
          <p:spPr bwMode="auto">
            <a:xfrm>
              <a:off x="439" y="3804"/>
              <a:ext cx="436" cy="1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553" name="Rectangle 322"/>
            <p:cNvSpPr>
              <a:spLocks noChangeArrowheads="1"/>
            </p:cNvSpPr>
            <p:nvPr/>
          </p:nvSpPr>
          <p:spPr bwMode="auto">
            <a:xfrm>
              <a:off x="407" y="3812"/>
              <a:ext cx="396" cy="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dirty="0">
                  <a:solidFill>
                    <a:srgbClr val="FFFFFF"/>
                  </a:solidFill>
                </a:rPr>
                <a:t>p</a:t>
              </a:r>
              <a:r>
                <a:rPr lang="en-US" sz="1400" dirty="0" smtClean="0">
                  <a:solidFill>
                    <a:srgbClr val="FFFFFF"/>
                  </a:solidFill>
                </a:rPr>
                <a:t>lacebo</a:t>
              </a:r>
              <a:endParaRPr lang="en-US" dirty="0">
                <a:solidFill>
                  <a:srgbClr val="000000"/>
                </a:solidFill>
                <a:latin typeface="Times New Roman" panose="02020603050405020304" pitchFamily="18" charset="0"/>
              </a:endParaRPr>
            </a:p>
          </p:txBody>
        </p:sp>
        <p:sp>
          <p:nvSpPr>
            <p:cNvPr id="184554" name="Rectangle 323"/>
            <p:cNvSpPr>
              <a:spLocks noChangeArrowheads="1"/>
            </p:cNvSpPr>
            <p:nvPr/>
          </p:nvSpPr>
          <p:spPr bwMode="auto">
            <a:xfrm>
              <a:off x="909" y="3688"/>
              <a:ext cx="187" cy="1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555" name="Rectangle 324"/>
            <p:cNvSpPr>
              <a:spLocks noChangeArrowheads="1"/>
            </p:cNvSpPr>
            <p:nvPr/>
          </p:nvSpPr>
          <p:spPr bwMode="auto">
            <a:xfrm>
              <a:off x="909" y="3696"/>
              <a:ext cx="186"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a:solidFill>
                    <a:srgbClr val="FFFFFF"/>
                  </a:solidFill>
                </a:rPr>
                <a:t>299</a:t>
              </a:r>
              <a:endParaRPr lang="en-US">
                <a:solidFill>
                  <a:srgbClr val="000000"/>
                </a:solidFill>
                <a:latin typeface="Times New Roman" panose="02020603050405020304" pitchFamily="18" charset="0"/>
              </a:endParaRPr>
            </a:p>
          </p:txBody>
        </p:sp>
        <p:sp>
          <p:nvSpPr>
            <p:cNvPr id="184556" name="Rectangle 325"/>
            <p:cNvSpPr>
              <a:spLocks noChangeArrowheads="1"/>
            </p:cNvSpPr>
            <p:nvPr/>
          </p:nvSpPr>
          <p:spPr bwMode="auto">
            <a:xfrm>
              <a:off x="909" y="3803"/>
              <a:ext cx="187" cy="1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557" name="Rectangle 326"/>
            <p:cNvSpPr>
              <a:spLocks noChangeArrowheads="1"/>
            </p:cNvSpPr>
            <p:nvPr/>
          </p:nvSpPr>
          <p:spPr bwMode="auto">
            <a:xfrm>
              <a:off x="909" y="3811"/>
              <a:ext cx="186"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a:solidFill>
                    <a:srgbClr val="FFFFFF"/>
                  </a:solidFill>
                </a:rPr>
                <a:t>303</a:t>
              </a:r>
              <a:endParaRPr lang="en-US">
                <a:solidFill>
                  <a:srgbClr val="000000"/>
                </a:solidFill>
                <a:latin typeface="Times New Roman" panose="02020603050405020304" pitchFamily="18" charset="0"/>
              </a:endParaRPr>
            </a:p>
          </p:txBody>
        </p:sp>
        <p:sp>
          <p:nvSpPr>
            <p:cNvPr id="184558" name="Rectangle 327"/>
            <p:cNvSpPr>
              <a:spLocks noChangeArrowheads="1"/>
            </p:cNvSpPr>
            <p:nvPr/>
          </p:nvSpPr>
          <p:spPr bwMode="auto">
            <a:xfrm>
              <a:off x="0" y="4139"/>
              <a:ext cx="5761" cy="1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sp>
          <p:nvSpPr>
            <p:cNvPr id="184561" name="Rectangle 331"/>
            <p:cNvSpPr>
              <a:spLocks noChangeArrowheads="1"/>
            </p:cNvSpPr>
            <p:nvPr/>
          </p:nvSpPr>
          <p:spPr bwMode="auto">
            <a:xfrm>
              <a:off x="2665" y="4175"/>
              <a:ext cx="0"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solidFill>
                  <a:srgbClr val="000000"/>
                </a:solidFill>
                <a:latin typeface="Times New Roman" panose="02020603050405020304" pitchFamily="18" charset="0"/>
              </a:endParaRPr>
            </a:p>
          </p:txBody>
        </p:sp>
      </p:grpSp>
      <p:sp>
        <p:nvSpPr>
          <p:cNvPr id="2" name="Title 1"/>
          <p:cNvSpPr>
            <a:spLocks noGrp="1"/>
          </p:cNvSpPr>
          <p:nvPr>
            <p:ph type="title"/>
          </p:nvPr>
        </p:nvSpPr>
        <p:spPr>
          <a:xfrm>
            <a:off x="457200" y="112713"/>
            <a:ext cx="8229600" cy="1143000"/>
          </a:xfrm>
        </p:spPr>
        <p:txBody>
          <a:bodyPr/>
          <a:lstStyle/>
          <a:p>
            <a:r>
              <a:rPr lang="en-US" sz="3600" dirty="0" smtClean="0"/>
              <a:t>Phase III SHARP Trial: Overall Survival Intent-to-Treat Population </a:t>
            </a:r>
          </a:p>
        </p:txBody>
      </p:sp>
      <p:sp>
        <p:nvSpPr>
          <p:cNvPr id="248" name="TextBox 1"/>
          <p:cNvSpPr txBox="1">
            <a:spLocks noChangeArrowheads="1"/>
          </p:cNvSpPr>
          <p:nvPr/>
        </p:nvSpPr>
        <p:spPr bwMode="auto">
          <a:xfrm>
            <a:off x="0" y="6592729"/>
            <a:ext cx="1197063"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000" dirty="0" err="1" smtClean="0">
                <a:solidFill>
                  <a:schemeClr val="bg1"/>
                </a:solidFill>
              </a:rPr>
              <a:t>Llovet</a:t>
            </a:r>
            <a:r>
              <a:rPr lang="en-US" sz="1000" dirty="0">
                <a:solidFill>
                  <a:schemeClr val="bg1"/>
                </a:solidFill>
              </a:rPr>
              <a:t> </a:t>
            </a:r>
            <a:r>
              <a:rPr lang="en-US" sz="1000" dirty="0" smtClean="0">
                <a:solidFill>
                  <a:schemeClr val="bg1"/>
                </a:solidFill>
              </a:rPr>
              <a:t>et al, 2008.</a:t>
            </a:r>
            <a:endParaRPr lang="en-US" sz="1000" dirty="0">
              <a:solidFill>
                <a:schemeClr val="bg1"/>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1028"/>
          <p:cNvSpPr>
            <a:spLocks noChangeArrowheads="1"/>
          </p:cNvSpPr>
          <p:nvPr/>
        </p:nvSpPr>
        <p:spPr bwMode="auto">
          <a:xfrm>
            <a:off x="6975475" y="6480175"/>
            <a:ext cx="1250950" cy="427038"/>
          </a:xfrm>
          <a:prstGeom prst="rect">
            <a:avLst/>
          </a:prstGeom>
          <a:noFill/>
          <a:ln>
            <a:noFill/>
          </a:ln>
          <a:effectLst/>
          <a:extLst>
            <a:ext uri="{909E8E84-426E-40dd-AFC4-6F175D3DCCD1}">
              <a14:hiddenFill xmlns="" xmlns:a14="http://schemas.microsoft.com/office/drawing/2010/main">
                <a:solidFill>
                  <a:srgbClr val="66FFFF">
                    <a:alpha val="50000"/>
                  </a:srgbClr>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lstStyle/>
          <a:p>
            <a:pPr algn="ctr">
              <a:spcBef>
                <a:spcPct val="20000"/>
              </a:spcBef>
            </a:pPr>
            <a:endParaRPr lang="en-US" sz="2200">
              <a:solidFill>
                <a:srgbClr val="FFFFFF"/>
              </a:solidFill>
              <a:latin typeface="Times New Roman" pitchFamily="18" charset="0"/>
            </a:endParaRPr>
          </a:p>
        </p:txBody>
      </p:sp>
      <p:sp>
        <p:nvSpPr>
          <p:cNvPr id="67589" name="Rectangle 1029"/>
          <p:cNvSpPr>
            <a:spLocks noChangeArrowheads="1"/>
          </p:cNvSpPr>
          <p:nvPr/>
        </p:nvSpPr>
        <p:spPr bwMode="auto">
          <a:xfrm>
            <a:off x="5724525" y="6480175"/>
            <a:ext cx="1250950" cy="427038"/>
          </a:xfrm>
          <a:prstGeom prst="rect">
            <a:avLst/>
          </a:prstGeom>
          <a:noFill/>
          <a:ln>
            <a:noFill/>
          </a:ln>
          <a:effectLst/>
          <a:extLst>
            <a:ext uri="{909E8E84-426E-40dd-AFC4-6F175D3DCCD1}">
              <a14:hiddenFill xmlns="" xmlns:a14="http://schemas.microsoft.com/office/drawing/2010/main">
                <a:solidFill>
                  <a:srgbClr val="66FFFF">
                    <a:alpha val="50000"/>
                  </a:srgbClr>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lstStyle/>
          <a:p>
            <a:pPr algn="ctr">
              <a:spcBef>
                <a:spcPct val="20000"/>
              </a:spcBef>
            </a:pPr>
            <a:endParaRPr lang="en-US" sz="2200">
              <a:solidFill>
                <a:srgbClr val="FFFFFF"/>
              </a:solidFill>
              <a:latin typeface="Times New Roman" pitchFamily="18" charset="0"/>
            </a:endParaRPr>
          </a:p>
        </p:txBody>
      </p:sp>
      <p:sp>
        <p:nvSpPr>
          <p:cNvPr id="67590" name="Rectangle 1030"/>
          <p:cNvSpPr>
            <a:spLocks noChangeArrowheads="1"/>
          </p:cNvSpPr>
          <p:nvPr/>
        </p:nvSpPr>
        <p:spPr bwMode="auto">
          <a:xfrm>
            <a:off x="4473575" y="6480175"/>
            <a:ext cx="1250950" cy="427038"/>
          </a:xfrm>
          <a:prstGeom prst="rect">
            <a:avLst/>
          </a:prstGeom>
          <a:noFill/>
          <a:ln>
            <a:noFill/>
          </a:ln>
          <a:effectLst/>
          <a:extLst>
            <a:ext uri="{909E8E84-426E-40dd-AFC4-6F175D3DCCD1}">
              <a14:hiddenFill xmlns="" xmlns:a14="http://schemas.microsoft.com/office/drawing/2010/main">
                <a:solidFill>
                  <a:srgbClr val="66FFFF">
                    <a:alpha val="50000"/>
                  </a:srgbClr>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lstStyle/>
          <a:p>
            <a:pPr algn="ctr">
              <a:spcBef>
                <a:spcPct val="20000"/>
              </a:spcBef>
            </a:pPr>
            <a:endParaRPr lang="en-US" sz="2200">
              <a:solidFill>
                <a:srgbClr val="FFFFFF"/>
              </a:solidFill>
              <a:latin typeface="Times New Roman" pitchFamily="18" charset="0"/>
            </a:endParaRPr>
          </a:p>
        </p:txBody>
      </p:sp>
      <p:sp>
        <p:nvSpPr>
          <p:cNvPr id="67591" name="Rectangle 1031"/>
          <p:cNvSpPr>
            <a:spLocks noChangeArrowheads="1"/>
          </p:cNvSpPr>
          <p:nvPr/>
        </p:nvSpPr>
        <p:spPr bwMode="auto">
          <a:xfrm>
            <a:off x="3222625" y="6480175"/>
            <a:ext cx="1250950" cy="427038"/>
          </a:xfrm>
          <a:prstGeom prst="rect">
            <a:avLst/>
          </a:prstGeom>
          <a:noFill/>
          <a:ln>
            <a:noFill/>
          </a:ln>
          <a:effectLst/>
          <a:extLst>
            <a:ext uri="{909E8E84-426E-40dd-AFC4-6F175D3DCCD1}">
              <a14:hiddenFill xmlns="" xmlns:a14="http://schemas.microsoft.com/office/drawing/2010/main">
                <a:solidFill>
                  <a:srgbClr val="66FFFF">
                    <a:alpha val="50000"/>
                  </a:srgbClr>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lstStyle/>
          <a:p>
            <a:pPr algn="ctr">
              <a:spcBef>
                <a:spcPct val="20000"/>
              </a:spcBef>
            </a:pPr>
            <a:endParaRPr lang="en-US" sz="2200">
              <a:solidFill>
                <a:srgbClr val="FFFFFF"/>
              </a:solidFill>
              <a:latin typeface="Times New Roman" pitchFamily="18" charset="0"/>
            </a:endParaRPr>
          </a:p>
        </p:txBody>
      </p:sp>
      <p:sp>
        <p:nvSpPr>
          <p:cNvPr id="67592" name="Rectangle 1032"/>
          <p:cNvSpPr>
            <a:spLocks noChangeArrowheads="1"/>
          </p:cNvSpPr>
          <p:nvPr/>
        </p:nvSpPr>
        <p:spPr bwMode="auto">
          <a:xfrm>
            <a:off x="915988" y="6480175"/>
            <a:ext cx="2306637" cy="427038"/>
          </a:xfrm>
          <a:prstGeom prst="rect">
            <a:avLst/>
          </a:prstGeom>
          <a:noFill/>
          <a:ln>
            <a:noFill/>
          </a:ln>
          <a:effectLst/>
          <a:extLst>
            <a:ext uri="{909E8E84-426E-40dd-AFC4-6F175D3DCCD1}">
              <a14:hiddenFill xmlns="" xmlns:a14="http://schemas.microsoft.com/office/drawing/2010/main">
                <a:solidFill>
                  <a:srgbClr val="009999">
                    <a:alpha val="50000"/>
                  </a:srgbClr>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lstStyle/>
          <a:p>
            <a:pPr>
              <a:spcBef>
                <a:spcPct val="20000"/>
              </a:spcBef>
            </a:pPr>
            <a:endParaRPr lang="en-US" sz="2200">
              <a:solidFill>
                <a:srgbClr val="FFFFFF"/>
              </a:solidFill>
              <a:latin typeface="Times New Roman" pitchFamily="18" charset="0"/>
            </a:endParaRPr>
          </a:p>
        </p:txBody>
      </p:sp>
      <p:sp>
        <p:nvSpPr>
          <p:cNvPr id="67593" name="Rectangle 1033"/>
          <p:cNvSpPr>
            <a:spLocks noChangeArrowheads="1"/>
          </p:cNvSpPr>
          <p:nvPr/>
        </p:nvSpPr>
        <p:spPr bwMode="auto">
          <a:xfrm>
            <a:off x="6975475" y="5626100"/>
            <a:ext cx="1250950" cy="427038"/>
          </a:xfrm>
          <a:prstGeom prst="rect">
            <a:avLst/>
          </a:prstGeom>
          <a:noFill/>
          <a:ln>
            <a:noFill/>
          </a:ln>
          <a:effectLst/>
          <a:extLst>
            <a:ext uri="{909E8E84-426E-40dd-AFC4-6F175D3DCCD1}">
              <a14:hiddenFill xmlns="" xmlns:a14="http://schemas.microsoft.com/office/drawing/2010/main">
                <a:solidFill>
                  <a:srgbClr val="66FFFF">
                    <a:alpha val="50000"/>
                  </a:srgbClr>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lstStyle/>
          <a:p>
            <a:pPr algn="ctr">
              <a:spcBef>
                <a:spcPct val="20000"/>
              </a:spcBef>
            </a:pPr>
            <a:r>
              <a:rPr lang="en-US" sz="1600">
                <a:solidFill>
                  <a:srgbClr val="FFFFFF"/>
                </a:solidFill>
                <a:latin typeface="Arial"/>
                <a:cs typeface="Arial"/>
              </a:rPr>
              <a:t>0</a:t>
            </a:r>
          </a:p>
        </p:txBody>
      </p:sp>
      <p:sp>
        <p:nvSpPr>
          <p:cNvPr id="67594" name="Rectangle 1034"/>
          <p:cNvSpPr>
            <a:spLocks noChangeArrowheads="1"/>
          </p:cNvSpPr>
          <p:nvPr/>
        </p:nvSpPr>
        <p:spPr bwMode="auto">
          <a:xfrm>
            <a:off x="5724525" y="5626100"/>
            <a:ext cx="1250950" cy="427038"/>
          </a:xfrm>
          <a:prstGeom prst="rect">
            <a:avLst/>
          </a:prstGeom>
          <a:noFill/>
          <a:ln>
            <a:noFill/>
          </a:ln>
          <a:effectLst/>
          <a:extLst>
            <a:ext uri="{909E8E84-426E-40dd-AFC4-6F175D3DCCD1}">
              <a14:hiddenFill xmlns="" xmlns:a14="http://schemas.microsoft.com/office/drawing/2010/main">
                <a:solidFill>
                  <a:srgbClr val="66FFFF">
                    <a:alpha val="50000"/>
                  </a:srgbClr>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lstStyle/>
          <a:p>
            <a:pPr algn="ctr">
              <a:spcBef>
                <a:spcPct val="20000"/>
              </a:spcBef>
            </a:pPr>
            <a:r>
              <a:rPr lang="en-US" sz="1600">
                <a:solidFill>
                  <a:srgbClr val="FFFFFF"/>
                </a:solidFill>
                <a:latin typeface="Arial"/>
                <a:cs typeface="Arial"/>
              </a:rPr>
              <a:t>0</a:t>
            </a:r>
          </a:p>
        </p:txBody>
      </p:sp>
      <p:sp>
        <p:nvSpPr>
          <p:cNvPr id="67595" name="Rectangle 1035"/>
          <p:cNvSpPr>
            <a:spLocks noChangeArrowheads="1"/>
          </p:cNvSpPr>
          <p:nvPr/>
        </p:nvSpPr>
        <p:spPr bwMode="auto">
          <a:xfrm>
            <a:off x="4473575" y="5626100"/>
            <a:ext cx="1250950" cy="427038"/>
          </a:xfrm>
          <a:prstGeom prst="rect">
            <a:avLst/>
          </a:prstGeom>
          <a:noFill/>
          <a:ln>
            <a:noFill/>
          </a:ln>
          <a:effectLst/>
          <a:extLst>
            <a:ext uri="{909E8E84-426E-40dd-AFC4-6F175D3DCCD1}">
              <a14:hiddenFill xmlns="" xmlns:a14="http://schemas.microsoft.com/office/drawing/2010/main">
                <a:solidFill>
                  <a:srgbClr val="66FFFF">
                    <a:alpha val="50000"/>
                  </a:srgbClr>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lstStyle/>
          <a:p>
            <a:pPr algn="ctr">
              <a:spcBef>
                <a:spcPct val="20000"/>
              </a:spcBef>
            </a:pPr>
            <a:r>
              <a:rPr lang="en-US" sz="1600">
                <a:solidFill>
                  <a:srgbClr val="FFFFFF"/>
                </a:solidFill>
                <a:latin typeface="Arial"/>
                <a:cs typeface="Arial"/>
              </a:rPr>
              <a:t>&lt;1</a:t>
            </a:r>
          </a:p>
        </p:txBody>
      </p:sp>
      <p:sp>
        <p:nvSpPr>
          <p:cNvPr id="67596" name="Rectangle 1036"/>
          <p:cNvSpPr>
            <a:spLocks noChangeArrowheads="1"/>
          </p:cNvSpPr>
          <p:nvPr/>
        </p:nvSpPr>
        <p:spPr bwMode="auto">
          <a:xfrm>
            <a:off x="3222625" y="5626100"/>
            <a:ext cx="1250950" cy="427038"/>
          </a:xfrm>
          <a:prstGeom prst="rect">
            <a:avLst/>
          </a:prstGeom>
          <a:noFill/>
          <a:ln>
            <a:noFill/>
          </a:ln>
          <a:effectLst/>
          <a:extLst>
            <a:ext uri="{909E8E84-426E-40dd-AFC4-6F175D3DCCD1}">
              <a14:hiddenFill xmlns="" xmlns:a14="http://schemas.microsoft.com/office/drawing/2010/main">
                <a:solidFill>
                  <a:srgbClr val="66FFFF">
                    <a:alpha val="50000"/>
                  </a:srgbClr>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lstStyle/>
          <a:p>
            <a:pPr algn="ctr">
              <a:spcBef>
                <a:spcPct val="20000"/>
              </a:spcBef>
            </a:pPr>
            <a:r>
              <a:rPr lang="en-US" sz="1600">
                <a:solidFill>
                  <a:srgbClr val="FFFFFF"/>
                </a:solidFill>
                <a:latin typeface="Arial"/>
                <a:cs typeface="Arial"/>
              </a:rPr>
              <a:t>&lt;1</a:t>
            </a:r>
          </a:p>
        </p:txBody>
      </p:sp>
      <p:sp>
        <p:nvSpPr>
          <p:cNvPr id="67597" name="Rectangle 1037"/>
          <p:cNvSpPr>
            <a:spLocks noChangeArrowheads="1"/>
          </p:cNvSpPr>
          <p:nvPr/>
        </p:nvSpPr>
        <p:spPr bwMode="auto">
          <a:xfrm>
            <a:off x="915988" y="5626100"/>
            <a:ext cx="2306637" cy="427038"/>
          </a:xfrm>
          <a:prstGeom prst="rect">
            <a:avLst/>
          </a:prstGeom>
          <a:noFill/>
          <a:ln>
            <a:noFill/>
          </a:ln>
          <a:effectLst/>
          <a:extLst>
            <a:ext uri="{909E8E84-426E-40dd-AFC4-6F175D3DCCD1}">
              <a14:hiddenFill xmlns="" xmlns:a14="http://schemas.microsoft.com/office/drawing/2010/main">
                <a:solidFill>
                  <a:srgbClr val="009999">
                    <a:alpha val="50000"/>
                  </a:srgbClr>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lstStyle/>
          <a:p>
            <a:pPr>
              <a:spcBef>
                <a:spcPct val="20000"/>
              </a:spcBef>
            </a:pPr>
            <a:r>
              <a:rPr lang="en-US" sz="1600">
                <a:solidFill>
                  <a:srgbClr val="FFFFFF"/>
                </a:solidFill>
                <a:latin typeface="Arial"/>
                <a:cs typeface="Arial"/>
              </a:rPr>
              <a:t>Liver dysfunction</a:t>
            </a:r>
          </a:p>
        </p:txBody>
      </p:sp>
      <p:sp>
        <p:nvSpPr>
          <p:cNvPr id="67598" name="Rectangle 1038"/>
          <p:cNvSpPr>
            <a:spLocks noChangeArrowheads="1"/>
          </p:cNvSpPr>
          <p:nvPr/>
        </p:nvSpPr>
        <p:spPr bwMode="auto">
          <a:xfrm>
            <a:off x="6975475" y="6053138"/>
            <a:ext cx="1250950" cy="427037"/>
          </a:xfrm>
          <a:prstGeom prst="rect">
            <a:avLst/>
          </a:prstGeom>
          <a:noFill/>
          <a:ln>
            <a:noFill/>
          </a:ln>
          <a:effectLst/>
          <a:extLst>
            <a:ext uri="{909E8E84-426E-40dd-AFC4-6F175D3DCCD1}">
              <a14:hiddenFill xmlns="" xmlns:a14="http://schemas.microsoft.com/office/drawing/2010/main">
                <a:solidFill>
                  <a:srgbClr val="66FFFF">
                    <a:alpha val="50000"/>
                  </a:srgbClr>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lstStyle/>
          <a:p>
            <a:pPr algn="ctr">
              <a:spcBef>
                <a:spcPct val="20000"/>
              </a:spcBef>
            </a:pPr>
            <a:r>
              <a:rPr lang="en-US" sz="1600">
                <a:solidFill>
                  <a:srgbClr val="FFFFFF"/>
                </a:solidFill>
                <a:latin typeface="Arial"/>
                <a:cs typeface="Arial"/>
              </a:rPr>
              <a:t>&lt;1</a:t>
            </a:r>
          </a:p>
        </p:txBody>
      </p:sp>
      <p:sp>
        <p:nvSpPr>
          <p:cNvPr id="67599" name="Rectangle 1039"/>
          <p:cNvSpPr>
            <a:spLocks noChangeArrowheads="1"/>
          </p:cNvSpPr>
          <p:nvPr/>
        </p:nvSpPr>
        <p:spPr bwMode="auto">
          <a:xfrm>
            <a:off x="5724525" y="6053138"/>
            <a:ext cx="1250950" cy="427037"/>
          </a:xfrm>
          <a:prstGeom prst="rect">
            <a:avLst/>
          </a:prstGeom>
          <a:noFill/>
          <a:ln>
            <a:noFill/>
          </a:ln>
          <a:effectLst/>
          <a:extLst>
            <a:ext uri="{909E8E84-426E-40dd-AFC4-6F175D3DCCD1}">
              <a14:hiddenFill xmlns="" xmlns:a14="http://schemas.microsoft.com/office/drawing/2010/main">
                <a:solidFill>
                  <a:srgbClr val="66FFFF">
                    <a:alpha val="50000"/>
                  </a:srgbClr>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lstStyle/>
          <a:p>
            <a:pPr algn="ctr">
              <a:spcBef>
                <a:spcPct val="20000"/>
              </a:spcBef>
            </a:pPr>
            <a:r>
              <a:rPr lang="en-US" sz="1600">
                <a:solidFill>
                  <a:srgbClr val="FFFFFF"/>
                </a:solidFill>
                <a:latin typeface="Arial"/>
                <a:cs typeface="Arial"/>
              </a:rPr>
              <a:t>4</a:t>
            </a:r>
          </a:p>
        </p:txBody>
      </p:sp>
      <p:sp>
        <p:nvSpPr>
          <p:cNvPr id="67600" name="Rectangle 1040"/>
          <p:cNvSpPr>
            <a:spLocks noChangeArrowheads="1"/>
          </p:cNvSpPr>
          <p:nvPr/>
        </p:nvSpPr>
        <p:spPr bwMode="auto">
          <a:xfrm>
            <a:off x="4473575" y="6053138"/>
            <a:ext cx="1250950" cy="427037"/>
          </a:xfrm>
          <a:prstGeom prst="rect">
            <a:avLst/>
          </a:prstGeom>
          <a:noFill/>
          <a:ln>
            <a:noFill/>
          </a:ln>
          <a:effectLst/>
          <a:extLst>
            <a:ext uri="{909E8E84-426E-40dd-AFC4-6F175D3DCCD1}">
              <a14:hiddenFill xmlns="" xmlns:a14="http://schemas.microsoft.com/office/drawing/2010/main">
                <a:solidFill>
                  <a:srgbClr val="66FFFF">
                    <a:alpha val="50000"/>
                  </a:srgbClr>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lstStyle/>
          <a:p>
            <a:pPr algn="ctr">
              <a:spcBef>
                <a:spcPct val="20000"/>
              </a:spcBef>
            </a:pPr>
            <a:r>
              <a:rPr lang="en-US" sz="1600">
                <a:solidFill>
                  <a:srgbClr val="FFFFFF"/>
                </a:solidFill>
                <a:latin typeface="Arial"/>
                <a:cs typeface="Arial"/>
              </a:rPr>
              <a:t>&lt;1</a:t>
            </a:r>
          </a:p>
        </p:txBody>
      </p:sp>
      <p:sp>
        <p:nvSpPr>
          <p:cNvPr id="67601" name="Rectangle 1041"/>
          <p:cNvSpPr>
            <a:spLocks noChangeArrowheads="1"/>
          </p:cNvSpPr>
          <p:nvPr/>
        </p:nvSpPr>
        <p:spPr bwMode="auto">
          <a:xfrm>
            <a:off x="3222625" y="6053138"/>
            <a:ext cx="1250950" cy="427037"/>
          </a:xfrm>
          <a:prstGeom prst="rect">
            <a:avLst/>
          </a:prstGeom>
          <a:noFill/>
          <a:ln>
            <a:noFill/>
          </a:ln>
          <a:effectLst/>
          <a:extLst>
            <a:ext uri="{909E8E84-426E-40dd-AFC4-6F175D3DCCD1}">
              <a14:hiddenFill xmlns="" xmlns:a14="http://schemas.microsoft.com/office/drawing/2010/main">
                <a:solidFill>
                  <a:srgbClr val="66FFFF">
                    <a:alpha val="50000"/>
                  </a:srgbClr>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lstStyle/>
          <a:p>
            <a:pPr algn="ctr">
              <a:spcBef>
                <a:spcPct val="20000"/>
              </a:spcBef>
            </a:pPr>
            <a:r>
              <a:rPr lang="en-US" sz="1600">
                <a:solidFill>
                  <a:srgbClr val="FFFFFF"/>
                </a:solidFill>
                <a:latin typeface="Arial"/>
                <a:cs typeface="Arial"/>
              </a:rPr>
              <a:t>7</a:t>
            </a:r>
          </a:p>
        </p:txBody>
      </p:sp>
      <p:sp>
        <p:nvSpPr>
          <p:cNvPr id="67602" name="Rectangle 1042"/>
          <p:cNvSpPr>
            <a:spLocks noChangeArrowheads="1"/>
          </p:cNvSpPr>
          <p:nvPr/>
        </p:nvSpPr>
        <p:spPr bwMode="auto">
          <a:xfrm>
            <a:off x="915988" y="6053138"/>
            <a:ext cx="2306637" cy="427037"/>
          </a:xfrm>
          <a:prstGeom prst="rect">
            <a:avLst/>
          </a:prstGeom>
          <a:noFill/>
          <a:ln>
            <a:noFill/>
          </a:ln>
          <a:effectLst/>
          <a:extLst>
            <a:ext uri="{909E8E84-426E-40dd-AFC4-6F175D3DCCD1}">
              <a14:hiddenFill xmlns="" xmlns:a14="http://schemas.microsoft.com/office/drawing/2010/main">
                <a:solidFill>
                  <a:srgbClr val="009999">
                    <a:alpha val="50000"/>
                  </a:srgbClr>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lstStyle/>
          <a:p>
            <a:pPr>
              <a:spcBef>
                <a:spcPct val="20000"/>
              </a:spcBef>
            </a:pPr>
            <a:r>
              <a:rPr lang="en-US" sz="1600">
                <a:solidFill>
                  <a:srgbClr val="FFFFFF"/>
                </a:solidFill>
                <a:latin typeface="Arial"/>
                <a:cs typeface="Arial"/>
              </a:rPr>
              <a:t>Bleeding</a:t>
            </a:r>
          </a:p>
        </p:txBody>
      </p:sp>
      <p:sp>
        <p:nvSpPr>
          <p:cNvPr id="67603" name="Rectangle 1043"/>
          <p:cNvSpPr>
            <a:spLocks noChangeArrowheads="1"/>
          </p:cNvSpPr>
          <p:nvPr/>
        </p:nvSpPr>
        <p:spPr bwMode="auto">
          <a:xfrm>
            <a:off x="6975475" y="5199063"/>
            <a:ext cx="1250950" cy="427037"/>
          </a:xfrm>
          <a:prstGeom prst="rect">
            <a:avLst/>
          </a:prstGeom>
          <a:noFill/>
          <a:ln>
            <a:noFill/>
          </a:ln>
          <a:effectLst/>
          <a:extLst>
            <a:ext uri="{909E8E84-426E-40dd-AFC4-6F175D3DCCD1}">
              <a14:hiddenFill xmlns="" xmlns:a14="http://schemas.microsoft.com/office/drawing/2010/main">
                <a:solidFill>
                  <a:srgbClr val="66FFFF">
                    <a:alpha val="50000"/>
                  </a:srgbClr>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lstStyle/>
          <a:p>
            <a:pPr algn="ctr">
              <a:spcBef>
                <a:spcPct val="20000"/>
              </a:spcBef>
            </a:pPr>
            <a:r>
              <a:rPr lang="en-US" sz="1600">
                <a:solidFill>
                  <a:srgbClr val="FFFFFF"/>
                </a:solidFill>
                <a:latin typeface="Arial"/>
                <a:cs typeface="Arial"/>
              </a:rPr>
              <a:t>2</a:t>
            </a:r>
          </a:p>
        </p:txBody>
      </p:sp>
      <p:sp>
        <p:nvSpPr>
          <p:cNvPr id="67604" name="Rectangle 1044"/>
          <p:cNvSpPr>
            <a:spLocks noChangeArrowheads="1"/>
          </p:cNvSpPr>
          <p:nvPr/>
        </p:nvSpPr>
        <p:spPr bwMode="auto">
          <a:xfrm>
            <a:off x="5724525" y="5199063"/>
            <a:ext cx="1250950" cy="427037"/>
          </a:xfrm>
          <a:prstGeom prst="rect">
            <a:avLst/>
          </a:prstGeom>
          <a:noFill/>
          <a:ln>
            <a:noFill/>
          </a:ln>
          <a:effectLst/>
          <a:extLst>
            <a:ext uri="{909E8E84-426E-40dd-AFC4-6F175D3DCCD1}">
              <a14:hiddenFill xmlns="" xmlns:a14="http://schemas.microsoft.com/office/drawing/2010/main">
                <a:solidFill>
                  <a:srgbClr val="66FFFF">
                    <a:alpha val="50000"/>
                  </a:srgbClr>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lstStyle/>
          <a:p>
            <a:pPr algn="ctr">
              <a:spcBef>
                <a:spcPct val="20000"/>
              </a:spcBef>
            </a:pPr>
            <a:r>
              <a:rPr lang="en-US" sz="1600">
                <a:solidFill>
                  <a:srgbClr val="FFFFFF"/>
                </a:solidFill>
                <a:latin typeface="Arial"/>
                <a:cs typeface="Arial"/>
              </a:rPr>
              <a:t>11</a:t>
            </a:r>
          </a:p>
        </p:txBody>
      </p:sp>
      <p:sp>
        <p:nvSpPr>
          <p:cNvPr id="67605" name="Rectangle 1045"/>
          <p:cNvSpPr>
            <a:spLocks noChangeArrowheads="1"/>
          </p:cNvSpPr>
          <p:nvPr/>
        </p:nvSpPr>
        <p:spPr bwMode="auto">
          <a:xfrm>
            <a:off x="4473575" y="5199063"/>
            <a:ext cx="1250950" cy="427037"/>
          </a:xfrm>
          <a:prstGeom prst="rect">
            <a:avLst/>
          </a:prstGeom>
          <a:noFill/>
          <a:ln>
            <a:noFill/>
          </a:ln>
          <a:effectLst/>
          <a:extLst>
            <a:ext uri="{909E8E84-426E-40dd-AFC4-6F175D3DCCD1}">
              <a14:hiddenFill xmlns="" xmlns:a14="http://schemas.microsoft.com/office/drawing/2010/main">
                <a:solidFill>
                  <a:srgbClr val="66FFFF">
                    <a:alpha val="50000"/>
                  </a:srgbClr>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lstStyle/>
          <a:p>
            <a:pPr algn="ctr">
              <a:spcBef>
                <a:spcPct val="20000"/>
              </a:spcBef>
            </a:pPr>
            <a:r>
              <a:rPr lang="en-US" sz="1600">
                <a:solidFill>
                  <a:srgbClr val="FFFFFF"/>
                </a:solidFill>
                <a:latin typeface="Arial"/>
                <a:cs typeface="Arial"/>
              </a:rPr>
              <a:t>8</a:t>
            </a:r>
          </a:p>
        </p:txBody>
      </p:sp>
      <p:sp>
        <p:nvSpPr>
          <p:cNvPr id="67606" name="Rectangle 1046"/>
          <p:cNvSpPr>
            <a:spLocks noChangeArrowheads="1"/>
          </p:cNvSpPr>
          <p:nvPr/>
        </p:nvSpPr>
        <p:spPr bwMode="auto">
          <a:xfrm>
            <a:off x="3222625" y="5199063"/>
            <a:ext cx="1250950" cy="427037"/>
          </a:xfrm>
          <a:prstGeom prst="rect">
            <a:avLst/>
          </a:prstGeom>
          <a:noFill/>
          <a:ln>
            <a:noFill/>
          </a:ln>
          <a:effectLst/>
          <a:extLst>
            <a:ext uri="{909E8E84-426E-40dd-AFC4-6F175D3DCCD1}">
              <a14:hiddenFill xmlns="" xmlns:a14="http://schemas.microsoft.com/office/drawing/2010/main">
                <a:solidFill>
                  <a:srgbClr val="66FFFF">
                    <a:alpha val="50000"/>
                  </a:srgbClr>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lstStyle/>
          <a:p>
            <a:pPr algn="ctr">
              <a:spcBef>
                <a:spcPct val="20000"/>
              </a:spcBef>
            </a:pPr>
            <a:r>
              <a:rPr lang="en-US" sz="1600">
                <a:solidFill>
                  <a:srgbClr val="FFFFFF"/>
                </a:solidFill>
                <a:latin typeface="Arial"/>
                <a:cs typeface="Arial"/>
              </a:rPr>
              <a:t>39</a:t>
            </a:r>
          </a:p>
        </p:txBody>
      </p:sp>
      <p:sp>
        <p:nvSpPr>
          <p:cNvPr id="67607" name="Rectangle 1047"/>
          <p:cNvSpPr>
            <a:spLocks noChangeArrowheads="1"/>
          </p:cNvSpPr>
          <p:nvPr/>
        </p:nvSpPr>
        <p:spPr bwMode="auto">
          <a:xfrm>
            <a:off x="915988" y="5199063"/>
            <a:ext cx="2306637" cy="427037"/>
          </a:xfrm>
          <a:prstGeom prst="rect">
            <a:avLst/>
          </a:prstGeom>
          <a:noFill/>
          <a:ln>
            <a:noFill/>
          </a:ln>
          <a:effectLst/>
          <a:extLst>
            <a:ext uri="{909E8E84-426E-40dd-AFC4-6F175D3DCCD1}">
              <a14:hiddenFill xmlns="" xmlns:a14="http://schemas.microsoft.com/office/drawing/2010/main">
                <a:solidFill>
                  <a:srgbClr val="009999">
                    <a:alpha val="50000"/>
                  </a:srgbClr>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lstStyle/>
          <a:p>
            <a:pPr>
              <a:spcBef>
                <a:spcPct val="20000"/>
              </a:spcBef>
            </a:pPr>
            <a:r>
              <a:rPr lang="en-US" sz="1600">
                <a:solidFill>
                  <a:srgbClr val="FFFFFF"/>
                </a:solidFill>
                <a:latin typeface="Arial"/>
                <a:cs typeface="Arial"/>
              </a:rPr>
              <a:t>Diarrhea</a:t>
            </a:r>
          </a:p>
        </p:txBody>
      </p:sp>
      <p:sp>
        <p:nvSpPr>
          <p:cNvPr id="67608" name="Rectangle 1048"/>
          <p:cNvSpPr>
            <a:spLocks noChangeArrowheads="1"/>
          </p:cNvSpPr>
          <p:nvPr/>
        </p:nvSpPr>
        <p:spPr bwMode="auto">
          <a:xfrm>
            <a:off x="6975475" y="4772025"/>
            <a:ext cx="1250950" cy="427038"/>
          </a:xfrm>
          <a:prstGeom prst="rect">
            <a:avLst/>
          </a:prstGeom>
          <a:noFill/>
          <a:ln>
            <a:noFill/>
          </a:ln>
          <a:effectLst/>
          <a:extLst>
            <a:ext uri="{909E8E84-426E-40dd-AFC4-6F175D3DCCD1}">
              <a14:hiddenFill xmlns="" xmlns:a14="http://schemas.microsoft.com/office/drawing/2010/main">
                <a:solidFill>
                  <a:srgbClr val="66FFFF">
                    <a:alpha val="50000"/>
                  </a:srgbClr>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lstStyle/>
          <a:p>
            <a:pPr algn="ctr">
              <a:spcBef>
                <a:spcPct val="20000"/>
              </a:spcBef>
            </a:pPr>
            <a:r>
              <a:rPr lang="en-US" sz="1600">
                <a:solidFill>
                  <a:srgbClr val="FFFFFF"/>
                </a:solidFill>
                <a:latin typeface="Arial"/>
                <a:cs typeface="Arial"/>
              </a:rPr>
              <a:t>&lt;1</a:t>
            </a:r>
          </a:p>
        </p:txBody>
      </p:sp>
      <p:sp>
        <p:nvSpPr>
          <p:cNvPr id="67609" name="Rectangle 1049"/>
          <p:cNvSpPr>
            <a:spLocks noChangeArrowheads="1"/>
          </p:cNvSpPr>
          <p:nvPr/>
        </p:nvSpPr>
        <p:spPr bwMode="auto">
          <a:xfrm>
            <a:off x="5724525" y="4772025"/>
            <a:ext cx="1250950" cy="427038"/>
          </a:xfrm>
          <a:prstGeom prst="rect">
            <a:avLst/>
          </a:prstGeom>
          <a:noFill/>
          <a:ln>
            <a:noFill/>
          </a:ln>
          <a:effectLst/>
          <a:extLst>
            <a:ext uri="{909E8E84-426E-40dd-AFC4-6F175D3DCCD1}">
              <a14:hiddenFill xmlns="" xmlns:a14="http://schemas.microsoft.com/office/drawing/2010/main">
                <a:solidFill>
                  <a:srgbClr val="66FFFF">
                    <a:alpha val="50000"/>
                  </a:srgbClr>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lstStyle/>
          <a:p>
            <a:pPr algn="ctr">
              <a:spcBef>
                <a:spcPct val="20000"/>
              </a:spcBef>
            </a:pPr>
            <a:r>
              <a:rPr lang="en-US" sz="1600">
                <a:solidFill>
                  <a:srgbClr val="FFFFFF"/>
                </a:solidFill>
                <a:latin typeface="Arial"/>
                <a:cs typeface="Arial"/>
              </a:rPr>
              <a:t>3</a:t>
            </a:r>
          </a:p>
        </p:txBody>
      </p:sp>
      <p:sp>
        <p:nvSpPr>
          <p:cNvPr id="67610" name="Rectangle 1050"/>
          <p:cNvSpPr>
            <a:spLocks noChangeArrowheads="1"/>
          </p:cNvSpPr>
          <p:nvPr/>
        </p:nvSpPr>
        <p:spPr bwMode="auto">
          <a:xfrm>
            <a:off x="4473575" y="4772025"/>
            <a:ext cx="1250950" cy="427038"/>
          </a:xfrm>
          <a:prstGeom prst="rect">
            <a:avLst/>
          </a:prstGeom>
          <a:noFill/>
          <a:ln>
            <a:noFill/>
          </a:ln>
          <a:effectLst/>
          <a:extLst>
            <a:ext uri="{909E8E84-426E-40dd-AFC4-6F175D3DCCD1}">
              <a14:hiddenFill xmlns="" xmlns:a14="http://schemas.microsoft.com/office/drawing/2010/main">
                <a:solidFill>
                  <a:srgbClr val="66FFFF">
                    <a:alpha val="50000"/>
                  </a:srgbClr>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lstStyle/>
          <a:p>
            <a:pPr algn="ctr">
              <a:spcBef>
                <a:spcPct val="20000"/>
              </a:spcBef>
            </a:pPr>
            <a:r>
              <a:rPr lang="en-US" sz="1600">
                <a:solidFill>
                  <a:srgbClr val="FFFFFF"/>
                </a:solidFill>
                <a:latin typeface="Arial"/>
                <a:cs typeface="Arial"/>
              </a:rPr>
              <a:t>1</a:t>
            </a:r>
          </a:p>
        </p:txBody>
      </p:sp>
      <p:sp>
        <p:nvSpPr>
          <p:cNvPr id="67611" name="Rectangle 1051"/>
          <p:cNvSpPr>
            <a:spLocks noChangeArrowheads="1"/>
          </p:cNvSpPr>
          <p:nvPr/>
        </p:nvSpPr>
        <p:spPr bwMode="auto">
          <a:xfrm>
            <a:off x="3222625" y="4772025"/>
            <a:ext cx="1250950" cy="427038"/>
          </a:xfrm>
          <a:prstGeom prst="rect">
            <a:avLst/>
          </a:prstGeom>
          <a:noFill/>
          <a:ln>
            <a:noFill/>
          </a:ln>
          <a:effectLst/>
          <a:extLst>
            <a:ext uri="{909E8E84-426E-40dd-AFC4-6F175D3DCCD1}">
              <a14:hiddenFill xmlns="" xmlns:a14="http://schemas.microsoft.com/office/drawing/2010/main">
                <a:solidFill>
                  <a:srgbClr val="66FFFF">
                    <a:alpha val="50000"/>
                  </a:srgbClr>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lstStyle/>
          <a:p>
            <a:pPr algn="ctr">
              <a:spcBef>
                <a:spcPct val="20000"/>
              </a:spcBef>
            </a:pPr>
            <a:r>
              <a:rPr lang="en-US" sz="1600">
                <a:solidFill>
                  <a:srgbClr val="FFFFFF"/>
                </a:solidFill>
                <a:latin typeface="Arial"/>
                <a:cs typeface="Arial"/>
              </a:rPr>
              <a:t>5</a:t>
            </a:r>
          </a:p>
        </p:txBody>
      </p:sp>
      <p:sp>
        <p:nvSpPr>
          <p:cNvPr id="67612" name="Rectangle 1052"/>
          <p:cNvSpPr>
            <a:spLocks noChangeArrowheads="1"/>
          </p:cNvSpPr>
          <p:nvPr/>
        </p:nvSpPr>
        <p:spPr bwMode="auto">
          <a:xfrm>
            <a:off x="915988" y="4772025"/>
            <a:ext cx="2306637" cy="427038"/>
          </a:xfrm>
          <a:prstGeom prst="rect">
            <a:avLst/>
          </a:prstGeom>
          <a:noFill/>
          <a:ln>
            <a:noFill/>
          </a:ln>
          <a:effectLst/>
          <a:extLst>
            <a:ext uri="{909E8E84-426E-40dd-AFC4-6F175D3DCCD1}">
              <a14:hiddenFill xmlns="" xmlns:a14="http://schemas.microsoft.com/office/drawing/2010/main">
                <a:solidFill>
                  <a:srgbClr val="009999">
                    <a:alpha val="50000"/>
                  </a:srgbClr>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lstStyle/>
          <a:p>
            <a:pPr>
              <a:spcBef>
                <a:spcPct val="20000"/>
              </a:spcBef>
            </a:pPr>
            <a:r>
              <a:rPr lang="en-US" sz="1600">
                <a:solidFill>
                  <a:srgbClr val="FFFFFF"/>
                </a:solidFill>
                <a:latin typeface="Arial"/>
                <a:cs typeface="Arial"/>
              </a:rPr>
              <a:t>Vomiting</a:t>
            </a:r>
          </a:p>
        </p:txBody>
      </p:sp>
      <p:sp>
        <p:nvSpPr>
          <p:cNvPr id="67613" name="Rectangle 1053"/>
          <p:cNvSpPr>
            <a:spLocks noChangeArrowheads="1"/>
          </p:cNvSpPr>
          <p:nvPr/>
        </p:nvSpPr>
        <p:spPr bwMode="auto">
          <a:xfrm>
            <a:off x="6975475" y="4344988"/>
            <a:ext cx="1250950" cy="427037"/>
          </a:xfrm>
          <a:prstGeom prst="rect">
            <a:avLst/>
          </a:prstGeom>
          <a:noFill/>
          <a:ln>
            <a:noFill/>
          </a:ln>
          <a:effectLst/>
          <a:extLst>
            <a:ext uri="{909E8E84-426E-40dd-AFC4-6F175D3DCCD1}">
              <a14:hiddenFill xmlns="" xmlns:a14="http://schemas.microsoft.com/office/drawing/2010/main">
                <a:solidFill>
                  <a:srgbClr val="66FFFF">
                    <a:alpha val="50000"/>
                  </a:srgbClr>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lstStyle/>
          <a:p>
            <a:pPr algn="ctr">
              <a:spcBef>
                <a:spcPct val="20000"/>
              </a:spcBef>
            </a:pPr>
            <a:r>
              <a:rPr lang="en-US" sz="1600">
                <a:solidFill>
                  <a:srgbClr val="FFFFFF"/>
                </a:solidFill>
                <a:latin typeface="Arial"/>
                <a:cs typeface="Arial"/>
              </a:rPr>
              <a:t>1</a:t>
            </a:r>
          </a:p>
        </p:txBody>
      </p:sp>
      <p:sp>
        <p:nvSpPr>
          <p:cNvPr id="67614" name="Rectangle 1054"/>
          <p:cNvSpPr>
            <a:spLocks noChangeArrowheads="1"/>
          </p:cNvSpPr>
          <p:nvPr/>
        </p:nvSpPr>
        <p:spPr bwMode="auto">
          <a:xfrm>
            <a:off x="5724525" y="4344988"/>
            <a:ext cx="1250950" cy="427037"/>
          </a:xfrm>
          <a:prstGeom prst="rect">
            <a:avLst/>
          </a:prstGeom>
          <a:noFill/>
          <a:ln>
            <a:noFill/>
          </a:ln>
          <a:effectLst/>
          <a:extLst>
            <a:ext uri="{909E8E84-426E-40dd-AFC4-6F175D3DCCD1}">
              <a14:hiddenFill xmlns="" xmlns:a14="http://schemas.microsoft.com/office/drawing/2010/main">
                <a:solidFill>
                  <a:srgbClr val="66FFFF">
                    <a:alpha val="50000"/>
                  </a:srgbClr>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lstStyle/>
          <a:p>
            <a:pPr algn="ctr">
              <a:spcBef>
                <a:spcPct val="20000"/>
              </a:spcBef>
            </a:pPr>
            <a:r>
              <a:rPr lang="en-US" sz="1600">
                <a:solidFill>
                  <a:srgbClr val="FFFFFF"/>
                </a:solidFill>
                <a:latin typeface="Arial"/>
                <a:cs typeface="Arial"/>
              </a:rPr>
              <a:t>8</a:t>
            </a:r>
          </a:p>
        </p:txBody>
      </p:sp>
      <p:sp>
        <p:nvSpPr>
          <p:cNvPr id="67615" name="Rectangle 1055"/>
          <p:cNvSpPr>
            <a:spLocks noChangeArrowheads="1"/>
          </p:cNvSpPr>
          <p:nvPr/>
        </p:nvSpPr>
        <p:spPr bwMode="auto">
          <a:xfrm>
            <a:off x="4473575" y="4344988"/>
            <a:ext cx="1250950" cy="427037"/>
          </a:xfrm>
          <a:prstGeom prst="rect">
            <a:avLst/>
          </a:prstGeom>
          <a:noFill/>
          <a:ln>
            <a:noFill/>
          </a:ln>
          <a:effectLst/>
          <a:extLst>
            <a:ext uri="{909E8E84-426E-40dd-AFC4-6F175D3DCCD1}">
              <a14:hiddenFill xmlns="" xmlns:a14="http://schemas.microsoft.com/office/drawing/2010/main">
                <a:solidFill>
                  <a:srgbClr val="66FFFF">
                    <a:alpha val="50000"/>
                  </a:srgbClr>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lstStyle/>
          <a:p>
            <a:pPr algn="ctr">
              <a:spcBef>
                <a:spcPct val="20000"/>
              </a:spcBef>
            </a:pPr>
            <a:r>
              <a:rPr lang="en-US" sz="1600">
                <a:solidFill>
                  <a:srgbClr val="FFFFFF"/>
                </a:solidFill>
                <a:latin typeface="Arial"/>
                <a:cs typeface="Arial"/>
              </a:rPr>
              <a:t>&lt;1</a:t>
            </a:r>
          </a:p>
        </p:txBody>
      </p:sp>
      <p:sp>
        <p:nvSpPr>
          <p:cNvPr id="67616" name="Rectangle 1056"/>
          <p:cNvSpPr>
            <a:spLocks noChangeArrowheads="1"/>
          </p:cNvSpPr>
          <p:nvPr/>
        </p:nvSpPr>
        <p:spPr bwMode="auto">
          <a:xfrm>
            <a:off x="3222625" y="4344988"/>
            <a:ext cx="1250950" cy="427037"/>
          </a:xfrm>
          <a:prstGeom prst="rect">
            <a:avLst/>
          </a:prstGeom>
          <a:noFill/>
          <a:ln>
            <a:noFill/>
          </a:ln>
          <a:effectLst/>
          <a:extLst>
            <a:ext uri="{909E8E84-426E-40dd-AFC4-6F175D3DCCD1}">
              <a14:hiddenFill xmlns="" xmlns:a14="http://schemas.microsoft.com/office/drawing/2010/main">
                <a:solidFill>
                  <a:srgbClr val="66FFFF">
                    <a:alpha val="50000"/>
                  </a:srgbClr>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lstStyle/>
          <a:p>
            <a:pPr algn="ctr">
              <a:spcBef>
                <a:spcPct val="20000"/>
              </a:spcBef>
            </a:pPr>
            <a:r>
              <a:rPr lang="en-US" sz="1600">
                <a:solidFill>
                  <a:srgbClr val="FFFFFF"/>
                </a:solidFill>
                <a:latin typeface="Arial"/>
                <a:cs typeface="Arial"/>
              </a:rPr>
              <a:t>11</a:t>
            </a:r>
          </a:p>
        </p:txBody>
      </p:sp>
      <p:sp>
        <p:nvSpPr>
          <p:cNvPr id="67617" name="Rectangle 1057"/>
          <p:cNvSpPr>
            <a:spLocks noChangeArrowheads="1"/>
          </p:cNvSpPr>
          <p:nvPr/>
        </p:nvSpPr>
        <p:spPr bwMode="auto">
          <a:xfrm>
            <a:off x="915988" y="4344988"/>
            <a:ext cx="2306637" cy="427037"/>
          </a:xfrm>
          <a:prstGeom prst="rect">
            <a:avLst/>
          </a:prstGeom>
          <a:noFill/>
          <a:ln>
            <a:noFill/>
          </a:ln>
          <a:effectLst/>
          <a:extLst>
            <a:ext uri="{909E8E84-426E-40dd-AFC4-6F175D3DCCD1}">
              <a14:hiddenFill xmlns="" xmlns:a14="http://schemas.microsoft.com/office/drawing/2010/main">
                <a:solidFill>
                  <a:srgbClr val="009999">
                    <a:alpha val="50000"/>
                  </a:srgbClr>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lstStyle/>
          <a:p>
            <a:pPr>
              <a:spcBef>
                <a:spcPct val="20000"/>
              </a:spcBef>
            </a:pPr>
            <a:r>
              <a:rPr lang="en-US" sz="1600">
                <a:solidFill>
                  <a:srgbClr val="FFFFFF"/>
                </a:solidFill>
                <a:latin typeface="Arial"/>
                <a:cs typeface="Arial"/>
              </a:rPr>
              <a:t>Nausea</a:t>
            </a:r>
          </a:p>
        </p:txBody>
      </p:sp>
      <p:sp>
        <p:nvSpPr>
          <p:cNvPr id="67618" name="Rectangle 1058"/>
          <p:cNvSpPr>
            <a:spLocks noChangeArrowheads="1"/>
          </p:cNvSpPr>
          <p:nvPr/>
        </p:nvSpPr>
        <p:spPr bwMode="auto">
          <a:xfrm>
            <a:off x="6975475" y="3917950"/>
            <a:ext cx="1250950" cy="427038"/>
          </a:xfrm>
          <a:prstGeom prst="rect">
            <a:avLst/>
          </a:prstGeom>
          <a:noFill/>
          <a:ln>
            <a:noFill/>
          </a:ln>
          <a:effectLst/>
          <a:extLst>
            <a:ext uri="{909E8E84-426E-40dd-AFC4-6F175D3DCCD1}">
              <a14:hiddenFill xmlns="" xmlns:a14="http://schemas.microsoft.com/office/drawing/2010/main">
                <a:solidFill>
                  <a:srgbClr val="66FFFF">
                    <a:alpha val="50000"/>
                  </a:srgbClr>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lstStyle/>
          <a:p>
            <a:pPr algn="ctr">
              <a:spcBef>
                <a:spcPct val="20000"/>
              </a:spcBef>
            </a:pPr>
            <a:r>
              <a:rPr lang="en-US" sz="1600">
                <a:solidFill>
                  <a:srgbClr val="FFFFFF"/>
                </a:solidFill>
                <a:latin typeface="Arial"/>
                <a:cs typeface="Arial"/>
              </a:rPr>
              <a:t>&lt;1</a:t>
            </a:r>
          </a:p>
        </p:txBody>
      </p:sp>
      <p:sp>
        <p:nvSpPr>
          <p:cNvPr id="67619" name="Rectangle 1059"/>
          <p:cNvSpPr>
            <a:spLocks noChangeArrowheads="1"/>
          </p:cNvSpPr>
          <p:nvPr/>
        </p:nvSpPr>
        <p:spPr bwMode="auto">
          <a:xfrm>
            <a:off x="5724525" y="3917950"/>
            <a:ext cx="1250950" cy="427038"/>
          </a:xfrm>
          <a:prstGeom prst="rect">
            <a:avLst/>
          </a:prstGeom>
          <a:noFill/>
          <a:ln>
            <a:noFill/>
          </a:ln>
          <a:effectLst/>
          <a:extLst>
            <a:ext uri="{909E8E84-426E-40dd-AFC4-6F175D3DCCD1}">
              <a14:hiddenFill xmlns="" xmlns:a14="http://schemas.microsoft.com/office/drawing/2010/main">
                <a:solidFill>
                  <a:srgbClr val="66FFFF">
                    <a:alpha val="50000"/>
                  </a:srgbClr>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lstStyle/>
          <a:p>
            <a:pPr algn="ctr">
              <a:spcBef>
                <a:spcPct val="20000"/>
              </a:spcBef>
            </a:pPr>
            <a:r>
              <a:rPr lang="en-US" sz="1600">
                <a:solidFill>
                  <a:srgbClr val="FFFFFF"/>
                </a:solidFill>
                <a:latin typeface="Arial"/>
                <a:cs typeface="Arial"/>
              </a:rPr>
              <a:t>3</a:t>
            </a:r>
          </a:p>
        </p:txBody>
      </p:sp>
      <p:sp>
        <p:nvSpPr>
          <p:cNvPr id="67620" name="Rectangle 1060"/>
          <p:cNvSpPr>
            <a:spLocks noChangeArrowheads="1"/>
          </p:cNvSpPr>
          <p:nvPr/>
        </p:nvSpPr>
        <p:spPr bwMode="auto">
          <a:xfrm>
            <a:off x="4473575" y="3917950"/>
            <a:ext cx="1250950" cy="427038"/>
          </a:xfrm>
          <a:prstGeom prst="rect">
            <a:avLst/>
          </a:prstGeom>
          <a:noFill/>
          <a:ln>
            <a:noFill/>
          </a:ln>
          <a:effectLst/>
          <a:extLst>
            <a:ext uri="{909E8E84-426E-40dd-AFC4-6F175D3DCCD1}">
              <a14:hiddenFill xmlns="" xmlns:a14="http://schemas.microsoft.com/office/drawing/2010/main">
                <a:solidFill>
                  <a:srgbClr val="66FFFF">
                    <a:alpha val="50000"/>
                  </a:srgbClr>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lstStyle/>
          <a:p>
            <a:pPr algn="ctr">
              <a:spcBef>
                <a:spcPct val="20000"/>
              </a:spcBef>
            </a:pPr>
            <a:r>
              <a:rPr lang="en-US" sz="1600">
                <a:solidFill>
                  <a:srgbClr val="FFFFFF"/>
                </a:solidFill>
                <a:latin typeface="Arial"/>
                <a:cs typeface="Arial"/>
              </a:rPr>
              <a:t>2</a:t>
            </a:r>
          </a:p>
        </p:txBody>
      </p:sp>
      <p:sp>
        <p:nvSpPr>
          <p:cNvPr id="67621" name="Rectangle 1061"/>
          <p:cNvSpPr>
            <a:spLocks noChangeArrowheads="1"/>
          </p:cNvSpPr>
          <p:nvPr/>
        </p:nvSpPr>
        <p:spPr bwMode="auto">
          <a:xfrm>
            <a:off x="3222625" y="3917950"/>
            <a:ext cx="1250950" cy="427038"/>
          </a:xfrm>
          <a:prstGeom prst="rect">
            <a:avLst/>
          </a:prstGeom>
          <a:noFill/>
          <a:ln>
            <a:noFill/>
          </a:ln>
          <a:effectLst/>
          <a:extLst>
            <a:ext uri="{909E8E84-426E-40dd-AFC4-6F175D3DCCD1}">
              <a14:hiddenFill xmlns="" xmlns:a14="http://schemas.microsoft.com/office/drawing/2010/main">
                <a:solidFill>
                  <a:srgbClr val="66FFFF">
                    <a:alpha val="50000"/>
                  </a:srgbClr>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lstStyle/>
          <a:p>
            <a:pPr algn="ctr">
              <a:spcBef>
                <a:spcPct val="20000"/>
              </a:spcBef>
            </a:pPr>
            <a:r>
              <a:rPr lang="en-US" sz="1600">
                <a:solidFill>
                  <a:srgbClr val="FFFFFF"/>
                </a:solidFill>
                <a:latin typeface="Arial"/>
                <a:cs typeface="Arial"/>
              </a:rPr>
              <a:t>8</a:t>
            </a:r>
          </a:p>
        </p:txBody>
      </p:sp>
      <p:sp>
        <p:nvSpPr>
          <p:cNvPr id="67622" name="Rectangle 1062"/>
          <p:cNvSpPr>
            <a:spLocks noChangeArrowheads="1"/>
          </p:cNvSpPr>
          <p:nvPr/>
        </p:nvSpPr>
        <p:spPr bwMode="auto">
          <a:xfrm>
            <a:off x="915988" y="3917950"/>
            <a:ext cx="2306637" cy="427038"/>
          </a:xfrm>
          <a:prstGeom prst="rect">
            <a:avLst/>
          </a:prstGeom>
          <a:noFill/>
          <a:ln>
            <a:noFill/>
          </a:ln>
          <a:effectLst/>
          <a:extLst>
            <a:ext uri="{909E8E84-426E-40dd-AFC4-6F175D3DCCD1}">
              <a14:hiddenFill xmlns="" xmlns:a14="http://schemas.microsoft.com/office/drawing/2010/main">
                <a:solidFill>
                  <a:srgbClr val="009999">
                    <a:alpha val="50000"/>
                  </a:srgbClr>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lstStyle/>
          <a:p>
            <a:pPr>
              <a:spcBef>
                <a:spcPct val="20000"/>
              </a:spcBef>
            </a:pPr>
            <a:r>
              <a:rPr lang="en-US" sz="1600">
                <a:solidFill>
                  <a:srgbClr val="FFFFFF"/>
                </a:solidFill>
                <a:latin typeface="Arial"/>
                <a:cs typeface="Arial"/>
              </a:rPr>
              <a:t>Pain (abdominal)</a:t>
            </a:r>
          </a:p>
        </p:txBody>
      </p:sp>
      <p:sp>
        <p:nvSpPr>
          <p:cNvPr id="67623" name="Rectangle 1063"/>
          <p:cNvSpPr>
            <a:spLocks noChangeArrowheads="1"/>
          </p:cNvSpPr>
          <p:nvPr/>
        </p:nvSpPr>
        <p:spPr bwMode="auto">
          <a:xfrm>
            <a:off x="6975475" y="3490913"/>
            <a:ext cx="1250950" cy="427037"/>
          </a:xfrm>
          <a:prstGeom prst="rect">
            <a:avLst/>
          </a:prstGeom>
          <a:noFill/>
          <a:ln>
            <a:noFill/>
          </a:ln>
          <a:effectLst/>
          <a:extLst>
            <a:ext uri="{909E8E84-426E-40dd-AFC4-6F175D3DCCD1}">
              <a14:hiddenFill xmlns="" xmlns:a14="http://schemas.microsoft.com/office/drawing/2010/main">
                <a:solidFill>
                  <a:srgbClr val="66FFFF">
                    <a:alpha val="50000"/>
                  </a:srgbClr>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lstStyle/>
          <a:p>
            <a:pPr algn="ctr">
              <a:spcBef>
                <a:spcPct val="20000"/>
              </a:spcBef>
            </a:pPr>
            <a:r>
              <a:rPr lang="en-US" sz="1600">
                <a:solidFill>
                  <a:srgbClr val="FFFFFF"/>
                </a:solidFill>
                <a:latin typeface="Arial"/>
                <a:cs typeface="Arial"/>
              </a:rPr>
              <a:t>&lt;1</a:t>
            </a:r>
          </a:p>
        </p:txBody>
      </p:sp>
      <p:sp>
        <p:nvSpPr>
          <p:cNvPr id="67624" name="Rectangle 1064"/>
          <p:cNvSpPr>
            <a:spLocks noChangeArrowheads="1"/>
          </p:cNvSpPr>
          <p:nvPr/>
        </p:nvSpPr>
        <p:spPr bwMode="auto">
          <a:xfrm>
            <a:off x="5724525" y="3490913"/>
            <a:ext cx="1250950" cy="427037"/>
          </a:xfrm>
          <a:prstGeom prst="rect">
            <a:avLst/>
          </a:prstGeom>
          <a:noFill/>
          <a:ln>
            <a:noFill/>
          </a:ln>
          <a:effectLst/>
          <a:extLst>
            <a:ext uri="{909E8E84-426E-40dd-AFC4-6F175D3DCCD1}">
              <a14:hiddenFill xmlns="" xmlns:a14="http://schemas.microsoft.com/office/drawing/2010/main">
                <a:solidFill>
                  <a:srgbClr val="66FFFF">
                    <a:alpha val="50000"/>
                  </a:srgbClr>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lstStyle/>
          <a:p>
            <a:pPr algn="ctr">
              <a:spcBef>
                <a:spcPct val="20000"/>
              </a:spcBef>
            </a:pPr>
            <a:r>
              <a:rPr lang="en-US" sz="1600">
                <a:solidFill>
                  <a:srgbClr val="FFFFFF"/>
                </a:solidFill>
                <a:latin typeface="Arial"/>
                <a:cs typeface="Arial"/>
              </a:rPr>
              <a:t>3</a:t>
            </a:r>
          </a:p>
        </p:txBody>
      </p:sp>
      <p:sp>
        <p:nvSpPr>
          <p:cNvPr id="67625" name="Rectangle 1065"/>
          <p:cNvSpPr>
            <a:spLocks noChangeArrowheads="1"/>
          </p:cNvSpPr>
          <p:nvPr/>
        </p:nvSpPr>
        <p:spPr bwMode="auto">
          <a:xfrm>
            <a:off x="4473575" y="3490913"/>
            <a:ext cx="1250950" cy="427037"/>
          </a:xfrm>
          <a:prstGeom prst="rect">
            <a:avLst/>
          </a:prstGeom>
          <a:noFill/>
          <a:ln>
            <a:noFill/>
          </a:ln>
          <a:effectLst/>
          <a:extLst>
            <a:ext uri="{909E8E84-426E-40dd-AFC4-6F175D3DCCD1}">
              <a14:hiddenFill xmlns="" xmlns:a14="http://schemas.microsoft.com/office/drawing/2010/main">
                <a:solidFill>
                  <a:srgbClr val="66FFFF">
                    <a:alpha val="50000"/>
                  </a:srgbClr>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lstStyle/>
          <a:p>
            <a:pPr algn="ctr">
              <a:spcBef>
                <a:spcPct val="20000"/>
              </a:spcBef>
            </a:pPr>
            <a:r>
              <a:rPr lang="en-US" sz="1600">
                <a:solidFill>
                  <a:srgbClr val="FFFFFF"/>
                </a:solidFill>
                <a:latin typeface="Arial"/>
                <a:cs typeface="Arial"/>
              </a:rPr>
              <a:t>8</a:t>
            </a:r>
          </a:p>
        </p:txBody>
      </p:sp>
      <p:sp>
        <p:nvSpPr>
          <p:cNvPr id="67626" name="Rectangle 1066"/>
          <p:cNvSpPr>
            <a:spLocks noChangeArrowheads="1"/>
          </p:cNvSpPr>
          <p:nvPr/>
        </p:nvSpPr>
        <p:spPr bwMode="auto">
          <a:xfrm>
            <a:off x="3222625" y="3490913"/>
            <a:ext cx="1250950" cy="427037"/>
          </a:xfrm>
          <a:prstGeom prst="rect">
            <a:avLst/>
          </a:prstGeom>
          <a:noFill/>
          <a:ln>
            <a:noFill/>
          </a:ln>
          <a:effectLst/>
          <a:extLst>
            <a:ext uri="{909E8E84-426E-40dd-AFC4-6F175D3DCCD1}">
              <a14:hiddenFill xmlns="" xmlns:a14="http://schemas.microsoft.com/office/drawing/2010/main">
                <a:solidFill>
                  <a:srgbClr val="66FFFF">
                    <a:alpha val="50000"/>
                  </a:srgbClr>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lstStyle/>
          <a:p>
            <a:pPr algn="ctr">
              <a:spcBef>
                <a:spcPct val="20000"/>
              </a:spcBef>
            </a:pPr>
            <a:r>
              <a:rPr lang="en-US" sz="1600">
                <a:solidFill>
                  <a:srgbClr val="FFFFFF"/>
                </a:solidFill>
                <a:latin typeface="Arial"/>
                <a:cs typeface="Arial"/>
              </a:rPr>
              <a:t>21</a:t>
            </a:r>
          </a:p>
        </p:txBody>
      </p:sp>
      <p:sp>
        <p:nvSpPr>
          <p:cNvPr id="67627" name="Rectangle 1067"/>
          <p:cNvSpPr>
            <a:spLocks noChangeArrowheads="1"/>
          </p:cNvSpPr>
          <p:nvPr/>
        </p:nvSpPr>
        <p:spPr bwMode="auto">
          <a:xfrm>
            <a:off x="915988" y="3490913"/>
            <a:ext cx="2306637" cy="427037"/>
          </a:xfrm>
          <a:prstGeom prst="rect">
            <a:avLst/>
          </a:prstGeom>
          <a:noFill/>
          <a:ln>
            <a:noFill/>
          </a:ln>
          <a:effectLst/>
          <a:extLst>
            <a:ext uri="{909E8E84-426E-40dd-AFC4-6F175D3DCCD1}">
              <a14:hiddenFill xmlns="" xmlns:a14="http://schemas.microsoft.com/office/drawing/2010/main">
                <a:solidFill>
                  <a:srgbClr val="009999">
                    <a:alpha val="50000"/>
                  </a:srgbClr>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lstStyle/>
          <a:p>
            <a:pPr>
              <a:spcBef>
                <a:spcPct val="20000"/>
              </a:spcBef>
            </a:pPr>
            <a:r>
              <a:rPr lang="en-US" sz="1600">
                <a:solidFill>
                  <a:srgbClr val="FFFFFF"/>
                </a:solidFill>
                <a:latin typeface="Arial"/>
                <a:cs typeface="Arial"/>
              </a:rPr>
              <a:t>Hand/foot</a:t>
            </a:r>
          </a:p>
        </p:txBody>
      </p:sp>
      <p:sp>
        <p:nvSpPr>
          <p:cNvPr id="67628" name="Rectangle 1068"/>
          <p:cNvSpPr>
            <a:spLocks noChangeArrowheads="1"/>
          </p:cNvSpPr>
          <p:nvPr/>
        </p:nvSpPr>
        <p:spPr bwMode="auto">
          <a:xfrm>
            <a:off x="6975475" y="3063875"/>
            <a:ext cx="1250950" cy="427038"/>
          </a:xfrm>
          <a:prstGeom prst="rect">
            <a:avLst/>
          </a:prstGeom>
          <a:noFill/>
          <a:ln>
            <a:noFill/>
          </a:ln>
          <a:effectLst/>
          <a:extLst>
            <a:ext uri="{909E8E84-426E-40dd-AFC4-6F175D3DCCD1}">
              <a14:hiddenFill xmlns="" xmlns:a14="http://schemas.microsoft.com/office/drawing/2010/main">
                <a:solidFill>
                  <a:srgbClr val="66FFFF">
                    <a:alpha val="50000"/>
                  </a:srgbClr>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lstStyle/>
          <a:p>
            <a:pPr algn="ctr">
              <a:spcBef>
                <a:spcPct val="20000"/>
              </a:spcBef>
            </a:pPr>
            <a:r>
              <a:rPr lang="en-US" sz="1600">
                <a:solidFill>
                  <a:srgbClr val="FFFFFF"/>
                </a:solidFill>
                <a:latin typeface="Arial"/>
                <a:cs typeface="Arial"/>
              </a:rPr>
              <a:t>0</a:t>
            </a:r>
          </a:p>
        </p:txBody>
      </p:sp>
      <p:sp>
        <p:nvSpPr>
          <p:cNvPr id="67629" name="Rectangle 1069"/>
          <p:cNvSpPr>
            <a:spLocks noChangeArrowheads="1"/>
          </p:cNvSpPr>
          <p:nvPr/>
        </p:nvSpPr>
        <p:spPr bwMode="auto">
          <a:xfrm>
            <a:off x="5724525" y="3063875"/>
            <a:ext cx="1250950" cy="427038"/>
          </a:xfrm>
          <a:prstGeom prst="rect">
            <a:avLst/>
          </a:prstGeom>
          <a:noFill/>
          <a:ln>
            <a:noFill/>
          </a:ln>
          <a:effectLst/>
          <a:extLst>
            <a:ext uri="{909E8E84-426E-40dd-AFC4-6F175D3DCCD1}">
              <a14:hiddenFill xmlns="" xmlns:a14="http://schemas.microsoft.com/office/drawing/2010/main">
                <a:solidFill>
                  <a:srgbClr val="66FFFF">
                    <a:alpha val="50000"/>
                  </a:srgbClr>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lstStyle/>
          <a:p>
            <a:pPr algn="ctr">
              <a:spcBef>
                <a:spcPct val="20000"/>
              </a:spcBef>
            </a:pPr>
            <a:r>
              <a:rPr lang="en-US" sz="1600">
                <a:solidFill>
                  <a:srgbClr val="FFFFFF"/>
                </a:solidFill>
                <a:latin typeface="Arial"/>
                <a:cs typeface="Arial"/>
              </a:rPr>
              <a:t>2</a:t>
            </a:r>
          </a:p>
        </p:txBody>
      </p:sp>
      <p:sp>
        <p:nvSpPr>
          <p:cNvPr id="67630" name="Rectangle 1070"/>
          <p:cNvSpPr>
            <a:spLocks noChangeArrowheads="1"/>
          </p:cNvSpPr>
          <p:nvPr/>
        </p:nvSpPr>
        <p:spPr bwMode="auto">
          <a:xfrm>
            <a:off x="4473575" y="3063875"/>
            <a:ext cx="1250950" cy="427038"/>
          </a:xfrm>
          <a:prstGeom prst="rect">
            <a:avLst/>
          </a:prstGeom>
          <a:noFill/>
          <a:ln>
            <a:noFill/>
          </a:ln>
          <a:effectLst/>
          <a:extLst>
            <a:ext uri="{909E8E84-426E-40dd-AFC4-6F175D3DCCD1}">
              <a14:hiddenFill xmlns="" xmlns:a14="http://schemas.microsoft.com/office/drawing/2010/main">
                <a:solidFill>
                  <a:srgbClr val="66FFFF">
                    <a:alpha val="50000"/>
                  </a:srgbClr>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lstStyle/>
          <a:p>
            <a:pPr algn="ctr">
              <a:spcBef>
                <a:spcPct val="20000"/>
              </a:spcBef>
            </a:pPr>
            <a:r>
              <a:rPr lang="en-US" sz="1600">
                <a:solidFill>
                  <a:srgbClr val="FFFFFF"/>
                </a:solidFill>
                <a:latin typeface="Arial"/>
                <a:cs typeface="Arial"/>
              </a:rPr>
              <a:t>0</a:t>
            </a:r>
          </a:p>
        </p:txBody>
      </p:sp>
      <p:sp>
        <p:nvSpPr>
          <p:cNvPr id="67631" name="Rectangle 1071"/>
          <p:cNvSpPr>
            <a:spLocks noChangeArrowheads="1"/>
          </p:cNvSpPr>
          <p:nvPr/>
        </p:nvSpPr>
        <p:spPr bwMode="auto">
          <a:xfrm>
            <a:off x="3222625" y="3063875"/>
            <a:ext cx="1250950" cy="427038"/>
          </a:xfrm>
          <a:prstGeom prst="rect">
            <a:avLst/>
          </a:prstGeom>
          <a:noFill/>
          <a:ln>
            <a:noFill/>
          </a:ln>
          <a:effectLst/>
          <a:extLst>
            <a:ext uri="{909E8E84-426E-40dd-AFC4-6F175D3DCCD1}">
              <a14:hiddenFill xmlns="" xmlns:a14="http://schemas.microsoft.com/office/drawing/2010/main">
                <a:solidFill>
                  <a:srgbClr val="66FFFF">
                    <a:alpha val="50000"/>
                  </a:srgbClr>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lstStyle/>
          <a:p>
            <a:pPr algn="ctr">
              <a:spcBef>
                <a:spcPct val="20000"/>
              </a:spcBef>
            </a:pPr>
            <a:r>
              <a:rPr lang="en-US" sz="1600">
                <a:solidFill>
                  <a:srgbClr val="FFFFFF"/>
                </a:solidFill>
                <a:latin typeface="Arial"/>
                <a:cs typeface="Arial"/>
              </a:rPr>
              <a:t>14</a:t>
            </a:r>
          </a:p>
        </p:txBody>
      </p:sp>
      <p:sp>
        <p:nvSpPr>
          <p:cNvPr id="67632" name="Rectangle 1072"/>
          <p:cNvSpPr>
            <a:spLocks noChangeArrowheads="1"/>
          </p:cNvSpPr>
          <p:nvPr/>
        </p:nvSpPr>
        <p:spPr bwMode="auto">
          <a:xfrm>
            <a:off x="915988" y="3063875"/>
            <a:ext cx="2306637" cy="427038"/>
          </a:xfrm>
          <a:prstGeom prst="rect">
            <a:avLst/>
          </a:prstGeom>
          <a:noFill/>
          <a:ln>
            <a:noFill/>
          </a:ln>
          <a:effectLst/>
          <a:extLst>
            <a:ext uri="{909E8E84-426E-40dd-AFC4-6F175D3DCCD1}">
              <a14:hiddenFill xmlns="" xmlns:a14="http://schemas.microsoft.com/office/drawing/2010/main">
                <a:solidFill>
                  <a:srgbClr val="009999">
                    <a:alpha val="50000"/>
                  </a:srgbClr>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lstStyle/>
          <a:p>
            <a:pPr>
              <a:spcBef>
                <a:spcPct val="20000"/>
              </a:spcBef>
            </a:pPr>
            <a:r>
              <a:rPr lang="en-US" sz="1600" dirty="0">
                <a:solidFill>
                  <a:srgbClr val="FFFFFF"/>
                </a:solidFill>
                <a:latin typeface="Arial"/>
                <a:cs typeface="Arial"/>
              </a:rPr>
              <a:t>Alopecia</a:t>
            </a:r>
          </a:p>
        </p:txBody>
      </p:sp>
      <p:sp>
        <p:nvSpPr>
          <p:cNvPr id="67633" name="Rectangle 1073"/>
          <p:cNvSpPr>
            <a:spLocks noChangeArrowheads="1"/>
          </p:cNvSpPr>
          <p:nvPr/>
        </p:nvSpPr>
        <p:spPr bwMode="auto">
          <a:xfrm>
            <a:off x="6975475" y="2636838"/>
            <a:ext cx="1250950" cy="427037"/>
          </a:xfrm>
          <a:prstGeom prst="rect">
            <a:avLst/>
          </a:prstGeom>
          <a:noFill/>
          <a:ln>
            <a:noFill/>
          </a:ln>
          <a:effectLst/>
          <a:extLst>
            <a:ext uri="{909E8E84-426E-40dd-AFC4-6F175D3DCCD1}">
              <a14:hiddenFill xmlns="" xmlns:a14="http://schemas.microsoft.com/office/drawing/2010/main">
                <a:solidFill>
                  <a:srgbClr val="66FFFF">
                    <a:alpha val="50000"/>
                  </a:srgbClr>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lstStyle/>
          <a:p>
            <a:pPr algn="ctr">
              <a:spcBef>
                <a:spcPct val="20000"/>
              </a:spcBef>
            </a:pPr>
            <a:r>
              <a:rPr lang="en-US" sz="1600">
                <a:solidFill>
                  <a:srgbClr val="FFFFFF"/>
                </a:solidFill>
                <a:latin typeface="Arial"/>
                <a:cs typeface="Arial"/>
              </a:rPr>
              <a:t>0</a:t>
            </a:r>
          </a:p>
        </p:txBody>
      </p:sp>
      <p:sp>
        <p:nvSpPr>
          <p:cNvPr id="67634" name="Rectangle 1074"/>
          <p:cNvSpPr>
            <a:spLocks noChangeArrowheads="1"/>
          </p:cNvSpPr>
          <p:nvPr/>
        </p:nvSpPr>
        <p:spPr bwMode="auto">
          <a:xfrm>
            <a:off x="5724525" y="2636838"/>
            <a:ext cx="1250950" cy="427037"/>
          </a:xfrm>
          <a:prstGeom prst="rect">
            <a:avLst/>
          </a:prstGeom>
          <a:noFill/>
          <a:ln>
            <a:noFill/>
          </a:ln>
          <a:effectLst/>
          <a:extLst>
            <a:ext uri="{909E8E84-426E-40dd-AFC4-6F175D3DCCD1}">
              <a14:hiddenFill xmlns="" xmlns:a14="http://schemas.microsoft.com/office/drawing/2010/main">
                <a:solidFill>
                  <a:srgbClr val="66FFFF">
                    <a:alpha val="50000"/>
                  </a:srgbClr>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lstStyle/>
          <a:p>
            <a:pPr algn="ctr">
              <a:spcBef>
                <a:spcPct val="20000"/>
              </a:spcBef>
            </a:pPr>
            <a:r>
              <a:rPr lang="en-US" sz="1600">
                <a:solidFill>
                  <a:srgbClr val="FFFFFF"/>
                </a:solidFill>
                <a:latin typeface="Arial"/>
                <a:cs typeface="Arial"/>
              </a:rPr>
              <a:t>&lt;1</a:t>
            </a:r>
          </a:p>
        </p:txBody>
      </p:sp>
      <p:sp>
        <p:nvSpPr>
          <p:cNvPr id="67635" name="Rectangle 1075"/>
          <p:cNvSpPr>
            <a:spLocks noChangeArrowheads="1"/>
          </p:cNvSpPr>
          <p:nvPr/>
        </p:nvSpPr>
        <p:spPr bwMode="auto">
          <a:xfrm>
            <a:off x="4473575" y="2636838"/>
            <a:ext cx="1250950" cy="427037"/>
          </a:xfrm>
          <a:prstGeom prst="rect">
            <a:avLst/>
          </a:prstGeom>
          <a:noFill/>
          <a:ln>
            <a:noFill/>
          </a:ln>
          <a:effectLst/>
          <a:extLst>
            <a:ext uri="{909E8E84-426E-40dd-AFC4-6F175D3DCCD1}">
              <a14:hiddenFill xmlns="" xmlns:a14="http://schemas.microsoft.com/office/drawing/2010/main">
                <a:solidFill>
                  <a:srgbClr val="66FFFF">
                    <a:alpha val="50000"/>
                  </a:srgbClr>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lstStyle/>
          <a:p>
            <a:pPr algn="ctr">
              <a:spcBef>
                <a:spcPct val="20000"/>
              </a:spcBef>
            </a:pPr>
            <a:r>
              <a:rPr lang="en-US" sz="1600">
                <a:solidFill>
                  <a:srgbClr val="FFFFFF"/>
                </a:solidFill>
                <a:latin typeface="Arial"/>
                <a:cs typeface="Arial"/>
              </a:rPr>
              <a:t>2</a:t>
            </a:r>
          </a:p>
        </p:txBody>
      </p:sp>
      <p:sp>
        <p:nvSpPr>
          <p:cNvPr id="67636" name="Rectangle 1076"/>
          <p:cNvSpPr>
            <a:spLocks noChangeArrowheads="1"/>
          </p:cNvSpPr>
          <p:nvPr/>
        </p:nvSpPr>
        <p:spPr bwMode="auto">
          <a:xfrm>
            <a:off x="3222625" y="2636838"/>
            <a:ext cx="1250950" cy="427037"/>
          </a:xfrm>
          <a:prstGeom prst="rect">
            <a:avLst/>
          </a:prstGeom>
          <a:noFill/>
          <a:ln>
            <a:noFill/>
          </a:ln>
          <a:effectLst/>
          <a:extLst>
            <a:ext uri="{909E8E84-426E-40dd-AFC4-6F175D3DCCD1}">
              <a14:hiddenFill xmlns="" xmlns:a14="http://schemas.microsoft.com/office/drawing/2010/main">
                <a:solidFill>
                  <a:srgbClr val="66FFFF">
                    <a:alpha val="50000"/>
                  </a:srgbClr>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lstStyle/>
          <a:p>
            <a:pPr algn="ctr">
              <a:spcBef>
                <a:spcPct val="20000"/>
              </a:spcBef>
            </a:pPr>
            <a:r>
              <a:rPr lang="en-US" sz="1600">
                <a:solidFill>
                  <a:srgbClr val="FFFFFF"/>
                </a:solidFill>
                <a:latin typeface="Arial"/>
                <a:cs typeface="Arial"/>
              </a:rPr>
              <a:t>9</a:t>
            </a:r>
          </a:p>
        </p:txBody>
      </p:sp>
      <p:sp>
        <p:nvSpPr>
          <p:cNvPr id="67637" name="Rectangle 1077"/>
          <p:cNvSpPr>
            <a:spLocks noChangeArrowheads="1"/>
          </p:cNvSpPr>
          <p:nvPr/>
        </p:nvSpPr>
        <p:spPr bwMode="auto">
          <a:xfrm>
            <a:off x="915988" y="2636838"/>
            <a:ext cx="2306637" cy="427037"/>
          </a:xfrm>
          <a:prstGeom prst="rect">
            <a:avLst/>
          </a:prstGeom>
          <a:noFill/>
          <a:ln>
            <a:noFill/>
          </a:ln>
          <a:effectLst/>
          <a:extLst>
            <a:ext uri="{909E8E84-426E-40dd-AFC4-6F175D3DCCD1}">
              <a14:hiddenFill xmlns="" xmlns:a14="http://schemas.microsoft.com/office/drawing/2010/main">
                <a:solidFill>
                  <a:srgbClr val="009999">
                    <a:alpha val="50000"/>
                  </a:srgbClr>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lstStyle/>
          <a:p>
            <a:pPr>
              <a:spcBef>
                <a:spcPct val="20000"/>
              </a:spcBef>
            </a:pPr>
            <a:r>
              <a:rPr lang="en-US" sz="1600">
                <a:solidFill>
                  <a:srgbClr val="FFFFFF"/>
                </a:solidFill>
                <a:latin typeface="Arial"/>
                <a:cs typeface="Arial"/>
              </a:rPr>
              <a:t>Weight loss</a:t>
            </a:r>
          </a:p>
        </p:txBody>
      </p:sp>
      <p:sp>
        <p:nvSpPr>
          <p:cNvPr id="67638" name="Rectangle 1078"/>
          <p:cNvSpPr>
            <a:spLocks noChangeArrowheads="1"/>
          </p:cNvSpPr>
          <p:nvPr/>
        </p:nvSpPr>
        <p:spPr bwMode="auto">
          <a:xfrm>
            <a:off x="6975475" y="2209800"/>
            <a:ext cx="1250950" cy="427038"/>
          </a:xfrm>
          <a:prstGeom prst="rect">
            <a:avLst/>
          </a:prstGeom>
          <a:noFill/>
          <a:ln>
            <a:noFill/>
          </a:ln>
          <a:effectLst/>
          <a:extLst>
            <a:ext uri="{909E8E84-426E-40dd-AFC4-6F175D3DCCD1}">
              <a14:hiddenFill xmlns="" xmlns:a14="http://schemas.microsoft.com/office/drawing/2010/main">
                <a:solidFill>
                  <a:srgbClr val="66FFFF">
                    <a:alpha val="50000"/>
                  </a:srgbClr>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lstStyle/>
          <a:p>
            <a:pPr algn="ctr">
              <a:spcBef>
                <a:spcPct val="20000"/>
              </a:spcBef>
            </a:pPr>
            <a:r>
              <a:rPr lang="en-US" sz="1600">
                <a:solidFill>
                  <a:srgbClr val="FFFFFF"/>
                </a:solidFill>
                <a:latin typeface="Arial"/>
                <a:cs typeface="Arial"/>
              </a:rPr>
              <a:t>&lt;1</a:t>
            </a:r>
          </a:p>
        </p:txBody>
      </p:sp>
      <p:sp>
        <p:nvSpPr>
          <p:cNvPr id="67639" name="Rectangle 1079"/>
          <p:cNvSpPr>
            <a:spLocks noChangeArrowheads="1"/>
          </p:cNvSpPr>
          <p:nvPr/>
        </p:nvSpPr>
        <p:spPr bwMode="auto">
          <a:xfrm>
            <a:off x="5724525" y="2209800"/>
            <a:ext cx="1250950" cy="427038"/>
          </a:xfrm>
          <a:prstGeom prst="rect">
            <a:avLst/>
          </a:prstGeom>
          <a:noFill/>
          <a:ln>
            <a:noFill/>
          </a:ln>
          <a:effectLst/>
          <a:extLst>
            <a:ext uri="{909E8E84-426E-40dd-AFC4-6F175D3DCCD1}">
              <a14:hiddenFill xmlns="" xmlns:a14="http://schemas.microsoft.com/office/drawing/2010/main">
                <a:solidFill>
                  <a:srgbClr val="66FFFF">
                    <a:alpha val="50000"/>
                  </a:srgbClr>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lstStyle/>
          <a:p>
            <a:pPr algn="ctr">
              <a:spcBef>
                <a:spcPct val="20000"/>
              </a:spcBef>
            </a:pPr>
            <a:r>
              <a:rPr lang="en-US" sz="1600">
                <a:solidFill>
                  <a:srgbClr val="FFFFFF"/>
                </a:solidFill>
                <a:latin typeface="Arial"/>
                <a:cs typeface="Arial"/>
              </a:rPr>
              <a:t>3</a:t>
            </a:r>
          </a:p>
        </p:txBody>
      </p:sp>
      <p:sp>
        <p:nvSpPr>
          <p:cNvPr id="67640" name="Rectangle 1080"/>
          <p:cNvSpPr>
            <a:spLocks noChangeArrowheads="1"/>
          </p:cNvSpPr>
          <p:nvPr/>
        </p:nvSpPr>
        <p:spPr bwMode="auto">
          <a:xfrm>
            <a:off x="4473575" y="2209800"/>
            <a:ext cx="1250950" cy="427038"/>
          </a:xfrm>
          <a:prstGeom prst="rect">
            <a:avLst/>
          </a:prstGeom>
          <a:noFill/>
          <a:ln>
            <a:noFill/>
          </a:ln>
          <a:effectLst/>
          <a:extLst>
            <a:ext uri="{909E8E84-426E-40dd-AFC4-6F175D3DCCD1}">
              <a14:hiddenFill xmlns="" xmlns:a14="http://schemas.microsoft.com/office/drawing/2010/main">
                <a:solidFill>
                  <a:srgbClr val="66FFFF">
                    <a:alpha val="50000"/>
                  </a:srgbClr>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lstStyle/>
          <a:p>
            <a:pPr algn="ctr">
              <a:spcBef>
                <a:spcPct val="20000"/>
              </a:spcBef>
            </a:pPr>
            <a:r>
              <a:rPr lang="en-US" sz="1600">
                <a:solidFill>
                  <a:srgbClr val="FFFFFF"/>
                </a:solidFill>
                <a:latin typeface="Arial"/>
                <a:cs typeface="Arial"/>
              </a:rPr>
              <a:t>&lt;1</a:t>
            </a:r>
          </a:p>
        </p:txBody>
      </p:sp>
      <p:sp>
        <p:nvSpPr>
          <p:cNvPr id="67641" name="Rectangle 1081"/>
          <p:cNvSpPr>
            <a:spLocks noChangeArrowheads="1"/>
          </p:cNvSpPr>
          <p:nvPr/>
        </p:nvSpPr>
        <p:spPr bwMode="auto">
          <a:xfrm>
            <a:off x="3222625" y="2209800"/>
            <a:ext cx="1250950" cy="427038"/>
          </a:xfrm>
          <a:prstGeom prst="rect">
            <a:avLst/>
          </a:prstGeom>
          <a:noFill/>
          <a:ln>
            <a:noFill/>
          </a:ln>
          <a:effectLst/>
          <a:extLst>
            <a:ext uri="{909E8E84-426E-40dd-AFC4-6F175D3DCCD1}">
              <a14:hiddenFill xmlns="" xmlns:a14="http://schemas.microsoft.com/office/drawing/2010/main">
                <a:solidFill>
                  <a:srgbClr val="66FFFF">
                    <a:alpha val="50000"/>
                  </a:srgbClr>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lstStyle/>
          <a:p>
            <a:pPr algn="ctr">
              <a:spcBef>
                <a:spcPct val="20000"/>
              </a:spcBef>
            </a:pPr>
            <a:r>
              <a:rPr lang="en-US" sz="1600">
                <a:solidFill>
                  <a:srgbClr val="FFFFFF"/>
                </a:solidFill>
                <a:latin typeface="Arial"/>
                <a:cs typeface="Arial"/>
              </a:rPr>
              <a:t>14</a:t>
            </a:r>
          </a:p>
        </p:txBody>
      </p:sp>
      <p:sp>
        <p:nvSpPr>
          <p:cNvPr id="67642" name="Rectangle 1082"/>
          <p:cNvSpPr>
            <a:spLocks noChangeArrowheads="1"/>
          </p:cNvSpPr>
          <p:nvPr/>
        </p:nvSpPr>
        <p:spPr bwMode="auto">
          <a:xfrm>
            <a:off x="915988" y="2209800"/>
            <a:ext cx="2306637" cy="427038"/>
          </a:xfrm>
          <a:prstGeom prst="rect">
            <a:avLst/>
          </a:prstGeom>
          <a:noFill/>
          <a:ln>
            <a:noFill/>
          </a:ln>
          <a:effectLst/>
          <a:extLst>
            <a:ext uri="{909E8E84-426E-40dd-AFC4-6F175D3DCCD1}">
              <a14:hiddenFill xmlns="" xmlns:a14="http://schemas.microsoft.com/office/drawing/2010/main">
                <a:solidFill>
                  <a:srgbClr val="009999">
                    <a:alpha val="50000"/>
                  </a:srgbClr>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lstStyle/>
          <a:p>
            <a:pPr>
              <a:spcBef>
                <a:spcPct val="20000"/>
              </a:spcBef>
            </a:pPr>
            <a:r>
              <a:rPr lang="en-US" sz="1600">
                <a:solidFill>
                  <a:srgbClr val="FFFFFF"/>
                </a:solidFill>
                <a:latin typeface="Arial"/>
                <a:cs typeface="Arial"/>
              </a:rPr>
              <a:t>Anorexia</a:t>
            </a:r>
          </a:p>
        </p:txBody>
      </p:sp>
      <p:sp>
        <p:nvSpPr>
          <p:cNvPr id="67643" name="Rectangle 1083"/>
          <p:cNvSpPr>
            <a:spLocks noChangeArrowheads="1"/>
          </p:cNvSpPr>
          <p:nvPr/>
        </p:nvSpPr>
        <p:spPr bwMode="auto">
          <a:xfrm>
            <a:off x="6975475" y="1828800"/>
            <a:ext cx="1250950" cy="762000"/>
          </a:xfrm>
          <a:prstGeom prst="rect">
            <a:avLst/>
          </a:prstGeom>
          <a:noFill/>
          <a:ln>
            <a:noFill/>
          </a:ln>
          <a:effectLst/>
          <a:extLst>
            <a:ext uri="{909E8E84-426E-40dd-AFC4-6F175D3DCCD1}">
              <a14:hiddenFill xmlns="" xmlns:a14="http://schemas.microsoft.com/office/drawing/2010/main">
                <a:solidFill>
                  <a:srgbClr val="009999">
                    <a:alpha val="50000"/>
                  </a:srgbClr>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lstStyle/>
          <a:p>
            <a:pPr algn="ctr">
              <a:spcBef>
                <a:spcPct val="20000"/>
              </a:spcBef>
            </a:pPr>
            <a:r>
              <a:rPr lang="en-US" sz="1600" b="1" dirty="0">
                <a:solidFill>
                  <a:srgbClr val="FFFFFF"/>
                </a:solidFill>
                <a:latin typeface="Arial"/>
                <a:cs typeface="Arial"/>
              </a:rPr>
              <a:t>Grade 3/4</a:t>
            </a:r>
          </a:p>
        </p:txBody>
      </p:sp>
      <p:sp>
        <p:nvSpPr>
          <p:cNvPr id="67644" name="Rectangle 1084"/>
          <p:cNvSpPr>
            <a:spLocks noChangeArrowheads="1"/>
          </p:cNvSpPr>
          <p:nvPr/>
        </p:nvSpPr>
        <p:spPr bwMode="auto">
          <a:xfrm>
            <a:off x="5724525" y="1828800"/>
            <a:ext cx="1250950" cy="762000"/>
          </a:xfrm>
          <a:prstGeom prst="rect">
            <a:avLst/>
          </a:prstGeom>
          <a:noFill/>
          <a:ln>
            <a:noFill/>
          </a:ln>
          <a:effectLst/>
          <a:extLst>
            <a:ext uri="{909E8E84-426E-40dd-AFC4-6F175D3DCCD1}">
              <a14:hiddenFill xmlns="" xmlns:a14="http://schemas.microsoft.com/office/drawing/2010/main">
                <a:solidFill>
                  <a:srgbClr val="009999">
                    <a:alpha val="50000"/>
                  </a:srgbClr>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lstStyle/>
          <a:p>
            <a:pPr algn="ctr">
              <a:spcBef>
                <a:spcPct val="20000"/>
              </a:spcBef>
            </a:pPr>
            <a:r>
              <a:rPr lang="en-US" sz="1600" b="1" dirty="0">
                <a:solidFill>
                  <a:srgbClr val="FFFFFF"/>
                </a:solidFill>
                <a:latin typeface="Arial"/>
                <a:cs typeface="Arial"/>
              </a:rPr>
              <a:t>All</a:t>
            </a:r>
          </a:p>
        </p:txBody>
      </p:sp>
      <p:sp>
        <p:nvSpPr>
          <p:cNvPr id="67645" name="Rectangle 1085"/>
          <p:cNvSpPr>
            <a:spLocks noChangeArrowheads="1"/>
          </p:cNvSpPr>
          <p:nvPr/>
        </p:nvSpPr>
        <p:spPr bwMode="auto">
          <a:xfrm>
            <a:off x="4473575" y="1828800"/>
            <a:ext cx="1250950" cy="762000"/>
          </a:xfrm>
          <a:prstGeom prst="rect">
            <a:avLst/>
          </a:prstGeom>
          <a:noFill/>
          <a:ln>
            <a:noFill/>
          </a:ln>
          <a:effectLst/>
          <a:extLst>
            <a:ext uri="{909E8E84-426E-40dd-AFC4-6F175D3DCCD1}">
              <a14:hiddenFill xmlns="" xmlns:a14="http://schemas.microsoft.com/office/drawing/2010/main">
                <a:solidFill>
                  <a:srgbClr val="009999">
                    <a:alpha val="50000"/>
                  </a:srgbClr>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lstStyle/>
          <a:p>
            <a:pPr algn="ctr">
              <a:spcBef>
                <a:spcPct val="20000"/>
              </a:spcBef>
            </a:pPr>
            <a:r>
              <a:rPr lang="en-US" sz="1600" b="1" dirty="0">
                <a:solidFill>
                  <a:srgbClr val="FFFFFF"/>
                </a:solidFill>
                <a:latin typeface="Arial"/>
                <a:cs typeface="Arial"/>
              </a:rPr>
              <a:t>Grade 3/4</a:t>
            </a:r>
          </a:p>
        </p:txBody>
      </p:sp>
      <p:sp>
        <p:nvSpPr>
          <p:cNvPr id="67646" name="Rectangle 1086"/>
          <p:cNvSpPr>
            <a:spLocks noChangeArrowheads="1"/>
          </p:cNvSpPr>
          <p:nvPr/>
        </p:nvSpPr>
        <p:spPr bwMode="auto">
          <a:xfrm>
            <a:off x="3222625" y="1828800"/>
            <a:ext cx="1250950" cy="762000"/>
          </a:xfrm>
          <a:prstGeom prst="rect">
            <a:avLst/>
          </a:prstGeom>
          <a:noFill/>
          <a:ln>
            <a:noFill/>
          </a:ln>
          <a:effectLst/>
          <a:extLst>
            <a:ext uri="{909E8E84-426E-40dd-AFC4-6F175D3DCCD1}">
              <a14:hiddenFill xmlns="" xmlns:a14="http://schemas.microsoft.com/office/drawing/2010/main">
                <a:solidFill>
                  <a:srgbClr val="009999">
                    <a:alpha val="50000"/>
                  </a:srgbClr>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lstStyle/>
          <a:p>
            <a:pPr algn="ctr">
              <a:spcBef>
                <a:spcPct val="20000"/>
              </a:spcBef>
            </a:pPr>
            <a:r>
              <a:rPr lang="en-US" sz="1600" b="1" dirty="0">
                <a:solidFill>
                  <a:srgbClr val="FFFFFF"/>
                </a:solidFill>
                <a:latin typeface="Arial"/>
                <a:cs typeface="Arial"/>
              </a:rPr>
              <a:t>All</a:t>
            </a:r>
          </a:p>
        </p:txBody>
      </p:sp>
      <p:sp>
        <p:nvSpPr>
          <p:cNvPr id="67647" name="Rectangle 1087"/>
          <p:cNvSpPr>
            <a:spLocks noChangeArrowheads="1"/>
          </p:cNvSpPr>
          <p:nvPr/>
        </p:nvSpPr>
        <p:spPr bwMode="auto">
          <a:xfrm>
            <a:off x="5724525" y="1447800"/>
            <a:ext cx="2501900" cy="762000"/>
          </a:xfrm>
          <a:prstGeom prst="rect">
            <a:avLst/>
          </a:prstGeom>
          <a:noFill/>
          <a:ln>
            <a:noFill/>
          </a:ln>
          <a:effectLst/>
          <a:extLst>
            <a:ext uri="{909E8E84-426E-40dd-AFC4-6F175D3DCCD1}">
              <a14:hiddenFill xmlns="" xmlns:a14="http://schemas.microsoft.com/office/drawing/2010/main">
                <a:solidFill>
                  <a:srgbClr val="009999">
                    <a:alpha val="50000"/>
                  </a:srgbClr>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lstStyle/>
          <a:p>
            <a:pPr algn="ctr">
              <a:spcBef>
                <a:spcPct val="20000"/>
              </a:spcBef>
            </a:pPr>
            <a:r>
              <a:rPr lang="en-US" sz="1600" b="1" dirty="0">
                <a:solidFill>
                  <a:srgbClr val="FFFFFF"/>
                </a:solidFill>
                <a:latin typeface="Arial"/>
                <a:cs typeface="Arial"/>
              </a:rPr>
              <a:t>   Placebo (n=302)</a:t>
            </a:r>
          </a:p>
        </p:txBody>
      </p:sp>
      <p:sp>
        <p:nvSpPr>
          <p:cNvPr id="67648" name="Rectangle 1088"/>
          <p:cNvSpPr>
            <a:spLocks noChangeArrowheads="1"/>
          </p:cNvSpPr>
          <p:nvPr/>
        </p:nvSpPr>
        <p:spPr bwMode="auto">
          <a:xfrm>
            <a:off x="3222625" y="1447800"/>
            <a:ext cx="2501900" cy="762000"/>
          </a:xfrm>
          <a:prstGeom prst="rect">
            <a:avLst/>
          </a:prstGeom>
          <a:noFill/>
          <a:ln>
            <a:noFill/>
          </a:ln>
          <a:effectLst/>
          <a:extLst>
            <a:ext uri="{909E8E84-426E-40dd-AFC4-6F175D3DCCD1}">
              <a14:hiddenFill xmlns="" xmlns:a14="http://schemas.microsoft.com/office/drawing/2010/main">
                <a:solidFill>
                  <a:srgbClr val="009999">
                    <a:alpha val="50000"/>
                  </a:srgbClr>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lstStyle/>
          <a:p>
            <a:pPr algn="ctr">
              <a:spcBef>
                <a:spcPct val="20000"/>
              </a:spcBef>
            </a:pPr>
            <a:r>
              <a:rPr lang="en-US" sz="1600" b="1" dirty="0">
                <a:solidFill>
                  <a:srgbClr val="FFFFFF"/>
                </a:solidFill>
                <a:latin typeface="Arial"/>
                <a:cs typeface="Arial"/>
              </a:rPr>
              <a:t>      </a:t>
            </a:r>
            <a:r>
              <a:rPr lang="en-US" sz="1600" b="1" dirty="0" err="1">
                <a:solidFill>
                  <a:srgbClr val="FFFFFF"/>
                </a:solidFill>
                <a:latin typeface="Arial"/>
                <a:cs typeface="Arial"/>
              </a:rPr>
              <a:t>Sorafenib</a:t>
            </a:r>
            <a:r>
              <a:rPr lang="en-US" sz="1600" b="1" dirty="0">
                <a:solidFill>
                  <a:srgbClr val="FFFFFF"/>
                </a:solidFill>
                <a:latin typeface="Arial"/>
                <a:cs typeface="Arial"/>
              </a:rPr>
              <a:t> (n=297)</a:t>
            </a:r>
          </a:p>
        </p:txBody>
      </p:sp>
      <p:sp>
        <p:nvSpPr>
          <p:cNvPr id="67649" name="Rectangle 1089"/>
          <p:cNvSpPr>
            <a:spLocks noChangeArrowheads="1"/>
          </p:cNvSpPr>
          <p:nvPr/>
        </p:nvSpPr>
        <p:spPr bwMode="auto">
          <a:xfrm>
            <a:off x="915988" y="685800"/>
            <a:ext cx="2306637" cy="1524000"/>
          </a:xfrm>
          <a:prstGeom prst="rect">
            <a:avLst/>
          </a:prstGeom>
          <a:noFill/>
          <a:ln>
            <a:noFill/>
          </a:ln>
          <a:effectLst/>
          <a:extLst>
            <a:ext uri="{909E8E84-426E-40dd-AFC4-6F175D3DCCD1}">
              <a14:hiddenFill xmlns="" xmlns:a14="http://schemas.microsoft.com/office/drawing/2010/main">
                <a:solidFill>
                  <a:srgbClr val="009999">
                    <a:alpha val="50000"/>
                  </a:srgbClr>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nchor="b"/>
          <a:lstStyle/>
          <a:p>
            <a:pPr>
              <a:spcBef>
                <a:spcPct val="20000"/>
              </a:spcBef>
            </a:pPr>
            <a:r>
              <a:rPr lang="en-US" sz="1600" b="1" dirty="0">
                <a:solidFill>
                  <a:srgbClr val="FFFFFF"/>
                </a:solidFill>
                <a:latin typeface="Arial"/>
                <a:cs typeface="Arial"/>
              </a:rPr>
              <a:t>Toxicity (%)</a:t>
            </a:r>
          </a:p>
        </p:txBody>
      </p:sp>
      <p:sp>
        <p:nvSpPr>
          <p:cNvPr id="67650" name="Line 1090"/>
          <p:cNvSpPr>
            <a:spLocks noChangeShapeType="1"/>
          </p:cNvSpPr>
          <p:nvPr/>
        </p:nvSpPr>
        <p:spPr bwMode="auto">
          <a:xfrm>
            <a:off x="915988" y="685800"/>
            <a:ext cx="2306637"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28575" cap="sq">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sz="2400">
              <a:solidFill>
                <a:srgbClr val="000000"/>
              </a:solidFill>
              <a:latin typeface="Times New Roman" pitchFamily="18" charset="0"/>
            </a:endParaRPr>
          </a:p>
        </p:txBody>
      </p:sp>
      <p:sp>
        <p:nvSpPr>
          <p:cNvPr id="67651" name="Line 1091"/>
          <p:cNvSpPr>
            <a:spLocks noChangeShapeType="1"/>
          </p:cNvSpPr>
          <p:nvPr/>
        </p:nvSpPr>
        <p:spPr bwMode="auto">
          <a:xfrm>
            <a:off x="915988" y="6907213"/>
            <a:ext cx="2306637"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28575" cap="sq">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sz="2400">
              <a:solidFill>
                <a:srgbClr val="000000"/>
              </a:solidFill>
              <a:latin typeface="Times New Roman" pitchFamily="18" charset="0"/>
            </a:endParaRPr>
          </a:p>
        </p:txBody>
      </p:sp>
      <p:sp>
        <p:nvSpPr>
          <p:cNvPr id="67652" name="Line 1092"/>
          <p:cNvSpPr>
            <a:spLocks noChangeShapeType="1"/>
          </p:cNvSpPr>
          <p:nvPr/>
        </p:nvSpPr>
        <p:spPr bwMode="auto">
          <a:xfrm>
            <a:off x="915988" y="685800"/>
            <a:ext cx="0" cy="152400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28575" cap="sq">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sz="2400">
              <a:solidFill>
                <a:srgbClr val="000000"/>
              </a:solidFill>
              <a:latin typeface="Times New Roman" pitchFamily="18" charset="0"/>
            </a:endParaRPr>
          </a:p>
        </p:txBody>
      </p:sp>
      <p:sp>
        <p:nvSpPr>
          <p:cNvPr id="67653" name="Line 1093"/>
          <p:cNvSpPr>
            <a:spLocks noChangeShapeType="1"/>
          </p:cNvSpPr>
          <p:nvPr/>
        </p:nvSpPr>
        <p:spPr bwMode="auto">
          <a:xfrm>
            <a:off x="8226425" y="685800"/>
            <a:ext cx="0" cy="76200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28575" cap="sq">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sz="2400">
              <a:solidFill>
                <a:srgbClr val="000000"/>
              </a:solidFill>
              <a:latin typeface="Times New Roman" pitchFamily="18" charset="0"/>
            </a:endParaRPr>
          </a:p>
        </p:txBody>
      </p:sp>
      <p:sp>
        <p:nvSpPr>
          <p:cNvPr id="67654" name="Line 1094"/>
          <p:cNvSpPr>
            <a:spLocks noChangeShapeType="1"/>
          </p:cNvSpPr>
          <p:nvPr/>
        </p:nvSpPr>
        <p:spPr bwMode="auto">
          <a:xfrm>
            <a:off x="3222625" y="685800"/>
            <a:ext cx="250190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28575" cap="sq">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sz="2400">
              <a:solidFill>
                <a:srgbClr val="000000"/>
              </a:solidFill>
              <a:latin typeface="Times New Roman" pitchFamily="18" charset="0"/>
            </a:endParaRPr>
          </a:p>
        </p:txBody>
      </p:sp>
      <p:sp>
        <p:nvSpPr>
          <p:cNvPr id="67655" name="Line 1095"/>
          <p:cNvSpPr>
            <a:spLocks noChangeShapeType="1"/>
          </p:cNvSpPr>
          <p:nvPr/>
        </p:nvSpPr>
        <p:spPr bwMode="auto">
          <a:xfrm>
            <a:off x="915988" y="2209800"/>
            <a:ext cx="0" cy="427038"/>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28575" cap="sq">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sz="1600">
              <a:solidFill>
                <a:srgbClr val="000000"/>
              </a:solidFill>
              <a:latin typeface="Arial"/>
              <a:cs typeface="Arial"/>
            </a:endParaRPr>
          </a:p>
        </p:txBody>
      </p:sp>
      <p:sp>
        <p:nvSpPr>
          <p:cNvPr id="67656" name="Line 1096"/>
          <p:cNvSpPr>
            <a:spLocks noChangeShapeType="1"/>
          </p:cNvSpPr>
          <p:nvPr/>
        </p:nvSpPr>
        <p:spPr bwMode="auto">
          <a:xfrm>
            <a:off x="5724525" y="685800"/>
            <a:ext cx="250190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28575" cap="sq">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sz="2400">
              <a:solidFill>
                <a:srgbClr val="000000"/>
              </a:solidFill>
              <a:latin typeface="Times New Roman" pitchFamily="18" charset="0"/>
            </a:endParaRPr>
          </a:p>
        </p:txBody>
      </p:sp>
      <p:sp>
        <p:nvSpPr>
          <p:cNvPr id="67657" name="Line 1097"/>
          <p:cNvSpPr>
            <a:spLocks noChangeShapeType="1"/>
          </p:cNvSpPr>
          <p:nvPr/>
        </p:nvSpPr>
        <p:spPr bwMode="auto">
          <a:xfrm>
            <a:off x="8226425" y="1447800"/>
            <a:ext cx="0" cy="76200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28575" cap="sq">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sz="1600">
              <a:solidFill>
                <a:srgbClr val="000000"/>
              </a:solidFill>
              <a:latin typeface="Arial"/>
              <a:cs typeface="Arial"/>
            </a:endParaRPr>
          </a:p>
        </p:txBody>
      </p:sp>
      <p:sp>
        <p:nvSpPr>
          <p:cNvPr id="67658" name="Line 1098"/>
          <p:cNvSpPr>
            <a:spLocks noChangeShapeType="1"/>
          </p:cNvSpPr>
          <p:nvPr/>
        </p:nvSpPr>
        <p:spPr bwMode="auto">
          <a:xfrm>
            <a:off x="8226425" y="2209800"/>
            <a:ext cx="0" cy="427038"/>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28575" cap="sq">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sz="1600">
              <a:solidFill>
                <a:srgbClr val="000000"/>
              </a:solidFill>
              <a:latin typeface="Arial"/>
              <a:cs typeface="Arial"/>
            </a:endParaRPr>
          </a:p>
        </p:txBody>
      </p:sp>
      <p:sp>
        <p:nvSpPr>
          <p:cNvPr id="67659" name="Line 1099"/>
          <p:cNvSpPr>
            <a:spLocks noChangeShapeType="1"/>
          </p:cNvSpPr>
          <p:nvPr/>
        </p:nvSpPr>
        <p:spPr bwMode="auto">
          <a:xfrm>
            <a:off x="915988" y="2636838"/>
            <a:ext cx="0" cy="427037"/>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28575" cap="sq">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sz="1600">
              <a:solidFill>
                <a:srgbClr val="000000"/>
              </a:solidFill>
              <a:latin typeface="Arial"/>
              <a:cs typeface="Arial"/>
            </a:endParaRPr>
          </a:p>
        </p:txBody>
      </p:sp>
      <p:sp>
        <p:nvSpPr>
          <p:cNvPr id="67660" name="Line 1100"/>
          <p:cNvSpPr>
            <a:spLocks noChangeShapeType="1"/>
          </p:cNvSpPr>
          <p:nvPr/>
        </p:nvSpPr>
        <p:spPr bwMode="auto">
          <a:xfrm>
            <a:off x="8226425" y="2636838"/>
            <a:ext cx="0" cy="427037"/>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28575" cap="sq">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sz="1600">
              <a:solidFill>
                <a:srgbClr val="000000"/>
              </a:solidFill>
              <a:latin typeface="Arial"/>
              <a:cs typeface="Arial"/>
            </a:endParaRPr>
          </a:p>
        </p:txBody>
      </p:sp>
      <p:sp>
        <p:nvSpPr>
          <p:cNvPr id="67661" name="Line 1101"/>
          <p:cNvSpPr>
            <a:spLocks noChangeShapeType="1"/>
          </p:cNvSpPr>
          <p:nvPr/>
        </p:nvSpPr>
        <p:spPr bwMode="auto">
          <a:xfrm>
            <a:off x="915988" y="3063875"/>
            <a:ext cx="0" cy="427038"/>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28575" cap="sq">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sz="1600">
              <a:solidFill>
                <a:srgbClr val="000000"/>
              </a:solidFill>
              <a:latin typeface="Arial"/>
              <a:cs typeface="Arial"/>
            </a:endParaRPr>
          </a:p>
        </p:txBody>
      </p:sp>
      <p:sp>
        <p:nvSpPr>
          <p:cNvPr id="67662" name="Line 1102"/>
          <p:cNvSpPr>
            <a:spLocks noChangeShapeType="1"/>
          </p:cNvSpPr>
          <p:nvPr/>
        </p:nvSpPr>
        <p:spPr bwMode="auto">
          <a:xfrm>
            <a:off x="8226425" y="3063875"/>
            <a:ext cx="0" cy="427038"/>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28575" cap="sq">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sz="1600">
              <a:solidFill>
                <a:srgbClr val="000000"/>
              </a:solidFill>
              <a:latin typeface="Arial"/>
              <a:cs typeface="Arial"/>
            </a:endParaRPr>
          </a:p>
        </p:txBody>
      </p:sp>
      <p:sp>
        <p:nvSpPr>
          <p:cNvPr id="67663" name="Line 1103"/>
          <p:cNvSpPr>
            <a:spLocks noChangeShapeType="1"/>
          </p:cNvSpPr>
          <p:nvPr/>
        </p:nvSpPr>
        <p:spPr bwMode="auto">
          <a:xfrm>
            <a:off x="915988" y="3490913"/>
            <a:ext cx="0" cy="427037"/>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28575" cap="sq">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sz="1600">
              <a:solidFill>
                <a:srgbClr val="000000"/>
              </a:solidFill>
              <a:latin typeface="Arial"/>
              <a:cs typeface="Arial"/>
            </a:endParaRPr>
          </a:p>
        </p:txBody>
      </p:sp>
      <p:sp>
        <p:nvSpPr>
          <p:cNvPr id="67664" name="Line 1104"/>
          <p:cNvSpPr>
            <a:spLocks noChangeShapeType="1"/>
          </p:cNvSpPr>
          <p:nvPr/>
        </p:nvSpPr>
        <p:spPr bwMode="auto">
          <a:xfrm>
            <a:off x="8226425" y="3490913"/>
            <a:ext cx="0" cy="427037"/>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28575" cap="sq">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sz="1600">
              <a:solidFill>
                <a:srgbClr val="000000"/>
              </a:solidFill>
              <a:latin typeface="Arial"/>
              <a:cs typeface="Arial"/>
            </a:endParaRPr>
          </a:p>
        </p:txBody>
      </p:sp>
      <p:sp>
        <p:nvSpPr>
          <p:cNvPr id="67665" name="Line 1105"/>
          <p:cNvSpPr>
            <a:spLocks noChangeShapeType="1"/>
          </p:cNvSpPr>
          <p:nvPr/>
        </p:nvSpPr>
        <p:spPr bwMode="auto">
          <a:xfrm>
            <a:off x="915988" y="3917950"/>
            <a:ext cx="0" cy="427038"/>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28575" cap="sq">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sz="1600">
              <a:solidFill>
                <a:srgbClr val="000000"/>
              </a:solidFill>
              <a:latin typeface="Arial"/>
              <a:cs typeface="Arial"/>
            </a:endParaRPr>
          </a:p>
        </p:txBody>
      </p:sp>
      <p:sp>
        <p:nvSpPr>
          <p:cNvPr id="67666" name="Line 1106"/>
          <p:cNvSpPr>
            <a:spLocks noChangeShapeType="1"/>
          </p:cNvSpPr>
          <p:nvPr/>
        </p:nvSpPr>
        <p:spPr bwMode="auto">
          <a:xfrm>
            <a:off x="8226425" y="3917950"/>
            <a:ext cx="0" cy="427038"/>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28575" cap="sq">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sz="1600">
              <a:solidFill>
                <a:srgbClr val="000000"/>
              </a:solidFill>
              <a:latin typeface="Arial"/>
              <a:cs typeface="Arial"/>
            </a:endParaRPr>
          </a:p>
        </p:txBody>
      </p:sp>
      <p:sp>
        <p:nvSpPr>
          <p:cNvPr id="67667" name="Line 1107"/>
          <p:cNvSpPr>
            <a:spLocks noChangeShapeType="1"/>
          </p:cNvSpPr>
          <p:nvPr/>
        </p:nvSpPr>
        <p:spPr bwMode="auto">
          <a:xfrm>
            <a:off x="915988" y="4344988"/>
            <a:ext cx="0" cy="427037"/>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28575" cap="sq">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sz="1600">
              <a:solidFill>
                <a:srgbClr val="000000"/>
              </a:solidFill>
              <a:latin typeface="Arial"/>
              <a:cs typeface="Arial"/>
            </a:endParaRPr>
          </a:p>
        </p:txBody>
      </p:sp>
      <p:sp>
        <p:nvSpPr>
          <p:cNvPr id="67668" name="Line 1108"/>
          <p:cNvSpPr>
            <a:spLocks noChangeShapeType="1"/>
          </p:cNvSpPr>
          <p:nvPr/>
        </p:nvSpPr>
        <p:spPr bwMode="auto">
          <a:xfrm>
            <a:off x="8226425" y="4344988"/>
            <a:ext cx="0" cy="427037"/>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28575" cap="sq">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sz="1600">
              <a:solidFill>
                <a:srgbClr val="000000"/>
              </a:solidFill>
              <a:latin typeface="Arial"/>
              <a:cs typeface="Arial"/>
            </a:endParaRPr>
          </a:p>
        </p:txBody>
      </p:sp>
      <p:sp>
        <p:nvSpPr>
          <p:cNvPr id="67669" name="Line 1109"/>
          <p:cNvSpPr>
            <a:spLocks noChangeShapeType="1"/>
          </p:cNvSpPr>
          <p:nvPr/>
        </p:nvSpPr>
        <p:spPr bwMode="auto">
          <a:xfrm>
            <a:off x="915988" y="4772025"/>
            <a:ext cx="0" cy="427038"/>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28575" cap="sq">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sz="1600">
              <a:solidFill>
                <a:srgbClr val="000000"/>
              </a:solidFill>
              <a:latin typeface="Arial"/>
              <a:cs typeface="Arial"/>
            </a:endParaRPr>
          </a:p>
        </p:txBody>
      </p:sp>
      <p:sp>
        <p:nvSpPr>
          <p:cNvPr id="67670" name="Line 1110"/>
          <p:cNvSpPr>
            <a:spLocks noChangeShapeType="1"/>
          </p:cNvSpPr>
          <p:nvPr/>
        </p:nvSpPr>
        <p:spPr bwMode="auto">
          <a:xfrm>
            <a:off x="8226425" y="4772025"/>
            <a:ext cx="0" cy="427038"/>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28575" cap="sq">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sz="1600">
              <a:solidFill>
                <a:srgbClr val="000000"/>
              </a:solidFill>
              <a:latin typeface="Arial"/>
              <a:cs typeface="Arial"/>
            </a:endParaRPr>
          </a:p>
        </p:txBody>
      </p:sp>
      <p:sp>
        <p:nvSpPr>
          <p:cNvPr id="67671" name="Line 1111"/>
          <p:cNvSpPr>
            <a:spLocks noChangeShapeType="1"/>
          </p:cNvSpPr>
          <p:nvPr/>
        </p:nvSpPr>
        <p:spPr bwMode="auto">
          <a:xfrm>
            <a:off x="915988" y="5199063"/>
            <a:ext cx="0" cy="427037"/>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28575" cap="sq">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sz="1600">
              <a:solidFill>
                <a:srgbClr val="000000"/>
              </a:solidFill>
              <a:latin typeface="Arial"/>
              <a:cs typeface="Arial"/>
            </a:endParaRPr>
          </a:p>
        </p:txBody>
      </p:sp>
      <p:sp>
        <p:nvSpPr>
          <p:cNvPr id="67672" name="Line 1112"/>
          <p:cNvSpPr>
            <a:spLocks noChangeShapeType="1"/>
          </p:cNvSpPr>
          <p:nvPr/>
        </p:nvSpPr>
        <p:spPr bwMode="auto">
          <a:xfrm>
            <a:off x="8226425" y="5199063"/>
            <a:ext cx="0" cy="427037"/>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28575" cap="sq">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sz="1600">
              <a:solidFill>
                <a:srgbClr val="000000"/>
              </a:solidFill>
              <a:latin typeface="Arial"/>
              <a:cs typeface="Arial"/>
            </a:endParaRPr>
          </a:p>
        </p:txBody>
      </p:sp>
      <p:sp>
        <p:nvSpPr>
          <p:cNvPr id="67673" name="Line 1113"/>
          <p:cNvSpPr>
            <a:spLocks noChangeShapeType="1"/>
          </p:cNvSpPr>
          <p:nvPr/>
        </p:nvSpPr>
        <p:spPr bwMode="auto">
          <a:xfrm>
            <a:off x="915988" y="5626100"/>
            <a:ext cx="0" cy="427038"/>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28575" cap="sq">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sz="1600">
              <a:solidFill>
                <a:srgbClr val="000000"/>
              </a:solidFill>
              <a:latin typeface="Arial"/>
              <a:cs typeface="Arial"/>
            </a:endParaRPr>
          </a:p>
        </p:txBody>
      </p:sp>
      <p:sp>
        <p:nvSpPr>
          <p:cNvPr id="67674" name="Line 1114"/>
          <p:cNvSpPr>
            <a:spLocks noChangeShapeType="1"/>
          </p:cNvSpPr>
          <p:nvPr/>
        </p:nvSpPr>
        <p:spPr bwMode="auto">
          <a:xfrm>
            <a:off x="8226425" y="5626100"/>
            <a:ext cx="0" cy="427038"/>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28575" cap="sq">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sz="1600">
              <a:solidFill>
                <a:srgbClr val="000000"/>
              </a:solidFill>
              <a:latin typeface="Arial"/>
              <a:cs typeface="Arial"/>
            </a:endParaRPr>
          </a:p>
        </p:txBody>
      </p:sp>
      <p:sp>
        <p:nvSpPr>
          <p:cNvPr id="67675" name="Line 1115"/>
          <p:cNvSpPr>
            <a:spLocks noChangeShapeType="1"/>
          </p:cNvSpPr>
          <p:nvPr/>
        </p:nvSpPr>
        <p:spPr bwMode="auto">
          <a:xfrm>
            <a:off x="915988" y="6053138"/>
            <a:ext cx="0" cy="854075"/>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28575" cap="sq">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sz="2400">
              <a:solidFill>
                <a:srgbClr val="000000"/>
              </a:solidFill>
              <a:latin typeface="Times New Roman" pitchFamily="18" charset="0"/>
            </a:endParaRPr>
          </a:p>
        </p:txBody>
      </p:sp>
      <p:sp>
        <p:nvSpPr>
          <p:cNvPr id="67676" name="Line 1116"/>
          <p:cNvSpPr>
            <a:spLocks noChangeShapeType="1"/>
          </p:cNvSpPr>
          <p:nvPr/>
        </p:nvSpPr>
        <p:spPr bwMode="auto">
          <a:xfrm>
            <a:off x="8226425" y="6053138"/>
            <a:ext cx="0" cy="854075"/>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28575" cap="sq">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sz="2400">
              <a:solidFill>
                <a:srgbClr val="000000"/>
              </a:solidFill>
              <a:latin typeface="Times New Roman" pitchFamily="18" charset="0"/>
            </a:endParaRPr>
          </a:p>
        </p:txBody>
      </p:sp>
      <p:sp>
        <p:nvSpPr>
          <p:cNvPr id="67677" name="Line 1117"/>
          <p:cNvSpPr>
            <a:spLocks noChangeShapeType="1"/>
          </p:cNvSpPr>
          <p:nvPr/>
        </p:nvSpPr>
        <p:spPr bwMode="auto">
          <a:xfrm>
            <a:off x="3222625" y="6907213"/>
            <a:ext cx="125095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28575" cap="sq">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sz="2400">
              <a:solidFill>
                <a:srgbClr val="000000"/>
              </a:solidFill>
              <a:latin typeface="Times New Roman" pitchFamily="18" charset="0"/>
            </a:endParaRPr>
          </a:p>
        </p:txBody>
      </p:sp>
      <p:sp>
        <p:nvSpPr>
          <p:cNvPr id="67678" name="Line 1118"/>
          <p:cNvSpPr>
            <a:spLocks noChangeShapeType="1"/>
          </p:cNvSpPr>
          <p:nvPr/>
        </p:nvSpPr>
        <p:spPr bwMode="auto">
          <a:xfrm>
            <a:off x="4473575" y="6907213"/>
            <a:ext cx="125095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28575" cap="sq">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sz="2400">
              <a:solidFill>
                <a:srgbClr val="000000"/>
              </a:solidFill>
              <a:latin typeface="Times New Roman" pitchFamily="18" charset="0"/>
            </a:endParaRPr>
          </a:p>
        </p:txBody>
      </p:sp>
      <p:sp>
        <p:nvSpPr>
          <p:cNvPr id="67679" name="Line 1119"/>
          <p:cNvSpPr>
            <a:spLocks noChangeShapeType="1"/>
          </p:cNvSpPr>
          <p:nvPr/>
        </p:nvSpPr>
        <p:spPr bwMode="auto">
          <a:xfrm>
            <a:off x="5724525" y="6907213"/>
            <a:ext cx="125095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28575" cap="sq">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sz="2400">
              <a:solidFill>
                <a:srgbClr val="000000"/>
              </a:solidFill>
              <a:latin typeface="Times New Roman" pitchFamily="18" charset="0"/>
            </a:endParaRPr>
          </a:p>
        </p:txBody>
      </p:sp>
      <p:sp>
        <p:nvSpPr>
          <p:cNvPr id="67680" name="Line 1120"/>
          <p:cNvSpPr>
            <a:spLocks noChangeShapeType="1"/>
          </p:cNvSpPr>
          <p:nvPr/>
        </p:nvSpPr>
        <p:spPr bwMode="auto">
          <a:xfrm>
            <a:off x="6975475" y="6907213"/>
            <a:ext cx="125095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28575" cap="sq">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sz="2400">
              <a:solidFill>
                <a:srgbClr val="000000"/>
              </a:solidFill>
              <a:latin typeface="Times New Roman" pitchFamily="18" charset="0"/>
            </a:endParaRPr>
          </a:p>
        </p:txBody>
      </p:sp>
      <p:sp>
        <p:nvSpPr>
          <p:cNvPr id="67681" name="Line 1121"/>
          <p:cNvSpPr>
            <a:spLocks noChangeShapeType="1"/>
          </p:cNvSpPr>
          <p:nvPr/>
        </p:nvSpPr>
        <p:spPr bwMode="auto">
          <a:xfrm>
            <a:off x="3222625" y="1828800"/>
            <a:ext cx="5003800" cy="0"/>
          </a:xfrm>
          <a:prstGeom prst="line">
            <a:avLst/>
          </a:prstGeom>
          <a:noFill/>
          <a:ln w="1905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600">
              <a:solidFill>
                <a:srgbClr val="000000"/>
              </a:solidFill>
              <a:latin typeface="Arial"/>
              <a:cs typeface="Arial"/>
            </a:endParaRPr>
          </a:p>
        </p:txBody>
      </p:sp>
      <p:sp>
        <p:nvSpPr>
          <p:cNvPr id="67682" name="Line 1122"/>
          <p:cNvSpPr>
            <a:spLocks noChangeShapeType="1"/>
          </p:cNvSpPr>
          <p:nvPr/>
        </p:nvSpPr>
        <p:spPr bwMode="auto">
          <a:xfrm>
            <a:off x="915988" y="2209800"/>
            <a:ext cx="7310437" cy="0"/>
          </a:xfrm>
          <a:prstGeom prst="line">
            <a:avLst/>
          </a:prstGeom>
          <a:noFill/>
          <a:ln w="1905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600">
              <a:solidFill>
                <a:srgbClr val="000000"/>
              </a:solidFill>
              <a:latin typeface="Arial"/>
              <a:cs typeface="Arial"/>
            </a:endParaRPr>
          </a:p>
        </p:txBody>
      </p:sp>
      <p:sp>
        <p:nvSpPr>
          <p:cNvPr id="2" name="Title 1"/>
          <p:cNvSpPr>
            <a:spLocks noGrp="1"/>
          </p:cNvSpPr>
          <p:nvPr>
            <p:ph type="title"/>
          </p:nvPr>
        </p:nvSpPr>
        <p:spPr>
          <a:xfrm>
            <a:off x="457200" y="228600"/>
            <a:ext cx="8229600" cy="1143000"/>
          </a:xfrm>
        </p:spPr>
        <p:txBody>
          <a:bodyPr/>
          <a:lstStyle/>
          <a:p>
            <a:r>
              <a:rPr lang="en-US" dirty="0"/>
              <a:t>Phase 3 SHARP: Toxicity</a:t>
            </a:r>
          </a:p>
        </p:txBody>
      </p:sp>
      <p:sp>
        <p:nvSpPr>
          <p:cNvPr id="100" name="TextBox 1"/>
          <p:cNvSpPr txBox="1">
            <a:spLocks noChangeArrowheads="1"/>
          </p:cNvSpPr>
          <p:nvPr/>
        </p:nvSpPr>
        <p:spPr bwMode="auto">
          <a:xfrm>
            <a:off x="55517" y="6589554"/>
            <a:ext cx="1197063"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000" dirty="0" err="1" smtClean="0">
                <a:solidFill>
                  <a:schemeClr val="bg1"/>
                </a:solidFill>
              </a:rPr>
              <a:t>Llovet</a:t>
            </a:r>
            <a:r>
              <a:rPr lang="en-US" sz="1000" dirty="0">
                <a:solidFill>
                  <a:schemeClr val="bg1"/>
                </a:solidFill>
              </a:rPr>
              <a:t> </a:t>
            </a:r>
            <a:r>
              <a:rPr lang="en-US" sz="1000" dirty="0" smtClean="0">
                <a:solidFill>
                  <a:schemeClr val="bg1"/>
                </a:solidFill>
              </a:rPr>
              <a:t>et al, 2008.</a:t>
            </a:r>
            <a:endParaRPr lang="en-US" sz="1000" dirty="0">
              <a:solidFill>
                <a:schemeClr val="bg1"/>
              </a:solidFill>
            </a:endParaRPr>
          </a:p>
        </p:txBody>
      </p:sp>
    </p:spTree>
    <p:extLst>
      <p:ext uri="{BB962C8B-B14F-4D97-AF65-F5344CB8AC3E}">
        <p14:creationId xmlns:p14="http://schemas.microsoft.com/office/powerpoint/2010/main" xmlns="" val="2677318656"/>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Unmet Needs in Advanced HCC </a:t>
            </a:r>
          </a:p>
        </p:txBody>
      </p:sp>
      <p:sp>
        <p:nvSpPr>
          <p:cNvPr id="26627" name="Rectangle 3"/>
          <p:cNvSpPr>
            <a:spLocks noGrp="1" noChangeArrowheads="1"/>
          </p:cNvSpPr>
          <p:nvPr>
            <p:ph idx="1"/>
          </p:nvPr>
        </p:nvSpPr>
        <p:spPr/>
        <p:txBody>
          <a:bodyPr/>
          <a:lstStyle/>
          <a:p>
            <a:r>
              <a:rPr lang="en-US" sz="2400" dirty="0" smtClean="0"/>
              <a:t>First-line therapies that improve clinical outcomes relative to treatment with </a:t>
            </a:r>
            <a:r>
              <a:rPr lang="en-US" sz="2400" dirty="0" err="1" smtClean="0"/>
              <a:t>sorafenib</a:t>
            </a:r>
            <a:r>
              <a:rPr lang="en-US" sz="2400" dirty="0" smtClean="0"/>
              <a:t> (the standard of care)</a:t>
            </a:r>
            <a:r>
              <a:rPr lang="en-US" sz="2400" baseline="30000" dirty="0" smtClean="0"/>
              <a:t>1,2</a:t>
            </a:r>
            <a:r>
              <a:rPr lang="en-US" sz="2400" dirty="0" smtClean="0"/>
              <a:t> with regard to</a:t>
            </a:r>
          </a:p>
          <a:p>
            <a:pPr lvl="1"/>
            <a:r>
              <a:rPr lang="en-US" sz="2000" dirty="0" smtClean="0"/>
              <a:t>efficacy</a:t>
            </a:r>
            <a:r>
              <a:rPr lang="en-US" sz="2000" baseline="30000" dirty="0" smtClean="0"/>
              <a:t>1</a:t>
            </a:r>
          </a:p>
          <a:p>
            <a:pPr lvl="1"/>
            <a:r>
              <a:rPr lang="en-US" sz="2000" dirty="0" smtClean="0"/>
              <a:t>safety and tolerability</a:t>
            </a:r>
            <a:r>
              <a:rPr lang="en-US" sz="2000" baseline="30000" dirty="0" smtClean="0"/>
              <a:t>1</a:t>
            </a:r>
          </a:p>
          <a:p>
            <a:pPr lvl="2"/>
            <a:r>
              <a:rPr lang="en-US" sz="1800" dirty="0" smtClean="0"/>
              <a:t>(options also needed for patients who are ineligible)</a:t>
            </a:r>
          </a:p>
          <a:p>
            <a:pPr lvl="1"/>
            <a:r>
              <a:rPr lang="en-US" sz="2000" dirty="0" smtClean="0"/>
              <a:t>quality of life (QoL)</a:t>
            </a:r>
            <a:r>
              <a:rPr lang="en-US" sz="2000" baseline="30000" dirty="0" smtClean="0"/>
              <a:t>3</a:t>
            </a:r>
          </a:p>
          <a:p>
            <a:r>
              <a:rPr lang="en-US" sz="2400" dirty="0" smtClean="0"/>
              <a:t>Second-line therapies for patients who progress on or do not tolerate sorafenib</a:t>
            </a:r>
            <a:r>
              <a:rPr lang="en-US" sz="2400" baseline="30000" dirty="0" smtClean="0"/>
              <a:t>1</a:t>
            </a:r>
          </a:p>
          <a:p>
            <a:pPr lvl="1"/>
            <a:r>
              <a:rPr lang="en-US" sz="2000" dirty="0" smtClean="0"/>
              <a:t>What is the natural history of this population after </a:t>
            </a:r>
            <a:r>
              <a:rPr lang="en-US" sz="2000" dirty="0" err="1" smtClean="0"/>
              <a:t>sorafenib</a:t>
            </a:r>
            <a:r>
              <a:rPr lang="en-US" sz="2000" dirty="0" smtClean="0"/>
              <a:t>?</a:t>
            </a:r>
          </a:p>
        </p:txBody>
      </p:sp>
      <p:sp>
        <p:nvSpPr>
          <p:cNvPr id="192515" name="TextBox 24"/>
          <p:cNvSpPr txBox="1">
            <a:spLocks noChangeArrowheads="1"/>
          </p:cNvSpPr>
          <p:nvPr/>
        </p:nvSpPr>
        <p:spPr bwMode="auto">
          <a:xfrm>
            <a:off x="71438" y="6631409"/>
            <a:ext cx="4957762" cy="2265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36000" tIns="36000" rIns="36000" bIns="36000" anchor="b">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sz="1000" dirty="0">
                <a:solidFill>
                  <a:schemeClr val="bg1"/>
                </a:solidFill>
              </a:rPr>
              <a:t>1. Finn </a:t>
            </a:r>
            <a:r>
              <a:rPr lang="en-GB" sz="1000" dirty="0" smtClean="0">
                <a:solidFill>
                  <a:schemeClr val="bg1"/>
                </a:solidFill>
              </a:rPr>
              <a:t>et al, 2010; 2</a:t>
            </a:r>
            <a:r>
              <a:rPr lang="en-GB" sz="1000" dirty="0">
                <a:solidFill>
                  <a:schemeClr val="bg1"/>
                </a:solidFill>
              </a:rPr>
              <a:t>. </a:t>
            </a:r>
            <a:r>
              <a:rPr lang="en-GB" sz="1000" dirty="0" err="1" smtClean="0">
                <a:solidFill>
                  <a:schemeClr val="bg1"/>
                </a:solidFill>
              </a:rPr>
              <a:t>Llovet</a:t>
            </a:r>
            <a:r>
              <a:rPr lang="en-GB" sz="1000" dirty="0" smtClean="0">
                <a:solidFill>
                  <a:schemeClr val="bg1"/>
                </a:solidFill>
              </a:rPr>
              <a:t> </a:t>
            </a:r>
            <a:r>
              <a:rPr lang="en-GB" sz="1000" dirty="0">
                <a:solidFill>
                  <a:schemeClr val="bg1"/>
                </a:solidFill>
              </a:rPr>
              <a:t>et </a:t>
            </a:r>
            <a:r>
              <a:rPr lang="en-GB" sz="1000" dirty="0" smtClean="0">
                <a:solidFill>
                  <a:schemeClr val="bg1"/>
                </a:solidFill>
              </a:rPr>
              <a:t>al, 2008; 3</a:t>
            </a:r>
            <a:r>
              <a:rPr lang="en-GB" sz="1000" dirty="0">
                <a:solidFill>
                  <a:schemeClr val="bg1"/>
                </a:solidFill>
              </a:rPr>
              <a:t>. </a:t>
            </a:r>
            <a:r>
              <a:rPr lang="en-US" sz="1000" dirty="0">
                <a:solidFill>
                  <a:schemeClr val="bg1"/>
                </a:solidFill>
              </a:rPr>
              <a:t>Fan </a:t>
            </a:r>
            <a:r>
              <a:rPr lang="en-US" sz="1000" dirty="0" smtClean="0">
                <a:solidFill>
                  <a:schemeClr val="bg1"/>
                </a:solidFill>
              </a:rPr>
              <a:t>et al, 2010.</a:t>
            </a:r>
            <a:endParaRPr lang="en-GB" sz="1000" dirty="0">
              <a:solidFill>
                <a:schemeClr val="bg1"/>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t>Phase III Trials of First-Line Therapy in Advanced HCC</a:t>
            </a:r>
          </a:p>
        </p:txBody>
      </p:sp>
      <p:graphicFrame>
        <p:nvGraphicFramePr>
          <p:cNvPr id="185347" name="Group 3"/>
          <p:cNvGraphicFramePr>
            <a:graphicFrameLocks noGrp="1"/>
          </p:cNvGraphicFramePr>
          <p:nvPr>
            <p:ph idx="1"/>
            <p:extLst>
              <p:ext uri="{D42A27DB-BD31-4B8C-83A1-F6EECF244321}">
                <p14:modId xmlns:p14="http://schemas.microsoft.com/office/powerpoint/2010/main" xmlns="" val="3110779047"/>
              </p:ext>
            </p:extLst>
          </p:nvPr>
        </p:nvGraphicFramePr>
        <p:xfrm>
          <a:off x="304800" y="1600200"/>
          <a:ext cx="8610601" cy="4565863"/>
        </p:xfrm>
        <a:graphic>
          <a:graphicData uri="http://schemas.openxmlformats.org/drawingml/2006/table">
            <a:tbl>
              <a:tblPr>
                <a:tableStyleId>{3C2FFA5D-87B4-456A-9821-1D502468CF0F}</a:tableStyleId>
              </a:tblPr>
              <a:tblGrid>
                <a:gridCol w="2133600"/>
                <a:gridCol w="2514600"/>
                <a:gridCol w="1447800"/>
                <a:gridCol w="914400"/>
                <a:gridCol w="762000"/>
                <a:gridCol w="838201"/>
              </a:tblGrid>
              <a:tr h="579438">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r>
                        <a:rPr kumimoji="0" lang="en-US" sz="1400" b="1" u="none" strike="noStrike" cap="none" normalizeH="0" baseline="0" dirty="0" smtClean="0">
                          <a:ln>
                            <a:noFill/>
                          </a:ln>
                          <a:solidFill>
                            <a:srgbClr val="FFFFFF"/>
                          </a:solidFill>
                          <a:effectLst/>
                          <a:latin typeface="Arial"/>
                          <a:cs typeface="Arial"/>
                        </a:rPr>
                        <a:t>Study drug</a:t>
                      </a:r>
                      <a:br>
                        <a:rPr kumimoji="0" lang="en-US" sz="1400" b="1" u="none" strike="noStrike" cap="none" normalizeH="0" baseline="0" dirty="0" smtClean="0">
                          <a:ln>
                            <a:noFill/>
                          </a:ln>
                          <a:solidFill>
                            <a:srgbClr val="FFFFFF"/>
                          </a:solidFill>
                          <a:effectLst/>
                          <a:latin typeface="Arial"/>
                          <a:cs typeface="Arial"/>
                        </a:rPr>
                      </a:br>
                      <a:r>
                        <a:rPr kumimoji="0" lang="en-US" sz="1400" b="1" u="none" strike="noStrike" cap="none" normalizeH="0" baseline="0" dirty="0" smtClean="0">
                          <a:ln>
                            <a:noFill/>
                          </a:ln>
                          <a:solidFill>
                            <a:srgbClr val="FFFFFF"/>
                          </a:solidFill>
                          <a:effectLst/>
                          <a:latin typeface="Arial"/>
                          <a:cs typeface="Arial"/>
                        </a:rPr>
                        <a:t>(trial acronym)</a:t>
                      </a:r>
                      <a:endParaRPr kumimoji="0" lang="en-US" sz="1400" b="1" i="0" u="none" strike="noStrike" cap="none" normalizeH="0" baseline="0" dirty="0" smtClean="0">
                        <a:ln>
                          <a:noFill/>
                        </a:ln>
                        <a:solidFill>
                          <a:srgbClr val="FFFFFF"/>
                        </a:solidFill>
                        <a:effectLst/>
                        <a:latin typeface="Arial"/>
                        <a:ea typeface="ＭＳ Ｐゴシック" panose="020B0600070205080204" pitchFamily="34" charset="-128"/>
                        <a:cs typeface="Arial"/>
                      </a:endParaRPr>
                    </a:p>
                  </a:txBody>
                  <a:tcPr marL="0" marR="0" marT="45698" marB="45698"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4F81BD"/>
                    </a:solidFill>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r>
                        <a:rPr kumimoji="0" lang="en-US" sz="1400" b="1" u="none" strike="noStrike" cap="none" normalizeH="0" baseline="0" dirty="0" smtClean="0">
                          <a:ln>
                            <a:noFill/>
                          </a:ln>
                          <a:solidFill>
                            <a:srgbClr val="FFFFFF"/>
                          </a:solidFill>
                          <a:effectLst/>
                          <a:latin typeface="Arial"/>
                          <a:cs typeface="Arial"/>
                        </a:rPr>
                        <a:t/>
                      </a:r>
                      <a:br>
                        <a:rPr kumimoji="0" lang="en-US" sz="1400" b="1" u="none" strike="noStrike" cap="none" normalizeH="0" baseline="0" dirty="0" smtClean="0">
                          <a:ln>
                            <a:noFill/>
                          </a:ln>
                          <a:solidFill>
                            <a:srgbClr val="FFFFFF"/>
                          </a:solidFill>
                          <a:effectLst/>
                          <a:latin typeface="Arial"/>
                          <a:cs typeface="Arial"/>
                        </a:rPr>
                      </a:br>
                      <a:r>
                        <a:rPr kumimoji="0" lang="en-US" sz="1400" b="1" u="none" strike="noStrike" cap="none" normalizeH="0" baseline="0" dirty="0" smtClean="0">
                          <a:ln>
                            <a:noFill/>
                          </a:ln>
                          <a:solidFill>
                            <a:srgbClr val="FFFFFF"/>
                          </a:solidFill>
                          <a:effectLst/>
                          <a:latin typeface="Arial"/>
                          <a:cs typeface="Arial"/>
                        </a:rPr>
                        <a:t>Mechanism</a:t>
                      </a:r>
                      <a:endParaRPr kumimoji="0" lang="en-US" sz="1400" b="1" i="0" u="none" strike="noStrike" cap="none" normalizeH="0" baseline="0" dirty="0" smtClean="0">
                        <a:ln>
                          <a:noFill/>
                        </a:ln>
                        <a:solidFill>
                          <a:srgbClr val="FFFFFF"/>
                        </a:solidFill>
                        <a:effectLst/>
                        <a:latin typeface="Arial"/>
                        <a:ea typeface="ＭＳ Ｐゴシック" panose="020B0600070205080204" pitchFamily="34" charset="-128"/>
                        <a:cs typeface="Arial"/>
                      </a:endParaRPr>
                    </a:p>
                  </a:txBody>
                  <a:tcPr marL="0" marR="0" marT="45698" marB="45698"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4F81BD"/>
                    </a:solidFill>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r>
                        <a:rPr kumimoji="0" lang="en-US" sz="1400" b="1" u="none" strike="noStrike" cap="none" normalizeH="0" baseline="0" dirty="0" smtClean="0">
                          <a:ln>
                            <a:noFill/>
                          </a:ln>
                          <a:solidFill>
                            <a:srgbClr val="FFFFFF"/>
                          </a:solidFill>
                          <a:effectLst/>
                          <a:latin typeface="Arial"/>
                          <a:cs typeface="Arial"/>
                        </a:rPr>
                        <a:t>Control</a:t>
                      </a:r>
                      <a:endParaRPr kumimoji="0" lang="en-US" sz="1400" b="1" i="0" u="none" strike="noStrike" cap="none" normalizeH="0" baseline="0" dirty="0" smtClean="0">
                        <a:ln>
                          <a:noFill/>
                        </a:ln>
                        <a:solidFill>
                          <a:srgbClr val="FFFFFF"/>
                        </a:solidFill>
                        <a:effectLst/>
                        <a:latin typeface="Arial"/>
                        <a:ea typeface="ＭＳ Ｐゴシック" panose="020B0600070205080204" pitchFamily="34" charset="-128"/>
                        <a:cs typeface="Arial"/>
                      </a:endParaRPr>
                    </a:p>
                  </a:txBody>
                  <a:tcPr marL="0" marR="0" marT="45698" marB="45698"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4F81BD"/>
                    </a:solidFill>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r>
                        <a:rPr kumimoji="0" lang="en-US" sz="1400" b="1" u="none" strike="noStrike" cap="none" normalizeH="0" baseline="0" dirty="0" smtClean="0">
                          <a:ln>
                            <a:noFill/>
                          </a:ln>
                          <a:solidFill>
                            <a:srgbClr val="FFFFFF"/>
                          </a:solidFill>
                          <a:effectLst/>
                          <a:latin typeface="Arial"/>
                          <a:cs typeface="Arial"/>
                        </a:rPr>
                        <a:t>N</a:t>
                      </a:r>
                      <a:endParaRPr kumimoji="0" lang="en-US" sz="1400" b="1" i="0" u="none" strike="noStrike" cap="none" normalizeH="0" baseline="0" dirty="0" smtClean="0">
                        <a:ln>
                          <a:noFill/>
                        </a:ln>
                        <a:solidFill>
                          <a:srgbClr val="FFFFFF"/>
                        </a:solidFill>
                        <a:effectLst/>
                        <a:latin typeface="Arial"/>
                        <a:ea typeface="ＭＳ Ｐゴシック" panose="020B0600070205080204" pitchFamily="34" charset="-128"/>
                        <a:cs typeface="Arial"/>
                      </a:endParaRPr>
                    </a:p>
                  </a:txBody>
                  <a:tcPr marL="0" marR="0" marT="45698" marB="45698"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4F81BD"/>
                    </a:solidFill>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r>
                        <a:rPr kumimoji="0" lang="en-US" sz="1400" b="1" u="none" strike="noStrike" cap="none" normalizeH="0" baseline="0" dirty="0" smtClean="0">
                          <a:ln>
                            <a:noFill/>
                          </a:ln>
                          <a:solidFill>
                            <a:srgbClr val="FFFFFF"/>
                          </a:solidFill>
                          <a:effectLst/>
                          <a:latin typeface="Arial"/>
                          <a:cs typeface="Arial"/>
                        </a:rPr>
                        <a:t>Primary endpoint</a:t>
                      </a:r>
                      <a:endParaRPr kumimoji="0" lang="en-US" sz="1400" b="1" i="0" u="none" strike="noStrike" cap="none" normalizeH="0" baseline="0" dirty="0" smtClean="0">
                        <a:ln>
                          <a:noFill/>
                        </a:ln>
                        <a:solidFill>
                          <a:srgbClr val="FFFFFF"/>
                        </a:solidFill>
                        <a:effectLst/>
                        <a:latin typeface="Arial"/>
                        <a:ea typeface="ＭＳ Ｐゴシック" panose="020B0600070205080204" pitchFamily="34" charset="-128"/>
                        <a:cs typeface="Arial"/>
                      </a:endParaRPr>
                    </a:p>
                  </a:txBody>
                  <a:tcPr marL="0" marR="0" marT="45698" marB="45698"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4F81BD"/>
                    </a:solidFill>
                  </a:tcPr>
                </a:tc>
                <a:tc>
                  <a:txBody>
                    <a:bodyPr/>
                    <a:lstStyle/>
                    <a:p>
                      <a:pPr marL="0" marR="0" lvl="0" indent="0" algn="ctr"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r>
                        <a:rPr kumimoji="0" lang="en-US" sz="1400" b="1" u="none" strike="noStrike" cap="none" normalizeH="0" baseline="0" dirty="0" smtClean="0">
                          <a:ln>
                            <a:noFill/>
                          </a:ln>
                          <a:solidFill>
                            <a:srgbClr val="FFFFFF"/>
                          </a:solidFill>
                          <a:effectLst/>
                          <a:latin typeface="Arial"/>
                          <a:cs typeface="Arial"/>
                        </a:rPr>
                        <a:t>Data</a:t>
                      </a:r>
                      <a:endParaRPr kumimoji="0" lang="en-US" sz="1400" b="1" i="0" u="none" strike="noStrike" cap="none" normalizeH="0" baseline="0" dirty="0" smtClean="0">
                        <a:ln>
                          <a:noFill/>
                        </a:ln>
                        <a:solidFill>
                          <a:srgbClr val="FFFFFF"/>
                        </a:solidFill>
                        <a:effectLst/>
                        <a:latin typeface="Arial"/>
                        <a:ea typeface="ＭＳ Ｐゴシック" panose="020B0600070205080204" pitchFamily="34" charset="-128"/>
                        <a:cs typeface="Arial"/>
                      </a:endParaRPr>
                    </a:p>
                  </a:txBody>
                  <a:tcPr marL="0" marR="0" marT="45698" marB="45698"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4F81BD"/>
                    </a:solidFill>
                  </a:tcPr>
                </a:tc>
              </a:tr>
              <a:tr h="817563">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r>
                        <a:rPr kumimoji="0" lang="en-US" sz="1400" u="none" strike="noStrike" cap="none" normalizeH="0" baseline="0" dirty="0" err="1" smtClean="0">
                          <a:ln>
                            <a:noFill/>
                          </a:ln>
                          <a:solidFill>
                            <a:schemeClr val="tx1"/>
                          </a:solidFill>
                          <a:effectLst/>
                          <a:latin typeface="Arial"/>
                          <a:cs typeface="Arial"/>
                        </a:rPr>
                        <a:t>Sorafenib</a:t>
                      </a:r>
                      <a:r>
                        <a:rPr kumimoji="0" lang="en-US" sz="1400" u="none" strike="noStrike" cap="none" normalizeH="0" baseline="0" dirty="0" smtClean="0">
                          <a:ln>
                            <a:noFill/>
                          </a:ln>
                          <a:solidFill>
                            <a:schemeClr val="tx1"/>
                          </a:solidFill>
                          <a:effectLst/>
                          <a:latin typeface="Arial"/>
                          <a:cs typeface="Arial"/>
                        </a:rPr>
                        <a:t> + doxorubicin</a:t>
                      </a:r>
                      <a:br>
                        <a:rPr kumimoji="0" lang="en-US" sz="1400" u="none" strike="noStrike" cap="none" normalizeH="0" baseline="0" dirty="0" smtClean="0">
                          <a:ln>
                            <a:noFill/>
                          </a:ln>
                          <a:solidFill>
                            <a:schemeClr val="tx1"/>
                          </a:solidFill>
                          <a:effectLst/>
                          <a:latin typeface="Arial"/>
                          <a:cs typeface="Arial"/>
                        </a:rPr>
                      </a:br>
                      <a:r>
                        <a:rPr kumimoji="0" lang="en-US" sz="1400" u="none" strike="noStrike" cap="none" normalizeH="0" baseline="0" dirty="0" smtClean="0">
                          <a:ln>
                            <a:noFill/>
                          </a:ln>
                          <a:solidFill>
                            <a:schemeClr val="tx1"/>
                          </a:solidFill>
                          <a:effectLst/>
                          <a:latin typeface="Arial"/>
                          <a:cs typeface="Arial"/>
                        </a:rPr>
                        <a:t>(CALGB-80802)</a:t>
                      </a:r>
                      <a:r>
                        <a:rPr kumimoji="0" lang="en-US" sz="1400" u="none" strike="noStrike" cap="none" normalizeH="0" baseline="30000" dirty="0" smtClean="0">
                          <a:ln>
                            <a:noFill/>
                          </a:ln>
                          <a:solidFill>
                            <a:schemeClr val="tx1"/>
                          </a:solidFill>
                          <a:effectLst/>
                          <a:latin typeface="Arial"/>
                          <a:cs typeface="Arial"/>
                        </a:rPr>
                        <a:t>1</a:t>
                      </a:r>
                      <a:endParaRPr kumimoji="0" lang="en-US" sz="1400" b="1" i="0" u="none" strike="noStrike" cap="none" normalizeH="0" baseline="0" dirty="0" smtClean="0">
                        <a:ln>
                          <a:noFill/>
                        </a:ln>
                        <a:solidFill>
                          <a:schemeClr val="tx1"/>
                        </a:solidFill>
                        <a:effectLst/>
                        <a:latin typeface="Arial"/>
                        <a:ea typeface="ＭＳ Ｐゴシック" panose="020B0600070205080204" pitchFamily="34" charset="-128"/>
                        <a:cs typeface="Arial"/>
                      </a:endParaRPr>
                    </a:p>
                  </a:txBody>
                  <a:tcPr marL="0" marR="0" marT="45698" marB="45698"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r>
                        <a:rPr kumimoji="0" lang="en-US" sz="1400" u="none" strike="noStrike" cap="none" normalizeH="0" baseline="0" dirty="0" err="1" smtClean="0">
                          <a:ln>
                            <a:noFill/>
                          </a:ln>
                          <a:solidFill>
                            <a:schemeClr val="tx1"/>
                          </a:solidFill>
                          <a:effectLst/>
                          <a:latin typeface="Arial"/>
                          <a:cs typeface="Arial"/>
                        </a:rPr>
                        <a:t>Sorafenib</a:t>
                      </a:r>
                      <a:r>
                        <a:rPr kumimoji="0" lang="en-US" sz="1400" u="none" strike="noStrike" cap="none" normalizeH="0" baseline="0" dirty="0" smtClean="0">
                          <a:ln>
                            <a:noFill/>
                          </a:ln>
                          <a:solidFill>
                            <a:schemeClr val="tx1"/>
                          </a:solidFill>
                          <a:effectLst/>
                          <a:latin typeface="Arial"/>
                          <a:cs typeface="Arial"/>
                        </a:rPr>
                        <a:t>: </a:t>
                      </a:r>
                      <a:r>
                        <a:rPr kumimoji="0" lang="en-US" sz="1400" u="none" strike="noStrike" cap="none" normalizeH="0" baseline="0" dirty="0" err="1" smtClean="0">
                          <a:ln>
                            <a:noFill/>
                          </a:ln>
                          <a:solidFill>
                            <a:schemeClr val="tx1"/>
                          </a:solidFill>
                          <a:effectLst/>
                          <a:latin typeface="Arial"/>
                          <a:cs typeface="Arial"/>
                        </a:rPr>
                        <a:t>multikinase</a:t>
                      </a:r>
                      <a:r>
                        <a:rPr kumimoji="0" lang="en-US" sz="1400" u="none" strike="noStrike" cap="none" normalizeH="0" baseline="0" dirty="0" smtClean="0">
                          <a:ln>
                            <a:noFill/>
                          </a:ln>
                          <a:solidFill>
                            <a:schemeClr val="tx1"/>
                          </a:solidFill>
                          <a:effectLst/>
                          <a:latin typeface="Arial"/>
                          <a:cs typeface="Arial"/>
                        </a:rPr>
                        <a:t> inhibitor (VEGFR, PDGFR, </a:t>
                      </a:r>
                      <a:r>
                        <a:rPr kumimoji="0" lang="en-US" sz="1400" u="none" strike="noStrike" cap="none" normalizeH="0" baseline="0" dirty="0" err="1" smtClean="0">
                          <a:ln>
                            <a:noFill/>
                          </a:ln>
                          <a:solidFill>
                            <a:schemeClr val="tx1"/>
                          </a:solidFill>
                          <a:effectLst/>
                          <a:latin typeface="Arial"/>
                          <a:cs typeface="Arial"/>
                        </a:rPr>
                        <a:t>Raf</a:t>
                      </a:r>
                      <a:r>
                        <a:rPr kumimoji="0" lang="en-US" sz="1400" u="none" strike="noStrike" cap="none" normalizeH="0" baseline="0" dirty="0" smtClean="0">
                          <a:ln>
                            <a:noFill/>
                          </a:ln>
                          <a:solidFill>
                            <a:schemeClr val="tx1"/>
                          </a:solidFill>
                          <a:effectLst/>
                          <a:latin typeface="Arial"/>
                          <a:cs typeface="Arial"/>
                        </a:rPr>
                        <a:t>, others)</a:t>
                      </a:r>
                    </a:p>
                    <a:p>
                      <a:pPr marL="0" marR="0" lvl="0" indent="0" algn="l"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r>
                        <a:rPr kumimoji="0" lang="en-US" sz="1400" u="none" strike="noStrike" cap="none" normalizeH="0" baseline="0" dirty="0" smtClean="0">
                          <a:ln>
                            <a:noFill/>
                          </a:ln>
                          <a:solidFill>
                            <a:schemeClr val="tx1"/>
                          </a:solidFill>
                          <a:effectLst/>
                          <a:latin typeface="Arial"/>
                          <a:cs typeface="Arial"/>
                        </a:rPr>
                        <a:t>Doxorubicin: cytotoxic</a:t>
                      </a:r>
                      <a:endParaRPr kumimoji="0" lang="en-US" sz="1400" b="1" i="0" u="none" strike="noStrike" cap="none" normalizeH="0" baseline="0" dirty="0" smtClean="0">
                        <a:ln>
                          <a:noFill/>
                        </a:ln>
                        <a:solidFill>
                          <a:schemeClr val="tx1"/>
                        </a:solidFill>
                        <a:effectLst/>
                        <a:latin typeface="Arial"/>
                        <a:ea typeface="ＭＳ Ｐゴシック" panose="020B0600070205080204" pitchFamily="34" charset="-128"/>
                        <a:cs typeface="Arial"/>
                      </a:endParaRPr>
                    </a:p>
                  </a:txBody>
                  <a:tcPr marL="0" marR="0" marT="45698" marB="45698"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r>
                        <a:rPr kumimoji="0" lang="en-US" sz="1400" u="none" strike="noStrike" cap="none" normalizeH="0" baseline="0" smtClean="0">
                          <a:ln>
                            <a:noFill/>
                          </a:ln>
                          <a:solidFill>
                            <a:schemeClr val="tx1"/>
                          </a:solidFill>
                          <a:effectLst/>
                          <a:latin typeface="Arial"/>
                          <a:cs typeface="Arial"/>
                        </a:rPr>
                        <a:t>Sorafenib</a:t>
                      </a:r>
                      <a:br>
                        <a:rPr kumimoji="0" lang="en-US" sz="1400" u="none" strike="noStrike" cap="none" normalizeH="0" baseline="0" smtClean="0">
                          <a:ln>
                            <a:noFill/>
                          </a:ln>
                          <a:solidFill>
                            <a:schemeClr val="tx1"/>
                          </a:solidFill>
                          <a:effectLst/>
                          <a:latin typeface="Arial"/>
                          <a:cs typeface="Arial"/>
                        </a:rPr>
                      </a:br>
                      <a:endParaRPr kumimoji="0" lang="en-US" sz="1400" b="1" i="0" u="none" strike="noStrike" cap="none" normalizeH="0" baseline="0" smtClean="0">
                        <a:ln>
                          <a:noFill/>
                        </a:ln>
                        <a:solidFill>
                          <a:schemeClr val="tx1"/>
                        </a:solidFill>
                        <a:effectLst/>
                        <a:latin typeface="Arial"/>
                        <a:ea typeface="ＭＳ Ｐゴシック" panose="020B0600070205080204" pitchFamily="34" charset="-128"/>
                        <a:cs typeface="Arial"/>
                      </a:endParaRPr>
                    </a:p>
                  </a:txBody>
                  <a:tcPr marL="0" marR="0" marT="45698" marB="45698"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r>
                        <a:rPr kumimoji="0" lang="en-US" sz="1400" u="none" strike="noStrike" cap="none" normalizeH="0" baseline="0" smtClean="0">
                          <a:ln>
                            <a:noFill/>
                          </a:ln>
                          <a:solidFill>
                            <a:schemeClr val="tx1"/>
                          </a:solidFill>
                          <a:effectLst/>
                          <a:latin typeface="Arial"/>
                          <a:cs typeface="Arial"/>
                        </a:rPr>
                        <a:t>  480</a:t>
                      </a:r>
                      <a:br>
                        <a:rPr kumimoji="0" lang="en-US" sz="1400" u="none" strike="noStrike" cap="none" normalizeH="0" baseline="0" smtClean="0">
                          <a:ln>
                            <a:noFill/>
                          </a:ln>
                          <a:solidFill>
                            <a:schemeClr val="tx1"/>
                          </a:solidFill>
                          <a:effectLst/>
                          <a:latin typeface="Arial"/>
                          <a:cs typeface="Arial"/>
                        </a:rPr>
                      </a:br>
                      <a:endParaRPr kumimoji="0" lang="en-US" sz="1400" b="1" i="0" u="none" strike="noStrike" cap="none" normalizeH="0" baseline="0" smtClean="0">
                        <a:ln>
                          <a:noFill/>
                        </a:ln>
                        <a:solidFill>
                          <a:schemeClr val="tx1"/>
                        </a:solidFill>
                        <a:effectLst/>
                        <a:latin typeface="Arial"/>
                        <a:ea typeface="ＭＳ Ｐゴシック" panose="020B0600070205080204" pitchFamily="34" charset="-128"/>
                        <a:cs typeface="Arial"/>
                      </a:endParaRPr>
                    </a:p>
                  </a:txBody>
                  <a:tcPr marL="0" marR="0" marT="45698" marB="45698"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r>
                        <a:rPr kumimoji="0" lang="en-US" sz="1400" u="none" strike="noStrike" cap="none" normalizeH="0" baseline="0" dirty="0" smtClean="0">
                          <a:ln>
                            <a:noFill/>
                          </a:ln>
                          <a:solidFill>
                            <a:schemeClr val="tx1"/>
                          </a:solidFill>
                          <a:effectLst/>
                          <a:latin typeface="Arial"/>
                          <a:cs typeface="Arial"/>
                        </a:rPr>
                        <a:t>OS</a:t>
                      </a:r>
                      <a:br>
                        <a:rPr kumimoji="0" lang="en-US" sz="1400" u="none" strike="noStrike" cap="none" normalizeH="0" baseline="0" dirty="0" smtClean="0">
                          <a:ln>
                            <a:noFill/>
                          </a:ln>
                          <a:solidFill>
                            <a:schemeClr val="tx1"/>
                          </a:solidFill>
                          <a:effectLst/>
                          <a:latin typeface="Arial"/>
                          <a:cs typeface="Arial"/>
                        </a:rPr>
                      </a:br>
                      <a:endParaRPr kumimoji="0" lang="en-US" sz="1400" b="1" i="0" u="none" strike="noStrike" cap="none" normalizeH="0" baseline="0" dirty="0" smtClean="0">
                        <a:ln>
                          <a:noFill/>
                        </a:ln>
                        <a:solidFill>
                          <a:schemeClr val="tx1"/>
                        </a:solidFill>
                        <a:effectLst/>
                        <a:latin typeface="Arial"/>
                        <a:ea typeface="ＭＳ Ｐゴシック" panose="020B0600070205080204" pitchFamily="34" charset="-128"/>
                        <a:cs typeface="Arial"/>
                      </a:endParaRPr>
                    </a:p>
                  </a:txBody>
                  <a:tcPr marL="0" marR="0" marT="45698" marB="45698"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r>
                        <a:rPr kumimoji="0" lang="en-US" sz="1400" u="none" strike="noStrike" cap="none" normalizeH="0" baseline="0" dirty="0" smtClean="0">
                          <a:ln>
                            <a:noFill/>
                          </a:ln>
                          <a:solidFill>
                            <a:schemeClr val="tx1"/>
                          </a:solidFill>
                          <a:effectLst/>
                          <a:latin typeface="Arial"/>
                          <a:cs typeface="Arial"/>
                        </a:rPr>
                        <a:t>Currently recruiting</a:t>
                      </a:r>
                      <a:endParaRPr kumimoji="0" lang="en-US" sz="1400" b="1" i="0" u="none" strike="noStrike" cap="none" normalizeH="0" baseline="0" dirty="0" smtClean="0">
                        <a:ln>
                          <a:noFill/>
                        </a:ln>
                        <a:solidFill>
                          <a:schemeClr val="tx1"/>
                        </a:solidFill>
                        <a:effectLst/>
                        <a:latin typeface="Arial"/>
                        <a:ea typeface="ＭＳ Ｐゴシック" panose="020B0600070205080204" pitchFamily="34" charset="-128"/>
                        <a:cs typeface="Arial"/>
                      </a:endParaRPr>
                    </a:p>
                  </a:txBody>
                  <a:tcPr marL="0" marR="0" marT="45698" marB="45698"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817563">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r>
                        <a:rPr kumimoji="0" lang="en-US" sz="1400" u="none" strike="noStrike" cap="none" normalizeH="0" baseline="0" dirty="0" err="1" smtClean="0">
                          <a:ln>
                            <a:noFill/>
                          </a:ln>
                          <a:solidFill>
                            <a:schemeClr val="tx1"/>
                          </a:solidFill>
                          <a:effectLst/>
                          <a:latin typeface="Arial"/>
                          <a:cs typeface="Arial"/>
                        </a:rPr>
                        <a:t>Sorafenib</a:t>
                      </a:r>
                      <a:r>
                        <a:rPr kumimoji="0" lang="en-US" sz="1400" u="none" strike="noStrike" cap="none" normalizeH="0" baseline="0" dirty="0" smtClean="0">
                          <a:ln>
                            <a:noFill/>
                          </a:ln>
                          <a:solidFill>
                            <a:schemeClr val="tx1"/>
                          </a:solidFill>
                          <a:effectLst/>
                          <a:latin typeface="Arial"/>
                          <a:cs typeface="Arial"/>
                        </a:rPr>
                        <a:t> + </a:t>
                      </a:r>
                      <a:r>
                        <a:rPr kumimoji="0" lang="en-US" sz="1400" u="none" strike="noStrike" cap="none" normalizeH="0" baseline="0" dirty="0" err="1" smtClean="0">
                          <a:ln>
                            <a:noFill/>
                          </a:ln>
                          <a:solidFill>
                            <a:schemeClr val="tx1"/>
                          </a:solidFill>
                          <a:effectLst/>
                          <a:latin typeface="Arial"/>
                          <a:cs typeface="Arial"/>
                        </a:rPr>
                        <a:t>erlotinib</a:t>
                      </a:r>
                      <a:r>
                        <a:rPr kumimoji="0" lang="en-US" sz="1400" u="none" strike="noStrike" cap="none" normalizeH="0" baseline="0" dirty="0" smtClean="0">
                          <a:ln>
                            <a:noFill/>
                          </a:ln>
                          <a:solidFill>
                            <a:schemeClr val="tx1"/>
                          </a:solidFill>
                          <a:effectLst/>
                          <a:latin typeface="Arial"/>
                          <a:cs typeface="Arial"/>
                        </a:rPr>
                        <a:t> (SEARCH)</a:t>
                      </a:r>
                      <a:r>
                        <a:rPr kumimoji="0" lang="en-US" sz="1400" u="none" strike="noStrike" cap="none" normalizeH="0" baseline="30000" dirty="0" smtClean="0">
                          <a:ln>
                            <a:noFill/>
                          </a:ln>
                          <a:solidFill>
                            <a:schemeClr val="tx1"/>
                          </a:solidFill>
                          <a:effectLst/>
                          <a:latin typeface="Arial"/>
                          <a:cs typeface="Arial"/>
                        </a:rPr>
                        <a:t>2</a:t>
                      </a:r>
                      <a:endParaRPr kumimoji="0" lang="en-US" sz="1400" b="1" i="0" u="none" strike="noStrike" cap="none" normalizeH="0" baseline="0" dirty="0" smtClean="0">
                        <a:ln>
                          <a:noFill/>
                        </a:ln>
                        <a:solidFill>
                          <a:schemeClr val="tx1"/>
                        </a:solidFill>
                        <a:effectLst/>
                        <a:latin typeface="Arial"/>
                        <a:ea typeface="ＭＳ Ｐゴシック" panose="020B0600070205080204" pitchFamily="34" charset="-128"/>
                        <a:cs typeface="Arial"/>
                      </a:endParaRPr>
                    </a:p>
                  </a:txBody>
                  <a:tcPr marL="0" marR="0" marT="45698" marB="45698"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r>
                        <a:rPr kumimoji="0" lang="en-US" sz="1400" u="none" strike="noStrike" cap="none" normalizeH="0" baseline="0" dirty="0" err="1" smtClean="0">
                          <a:ln>
                            <a:noFill/>
                          </a:ln>
                          <a:solidFill>
                            <a:schemeClr val="tx1"/>
                          </a:solidFill>
                          <a:effectLst/>
                          <a:latin typeface="Arial"/>
                          <a:cs typeface="Arial"/>
                        </a:rPr>
                        <a:t>Sorafenib</a:t>
                      </a:r>
                      <a:r>
                        <a:rPr kumimoji="0" lang="en-US" sz="1400" u="none" strike="noStrike" cap="none" normalizeH="0" baseline="0" dirty="0" smtClean="0">
                          <a:ln>
                            <a:noFill/>
                          </a:ln>
                          <a:solidFill>
                            <a:schemeClr val="tx1"/>
                          </a:solidFill>
                          <a:effectLst/>
                          <a:latin typeface="Arial"/>
                          <a:cs typeface="Arial"/>
                        </a:rPr>
                        <a:t>: </a:t>
                      </a:r>
                      <a:r>
                        <a:rPr kumimoji="0" lang="en-US" sz="1400" u="none" strike="noStrike" cap="none" normalizeH="0" baseline="0" dirty="0" err="1" smtClean="0">
                          <a:ln>
                            <a:noFill/>
                          </a:ln>
                          <a:solidFill>
                            <a:schemeClr val="tx1"/>
                          </a:solidFill>
                          <a:effectLst/>
                          <a:latin typeface="Arial"/>
                          <a:cs typeface="Arial"/>
                        </a:rPr>
                        <a:t>multikinase</a:t>
                      </a:r>
                      <a:r>
                        <a:rPr kumimoji="0" lang="en-US" sz="1400" u="none" strike="noStrike" cap="none" normalizeH="0" baseline="0" dirty="0" smtClean="0">
                          <a:ln>
                            <a:noFill/>
                          </a:ln>
                          <a:solidFill>
                            <a:schemeClr val="tx1"/>
                          </a:solidFill>
                          <a:effectLst/>
                          <a:latin typeface="Arial"/>
                          <a:cs typeface="Arial"/>
                        </a:rPr>
                        <a:t> inhibitor (VEGFR, PDGFR, </a:t>
                      </a:r>
                      <a:r>
                        <a:rPr kumimoji="0" lang="en-US" sz="1400" u="none" strike="noStrike" cap="none" normalizeH="0" baseline="0" dirty="0" err="1" smtClean="0">
                          <a:ln>
                            <a:noFill/>
                          </a:ln>
                          <a:solidFill>
                            <a:schemeClr val="tx1"/>
                          </a:solidFill>
                          <a:effectLst/>
                          <a:latin typeface="Arial"/>
                          <a:cs typeface="Arial"/>
                        </a:rPr>
                        <a:t>Raf</a:t>
                      </a:r>
                      <a:r>
                        <a:rPr kumimoji="0" lang="en-US" sz="1400" u="none" strike="noStrike" cap="none" normalizeH="0" baseline="0" dirty="0" smtClean="0">
                          <a:ln>
                            <a:noFill/>
                          </a:ln>
                          <a:solidFill>
                            <a:schemeClr val="tx1"/>
                          </a:solidFill>
                          <a:effectLst/>
                          <a:latin typeface="Arial"/>
                          <a:cs typeface="Arial"/>
                        </a:rPr>
                        <a:t>, others)</a:t>
                      </a:r>
                    </a:p>
                    <a:p>
                      <a:pPr marL="0" marR="0" lvl="0" indent="0" algn="l"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r>
                        <a:rPr kumimoji="0" lang="en-US" sz="1400" u="none" strike="noStrike" cap="none" normalizeH="0" baseline="0" dirty="0" err="1" smtClean="0">
                          <a:ln>
                            <a:noFill/>
                          </a:ln>
                          <a:solidFill>
                            <a:schemeClr val="tx1"/>
                          </a:solidFill>
                          <a:effectLst/>
                          <a:latin typeface="Arial"/>
                          <a:cs typeface="Arial"/>
                        </a:rPr>
                        <a:t>Erlotinib</a:t>
                      </a:r>
                      <a:r>
                        <a:rPr kumimoji="0" lang="en-US" sz="1400" u="none" strike="noStrike" cap="none" normalizeH="0" baseline="0" dirty="0" smtClean="0">
                          <a:ln>
                            <a:noFill/>
                          </a:ln>
                          <a:solidFill>
                            <a:schemeClr val="tx1"/>
                          </a:solidFill>
                          <a:effectLst/>
                          <a:latin typeface="Arial"/>
                          <a:cs typeface="Arial"/>
                        </a:rPr>
                        <a:t>: RTKI of EGFR-1</a:t>
                      </a:r>
                      <a:endParaRPr kumimoji="0" lang="en-US" sz="1400" b="1" i="0" u="none" strike="noStrike" cap="none" normalizeH="0" baseline="0" dirty="0" smtClean="0">
                        <a:ln>
                          <a:noFill/>
                        </a:ln>
                        <a:solidFill>
                          <a:schemeClr val="tx1"/>
                        </a:solidFill>
                        <a:effectLst/>
                        <a:latin typeface="Arial"/>
                        <a:ea typeface="ＭＳ Ｐゴシック" panose="020B0600070205080204" pitchFamily="34" charset="-128"/>
                        <a:cs typeface="Arial"/>
                      </a:endParaRPr>
                    </a:p>
                  </a:txBody>
                  <a:tcPr marL="0" marR="0" marT="45698" marB="45698"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r>
                        <a:rPr kumimoji="0" lang="en-US" sz="1400" u="none" strike="noStrike" cap="none" normalizeH="0" baseline="0" smtClean="0">
                          <a:ln>
                            <a:noFill/>
                          </a:ln>
                          <a:solidFill>
                            <a:schemeClr val="tx1"/>
                          </a:solidFill>
                          <a:effectLst/>
                          <a:latin typeface="Arial"/>
                          <a:cs typeface="Arial"/>
                        </a:rPr>
                        <a:t>Sorafenib</a:t>
                      </a:r>
                    </a:p>
                    <a:p>
                      <a:pPr marL="0" marR="0" lvl="0" indent="0" algn="ctr"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endParaRPr kumimoji="0" lang="en-US" sz="1400" b="1" i="0" u="none" strike="noStrike" cap="none" normalizeH="0" baseline="0" smtClean="0">
                        <a:ln>
                          <a:noFill/>
                        </a:ln>
                        <a:solidFill>
                          <a:schemeClr val="tx1"/>
                        </a:solidFill>
                        <a:effectLst/>
                        <a:latin typeface="Arial"/>
                        <a:ea typeface="ＭＳ Ｐゴシック" panose="020B0600070205080204" pitchFamily="34" charset="-128"/>
                        <a:cs typeface="Arial"/>
                      </a:endParaRPr>
                    </a:p>
                  </a:txBody>
                  <a:tcPr marL="0" marR="0" marT="45698" marB="45698"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ts val="1300"/>
                        </a:lnSpc>
                        <a:spcBef>
                          <a:spcPct val="40000"/>
                        </a:spcBef>
                        <a:spcAft>
                          <a:spcPct val="0"/>
                        </a:spcAft>
                        <a:buClr>
                          <a:schemeClr val="tx2"/>
                        </a:buClr>
                        <a:buSzTx/>
                        <a:buFont typeface="Wingdings" panose="05000000000000000000" pitchFamily="2" charset="2"/>
                        <a:buNone/>
                        <a:tabLst/>
                      </a:pPr>
                      <a:r>
                        <a:rPr kumimoji="0" lang="en-US" sz="1400" u="none" strike="noStrike" cap="none" normalizeH="0" baseline="0" dirty="0" smtClean="0">
                          <a:ln>
                            <a:noFill/>
                          </a:ln>
                          <a:solidFill>
                            <a:schemeClr val="tx1"/>
                          </a:solidFill>
                          <a:effectLst/>
                          <a:latin typeface="Arial"/>
                          <a:cs typeface="Arial"/>
                        </a:rPr>
                        <a:t>  720</a:t>
                      </a:r>
                    </a:p>
                    <a:p>
                      <a:pPr marL="0" marR="0" lvl="0" indent="0" algn="ctr" defTabSz="914400" rtl="0" eaLnBrk="1" fontAlgn="base" latinLnBrk="0" hangingPunct="1">
                        <a:lnSpc>
                          <a:spcPts val="1300"/>
                        </a:lnSpc>
                        <a:spcBef>
                          <a:spcPct val="40000"/>
                        </a:spcBef>
                        <a:spcAft>
                          <a:spcPct val="0"/>
                        </a:spcAft>
                        <a:buClr>
                          <a:schemeClr val="tx2"/>
                        </a:buClr>
                        <a:buSzTx/>
                        <a:buFont typeface="Wingdings" panose="05000000000000000000" pitchFamily="2" charset="2"/>
                        <a:buNone/>
                        <a:tabLst/>
                      </a:pPr>
                      <a:endParaRPr kumimoji="0" lang="en-US" sz="1400" b="1" i="0" u="none" strike="noStrike" cap="none" normalizeH="0" baseline="0" dirty="0" smtClean="0">
                        <a:ln>
                          <a:noFill/>
                        </a:ln>
                        <a:solidFill>
                          <a:schemeClr val="tx1"/>
                        </a:solidFill>
                        <a:effectLst/>
                        <a:latin typeface="Arial"/>
                        <a:ea typeface="ＭＳ Ｐゴシック" panose="020B0600070205080204" pitchFamily="34" charset="-128"/>
                        <a:cs typeface="Arial"/>
                      </a:endParaRPr>
                    </a:p>
                  </a:txBody>
                  <a:tcPr marL="0" marR="0" marT="45698" marB="45698"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r>
                        <a:rPr kumimoji="0" lang="en-US" sz="1400" u="none" strike="noStrike" cap="none" normalizeH="0" baseline="0" dirty="0" smtClean="0">
                          <a:ln>
                            <a:noFill/>
                          </a:ln>
                          <a:solidFill>
                            <a:schemeClr val="tx1"/>
                          </a:solidFill>
                          <a:effectLst/>
                          <a:latin typeface="Arial"/>
                          <a:cs typeface="Arial"/>
                        </a:rPr>
                        <a:t>OS</a:t>
                      </a:r>
                    </a:p>
                    <a:p>
                      <a:pPr marL="0" marR="0" lvl="0" indent="0" algn="ctr"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endParaRPr kumimoji="0" lang="en-US" sz="1400" b="1" i="0" u="none" strike="noStrike" cap="none" normalizeH="0" baseline="0" dirty="0" smtClean="0">
                        <a:ln>
                          <a:noFill/>
                        </a:ln>
                        <a:solidFill>
                          <a:schemeClr val="tx1"/>
                        </a:solidFill>
                        <a:effectLst/>
                        <a:latin typeface="Arial"/>
                        <a:ea typeface="ＭＳ Ｐゴシック" panose="020B0600070205080204" pitchFamily="34" charset="-128"/>
                        <a:cs typeface="Arial"/>
                      </a:endParaRPr>
                    </a:p>
                  </a:txBody>
                  <a:tcPr marL="0" marR="0" marT="45698" marB="45698"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r>
                        <a:rPr kumimoji="0" lang="en-US" sz="1400" u="none" strike="noStrike" cap="none" normalizeH="0" baseline="0" dirty="0" smtClean="0">
                          <a:ln>
                            <a:noFill/>
                          </a:ln>
                          <a:solidFill>
                            <a:srgbClr val="FF0000"/>
                          </a:solidFill>
                          <a:effectLst/>
                          <a:latin typeface="Arial"/>
                          <a:cs typeface="Arial"/>
                        </a:rPr>
                        <a:t>negative</a:t>
                      </a:r>
                      <a:endParaRPr kumimoji="0" lang="en-US" sz="1400" b="1" i="0" u="none" strike="noStrike" cap="none" normalizeH="0" baseline="0" dirty="0" smtClean="0">
                        <a:ln>
                          <a:noFill/>
                        </a:ln>
                        <a:solidFill>
                          <a:srgbClr val="FF0000"/>
                        </a:solidFill>
                        <a:effectLst/>
                        <a:latin typeface="Arial"/>
                        <a:ea typeface="ＭＳ Ｐゴシック" panose="020B0600070205080204" pitchFamily="34" charset="-128"/>
                        <a:cs typeface="Arial"/>
                      </a:endParaRPr>
                    </a:p>
                  </a:txBody>
                  <a:tcPr marL="0" marR="0" marT="45698" marB="45698"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603250">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r>
                        <a:rPr kumimoji="0" lang="en-US" sz="1400" u="none" strike="noStrike" cap="none" normalizeH="0" baseline="0" smtClean="0">
                          <a:ln>
                            <a:noFill/>
                          </a:ln>
                          <a:solidFill>
                            <a:schemeClr val="tx1"/>
                          </a:solidFill>
                          <a:effectLst/>
                          <a:latin typeface="Arial"/>
                          <a:cs typeface="Arial"/>
                        </a:rPr>
                        <a:t>Linifanib</a:t>
                      </a:r>
                      <a:r>
                        <a:rPr kumimoji="0" lang="en-US" sz="1400" u="none" strike="noStrike" cap="none" normalizeH="0" baseline="30000" smtClean="0">
                          <a:ln>
                            <a:noFill/>
                          </a:ln>
                          <a:solidFill>
                            <a:schemeClr val="tx1"/>
                          </a:solidFill>
                          <a:effectLst/>
                          <a:latin typeface="Arial"/>
                          <a:cs typeface="Arial"/>
                        </a:rPr>
                        <a:t>3</a:t>
                      </a:r>
                      <a:endParaRPr kumimoji="0" lang="en-US" sz="1400" b="1" i="0" u="none" strike="noStrike" cap="none" normalizeH="0" baseline="0" smtClean="0">
                        <a:ln>
                          <a:noFill/>
                        </a:ln>
                        <a:solidFill>
                          <a:schemeClr val="tx1"/>
                        </a:solidFill>
                        <a:effectLst/>
                        <a:latin typeface="Arial"/>
                        <a:ea typeface="ＭＳ Ｐゴシック" panose="020B0600070205080204" pitchFamily="34" charset="-128"/>
                        <a:cs typeface="Arial"/>
                      </a:endParaRPr>
                    </a:p>
                  </a:txBody>
                  <a:tcPr marL="0" marR="0" marT="45698" marB="45698"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r>
                        <a:rPr kumimoji="0" lang="en-US" sz="1400" u="none" strike="noStrike" cap="none" normalizeH="0" baseline="0" smtClean="0">
                          <a:ln>
                            <a:noFill/>
                          </a:ln>
                          <a:solidFill>
                            <a:schemeClr val="tx1"/>
                          </a:solidFill>
                          <a:effectLst/>
                          <a:latin typeface="Arial"/>
                          <a:cs typeface="Arial"/>
                        </a:rPr>
                        <a:t>Multikinase inhibitor (VEGFR, PDGFR, others)</a:t>
                      </a:r>
                      <a:endParaRPr kumimoji="0" lang="en-US" sz="1400" b="1" i="0" u="none" strike="noStrike" cap="none" normalizeH="0" baseline="0" smtClean="0">
                        <a:ln>
                          <a:noFill/>
                        </a:ln>
                        <a:solidFill>
                          <a:schemeClr val="tx1"/>
                        </a:solidFill>
                        <a:effectLst/>
                        <a:latin typeface="Arial"/>
                        <a:ea typeface="ＭＳ Ｐゴシック" panose="020B0600070205080204" pitchFamily="34" charset="-128"/>
                        <a:cs typeface="Arial"/>
                      </a:endParaRPr>
                    </a:p>
                  </a:txBody>
                  <a:tcPr marL="0" marR="0" marT="45698" marB="45698"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endParaRPr kumimoji="0" lang="en-US" sz="1400" u="none" strike="noStrike" cap="none" normalizeH="0" baseline="0" smtClean="0">
                        <a:ln>
                          <a:noFill/>
                        </a:ln>
                        <a:solidFill>
                          <a:schemeClr val="tx1"/>
                        </a:solidFill>
                        <a:effectLst/>
                        <a:latin typeface="Arial"/>
                        <a:cs typeface="Arial"/>
                      </a:endParaRPr>
                    </a:p>
                    <a:p>
                      <a:pPr marL="0" marR="0" lvl="0" indent="0" algn="ctr"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r>
                        <a:rPr kumimoji="0" lang="en-US" sz="1400" u="none" strike="noStrike" cap="none" normalizeH="0" baseline="0" smtClean="0">
                          <a:ln>
                            <a:noFill/>
                          </a:ln>
                          <a:solidFill>
                            <a:schemeClr val="tx1"/>
                          </a:solidFill>
                          <a:effectLst/>
                          <a:latin typeface="Arial"/>
                          <a:cs typeface="Arial"/>
                        </a:rPr>
                        <a:t>Sorafenib</a:t>
                      </a:r>
                      <a:endParaRPr kumimoji="0" lang="en-US" sz="1400" b="1" i="0" u="none" strike="noStrike" cap="none" normalizeH="0" baseline="0" smtClean="0">
                        <a:ln>
                          <a:noFill/>
                        </a:ln>
                        <a:solidFill>
                          <a:schemeClr val="tx1"/>
                        </a:solidFill>
                        <a:effectLst/>
                        <a:latin typeface="Arial"/>
                        <a:ea typeface="ＭＳ Ｐゴシック" panose="020B0600070205080204" pitchFamily="34" charset="-128"/>
                        <a:cs typeface="Arial"/>
                      </a:endParaRPr>
                    </a:p>
                  </a:txBody>
                  <a:tcPr marL="0" marR="0" marT="45698" marB="45698"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r>
                        <a:rPr kumimoji="0" lang="en-US" sz="1400" u="none" strike="noStrike" cap="none" normalizeH="0" baseline="0" dirty="0" smtClean="0">
                          <a:ln>
                            <a:noFill/>
                          </a:ln>
                          <a:solidFill>
                            <a:schemeClr val="tx1"/>
                          </a:solidFill>
                          <a:effectLst/>
                          <a:latin typeface="Arial"/>
                          <a:cs typeface="Arial"/>
                        </a:rPr>
                        <a:t>  </a:t>
                      </a:r>
                    </a:p>
                    <a:p>
                      <a:pPr marL="0" marR="0" lvl="0" indent="0" algn="ctr"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r>
                        <a:rPr kumimoji="0" lang="en-US" sz="1400" u="none" strike="noStrike" cap="none" normalizeH="0" baseline="0" dirty="0" smtClean="0">
                          <a:ln>
                            <a:noFill/>
                          </a:ln>
                          <a:solidFill>
                            <a:schemeClr val="tx1"/>
                          </a:solidFill>
                          <a:effectLst/>
                          <a:latin typeface="Arial"/>
                          <a:cs typeface="Arial"/>
                        </a:rPr>
                        <a:t>1035</a:t>
                      </a:r>
                      <a:endParaRPr kumimoji="0" lang="en-US" sz="1400" b="1" i="0" u="none" strike="noStrike" cap="none" normalizeH="0" baseline="0" dirty="0" smtClean="0">
                        <a:ln>
                          <a:noFill/>
                        </a:ln>
                        <a:solidFill>
                          <a:schemeClr val="tx1"/>
                        </a:solidFill>
                        <a:effectLst/>
                        <a:latin typeface="Arial"/>
                        <a:ea typeface="ＭＳ Ｐゴシック" panose="020B0600070205080204" pitchFamily="34" charset="-128"/>
                        <a:cs typeface="Arial"/>
                      </a:endParaRPr>
                    </a:p>
                  </a:txBody>
                  <a:tcPr marL="0" marR="0" marT="45698" marB="45698"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endParaRPr kumimoji="0" lang="en-US" sz="1400" u="none" strike="noStrike" cap="none" normalizeH="0" baseline="0" dirty="0" smtClean="0">
                        <a:ln>
                          <a:noFill/>
                        </a:ln>
                        <a:solidFill>
                          <a:schemeClr val="tx1"/>
                        </a:solidFill>
                        <a:effectLst/>
                        <a:latin typeface="Arial"/>
                        <a:cs typeface="Arial"/>
                      </a:endParaRPr>
                    </a:p>
                    <a:p>
                      <a:pPr marL="0" marR="0" lvl="0" indent="0" algn="ctr"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r>
                        <a:rPr kumimoji="0" lang="en-US" sz="1400" u="none" strike="noStrike" cap="none" normalizeH="0" baseline="0" dirty="0" smtClean="0">
                          <a:ln>
                            <a:noFill/>
                          </a:ln>
                          <a:solidFill>
                            <a:schemeClr val="tx1"/>
                          </a:solidFill>
                          <a:effectLst/>
                          <a:latin typeface="Arial"/>
                          <a:cs typeface="Arial"/>
                        </a:rPr>
                        <a:t>OS</a:t>
                      </a:r>
                      <a:endParaRPr kumimoji="0" lang="en-US" sz="1400" b="1" i="0" u="none" strike="noStrike" cap="none" normalizeH="0" baseline="0" dirty="0" smtClean="0">
                        <a:ln>
                          <a:noFill/>
                        </a:ln>
                        <a:solidFill>
                          <a:schemeClr val="tx1"/>
                        </a:solidFill>
                        <a:effectLst/>
                        <a:latin typeface="Arial"/>
                        <a:ea typeface="ＭＳ Ｐゴシック" panose="020B0600070205080204" pitchFamily="34" charset="-128"/>
                        <a:cs typeface="Arial"/>
                      </a:endParaRPr>
                    </a:p>
                  </a:txBody>
                  <a:tcPr marL="0" marR="0" marT="45698" marB="45698"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r>
                        <a:rPr kumimoji="0" lang="en-US" sz="1400" u="none" strike="noStrike" cap="none" normalizeH="0" baseline="0" dirty="0" smtClean="0">
                          <a:ln>
                            <a:noFill/>
                          </a:ln>
                          <a:solidFill>
                            <a:srgbClr val="FF0000"/>
                          </a:solidFill>
                          <a:effectLst/>
                          <a:latin typeface="Arial"/>
                          <a:cs typeface="Arial"/>
                        </a:rPr>
                        <a:t>negative</a:t>
                      </a:r>
                      <a:endParaRPr kumimoji="0" lang="en-US" sz="1400" b="1" i="0" u="none" strike="noStrike" cap="none" normalizeH="0" baseline="0" dirty="0" smtClean="0">
                        <a:ln>
                          <a:noFill/>
                        </a:ln>
                        <a:solidFill>
                          <a:srgbClr val="FF0000"/>
                        </a:solidFill>
                        <a:effectLst/>
                        <a:latin typeface="Arial"/>
                        <a:ea typeface="ＭＳ Ｐゴシック" panose="020B0600070205080204" pitchFamily="34" charset="-128"/>
                        <a:cs typeface="Arial"/>
                      </a:endParaRPr>
                    </a:p>
                  </a:txBody>
                  <a:tcPr marL="0" marR="0" marT="45698" marB="45698"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82613">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r>
                        <a:rPr kumimoji="0" lang="en-US" sz="1400" u="none" strike="noStrike" cap="none" normalizeH="0" baseline="0" smtClean="0">
                          <a:ln>
                            <a:noFill/>
                          </a:ln>
                          <a:solidFill>
                            <a:schemeClr val="tx1"/>
                          </a:solidFill>
                          <a:effectLst/>
                          <a:latin typeface="Arial"/>
                          <a:cs typeface="Arial"/>
                        </a:rPr>
                        <a:t>Brivanib</a:t>
                      </a:r>
                      <a:br>
                        <a:rPr kumimoji="0" lang="en-US" sz="1400" u="none" strike="noStrike" cap="none" normalizeH="0" baseline="0" smtClean="0">
                          <a:ln>
                            <a:noFill/>
                          </a:ln>
                          <a:solidFill>
                            <a:schemeClr val="tx1"/>
                          </a:solidFill>
                          <a:effectLst/>
                          <a:latin typeface="Arial"/>
                          <a:cs typeface="Arial"/>
                        </a:rPr>
                      </a:br>
                      <a:r>
                        <a:rPr kumimoji="0" lang="en-US" sz="1400" u="none" strike="noStrike" cap="none" normalizeH="0" baseline="0" smtClean="0">
                          <a:ln>
                            <a:noFill/>
                          </a:ln>
                          <a:solidFill>
                            <a:schemeClr val="tx1"/>
                          </a:solidFill>
                          <a:effectLst/>
                          <a:latin typeface="Arial"/>
                          <a:cs typeface="Arial"/>
                        </a:rPr>
                        <a:t>(BRISK-FL)</a:t>
                      </a:r>
                      <a:r>
                        <a:rPr kumimoji="0" lang="en-US" sz="1400" u="none" strike="noStrike" cap="none" normalizeH="0" baseline="30000" smtClean="0">
                          <a:ln>
                            <a:noFill/>
                          </a:ln>
                          <a:solidFill>
                            <a:schemeClr val="tx1"/>
                          </a:solidFill>
                          <a:effectLst/>
                          <a:latin typeface="Arial"/>
                          <a:cs typeface="Arial"/>
                        </a:rPr>
                        <a:t>4</a:t>
                      </a:r>
                      <a:endParaRPr kumimoji="0" lang="en-US" sz="1400" b="1" i="0" u="none" strike="noStrike" cap="none" normalizeH="0" baseline="0" smtClean="0">
                        <a:ln>
                          <a:noFill/>
                        </a:ln>
                        <a:solidFill>
                          <a:schemeClr val="tx1"/>
                        </a:solidFill>
                        <a:effectLst/>
                        <a:latin typeface="Arial"/>
                        <a:ea typeface="ＭＳ Ｐゴシック" panose="020B0600070205080204" pitchFamily="34" charset="-128"/>
                        <a:cs typeface="Arial"/>
                      </a:endParaRPr>
                    </a:p>
                  </a:txBody>
                  <a:tcPr marL="0" marR="0" marT="45698" marB="45698"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r>
                        <a:rPr kumimoji="0" lang="en-US" sz="1400" u="none" strike="noStrike" cap="none" normalizeH="0" baseline="0" dirty="0" smtClean="0">
                          <a:ln>
                            <a:noFill/>
                          </a:ln>
                          <a:solidFill>
                            <a:schemeClr val="tx1"/>
                          </a:solidFill>
                          <a:effectLst/>
                          <a:latin typeface="Arial"/>
                          <a:cs typeface="Arial"/>
                        </a:rPr>
                        <a:t>Selective inhibitor of FGFR + VEGFR</a:t>
                      </a:r>
                      <a:endParaRPr kumimoji="0" lang="en-US" sz="1400" b="1" i="0" u="none" strike="noStrike" cap="none" normalizeH="0" baseline="0" dirty="0" smtClean="0">
                        <a:ln>
                          <a:noFill/>
                        </a:ln>
                        <a:solidFill>
                          <a:schemeClr val="tx1"/>
                        </a:solidFill>
                        <a:effectLst/>
                        <a:latin typeface="Arial"/>
                        <a:ea typeface="ＭＳ Ｐゴシック" panose="020B0600070205080204" pitchFamily="34" charset="-128"/>
                        <a:cs typeface="Arial"/>
                      </a:endParaRPr>
                    </a:p>
                  </a:txBody>
                  <a:tcPr marL="0" marR="0" marT="45698" marB="45698"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ts val="1300"/>
                        </a:lnSpc>
                        <a:spcBef>
                          <a:spcPct val="0"/>
                        </a:spcBef>
                        <a:spcAft>
                          <a:spcPct val="0"/>
                        </a:spcAft>
                        <a:buClr>
                          <a:schemeClr val="tx2"/>
                        </a:buClr>
                        <a:buSzTx/>
                        <a:buFont typeface="Wingdings" panose="05000000000000000000" pitchFamily="2" charset="2"/>
                        <a:buNone/>
                        <a:tabLst/>
                      </a:pPr>
                      <a:endParaRPr kumimoji="0" lang="en-US" sz="1400" u="none" strike="noStrike" cap="none" normalizeH="0" baseline="0" smtClean="0">
                        <a:ln>
                          <a:noFill/>
                        </a:ln>
                        <a:solidFill>
                          <a:schemeClr val="tx1"/>
                        </a:solidFill>
                        <a:effectLst/>
                        <a:latin typeface="Arial"/>
                        <a:cs typeface="Arial"/>
                      </a:endParaRPr>
                    </a:p>
                    <a:p>
                      <a:pPr marL="0" marR="0" lvl="0" indent="0" algn="ctr"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r>
                        <a:rPr kumimoji="0" lang="en-US" sz="1400" u="none" strike="noStrike" cap="none" normalizeH="0" baseline="0" smtClean="0">
                          <a:ln>
                            <a:noFill/>
                          </a:ln>
                          <a:solidFill>
                            <a:schemeClr val="tx1"/>
                          </a:solidFill>
                          <a:effectLst/>
                          <a:latin typeface="Arial"/>
                          <a:cs typeface="Arial"/>
                        </a:rPr>
                        <a:t>Sorafenib</a:t>
                      </a:r>
                      <a:endParaRPr kumimoji="0" lang="en-US" sz="1400" b="1" i="0" u="none" strike="noStrike" cap="none" normalizeH="0" baseline="0" smtClean="0">
                        <a:ln>
                          <a:noFill/>
                        </a:ln>
                        <a:solidFill>
                          <a:schemeClr val="tx1"/>
                        </a:solidFill>
                        <a:effectLst/>
                        <a:latin typeface="Arial"/>
                        <a:ea typeface="ＭＳ Ｐゴシック" panose="020B0600070205080204" pitchFamily="34" charset="-128"/>
                        <a:cs typeface="Arial"/>
                      </a:endParaRPr>
                    </a:p>
                  </a:txBody>
                  <a:tcPr marL="0" marR="0" marT="45698" marB="45698"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ts val="1300"/>
                        </a:lnSpc>
                        <a:spcBef>
                          <a:spcPct val="0"/>
                        </a:spcBef>
                        <a:spcAft>
                          <a:spcPct val="0"/>
                        </a:spcAft>
                        <a:buClr>
                          <a:schemeClr val="tx2"/>
                        </a:buClr>
                        <a:buSzTx/>
                        <a:buFont typeface="Wingdings" panose="05000000000000000000" pitchFamily="2" charset="2"/>
                        <a:buNone/>
                        <a:tabLst/>
                      </a:pPr>
                      <a:endParaRPr kumimoji="0" lang="en-US" sz="1400" u="none" strike="noStrike" cap="none" normalizeH="0" baseline="0" smtClean="0">
                        <a:ln>
                          <a:noFill/>
                        </a:ln>
                        <a:solidFill>
                          <a:schemeClr val="tx1"/>
                        </a:solidFill>
                        <a:effectLst/>
                        <a:latin typeface="Arial"/>
                        <a:cs typeface="Arial"/>
                      </a:endParaRPr>
                    </a:p>
                    <a:p>
                      <a:pPr marL="0" marR="0" lvl="0" indent="0" algn="ctr"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r>
                        <a:rPr kumimoji="0" lang="en-US" sz="1400" u="none" strike="noStrike" cap="none" normalizeH="0" baseline="0" smtClean="0">
                          <a:ln>
                            <a:noFill/>
                          </a:ln>
                          <a:solidFill>
                            <a:schemeClr val="tx1"/>
                          </a:solidFill>
                          <a:effectLst/>
                          <a:latin typeface="Arial"/>
                          <a:cs typeface="Arial"/>
                        </a:rPr>
                        <a:t>1050</a:t>
                      </a:r>
                      <a:endParaRPr kumimoji="0" lang="en-US" sz="1400" b="1" i="0" u="none" strike="noStrike" cap="none" normalizeH="0" baseline="0" smtClean="0">
                        <a:ln>
                          <a:noFill/>
                        </a:ln>
                        <a:solidFill>
                          <a:schemeClr val="tx1"/>
                        </a:solidFill>
                        <a:effectLst/>
                        <a:latin typeface="Arial"/>
                        <a:ea typeface="ＭＳ Ｐゴシック" panose="020B0600070205080204" pitchFamily="34" charset="-128"/>
                        <a:cs typeface="Arial"/>
                      </a:endParaRPr>
                    </a:p>
                  </a:txBody>
                  <a:tcPr marL="0" marR="0" marT="45698" marB="45698"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ts val="1300"/>
                        </a:lnSpc>
                        <a:spcBef>
                          <a:spcPct val="0"/>
                        </a:spcBef>
                        <a:spcAft>
                          <a:spcPct val="0"/>
                        </a:spcAft>
                        <a:buClr>
                          <a:schemeClr val="tx2"/>
                        </a:buClr>
                        <a:buSzTx/>
                        <a:buFont typeface="Wingdings" panose="05000000000000000000" pitchFamily="2" charset="2"/>
                        <a:buNone/>
                        <a:tabLst/>
                      </a:pPr>
                      <a:endParaRPr kumimoji="0" lang="en-US" sz="1400" u="none" strike="noStrike" cap="none" normalizeH="0" baseline="0" dirty="0" smtClean="0">
                        <a:ln>
                          <a:noFill/>
                        </a:ln>
                        <a:solidFill>
                          <a:schemeClr val="tx1"/>
                        </a:solidFill>
                        <a:effectLst/>
                        <a:latin typeface="Arial"/>
                        <a:cs typeface="Arial"/>
                      </a:endParaRPr>
                    </a:p>
                    <a:p>
                      <a:pPr marL="0" marR="0" lvl="0" indent="0" algn="ctr"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r>
                        <a:rPr kumimoji="0" lang="en-US" sz="1400" u="none" strike="noStrike" cap="none" normalizeH="0" baseline="0" dirty="0" smtClean="0">
                          <a:ln>
                            <a:noFill/>
                          </a:ln>
                          <a:solidFill>
                            <a:schemeClr val="tx1"/>
                          </a:solidFill>
                          <a:effectLst/>
                          <a:latin typeface="Arial"/>
                          <a:cs typeface="Arial"/>
                        </a:rPr>
                        <a:t>OS</a:t>
                      </a:r>
                      <a:endParaRPr kumimoji="0" lang="en-US" sz="1400" b="1" i="0" u="none" strike="noStrike" cap="none" normalizeH="0" baseline="0" dirty="0" smtClean="0">
                        <a:ln>
                          <a:noFill/>
                        </a:ln>
                        <a:solidFill>
                          <a:schemeClr val="tx1"/>
                        </a:solidFill>
                        <a:effectLst/>
                        <a:latin typeface="Arial"/>
                        <a:ea typeface="ＭＳ Ｐゴシック" panose="020B0600070205080204" pitchFamily="34" charset="-128"/>
                        <a:cs typeface="Arial"/>
                      </a:endParaRPr>
                    </a:p>
                  </a:txBody>
                  <a:tcPr marL="0" marR="0" marT="45698" marB="45698"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r>
                        <a:rPr kumimoji="0" lang="en-US" sz="1400" u="none" strike="noStrike" cap="none" normalizeH="0" baseline="0" dirty="0" smtClean="0">
                          <a:ln>
                            <a:noFill/>
                          </a:ln>
                          <a:solidFill>
                            <a:srgbClr val="FF0000"/>
                          </a:solidFill>
                          <a:effectLst/>
                          <a:latin typeface="Arial"/>
                          <a:cs typeface="Arial"/>
                        </a:rPr>
                        <a:t>negative</a:t>
                      </a:r>
                      <a:endParaRPr kumimoji="0" lang="en-US" sz="1400" b="1" i="0" u="none" strike="noStrike" cap="none" normalizeH="0" baseline="0" dirty="0" smtClean="0">
                        <a:ln>
                          <a:noFill/>
                        </a:ln>
                        <a:solidFill>
                          <a:srgbClr val="FF0000"/>
                        </a:solidFill>
                        <a:effectLst/>
                        <a:latin typeface="Arial"/>
                        <a:ea typeface="ＭＳ Ｐゴシック" panose="020B0600070205080204" pitchFamily="34" charset="-128"/>
                        <a:cs typeface="Arial"/>
                      </a:endParaRPr>
                    </a:p>
                  </a:txBody>
                  <a:tcPr marL="0" marR="0" marT="45698" marB="45698"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82613">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r>
                        <a:rPr kumimoji="0" lang="en-US" sz="1400" u="none" strike="noStrike" cap="none" normalizeH="0" baseline="0" dirty="0" smtClean="0">
                          <a:ln>
                            <a:noFill/>
                          </a:ln>
                          <a:solidFill>
                            <a:schemeClr val="tx1"/>
                          </a:solidFill>
                          <a:effectLst/>
                          <a:latin typeface="Arial"/>
                          <a:cs typeface="Arial"/>
                        </a:rPr>
                        <a:t>Sunitinib</a:t>
                      </a:r>
                      <a:r>
                        <a:rPr kumimoji="0" lang="en-US" sz="1400" u="none" strike="noStrike" cap="none" normalizeH="0" baseline="30000" dirty="0" smtClean="0">
                          <a:ln>
                            <a:noFill/>
                          </a:ln>
                          <a:solidFill>
                            <a:schemeClr val="tx1"/>
                          </a:solidFill>
                          <a:effectLst/>
                          <a:latin typeface="Arial"/>
                          <a:cs typeface="Arial"/>
                        </a:rPr>
                        <a:t>5</a:t>
                      </a:r>
                      <a:endParaRPr kumimoji="0" lang="en-US" sz="1400" b="1" i="0" u="none" strike="noStrike" cap="none" normalizeH="0" baseline="0" dirty="0" smtClean="0">
                        <a:ln>
                          <a:noFill/>
                        </a:ln>
                        <a:solidFill>
                          <a:schemeClr val="tx1"/>
                        </a:solidFill>
                        <a:effectLst/>
                        <a:latin typeface="Arial"/>
                        <a:ea typeface="ＭＳ Ｐゴシック" panose="020B0600070205080204" pitchFamily="34" charset="-128"/>
                        <a:cs typeface="Arial"/>
                      </a:endParaRPr>
                    </a:p>
                  </a:txBody>
                  <a:tcPr marL="0" marR="0" marT="45698" marB="45698"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r>
                        <a:rPr lang="en-US" sz="1400" kern="1200" dirty="0" smtClean="0">
                          <a:solidFill>
                            <a:schemeClr val="tx1"/>
                          </a:solidFill>
                          <a:latin typeface="Arial"/>
                          <a:cs typeface="Arial"/>
                        </a:rPr>
                        <a:t>Oral </a:t>
                      </a:r>
                      <a:r>
                        <a:rPr lang="en-US" sz="1400" kern="1200" dirty="0" err="1" smtClean="0">
                          <a:solidFill>
                            <a:schemeClr val="tx1"/>
                          </a:solidFill>
                          <a:latin typeface="Arial"/>
                          <a:cs typeface="Arial"/>
                        </a:rPr>
                        <a:t>multitargeted</a:t>
                      </a:r>
                      <a:r>
                        <a:rPr lang="en-US" sz="1400" kern="1200" dirty="0" smtClean="0">
                          <a:solidFill>
                            <a:schemeClr val="tx1"/>
                          </a:solidFill>
                          <a:latin typeface="Arial"/>
                          <a:cs typeface="Arial"/>
                        </a:rPr>
                        <a:t> tyrosine kinase inhibitor </a:t>
                      </a:r>
                      <a:endParaRPr kumimoji="0" lang="en-US" sz="1400" b="1" i="0" u="none" strike="noStrike" cap="none" normalizeH="0" baseline="0" dirty="0" smtClean="0">
                        <a:ln>
                          <a:noFill/>
                        </a:ln>
                        <a:solidFill>
                          <a:schemeClr val="tx1"/>
                        </a:solidFill>
                        <a:effectLst/>
                        <a:latin typeface="Arial"/>
                        <a:ea typeface="ＭＳ Ｐゴシック" panose="020B0600070205080204" pitchFamily="34" charset="-128"/>
                        <a:cs typeface="Arial"/>
                      </a:endParaRPr>
                    </a:p>
                  </a:txBody>
                  <a:tcPr marL="0" marR="0" marT="45698" marB="45698"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ts val="1300"/>
                        </a:lnSpc>
                        <a:spcBef>
                          <a:spcPct val="0"/>
                        </a:spcBef>
                        <a:spcAft>
                          <a:spcPct val="0"/>
                        </a:spcAft>
                        <a:buClr>
                          <a:schemeClr val="tx2"/>
                        </a:buClr>
                        <a:buSzTx/>
                        <a:buFont typeface="Wingdings" panose="05000000000000000000" pitchFamily="2" charset="2"/>
                        <a:buNone/>
                        <a:tabLst/>
                      </a:pPr>
                      <a:endParaRPr kumimoji="0" lang="en-US" sz="1400" u="none" strike="noStrike" cap="none" normalizeH="0" baseline="0" dirty="0" smtClean="0">
                        <a:ln>
                          <a:noFill/>
                        </a:ln>
                        <a:solidFill>
                          <a:schemeClr val="tx1"/>
                        </a:solidFill>
                        <a:effectLst/>
                        <a:latin typeface="Arial"/>
                        <a:cs typeface="Arial"/>
                      </a:endParaRPr>
                    </a:p>
                    <a:p>
                      <a:pPr marL="0" marR="0" lvl="0" indent="0" algn="ctr"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r>
                        <a:rPr kumimoji="0" lang="en-US" sz="1400" u="none" strike="noStrike" cap="none" normalizeH="0" baseline="0" dirty="0" err="1" smtClean="0">
                          <a:ln>
                            <a:noFill/>
                          </a:ln>
                          <a:solidFill>
                            <a:schemeClr val="tx1"/>
                          </a:solidFill>
                          <a:effectLst/>
                          <a:latin typeface="Arial"/>
                          <a:cs typeface="Arial"/>
                        </a:rPr>
                        <a:t>Sorafenib</a:t>
                      </a:r>
                      <a:endParaRPr kumimoji="0" lang="en-US" sz="1400" b="1" i="0" u="none" strike="noStrike" cap="none" normalizeH="0" baseline="0" dirty="0" smtClean="0">
                        <a:ln>
                          <a:noFill/>
                        </a:ln>
                        <a:solidFill>
                          <a:schemeClr val="tx1"/>
                        </a:solidFill>
                        <a:effectLst/>
                        <a:latin typeface="Arial"/>
                        <a:ea typeface="ＭＳ Ｐゴシック" panose="020B0600070205080204" pitchFamily="34" charset="-128"/>
                        <a:cs typeface="Arial"/>
                      </a:endParaRPr>
                    </a:p>
                  </a:txBody>
                  <a:tcPr marL="0" marR="0" marT="45698" marB="45698"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ts val="1300"/>
                        </a:lnSpc>
                        <a:spcBef>
                          <a:spcPct val="0"/>
                        </a:spcBef>
                        <a:spcAft>
                          <a:spcPct val="0"/>
                        </a:spcAft>
                        <a:buClr>
                          <a:schemeClr val="tx2"/>
                        </a:buClr>
                        <a:buSzTx/>
                        <a:buFont typeface="Wingdings" panose="05000000000000000000" pitchFamily="2" charset="2"/>
                        <a:buNone/>
                        <a:tabLst/>
                      </a:pPr>
                      <a:endParaRPr kumimoji="0" lang="en-US" sz="1400" u="none" strike="noStrike" cap="none" normalizeH="0" baseline="0" dirty="0" smtClean="0">
                        <a:ln>
                          <a:noFill/>
                        </a:ln>
                        <a:solidFill>
                          <a:schemeClr val="tx1"/>
                        </a:solidFill>
                        <a:effectLst/>
                        <a:latin typeface="Arial"/>
                        <a:cs typeface="Arial"/>
                      </a:endParaRPr>
                    </a:p>
                    <a:p>
                      <a:pPr marL="0" marR="0" lvl="0" indent="0" algn="ctr"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r>
                        <a:rPr kumimoji="0" lang="en-US" sz="1400" u="none" strike="noStrike" cap="none" normalizeH="0" baseline="0" dirty="0" smtClean="0">
                          <a:ln>
                            <a:noFill/>
                          </a:ln>
                          <a:solidFill>
                            <a:schemeClr val="tx1"/>
                          </a:solidFill>
                          <a:effectLst/>
                          <a:latin typeface="Arial"/>
                          <a:cs typeface="Arial"/>
                        </a:rPr>
                        <a:t>1075</a:t>
                      </a:r>
                      <a:endParaRPr kumimoji="0" lang="en-US" sz="1400" b="1" i="0" u="none" strike="noStrike" cap="none" normalizeH="0" baseline="0" dirty="0" smtClean="0">
                        <a:ln>
                          <a:noFill/>
                        </a:ln>
                        <a:solidFill>
                          <a:schemeClr val="tx1"/>
                        </a:solidFill>
                        <a:effectLst/>
                        <a:latin typeface="Arial"/>
                        <a:ea typeface="ＭＳ Ｐゴシック" panose="020B0600070205080204" pitchFamily="34" charset="-128"/>
                        <a:cs typeface="Arial"/>
                      </a:endParaRPr>
                    </a:p>
                  </a:txBody>
                  <a:tcPr marL="0" marR="0" marT="45698" marB="45698"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ts val="1300"/>
                        </a:lnSpc>
                        <a:spcBef>
                          <a:spcPct val="0"/>
                        </a:spcBef>
                        <a:spcAft>
                          <a:spcPct val="0"/>
                        </a:spcAft>
                        <a:buClr>
                          <a:schemeClr val="tx2"/>
                        </a:buClr>
                        <a:buSzTx/>
                        <a:buFont typeface="Wingdings" panose="05000000000000000000" pitchFamily="2" charset="2"/>
                        <a:buNone/>
                        <a:tabLst/>
                      </a:pPr>
                      <a:endParaRPr kumimoji="0" lang="en-US" sz="1400" u="none" strike="noStrike" cap="none" normalizeH="0" baseline="0" dirty="0" smtClean="0">
                        <a:ln>
                          <a:noFill/>
                        </a:ln>
                        <a:solidFill>
                          <a:schemeClr val="tx1"/>
                        </a:solidFill>
                        <a:effectLst/>
                        <a:latin typeface="Arial"/>
                        <a:cs typeface="Arial"/>
                      </a:endParaRPr>
                    </a:p>
                    <a:p>
                      <a:pPr marL="0" marR="0" lvl="0" indent="0" algn="ctr"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r>
                        <a:rPr kumimoji="0" lang="en-US" sz="1400" u="none" strike="noStrike" cap="none" normalizeH="0" baseline="0" dirty="0" smtClean="0">
                          <a:ln>
                            <a:noFill/>
                          </a:ln>
                          <a:solidFill>
                            <a:schemeClr val="tx1"/>
                          </a:solidFill>
                          <a:effectLst/>
                          <a:latin typeface="Arial"/>
                          <a:cs typeface="Arial"/>
                        </a:rPr>
                        <a:t>OS</a:t>
                      </a:r>
                      <a:endParaRPr kumimoji="0" lang="en-US" sz="1400" b="0" i="0" u="none" strike="noStrike" cap="none" normalizeH="0" baseline="0" dirty="0" smtClean="0">
                        <a:ln>
                          <a:noFill/>
                        </a:ln>
                        <a:solidFill>
                          <a:schemeClr val="tx1"/>
                        </a:solidFill>
                        <a:effectLst/>
                        <a:latin typeface="Arial"/>
                        <a:ea typeface="ＭＳ Ｐゴシック" panose="020B0600070205080204" pitchFamily="34" charset="-128"/>
                        <a:cs typeface="Arial"/>
                      </a:endParaRPr>
                    </a:p>
                  </a:txBody>
                  <a:tcPr marL="0" marR="0" marT="45698" marB="45698"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defRPr/>
                      </a:pPr>
                      <a:r>
                        <a:rPr kumimoji="0" lang="en-US" sz="1400" u="none" strike="noStrike" cap="none" normalizeH="0" baseline="0" dirty="0" smtClean="0">
                          <a:ln>
                            <a:noFill/>
                          </a:ln>
                          <a:solidFill>
                            <a:srgbClr val="FF0000"/>
                          </a:solidFill>
                          <a:effectLst/>
                          <a:latin typeface="Arial"/>
                          <a:cs typeface="Arial"/>
                        </a:rPr>
                        <a:t>negative</a:t>
                      </a:r>
                      <a:endParaRPr kumimoji="0" lang="en-US" sz="1400" b="1" i="0" u="none" strike="noStrike" cap="none" normalizeH="0" baseline="0" dirty="0" smtClean="0">
                        <a:ln>
                          <a:noFill/>
                        </a:ln>
                        <a:solidFill>
                          <a:srgbClr val="FF0000"/>
                        </a:solidFill>
                        <a:effectLst/>
                        <a:latin typeface="Arial"/>
                        <a:ea typeface="ＭＳ Ｐゴシック" panose="020B0600070205080204" pitchFamily="34" charset="-128"/>
                        <a:cs typeface="Arial"/>
                      </a:endParaRPr>
                    </a:p>
                  </a:txBody>
                  <a:tcPr marL="0" marR="0" marT="45698" marB="45698"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82613">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r>
                        <a:rPr kumimoji="0" lang="en-US" sz="1400" u="none" strike="noStrike" cap="none" normalizeH="0" baseline="0" dirty="0" smtClean="0">
                          <a:ln>
                            <a:noFill/>
                          </a:ln>
                          <a:solidFill>
                            <a:schemeClr val="tx1"/>
                          </a:solidFill>
                          <a:effectLst/>
                          <a:latin typeface="Arial"/>
                          <a:cs typeface="Arial"/>
                        </a:rPr>
                        <a:t>Lenvatinib</a:t>
                      </a:r>
                      <a:r>
                        <a:rPr kumimoji="0" lang="en-US" sz="1400" u="none" strike="noStrike" cap="none" normalizeH="0" baseline="30000" dirty="0" smtClean="0">
                          <a:ln>
                            <a:noFill/>
                          </a:ln>
                          <a:solidFill>
                            <a:schemeClr val="tx1"/>
                          </a:solidFill>
                          <a:effectLst/>
                          <a:latin typeface="Arial"/>
                          <a:cs typeface="Arial"/>
                        </a:rPr>
                        <a:t>6</a:t>
                      </a:r>
                      <a:endParaRPr kumimoji="0" lang="en-US" sz="1400" b="1" i="0" u="none" strike="noStrike" cap="none" normalizeH="0" baseline="0" dirty="0" smtClean="0">
                        <a:ln>
                          <a:noFill/>
                        </a:ln>
                        <a:solidFill>
                          <a:schemeClr val="tx1"/>
                        </a:solidFill>
                        <a:effectLst/>
                        <a:latin typeface="Arial"/>
                        <a:ea typeface="ＭＳ Ｐゴシック" panose="020B0600070205080204" pitchFamily="34" charset="-128"/>
                        <a:cs typeface="Arial"/>
                      </a:endParaRPr>
                    </a:p>
                  </a:txBody>
                  <a:tcPr marL="0" marR="0" marT="45698" marB="45698"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r>
                        <a:rPr kumimoji="0" lang="en-US" sz="1400" u="none" strike="noStrike" cap="none" normalizeH="0" baseline="0" smtClean="0">
                          <a:ln>
                            <a:noFill/>
                          </a:ln>
                          <a:solidFill>
                            <a:schemeClr val="tx1"/>
                          </a:solidFill>
                          <a:effectLst/>
                          <a:latin typeface="Arial"/>
                          <a:cs typeface="Arial"/>
                        </a:rPr>
                        <a:t>Multikinase inhibitor of (VEGFR, FGFR, others)</a:t>
                      </a:r>
                      <a:endParaRPr kumimoji="0" lang="en-US" sz="1400" b="1" i="0" u="none" strike="noStrike" cap="none" normalizeH="0" baseline="0" smtClean="0">
                        <a:ln>
                          <a:noFill/>
                        </a:ln>
                        <a:solidFill>
                          <a:schemeClr val="tx1"/>
                        </a:solidFill>
                        <a:effectLst/>
                        <a:latin typeface="Arial"/>
                        <a:ea typeface="ＭＳ Ｐゴシック" panose="020B0600070205080204" pitchFamily="34" charset="-128"/>
                        <a:cs typeface="Arial"/>
                      </a:endParaRPr>
                    </a:p>
                  </a:txBody>
                  <a:tcPr marL="0" marR="0" marT="45698" marB="45698"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ts val="1300"/>
                        </a:lnSpc>
                        <a:spcBef>
                          <a:spcPct val="0"/>
                        </a:spcBef>
                        <a:spcAft>
                          <a:spcPct val="0"/>
                        </a:spcAft>
                        <a:buClr>
                          <a:schemeClr val="tx2"/>
                        </a:buClr>
                        <a:buSzTx/>
                        <a:buFont typeface="Wingdings" panose="05000000000000000000" pitchFamily="2" charset="2"/>
                        <a:buNone/>
                        <a:tabLst/>
                      </a:pPr>
                      <a:endParaRPr kumimoji="0" lang="en-US" sz="1400" u="none" strike="noStrike" cap="none" normalizeH="0" baseline="0" smtClean="0">
                        <a:ln>
                          <a:noFill/>
                        </a:ln>
                        <a:solidFill>
                          <a:schemeClr val="tx1"/>
                        </a:solidFill>
                        <a:effectLst/>
                        <a:latin typeface="Arial"/>
                        <a:cs typeface="Arial"/>
                      </a:endParaRPr>
                    </a:p>
                    <a:p>
                      <a:pPr marL="0" marR="0" lvl="0" indent="0" algn="ctr"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r>
                        <a:rPr kumimoji="0" lang="en-US" sz="1400" u="none" strike="noStrike" cap="none" normalizeH="0" baseline="0" smtClean="0">
                          <a:ln>
                            <a:noFill/>
                          </a:ln>
                          <a:solidFill>
                            <a:schemeClr val="tx1"/>
                          </a:solidFill>
                          <a:effectLst/>
                          <a:latin typeface="Arial"/>
                          <a:cs typeface="Arial"/>
                        </a:rPr>
                        <a:t>Sorafenib</a:t>
                      </a:r>
                      <a:endParaRPr kumimoji="0" lang="en-US" sz="1400" b="1" i="0" u="none" strike="noStrike" cap="none" normalizeH="0" baseline="0" smtClean="0">
                        <a:ln>
                          <a:noFill/>
                        </a:ln>
                        <a:solidFill>
                          <a:schemeClr val="tx1"/>
                        </a:solidFill>
                        <a:effectLst/>
                        <a:latin typeface="Arial"/>
                        <a:ea typeface="ＭＳ Ｐゴシック" panose="020B0600070205080204" pitchFamily="34" charset="-128"/>
                        <a:cs typeface="Arial"/>
                      </a:endParaRPr>
                    </a:p>
                  </a:txBody>
                  <a:tcPr marL="0" marR="0" marT="45698" marB="45698"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ts val="1300"/>
                        </a:lnSpc>
                        <a:spcBef>
                          <a:spcPct val="0"/>
                        </a:spcBef>
                        <a:spcAft>
                          <a:spcPct val="0"/>
                        </a:spcAft>
                        <a:buClr>
                          <a:schemeClr val="tx2"/>
                        </a:buClr>
                        <a:buSzTx/>
                        <a:buFont typeface="Wingdings" panose="05000000000000000000" pitchFamily="2" charset="2"/>
                        <a:buNone/>
                        <a:tabLst/>
                      </a:pPr>
                      <a:endParaRPr kumimoji="0" lang="en-US" sz="1400" u="none" strike="noStrike" cap="none" normalizeH="0" baseline="0" dirty="0" smtClean="0">
                        <a:ln>
                          <a:noFill/>
                        </a:ln>
                        <a:solidFill>
                          <a:schemeClr val="tx1"/>
                        </a:solidFill>
                        <a:effectLst/>
                        <a:latin typeface="Arial"/>
                        <a:cs typeface="Arial"/>
                      </a:endParaRPr>
                    </a:p>
                    <a:p>
                      <a:pPr marL="0" marR="0" lvl="0" indent="0" algn="ctr"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r>
                        <a:rPr kumimoji="0" lang="en-US" sz="1400" u="none" strike="noStrike" cap="none" normalizeH="0" baseline="0" dirty="0" smtClean="0">
                          <a:ln>
                            <a:noFill/>
                          </a:ln>
                          <a:solidFill>
                            <a:schemeClr val="tx1"/>
                          </a:solidFill>
                          <a:effectLst/>
                          <a:latin typeface="Arial"/>
                          <a:cs typeface="Arial"/>
                        </a:rPr>
                        <a:t>940</a:t>
                      </a:r>
                      <a:endParaRPr kumimoji="0" lang="en-US" sz="1400" b="1" i="0" u="none" strike="noStrike" cap="none" normalizeH="0" baseline="0" dirty="0" smtClean="0">
                        <a:ln>
                          <a:noFill/>
                        </a:ln>
                        <a:solidFill>
                          <a:schemeClr val="tx1"/>
                        </a:solidFill>
                        <a:effectLst/>
                        <a:latin typeface="Arial"/>
                        <a:ea typeface="ＭＳ Ｐゴシック" panose="020B0600070205080204" pitchFamily="34" charset="-128"/>
                        <a:cs typeface="Arial"/>
                      </a:endParaRPr>
                    </a:p>
                  </a:txBody>
                  <a:tcPr marL="0" marR="0" marT="45698" marB="45698"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ts val="1300"/>
                        </a:lnSpc>
                        <a:spcBef>
                          <a:spcPct val="0"/>
                        </a:spcBef>
                        <a:spcAft>
                          <a:spcPct val="0"/>
                        </a:spcAft>
                        <a:buClr>
                          <a:schemeClr val="tx2"/>
                        </a:buClr>
                        <a:buSzTx/>
                        <a:buFont typeface="Wingdings" panose="05000000000000000000" pitchFamily="2" charset="2"/>
                        <a:buNone/>
                        <a:tabLst/>
                      </a:pPr>
                      <a:endParaRPr kumimoji="0" lang="en-US" sz="1400" u="none" strike="noStrike" cap="none" normalizeH="0" baseline="0" dirty="0" smtClean="0">
                        <a:ln>
                          <a:noFill/>
                        </a:ln>
                        <a:solidFill>
                          <a:schemeClr val="tx1"/>
                        </a:solidFill>
                        <a:effectLst/>
                        <a:latin typeface="Arial"/>
                        <a:cs typeface="Arial"/>
                      </a:endParaRPr>
                    </a:p>
                    <a:p>
                      <a:pPr marL="0" marR="0" lvl="0" indent="0" algn="ctr"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r>
                        <a:rPr kumimoji="0" lang="en-US" sz="1400" u="none" strike="noStrike" cap="none" normalizeH="0" baseline="0" dirty="0" smtClean="0">
                          <a:ln>
                            <a:noFill/>
                          </a:ln>
                          <a:solidFill>
                            <a:schemeClr val="tx1"/>
                          </a:solidFill>
                          <a:effectLst/>
                          <a:latin typeface="Arial"/>
                          <a:cs typeface="Arial"/>
                        </a:rPr>
                        <a:t>OS</a:t>
                      </a:r>
                      <a:endParaRPr kumimoji="0" lang="en-US" sz="1400" b="0" i="0" u="none" strike="noStrike" cap="none" normalizeH="0" baseline="0" dirty="0" smtClean="0">
                        <a:ln>
                          <a:noFill/>
                        </a:ln>
                        <a:solidFill>
                          <a:schemeClr val="tx1"/>
                        </a:solidFill>
                        <a:effectLst/>
                        <a:latin typeface="Arial"/>
                        <a:ea typeface="ＭＳ Ｐゴシック" panose="020B0600070205080204" pitchFamily="34" charset="-128"/>
                        <a:cs typeface="Arial"/>
                      </a:endParaRPr>
                    </a:p>
                  </a:txBody>
                  <a:tcPr marL="0" marR="0" marT="45698" marB="45698"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defRPr/>
                      </a:pPr>
                      <a:r>
                        <a:rPr kumimoji="0" lang="en-US" sz="1400" u="none" strike="noStrike" cap="none" normalizeH="0" baseline="0" dirty="0" smtClean="0">
                          <a:ln>
                            <a:noFill/>
                          </a:ln>
                          <a:solidFill>
                            <a:schemeClr val="tx1"/>
                          </a:solidFill>
                          <a:effectLst/>
                          <a:latin typeface="Arial"/>
                          <a:cs typeface="Arial"/>
                        </a:rPr>
                        <a:t>Currently recruiting</a:t>
                      </a:r>
                      <a:endParaRPr kumimoji="0" lang="en-US" sz="1400" b="1" i="0" u="none" strike="noStrike" cap="none" normalizeH="0" baseline="0" dirty="0" smtClean="0">
                        <a:ln>
                          <a:noFill/>
                        </a:ln>
                        <a:solidFill>
                          <a:schemeClr val="tx1"/>
                        </a:solidFill>
                        <a:effectLst/>
                        <a:latin typeface="Arial"/>
                        <a:ea typeface="ＭＳ Ｐゴシック" panose="020B0600070205080204" pitchFamily="34" charset="-128"/>
                        <a:cs typeface="Arial"/>
                      </a:endParaRPr>
                    </a:p>
                  </a:txBody>
                  <a:tcPr marL="0" marR="0" marT="45698" marB="45698"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194595" name="Rectangle 5"/>
          <p:cNvSpPr>
            <a:spLocks noChangeArrowheads="1"/>
          </p:cNvSpPr>
          <p:nvPr/>
        </p:nvSpPr>
        <p:spPr bwMode="auto">
          <a:xfrm>
            <a:off x="0" y="6568590"/>
            <a:ext cx="8266113"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000" baseline="30000" dirty="0" smtClean="0">
                <a:solidFill>
                  <a:srgbClr val="FFFFFF"/>
                </a:solidFill>
                <a:ea typeface="Osaka" charset="-128"/>
              </a:rPr>
              <a:t>1 </a:t>
            </a:r>
            <a:r>
              <a:rPr lang="en-US" altLang="zh-TW" sz="1000" dirty="0" smtClean="0">
                <a:solidFill>
                  <a:srgbClr val="FFFFFF"/>
                </a:solidFill>
                <a:cs typeface="Arial" panose="020B0604020202020204" pitchFamily="34" charset="0"/>
              </a:rPr>
              <a:t>NCT01015833</a:t>
            </a:r>
            <a:r>
              <a:rPr lang="en-US" altLang="zh-TW" sz="1000" dirty="0">
                <a:solidFill>
                  <a:srgbClr val="FFFFFF"/>
                </a:solidFill>
                <a:cs typeface="Arial" panose="020B0604020202020204" pitchFamily="34" charset="0"/>
              </a:rPr>
              <a:t>;</a:t>
            </a:r>
            <a:r>
              <a:rPr lang="en-US" altLang="zh-TW" sz="1000" dirty="0" smtClean="0">
                <a:solidFill>
                  <a:srgbClr val="FFFFFF"/>
                </a:solidFill>
                <a:cs typeface="Arial" panose="020B0604020202020204" pitchFamily="34" charset="0"/>
              </a:rPr>
              <a:t> </a:t>
            </a:r>
            <a:r>
              <a:rPr lang="en-US" altLang="zh-TW" sz="1000" baseline="30000" dirty="0" smtClean="0">
                <a:solidFill>
                  <a:srgbClr val="FFFFFF"/>
                </a:solidFill>
                <a:cs typeface="Arial" panose="020B0604020202020204" pitchFamily="34" charset="0"/>
              </a:rPr>
              <a:t>2</a:t>
            </a:r>
            <a:r>
              <a:rPr lang="en-US" altLang="zh-TW" sz="1000" dirty="0" smtClean="0">
                <a:solidFill>
                  <a:srgbClr val="FFFFFF"/>
                </a:solidFill>
                <a:cs typeface="Arial" panose="020B0604020202020204" pitchFamily="34" charset="0"/>
              </a:rPr>
              <a:t> NCT00901901</a:t>
            </a:r>
            <a:r>
              <a:rPr lang="en-US" altLang="zh-TW" sz="1000" dirty="0">
                <a:solidFill>
                  <a:srgbClr val="FFFFFF"/>
                </a:solidFill>
                <a:cs typeface="Arial" panose="020B0604020202020204" pitchFamily="34" charset="0"/>
              </a:rPr>
              <a:t>;</a:t>
            </a:r>
            <a:r>
              <a:rPr lang="en-US" altLang="zh-TW" sz="1000" dirty="0" smtClean="0">
                <a:solidFill>
                  <a:srgbClr val="FFFFFF"/>
                </a:solidFill>
                <a:cs typeface="Arial" panose="020B0604020202020204" pitchFamily="34" charset="0"/>
              </a:rPr>
              <a:t> </a:t>
            </a:r>
            <a:r>
              <a:rPr lang="en-US" altLang="zh-TW" sz="1000" baseline="30000" dirty="0" smtClean="0">
                <a:solidFill>
                  <a:srgbClr val="FFFFFF"/>
                </a:solidFill>
                <a:cs typeface="Arial" panose="020B0604020202020204" pitchFamily="34" charset="0"/>
              </a:rPr>
              <a:t>3</a:t>
            </a:r>
            <a:r>
              <a:rPr lang="en-US" altLang="zh-TW" sz="1000" dirty="0" smtClean="0">
                <a:solidFill>
                  <a:srgbClr val="FFFFFF"/>
                </a:solidFill>
                <a:cs typeface="Arial" panose="020B0604020202020204" pitchFamily="34" charset="0"/>
              </a:rPr>
              <a:t> NCT01009593</a:t>
            </a:r>
            <a:r>
              <a:rPr lang="en-US" altLang="zh-TW" sz="1000" dirty="0">
                <a:solidFill>
                  <a:srgbClr val="FFFFFF"/>
                </a:solidFill>
                <a:cs typeface="Arial" panose="020B0604020202020204" pitchFamily="34" charset="0"/>
              </a:rPr>
              <a:t>;</a:t>
            </a:r>
            <a:r>
              <a:rPr lang="en-US" altLang="zh-TW" sz="1000" dirty="0" smtClean="0">
                <a:solidFill>
                  <a:srgbClr val="FFFFFF"/>
                </a:solidFill>
                <a:cs typeface="Arial" panose="020B0604020202020204" pitchFamily="34" charset="0"/>
              </a:rPr>
              <a:t> </a:t>
            </a:r>
            <a:r>
              <a:rPr lang="en-US" altLang="zh-TW" sz="1000" baseline="30000" dirty="0" smtClean="0">
                <a:solidFill>
                  <a:srgbClr val="FFFFFF"/>
                </a:solidFill>
                <a:cs typeface="Arial" panose="020B0604020202020204" pitchFamily="34" charset="0"/>
              </a:rPr>
              <a:t>4</a:t>
            </a:r>
            <a:r>
              <a:rPr lang="en-US" altLang="zh-TW" sz="1000" dirty="0" smtClean="0">
                <a:solidFill>
                  <a:srgbClr val="FFFFFF"/>
                </a:solidFill>
                <a:cs typeface="Arial" panose="020B0604020202020204" pitchFamily="34" charset="0"/>
              </a:rPr>
              <a:t> NCT00858871; </a:t>
            </a:r>
            <a:r>
              <a:rPr lang="en-US" sz="1000" baseline="30000" dirty="0" smtClean="0">
                <a:solidFill>
                  <a:srgbClr val="FFFFFF"/>
                </a:solidFill>
                <a:cs typeface="Arial" panose="020B0604020202020204" pitchFamily="34" charset="0"/>
              </a:rPr>
              <a:t>5</a:t>
            </a:r>
            <a:r>
              <a:rPr lang="en-US" sz="1000" dirty="0" smtClean="0">
                <a:solidFill>
                  <a:srgbClr val="FFFFFF"/>
                </a:solidFill>
                <a:cs typeface="Arial" panose="020B0604020202020204" pitchFamily="34" charset="0"/>
              </a:rPr>
              <a:t> NCT00699374</a:t>
            </a:r>
            <a:r>
              <a:rPr lang="en-US" sz="1000" dirty="0">
                <a:solidFill>
                  <a:srgbClr val="FFFFFF"/>
                </a:solidFill>
                <a:cs typeface="Arial" panose="020B0604020202020204" pitchFamily="34" charset="0"/>
              </a:rPr>
              <a:t>; </a:t>
            </a:r>
            <a:r>
              <a:rPr lang="en-US" sz="1000" baseline="30000" dirty="0" smtClean="0">
                <a:solidFill>
                  <a:srgbClr val="FFFFFF"/>
                </a:solidFill>
                <a:cs typeface="Arial" panose="020B0604020202020204" pitchFamily="34" charset="0"/>
              </a:rPr>
              <a:t>6</a:t>
            </a:r>
            <a:r>
              <a:rPr lang="en-US" sz="1000" dirty="0" smtClean="0">
                <a:solidFill>
                  <a:srgbClr val="FFFFFF"/>
                </a:solidFill>
                <a:cs typeface="Arial" panose="020B0604020202020204" pitchFamily="34" charset="0"/>
              </a:rPr>
              <a:t> NCT01761266.</a:t>
            </a:r>
            <a:r>
              <a:rPr lang="en-US" altLang="zh-TW" sz="1000" dirty="0" smtClean="0">
                <a:solidFill>
                  <a:srgbClr val="FFFFFF"/>
                </a:solidFill>
                <a:cs typeface="Arial" panose="020B0604020202020204" pitchFamily="34" charset="0"/>
              </a:rPr>
              <a:t> </a:t>
            </a:r>
            <a:endParaRPr lang="en-US" sz="1000" dirty="0">
              <a:solidFill>
                <a:srgbClr val="FFFFFF"/>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Mortality From Cancer</a:t>
            </a:r>
            <a:br>
              <a:rPr lang="en-US" smtClean="0"/>
            </a:br>
            <a:r>
              <a:rPr lang="en-US" smtClean="0"/>
              <a:t>In Obese Men</a:t>
            </a:r>
            <a:endParaRPr lang="en-US" dirty="0" smtClean="0"/>
          </a:p>
        </p:txBody>
      </p:sp>
      <p:sp>
        <p:nvSpPr>
          <p:cNvPr id="38914" name="TextBox 2"/>
          <p:cNvSpPr txBox="1">
            <a:spLocks noChangeArrowheads="1"/>
          </p:cNvSpPr>
          <p:nvPr/>
        </p:nvSpPr>
        <p:spPr bwMode="auto">
          <a:xfrm>
            <a:off x="0" y="6553200"/>
            <a:ext cx="40386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000" dirty="0" err="1">
                <a:solidFill>
                  <a:schemeClr val="bg1"/>
                </a:solidFill>
              </a:rPr>
              <a:t>Calle</a:t>
            </a:r>
            <a:r>
              <a:rPr lang="en-US" sz="1000" dirty="0">
                <a:solidFill>
                  <a:schemeClr val="bg1"/>
                </a:solidFill>
              </a:rPr>
              <a:t> </a:t>
            </a:r>
            <a:r>
              <a:rPr lang="en-US" sz="1000" dirty="0" smtClean="0">
                <a:solidFill>
                  <a:schemeClr val="bg1"/>
                </a:solidFill>
              </a:rPr>
              <a:t>et al, 2003.</a:t>
            </a:r>
            <a:endParaRPr lang="en-US" sz="1000" dirty="0">
              <a:solidFill>
                <a:schemeClr val="bg1"/>
              </a:solidFill>
            </a:endParaRPr>
          </a:p>
        </p:txBody>
      </p:sp>
      <p:pic>
        <p:nvPicPr>
          <p:cNvPr id="38915" name="Picture 3" descr="Screen Shot 2014-01-07 at 7.17.33 PM.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066800" y="1752600"/>
            <a:ext cx="7048500" cy="402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9437" name="Group 61"/>
          <p:cNvGraphicFramePr>
            <a:graphicFrameLocks noGrp="1"/>
          </p:cNvGraphicFramePr>
          <p:nvPr>
            <p:extLst>
              <p:ext uri="{D42A27DB-BD31-4B8C-83A1-F6EECF244321}">
                <p14:modId xmlns:p14="http://schemas.microsoft.com/office/powerpoint/2010/main" xmlns="" val="4087512542"/>
              </p:ext>
            </p:extLst>
          </p:nvPr>
        </p:nvGraphicFramePr>
        <p:xfrm>
          <a:off x="304799" y="1143000"/>
          <a:ext cx="8610601" cy="5104168"/>
        </p:xfrm>
        <a:graphic>
          <a:graphicData uri="http://schemas.openxmlformats.org/drawingml/2006/table">
            <a:tbl>
              <a:tblPr>
                <a:tableStyleId>{3C2FFA5D-87B4-456A-9821-1D502468CF0F}</a:tableStyleId>
              </a:tblPr>
              <a:tblGrid>
                <a:gridCol w="1769302"/>
                <a:gridCol w="2071660"/>
                <a:gridCol w="1232696"/>
                <a:gridCol w="750915"/>
                <a:gridCol w="1216084"/>
                <a:gridCol w="1569944"/>
              </a:tblGrid>
              <a:tr h="132706">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r>
                        <a:rPr kumimoji="0" lang="en-US" sz="1400" b="1" u="none" strike="noStrike" cap="none" normalizeH="0" baseline="0" dirty="0" smtClean="0">
                          <a:ln>
                            <a:noFill/>
                          </a:ln>
                          <a:effectLst/>
                        </a:rPr>
                        <a:t>Study drug</a:t>
                      </a:r>
                      <a:br>
                        <a:rPr kumimoji="0" lang="en-US" sz="1400" b="1" u="none" strike="noStrike" cap="none" normalizeH="0" baseline="0" dirty="0" smtClean="0">
                          <a:ln>
                            <a:noFill/>
                          </a:ln>
                          <a:effectLst/>
                        </a:rPr>
                      </a:br>
                      <a:r>
                        <a:rPr kumimoji="0" lang="en-US" sz="1400" b="1" u="none" strike="noStrike" cap="none" normalizeH="0" baseline="0" dirty="0" smtClean="0">
                          <a:ln>
                            <a:noFill/>
                          </a:ln>
                          <a:effectLst/>
                        </a:rPr>
                        <a:t>(trial acronym)</a:t>
                      </a:r>
                      <a:endParaRPr kumimoji="0" lang="en-US" sz="1400" b="1" i="0" u="none" strike="noStrike" cap="none" normalizeH="0" baseline="0" dirty="0" smtClean="0">
                        <a:ln>
                          <a:noFill/>
                        </a:ln>
                        <a:solidFill>
                          <a:schemeClr val="bg1"/>
                        </a:solidFill>
                        <a:effectLst/>
                        <a:latin typeface="Arial" panose="020B0604020202020204" pitchFamily="34" charset="0"/>
                        <a:ea typeface="ＭＳ Ｐゴシック" panose="020B0600070205080204" pitchFamily="34" charset="-128"/>
                      </a:endParaRPr>
                    </a:p>
                  </a:txBody>
                  <a:tcPr marL="0" marR="0" marT="45708" marB="45708"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4F81BD"/>
                    </a:solidFill>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r>
                        <a:rPr kumimoji="0" lang="en-US" sz="1400" b="1" u="none" strike="noStrike" cap="none" normalizeH="0" baseline="0" dirty="0" smtClean="0">
                          <a:ln>
                            <a:noFill/>
                          </a:ln>
                          <a:effectLst/>
                        </a:rPr>
                        <a:t/>
                      </a:r>
                      <a:br>
                        <a:rPr kumimoji="0" lang="en-US" sz="1400" b="1" u="none" strike="noStrike" cap="none" normalizeH="0" baseline="0" dirty="0" smtClean="0">
                          <a:ln>
                            <a:noFill/>
                          </a:ln>
                          <a:effectLst/>
                        </a:rPr>
                      </a:br>
                      <a:r>
                        <a:rPr kumimoji="0" lang="en-US" sz="1400" b="1" u="none" strike="noStrike" cap="none" normalizeH="0" baseline="0" dirty="0" smtClean="0">
                          <a:ln>
                            <a:noFill/>
                          </a:ln>
                          <a:effectLst/>
                        </a:rPr>
                        <a:t>Mechanism</a:t>
                      </a:r>
                      <a:endParaRPr kumimoji="0" lang="en-US" sz="1400" b="1" i="0" u="none" strike="noStrike" cap="none" normalizeH="0" baseline="0" dirty="0" smtClean="0">
                        <a:ln>
                          <a:noFill/>
                        </a:ln>
                        <a:solidFill>
                          <a:schemeClr val="bg1"/>
                        </a:solidFill>
                        <a:effectLst/>
                        <a:latin typeface="Arial" panose="020B0604020202020204" pitchFamily="34" charset="0"/>
                        <a:ea typeface="ＭＳ Ｐゴシック" panose="020B0600070205080204" pitchFamily="34" charset="-128"/>
                      </a:endParaRPr>
                    </a:p>
                  </a:txBody>
                  <a:tcPr marL="0" marR="0" marT="45708" marB="45708"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4F81BD"/>
                    </a:solidFill>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r>
                        <a:rPr kumimoji="0" lang="en-US" sz="1400" b="1" u="none" strike="noStrike" cap="none" normalizeH="0" baseline="0" smtClean="0">
                          <a:ln>
                            <a:noFill/>
                          </a:ln>
                          <a:effectLst/>
                        </a:rPr>
                        <a:t>Control</a:t>
                      </a:r>
                      <a:endParaRPr kumimoji="0" lang="en-US" sz="1400" b="1" i="0" u="none" strike="noStrike" cap="none" normalizeH="0" baseline="0" smtClean="0">
                        <a:ln>
                          <a:noFill/>
                        </a:ln>
                        <a:solidFill>
                          <a:schemeClr val="bg1"/>
                        </a:solidFill>
                        <a:effectLst/>
                        <a:latin typeface="Arial" panose="020B0604020202020204" pitchFamily="34" charset="0"/>
                        <a:ea typeface="ＭＳ Ｐゴシック" panose="020B0600070205080204" pitchFamily="34" charset="-128"/>
                      </a:endParaRPr>
                    </a:p>
                  </a:txBody>
                  <a:tcPr marL="0" marR="0" marT="45708" marB="45708"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4F81BD"/>
                    </a:solidFill>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r>
                        <a:rPr kumimoji="0" lang="en-US" sz="1400" b="1" u="none" strike="noStrike" cap="none" normalizeH="0" baseline="0" smtClean="0">
                          <a:ln>
                            <a:noFill/>
                          </a:ln>
                          <a:effectLst/>
                        </a:rPr>
                        <a:t>N</a:t>
                      </a:r>
                      <a:endParaRPr kumimoji="0" lang="en-US" sz="1400" b="1" i="0" u="none" strike="noStrike" cap="none" normalizeH="0" baseline="0" smtClean="0">
                        <a:ln>
                          <a:noFill/>
                        </a:ln>
                        <a:solidFill>
                          <a:schemeClr val="bg1"/>
                        </a:solidFill>
                        <a:effectLst/>
                        <a:latin typeface="Arial" panose="020B0604020202020204" pitchFamily="34" charset="0"/>
                        <a:ea typeface="ＭＳ Ｐゴシック" panose="020B0600070205080204" pitchFamily="34" charset="-128"/>
                      </a:endParaRPr>
                    </a:p>
                  </a:txBody>
                  <a:tcPr marL="0" marR="0" marT="45708" marB="45708"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4F81BD"/>
                    </a:solidFill>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r>
                        <a:rPr kumimoji="0" lang="en-US" sz="1400" b="1" u="none" strike="noStrike" cap="none" normalizeH="0" baseline="0" dirty="0" smtClean="0">
                          <a:ln>
                            <a:noFill/>
                          </a:ln>
                          <a:effectLst/>
                        </a:rPr>
                        <a:t>Primary endpoint</a:t>
                      </a:r>
                      <a:endParaRPr kumimoji="0" lang="en-US" sz="1400" b="1" i="0" u="none" strike="noStrike" cap="none" normalizeH="0" baseline="0" dirty="0" smtClean="0">
                        <a:ln>
                          <a:noFill/>
                        </a:ln>
                        <a:solidFill>
                          <a:schemeClr val="bg1"/>
                        </a:solidFill>
                        <a:effectLst/>
                        <a:latin typeface="Arial" panose="020B0604020202020204" pitchFamily="34" charset="0"/>
                        <a:ea typeface="ＭＳ Ｐゴシック" panose="020B0600070205080204" pitchFamily="34" charset="-128"/>
                      </a:endParaRPr>
                    </a:p>
                  </a:txBody>
                  <a:tcPr marL="0" marR="0" marT="45708" marB="45708"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4F81BD"/>
                    </a:solidFill>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r>
                        <a:rPr kumimoji="0" lang="en-US" sz="1400" b="1" u="none" strike="noStrike" cap="none" normalizeH="0" baseline="0" dirty="0" smtClean="0">
                          <a:ln>
                            <a:noFill/>
                          </a:ln>
                          <a:effectLst/>
                        </a:rPr>
                        <a:t>Data</a:t>
                      </a:r>
                      <a:endParaRPr kumimoji="0" lang="en-US" sz="1400" b="1" i="0" u="none" strike="noStrike" cap="none" normalizeH="0" baseline="0" dirty="0" smtClean="0">
                        <a:ln>
                          <a:noFill/>
                        </a:ln>
                        <a:solidFill>
                          <a:schemeClr val="bg1"/>
                        </a:solidFill>
                        <a:effectLst/>
                        <a:latin typeface="Arial" panose="020B0604020202020204" pitchFamily="34" charset="0"/>
                        <a:ea typeface="ＭＳ Ｐゴシック" panose="020B0600070205080204" pitchFamily="34" charset="-128"/>
                      </a:endParaRPr>
                    </a:p>
                  </a:txBody>
                  <a:tcPr marL="0" marR="0" marT="45708" marB="45708"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4F81BD"/>
                    </a:solidFill>
                  </a:tcPr>
                </a:tc>
              </a:tr>
              <a:tr h="224170">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r>
                        <a:rPr kumimoji="0" lang="en-US" sz="1400" u="none" strike="noStrike" cap="none" normalizeH="0" baseline="0" dirty="0" err="1" smtClean="0">
                          <a:ln>
                            <a:noFill/>
                          </a:ln>
                          <a:solidFill>
                            <a:schemeClr val="tx1"/>
                          </a:solidFill>
                          <a:effectLst/>
                        </a:rPr>
                        <a:t>Brivanib</a:t>
                      </a:r>
                      <a:r>
                        <a:rPr kumimoji="0" lang="en-US" sz="1400" u="none" strike="noStrike" cap="none" normalizeH="0" baseline="0" dirty="0" smtClean="0">
                          <a:ln>
                            <a:noFill/>
                          </a:ln>
                          <a:solidFill>
                            <a:schemeClr val="tx1"/>
                          </a:solidFill>
                          <a:effectLst/>
                        </a:rPr>
                        <a:t/>
                      </a:r>
                      <a:br>
                        <a:rPr kumimoji="0" lang="en-US" sz="1400" u="none" strike="noStrike" cap="none" normalizeH="0" baseline="0" dirty="0" smtClean="0">
                          <a:ln>
                            <a:noFill/>
                          </a:ln>
                          <a:solidFill>
                            <a:schemeClr val="tx1"/>
                          </a:solidFill>
                          <a:effectLst/>
                        </a:rPr>
                      </a:br>
                      <a:r>
                        <a:rPr kumimoji="0" lang="en-US" sz="1400" u="none" strike="noStrike" cap="none" normalizeH="0" baseline="0" dirty="0" smtClean="0">
                          <a:ln>
                            <a:noFill/>
                          </a:ln>
                          <a:solidFill>
                            <a:schemeClr val="tx1"/>
                          </a:solidFill>
                          <a:effectLst/>
                        </a:rPr>
                        <a:t>(BRISK-PS)</a:t>
                      </a:r>
                      <a:r>
                        <a:rPr kumimoji="0" lang="en-US" sz="1400" u="none" strike="noStrike" cap="none" normalizeH="0" baseline="30000" dirty="0" smtClean="0">
                          <a:ln>
                            <a:noFill/>
                          </a:ln>
                          <a:solidFill>
                            <a:schemeClr val="tx1"/>
                          </a:solidFill>
                          <a:effectLst/>
                        </a:rPr>
                        <a:t>1</a:t>
                      </a:r>
                      <a:endParaRPr kumimoji="0" lang="en-US" sz="1400" b="1"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endParaRPr>
                    </a:p>
                  </a:txBody>
                  <a:tcPr marL="0" marR="0" marT="45708" marB="45708"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r>
                        <a:rPr kumimoji="0" lang="en-US" sz="1400" u="none" strike="noStrike" cap="none" normalizeH="0" baseline="0" smtClean="0">
                          <a:ln>
                            <a:noFill/>
                          </a:ln>
                          <a:solidFill>
                            <a:schemeClr val="tx1"/>
                          </a:solidFill>
                          <a:effectLst/>
                        </a:rPr>
                        <a:t>Selective inhibitor</a:t>
                      </a:r>
                      <a:br>
                        <a:rPr kumimoji="0" lang="en-US" sz="1400" u="none" strike="noStrike" cap="none" normalizeH="0" baseline="0" smtClean="0">
                          <a:ln>
                            <a:noFill/>
                          </a:ln>
                          <a:solidFill>
                            <a:schemeClr val="tx1"/>
                          </a:solidFill>
                          <a:effectLst/>
                        </a:rPr>
                      </a:br>
                      <a:r>
                        <a:rPr kumimoji="0" lang="en-US" sz="1400" u="none" strike="noStrike" cap="none" normalizeH="0" baseline="0" smtClean="0">
                          <a:ln>
                            <a:noFill/>
                          </a:ln>
                          <a:solidFill>
                            <a:schemeClr val="tx1"/>
                          </a:solidFill>
                          <a:effectLst/>
                        </a:rPr>
                        <a:t>of FGFR + VEGFR</a:t>
                      </a:r>
                      <a:endParaRPr kumimoji="0" lang="en-US" sz="14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txBody>
                  <a:tcPr marL="0" marR="0" marT="45708" marB="45708"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ts val="1400"/>
                        </a:lnSpc>
                        <a:spcBef>
                          <a:spcPct val="40000"/>
                        </a:spcBef>
                        <a:spcAft>
                          <a:spcPct val="0"/>
                        </a:spcAft>
                        <a:buClr>
                          <a:schemeClr val="tx2"/>
                        </a:buClr>
                        <a:buSzTx/>
                        <a:buFont typeface="Wingdings" panose="05000000000000000000" pitchFamily="2" charset="2"/>
                        <a:buNone/>
                        <a:tabLst/>
                      </a:pPr>
                      <a:endParaRPr kumimoji="0" lang="en-US" sz="1400" u="none" strike="noStrike" cap="none" normalizeH="0" baseline="0" smtClean="0">
                        <a:ln>
                          <a:noFill/>
                        </a:ln>
                        <a:solidFill>
                          <a:schemeClr val="tx1"/>
                        </a:solidFill>
                        <a:effectLst/>
                      </a:endParaRPr>
                    </a:p>
                    <a:p>
                      <a:pPr marL="0" marR="0" lvl="0" indent="0" algn="ctr"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r>
                        <a:rPr kumimoji="0" lang="en-US" sz="1400" u="none" strike="noStrike" cap="none" normalizeH="0" baseline="0" smtClean="0">
                          <a:ln>
                            <a:noFill/>
                          </a:ln>
                          <a:solidFill>
                            <a:schemeClr val="tx1"/>
                          </a:solidFill>
                          <a:effectLst/>
                        </a:rPr>
                        <a:t>Placebo</a:t>
                      </a:r>
                      <a:endParaRPr kumimoji="0" lang="en-US" sz="14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txBody>
                  <a:tcPr marL="0" marR="0" marT="45708" marB="45708"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ts val="1400"/>
                        </a:lnSpc>
                        <a:spcBef>
                          <a:spcPct val="40000"/>
                        </a:spcBef>
                        <a:spcAft>
                          <a:spcPct val="0"/>
                        </a:spcAft>
                        <a:buClr>
                          <a:schemeClr val="tx2"/>
                        </a:buClr>
                        <a:buSzTx/>
                        <a:buFont typeface="Wingdings" panose="05000000000000000000" pitchFamily="2" charset="2"/>
                        <a:buNone/>
                        <a:tabLst/>
                      </a:pPr>
                      <a:endParaRPr kumimoji="0" lang="en-US" sz="1400" u="none" strike="noStrike" cap="none" normalizeH="0" baseline="0" dirty="0" smtClean="0">
                        <a:ln>
                          <a:noFill/>
                        </a:ln>
                        <a:solidFill>
                          <a:schemeClr val="tx1"/>
                        </a:solidFill>
                        <a:effectLst/>
                      </a:endParaRPr>
                    </a:p>
                    <a:p>
                      <a:pPr marL="0" marR="0" lvl="0" indent="0" algn="ctr"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r>
                        <a:rPr kumimoji="0" lang="en-US" sz="1400" u="none" strike="noStrike" cap="none" normalizeH="0" baseline="0" dirty="0" smtClean="0">
                          <a:ln>
                            <a:noFill/>
                          </a:ln>
                          <a:solidFill>
                            <a:schemeClr val="tx1"/>
                          </a:solidFill>
                          <a:effectLst/>
                        </a:rPr>
                        <a:t>395</a:t>
                      </a:r>
                      <a:endParaRPr kumimoji="0" lang="en-US" sz="1400" b="1"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endParaRPr>
                    </a:p>
                  </a:txBody>
                  <a:tcPr marL="0" marR="0" marT="45708" marB="45708"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ts val="1400"/>
                        </a:lnSpc>
                        <a:spcBef>
                          <a:spcPct val="40000"/>
                        </a:spcBef>
                        <a:spcAft>
                          <a:spcPct val="0"/>
                        </a:spcAft>
                        <a:buClr>
                          <a:schemeClr val="tx2"/>
                        </a:buClr>
                        <a:buSzTx/>
                        <a:buFont typeface="Wingdings" panose="05000000000000000000" pitchFamily="2" charset="2"/>
                        <a:buNone/>
                        <a:tabLst/>
                      </a:pPr>
                      <a:endParaRPr kumimoji="0" lang="en-US" sz="1400" u="none" strike="noStrike" cap="none" normalizeH="0" baseline="0" dirty="0" smtClean="0">
                        <a:ln>
                          <a:noFill/>
                        </a:ln>
                        <a:solidFill>
                          <a:schemeClr val="tx1"/>
                        </a:solidFill>
                        <a:effectLst/>
                      </a:endParaRPr>
                    </a:p>
                    <a:p>
                      <a:pPr marL="0" marR="0" lvl="0" indent="0" algn="ctr"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r>
                        <a:rPr kumimoji="0" lang="en-US" sz="1400" u="none" strike="noStrike" cap="none" normalizeH="0" baseline="0" dirty="0" smtClean="0">
                          <a:ln>
                            <a:noFill/>
                          </a:ln>
                          <a:solidFill>
                            <a:schemeClr val="tx1"/>
                          </a:solidFill>
                          <a:effectLst/>
                        </a:rPr>
                        <a:t>OS</a:t>
                      </a:r>
                      <a:endParaRPr kumimoji="0" lang="en-US" sz="1400" b="1"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endParaRPr>
                    </a:p>
                  </a:txBody>
                  <a:tcPr marL="0" marR="0" marT="45708" marB="45708"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ts val="1400"/>
                        </a:lnSpc>
                        <a:spcBef>
                          <a:spcPct val="40000"/>
                        </a:spcBef>
                        <a:spcAft>
                          <a:spcPct val="0"/>
                        </a:spcAft>
                        <a:buClr>
                          <a:schemeClr val="tx2"/>
                        </a:buClr>
                        <a:buSzTx/>
                        <a:buFont typeface="Wingdings" panose="05000000000000000000" pitchFamily="2" charset="2"/>
                        <a:buNone/>
                        <a:tabLst/>
                      </a:pPr>
                      <a:r>
                        <a:rPr kumimoji="0" lang="en-US" sz="1400" u="none" strike="noStrike" cap="none" normalizeH="0" baseline="0" dirty="0" smtClean="0">
                          <a:ln>
                            <a:noFill/>
                          </a:ln>
                          <a:solidFill>
                            <a:srgbClr val="FF0000"/>
                          </a:solidFill>
                          <a:effectLst/>
                        </a:rPr>
                        <a:t>Negative</a:t>
                      </a:r>
                      <a:endParaRPr kumimoji="0" lang="en-US" sz="1400" b="1" i="0" u="none" strike="noStrike" cap="none" normalizeH="0" baseline="0" dirty="0" smtClean="0">
                        <a:ln>
                          <a:noFill/>
                        </a:ln>
                        <a:solidFill>
                          <a:srgbClr val="FF0000"/>
                        </a:solidFill>
                        <a:effectLst/>
                        <a:latin typeface="Arial" panose="020B0604020202020204" pitchFamily="34" charset="0"/>
                        <a:ea typeface="ＭＳ Ｐゴシック" panose="020B0600070205080204" pitchFamily="34" charset="-128"/>
                      </a:endParaRPr>
                    </a:p>
                  </a:txBody>
                  <a:tcPr marL="0" marR="0" marT="45708" marB="45708"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72716">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r>
                        <a:rPr kumimoji="0" lang="en-US" sz="1400" u="none" strike="noStrike" cap="none" normalizeH="0" baseline="0" dirty="0" err="1" smtClean="0">
                          <a:ln>
                            <a:noFill/>
                          </a:ln>
                          <a:solidFill>
                            <a:schemeClr val="tx1"/>
                          </a:solidFill>
                          <a:effectLst/>
                        </a:rPr>
                        <a:t>Everolimus</a:t>
                      </a:r>
                      <a:r>
                        <a:rPr kumimoji="0" lang="en-US" sz="1400" u="none" strike="noStrike" cap="none" normalizeH="0" baseline="0" dirty="0" smtClean="0">
                          <a:ln>
                            <a:noFill/>
                          </a:ln>
                          <a:solidFill>
                            <a:schemeClr val="tx1"/>
                          </a:solidFill>
                          <a:effectLst/>
                        </a:rPr>
                        <a:t/>
                      </a:r>
                      <a:br>
                        <a:rPr kumimoji="0" lang="en-US" sz="1400" u="none" strike="noStrike" cap="none" normalizeH="0" baseline="0" dirty="0" smtClean="0">
                          <a:ln>
                            <a:noFill/>
                          </a:ln>
                          <a:solidFill>
                            <a:schemeClr val="tx1"/>
                          </a:solidFill>
                          <a:effectLst/>
                        </a:rPr>
                      </a:br>
                      <a:r>
                        <a:rPr kumimoji="0" lang="en-US" sz="1400" u="none" strike="noStrike" cap="none" normalizeH="0" baseline="0" dirty="0" smtClean="0">
                          <a:ln>
                            <a:noFill/>
                          </a:ln>
                          <a:solidFill>
                            <a:schemeClr val="tx1"/>
                          </a:solidFill>
                          <a:effectLst/>
                        </a:rPr>
                        <a:t>(EVOLVE-1)</a:t>
                      </a:r>
                      <a:r>
                        <a:rPr kumimoji="0" lang="en-US" sz="1400" u="none" strike="noStrike" cap="none" normalizeH="0" baseline="30000" dirty="0" smtClean="0">
                          <a:ln>
                            <a:noFill/>
                          </a:ln>
                          <a:solidFill>
                            <a:schemeClr val="tx1"/>
                          </a:solidFill>
                          <a:effectLst/>
                        </a:rPr>
                        <a:t>2</a:t>
                      </a:r>
                      <a:endParaRPr kumimoji="0" lang="en-US" sz="1400" b="1"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endParaRPr>
                    </a:p>
                  </a:txBody>
                  <a:tcPr marL="0" marR="0" marT="45708" marB="45708"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ts val="1400"/>
                        </a:lnSpc>
                        <a:spcBef>
                          <a:spcPct val="40000"/>
                        </a:spcBef>
                        <a:spcAft>
                          <a:spcPct val="0"/>
                        </a:spcAft>
                        <a:buClr>
                          <a:schemeClr val="tx2"/>
                        </a:buClr>
                        <a:buSzTx/>
                        <a:buFont typeface="Wingdings" panose="05000000000000000000" pitchFamily="2" charset="2"/>
                        <a:buNone/>
                        <a:tabLst/>
                      </a:pPr>
                      <a:endParaRPr kumimoji="0" lang="en-US" sz="1400" u="none" strike="noStrike" cap="none" normalizeH="0" baseline="0" dirty="0" smtClean="0">
                        <a:ln>
                          <a:noFill/>
                        </a:ln>
                        <a:solidFill>
                          <a:schemeClr val="tx1"/>
                        </a:solidFill>
                        <a:effectLst/>
                      </a:endParaRPr>
                    </a:p>
                    <a:p>
                      <a:pPr marL="0" marR="0" lvl="0" indent="0" algn="ctr"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r>
                        <a:rPr kumimoji="0" lang="en-US" sz="1400" u="none" strike="noStrike" cap="none" normalizeH="0" baseline="0" dirty="0" err="1" smtClean="0">
                          <a:ln>
                            <a:noFill/>
                          </a:ln>
                          <a:solidFill>
                            <a:schemeClr val="tx1"/>
                          </a:solidFill>
                          <a:effectLst/>
                        </a:rPr>
                        <a:t>mTOR</a:t>
                      </a:r>
                      <a:r>
                        <a:rPr kumimoji="0" lang="en-US" sz="1400" u="none" strike="noStrike" cap="none" normalizeH="0" baseline="0" dirty="0" smtClean="0">
                          <a:ln>
                            <a:noFill/>
                          </a:ln>
                          <a:solidFill>
                            <a:schemeClr val="tx1"/>
                          </a:solidFill>
                          <a:effectLst/>
                        </a:rPr>
                        <a:t> inhibitor</a:t>
                      </a:r>
                      <a:endParaRPr kumimoji="0" lang="en-US" sz="1400" b="1"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endParaRPr>
                    </a:p>
                  </a:txBody>
                  <a:tcPr marL="0" marR="0" marT="45708" marB="45708"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ts val="1400"/>
                        </a:lnSpc>
                        <a:spcBef>
                          <a:spcPct val="40000"/>
                        </a:spcBef>
                        <a:spcAft>
                          <a:spcPct val="0"/>
                        </a:spcAft>
                        <a:buClr>
                          <a:schemeClr val="tx2"/>
                        </a:buClr>
                        <a:buSzTx/>
                        <a:buFont typeface="Wingdings" panose="05000000000000000000" pitchFamily="2" charset="2"/>
                        <a:buNone/>
                        <a:tabLst/>
                      </a:pPr>
                      <a:endParaRPr kumimoji="0" lang="en-US" sz="1400" u="none" strike="noStrike" cap="none" normalizeH="0" baseline="0" smtClean="0">
                        <a:ln>
                          <a:noFill/>
                        </a:ln>
                        <a:solidFill>
                          <a:schemeClr val="tx1"/>
                        </a:solidFill>
                        <a:effectLst/>
                      </a:endParaRPr>
                    </a:p>
                    <a:p>
                      <a:pPr marL="0" marR="0" lvl="0" indent="0" algn="ctr"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r>
                        <a:rPr kumimoji="0" lang="en-US" sz="1400" u="none" strike="noStrike" cap="none" normalizeH="0" baseline="0" smtClean="0">
                          <a:ln>
                            <a:noFill/>
                          </a:ln>
                          <a:solidFill>
                            <a:schemeClr val="tx1"/>
                          </a:solidFill>
                          <a:effectLst/>
                        </a:rPr>
                        <a:t>Placebo</a:t>
                      </a:r>
                      <a:endParaRPr kumimoji="0" lang="en-US" sz="14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txBody>
                  <a:tcPr marL="0" marR="0" marT="45708" marB="45708"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ts val="1400"/>
                        </a:lnSpc>
                        <a:spcBef>
                          <a:spcPct val="40000"/>
                        </a:spcBef>
                        <a:spcAft>
                          <a:spcPct val="0"/>
                        </a:spcAft>
                        <a:buClr>
                          <a:schemeClr val="tx2"/>
                        </a:buClr>
                        <a:buSzTx/>
                        <a:buFont typeface="Wingdings" panose="05000000000000000000" pitchFamily="2" charset="2"/>
                        <a:buNone/>
                        <a:tabLst/>
                      </a:pPr>
                      <a:endParaRPr kumimoji="0" lang="en-US" sz="1400" u="none" strike="noStrike" cap="none" normalizeH="0" baseline="0" dirty="0" smtClean="0">
                        <a:ln>
                          <a:noFill/>
                        </a:ln>
                        <a:solidFill>
                          <a:schemeClr val="tx1"/>
                        </a:solidFill>
                        <a:effectLst/>
                      </a:endParaRPr>
                    </a:p>
                    <a:p>
                      <a:pPr marL="0" marR="0" lvl="0" indent="0" algn="ctr"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r>
                        <a:rPr kumimoji="0" lang="en-US" sz="1400" u="none" strike="noStrike" cap="none" normalizeH="0" baseline="0" dirty="0" smtClean="0">
                          <a:ln>
                            <a:noFill/>
                          </a:ln>
                          <a:solidFill>
                            <a:schemeClr val="tx1"/>
                          </a:solidFill>
                          <a:effectLst/>
                        </a:rPr>
                        <a:t>546</a:t>
                      </a:r>
                      <a:endParaRPr kumimoji="0" lang="en-US" sz="1400" b="1"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endParaRPr>
                    </a:p>
                  </a:txBody>
                  <a:tcPr marL="0" marR="0" marT="45708" marB="45708"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ts val="1400"/>
                        </a:lnSpc>
                        <a:spcBef>
                          <a:spcPct val="40000"/>
                        </a:spcBef>
                        <a:spcAft>
                          <a:spcPct val="0"/>
                        </a:spcAft>
                        <a:buClr>
                          <a:schemeClr val="tx2"/>
                        </a:buClr>
                        <a:buSzTx/>
                        <a:buFont typeface="Wingdings" panose="05000000000000000000" pitchFamily="2" charset="2"/>
                        <a:buNone/>
                        <a:tabLst/>
                      </a:pPr>
                      <a:endParaRPr kumimoji="0" lang="en-US" sz="1400" u="none" strike="noStrike" cap="none" normalizeH="0" baseline="0" dirty="0" smtClean="0">
                        <a:ln>
                          <a:noFill/>
                        </a:ln>
                        <a:solidFill>
                          <a:schemeClr val="tx1"/>
                        </a:solidFill>
                        <a:effectLst/>
                      </a:endParaRPr>
                    </a:p>
                    <a:p>
                      <a:pPr marL="0" marR="0" lvl="0" indent="0" algn="ctr"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r>
                        <a:rPr kumimoji="0" lang="en-US" sz="1400" u="none" strike="noStrike" cap="none" normalizeH="0" baseline="0" dirty="0" smtClean="0">
                          <a:ln>
                            <a:noFill/>
                          </a:ln>
                          <a:solidFill>
                            <a:schemeClr val="tx1"/>
                          </a:solidFill>
                          <a:effectLst/>
                        </a:rPr>
                        <a:t>OS</a:t>
                      </a:r>
                      <a:endParaRPr kumimoji="0" lang="en-US" sz="1400" b="1"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endParaRPr>
                    </a:p>
                  </a:txBody>
                  <a:tcPr marL="0" marR="0" marT="45708" marB="45708"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ts val="1400"/>
                        </a:lnSpc>
                        <a:spcBef>
                          <a:spcPct val="40000"/>
                        </a:spcBef>
                        <a:spcAft>
                          <a:spcPct val="0"/>
                        </a:spcAft>
                        <a:buClr>
                          <a:schemeClr val="tx2"/>
                        </a:buClr>
                        <a:buSzTx/>
                        <a:buFont typeface="Wingdings" panose="05000000000000000000" pitchFamily="2" charset="2"/>
                        <a:buNone/>
                        <a:tabLst/>
                      </a:pPr>
                      <a:endParaRPr kumimoji="0" lang="en-US" sz="1400" u="none" strike="noStrike" cap="none" normalizeH="0" baseline="0" dirty="0" smtClean="0">
                        <a:ln>
                          <a:noFill/>
                        </a:ln>
                        <a:solidFill>
                          <a:srgbClr val="FF0000"/>
                        </a:solidFill>
                        <a:effectLst/>
                      </a:endParaRPr>
                    </a:p>
                    <a:p>
                      <a:pPr marL="0" marR="0" lvl="0" indent="0" algn="ctr" defTabSz="914400" rtl="0" eaLnBrk="1" fontAlgn="base" latinLnBrk="0" hangingPunct="1">
                        <a:lnSpc>
                          <a:spcPts val="1400"/>
                        </a:lnSpc>
                        <a:spcBef>
                          <a:spcPct val="40000"/>
                        </a:spcBef>
                        <a:spcAft>
                          <a:spcPct val="0"/>
                        </a:spcAft>
                        <a:buClr>
                          <a:schemeClr val="tx2"/>
                        </a:buClr>
                        <a:buSzTx/>
                        <a:buFont typeface="Wingdings" panose="05000000000000000000" pitchFamily="2" charset="2"/>
                        <a:buNone/>
                        <a:tabLst/>
                      </a:pPr>
                      <a:r>
                        <a:rPr kumimoji="0" lang="en-US" sz="1400" u="none" strike="noStrike" cap="none" normalizeH="0" baseline="0" dirty="0" smtClean="0">
                          <a:ln>
                            <a:noFill/>
                          </a:ln>
                          <a:solidFill>
                            <a:srgbClr val="FF0000"/>
                          </a:solidFill>
                          <a:effectLst/>
                        </a:rPr>
                        <a:t>Negative</a:t>
                      </a:r>
                      <a:endParaRPr kumimoji="0" lang="en-US" sz="1400" b="1" i="0" u="none" strike="noStrike" cap="none" normalizeH="0" baseline="0" dirty="0" smtClean="0">
                        <a:ln>
                          <a:noFill/>
                        </a:ln>
                        <a:solidFill>
                          <a:srgbClr val="FF0000"/>
                        </a:solidFill>
                        <a:effectLst/>
                        <a:latin typeface="Arial" panose="020B0604020202020204" pitchFamily="34" charset="0"/>
                        <a:ea typeface="ＭＳ Ｐゴシック" panose="020B0600070205080204" pitchFamily="34" charset="-128"/>
                      </a:endParaRPr>
                    </a:p>
                  </a:txBody>
                  <a:tcPr marL="0" marR="0" marT="45708" marB="45708"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40957">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r>
                        <a:rPr kumimoji="0" lang="en-US" sz="1400" u="none" strike="noStrike" cap="none" normalizeH="0" baseline="0" smtClean="0">
                          <a:ln>
                            <a:noFill/>
                          </a:ln>
                          <a:solidFill>
                            <a:schemeClr val="tx1"/>
                          </a:solidFill>
                          <a:effectLst/>
                        </a:rPr>
                        <a:t>Ramucirumab</a:t>
                      </a:r>
                      <a:br>
                        <a:rPr kumimoji="0" lang="en-US" sz="1400" u="none" strike="noStrike" cap="none" normalizeH="0" baseline="0" smtClean="0">
                          <a:ln>
                            <a:noFill/>
                          </a:ln>
                          <a:solidFill>
                            <a:schemeClr val="tx1"/>
                          </a:solidFill>
                          <a:effectLst/>
                        </a:rPr>
                      </a:br>
                      <a:r>
                        <a:rPr kumimoji="0" lang="en-US" sz="1400" u="none" strike="noStrike" cap="none" normalizeH="0" baseline="0" smtClean="0">
                          <a:ln>
                            <a:noFill/>
                          </a:ln>
                          <a:solidFill>
                            <a:schemeClr val="tx1"/>
                          </a:solidFill>
                          <a:effectLst/>
                        </a:rPr>
                        <a:t>(REACH)</a:t>
                      </a:r>
                      <a:r>
                        <a:rPr kumimoji="0" lang="en-US" sz="1400" u="none" strike="noStrike" cap="none" normalizeH="0" baseline="30000" smtClean="0">
                          <a:ln>
                            <a:noFill/>
                          </a:ln>
                          <a:solidFill>
                            <a:schemeClr val="tx1"/>
                          </a:solidFill>
                          <a:effectLst/>
                        </a:rPr>
                        <a:t>3</a:t>
                      </a:r>
                      <a:endParaRPr kumimoji="0" lang="en-US" sz="14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txBody>
                  <a:tcPr marL="0" marR="0" marT="45708" marB="45708"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ts val="1400"/>
                        </a:lnSpc>
                        <a:spcBef>
                          <a:spcPct val="40000"/>
                        </a:spcBef>
                        <a:spcAft>
                          <a:spcPct val="0"/>
                        </a:spcAft>
                        <a:buClr>
                          <a:schemeClr val="tx2"/>
                        </a:buClr>
                        <a:buSzTx/>
                        <a:buFont typeface="Wingdings" panose="05000000000000000000" pitchFamily="2" charset="2"/>
                        <a:buNone/>
                        <a:tabLst/>
                      </a:pPr>
                      <a:endParaRPr kumimoji="0" lang="en-US" sz="1400" u="none" strike="noStrike" cap="none" normalizeH="0" baseline="0" smtClean="0">
                        <a:ln>
                          <a:noFill/>
                        </a:ln>
                        <a:solidFill>
                          <a:schemeClr val="tx1"/>
                        </a:solidFill>
                        <a:effectLst/>
                      </a:endParaRPr>
                    </a:p>
                    <a:p>
                      <a:pPr marL="0" marR="0" lvl="0" indent="0" algn="ctr"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r>
                        <a:rPr kumimoji="0" lang="en-US" sz="1400" u="none" strike="noStrike" cap="none" normalizeH="0" baseline="0" smtClean="0">
                          <a:ln>
                            <a:noFill/>
                          </a:ln>
                          <a:solidFill>
                            <a:schemeClr val="tx1"/>
                          </a:solidFill>
                          <a:effectLst/>
                        </a:rPr>
                        <a:t>MAb to VEGFR-2</a:t>
                      </a:r>
                      <a:endParaRPr kumimoji="0" lang="en-US" sz="14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txBody>
                  <a:tcPr marL="0" marR="0" marT="45708" marB="45708"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ts val="1400"/>
                        </a:lnSpc>
                        <a:spcBef>
                          <a:spcPct val="40000"/>
                        </a:spcBef>
                        <a:spcAft>
                          <a:spcPct val="0"/>
                        </a:spcAft>
                        <a:buClr>
                          <a:schemeClr val="tx2"/>
                        </a:buClr>
                        <a:buSzTx/>
                        <a:buFont typeface="Wingdings" panose="05000000000000000000" pitchFamily="2" charset="2"/>
                        <a:buNone/>
                        <a:tabLst/>
                      </a:pPr>
                      <a:endParaRPr kumimoji="0" lang="en-US" sz="1400" u="none" strike="noStrike" cap="none" normalizeH="0" baseline="0" smtClean="0">
                        <a:ln>
                          <a:noFill/>
                        </a:ln>
                        <a:solidFill>
                          <a:schemeClr val="tx1"/>
                        </a:solidFill>
                        <a:effectLst/>
                      </a:endParaRPr>
                    </a:p>
                    <a:p>
                      <a:pPr marL="0" marR="0" lvl="0" indent="0" algn="ctr"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r>
                        <a:rPr kumimoji="0" lang="en-US" sz="1400" u="none" strike="noStrike" cap="none" normalizeH="0" baseline="0" smtClean="0">
                          <a:ln>
                            <a:noFill/>
                          </a:ln>
                          <a:solidFill>
                            <a:schemeClr val="tx1"/>
                          </a:solidFill>
                          <a:effectLst/>
                        </a:rPr>
                        <a:t>Placebo</a:t>
                      </a:r>
                      <a:endParaRPr kumimoji="0" lang="en-US" sz="14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txBody>
                  <a:tcPr marL="0" marR="0" marT="45708" marB="45708"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ts val="1400"/>
                        </a:lnSpc>
                        <a:spcBef>
                          <a:spcPct val="40000"/>
                        </a:spcBef>
                        <a:spcAft>
                          <a:spcPct val="0"/>
                        </a:spcAft>
                        <a:buClr>
                          <a:schemeClr val="tx2"/>
                        </a:buClr>
                        <a:buSzTx/>
                        <a:buFont typeface="Wingdings" panose="05000000000000000000" pitchFamily="2" charset="2"/>
                        <a:buNone/>
                        <a:tabLst/>
                      </a:pPr>
                      <a:endParaRPr kumimoji="0" lang="en-US" sz="1400" u="none" strike="noStrike" cap="none" normalizeH="0" baseline="0" smtClean="0">
                        <a:ln>
                          <a:noFill/>
                        </a:ln>
                        <a:solidFill>
                          <a:schemeClr val="tx1"/>
                        </a:solidFill>
                        <a:effectLst/>
                      </a:endParaRPr>
                    </a:p>
                    <a:p>
                      <a:pPr marL="0" marR="0" lvl="0" indent="0" algn="ctr"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r>
                        <a:rPr kumimoji="0" lang="en-US" sz="1400" u="none" strike="noStrike" cap="none" normalizeH="0" baseline="0" smtClean="0">
                          <a:ln>
                            <a:noFill/>
                          </a:ln>
                          <a:solidFill>
                            <a:schemeClr val="tx1"/>
                          </a:solidFill>
                          <a:effectLst/>
                        </a:rPr>
                        <a:t>544</a:t>
                      </a:r>
                      <a:endParaRPr kumimoji="0" lang="en-US" sz="14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txBody>
                  <a:tcPr marL="0" marR="0" marT="45708" marB="45708"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ts val="1400"/>
                        </a:lnSpc>
                        <a:spcBef>
                          <a:spcPct val="40000"/>
                        </a:spcBef>
                        <a:spcAft>
                          <a:spcPct val="0"/>
                        </a:spcAft>
                        <a:buClr>
                          <a:schemeClr val="tx2"/>
                        </a:buClr>
                        <a:buSzTx/>
                        <a:buFont typeface="Wingdings" panose="05000000000000000000" pitchFamily="2" charset="2"/>
                        <a:buNone/>
                        <a:tabLst/>
                      </a:pPr>
                      <a:endParaRPr kumimoji="0" lang="en-US" sz="1400" u="none" strike="noStrike" cap="none" normalizeH="0" baseline="0" smtClean="0">
                        <a:ln>
                          <a:noFill/>
                        </a:ln>
                        <a:solidFill>
                          <a:schemeClr val="tx1"/>
                        </a:solidFill>
                        <a:effectLst/>
                      </a:endParaRPr>
                    </a:p>
                    <a:p>
                      <a:pPr marL="0" marR="0" lvl="0" indent="0" algn="ctr"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r>
                        <a:rPr kumimoji="0" lang="en-US" sz="1400" u="none" strike="noStrike" cap="none" normalizeH="0" baseline="0" smtClean="0">
                          <a:ln>
                            <a:noFill/>
                          </a:ln>
                          <a:solidFill>
                            <a:schemeClr val="tx1"/>
                          </a:solidFill>
                          <a:effectLst/>
                        </a:rPr>
                        <a:t>OS</a:t>
                      </a:r>
                      <a:endParaRPr kumimoji="0" lang="en-US" sz="14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txBody>
                  <a:tcPr marL="0" marR="0" marT="45708" marB="45708"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r>
                        <a:rPr kumimoji="0" lang="en-US" sz="1400" u="none" strike="noStrike" cap="none" normalizeH="0" baseline="0" dirty="0" smtClean="0">
                          <a:ln>
                            <a:noFill/>
                          </a:ln>
                          <a:solidFill>
                            <a:srgbClr val="FF0000"/>
                          </a:solidFill>
                          <a:effectLst/>
                        </a:rPr>
                        <a:t>Negative</a:t>
                      </a:r>
                      <a:endParaRPr kumimoji="0" lang="en-US" sz="1400" b="1" i="0" u="none" strike="noStrike" cap="none" normalizeH="0" baseline="0" dirty="0" smtClean="0">
                        <a:ln>
                          <a:noFill/>
                        </a:ln>
                        <a:solidFill>
                          <a:srgbClr val="FF0000"/>
                        </a:solidFill>
                        <a:effectLst/>
                        <a:latin typeface="Arial" panose="020B0604020202020204" pitchFamily="34" charset="0"/>
                        <a:ea typeface="ＭＳ Ｐゴシック" panose="020B0600070205080204" pitchFamily="34" charset="-128"/>
                      </a:endParaRPr>
                    </a:p>
                  </a:txBody>
                  <a:tcPr marL="0" marR="0" marT="45708" marB="45708"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46010">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r>
                        <a:rPr kumimoji="0" lang="en-US" sz="1400" u="none" strike="noStrike" cap="none" normalizeH="0" baseline="0" dirty="0" err="1" smtClean="0">
                          <a:ln>
                            <a:noFill/>
                          </a:ln>
                          <a:solidFill>
                            <a:schemeClr val="tx1"/>
                          </a:solidFill>
                          <a:effectLst/>
                        </a:rPr>
                        <a:t>Brivanib</a:t>
                      </a:r>
                      <a:r>
                        <a:rPr kumimoji="0" lang="en-US" sz="1400" u="none" strike="noStrike" cap="none" normalizeH="0" baseline="0" dirty="0" smtClean="0">
                          <a:ln>
                            <a:noFill/>
                          </a:ln>
                          <a:solidFill>
                            <a:schemeClr val="tx1"/>
                          </a:solidFill>
                          <a:effectLst/>
                        </a:rPr>
                        <a:t/>
                      </a:r>
                      <a:br>
                        <a:rPr kumimoji="0" lang="en-US" sz="1400" u="none" strike="noStrike" cap="none" normalizeH="0" baseline="0" dirty="0" smtClean="0">
                          <a:ln>
                            <a:noFill/>
                          </a:ln>
                          <a:solidFill>
                            <a:schemeClr val="tx1"/>
                          </a:solidFill>
                          <a:effectLst/>
                        </a:rPr>
                      </a:br>
                      <a:r>
                        <a:rPr kumimoji="0" lang="en-US" sz="1400" u="none" strike="noStrike" cap="none" normalizeH="0" baseline="0" dirty="0" smtClean="0">
                          <a:ln>
                            <a:noFill/>
                          </a:ln>
                          <a:solidFill>
                            <a:schemeClr val="tx1"/>
                          </a:solidFill>
                          <a:effectLst/>
                        </a:rPr>
                        <a:t>(</a:t>
                      </a:r>
                      <a:r>
                        <a:rPr kumimoji="0" lang="en-US" altLang="zh-TW" sz="1400" u="none" strike="noStrike" cap="none" normalizeH="0" baseline="0" dirty="0" smtClean="0">
                          <a:ln>
                            <a:noFill/>
                          </a:ln>
                          <a:solidFill>
                            <a:schemeClr val="tx1"/>
                          </a:solidFill>
                          <a:effectLst/>
                        </a:rPr>
                        <a:t>BRISK-APS</a:t>
                      </a:r>
                      <a:r>
                        <a:rPr kumimoji="0" lang="en-US" sz="1400" u="none" strike="noStrike" cap="none" normalizeH="0" baseline="0" dirty="0" smtClean="0">
                          <a:ln>
                            <a:noFill/>
                          </a:ln>
                          <a:solidFill>
                            <a:schemeClr val="tx1"/>
                          </a:solidFill>
                          <a:effectLst/>
                        </a:rPr>
                        <a:t>)</a:t>
                      </a:r>
                      <a:r>
                        <a:rPr kumimoji="0" lang="en-US" sz="1400" u="none" strike="noStrike" cap="none" normalizeH="0" baseline="30000" dirty="0" smtClean="0">
                          <a:ln>
                            <a:noFill/>
                          </a:ln>
                          <a:solidFill>
                            <a:schemeClr val="tx1"/>
                          </a:solidFill>
                          <a:effectLst/>
                        </a:rPr>
                        <a:t>4</a:t>
                      </a:r>
                      <a:endParaRPr kumimoji="0" lang="en-US" sz="1400" b="1" i="0" u="none" strike="noStrike" cap="none" normalizeH="0" baseline="30000" dirty="0" smtClean="0">
                        <a:ln>
                          <a:noFill/>
                        </a:ln>
                        <a:solidFill>
                          <a:schemeClr val="tx1"/>
                        </a:solidFill>
                        <a:effectLst/>
                        <a:latin typeface="Arial" panose="020B0604020202020204" pitchFamily="34" charset="0"/>
                        <a:ea typeface="ＭＳ Ｐゴシック" panose="020B0600070205080204" pitchFamily="34" charset="-128"/>
                      </a:endParaRPr>
                    </a:p>
                  </a:txBody>
                  <a:tcPr marL="0" marR="0" marT="45708" marB="45708"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r>
                        <a:rPr kumimoji="0" lang="en-US" sz="1400" u="none" strike="noStrike" cap="none" normalizeH="0" baseline="0" dirty="0" smtClean="0">
                          <a:ln>
                            <a:noFill/>
                          </a:ln>
                          <a:solidFill>
                            <a:schemeClr val="tx1"/>
                          </a:solidFill>
                          <a:effectLst/>
                        </a:rPr>
                        <a:t>Selective inhibitor</a:t>
                      </a:r>
                      <a:br>
                        <a:rPr kumimoji="0" lang="en-US" sz="1400" u="none" strike="noStrike" cap="none" normalizeH="0" baseline="0" dirty="0" smtClean="0">
                          <a:ln>
                            <a:noFill/>
                          </a:ln>
                          <a:solidFill>
                            <a:schemeClr val="tx1"/>
                          </a:solidFill>
                          <a:effectLst/>
                        </a:rPr>
                      </a:br>
                      <a:r>
                        <a:rPr kumimoji="0" lang="en-US" sz="1400" u="none" strike="noStrike" cap="none" normalizeH="0" baseline="0" dirty="0" smtClean="0">
                          <a:ln>
                            <a:noFill/>
                          </a:ln>
                          <a:solidFill>
                            <a:schemeClr val="tx1"/>
                          </a:solidFill>
                          <a:effectLst/>
                        </a:rPr>
                        <a:t>of FGFR + VEGFR</a:t>
                      </a:r>
                      <a:endParaRPr kumimoji="0" lang="en-US" sz="1400" b="1"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endParaRPr>
                    </a:p>
                  </a:txBody>
                  <a:tcPr marL="0" marR="0" marT="45708" marB="45708"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ts val="1400"/>
                        </a:lnSpc>
                        <a:spcBef>
                          <a:spcPct val="40000"/>
                        </a:spcBef>
                        <a:spcAft>
                          <a:spcPct val="0"/>
                        </a:spcAft>
                        <a:buClr>
                          <a:schemeClr val="tx2"/>
                        </a:buClr>
                        <a:buSzTx/>
                        <a:buFont typeface="Wingdings" panose="05000000000000000000" pitchFamily="2" charset="2"/>
                        <a:buNone/>
                        <a:tabLst/>
                      </a:pPr>
                      <a:endParaRPr kumimoji="0" lang="en-US" sz="1400" u="none" strike="noStrike" cap="none" normalizeH="0" baseline="0" smtClean="0">
                        <a:ln>
                          <a:noFill/>
                        </a:ln>
                        <a:solidFill>
                          <a:schemeClr val="tx1"/>
                        </a:solidFill>
                        <a:effectLst/>
                      </a:endParaRPr>
                    </a:p>
                    <a:p>
                      <a:pPr marL="0" marR="0" lvl="0" indent="0" algn="ctr"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r>
                        <a:rPr kumimoji="0" lang="en-US" sz="1400" u="none" strike="noStrike" cap="none" normalizeH="0" baseline="0" smtClean="0">
                          <a:ln>
                            <a:noFill/>
                          </a:ln>
                          <a:solidFill>
                            <a:schemeClr val="tx1"/>
                          </a:solidFill>
                          <a:effectLst/>
                        </a:rPr>
                        <a:t>Placebo</a:t>
                      </a:r>
                      <a:endParaRPr kumimoji="0" lang="en-US" sz="14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txBody>
                  <a:tcPr marL="0" marR="0" marT="45708" marB="45708"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ts val="1400"/>
                        </a:lnSpc>
                        <a:spcBef>
                          <a:spcPct val="40000"/>
                        </a:spcBef>
                        <a:spcAft>
                          <a:spcPct val="0"/>
                        </a:spcAft>
                        <a:buClr>
                          <a:schemeClr val="tx2"/>
                        </a:buClr>
                        <a:buSzTx/>
                        <a:buFont typeface="Wingdings" panose="05000000000000000000" pitchFamily="2" charset="2"/>
                        <a:buNone/>
                        <a:tabLst/>
                      </a:pPr>
                      <a:endParaRPr kumimoji="0" lang="en-US" sz="1400" u="none" strike="noStrike" cap="none" normalizeH="0" baseline="0" smtClean="0">
                        <a:ln>
                          <a:noFill/>
                        </a:ln>
                        <a:solidFill>
                          <a:schemeClr val="tx1"/>
                        </a:solidFill>
                        <a:effectLst/>
                      </a:endParaRPr>
                    </a:p>
                    <a:p>
                      <a:pPr marL="0" marR="0" lvl="0" indent="0" algn="ctr"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r>
                        <a:rPr kumimoji="0" lang="en-US" sz="1400" u="none" strike="noStrike" cap="none" normalizeH="0" baseline="0" smtClean="0">
                          <a:ln>
                            <a:noFill/>
                          </a:ln>
                          <a:solidFill>
                            <a:schemeClr val="tx1"/>
                          </a:solidFill>
                          <a:effectLst/>
                        </a:rPr>
                        <a:t>252</a:t>
                      </a:r>
                      <a:endParaRPr kumimoji="0" lang="en-US" sz="14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txBody>
                  <a:tcPr marL="0" marR="0" marT="45708" marB="45708"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ts val="1400"/>
                        </a:lnSpc>
                        <a:spcBef>
                          <a:spcPct val="40000"/>
                        </a:spcBef>
                        <a:spcAft>
                          <a:spcPct val="0"/>
                        </a:spcAft>
                        <a:buClr>
                          <a:schemeClr val="tx2"/>
                        </a:buClr>
                        <a:buSzTx/>
                        <a:buFont typeface="Wingdings" panose="05000000000000000000" pitchFamily="2" charset="2"/>
                        <a:buNone/>
                        <a:tabLst/>
                      </a:pPr>
                      <a:endParaRPr kumimoji="0" lang="en-US" sz="1400" u="none" strike="noStrike" cap="none" normalizeH="0" baseline="0" smtClean="0">
                        <a:ln>
                          <a:noFill/>
                        </a:ln>
                        <a:solidFill>
                          <a:schemeClr val="tx1"/>
                        </a:solidFill>
                        <a:effectLst/>
                      </a:endParaRPr>
                    </a:p>
                    <a:p>
                      <a:pPr marL="0" marR="0" lvl="0" indent="0" algn="ctr"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r>
                        <a:rPr kumimoji="0" lang="en-US" sz="1400" u="none" strike="noStrike" cap="none" normalizeH="0" baseline="0" smtClean="0">
                          <a:ln>
                            <a:noFill/>
                          </a:ln>
                          <a:solidFill>
                            <a:schemeClr val="tx1"/>
                          </a:solidFill>
                          <a:effectLst/>
                        </a:rPr>
                        <a:t>OS</a:t>
                      </a:r>
                      <a:endParaRPr kumimoji="0" lang="en-US" sz="14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txBody>
                  <a:tcPr marL="0" marR="0" marT="45708" marB="45708"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ts val="1400"/>
                        </a:lnSpc>
                        <a:spcBef>
                          <a:spcPct val="40000"/>
                        </a:spcBef>
                        <a:spcAft>
                          <a:spcPct val="0"/>
                        </a:spcAft>
                        <a:buClr>
                          <a:schemeClr val="tx2"/>
                        </a:buClr>
                        <a:buSzTx/>
                        <a:buFont typeface="Wingdings" panose="05000000000000000000" pitchFamily="2" charset="2"/>
                        <a:buNone/>
                        <a:tabLst/>
                      </a:pPr>
                      <a:endParaRPr kumimoji="0" lang="en-US" sz="1400" u="none" strike="noStrike" cap="none" normalizeH="0" baseline="0" dirty="0" smtClean="0">
                        <a:ln>
                          <a:noFill/>
                        </a:ln>
                        <a:solidFill>
                          <a:srgbClr val="FF0000"/>
                        </a:solidFill>
                        <a:effectLst/>
                      </a:endParaRPr>
                    </a:p>
                    <a:p>
                      <a:pPr marL="0" marR="0" lvl="0" indent="0" algn="ctr"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r>
                        <a:rPr kumimoji="0" lang="en-US" sz="1400" u="none" strike="noStrike" cap="none" normalizeH="0" baseline="0" dirty="0" smtClean="0">
                          <a:ln>
                            <a:noFill/>
                          </a:ln>
                          <a:solidFill>
                            <a:srgbClr val="FF0000"/>
                          </a:solidFill>
                          <a:effectLst/>
                        </a:rPr>
                        <a:t>Terminated</a:t>
                      </a:r>
                      <a:endParaRPr kumimoji="0" lang="en-US" sz="1400" b="1" i="0" u="none" strike="noStrike" cap="none" normalizeH="0" baseline="0" dirty="0" smtClean="0">
                        <a:ln>
                          <a:noFill/>
                        </a:ln>
                        <a:solidFill>
                          <a:srgbClr val="FF0000"/>
                        </a:solidFill>
                        <a:effectLst/>
                        <a:latin typeface="Arial" panose="020B0604020202020204" pitchFamily="34" charset="0"/>
                        <a:ea typeface="ＭＳ Ｐゴシック" panose="020B0600070205080204" pitchFamily="34" charset="-128"/>
                      </a:endParaRPr>
                    </a:p>
                  </a:txBody>
                  <a:tcPr marL="0" marR="0" marT="45708" marB="45708"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0">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r>
                        <a:rPr kumimoji="0" lang="en-US" sz="1400" u="none" strike="noStrike" cap="none" normalizeH="0" baseline="0" dirty="0" err="1" smtClean="0">
                          <a:ln>
                            <a:noFill/>
                          </a:ln>
                          <a:solidFill>
                            <a:schemeClr val="tx1"/>
                          </a:solidFill>
                          <a:effectLst/>
                        </a:rPr>
                        <a:t>Tivantinib</a:t>
                      </a:r>
                      <a:endParaRPr kumimoji="0" lang="en-US" sz="1400" u="none" strike="noStrike" cap="none" normalizeH="0" baseline="0" dirty="0" smtClean="0">
                        <a:ln>
                          <a:noFill/>
                        </a:ln>
                        <a:solidFill>
                          <a:schemeClr val="tx1"/>
                        </a:solidFill>
                        <a:effectLst/>
                      </a:endParaRPr>
                    </a:p>
                    <a:p>
                      <a:pPr marL="0" marR="0" lvl="0" indent="0" algn="l"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r>
                        <a:rPr kumimoji="0" lang="en-US" sz="1400" u="none" strike="noStrike" cap="none" normalizeH="0" baseline="0" dirty="0" smtClean="0">
                          <a:ln>
                            <a:noFill/>
                          </a:ln>
                          <a:solidFill>
                            <a:schemeClr val="tx1"/>
                          </a:solidFill>
                          <a:effectLst/>
                        </a:rPr>
                        <a:t>(METIV-HCC)</a:t>
                      </a:r>
                      <a:r>
                        <a:rPr kumimoji="0" lang="en-US" sz="1400" u="none" strike="noStrike" cap="none" normalizeH="0" baseline="30000" dirty="0" smtClean="0">
                          <a:ln>
                            <a:noFill/>
                          </a:ln>
                          <a:solidFill>
                            <a:schemeClr val="tx1"/>
                          </a:solidFill>
                          <a:effectLst/>
                        </a:rPr>
                        <a:t>5</a:t>
                      </a:r>
                      <a:endParaRPr kumimoji="0" lang="en-US" sz="1400" b="1" i="0" u="none" strike="noStrike" cap="none" normalizeH="0" baseline="30000" dirty="0" smtClean="0">
                        <a:ln>
                          <a:noFill/>
                        </a:ln>
                        <a:solidFill>
                          <a:schemeClr val="tx1"/>
                        </a:solidFill>
                        <a:effectLst/>
                        <a:latin typeface="Arial" panose="020B0604020202020204" pitchFamily="34" charset="0"/>
                        <a:ea typeface="ＭＳ Ｐゴシック" panose="020B0600070205080204" pitchFamily="34" charset="-128"/>
                      </a:endParaRPr>
                    </a:p>
                  </a:txBody>
                  <a:tcPr marL="0" marR="0" marT="45708" marB="45708"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endParaRPr kumimoji="0" lang="en-US" sz="1400" u="none" strike="noStrike" cap="none" normalizeH="0" baseline="0" dirty="0" smtClean="0">
                        <a:ln>
                          <a:noFill/>
                        </a:ln>
                        <a:solidFill>
                          <a:schemeClr val="tx1"/>
                        </a:solidFill>
                        <a:effectLst/>
                      </a:endParaRPr>
                    </a:p>
                    <a:p>
                      <a:pPr marL="0" marR="0" lvl="0" indent="0" algn="ctr"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r>
                        <a:rPr kumimoji="0" lang="en-US" sz="1400" u="none" strike="noStrike" cap="none" normalizeH="0" baseline="0" dirty="0" err="1" smtClean="0">
                          <a:ln>
                            <a:noFill/>
                          </a:ln>
                          <a:solidFill>
                            <a:schemeClr val="tx1"/>
                          </a:solidFill>
                          <a:effectLst/>
                        </a:rPr>
                        <a:t>cMET</a:t>
                      </a:r>
                      <a:r>
                        <a:rPr kumimoji="0" lang="en-US" sz="1400" u="none" strike="noStrike" cap="none" normalizeH="0" baseline="0" dirty="0" smtClean="0">
                          <a:ln>
                            <a:noFill/>
                          </a:ln>
                          <a:solidFill>
                            <a:schemeClr val="tx1"/>
                          </a:solidFill>
                          <a:effectLst/>
                        </a:rPr>
                        <a:t> inhibitor</a:t>
                      </a:r>
                      <a:endParaRPr kumimoji="0" lang="en-US" sz="1400" b="1"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endParaRPr>
                    </a:p>
                  </a:txBody>
                  <a:tcPr marL="0" marR="0" marT="45708" marB="45708"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endParaRPr kumimoji="0" lang="en-US" sz="1400" u="none" strike="noStrike" cap="none" normalizeH="0" baseline="0" dirty="0" smtClean="0">
                        <a:ln>
                          <a:noFill/>
                        </a:ln>
                        <a:solidFill>
                          <a:schemeClr val="tx1"/>
                        </a:solidFill>
                        <a:effectLst/>
                      </a:endParaRPr>
                    </a:p>
                    <a:p>
                      <a:pPr marL="0" marR="0" lvl="0" indent="0" algn="ctr"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r>
                        <a:rPr kumimoji="0" lang="en-US" sz="1400" u="none" strike="noStrike" cap="none" normalizeH="0" baseline="0" dirty="0" smtClean="0">
                          <a:ln>
                            <a:noFill/>
                          </a:ln>
                          <a:solidFill>
                            <a:schemeClr val="tx1"/>
                          </a:solidFill>
                          <a:effectLst/>
                        </a:rPr>
                        <a:t>Placebo</a:t>
                      </a:r>
                      <a:endParaRPr kumimoji="0" lang="en-US" sz="1400" b="1"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endParaRPr>
                    </a:p>
                  </a:txBody>
                  <a:tcPr marL="0" marR="0" marT="45708" marB="45708"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endParaRPr kumimoji="0" lang="en-US" sz="1400" u="none" strike="noStrike" cap="none" normalizeH="0" baseline="0" smtClean="0">
                        <a:ln>
                          <a:noFill/>
                        </a:ln>
                        <a:solidFill>
                          <a:schemeClr val="tx1"/>
                        </a:solidFill>
                        <a:effectLst/>
                      </a:endParaRPr>
                    </a:p>
                    <a:p>
                      <a:pPr marL="0" marR="0" lvl="0" indent="0" algn="ctr"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r>
                        <a:rPr kumimoji="0" lang="en-US" sz="1400" u="none" strike="noStrike" cap="none" normalizeH="0" baseline="0" smtClean="0">
                          <a:ln>
                            <a:noFill/>
                          </a:ln>
                          <a:solidFill>
                            <a:schemeClr val="tx1"/>
                          </a:solidFill>
                          <a:effectLst/>
                        </a:rPr>
                        <a:t>303</a:t>
                      </a:r>
                      <a:endParaRPr kumimoji="0" lang="en-US" sz="14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txBody>
                  <a:tcPr marL="0" marR="0" marT="45708" marB="45708"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endParaRPr kumimoji="0" lang="en-US" sz="1400" u="none" strike="noStrike" cap="none" normalizeH="0" baseline="0" smtClean="0">
                        <a:ln>
                          <a:noFill/>
                        </a:ln>
                        <a:solidFill>
                          <a:schemeClr val="tx1"/>
                        </a:solidFill>
                        <a:effectLst/>
                      </a:endParaRPr>
                    </a:p>
                    <a:p>
                      <a:pPr marL="0" marR="0" lvl="0" indent="0" algn="ctr"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r>
                        <a:rPr kumimoji="0" lang="en-US" sz="1400" u="none" strike="noStrike" cap="none" normalizeH="0" baseline="0" smtClean="0">
                          <a:ln>
                            <a:noFill/>
                          </a:ln>
                          <a:solidFill>
                            <a:schemeClr val="tx1"/>
                          </a:solidFill>
                          <a:effectLst/>
                        </a:rPr>
                        <a:t>OS</a:t>
                      </a:r>
                      <a:endParaRPr kumimoji="0" lang="en-US" sz="14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txBody>
                  <a:tcPr marL="0" marR="0" marT="45708" marB="45708"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endParaRPr kumimoji="0" lang="en-US" sz="1400" u="none" strike="noStrike" cap="none" normalizeH="0" baseline="0" dirty="0" smtClean="0">
                        <a:ln>
                          <a:noFill/>
                        </a:ln>
                        <a:solidFill>
                          <a:schemeClr val="tx1"/>
                        </a:solidFill>
                        <a:effectLst/>
                      </a:endParaRPr>
                    </a:p>
                    <a:p>
                      <a:pPr marL="0" marR="0" lvl="0" indent="0" algn="ctr"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r>
                        <a:rPr kumimoji="0" lang="en-US" sz="1400" u="none" strike="noStrike" cap="none" normalizeH="0" baseline="0" dirty="0" smtClean="0">
                          <a:ln>
                            <a:noFill/>
                          </a:ln>
                          <a:solidFill>
                            <a:schemeClr val="tx1"/>
                          </a:solidFill>
                          <a:effectLst/>
                        </a:rPr>
                        <a:t>Currently recruiting</a:t>
                      </a:r>
                      <a:endParaRPr kumimoji="0" lang="en-US" sz="1400" b="1"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endParaRPr>
                    </a:p>
                  </a:txBody>
                  <a:tcPr marL="0" marR="0" marT="45708" marB="45708"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0">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r>
                        <a:rPr kumimoji="0" lang="en-US" sz="1400" u="none" strike="noStrike" cap="none" normalizeH="0" baseline="0" dirty="0" err="1" smtClean="0">
                          <a:ln>
                            <a:noFill/>
                          </a:ln>
                          <a:solidFill>
                            <a:schemeClr val="tx1"/>
                          </a:solidFill>
                          <a:effectLst/>
                        </a:rPr>
                        <a:t>Regorafenib</a:t>
                      </a:r>
                      <a:endParaRPr kumimoji="0" lang="en-US" sz="1400" u="none" strike="noStrike" cap="none" normalizeH="0" baseline="0" dirty="0" smtClean="0">
                        <a:ln>
                          <a:noFill/>
                        </a:ln>
                        <a:solidFill>
                          <a:schemeClr val="tx1"/>
                        </a:solidFill>
                        <a:effectLst/>
                      </a:endParaRPr>
                    </a:p>
                    <a:p>
                      <a:pPr marL="0" marR="0" lvl="0" indent="0" algn="l"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r>
                        <a:rPr kumimoji="0" lang="en-US" sz="1400" u="none" strike="noStrike" cap="none" normalizeH="0" baseline="0" dirty="0" smtClean="0">
                          <a:ln>
                            <a:noFill/>
                          </a:ln>
                          <a:solidFill>
                            <a:schemeClr val="tx1"/>
                          </a:solidFill>
                          <a:effectLst/>
                        </a:rPr>
                        <a:t>(RESORCE)</a:t>
                      </a:r>
                      <a:r>
                        <a:rPr kumimoji="0" lang="en-US" sz="1400" u="none" strike="noStrike" cap="none" normalizeH="0" baseline="30000" dirty="0" smtClean="0">
                          <a:ln>
                            <a:noFill/>
                          </a:ln>
                          <a:solidFill>
                            <a:schemeClr val="tx1"/>
                          </a:solidFill>
                          <a:effectLst/>
                        </a:rPr>
                        <a:t>6</a:t>
                      </a:r>
                      <a:endParaRPr kumimoji="0" lang="en-US" sz="1400" b="1" i="0" u="none" strike="noStrike" cap="none" normalizeH="0" baseline="30000" dirty="0" smtClean="0">
                        <a:ln>
                          <a:noFill/>
                        </a:ln>
                        <a:solidFill>
                          <a:schemeClr val="tx1"/>
                        </a:solidFill>
                        <a:effectLst/>
                        <a:latin typeface="Arial" panose="020B0604020202020204" pitchFamily="34" charset="0"/>
                        <a:ea typeface="ＭＳ Ｐゴシック" panose="020B0600070205080204" pitchFamily="34" charset="-128"/>
                      </a:endParaRPr>
                    </a:p>
                  </a:txBody>
                  <a:tcPr marL="0" marR="0" marT="45708" marB="45708"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endParaRPr kumimoji="0" lang="en-US" sz="1400" u="none" strike="noStrike" cap="none" normalizeH="0" baseline="0" smtClean="0">
                        <a:ln>
                          <a:noFill/>
                        </a:ln>
                        <a:solidFill>
                          <a:schemeClr val="tx1"/>
                        </a:solidFill>
                        <a:effectLst/>
                      </a:endParaRPr>
                    </a:p>
                    <a:p>
                      <a:pPr marL="0" marR="0" lvl="0" indent="0" algn="ctr"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r>
                        <a:rPr kumimoji="0" lang="en-US" sz="1400" u="none" strike="noStrike" cap="none" normalizeH="0" baseline="0" smtClean="0">
                          <a:ln>
                            <a:noFill/>
                          </a:ln>
                          <a:solidFill>
                            <a:schemeClr val="tx1"/>
                          </a:solidFill>
                          <a:effectLst/>
                        </a:rPr>
                        <a:t>VEGFR inhibitor</a:t>
                      </a:r>
                      <a:endParaRPr kumimoji="0" lang="en-US" sz="14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txBody>
                  <a:tcPr marL="0" marR="0" marT="45708" marB="45708"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endParaRPr kumimoji="0" lang="en-US" sz="1400" u="none" strike="noStrike" cap="none" normalizeH="0" baseline="0" smtClean="0">
                        <a:ln>
                          <a:noFill/>
                        </a:ln>
                        <a:solidFill>
                          <a:schemeClr val="tx1"/>
                        </a:solidFill>
                        <a:effectLst/>
                      </a:endParaRPr>
                    </a:p>
                    <a:p>
                      <a:pPr marL="0" marR="0" lvl="0" indent="0" algn="ctr"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r>
                        <a:rPr kumimoji="0" lang="en-US" sz="1400" u="none" strike="noStrike" cap="none" normalizeH="0" baseline="0" smtClean="0">
                          <a:ln>
                            <a:noFill/>
                          </a:ln>
                          <a:solidFill>
                            <a:schemeClr val="tx1"/>
                          </a:solidFill>
                          <a:effectLst/>
                        </a:rPr>
                        <a:t>Placebo</a:t>
                      </a:r>
                      <a:endParaRPr kumimoji="0" lang="en-US" sz="14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txBody>
                  <a:tcPr marL="0" marR="0" marT="45708" marB="45708"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endParaRPr kumimoji="0" lang="en-US" sz="1400" u="none" strike="noStrike" cap="none" normalizeH="0" baseline="0" smtClean="0">
                        <a:ln>
                          <a:noFill/>
                        </a:ln>
                        <a:solidFill>
                          <a:schemeClr val="tx1"/>
                        </a:solidFill>
                        <a:effectLst/>
                      </a:endParaRPr>
                    </a:p>
                    <a:p>
                      <a:pPr marL="0" marR="0" lvl="0" indent="0" algn="ctr"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r>
                        <a:rPr kumimoji="0" lang="en-US" sz="1400" u="none" strike="noStrike" cap="none" normalizeH="0" baseline="0" smtClean="0">
                          <a:ln>
                            <a:noFill/>
                          </a:ln>
                          <a:solidFill>
                            <a:schemeClr val="tx1"/>
                          </a:solidFill>
                          <a:effectLst/>
                        </a:rPr>
                        <a:t>530</a:t>
                      </a:r>
                      <a:endParaRPr kumimoji="0" lang="en-US" sz="14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txBody>
                  <a:tcPr marL="0" marR="0" marT="45708" marB="45708"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endParaRPr kumimoji="0" lang="en-US" sz="1400" u="none" strike="noStrike" cap="none" normalizeH="0" baseline="0" smtClean="0">
                        <a:ln>
                          <a:noFill/>
                        </a:ln>
                        <a:solidFill>
                          <a:schemeClr val="tx1"/>
                        </a:solidFill>
                        <a:effectLst/>
                      </a:endParaRPr>
                    </a:p>
                    <a:p>
                      <a:pPr marL="0" marR="0" lvl="0" indent="0" algn="ctr"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r>
                        <a:rPr kumimoji="0" lang="en-US" sz="1400" u="none" strike="noStrike" cap="none" normalizeH="0" baseline="0" smtClean="0">
                          <a:ln>
                            <a:noFill/>
                          </a:ln>
                          <a:solidFill>
                            <a:schemeClr val="tx1"/>
                          </a:solidFill>
                          <a:effectLst/>
                        </a:rPr>
                        <a:t>OS</a:t>
                      </a:r>
                      <a:endParaRPr kumimoji="0" lang="en-US" sz="14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txBody>
                  <a:tcPr marL="0" marR="0" marT="45708" marB="45708"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endParaRPr kumimoji="0" lang="en-US" sz="1400" u="none" strike="noStrike" cap="none" normalizeH="0" baseline="0" dirty="0" smtClean="0">
                        <a:ln>
                          <a:noFill/>
                        </a:ln>
                        <a:solidFill>
                          <a:schemeClr val="tx1"/>
                        </a:solidFill>
                        <a:effectLst/>
                      </a:endParaRPr>
                    </a:p>
                    <a:p>
                      <a:pPr marL="0" marR="0" lvl="0" indent="0" algn="ctr"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defRPr/>
                      </a:pPr>
                      <a:r>
                        <a:rPr kumimoji="0" lang="en-US" sz="1400" u="none" strike="noStrike" cap="none" normalizeH="0" baseline="0" dirty="0" smtClean="0">
                          <a:ln>
                            <a:noFill/>
                          </a:ln>
                          <a:solidFill>
                            <a:schemeClr val="tx1"/>
                          </a:solidFill>
                          <a:effectLst/>
                        </a:rPr>
                        <a:t>Currently recruiting</a:t>
                      </a:r>
                      <a:endParaRPr kumimoji="0" lang="en-US" sz="1400" b="1"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endParaRPr>
                    </a:p>
                  </a:txBody>
                  <a:tcPr marL="0" marR="0" marT="45708" marB="45708"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82997">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r>
                        <a:rPr kumimoji="0" lang="en-US" sz="1400" u="none" strike="noStrike" cap="none" normalizeH="0" baseline="0" dirty="0" err="1" smtClean="0">
                          <a:ln>
                            <a:noFill/>
                          </a:ln>
                          <a:solidFill>
                            <a:schemeClr val="tx1"/>
                          </a:solidFill>
                          <a:effectLst/>
                        </a:rPr>
                        <a:t>Cabozantinib</a:t>
                      </a:r>
                      <a:endParaRPr kumimoji="0" lang="en-US" sz="1400" u="none" strike="noStrike" cap="none" normalizeH="0" baseline="0" dirty="0" smtClean="0">
                        <a:ln>
                          <a:noFill/>
                        </a:ln>
                        <a:solidFill>
                          <a:schemeClr val="tx1"/>
                        </a:solidFill>
                        <a:effectLst/>
                      </a:endParaRPr>
                    </a:p>
                    <a:p>
                      <a:pPr marL="0" marR="0" lvl="0" indent="0" algn="l"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r>
                        <a:rPr kumimoji="0" lang="en-US" sz="1400" u="none" strike="noStrike" cap="none" normalizeH="0" baseline="0" dirty="0" smtClean="0">
                          <a:ln>
                            <a:noFill/>
                          </a:ln>
                          <a:solidFill>
                            <a:schemeClr val="tx1"/>
                          </a:solidFill>
                          <a:effectLst/>
                        </a:rPr>
                        <a:t>(CELESTIAL)</a:t>
                      </a:r>
                      <a:r>
                        <a:rPr kumimoji="0" lang="en-US" sz="1400" u="none" strike="noStrike" cap="none" normalizeH="0" baseline="30000" dirty="0" smtClean="0">
                          <a:ln>
                            <a:noFill/>
                          </a:ln>
                          <a:solidFill>
                            <a:schemeClr val="tx1"/>
                          </a:solidFill>
                          <a:effectLst/>
                        </a:rPr>
                        <a:t>7</a:t>
                      </a:r>
                      <a:endParaRPr kumimoji="0" lang="en-US" sz="1400" b="1" i="0" u="none" strike="noStrike" cap="none" normalizeH="0" baseline="30000" dirty="0" smtClean="0">
                        <a:ln>
                          <a:noFill/>
                        </a:ln>
                        <a:solidFill>
                          <a:schemeClr val="tx1"/>
                        </a:solidFill>
                        <a:effectLst/>
                        <a:latin typeface="Arial" panose="020B0604020202020204" pitchFamily="34" charset="0"/>
                        <a:ea typeface="ＭＳ Ｐゴシック" panose="020B0600070205080204" pitchFamily="34" charset="-128"/>
                      </a:endParaRPr>
                    </a:p>
                  </a:txBody>
                  <a:tcPr marL="0" marR="0" marT="45708" marB="45708"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r>
                        <a:rPr kumimoji="0" lang="en-US" sz="1400" u="none" strike="noStrike" cap="none" normalizeH="0" baseline="0" smtClean="0">
                          <a:ln>
                            <a:noFill/>
                          </a:ln>
                          <a:solidFill>
                            <a:schemeClr val="tx1"/>
                          </a:solidFill>
                          <a:effectLst/>
                        </a:rPr>
                        <a:t>cMET, VEGFR2, RET</a:t>
                      </a:r>
                      <a:endParaRPr kumimoji="0" lang="en-US" sz="14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txBody>
                  <a:tcPr marL="0" marR="0" marT="45708" marB="45708"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r>
                        <a:rPr kumimoji="0" lang="en-US" sz="1400" u="none" strike="noStrike" cap="none" normalizeH="0" baseline="0" smtClean="0">
                          <a:ln>
                            <a:noFill/>
                          </a:ln>
                          <a:solidFill>
                            <a:schemeClr val="tx1"/>
                          </a:solidFill>
                          <a:effectLst/>
                        </a:rPr>
                        <a:t>Placebo</a:t>
                      </a:r>
                      <a:endParaRPr kumimoji="0" lang="en-US" sz="14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txBody>
                  <a:tcPr marL="0" marR="0" marT="45708" marB="45708"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r>
                        <a:rPr kumimoji="0" lang="en-US" sz="1400" u="none" strike="noStrike" cap="none" normalizeH="0" baseline="0" smtClean="0">
                          <a:ln>
                            <a:noFill/>
                          </a:ln>
                          <a:solidFill>
                            <a:schemeClr val="tx1"/>
                          </a:solidFill>
                          <a:effectLst/>
                        </a:rPr>
                        <a:t>760</a:t>
                      </a:r>
                      <a:endParaRPr kumimoji="0" lang="en-US" sz="14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txBody>
                  <a:tcPr marL="0" marR="0" marT="45708" marB="45708"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r>
                        <a:rPr kumimoji="0" lang="en-US" sz="1400" u="none" strike="noStrike" cap="none" normalizeH="0" baseline="0" dirty="0" smtClean="0">
                          <a:ln>
                            <a:noFill/>
                          </a:ln>
                          <a:solidFill>
                            <a:schemeClr val="tx1"/>
                          </a:solidFill>
                          <a:effectLst/>
                        </a:rPr>
                        <a:t>OS</a:t>
                      </a:r>
                      <a:endParaRPr kumimoji="0" lang="en-US" sz="1400" b="1"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endParaRPr>
                    </a:p>
                  </a:txBody>
                  <a:tcPr marL="0" marR="0" marT="45708" marB="45708"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defRPr/>
                      </a:pPr>
                      <a:r>
                        <a:rPr kumimoji="0" lang="en-US" sz="1400" u="none" strike="noStrike" cap="none" normalizeH="0" baseline="0" dirty="0" smtClean="0">
                          <a:ln>
                            <a:noFill/>
                          </a:ln>
                          <a:solidFill>
                            <a:schemeClr val="tx1"/>
                          </a:solidFill>
                          <a:effectLst/>
                        </a:rPr>
                        <a:t>Currently recruiting</a:t>
                      </a:r>
                      <a:endParaRPr kumimoji="0" lang="en-US" sz="1400" b="1"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endParaRPr>
                    </a:p>
                  </a:txBody>
                  <a:tcPr marL="0" marR="0" marT="45708" marB="45708"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0">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r>
                        <a:rPr kumimoji="0" lang="en-US" sz="1400" u="none" strike="noStrike" cap="none" normalizeH="0" baseline="30000" dirty="0" smtClean="0">
                          <a:ln>
                            <a:noFill/>
                          </a:ln>
                          <a:solidFill>
                            <a:schemeClr val="tx1"/>
                          </a:solidFill>
                          <a:effectLst/>
                        </a:rPr>
                        <a:t> </a:t>
                      </a:r>
                      <a:r>
                        <a:rPr kumimoji="0" lang="en-US" sz="1400" u="none" strike="noStrike" cap="none" normalizeH="0" baseline="0" dirty="0" smtClean="0">
                          <a:ln>
                            <a:noFill/>
                          </a:ln>
                          <a:solidFill>
                            <a:schemeClr val="tx1"/>
                          </a:solidFill>
                          <a:effectLst/>
                        </a:rPr>
                        <a:t>ADI-PEG-20</a:t>
                      </a:r>
                      <a:r>
                        <a:rPr kumimoji="0" lang="en-US" sz="1400" u="none" strike="noStrike" cap="none" normalizeH="0" baseline="30000" dirty="0" smtClean="0">
                          <a:ln>
                            <a:noFill/>
                          </a:ln>
                          <a:solidFill>
                            <a:schemeClr val="tx1"/>
                          </a:solidFill>
                          <a:effectLst/>
                        </a:rPr>
                        <a:t>8</a:t>
                      </a:r>
                    </a:p>
                    <a:p>
                      <a:pPr marL="0" marR="0" lvl="0" indent="0" algn="l"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endParaRPr kumimoji="0" lang="en-US" sz="1400" b="1" i="0" u="none" strike="noStrike" cap="none" normalizeH="0" baseline="30000" dirty="0" smtClean="0">
                        <a:ln>
                          <a:noFill/>
                        </a:ln>
                        <a:solidFill>
                          <a:schemeClr val="tx1"/>
                        </a:solidFill>
                        <a:effectLst/>
                        <a:latin typeface="Arial" panose="020B0604020202020204" pitchFamily="34" charset="0"/>
                        <a:ea typeface="ＭＳ Ｐゴシック" panose="020B0600070205080204" pitchFamily="34" charset="-128"/>
                      </a:endParaRPr>
                    </a:p>
                  </a:txBody>
                  <a:tcPr marL="0" marR="0" marT="45708" marB="45708"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r>
                        <a:rPr kumimoji="0" lang="en-US" sz="1400" u="none" strike="noStrike" cap="none" normalizeH="0" baseline="0" smtClean="0">
                          <a:ln>
                            <a:noFill/>
                          </a:ln>
                          <a:solidFill>
                            <a:schemeClr val="tx1"/>
                          </a:solidFill>
                          <a:effectLst/>
                        </a:rPr>
                        <a:t>Arginine-deiminase</a:t>
                      </a:r>
                      <a:endParaRPr kumimoji="0" lang="en-US" sz="14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txBody>
                  <a:tcPr marL="0" marR="0" marT="45708" marB="45708"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r>
                        <a:rPr kumimoji="0" lang="en-US" sz="1400" u="none" strike="noStrike" cap="none" normalizeH="0" baseline="0" smtClean="0">
                          <a:ln>
                            <a:noFill/>
                          </a:ln>
                          <a:solidFill>
                            <a:schemeClr val="tx1"/>
                          </a:solidFill>
                          <a:effectLst/>
                        </a:rPr>
                        <a:t>Placebo</a:t>
                      </a:r>
                      <a:endParaRPr kumimoji="0" lang="en-US" sz="14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txBody>
                  <a:tcPr marL="0" marR="0" marT="45708" marB="45708"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r>
                        <a:rPr kumimoji="0" lang="en-US" sz="1400" u="none" strike="noStrike" cap="none" normalizeH="0" baseline="0" smtClean="0">
                          <a:ln>
                            <a:noFill/>
                          </a:ln>
                          <a:solidFill>
                            <a:schemeClr val="tx1"/>
                          </a:solidFill>
                          <a:effectLst/>
                        </a:rPr>
                        <a:t>633</a:t>
                      </a:r>
                      <a:endParaRPr kumimoji="0" lang="en-US" sz="14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txBody>
                  <a:tcPr marL="0" marR="0" marT="45708" marB="45708"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pPr>
                      <a:r>
                        <a:rPr kumimoji="0" lang="en-US" sz="1400" u="none" strike="noStrike" cap="none" normalizeH="0" baseline="0" smtClean="0">
                          <a:ln>
                            <a:noFill/>
                          </a:ln>
                          <a:solidFill>
                            <a:schemeClr val="tx1"/>
                          </a:solidFill>
                          <a:effectLst/>
                        </a:rPr>
                        <a:t>OS</a:t>
                      </a:r>
                      <a:endParaRPr kumimoji="0" lang="en-US" sz="14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txBody>
                  <a:tcPr marL="0" marR="0" marT="45708" marB="45708"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lvl1pPr eaLnBrk="0" hangingPunct="0">
                        <a:spcBef>
                          <a:spcPct val="20000"/>
                        </a:spcBef>
                        <a:buFont typeface="Courier New" panose="02070309020205020404" pitchFamily="49" charset="0"/>
                        <a:defRPr sz="28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40000"/>
                        </a:spcBef>
                        <a:spcAft>
                          <a:spcPct val="0"/>
                        </a:spcAft>
                        <a:buClr>
                          <a:schemeClr val="tx2"/>
                        </a:buClr>
                        <a:buSzTx/>
                        <a:buFont typeface="Wingdings" panose="05000000000000000000" pitchFamily="2" charset="2"/>
                        <a:buNone/>
                        <a:tabLst/>
                        <a:defRPr/>
                      </a:pPr>
                      <a:r>
                        <a:rPr kumimoji="0" lang="en-US" sz="1400" u="none" strike="noStrike" cap="none" normalizeH="0" baseline="0" dirty="0" smtClean="0">
                          <a:ln>
                            <a:noFill/>
                          </a:ln>
                          <a:solidFill>
                            <a:schemeClr val="tx1"/>
                          </a:solidFill>
                          <a:effectLst/>
                        </a:rPr>
                        <a:t>Currently recruiting</a:t>
                      </a:r>
                      <a:endParaRPr kumimoji="0" lang="en-US" sz="1400" b="1"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endParaRPr>
                    </a:p>
                  </a:txBody>
                  <a:tcPr marL="0" marR="0" marT="45708" marB="45708"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2" name="Title 1"/>
          <p:cNvSpPr>
            <a:spLocks noGrp="1"/>
          </p:cNvSpPr>
          <p:nvPr>
            <p:ph type="title"/>
          </p:nvPr>
        </p:nvSpPr>
        <p:spPr>
          <a:xfrm>
            <a:off x="457200" y="0"/>
            <a:ext cx="8229600" cy="1143000"/>
          </a:xfrm>
        </p:spPr>
        <p:txBody>
          <a:bodyPr/>
          <a:lstStyle/>
          <a:p>
            <a:r>
              <a:rPr lang="en-US" sz="3200" dirty="0" smtClean="0"/>
              <a:t>Phase III Trials of Second-Line</a:t>
            </a:r>
            <a:br>
              <a:rPr lang="en-US" sz="3200" dirty="0" smtClean="0"/>
            </a:br>
            <a:r>
              <a:rPr lang="en-US" sz="3200" dirty="0" smtClean="0"/>
              <a:t>Therapy in Advanced HCC</a:t>
            </a:r>
          </a:p>
        </p:txBody>
      </p:sp>
      <p:sp>
        <p:nvSpPr>
          <p:cNvPr id="5" name="Text Box 4"/>
          <p:cNvSpPr txBox="1">
            <a:spLocks noChangeArrowheads="1"/>
          </p:cNvSpPr>
          <p:nvPr/>
        </p:nvSpPr>
        <p:spPr bwMode="auto">
          <a:xfrm>
            <a:off x="-21310" y="6418713"/>
            <a:ext cx="6193509"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sz="1000" baseline="30000" dirty="0">
                <a:solidFill>
                  <a:srgbClr val="FFFFFF"/>
                </a:solidFill>
              </a:rPr>
              <a:t>1</a:t>
            </a:r>
            <a:r>
              <a:rPr lang="en-US" sz="1000" dirty="0" smtClean="0">
                <a:solidFill>
                  <a:srgbClr val="FFFFFF"/>
                </a:solidFill>
              </a:rPr>
              <a:t> </a:t>
            </a:r>
            <a:r>
              <a:rPr lang="en-US" sz="1000" dirty="0" err="1">
                <a:solidFill>
                  <a:srgbClr val="FFFFFF"/>
                </a:solidFill>
              </a:rPr>
              <a:t>Llovet</a:t>
            </a:r>
            <a:r>
              <a:rPr lang="en-US" sz="1000" dirty="0">
                <a:solidFill>
                  <a:srgbClr val="FFFFFF"/>
                </a:solidFill>
              </a:rPr>
              <a:t> et al, </a:t>
            </a:r>
            <a:r>
              <a:rPr lang="en-US" sz="1000" dirty="0" smtClean="0">
                <a:solidFill>
                  <a:srgbClr val="FFFFFF"/>
                </a:solidFill>
              </a:rPr>
              <a:t>2012; </a:t>
            </a:r>
            <a:r>
              <a:rPr lang="en-US" sz="1000" baseline="30000" dirty="0" smtClean="0">
                <a:solidFill>
                  <a:srgbClr val="FFFFFF"/>
                </a:solidFill>
              </a:rPr>
              <a:t>2</a:t>
            </a:r>
            <a:r>
              <a:rPr lang="en-US" sz="1000" dirty="0" smtClean="0">
                <a:solidFill>
                  <a:srgbClr val="FFFFFF"/>
                </a:solidFill>
              </a:rPr>
              <a:t> Zhu </a:t>
            </a:r>
            <a:r>
              <a:rPr lang="en-US" sz="1000" dirty="0">
                <a:solidFill>
                  <a:srgbClr val="FFFFFF"/>
                </a:solidFill>
              </a:rPr>
              <a:t>et al, </a:t>
            </a:r>
            <a:r>
              <a:rPr lang="en-US" sz="1000" dirty="0" smtClean="0">
                <a:solidFill>
                  <a:srgbClr val="FFFFFF"/>
                </a:solidFill>
              </a:rPr>
              <a:t>2014; </a:t>
            </a:r>
            <a:r>
              <a:rPr lang="en-US" sz="1000" baseline="30000" dirty="0" smtClean="0">
                <a:solidFill>
                  <a:srgbClr val="FFFFFF"/>
                </a:solidFill>
              </a:rPr>
              <a:t>3</a:t>
            </a:r>
            <a:r>
              <a:rPr lang="en-US" sz="1000" dirty="0" smtClean="0">
                <a:solidFill>
                  <a:srgbClr val="FFFFFF"/>
                </a:solidFill>
              </a:rPr>
              <a:t> </a:t>
            </a:r>
            <a:r>
              <a:rPr lang="en-US" sz="1000" dirty="0" smtClean="0">
                <a:solidFill>
                  <a:srgbClr val="FFFFFF"/>
                </a:solidFill>
                <a:ea typeface="ＭＳ Ｐゴシック" pitchFamily="-1" charset="-128"/>
                <a:cs typeface="ＭＳ Ｐゴシック" pitchFamily="-1" charset="-128"/>
              </a:rPr>
              <a:t>NCT01140347; </a:t>
            </a:r>
            <a:r>
              <a:rPr lang="en-US" sz="1000" baseline="30000" dirty="0" smtClean="0">
                <a:solidFill>
                  <a:srgbClr val="FFFFFF"/>
                </a:solidFill>
                <a:ea typeface="ＭＳ Ｐゴシック" pitchFamily="-1" charset="-128"/>
                <a:cs typeface="ＭＳ Ｐゴシック" pitchFamily="-1" charset="-128"/>
              </a:rPr>
              <a:t>4</a:t>
            </a:r>
            <a:r>
              <a:rPr lang="en-US" sz="1000" dirty="0" smtClean="0">
                <a:solidFill>
                  <a:srgbClr val="FFFFFF"/>
                </a:solidFill>
                <a:ea typeface="ＭＳ Ｐゴシック" pitchFamily="-1" charset="-128"/>
                <a:cs typeface="ＭＳ Ｐゴシック" pitchFamily="-1" charset="-128"/>
              </a:rPr>
              <a:t> NCT01108705; </a:t>
            </a:r>
            <a:r>
              <a:rPr lang="en-US" sz="1000" baseline="30000" dirty="0" smtClean="0">
                <a:solidFill>
                  <a:srgbClr val="FFFFFF"/>
                </a:solidFill>
                <a:ea typeface="ＭＳ Ｐゴシック" pitchFamily="-1" charset="-128"/>
                <a:cs typeface="ＭＳ Ｐゴシック" pitchFamily="-1" charset="-128"/>
              </a:rPr>
              <a:t>5 </a:t>
            </a:r>
            <a:r>
              <a:rPr lang="en-US" sz="1000" dirty="0" smtClean="0">
                <a:solidFill>
                  <a:srgbClr val="FFFFFF"/>
                </a:solidFill>
                <a:ea typeface="ＭＳ Ｐゴシック" pitchFamily="-1" charset="-128"/>
                <a:cs typeface="ＭＳ Ｐゴシック" pitchFamily="-1" charset="-128"/>
              </a:rPr>
              <a:t>NCT01755767; </a:t>
            </a:r>
            <a:r>
              <a:rPr lang="en-US" sz="1000" baseline="30000" dirty="0" smtClean="0">
                <a:solidFill>
                  <a:srgbClr val="FFFFFF"/>
                </a:solidFill>
                <a:ea typeface="ＭＳ Ｐゴシック" pitchFamily="-1" charset="-128"/>
                <a:cs typeface="ＭＳ Ｐゴシック" pitchFamily="-1" charset="-128"/>
              </a:rPr>
              <a:t>6</a:t>
            </a:r>
            <a:r>
              <a:rPr lang="en-US" sz="1000" dirty="0" smtClean="0">
                <a:solidFill>
                  <a:srgbClr val="FFFFFF"/>
                </a:solidFill>
                <a:ea typeface="ＭＳ Ｐゴシック" pitchFamily="-1" charset="-128"/>
                <a:cs typeface="ＭＳ Ｐゴシック" pitchFamily="-1" charset="-128"/>
              </a:rPr>
              <a:t> NCT01774344; </a:t>
            </a:r>
            <a:r>
              <a:rPr lang="en-US" sz="1000" baseline="30000" dirty="0" smtClean="0">
                <a:solidFill>
                  <a:srgbClr val="FFFFFF"/>
                </a:solidFill>
                <a:ea typeface="ＭＳ Ｐゴシック" pitchFamily="-1" charset="-128"/>
                <a:cs typeface="ＭＳ Ｐゴシック" pitchFamily="-1" charset="-128"/>
              </a:rPr>
              <a:t>7</a:t>
            </a:r>
            <a:r>
              <a:rPr lang="en-US" sz="1000" dirty="0" smtClean="0">
                <a:solidFill>
                  <a:srgbClr val="FFFFFF"/>
                </a:solidFill>
                <a:ea typeface="ＭＳ Ｐゴシック" pitchFamily="-1" charset="-128"/>
                <a:cs typeface="ＭＳ Ｐゴシック" pitchFamily="-1" charset="-128"/>
              </a:rPr>
              <a:t> NCT01908426; </a:t>
            </a:r>
            <a:r>
              <a:rPr lang="en-US" sz="1000" baseline="30000" dirty="0" smtClean="0">
                <a:solidFill>
                  <a:srgbClr val="FFFFFF"/>
                </a:solidFill>
                <a:ea typeface="ＭＳ Ｐゴシック" pitchFamily="-1" charset="-128"/>
                <a:cs typeface="ＭＳ Ｐゴシック" pitchFamily="-1" charset="-128"/>
              </a:rPr>
              <a:t>8</a:t>
            </a:r>
            <a:r>
              <a:rPr lang="en-US" sz="1000" dirty="0" smtClean="0">
                <a:solidFill>
                  <a:srgbClr val="FFFFFF"/>
                </a:solidFill>
                <a:ea typeface="ＭＳ Ｐゴシック" pitchFamily="-1" charset="-128"/>
                <a:cs typeface="ＭＳ Ｐゴシック" pitchFamily="-1" charset="-128"/>
              </a:rPr>
              <a:t> NCT01287585.</a:t>
            </a:r>
            <a:endParaRPr lang="en-US" sz="1000" dirty="0">
              <a:solidFill>
                <a:srgbClr val="FFFFFF"/>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Conclusions</a:t>
            </a:r>
          </a:p>
        </p:txBody>
      </p:sp>
      <p:sp>
        <p:nvSpPr>
          <p:cNvPr id="82947" name="Rectangle 3"/>
          <p:cNvSpPr>
            <a:spLocks noGrp="1" noChangeArrowheads="1"/>
          </p:cNvSpPr>
          <p:nvPr>
            <p:ph idx="1"/>
          </p:nvPr>
        </p:nvSpPr>
        <p:spPr>
          <a:xfrm>
            <a:off x="457200" y="1600200"/>
            <a:ext cx="8458200" cy="4525963"/>
          </a:xfrm>
        </p:spPr>
        <p:txBody>
          <a:bodyPr/>
          <a:lstStyle/>
          <a:p>
            <a:r>
              <a:rPr lang="en-US" sz="2400" dirty="0" smtClean="0"/>
              <a:t>Molecular targeted therapeutics will play a role in the future of HCC management</a:t>
            </a:r>
          </a:p>
          <a:p>
            <a:r>
              <a:rPr lang="en-US" sz="2400" dirty="0" err="1" smtClean="0"/>
              <a:t>Sorafenib</a:t>
            </a:r>
            <a:r>
              <a:rPr lang="en-US" sz="2400" dirty="0" smtClean="0"/>
              <a:t> has established a benchmark for front-line studies</a:t>
            </a:r>
          </a:p>
          <a:p>
            <a:r>
              <a:rPr lang="en-US" sz="2400" dirty="0" smtClean="0"/>
              <a:t>Great unmet need for patients who are ineligible for, intolerant to, and who progress on </a:t>
            </a:r>
            <a:r>
              <a:rPr lang="en-US" sz="2400" dirty="0" err="1" smtClean="0"/>
              <a:t>sorafenib</a:t>
            </a:r>
            <a:endParaRPr lang="en-US" sz="2400" dirty="0" smtClean="0"/>
          </a:p>
          <a:p>
            <a:r>
              <a:rPr lang="en-US" sz="2400" dirty="0" smtClean="0"/>
              <a:t>Integrating new clinical assessment tools into clinical trials</a:t>
            </a:r>
          </a:p>
          <a:p>
            <a:r>
              <a:rPr lang="en-US" sz="2400" dirty="0" smtClean="0"/>
              <a:t>Randomized Phase II trials are needed to better assess activity for moving agents into Phase III	</a:t>
            </a:r>
          </a:p>
          <a:p>
            <a:r>
              <a:rPr lang="en-US" sz="2400" dirty="0" smtClean="0"/>
              <a:t>Identify promising new targets for therapy</a:t>
            </a:r>
          </a:p>
          <a:p>
            <a:pPr lvl="1"/>
            <a:r>
              <a:rPr lang="en-US" sz="2000" dirty="0" smtClean="0"/>
              <a:t>better identify patients who will receive benefit</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0" name="Rectangle 2"/>
          <p:cNvSpPr>
            <a:spLocks noGrp="1" noRot="1" noChangeArrowheads="1"/>
          </p:cNvSpPr>
          <p:nvPr>
            <p:ph type="title"/>
          </p:nvPr>
        </p:nvSpPr>
        <p:spPr>
          <a:xfrm>
            <a:off x="0" y="0"/>
            <a:ext cx="9144000" cy="990600"/>
          </a:xfrm>
        </p:spPr>
        <p:txBody>
          <a:bodyPr/>
          <a:lstStyle/>
          <a:p>
            <a:r>
              <a:rPr lang="en-US" sz="3000" dirty="0" smtClean="0"/>
              <a:t>Optimizing Multidisciplinary Management of HCC</a:t>
            </a:r>
          </a:p>
        </p:txBody>
      </p:sp>
      <p:sp>
        <p:nvSpPr>
          <p:cNvPr id="183298" name="AutoShape 3"/>
          <p:cNvSpPr>
            <a:spLocks noChangeArrowheads="1"/>
          </p:cNvSpPr>
          <p:nvPr/>
        </p:nvSpPr>
        <p:spPr bwMode="auto">
          <a:xfrm>
            <a:off x="3124200" y="1981200"/>
            <a:ext cx="381000" cy="228600"/>
          </a:xfrm>
          <a:prstGeom prst="leftRightArrow">
            <a:avLst>
              <a:gd name="adj1" fmla="val 50000"/>
              <a:gd name="adj2" fmla="val 33333"/>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sz="1800"/>
          </a:p>
        </p:txBody>
      </p:sp>
      <p:sp>
        <p:nvSpPr>
          <p:cNvPr id="672772" name="Oval 4"/>
          <p:cNvSpPr>
            <a:spLocks noChangeArrowheads="1"/>
          </p:cNvSpPr>
          <p:nvPr/>
        </p:nvSpPr>
        <p:spPr bwMode="auto">
          <a:xfrm>
            <a:off x="3083090" y="2819400"/>
            <a:ext cx="1811007" cy="908864"/>
          </a:xfrm>
          <a:prstGeom prst="ellipse">
            <a:avLst/>
          </a:prstGeom>
          <a:solidFill>
            <a:schemeClr val="tx2">
              <a:lumMod val="60000"/>
              <a:lumOff val="40000"/>
            </a:schemeClr>
          </a:solidFill>
          <a:ln w="9525">
            <a:noFill/>
            <a:round/>
            <a:headEnd/>
            <a:tailEnd/>
          </a:ln>
          <a:effectLst/>
        </p:spPr>
        <p:txBody>
          <a:bodyPr wrap="none">
            <a:spAutoFit/>
          </a:bodyPr>
          <a:lstStyle>
            <a:lvl1pPr marL="342900" indent="-3429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buSzPct val="70000"/>
              <a:buFont typeface="Wingdings" panose="05000000000000000000" pitchFamily="2" charset="2"/>
              <a:buNone/>
            </a:pPr>
            <a:r>
              <a:rPr lang="en-US" sz="1800" b="1" dirty="0">
                <a:solidFill>
                  <a:schemeClr val="bg1"/>
                </a:solidFill>
                <a:latin typeface="Arial"/>
                <a:cs typeface="Arial"/>
              </a:rPr>
              <a:t>Treatment </a:t>
            </a:r>
          </a:p>
          <a:p>
            <a:pPr algn="ctr">
              <a:buSzPct val="70000"/>
              <a:buFont typeface="Wingdings" panose="05000000000000000000" pitchFamily="2" charset="2"/>
              <a:buNone/>
            </a:pPr>
            <a:r>
              <a:rPr lang="en-US" sz="1800" b="1" dirty="0">
                <a:solidFill>
                  <a:schemeClr val="bg1"/>
                </a:solidFill>
                <a:latin typeface="Arial"/>
                <a:cs typeface="Arial"/>
              </a:rPr>
              <a:t>decision</a:t>
            </a:r>
          </a:p>
        </p:txBody>
      </p:sp>
      <p:sp>
        <p:nvSpPr>
          <p:cNvPr id="672773" name="Oval 5"/>
          <p:cNvSpPr>
            <a:spLocks noChangeArrowheads="1"/>
          </p:cNvSpPr>
          <p:nvPr/>
        </p:nvSpPr>
        <p:spPr bwMode="auto">
          <a:xfrm>
            <a:off x="3124200" y="4114800"/>
            <a:ext cx="1673225" cy="908864"/>
          </a:xfrm>
          <a:prstGeom prst="ellipse">
            <a:avLst/>
          </a:prstGeom>
          <a:solidFill>
            <a:schemeClr val="tx2">
              <a:lumMod val="60000"/>
              <a:lumOff val="40000"/>
            </a:schemeClr>
          </a:solidFill>
          <a:ln w="9525">
            <a:noFill/>
            <a:round/>
            <a:headEnd/>
            <a:tailEnd/>
          </a:ln>
          <a:effectLst/>
        </p:spPr>
        <p:txBody>
          <a:bodyPr>
            <a:spAutoFit/>
          </a:bodyPr>
          <a:lstStyle>
            <a:lvl1pPr marL="342900" indent="-3429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buSzPct val="70000"/>
              <a:buFont typeface="Wingdings" panose="05000000000000000000" pitchFamily="2" charset="2"/>
              <a:buNone/>
            </a:pPr>
            <a:r>
              <a:rPr lang="en-US" sz="1800" b="1" dirty="0">
                <a:solidFill>
                  <a:schemeClr val="bg1"/>
                </a:solidFill>
                <a:latin typeface="Arial"/>
                <a:cs typeface="Arial"/>
              </a:rPr>
              <a:t>Patient</a:t>
            </a:r>
          </a:p>
          <a:p>
            <a:pPr algn="ctr">
              <a:buSzPct val="70000"/>
              <a:buFont typeface="Wingdings" panose="05000000000000000000" pitchFamily="2" charset="2"/>
              <a:buNone/>
            </a:pPr>
            <a:r>
              <a:rPr lang="en-US" sz="1800" b="1" dirty="0">
                <a:solidFill>
                  <a:schemeClr val="bg1"/>
                </a:solidFill>
                <a:latin typeface="Arial"/>
                <a:cs typeface="Arial"/>
              </a:rPr>
              <a:t>call</a:t>
            </a:r>
          </a:p>
        </p:txBody>
      </p:sp>
      <p:sp>
        <p:nvSpPr>
          <p:cNvPr id="672774" name="Oval 6"/>
          <p:cNvSpPr>
            <a:spLocks noChangeArrowheads="1"/>
          </p:cNvSpPr>
          <p:nvPr/>
        </p:nvSpPr>
        <p:spPr bwMode="auto">
          <a:xfrm>
            <a:off x="3048000" y="5486400"/>
            <a:ext cx="1828800" cy="533400"/>
          </a:xfrm>
          <a:prstGeom prst="ellipse">
            <a:avLst/>
          </a:prstGeom>
          <a:solidFill>
            <a:schemeClr val="tx2">
              <a:lumMod val="60000"/>
              <a:lumOff val="40000"/>
            </a:schemeClr>
          </a:solidFill>
          <a:ln w="9525">
            <a:noFill/>
            <a:round/>
            <a:headEnd/>
            <a:tailEnd/>
          </a:ln>
          <a:effectLst/>
        </p:spPr>
        <p:txBody>
          <a:bodyPr/>
          <a:lstStyle>
            <a:lvl1pPr marL="342900" indent="-3429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buSzPct val="70000"/>
              <a:buFont typeface="Wingdings" panose="05000000000000000000" pitchFamily="2" charset="2"/>
              <a:buNone/>
            </a:pPr>
            <a:r>
              <a:rPr lang="en-US" sz="1800" b="1" dirty="0">
                <a:solidFill>
                  <a:schemeClr val="bg1"/>
                </a:solidFill>
                <a:latin typeface="Arial"/>
                <a:cs typeface="Arial"/>
              </a:rPr>
              <a:t>Treatment</a:t>
            </a:r>
          </a:p>
        </p:txBody>
      </p:sp>
      <p:sp>
        <p:nvSpPr>
          <p:cNvPr id="183302" name="AutoShape 7"/>
          <p:cNvSpPr>
            <a:spLocks noChangeArrowheads="1"/>
          </p:cNvSpPr>
          <p:nvPr/>
        </p:nvSpPr>
        <p:spPr bwMode="auto">
          <a:xfrm>
            <a:off x="3733800" y="4953000"/>
            <a:ext cx="457200" cy="407988"/>
          </a:xfrm>
          <a:prstGeom prst="downArrow">
            <a:avLst>
              <a:gd name="adj1" fmla="val 50000"/>
              <a:gd name="adj2" fmla="val 25000"/>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eaVert"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sz="1800">
              <a:solidFill>
                <a:srgbClr val="FFFFFF"/>
              </a:solidFill>
            </a:endParaRPr>
          </a:p>
        </p:txBody>
      </p:sp>
      <p:sp>
        <p:nvSpPr>
          <p:cNvPr id="458760" name="AutoShape 8"/>
          <p:cNvSpPr>
            <a:spLocks noChangeArrowheads="1"/>
          </p:cNvSpPr>
          <p:nvPr/>
        </p:nvSpPr>
        <p:spPr bwMode="auto">
          <a:xfrm>
            <a:off x="1828800" y="1676400"/>
            <a:ext cx="1295400" cy="762000"/>
          </a:xfrm>
          <a:prstGeom prst="roundRect">
            <a:avLst>
              <a:gd name="adj" fmla="val 16667"/>
            </a:avLst>
          </a:prstGeom>
          <a:solidFill>
            <a:schemeClr val="tx2">
              <a:lumMod val="60000"/>
              <a:lumOff val="40000"/>
            </a:schemeClr>
          </a:solidFill>
          <a:ln w="9525">
            <a:noFill/>
            <a:round/>
            <a:headEnd/>
            <a:tailEnd/>
          </a:ln>
        </p:spPr>
        <p:txBody>
          <a:bodyPr wrap="none" anchor="ctr"/>
          <a:lstStyle/>
          <a:p>
            <a:pPr algn="ctr" eaLnBrk="0" hangingPunct="0">
              <a:defRPr/>
            </a:pPr>
            <a:r>
              <a:rPr lang="en-US" sz="1600" b="1" dirty="0" err="1">
                <a:solidFill>
                  <a:schemeClr val="bg1"/>
                </a:solidFill>
                <a:latin typeface="Arial" charset="0"/>
                <a:ea typeface="ヒラギノ角ゴ Pro W3" pitchFamily="-106" charset="-128"/>
                <a:cs typeface="ＭＳ Ｐゴシック" charset="0"/>
              </a:rPr>
              <a:t>Hepatology</a:t>
            </a:r>
            <a:endParaRPr lang="en-US" sz="1600" b="1" dirty="0">
              <a:solidFill>
                <a:schemeClr val="bg1"/>
              </a:solidFill>
              <a:latin typeface="Arial" charset="0"/>
              <a:ea typeface="ヒラギノ角ゴ Pro W3" pitchFamily="-106" charset="-128"/>
              <a:cs typeface="ＭＳ Ｐゴシック" charset="0"/>
            </a:endParaRPr>
          </a:p>
        </p:txBody>
      </p:sp>
      <p:sp>
        <p:nvSpPr>
          <p:cNvPr id="458761" name="AutoShape 9"/>
          <p:cNvSpPr>
            <a:spLocks noChangeArrowheads="1"/>
          </p:cNvSpPr>
          <p:nvPr/>
        </p:nvSpPr>
        <p:spPr bwMode="auto">
          <a:xfrm>
            <a:off x="3505200" y="1676400"/>
            <a:ext cx="990600" cy="762000"/>
          </a:xfrm>
          <a:prstGeom prst="roundRect">
            <a:avLst>
              <a:gd name="adj" fmla="val 16667"/>
            </a:avLst>
          </a:prstGeom>
          <a:solidFill>
            <a:schemeClr val="tx2">
              <a:lumMod val="60000"/>
              <a:lumOff val="40000"/>
            </a:schemeClr>
          </a:solidFill>
          <a:ln w="9525">
            <a:noFill/>
            <a:round/>
            <a:headEnd/>
            <a:tailEnd/>
          </a:ln>
        </p:spPr>
        <p:txBody>
          <a:bodyPr wrap="none" anchor="ctr"/>
          <a:lstStyle/>
          <a:p>
            <a:pPr algn="ctr" eaLnBrk="0" hangingPunct="0">
              <a:defRPr/>
            </a:pPr>
            <a:r>
              <a:rPr lang="en-US" sz="1600" b="1" dirty="0">
                <a:solidFill>
                  <a:schemeClr val="bg1"/>
                </a:solidFill>
                <a:latin typeface="Arial" charset="0"/>
                <a:ea typeface="ヒラギノ角ゴ Pro W3" pitchFamily="-106" charset="-128"/>
                <a:cs typeface="ＭＳ Ｐゴシック" charset="0"/>
              </a:rPr>
              <a:t>Surgery</a:t>
            </a:r>
          </a:p>
        </p:txBody>
      </p:sp>
      <p:sp>
        <p:nvSpPr>
          <p:cNvPr id="458762" name="AutoShape 10"/>
          <p:cNvSpPr>
            <a:spLocks noChangeArrowheads="1"/>
          </p:cNvSpPr>
          <p:nvPr/>
        </p:nvSpPr>
        <p:spPr bwMode="auto">
          <a:xfrm>
            <a:off x="4876800" y="1676400"/>
            <a:ext cx="1143000" cy="762000"/>
          </a:xfrm>
          <a:prstGeom prst="roundRect">
            <a:avLst>
              <a:gd name="adj" fmla="val 16667"/>
            </a:avLst>
          </a:prstGeom>
          <a:solidFill>
            <a:schemeClr val="tx2">
              <a:lumMod val="60000"/>
              <a:lumOff val="40000"/>
            </a:schemeClr>
          </a:solidFill>
          <a:ln w="9525">
            <a:noFill/>
            <a:round/>
            <a:headEnd/>
            <a:tailEnd/>
          </a:ln>
        </p:spPr>
        <p:txBody>
          <a:bodyPr wrap="none" anchor="ctr"/>
          <a:lstStyle/>
          <a:p>
            <a:pPr algn="ctr" eaLnBrk="0" hangingPunct="0">
              <a:defRPr/>
            </a:pPr>
            <a:r>
              <a:rPr lang="en-US" sz="1600" b="1" dirty="0">
                <a:solidFill>
                  <a:schemeClr val="bg1"/>
                </a:solidFill>
                <a:latin typeface="Arial" charset="0"/>
                <a:ea typeface="ヒラギノ角ゴ Pro W3" pitchFamily="-106" charset="-128"/>
                <a:cs typeface="ＭＳ Ｐゴシック" charset="0"/>
              </a:rPr>
              <a:t>Oncology</a:t>
            </a:r>
          </a:p>
        </p:txBody>
      </p:sp>
      <p:sp>
        <p:nvSpPr>
          <p:cNvPr id="183306" name="AutoShape 11"/>
          <p:cNvSpPr>
            <a:spLocks noChangeArrowheads="1"/>
          </p:cNvSpPr>
          <p:nvPr/>
        </p:nvSpPr>
        <p:spPr bwMode="auto">
          <a:xfrm>
            <a:off x="1981200" y="1219200"/>
            <a:ext cx="3886200" cy="304800"/>
          </a:xfrm>
          <a:prstGeom prst="roundRect">
            <a:avLst>
              <a:gd name="adj" fmla="val 16667"/>
            </a:avLst>
          </a:prstGeom>
          <a:solidFill>
            <a:srgbClr val="C19293"/>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sz="1800" b="1">
                <a:solidFill>
                  <a:schemeClr val="bg1"/>
                </a:solidFill>
                <a:ea typeface="ヒラギノ角ゴ Pro W3" charset="-128"/>
              </a:rPr>
              <a:t>Current standard</a:t>
            </a:r>
          </a:p>
        </p:txBody>
      </p:sp>
      <p:sp>
        <p:nvSpPr>
          <p:cNvPr id="672780" name="Oval 12"/>
          <p:cNvSpPr>
            <a:spLocks noChangeArrowheads="1"/>
          </p:cNvSpPr>
          <p:nvPr/>
        </p:nvSpPr>
        <p:spPr bwMode="auto">
          <a:xfrm>
            <a:off x="5593080" y="4400550"/>
            <a:ext cx="2961640" cy="2019300"/>
          </a:xfrm>
          <a:prstGeom prst="ellipse">
            <a:avLst/>
          </a:prstGeom>
          <a:solidFill>
            <a:srgbClr val="744E40"/>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sz="1800" b="1">
                <a:solidFill>
                  <a:schemeClr val="bg1"/>
                </a:solidFill>
                <a:ea typeface="ヒラギノ角ゴ Pro W3" charset="-128"/>
              </a:rPr>
              <a:t>All relevant specialists</a:t>
            </a:r>
          </a:p>
          <a:p>
            <a:pPr algn="ctr"/>
            <a:r>
              <a:rPr lang="en-US" sz="1800" b="1">
                <a:solidFill>
                  <a:schemeClr val="bg1"/>
                </a:solidFill>
                <a:ea typeface="ヒラギノ角ゴ Pro W3" charset="-128"/>
              </a:rPr>
              <a:t>Treatment decision</a:t>
            </a:r>
          </a:p>
          <a:p>
            <a:pPr algn="ctr"/>
            <a:r>
              <a:rPr lang="en-US" sz="1800" b="1">
                <a:solidFill>
                  <a:schemeClr val="bg1"/>
                </a:solidFill>
                <a:ea typeface="ヒラギノ角ゴ Pro W3" charset="-128"/>
              </a:rPr>
              <a:t>Patient communication</a:t>
            </a:r>
          </a:p>
        </p:txBody>
      </p:sp>
      <p:sp>
        <p:nvSpPr>
          <p:cNvPr id="183308" name="AutoShape 13"/>
          <p:cNvSpPr>
            <a:spLocks noChangeArrowheads="1"/>
          </p:cNvSpPr>
          <p:nvPr/>
        </p:nvSpPr>
        <p:spPr bwMode="auto">
          <a:xfrm>
            <a:off x="5181600" y="3956864"/>
            <a:ext cx="3733800" cy="304800"/>
          </a:xfrm>
          <a:prstGeom prst="roundRect">
            <a:avLst>
              <a:gd name="adj" fmla="val 16667"/>
            </a:avLst>
          </a:prstGeom>
          <a:solidFill>
            <a:srgbClr val="C19293"/>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sz="1800" b="1">
                <a:solidFill>
                  <a:schemeClr val="bg1"/>
                </a:solidFill>
                <a:ea typeface="ヒラギノ角ゴ Pro W3" charset="-128"/>
              </a:rPr>
              <a:t>What we want</a:t>
            </a:r>
          </a:p>
        </p:txBody>
      </p:sp>
      <p:sp>
        <p:nvSpPr>
          <p:cNvPr id="183309" name="AutoShape 14"/>
          <p:cNvSpPr>
            <a:spLocks noChangeArrowheads="1"/>
          </p:cNvSpPr>
          <p:nvPr/>
        </p:nvSpPr>
        <p:spPr bwMode="auto">
          <a:xfrm>
            <a:off x="4800600" y="2813864"/>
            <a:ext cx="1490663" cy="1096963"/>
          </a:xfrm>
          <a:prstGeom prst="curvedDownArrow">
            <a:avLst>
              <a:gd name="adj1" fmla="val 27178"/>
              <a:gd name="adj2" fmla="val 54356"/>
              <a:gd name="adj3" fmla="val 33333"/>
            </a:avLst>
          </a:prstGeom>
          <a:solidFill>
            <a:srgbClr val="C192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sz="1800"/>
          </a:p>
        </p:txBody>
      </p:sp>
      <p:sp>
        <p:nvSpPr>
          <p:cNvPr id="183310" name="AutoShape 15"/>
          <p:cNvSpPr>
            <a:spLocks noChangeArrowheads="1"/>
          </p:cNvSpPr>
          <p:nvPr/>
        </p:nvSpPr>
        <p:spPr bwMode="auto">
          <a:xfrm>
            <a:off x="3733800" y="3657600"/>
            <a:ext cx="457200" cy="407988"/>
          </a:xfrm>
          <a:prstGeom prst="downArrow">
            <a:avLst>
              <a:gd name="adj1" fmla="val 50000"/>
              <a:gd name="adj2" fmla="val 25000"/>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eaVert"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sz="1800">
              <a:solidFill>
                <a:srgbClr val="FFFFFF"/>
              </a:solidFill>
            </a:endParaRPr>
          </a:p>
        </p:txBody>
      </p:sp>
      <p:sp>
        <p:nvSpPr>
          <p:cNvPr id="183311" name="AutoShape 16"/>
          <p:cNvSpPr>
            <a:spLocks noChangeArrowheads="1"/>
          </p:cNvSpPr>
          <p:nvPr/>
        </p:nvSpPr>
        <p:spPr bwMode="auto">
          <a:xfrm>
            <a:off x="3733800" y="2362200"/>
            <a:ext cx="457200" cy="407988"/>
          </a:xfrm>
          <a:prstGeom prst="downArrow">
            <a:avLst>
              <a:gd name="adj1" fmla="val 50000"/>
              <a:gd name="adj2" fmla="val 25000"/>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eaVert"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sz="1800">
              <a:solidFill>
                <a:srgbClr val="FFFFFF"/>
              </a:solidFill>
            </a:endParaRPr>
          </a:p>
        </p:txBody>
      </p:sp>
      <p:sp>
        <p:nvSpPr>
          <p:cNvPr id="458769" name="AutoShape 17"/>
          <p:cNvSpPr>
            <a:spLocks noChangeArrowheads="1"/>
          </p:cNvSpPr>
          <p:nvPr/>
        </p:nvSpPr>
        <p:spPr bwMode="auto">
          <a:xfrm>
            <a:off x="152400" y="1676400"/>
            <a:ext cx="1295400" cy="762000"/>
          </a:xfrm>
          <a:prstGeom prst="roundRect">
            <a:avLst>
              <a:gd name="adj" fmla="val 16667"/>
            </a:avLst>
          </a:prstGeom>
          <a:solidFill>
            <a:schemeClr val="tx2">
              <a:lumMod val="60000"/>
              <a:lumOff val="40000"/>
            </a:schemeClr>
          </a:solidFill>
          <a:ln w="9525">
            <a:noFill/>
            <a:round/>
            <a:headEnd/>
            <a:tailEnd/>
          </a:ln>
        </p:spPr>
        <p:txBody>
          <a:bodyPr wrap="none" anchor="ctr"/>
          <a:lstStyle/>
          <a:p>
            <a:pPr algn="ctr" eaLnBrk="0" hangingPunct="0">
              <a:defRPr/>
            </a:pPr>
            <a:r>
              <a:rPr lang="en-US" sz="1600" b="1" dirty="0" err="1">
                <a:solidFill>
                  <a:schemeClr val="bg1"/>
                </a:solidFill>
                <a:latin typeface="Arial" charset="0"/>
                <a:ea typeface="ヒラギノ角ゴ Pro W3" pitchFamily="-106" charset="-128"/>
                <a:cs typeface="ＭＳ Ｐゴシック" charset="0"/>
              </a:rPr>
              <a:t>Interv</a:t>
            </a:r>
            <a:r>
              <a:rPr lang="en-US" sz="1600" b="1" dirty="0">
                <a:solidFill>
                  <a:schemeClr val="bg1"/>
                </a:solidFill>
                <a:latin typeface="Arial" charset="0"/>
                <a:ea typeface="ヒラギノ角ゴ Pro W3" pitchFamily="-106" charset="-128"/>
                <a:cs typeface="ＭＳ Ｐゴシック" charset="0"/>
              </a:rPr>
              <a:t>. </a:t>
            </a:r>
          </a:p>
          <a:p>
            <a:pPr algn="ctr" eaLnBrk="0" hangingPunct="0">
              <a:defRPr/>
            </a:pPr>
            <a:r>
              <a:rPr lang="en-US" sz="1600" b="1" dirty="0">
                <a:solidFill>
                  <a:schemeClr val="bg1"/>
                </a:solidFill>
                <a:latin typeface="Arial" charset="0"/>
                <a:ea typeface="ヒラギノ角ゴ Pro W3" pitchFamily="-106" charset="-128"/>
                <a:cs typeface="ＭＳ Ｐゴシック" charset="0"/>
              </a:rPr>
              <a:t>radiology</a:t>
            </a:r>
          </a:p>
        </p:txBody>
      </p:sp>
      <p:sp>
        <p:nvSpPr>
          <p:cNvPr id="183313" name="AutoShape 18"/>
          <p:cNvSpPr>
            <a:spLocks noChangeArrowheads="1"/>
          </p:cNvSpPr>
          <p:nvPr/>
        </p:nvSpPr>
        <p:spPr bwMode="auto">
          <a:xfrm>
            <a:off x="4495800" y="1981200"/>
            <a:ext cx="381000" cy="228600"/>
          </a:xfrm>
          <a:prstGeom prst="leftRightArrow">
            <a:avLst>
              <a:gd name="adj1" fmla="val 50000"/>
              <a:gd name="adj2" fmla="val 33333"/>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sz="1800"/>
          </a:p>
        </p:txBody>
      </p:sp>
      <p:sp>
        <p:nvSpPr>
          <p:cNvPr id="183314" name="AutoShape 19"/>
          <p:cNvSpPr>
            <a:spLocks noChangeArrowheads="1"/>
          </p:cNvSpPr>
          <p:nvPr/>
        </p:nvSpPr>
        <p:spPr bwMode="auto">
          <a:xfrm>
            <a:off x="1447800" y="1981200"/>
            <a:ext cx="381000" cy="228600"/>
          </a:xfrm>
          <a:prstGeom prst="leftRightArrow">
            <a:avLst>
              <a:gd name="adj1" fmla="val 50000"/>
              <a:gd name="adj2" fmla="val 33333"/>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sz="1800"/>
          </a:p>
        </p:txBody>
      </p:sp>
      <p:sp>
        <p:nvSpPr>
          <p:cNvPr id="183315" name="AutoShape 20"/>
          <p:cNvSpPr>
            <a:spLocks noChangeArrowheads="1"/>
          </p:cNvSpPr>
          <p:nvPr/>
        </p:nvSpPr>
        <p:spPr bwMode="auto">
          <a:xfrm>
            <a:off x="6019800" y="1981200"/>
            <a:ext cx="381000" cy="228600"/>
          </a:xfrm>
          <a:prstGeom prst="leftRightArrow">
            <a:avLst>
              <a:gd name="adj1" fmla="val 50000"/>
              <a:gd name="adj2" fmla="val 33333"/>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sz="1800"/>
          </a:p>
        </p:txBody>
      </p:sp>
      <p:sp>
        <p:nvSpPr>
          <p:cNvPr id="458773" name="AutoShape 21"/>
          <p:cNvSpPr>
            <a:spLocks noChangeArrowheads="1"/>
          </p:cNvSpPr>
          <p:nvPr/>
        </p:nvSpPr>
        <p:spPr bwMode="auto">
          <a:xfrm>
            <a:off x="6400800" y="1676400"/>
            <a:ext cx="1219200" cy="762000"/>
          </a:xfrm>
          <a:prstGeom prst="roundRect">
            <a:avLst>
              <a:gd name="adj" fmla="val 16667"/>
            </a:avLst>
          </a:prstGeom>
          <a:solidFill>
            <a:schemeClr val="tx2">
              <a:lumMod val="60000"/>
              <a:lumOff val="40000"/>
            </a:schemeClr>
          </a:solidFill>
          <a:ln w="9525">
            <a:noFill/>
            <a:round/>
            <a:headEnd/>
            <a:tailEnd/>
          </a:ln>
        </p:spPr>
        <p:txBody>
          <a:bodyPr wrap="none" anchor="ctr"/>
          <a:lstStyle/>
          <a:p>
            <a:pPr algn="ctr" eaLnBrk="0" hangingPunct="0">
              <a:defRPr/>
            </a:pPr>
            <a:r>
              <a:rPr lang="en-US" sz="1600" b="1">
                <a:solidFill>
                  <a:schemeClr val="bg1"/>
                </a:solidFill>
                <a:latin typeface="Arial" charset="0"/>
                <a:ea typeface="ヒラギノ角ゴ Pro W3" pitchFamily="-106" charset="-128"/>
                <a:cs typeface="ＭＳ Ｐゴシック" charset="0"/>
              </a:rPr>
              <a:t>Pathology</a:t>
            </a:r>
          </a:p>
        </p:txBody>
      </p:sp>
      <p:sp>
        <p:nvSpPr>
          <p:cNvPr id="183317" name="Text Box 22"/>
          <p:cNvSpPr txBox="1">
            <a:spLocks noChangeArrowheads="1"/>
          </p:cNvSpPr>
          <p:nvPr/>
        </p:nvSpPr>
        <p:spPr bwMode="auto">
          <a:xfrm>
            <a:off x="14068" y="6565900"/>
            <a:ext cx="3733689"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sz="1000" dirty="0">
                <a:solidFill>
                  <a:srgbClr val="FFFFFF"/>
                </a:solidFill>
                <a:ea typeface="ヒラギノ角ゴ Pro W3" charset="-128"/>
              </a:rPr>
              <a:t>Courtesy of Carrie </a:t>
            </a:r>
            <a:r>
              <a:rPr lang="en-US" sz="1000" dirty="0" err="1">
                <a:solidFill>
                  <a:srgbClr val="FFFFFF"/>
                </a:solidFill>
                <a:ea typeface="ヒラギノ角ゴ Pro W3" charset="-128"/>
              </a:rPr>
              <a:t>Frenette</a:t>
            </a:r>
            <a:r>
              <a:rPr lang="en-US" sz="1000" dirty="0">
                <a:solidFill>
                  <a:srgbClr val="FFFFFF"/>
                </a:solidFill>
                <a:ea typeface="ヒラギノ角ゴ Pro W3" charset="-128"/>
              </a:rPr>
              <a:t>, MD, CPMC integrated HCC clinic.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72780"/>
                                        </p:tgtEl>
                                        <p:attrNameLst>
                                          <p:attrName>style.visibility</p:attrName>
                                        </p:attrNameLst>
                                      </p:cBhvr>
                                      <p:to>
                                        <p:strVal val="visible"/>
                                      </p:to>
                                    </p:set>
                                    <p:animEffect transition="in" filter="fade">
                                      <p:cBhvr>
                                        <p:cTn id="7" dur="1000"/>
                                        <p:tgtEl>
                                          <p:spTgt spid="672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2780"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r>
              <a:rPr lang="en-US" dirty="0" smtClean="0"/>
              <a:t>Questions?</a:t>
            </a:r>
            <a:endParaRPr lang="en-US" dirty="0"/>
          </a:p>
        </p:txBody>
      </p:sp>
    </p:spTree>
    <p:extLst>
      <p:ext uri="{BB962C8B-B14F-4D97-AF65-F5344CB8AC3E}">
        <p14:creationId xmlns:p14="http://schemas.microsoft.com/office/powerpoint/2010/main" xmlns="" val="36634013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Population Attributable Fractions of HCC Risk Factors, US, Persons 65+ years</a:t>
            </a:r>
          </a:p>
        </p:txBody>
      </p:sp>
      <p:graphicFrame>
        <p:nvGraphicFramePr>
          <p:cNvPr id="4" name="Content Placeholder 3"/>
          <p:cNvGraphicFramePr>
            <a:graphicFrameLocks noGrp="1"/>
          </p:cNvGraphicFramePr>
          <p:nvPr>
            <p:ph idx="1"/>
          </p:nvPr>
        </p:nvGraphicFramePr>
        <p:xfrm>
          <a:off x="457200" y="1600200"/>
          <a:ext cx="8229600" cy="3134646"/>
        </p:xfrm>
        <a:graphic>
          <a:graphicData uri="http://schemas.openxmlformats.org/drawingml/2006/table">
            <a:tbl>
              <a:tblPr firstRow="1" bandRow="1">
                <a:tableStyleId>{5C22544A-7EE6-4342-B048-85BDC9FD1C3A}</a:tableStyleId>
              </a:tblPr>
              <a:tblGrid>
                <a:gridCol w="2514600"/>
                <a:gridCol w="1371600"/>
                <a:gridCol w="1371600"/>
                <a:gridCol w="1447800"/>
                <a:gridCol w="1524000"/>
              </a:tblGrid>
              <a:tr h="370881">
                <a:tc>
                  <a:txBody>
                    <a:bodyPr/>
                    <a:lstStyle/>
                    <a:p>
                      <a:endParaRPr lang="en-US" sz="1800" dirty="0">
                        <a:latin typeface="Arial"/>
                        <a:cs typeface="Arial"/>
                      </a:endParaRPr>
                    </a:p>
                  </a:txBody>
                  <a:tcPr marT="45725" marB="45725">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latin typeface="Arial"/>
                          <a:cs typeface="Arial"/>
                        </a:rPr>
                        <a:t>White</a:t>
                      </a:r>
                      <a:endParaRPr lang="en-US" sz="1800" dirty="0">
                        <a:latin typeface="Arial"/>
                        <a:cs typeface="Arial"/>
                      </a:endParaRPr>
                    </a:p>
                  </a:txBody>
                  <a:tcPr marT="45725" marB="45725">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latin typeface="Arial"/>
                          <a:cs typeface="Arial"/>
                        </a:rPr>
                        <a:t>Black</a:t>
                      </a:r>
                      <a:endParaRPr lang="en-US" sz="1800" dirty="0">
                        <a:latin typeface="Arial"/>
                        <a:cs typeface="Arial"/>
                      </a:endParaRPr>
                    </a:p>
                  </a:txBody>
                  <a:tcPr marT="45725" marB="45725">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latin typeface="Arial"/>
                          <a:cs typeface="Arial"/>
                        </a:rPr>
                        <a:t>Asian</a:t>
                      </a:r>
                      <a:endParaRPr lang="en-US" sz="1800" dirty="0">
                        <a:latin typeface="Arial"/>
                        <a:cs typeface="Arial"/>
                      </a:endParaRPr>
                    </a:p>
                  </a:txBody>
                  <a:tcPr marT="45725" marB="45725">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latin typeface="Arial"/>
                          <a:cs typeface="Arial"/>
                        </a:rPr>
                        <a:t>Hispanic</a:t>
                      </a:r>
                      <a:endParaRPr lang="en-US" sz="1800" dirty="0">
                        <a:latin typeface="Arial"/>
                        <a:cs typeface="Arial"/>
                      </a:endParaRPr>
                    </a:p>
                  </a:txBody>
                  <a:tcPr marT="45725" marB="45725">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81">
                <a:tc>
                  <a:txBody>
                    <a:bodyPr/>
                    <a:lstStyle/>
                    <a:p>
                      <a:r>
                        <a:rPr lang="en-US" sz="1800" dirty="0" smtClean="0">
                          <a:latin typeface="Arial"/>
                          <a:cs typeface="Arial"/>
                        </a:rPr>
                        <a:t>Hepatitis C virus</a:t>
                      </a:r>
                      <a:endParaRPr lang="en-US" sz="1800" dirty="0">
                        <a:latin typeface="Arial"/>
                        <a:cs typeface="Arial"/>
                      </a:endParaRPr>
                    </a:p>
                  </a:txBody>
                  <a:tcPr marT="45725" marB="45725">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latin typeface="Arial"/>
                          <a:cs typeface="Arial"/>
                        </a:rPr>
                        <a:t>18.1%</a:t>
                      </a:r>
                      <a:endParaRPr lang="en-US" sz="1800" dirty="0">
                        <a:latin typeface="Arial"/>
                        <a:cs typeface="Arial"/>
                      </a:endParaRPr>
                    </a:p>
                  </a:txBody>
                  <a:tcPr marT="45725" marB="45725">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latin typeface="Arial"/>
                          <a:cs typeface="Arial"/>
                        </a:rPr>
                        <a:t>34.9%</a:t>
                      </a:r>
                      <a:endParaRPr lang="en-US" sz="1800" dirty="0">
                        <a:latin typeface="Arial"/>
                        <a:cs typeface="Arial"/>
                      </a:endParaRPr>
                    </a:p>
                  </a:txBody>
                  <a:tcPr marT="45725" marB="45725">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latin typeface="Arial"/>
                          <a:cs typeface="Arial"/>
                        </a:rPr>
                        <a:t>35.9%</a:t>
                      </a:r>
                      <a:endParaRPr lang="en-US" sz="1800" dirty="0">
                        <a:latin typeface="Arial"/>
                        <a:cs typeface="Arial"/>
                      </a:endParaRPr>
                    </a:p>
                  </a:txBody>
                  <a:tcPr marT="45725" marB="45725">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latin typeface="Arial"/>
                          <a:cs typeface="Arial"/>
                        </a:rPr>
                        <a:t>28.2%</a:t>
                      </a:r>
                      <a:endParaRPr lang="en-US" sz="1800" dirty="0">
                        <a:latin typeface="Arial"/>
                        <a:cs typeface="Arial"/>
                      </a:endParaRPr>
                    </a:p>
                  </a:txBody>
                  <a:tcPr marT="45725" marB="45725">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81">
                <a:tc>
                  <a:txBody>
                    <a:bodyPr/>
                    <a:lstStyle/>
                    <a:p>
                      <a:r>
                        <a:rPr lang="en-US" sz="1800" dirty="0" smtClean="0">
                          <a:latin typeface="Arial"/>
                          <a:cs typeface="Arial"/>
                        </a:rPr>
                        <a:t>Hepatitis</a:t>
                      </a:r>
                      <a:r>
                        <a:rPr lang="en-US" sz="1800" baseline="0" dirty="0" smtClean="0">
                          <a:latin typeface="Arial"/>
                          <a:cs typeface="Arial"/>
                        </a:rPr>
                        <a:t> B virus</a:t>
                      </a:r>
                      <a:endParaRPr lang="en-US" sz="1800" dirty="0">
                        <a:latin typeface="Arial"/>
                        <a:cs typeface="Arial"/>
                      </a:endParaRPr>
                    </a:p>
                  </a:txBody>
                  <a:tcPr marT="45725" marB="45725">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latin typeface="Arial"/>
                          <a:cs typeface="Arial"/>
                        </a:rPr>
                        <a:t>2.4%</a:t>
                      </a:r>
                      <a:endParaRPr lang="en-US" sz="1800" dirty="0">
                        <a:latin typeface="Arial"/>
                        <a:cs typeface="Arial"/>
                      </a:endParaRPr>
                    </a:p>
                  </a:txBody>
                  <a:tcPr marT="45725" marB="45725">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latin typeface="Arial"/>
                          <a:cs typeface="Arial"/>
                        </a:rPr>
                        <a:t>2.1%</a:t>
                      </a:r>
                      <a:endParaRPr lang="en-US" sz="1800" dirty="0">
                        <a:latin typeface="Arial"/>
                        <a:cs typeface="Arial"/>
                      </a:endParaRPr>
                    </a:p>
                  </a:txBody>
                  <a:tcPr marT="45725" marB="45725">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latin typeface="Arial"/>
                          <a:cs typeface="Arial"/>
                        </a:rPr>
                        <a:t>28.5%</a:t>
                      </a:r>
                      <a:endParaRPr lang="en-US" sz="1800" dirty="0">
                        <a:latin typeface="Arial"/>
                        <a:cs typeface="Arial"/>
                      </a:endParaRPr>
                    </a:p>
                  </a:txBody>
                  <a:tcPr marT="45725" marB="45725">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latin typeface="Arial"/>
                          <a:cs typeface="Arial"/>
                        </a:rPr>
                        <a:t>1.5%</a:t>
                      </a:r>
                      <a:endParaRPr lang="en-US" sz="1800" dirty="0">
                        <a:latin typeface="Arial"/>
                        <a:cs typeface="Arial"/>
                      </a:endParaRPr>
                    </a:p>
                  </a:txBody>
                  <a:tcPr marT="45725" marB="45725">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640151">
                <a:tc>
                  <a:txBody>
                    <a:bodyPr/>
                    <a:lstStyle/>
                    <a:p>
                      <a:r>
                        <a:rPr lang="en-US" sz="1800" dirty="0" smtClean="0">
                          <a:latin typeface="Arial"/>
                          <a:cs typeface="Arial"/>
                        </a:rPr>
                        <a:t>Alcohol-related conditions</a:t>
                      </a:r>
                      <a:endParaRPr lang="en-US" sz="1800" dirty="0">
                        <a:latin typeface="Arial"/>
                        <a:cs typeface="Arial"/>
                      </a:endParaRPr>
                    </a:p>
                  </a:txBody>
                  <a:tcPr marT="45725" marB="45725">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latin typeface="Arial"/>
                          <a:cs typeface="Arial"/>
                        </a:rPr>
                        <a:t>25.6%</a:t>
                      </a:r>
                      <a:endParaRPr lang="en-US" sz="1800" dirty="0">
                        <a:latin typeface="Arial"/>
                        <a:cs typeface="Arial"/>
                      </a:endParaRPr>
                    </a:p>
                  </a:txBody>
                  <a:tcPr marT="45725" marB="45725">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latin typeface="Arial"/>
                          <a:cs typeface="Arial"/>
                        </a:rPr>
                        <a:t>18.5%</a:t>
                      </a:r>
                      <a:endParaRPr lang="en-US" sz="1800" dirty="0">
                        <a:latin typeface="Arial"/>
                        <a:cs typeface="Arial"/>
                      </a:endParaRPr>
                    </a:p>
                  </a:txBody>
                  <a:tcPr marT="45725" marB="45725">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latin typeface="Arial"/>
                          <a:cs typeface="Arial"/>
                        </a:rPr>
                        <a:t>15.2%</a:t>
                      </a:r>
                      <a:endParaRPr lang="en-US" sz="1800" dirty="0">
                        <a:latin typeface="Arial"/>
                        <a:cs typeface="Arial"/>
                      </a:endParaRPr>
                    </a:p>
                  </a:txBody>
                  <a:tcPr marT="45725" marB="45725">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latin typeface="Arial"/>
                          <a:cs typeface="Arial"/>
                        </a:rPr>
                        <a:t>30.1%</a:t>
                      </a:r>
                      <a:endParaRPr lang="en-US" sz="1800" dirty="0">
                        <a:latin typeface="Arial"/>
                        <a:cs typeface="Arial"/>
                      </a:endParaRPr>
                    </a:p>
                  </a:txBody>
                  <a:tcPr marT="45725" marB="45725">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81">
                <a:tc>
                  <a:txBody>
                    <a:bodyPr/>
                    <a:lstStyle/>
                    <a:p>
                      <a:r>
                        <a:rPr lang="en-US" sz="1800" dirty="0" smtClean="0">
                          <a:latin typeface="Arial"/>
                          <a:cs typeface="Arial"/>
                        </a:rPr>
                        <a:t>Diabetes and obesity</a:t>
                      </a:r>
                      <a:endParaRPr lang="en-US" sz="1800" dirty="0">
                        <a:latin typeface="Arial"/>
                        <a:cs typeface="Arial"/>
                      </a:endParaRPr>
                    </a:p>
                  </a:txBody>
                  <a:tcPr marT="45725" marB="45725">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latin typeface="Arial"/>
                          <a:cs typeface="Arial"/>
                        </a:rPr>
                        <a:t>38.9%</a:t>
                      </a:r>
                      <a:endParaRPr lang="en-US" sz="1800" dirty="0">
                        <a:latin typeface="Arial"/>
                        <a:cs typeface="Arial"/>
                      </a:endParaRPr>
                    </a:p>
                  </a:txBody>
                  <a:tcPr marT="45725" marB="45725">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latin typeface="Arial"/>
                          <a:cs typeface="Arial"/>
                        </a:rPr>
                        <a:t>11.5%</a:t>
                      </a:r>
                      <a:endParaRPr lang="en-US" sz="1800" dirty="0">
                        <a:latin typeface="Arial"/>
                        <a:cs typeface="Arial"/>
                      </a:endParaRPr>
                    </a:p>
                  </a:txBody>
                  <a:tcPr marT="45725" marB="45725">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latin typeface="Arial"/>
                          <a:cs typeface="Arial"/>
                        </a:rPr>
                        <a:t>18.5%</a:t>
                      </a:r>
                      <a:endParaRPr lang="en-US" sz="1800" dirty="0">
                        <a:latin typeface="Arial"/>
                        <a:cs typeface="Arial"/>
                      </a:endParaRPr>
                    </a:p>
                  </a:txBody>
                  <a:tcPr marT="45725" marB="45725">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latin typeface="Arial"/>
                          <a:cs typeface="Arial"/>
                        </a:rPr>
                        <a:t>38.1%</a:t>
                      </a:r>
                      <a:endParaRPr lang="en-US" sz="1800" dirty="0">
                        <a:latin typeface="Arial"/>
                        <a:cs typeface="Arial"/>
                      </a:endParaRPr>
                    </a:p>
                  </a:txBody>
                  <a:tcPr marT="45725" marB="45725">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81">
                <a:tc>
                  <a:txBody>
                    <a:bodyPr/>
                    <a:lstStyle/>
                    <a:p>
                      <a:r>
                        <a:rPr lang="en-US" sz="1800" dirty="0" smtClean="0">
                          <a:latin typeface="Arial"/>
                          <a:cs typeface="Arial"/>
                        </a:rPr>
                        <a:t>Rare metabolic</a:t>
                      </a:r>
                      <a:r>
                        <a:rPr lang="en-US" sz="1800" baseline="0" dirty="0" smtClean="0">
                          <a:latin typeface="Arial"/>
                          <a:cs typeface="Arial"/>
                        </a:rPr>
                        <a:t> disorders</a:t>
                      </a:r>
                      <a:endParaRPr lang="en-US" sz="1800" dirty="0">
                        <a:latin typeface="Arial"/>
                        <a:cs typeface="Arial"/>
                      </a:endParaRPr>
                    </a:p>
                  </a:txBody>
                  <a:tcPr marT="45725" marB="45725">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latin typeface="Arial"/>
                          <a:cs typeface="Arial"/>
                        </a:rPr>
                        <a:t>3.9%</a:t>
                      </a:r>
                      <a:endParaRPr lang="en-US" sz="1800" dirty="0">
                        <a:latin typeface="Arial"/>
                        <a:cs typeface="Arial"/>
                      </a:endParaRPr>
                    </a:p>
                  </a:txBody>
                  <a:tcPr marT="45725" marB="45725">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800" dirty="0">
                        <a:latin typeface="Arial"/>
                        <a:cs typeface="Arial"/>
                      </a:endParaRPr>
                    </a:p>
                  </a:txBody>
                  <a:tcPr marT="45725" marB="45725">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latin typeface="Arial"/>
                          <a:cs typeface="Arial"/>
                        </a:rPr>
                        <a:t>1.9%</a:t>
                      </a:r>
                      <a:endParaRPr lang="en-US" sz="1800" dirty="0">
                        <a:latin typeface="Arial"/>
                        <a:cs typeface="Arial"/>
                      </a:endParaRPr>
                    </a:p>
                  </a:txBody>
                  <a:tcPr marT="45725" marB="45725">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800" dirty="0">
                        <a:latin typeface="Arial"/>
                        <a:cs typeface="Arial"/>
                      </a:endParaRPr>
                    </a:p>
                  </a:txBody>
                  <a:tcPr marT="45725" marB="45725">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81">
                <a:tc>
                  <a:txBody>
                    <a:bodyPr/>
                    <a:lstStyle/>
                    <a:p>
                      <a:r>
                        <a:rPr lang="en-US" sz="1800" dirty="0" smtClean="0">
                          <a:latin typeface="Arial"/>
                          <a:cs typeface="Arial"/>
                        </a:rPr>
                        <a:t>Cumulative</a:t>
                      </a:r>
                      <a:endParaRPr lang="en-US" sz="1800" dirty="0">
                        <a:latin typeface="Arial"/>
                        <a:cs typeface="Arial"/>
                      </a:endParaRPr>
                    </a:p>
                  </a:txBody>
                  <a:tcPr marT="45725" marB="45725">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latin typeface="Arial"/>
                          <a:cs typeface="Arial"/>
                        </a:rPr>
                        <a:t>64.0%</a:t>
                      </a:r>
                      <a:endParaRPr lang="en-US" sz="1800" dirty="0">
                        <a:latin typeface="Arial"/>
                        <a:cs typeface="Arial"/>
                      </a:endParaRPr>
                    </a:p>
                  </a:txBody>
                  <a:tcPr marT="45725" marB="45725">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latin typeface="Arial"/>
                          <a:cs typeface="Arial"/>
                        </a:rPr>
                        <a:t>52.4%</a:t>
                      </a:r>
                      <a:endParaRPr lang="en-US" sz="1800" dirty="0">
                        <a:latin typeface="Arial"/>
                        <a:cs typeface="Arial"/>
                      </a:endParaRPr>
                    </a:p>
                  </a:txBody>
                  <a:tcPr marT="45725" marB="45725">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latin typeface="Arial"/>
                          <a:cs typeface="Arial"/>
                        </a:rPr>
                        <a:t>70.1%</a:t>
                      </a:r>
                      <a:endParaRPr lang="en-US" sz="1800" dirty="0">
                        <a:latin typeface="Arial"/>
                        <a:cs typeface="Arial"/>
                      </a:endParaRPr>
                    </a:p>
                  </a:txBody>
                  <a:tcPr marT="45725" marB="45725">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latin typeface="Arial"/>
                          <a:cs typeface="Arial"/>
                        </a:rPr>
                        <a:t>69.7%</a:t>
                      </a:r>
                      <a:endParaRPr lang="en-US" sz="1800" dirty="0">
                        <a:latin typeface="Arial"/>
                        <a:cs typeface="Arial"/>
                      </a:endParaRPr>
                    </a:p>
                  </a:txBody>
                  <a:tcPr marT="45725" marB="45725">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42036" name="TextBox 4"/>
          <p:cNvSpPr txBox="1">
            <a:spLocks noChangeArrowheads="1"/>
          </p:cNvSpPr>
          <p:nvPr/>
        </p:nvSpPr>
        <p:spPr bwMode="auto">
          <a:xfrm>
            <a:off x="0" y="6551154"/>
            <a:ext cx="60960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000" dirty="0">
                <a:solidFill>
                  <a:schemeClr val="bg1"/>
                </a:solidFill>
              </a:rPr>
              <a:t>Wetzel </a:t>
            </a:r>
            <a:r>
              <a:rPr lang="en-US" sz="1000" dirty="0" smtClean="0">
                <a:solidFill>
                  <a:schemeClr val="bg1"/>
                </a:solidFill>
              </a:rPr>
              <a:t>et al, 2013.</a:t>
            </a:r>
            <a:endParaRPr lang="en-US" sz="1000" dirty="0">
              <a:solidFill>
                <a:schemeClr val="bg1"/>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228600" y="0"/>
            <a:ext cx="8686800" cy="914400"/>
          </a:xfrm>
        </p:spPr>
        <p:txBody>
          <a:bodyPr/>
          <a:lstStyle/>
          <a:p>
            <a:r>
              <a:rPr lang="en-US" sz="3200" dirty="0" smtClean="0"/>
              <a:t>Pathogenesis of </a:t>
            </a:r>
            <a:r>
              <a:rPr lang="en-US" sz="3200" dirty="0" err="1" smtClean="0"/>
              <a:t>Hepatocellular</a:t>
            </a:r>
            <a:r>
              <a:rPr lang="en-US" sz="3200" dirty="0" smtClean="0"/>
              <a:t> Carcinoma</a:t>
            </a:r>
          </a:p>
        </p:txBody>
      </p:sp>
      <p:sp>
        <p:nvSpPr>
          <p:cNvPr id="43011" name="TextBox 3"/>
          <p:cNvSpPr txBox="1">
            <a:spLocks noChangeArrowheads="1"/>
          </p:cNvSpPr>
          <p:nvPr/>
        </p:nvSpPr>
        <p:spPr bwMode="auto">
          <a:xfrm>
            <a:off x="0" y="6553200"/>
            <a:ext cx="4495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000" dirty="0" smtClean="0">
                <a:solidFill>
                  <a:srgbClr val="FFFFFF"/>
                </a:solidFill>
              </a:rPr>
              <a:t>Adapted from </a:t>
            </a:r>
            <a:r>
              <a:rPr lang="en-US" sz="1000" dirty="0" err="1" smtClean="0">
                <a:solidFill>
                  <a:srgbClr val="FFFFFF"/>
                </a:solidFill>
              </a:rPr>
              <a:t>Levrero</a:t>
            </a:r>
            <a:r>
              <a:rPr lang="en-US" sz="1000" dirty="0" smtClean="0">
                <a:solidFill>
                  <a:srgbClr val="FFFFFF"/>
                </a:solidFill>
              </a:rPr>
              <a:t>, 2006.</a:t>
            </a:r>
            <a:endParaRPr lang="en-US" sz="1000" dirty="0">
              <a:solidFill>
                <a:srgbClr val="FFFFFF"/>
              </a:solidFill>
            </a:endParaRPr>
          </a:p>
        </p:txBody>
      </p:sp>
      <p:grpSp>
        <p:nvGrpSpPr>
          <p:cNvPr id="41" name="Group 40"/>
          <p:cNvGrpSpPr/>
          <p:nvPr/>
        </p:nvGrpSpPr>
        <p:grpSpPr>
          <a:xfrm>
            <a:off x="228600" y="914400"/>
            <a:ext cx="8686800" cy="5257800"/>
            <a:chOff x="228600" y="914400"/>
            <a:chExt cx="8686800" cy="5257800"/>
          </a:xfrm>
        </p:grpSpPr>
        <p:sp>
          <p:nvSpPr>
            <p:cNvPr id="37" name="Rectangle 36"/>
            <p:cNvSpPr/>
            <p:nvPr/>
          </p:nvSpPr>
          <p:spPr>
            <a:xfrm>
              <a:off x="228600" y="914400"/>
              <a:ext cx="8686800" cy="5257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3010" name="Picture 3"/>
            <p:cNvPicPr>
              <a:picLocks noChangeAspect="1" noChangeArrowheads="1"/>
            </p:cNvPicPr>
            <p:nvPr/>
          </p:nvPicPr>
          <p:blipFill>
            <a:blip r:embed="rId3">
              <a:extLst>
                <a:ext uri="{28A0092B-C50C-407E-A947-70E740481C1C}">
                  <a14:useLocalDpi xmlns:a14="http://schemas.microsoft.com/office/drawing/2010/main" xmlns="" val="0"/>
                </a:ext>
              </a:extLst>
            </a:blip>
            <a:srcRect t="59642" b="10684"/>
            <a:stretch>
              <a:fillRect/>
            </a:stretch>
          </p:blipFill>
          <p:spPr bwMode="auto">
            <a:xfrm>
              <a:off x="751840" y="4199424"/>
              <a:ext cx="7640320" cy="1437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8" name="Freeform 37"/>
            <p:cNvSpPr/>
            <p:nvPr/>
          </p:nvSpPr>
          <p:spPr>
            <a:xfrm>
              <a:off x="861473" y="3779520"/>
              <a:ext cx="1688687" cy="1920240"/>
            </a:xfrm>
            <a:custGeom>
              <a:avLst/>
              <a:gdLst>
                <a:gd name="connsiteX0" fmla="*/ 591407 w 1688687"/>
                <a:gd name="connsiteY0" fmla="*/ 924560 h 1920240"/>
                <a:gd name="connsiteX1" fmla="*/ 632047 w 1688687"/>
                <a:gd name="connsiteY1" fmla="*/ 772160 h 1920240"/>
                <a:gd name="connsiteX2" fmla="*/ 835247 w 1688687"/>
                <a:gd name="connsiteY2" fmla="*/ 609600 h 1920240"/>
                <a:gd name="connsiteX3" fmla="*/ 997807 w 1688687"/>
                <a:gd name="connsiteY3" fmla="*/ 579120 h 1920240"/>
                <a:gd name="connsiteX4" fmla="*/ 1109567 w 1688687"/>
                <a:gd name="connsiteY4" fmla="*/ 650240 h 1920240"/>
                <a:gd name="connsiteX5" fmla="*/ 1312767 w 1688687"/>
                <a:gd name="connsiteY5" fmla="*/ 619760 h 1920240"/>
                <a:gd name="connsiteX6" fmla="*/ 1485487 w 1688687"/>
                <a:gd name="connsiteY6" fmla="*/ 457200 h 1920240"/>
                <a:gd name="connsiteX7" fmla="*/ 1648047 w 1688687"/>
                <a:gd name="connsiteY7" fmla="*/ 386080 h 1920240"/>
                <a:gd name="connsiteX8" fmla="*/ 1688687 w 1688687"/>
                <a:gd name="connsiteY8" fmla="*/ 0 h 1920240"/>
                <a:gd name="connsiteX9" fmla="*/ 73247 w 1688687"/>
                <a:gd name="connsiteY9" fmla="*/ 91440 h 1920240"/>
                <a:gd name="connsiteX10" fmla="*/ 286607 w 1688687"/>
                <a:gd name="connsiteY10" fmla="*/ 934720 h 1920240"/>
                <a:gd name="connsiteX11" fmla="*/ 215487 w 1688687"/>
                <a:gd name="connsiteY11" fmla="*/ 1778000 h 1920240"/>
                <a:gd name="connsiteX12" fmla="*/ 530447 w 1688687"/>
                <a:gd name="connsiteY12" fmla="*/ 1920240 h 1920240"/>
                <a:gd name="connsiteX13" fmla="*/ 804767 w 1688687"/>
                <a:gd name="connsiteY13" fmla="*/ 1889760 h 1920240"/>
                <a:gd name="connsiteX14" fmla="*/ 804767 w 1688687"/>
                <a:gd name="connsiteY14" fmla="*/ 1513840 h 1920240"/>
                <a:gd name="connsiteX15" fmla="*/ 550767 w 1688687"/>
                <a:gd name="connsiteY15" fmla="*/ 1341120 h 1920240"/>
                <a:gd name="connsiteX16" fmla="*/ 591407 w 1688687"/>
                <a:gd name="connsiteY16" fmla="*/ 924560 h 192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88687" h="1920240">
                  <a:moveTo>
                    <a:pt x="591407" y="924560"/>
                  </a:moveTo>
                  <a:lnTo>
                    <a:pt x="632047" y="772160"/>
                  </a:lnTo>
                  <a:lnTo>
                    <a:pt x="835247" y="609600"/>
                  </a:lnTo>
                  <a:lnTo>
                    <a:pt x="997807" y="579120"/>
                  </a:lnTo>
                  <a:lnTo>
                    <a:pt x="1109567" y="650240"/>
                  </a:lnTo>
                  <a:lnTo>
                    <a:pt x="1312767" y="619760"/>
                  </a:lnTo>
                  <a:lnTo>
                    <a:pt x="1485487" y="457200"/>
                  </a:lnTo>
                  <a:lnTo>
                    <a:pt x="1648047" y="386080"/>
                  </a:lnTo>
                  <a:lnTo>
                    <a:pt x="1688687" y="0"/>
                  </a:lnTo>
                  <a:lnTo>
                    <a:pt x="73247" y="91440"/>
                  </a:lnTo>
                  <a:lnTo>
                    <a:pt x="286607" y="934720"/>
                  </a:lnTo>
                  <a:cubicBezTo>
                    <a:pt x="194109" y="1767200"/>
                    <a:pt x="0" y="1562513"/>
                    <a:pt x="215487" y="1778000"/>
                  </a:cubicBezTo>
                  <a:lnTo>
                    <a:pt x="530447" y="1920240"/>
                  </a:lnTo>
                  <a:lnTo>
                    <a:pt x="804767" y="1889760"/>
                  </a:lnTo>
                  <a:lnTo>
                    <a:pt x="804767" y="1513840"/>
                  </a:lnTo>
                  <a:lnTo>
                    <a:pt x="550767" y="1341120"/>
                  </a:lnTo>
                  <a:lnTo>
                    <a:pt x="591407" y="924560"/>
                  </a:lnTo>
                  <a:close/>
                </a:path>
              </a:pathLst>
            </a:cu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2590800" y="1198602"/>
              <a:ext cx="1403637" cy="369332"/>
            </a:xfrm>
            <a:prstGeom prst="rect">
              <a:avLst/>
            </a:prstGeom>
            <a:noFill/>
          </p:spPr>
          <p:txBody>
            <a:bodyPr wrap="none" rtlCol="0">
              <a:spAutoFit/>
            </a:bodyPr>
            <a:lstStyle/>
            <a:p>
              <a:r>
                <a:rPr lang="en-US" dirty="0" smtClean="0"/>
                <a:t>15-40 years</a:t>
              </a:r>
              <a:endParaRPr lang="en-US" dirty="0"/>
            </a:p>
          </p:txBody>
        </p:sp>
        <p:sp>
          <p:nvSpPr>
            <p:cNvPr id="6" name="TextBox 5"/>
            <p:cNvSpPr txBox="1"/>
            <p:nvPr/>
          </p:nvSpPr>
          <p:spPr>
            <a:xfrm>
              <a:off x="2032095" y="1380092"/>
              <a:ext cx="518065" cy="369332"/>
            </a:xfrm>
            <a:prstGeom prst="rect">
              <a:avLst/>
            </a:prstGeom>
            <a:noFill/>
          </p:spPr>
          <p:txBody>
            <a:bodyPr wrap="none" rtlCol="0">
              <a:spAutoFit/>
            </a:bodyPr>
            <a:lstStyle/>
            <a:p>
              <a:r>
                <a:rPr lang="en-US" dirty="0" smtClean="0"/>
                <a:t>CH</a:t>
              </a:r>
              <a:endParaRPr lang="en-US" dirty="0"/>
            </a:p>
          </p:txBody>
        </p:sp>
        <p:sp>
          <p:nvSpPr>
            <p:cNvPr id="7" name="TextBox 6"/>
            <p:cNvSpPr txBox="1"/>
            <p:nvPr/>
          </p:nvSpPr>
          <p:spPr>
            <a:xfrm>
              <a:off x="4192035" y="1381680"/>
              <a:ext cx="1095259" cy="369332"/>
            </a:xfrm>
            <a:prstGeom prst="rect">
              <a:avLst/>
            </a:prstGeom>
            <a:noFill/>
          </p:spPr>
          <p:txBody>
            <a:bodyPr wrap="none" rtlCol="0">
              <a:spAutoFit/>
            </a:bodyPr>
            <a:lstStyle/>
            <a:p>
              <a:r>
                <a:rPr lang="en-US" dirty="0" smtClean="0"/>
                <a:t>Cirrhosis</a:t>
              </a:r>
              <a:endParaRPr lang="en-US" dirty="0"/>
            </a:p>
          </p:txBody>
        </p:sp>
        <p:sp>
          <p:nvSpPr>
            <p:cNvPr id="8" name="TextBox 7"/>
            <p:cNvSpPr txBox="1"/>
            <p:nvPr/>
          </p:nvSpPr>
          <p:spPr>
            <a:xfrm>
              <a:off x="5486400" y="1198602"/>
              <a:ext cx="1634469" cy="369332"/>
            </a:xfrm>
            <a:prstGeom prst="rect">
              <a:avLst/>
            </a:prstGeom>
            <a:noFill/>
          </p:spPr>
          <p:txBody>
            <a:bodyPr wrap="none" rtlCol="0">
              <a:spAutoFit/>
            </a:bodyPr>
            <a:lstStyle/>
            <a:p>
              <a:r>
                <a:rPr lang="en-US" dirty="0" smtClean="0"/>
                <a:t>3-5% per year</a:t>
              </a:r>
              <a:endParaRPr lang="en-US" dirty="0"/>
            </a:p>
          </p:txBody>
        </p:sp>
        <p:sp>
          <p:nvSpPr>
            <p:cNvPr id="9" name="TextBox 8"/>
            <p:cNvSpPr txBox="1"/>
            <p:nvPr/>
          </p:nvSpPr>
          <p:spPr>
            <a:xfrm>
              <a:off x="7392435" y="1381680"/>
              <a:ext cx="684765" cy="369332"/>
            </a:xfrm>
            <a:prstGeom prst="rect">
              <a:avLst/>
            </a:prstGeom>
            <a:noFill/>
          </p:spPr>
          <p:txBody>
            <a:bodyPr wrap="none" rtlCol="0">
              <a:spAutoFit/>
            </a:bodyPr>
            <a:lstStyle/>
            <a:p>
              <a:r>
                <a:rPr lang="en-US" dirty="0" smtClean="0"/>
                <a:t>HCC</a:t>
              </a:r>
              <a:endParaRPr lang="en-US" dirty="0"/>
            </a:p>
          </p:txBody>
        </p:sp>
        <p:sp>
          <p:nvSpPr>
            <p:cNvPr id="10" name="TextBox 9"/>
            <p:cNvSpPr txBox="1"/>
            <p:nvPr/>
          </p:nvSpPr>
          <p:spPr>
            <a:xfrm>
              <a:off x="5551622" y="1752600"/>
              <a:ext cx="2525578" cy="2446824"/>
            </a:xfrm>
            <a:prstGeom prst="rect">
              <a:avLst/>
            </a:prstGeom>
            <a:solidFill>
              <a:srgbClr val="FFFFFF"/>
            </a:solidFill>
            <a:ln>
              <a:solidFill>
                <a:schemeClr val="tx1"/>
              </a:solidFill>
            </a:ln>
          </p:spPr>
          <p:txBody>
            <a:bodyPr wrap="square" rtlCol="0">
              <a:spAutoFit/>
            </a:bodyPr>
            <a:lstStyle/>
            <a:p>
              <a:pPr algn="ctr"/>
              <a:r>
                <a:rPr lang="en-US" sz="1400" dirty="0" smtClean="0"/>
                <a:t>pRb1 Pathway</a:t>
              </a:r>
            </a:p>
            <a:p>
              <a:pPr algn="ctr"/>
              <a:r>
                <a:rPr lang="en-US" sz="1100" dirty="0" smtClean="0"/>
                <a:t>(pRb1 LOH, p27, p16 </a:t>
              </a:r>
              <a:r>
                <a:rPr lang="en-US" sz="1100" dirty="0" err="1" smtClean="0"/>
                <a:t>cyclin</a:t>
              </a:r>
              <a:r>
                <a:rPr lang="en-US" sz="1100" dirty="0" smtClean="0"/>
                <a:t> D1, </a:t>
              </a:r>
              <a:r>
                <a:rPr lang="en-US" sz="1100" dirty="0" err="1" smtClean="0"/>
                <a:t>gankirin</a:t>
              </a:r>
              <a:r>
                <a:rPr lang="en-US" sz="1100" dirty="0" smtClean="0"/>
                <a:t>)</a:t>
              </a:r>
            </a:p>
            <a:p>
              <a:pPr algn="ctr"/>
              <a:endParaRPr lang="en-US" sz="1400" dirty="0" smtClean="0"/>
            </a:p>
            <a:p>
              <a:pPr algn="ctr"/>
              <a:r>
                <a:rPr lang="en-US" sz="1400" dirty="0" smtClean="0"/>
                <a:t>TGF-</a:t>
              </a:r>
              <a:r>
                <a:rPr lang="en-US" sz="1400" dirty="0" smtClean="0">
                  <a:latin typeface="Lucida Grande"/>
                  <a:ea typeface="Lucida Grande"/>
                  <a:cs typeface="Lucida Grande"/>
                </a:rPr>
                <a:t>β</a:t>
              </a:r>
              <a:r>
                <a:rPr lang="en-US" sz="1400" dirty="0" smtClean="0"/>
                <a:t>1 Pathway</a:t>
              </a:r>
            </a:p>
            <a:p>
              <a:pPr algn="ctr"/>
              <a:endParaRPr lang="en-US" sz="1400" dirty="0" smtClean="0"/>
            </a:p>
            <a:p>
              <a:pPr algn="ctr"/>
              <a:r>
                <a:rPr lang="en-US" sz="1400" dirty="0"/>
                <a:t>p</a:t>
              </a:r>
              <a:r>
                <a:rPr lang="en-US" sz="1400" dirty="0" smtClean="0"/>
                <a:t>53 family</a:t>
              </a:r>
            </a:p>
            <a:p>
              <a:pPr algn="ctr"/>
              <a:r>
                <a:rPr lang="en-US" sz="1100" dirty="0" smtClean="0"/>
                <a:t>P53 (mutations if </a:t>
              </a:r>
              <a:r>
                <a:rPr lang="en-US" sz="1100" dirty="0" err="1" smtClean="0"/>
                <a:t>aflatoxin</a:t>
              </a:r>
              <a:r>
                <a:rPr lang="en-US" sz="1100" dirty="0" smtClean="0"/>
                <a:t> exposure)</a:t>
              </a:r>
            </a:p>
            <a:p>
              <a:pPr algn="ctr"/>
              <a:r>
                <a:rPr lang="en-US" sz="1100" dirty="0"/>
                <a:t>p</a:t>
              </a:r>
              <a:r>
                <a:rPr lang="en-US" sz="1100" dirty="0" smtClean="0"/>
                <a:t>73 altered expression</a:t>
              </a:r>
            </a:p>
            <a:p>
              <a:pPr algn="ctr"/>
              <a:endParaRPr lang="en-US" sz="1400" dirty="0" smtClean="0"/>
            </a:p>
            <a:p>
              <a:pPr algn="ctr"/>
              <a:r>
                <a:rPr lang="en-US" sz="1400" dirty="0" err="1" smtClean="0"/>
                <a:t>Wnt</a:t>
              </a:r>
              <a:r>
                <a:rPr lang="en-US" sz="1400" dirty="0" smtClean="0"/>
                <a:t> pathway</a:t>
              </a:r>
            </a:p>
            <a:p>
              <a:pPr algn="ctr"/>
              <a:r>
                <a:rPr lang="en-US" sz="1100" dirty="0" err="1" smtClean="0">
                  <a:latin typeface="Lucida Grande"/>
                  <a:ea typeface="Lucida Grande"/>
                  <a:cs typeface="Lucida Grande"/>
                </a:rPr>
                <a:t>β</a:t>
              </a:r>
              <a:r>
                <a:rPr lang="en-US" sz="1100" dirty="0" err="1" smtClean="0"/>
                <a:t>-catenin</a:t>
              </a:r>
              <a:r>
                <a:rPr lang="en-US" sz="1100" dirty="0" smtClean="0"/>
                <a:t> (</a:t>
              </a:r>
              <a:r>
                <a:rPr lang="en-US" sz="1100" dirty="0" err="1" smtClean="0"/>
                <a:t>axin</a:t>
              </a:r>
              <a:r>
                <a:rPr lang="en-US" sz="1100" dirty="0" smtClean="0"/>
                <a:t>&gt;APC)</a:t>
              </a:r>
              <a:endParaRPr lang="en-US" sz="1100" dirty="0"/>
            </a:p>
          </p:txBody>
        </p:sp>
        <p:sp>
          <p:nvSpPr>
            <p:cNvPr id="11" name="TextBox 10"/>
            <p:cNvSpPr txBox="1"/>
            <p:nvPr/>
          </p:nvSpPr>
          <p:spPr>
            <a:xfrm>
              <a:off x="2819400" y="2209800"/>
              <a:ext cx="2525578" cy="307777"/>
            </a:xfrm>
            <a:prstGeom prst="rect">
              <a:avLst/>
            </a:prstGeom>
            <a:solidFill>
              <a:srgbClr val="FFFFFF"/>
            </a:solidFill>
          </p:spPr>
          <p:txBody>
            <a:bodyPr wrap="square" rtlCol="0">
              <a:spAutoFit/>
            </a:bodyPr>
            <a:lstStyle/>
            <a:p>
              <a:pPr algn="r"/>
              <a:r>
                <a:rPr lang="en-US" sz="1400" dirty="0" smtClean="0"/>
                <a:t>Early genetic alterations??</a:t>
              </a:r>
              <a:endParaRPr lang="en-US" sz="1100" dirty="0"/>
            </a:p>
          </p:txBody>
        </p:sp>
        <p:sp>
          <p:nvSpPr>
            <p:cNvPr id="12" name="TextBox 11"/>
            <p:cNvSpPr txBox="1"/>
            <p:nvPr/>
          </p:nvSpPr>
          <p:spPr>
            <a:xfrm>
              <a:off x="3352800" y="2665511"/>
              <a:ext cx="1992178" cy="307777"/>
            </a:xfrm>
            <a:prstGeom prst="rect">
              <a:avLst/>
            </a:prstGeom>
            <a:solidFill>
              <a:srgbClr val="FFFFFF"/>
            </a:solidFill>
          </p:spPr>
          <p:txBody>
            <a:bodyPr wrap="square" rtlCol="0">
              <a:spAutoFit/>
            </a:bodyPr>
            <a:lstStyle/>
            <a:p>
              <a:pPr algn="r"/>
              <a:r>
                <a:rPr lang="en-US" sz="1400" dirty="0" smtClean="0"/>
                <a:t>Epigenetic alterations</a:t>
              </a:r>
              <a:endParaRPr lang="en-US" sz="1100" dirty="0"/>
            </a:p>
          </p:txBody>
        </p:sp>
        <p:sp>
          <p:nvSpPr>
            <p:cNvPr id="13" name="TextBox 12"/>
            <p:cNvSpPr txBox="1"/>
            <p:nvPr/>
          </p:nvSpPr>
          <p:spPr>
            <a:xfrm>
              <a:off x="1310970" y="3048000"/>
              <a:ext cx="1279830" cy="307777"/>
            </a:xfrm>
            <a:prstGeom prst="rect">
              <a:avLst/>
            </a:prstGeom>
            <a:solidFill>
              <a:srgbClr val="FFFFFF"/>
            </a:solidFill>
          </p:spPr>
          <p:txBody>
            <a:bodyPr wrap="square" rtlCol="0">
              <a:spAutoFit/>
            </a:bodyPr>
            <a:lstStyle/>
            <a:p>
              <a:pPr algn="ctr"/>
              <a:r>
                <a:rPr lang="en-US" sz="1400" dirty="0" smtClean="0"/>
                <a:t>HBV </a:t>
              </a:r>
              <a:r>
                <a:rPr lang="en-US" sz="1400" dirty="0" err="1" smtClean="0"/>
                <a:t>e</a:t>
              </a:r>
              <a:r>
                <a:rPr lang="en-US" sz="1400" dirty="0" smtClean="0"/>
                <a:t> HCV</a:t>
              </a:r>
              <a:endParaRPr lang="en-US" sz="1100" dirty="0"/>
            </a:p>
          </p:txBody>
        </p:sp>
        <p:sp>
          <p:nvSpPr>
            <p:cNvPr id="14" name="TextBox 13"/>
            <p:cNvSpPr txBox="1"/>
            <p:nvPr/>
          </p:nvSpPr>
          <p:spPr>
            <a:xfrm>
              <a:off x="751840" y="3508177"/>
              <a:ext cx="975030" cy="307777"/>
            </a:xfrm>
            <a:prstGeom prst="rect">
              <a:avLst/>
            </a:prstGeom>
            <a:solidFill>
              <a:srgbClr val="FFFFFF"/>
            </a:solidFill>
          </p:spPr>
          <p:txBody>
            <a:bodyPr wrap="square" rtlCol="0">
              <a:spAutoFit/>
            </a:bodyPr>
            <a:lstStyle/>
            <a:p>
              <a:pPr algn="ctr"/>
              <a:r>
                <a:rPr lang="en-US" sz="1400" dirty="0" smtClean="0"/>
                <a:t>Diabetes</a:t>
              </a:r>
              <a:endParaRPr lang="en-US" sz="1100" dirty="0"/>
            </a:p>
          </p:txBody>
        </p:sp>
        <p:sp>
          <p:nvSpPr>
            <p:cNvPr id="15" name="TextBox 14"/>
            <p:cNvSpPr txBox="1"/>
            <p:nvPr/>
          </p:nvSpPr>
          <p:spPr>
            <a:xfrm>
              <a:off x="2103285" y="3508177"/>
              <a:ext cx="975030" cy="307777"/>
            </a:xfrm>
            <a:prstGeom prst="rect">
              <a:avLst/>
            </a:prstGeom>
            <a:solidFill>
              <a:srgbClr val="FFFFFF"/>
            </a:solidFill>
          </p:spPr>
          <p:txBody>
            <a:bodyPr wrap="square" rtlCol="0">
              <a:spAutoFit/>
            </a:bodyPr>
            <a:lstStyle/>
            <a:p>
              <a:pPr algn="ctr"/>
              <a:r>
                <a:rPr lang="en-US" sz="1400" dirty="0" smtClean="0"/>
                <a:t>Alcohol</a:t>
              </a:r>
              <a:endParaRPr lang="en-US" sz="1100" dirty="0"/>
            </a:p>
          </p:txBody>
        </p:sp>
        <p:sp>
          <p:nvSpPr>
            <p:cNvPr id="16" name="TextBox 15"/>
            <p:cNvSpPr txBox="1"/>
            <p:nvPr/>
          </p:nvSpPr>
          <p:spPr>
            <a:xfrm>
              <a:off x="821733" y="3962400"/>
              <a:ext cx="702267" cy="307777"/>
            </a:xfrm>
            <a:prstGeom prst="rect">
              <a:avLst/>
            </a:prstGeom>
            <a:solidFill>
              <a:srgbClr val="FFFFFF"/>
            </a:solidFill>
          </p:spPr>
          <p:txBody>
            <a:bodyPr wrap="square" rtlCol="0">
              <a:spAutoFit/>
            </a:bodyPr>
            <a:lstStyle/>
            <a:p>
              <a:pPr algn="ctr"/>
              <a:r>
                <a:rPr lang="en-US" sz="1400" dirty="0" smtClean="0"/>
                <a:t>NASH</a:t>
              </a:r>
              <a:endParaRPr lang="en-US" sz="1100" dirty="0"/>
            </a:p>
          </p:txBody>
        </p:sp>
        <p:sp>
          <p:nvSpPr>
            <p:cNvPr id="17" name="TextBox 16"/>
            <p:cNvSpPr txBox="1"/>
            <p:nvPr/>
          </p:nvSpPr>
          <p:spPr>
            <a:xfrm>
              <a:off x="739245" y="5637311"/>
              <a:ext cx="1143449" cy="307777"/>
            </a:xfrm>
            <a:prstGeom prst="rect">
              <a:avLst/>
            </a:prstGeom>
            <a:solidFill>
              <a:srgbClr val="FFFFFF"/>
            </a:solidFill>
          </p:spPr>
          <p:txBody>
            <a:bodyPr wrap="square" rtlCol="0">
              <a:spAutoFit/>
            </a:bodyPr>
            <a:lstStyle/>
            <a:p>
              <a:pPr algn="ctr"/>
              <a:r>
                <a:rPr lang="en-US" sz="1400" dirty="0" err="1" smtClean="0"/>
                <a:t>Aflatoxins</a:t>
              </a:r>
              <a:endParaRPr lang="en-US" sz="1100" dirty="0"/>
            </a:p>
          </p:txBody>
        </p:sp>
        <p:sp>
          <p:nvSpPr>
            <p:cNvPr id="18" name="TextBox 17"/>
            <p:cNvSpPr txBox="1"/>
            <p:nvPr/>
          </p:nvSpPr>
          <p:spPr>
            <a:xfrm>
              <a:off x="2655223" y="5637311"/>
              <a:ext cx="1307177" cy="307777"/>
            </a:xfrm>
            <a:prstGeom prst="rect">
              <a:avLst/>
            </a:prstGeom>
            <a:solidFill>
              <a:srgbClr val="FFFFFF"/>
            </a:solidFill>
          </p:spPr>
          <p:txBody>
            <a:bodyPr wrap="square" rtlCol="0">
              <a:spAutoFit/>
            </a:bodyPr>
            <a:lstStyle/>
            <a:p>
              <a:pPr algn="ctr"/>
              <a:r>
                <a:rPr lang="en-US" sz="1400" dirty="0" smtClean="0"/>
                <a:t>Inflammation</a:t>
              </a:r>
              <a:endParaRPr lang="en-US" sz="1100" dirty="0"/>
            </a:p>
          </p:txBody>
        </p:sp>
        <p:sp>
          <p:nvSpPr>
            <p:cNvPr id="19" name="TextBox 18"/>
            <p:cNvSpPr txBox="1"/>
            <p:nvPr/>
          </p:nvSpPr>
          <p:spPr>
            <a:xfrm>
              <a:off x="4114801" y="5637311"/>
              <a:ext cx="1828800" cy="307777"/>
            </a:xfrm>
            <a:prstGeom prst="rect">
              <a:avLst/>
            </a:prstGeom>
            <a:solidFill>
              <a:srgbClr val="FFFFFF"/>
            </a:solidFill>
          </p:spPr>
          <p:txBody>
            <a:bodyPr wrap="square" rtlCol="0">
              <a:spAutoFit/>
            </a:bodyPr>
            <a:lstStyle/>
            <a:p>
              <a:pPr algn="ctr"/>
              <a:r>
                <a:rPr lang="en-US" sz="1400" dirty="0" smtClean="0"/>
                <a:t>Dysplastic Lesions</a:t>
              </a:r>
              <a:endParaRPr lang="en-US" sz="1100" dirty="0"/>
            </a:p>
          </p:txBody>
        </p:sp>
        <p:sp>
          <p:nvSpPr>
            <p:cNvPr id="20" name="TextBox 19"/>
            <p:cNvSpPr txBox="1"/>
            <p:nvPr/>
          </p:nvSpPr>
          <p:spPr>
            <a:xfrm>
              <a:off x="6158728" y="5637311"/>
              <a:ext cx="1828800" cy="307777"/>
            </a:xfrm>
            <a:prstGeom prst="rect">
              <a:avLst/>
            </a:prstGeom>
            <a:solidFill>
              <a:srgbClr val="FFFFFF"/>
            </a:solidFill>
          </p:spPr>
          <p:txBody>
            <a:bodyPr wrap="square" rtlCol="0">
              <a:spAutoFit/>
            </a:bodyPr>
            <a:lstStyle/>
            <a:p>
              <a:pPr algn="ctr"/>
              <a:r>
                <a:rPr lang="en-US" sz="1400" dirty="0" err="1" smtClean="0"/>
                <a:t>Clonal</a:t>
              </a:r>
              <a:r>
                <a:rPr lang="en-US" sz="1400" dirty="0" smtClean="0"/>
                <a:t> Selection</a:t>
              </a:r>
              <a:endParaRPr lang="en-US" sz="1100" dirty="0"/>
            </a:p>
          </p:txBody>
        </p:sp>
        <p:cxnSp>
          <p:nvCxnSpPr>
            <p:cNvPr id="24" name="Straight Arrow Connector 23"/>
            <p:cNvCxnSpPr/>
            <p:nvPr/>
          </p:nvCxnSpPr>
          <p:spPr>
            <a:xfrm>
              <a:off x="2550160" y="1564758"/>
              <a:ext cx="1672877" cy="1588"/>
            </a:xfrm>
            <a:prstGeom prst="straightConnector1">
              <a:avLst/>
            </a:prstGeom>
            <a:ln w="50800" cap="flat" cmpd="sng" algn="ctr">
              <a:solidFill>
                <a:schemeClr val="tx1"/>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V="1">
              <a:off x="5287294" y="1564758"/>
              <a:ext cx="2105141" cy="1588"/>
            </a:xfrm>
            <a:prstGeom prst="straightConnector1">
              <a:avLst/>
            </a:prstGeom>
            <a:ln w="50800" cap="flat" cmpd="sng" algn="ctr">
              <a:solidFill>
                <a:schemeClr val="tx1"/>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rot="5400000">
              <a:off x="1472165" y="3788614"/>
              <a:ext cx="867258" cy="1588"/>
            </a:xfrm>
            <a:prstGeom prst="straightConnector1">
              <a:avLst/>
            </a:prstGeom>
            <a:ln w="50800" cap="flat" cmpd="sng" algn="ctr">
              <a:solidFill>
                <a:schemeClr val="tx1"/>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rot="5400000">
              <a:off x="2045174" y="4020512"/>
              <a:ext cx="375138" cy="258915"/>
            </a:xfrm>
            <a:prstGeom prst="straightConnector1">
              <a:avLst/>
            </a:prstGeom>
            <a:ln w="50800" cap="flat" cmpd="sng" algn="ctr">
              <a:solidFill>
                <a:schemeClr val="tx1"/>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rot="16200000" flipH="1">
              <a:off x="1392666" y="3947291"/>
              <a:ext cx="521585" cy="258913"/>
            </a:xfrm>
            <a:prstGeom prst="straightConnector1">
              <a:avLst/>
            </a:prstGeom>
            <a:ln w="50800" cap="flat" cmpd="sng" algn="ctr">
              <a:solidFill>
                <a:schemeClr val="tx1"/>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rot="16200000" flipH="1">
              <a:off x="1264149" y="4271116"/>
              <a:ext cx="260792" cy="258914"/>
            </a:xfrm>
            <a:prstGeom prst="straightConnector1">
              <a:avLst/>
            </a:prstGeom>
            <a:ln w="50800" cap="flat" cmpd="sng" algn="ctr">
              <a:solidFill>
                <a:schemeClr val="tx1"/>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rot="5400000" flipH="1" flipV="1">
              <a:off x="1098466" y="5353965"/>
              <a:ext cx="425007" cy="258913"/>
            </a:xfrm>
            <a:prstGeom prst="straightConnector1">
              <a:avLst/>
            </a:prstGeom>
            <a:ln w="50800" cap="flat" cmpd="sng" algn="ctr">
              <a:solidFill>
                <a:schemeClr val="tx1"/>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xmlns="" val="27414278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457200" y="169801"/>
            <a:ext cx="8229600" cy="1143000"/>
          </a:xfrm>
        </p:spPr>
        <p:txBody>
          <a:bodyPr/>
          <a:lstStyle/>
          <a:p>
            <a:r>
              <a:rPr lang="en-US" dirty="0" smtClean="0"/>
              <a:t>Relevant Pathways in HCC Biology</a:t>
            </a:r>
          </a:p>
        </p:txBody>
      </p:sp>
      <p:pic>
        <p:nvPicPr>
          <p:cNvPr id="44035" name="Picture 2" descr="Unfortunately we are unable to provide accessible alternative text for this. If you require assistance to access this image, please contact help@nature.com or the autho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19200" y="1312801"/>
            <a:ext cx="6705601" cy="50117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4036" name="TextBox 4"/>
          <p:cNvSpPr txBox="1">
            <a:spLocks noChangeArrowheads="1"/>
          </p:cNvSpPr>
          <p:nvPr/>
        </p:nvSpPr>
        <p:spPr bwMode="auto">
          <a:xfrm>
            <a:off x="0" y="6553200"/>
            <a:ext cx="6400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000" dirty="0" smtClean="0">
                <a:solidFill>
                  <a:srgbClr val="FFFFFF"/>
                </a:solidFill>
              </a:rPr>
              <a:t>Avila </a:t>
            </a:r>
            <a:r>
              <a:rPr lang="en-US" sz="1000" dirty="0">
                <a:solidFill>
                  <a:srgbClr val="FFFFFF"/>
                </a:solidFill>
              </a:rPr>
              <a:t>et </a:t>
            </a:r>
            <a:r>
              <a:rPr lang="en-US" sz="1000" dirty="0" smtClean="0">
                <a:solidFill>
                  <a:srgbClr val="FFFFFF"/>
                </a:solidFill>
              </a:rPr>
              <a:t>al, 2006. </a:t>
            </a:r>
            <a:endParaRPr lang="en-US" sz="1000" dirty="0">
              <a:solidFill>
                <a:srgbClr val="FFFFFF"/>
              </a:solidFill>
            </a:endParaRPr>
          </a:p>
        </p:txBody>
      </p:sp>
      <p:sp>
        <p:nvSpPr>
          <p:cNvPr id="6" name="Oval 5"/>
          <p:cNvSpPr>
            <a:spLocks noChangeArrowheads="1"/>
          </p:cNvSpPr>
          <p:nvPr/>
        </p:nvSpPr>
        <p:spPr bwMode="auto">
          <a:xfrm>
            <a:off x="4572000" y="2819400"/>
            <a:ext cx="457200" cy="2286000"/>
          </a:xfrm>
          <a:prstGeom prst="ellipse">
            <a:avLst/>
          </a:prstGeom>
          <a:noFill/>
          <a:ln w="254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sz="1800"/>
          </a:p>
        </p:txBody>
      </p:sp>
    </p:spTree>
    <p:extLst>
      <p:ext uri="{BB962C8B-B14F-4D97-AF65-F5344CB8AC3E}">
        <p14:creationId xmlns:p14="http://schemas.microsoft.com/office/powerpoint/2010/main" xmlns="" val="6009533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Advanced Hepatocellular Carcinoma:&amp;#x0D;&amp;#x0A;Management Strategies for Emerging Targeted Therapies&amp;quot;&quot;/&gt;&lt;property id=&quot;20307&quot; value=&quot;256&quot;/&gt;&lt;/object&gt;&lt;object type=&quot;3&quot; unique_id=&quot;10005&quot;&gt;&lt;property id=&quot;20148&quot; value=&quot;5&quot;/&gt;&lt;property id=&quot;20300&quot; value=&quot;Slide 2 - &amp;quot;Your Input Is Very Important!&amp;quot;&quot;/&gt;&lt;property id=&quot;20307&quot; value=&quot;308&quot;/&gt;&lt;/object&gt;&lt;object type=&quot;3&quot; unique_id=&quot;10006&quot;&gt;&lt;property id=&quot;20148&quot; value=&quot;5&quot;/&gt;&lt;property id=&quot;20300&quot; value=&quot;Slide 3 - &amp;quot;DISCLAIMER&amp;quot;&quot;/&gt;&lt;property id=&quot;20307&quot; value=&quot;309&quot;/&gt;&lt;/object&gt;&lt;object type=&quot;3&quot; unique_id=&quot;10007&quot;&gt;&lt;property id=&quot;20148&quot; value=&quot;5&quot;/&gt;&lt;property id=&quot;20300&quot; value=&quot;Slide 4 - &amp;quot;Disclosure of Conflicts of Interest&amp;quot;&quot;/&gt;&lt;property id=&quot;20307&quot; value=&quot;263&quot;/&gt;&lt;/object&gt;&lt;object type=&quot;3&quot; unique_id=&quot;10008&quot;&gt;&lt;property id=&quot;20148&quot; value=&quot;5&quot;/&gt;&lt;property id=&quot;20300&quot; value=&quot;Slide 5 - &amp;quot;Activity Agenda&amp;quot;&quot;/&gt;&lt;property id=&quot;20307&quot; value=&quot;272&quot;/&gt;&lt;/object&gt;&lt;object type=&quot;3&quot; unique_id=&quot;10009&quot;&gt;&lt;property id=&quot;20148&quot; value=&quot;5&quot;/&gt;&lt;property id=&quot;20300&quot; value=&quot;Slide 6 - &amp;quot;Learning Objectives&amp;#x0D;&amp;#x0A;Upon completion of this activity, participants &amp;#x0D;&amp;#x0A;should be better able to:&amp;quot;&quot;/&gt;&lt;property id=&quot;20307&quot; value=&quot;271&quot;/&gt;&lt;/object&gt;&lt;object type=&quot;3&quot; unique_id=&quot;10010&quot;&gt;&lt;property id=&quot;20148&quot; value=&quot;5&quot;/&gt;&lt;property id=&quot;20300&quot; value=&quot;Slide 7 - &amp;quot;Demographic Question 1&amp;quot;&quot;/&gt;&lt;property id=&quot;20307&quot; value=&quot;264&quot;/&gt;&lt;/object&gt;&lt;object type=&quot;3&quot; unique_id=&quot;10011&quot;&gt;&lt;property id=&quot;20148&quot; value=&quot;5&quot;/&gt;&lt;property id=&quot;20300&quot; value=&quot;Slide 8 - &amp;quot;Demographic Question 2&amp;quot;&quot;/&gt;&lt;property id=&quot;20307&quot; value=&quot;265&quot;/&gt;&lt;/object&gt;&lt;object type=&quot;3&quot; unique_id=&quot;10012&quot;&gt;&lt;property id=&quot;20148&quot; value=&quot;5&quot;/&gt;&lt;property id=&quot;20300&quot; value=&quot;Slide 9 - &amp;quot;Demographic Question 3&amp;quot;&quot;/&gt;&lt;property id=&quot;20307&quot; value=&quot;267&quot;/&gt;&lt;/object&gt;&lt;object type=&quot;3&quot; unique_id=&quot;10013&quot;&gt;&lt;property id=&quot;20148&quot; value=&quot;5&quot;/&gt;&lt;property id=&quot;20300&quot; value=&quot;Slide 10 - &amp;quot;Practice Patterns and Trends Survey Question 1&amp;quot;&quot;/&gt;&lt;property id=&quot;20307&quot; value=&quot;359&quot;/&gt;&lt;/object&gt;&lt;object type=&quot;3&quot; unique_id=&quot;10014&quot;&gt;&lt;property id=&quot;20148&quot; value=&quot;5&quot;/&gt;&lt;property id=&quot;20300&quot; value=&quot;Slide 11 - &amp;quot;Practice Patterns and Trends Survey Question 2&amp;quot;&quot;/&gt;&lt;property id=&quot;20307&quot; value=&quot;468&quot;/&gt;&lt;/object&gt;&lt;object type=&quot;3&quot; unique_id=&quot;10015&quot;&gt;&lt;property id=&quot;20148&quot; value=&quot;5&quot;/&gt;&lt;property id=&quot;20300&quot; value=&quot;Slide 12 - &amp;quot;Practice Patterns and Trends Survey Question 3&amp;quot;&quot;/&gt;&lt;property id=&quot;20307&quot; value=&quot;307&quot;/&gt;&lt;/object&gt;&lt;object type=&quot;3&quot; unique_id=&quot;10016&quot;&gt;&lt;property id=&quot;20148&quot; value=&quot;5&quot;/&gt;&lt;property id=&quot;20300&quot; value=&quot;Slide 13 - &amp;quot;Overview of Epidemiology and Diagnosis of HCC&amp;quot;&quot;/&gt;&lt;property id=&quot;20307&quot; value=&quot;273&quot;/&gt;&lt;/object&gt;&lt;object type=&quot;3&quot; unique_id=&quot;10017&quot;&gt;&lt;property id=&quot;20148&quot; value=&quot;5&quot;/&gt;&lt;property id=&quot;20300&quot; value=&quot;Slide 14 - &amp;quot;Pre-Assessment Question 1&amp;quot;&quot;/&gt;&lt;property id=&quot;20307&quot; value=&quot;274&quot;/&gt;&lt;/object&gt;&lt;object type=&quot;3&quot; unique_id=&quot;10018&quot;&gt;&lt;property id=&quot;20148&quot; value=&quot;5&quot;/&gt;&lt;property id=&quot;20300&quot; value=&quot;Slide 15 - &amp;quot;Hepatocellular Carcinoma (HCC)&amp;quot;&quot;/&gt;&lt;property id=&quot;20307&quot; value=&quot;319&quot;/&gt;&lt;/object&gt;&lt;object type=&quot;3&quot; unique_id=&quot;10019&quot;&gt;&lt;property id=&quot;20148&quot; value=&quot;5&quot;/&gt;&lt;property id=&quot;20300&quot; value=&quot;Slide 16 - &amp;quot;Victims of HCC&amp;quot;&quot;/&gt;&lt;property id=&quot;20307&quot; value=&quot;360&quot;/&gt;&lt;/object&gt;&lt;object type=&quot;3&quot; unique_id=&quot;10020&quot;&gt;&lt;property id=&quot;20148&quot; value=&quot;5&quot;/&gt;&lt;property id=&quot;20300&quot; value=&quot;Slide 17 - &amp;quot;Epidemiology: USA 2014 Estimations&amp;quot;&quot;/&gt;&lt;property id=&quot;20307&quot; value=&quot;361&quot;/&gt;&lt;/object&gt;&lt;object type=&quot;3&quot; unique_id=&quot;10021&quot;&gt;&lt;property id=&quot;20148&quot; value=&quot;5&quot;/&gt;&lt;property id=&quot;20300&quot; value=&quot;Slide 18 - &amp;quot;US Burden of Diseases, 1990-2010&amp;quot;&quot;/&gt;&lt;property id=&quot;20307&quot; value=&quot;322&quot;/&gt;&lt;/object&gt;&lt;object type=&quot;3&quot; unique_id=&quot;10022&quot;&gt;&lt;property id=&quot;20148&quot; value=&quot;5&quot;/&gt;&lt;property id=&quot;20300&quot; value=&quot;Slide 19 - &amp;quot;Hepatocellular Carcinoma Incidence, US, 1975-2010&amp;quot;&quot;/&gt;&lt;property id=&quot;20307&quot; value=&quot;323&quot;/&gt;&lt;/object&gt;&lt;object type=&quot;3&quot; unique_id=&quot;10023&quot;&gt;&lt;property id=&quot;20148&quot; value=&quot;5&quot;/&gt;&lt;property id=&quot;20300&quot; value=&quot;Slide 20 - &amp;quot;Hepatocellular Carcinoma Incidence, 2006-2010&amp;quot;&quot;/&gt;&lt;property id=&quot;20307&quot; value=&quot;324&quot;/&gt;&lt;/object&gt;&lt;object type=&quot;3&quot; unique_id=&quot;10024&quot;&gt;&lt;property id=&quot;20148&quot; value=&quot;5&quot;/&gt;&lt;property id=&quot;20300&quot; value=&quot;Slide 21 - &amp;quot;Liver Cancer Mortality, US, 2006-2010&amp;quot;&quot;/&gt;&lt;property id=&quot;20307&quot; value=&quot;325&quot;/&gt;&lt;/object&gt;&lt;object type=&quot;3&quot; unique_id=&quot;10025&quot;&gt;&lt;property id=&quot;20148&quot; value=&quot;5&quot;/&gt;&lt;property id=&quot;20300&quot; value=&quot;Slide 22 - &amp;quot;Liver Cancer Mortality, US, 2000-2010&amp;quot;&quot;/&gt;&lt;property id=&quot;20307&quot; value=&quot;326&quot;/&gt;&lt;/object&gt;&lt;object type=&quot;3&quot; unique_id=&quot;10026&quot;&gt;&lt;property id=&quot;20148&quot; value=&quot;5&quot;/&gt;&lt;property id=&quot;20300&quot; value=&quot;Slide 23 - &amp;quot;Liver Cancer Mortality, US, 2000-2010&amp;quot;&quot;/&gt;&lt;property id=&quot;20307&quot; value=&quot;327&quot;/&gt;&lt;/object&gt;&lt;object type=&quot;3&quot; unique_id=&quot;10027&quot;&gt;&lt;property id=&quot;20148&quot; value=&quot;5&quot;/&gt;&lt;property id=&quot;20300&quot; value=&quot;Slide 24 - &amp;quot;US Liver Cancer Mortality,&amp;#x0D;&amp;#x0A;Persons 50-64 years&amp;quot;&quot;/&gt;&lt;property id=&quot;20307&quot; value=&quot;328&quot;/&gt;&lt;/object&gt;&lt;object type=&quot;3&quot; unique_id=&quot;10028&quot;&gt;&lt;property id=&quot;20148&quot; value=&quot;5&quot;/&gt;&lt;property id=&quot;20300&quot; value=&quot;Slide 25 - &amp;quot;US Liver Cancer Mortality,&amp;#x0D;&amp;#x0A;Persons 35-49 years&amp;quot;&quot;/&gt;&lt;property id=&quot;20307&quot; value=&quot;329&quot;/&gt;&lt;/object&gt;&lt;object type=&quot;3&quot; unique_id=&quot;10029&quot;&gt;&lt;property id=&quot;20148&quot; value=&quot;5&quot;/&gt;&lt;property id=&quot;20300&quot; value=&quot;Slide 26 - &amp;quot;Mortality From Cancer In Obese Men&amp;quot;&quot;/&gt;&lt;property id=&quot;20307&quot; value=&quot;365&quot;/&gt;&lt;/object&gt;&lt;object type=&quot;3&quot; unique_id=&quot;10030&quot;&gt;&lt;property id=&quot;20148&quot; value=&quot;5&quot;/&gt;&lt;property id=&quot;20300&quot; value=&quot;Slide 27 - &amp;quot;Population Attributable Fractions of HCC Risk Factors, US, Persons 65+ years&amp;quot;&quot;/&gt;&lt;property id=&quot;20307&quot; value=&quot;330&quot;/&gt;&lt;/object&gt;&lt;object type=&quot;3&quot; unique_id=&quot;10031&quot;&gt;&lt;property id=&quot;20148&quot; value=&quot;5&quot;/&gt;&lt;property id=&quot;20300&quot; value=&quot;Slide 28 - &amp;quot;Pathogenesis of&amp;#x0D;&amp;#x0A;Hepatocellular Carcinoma&amp;quot;&quot;/&gt;&lt;property id=&quot;20307&quot; value=&quot;366&quot;/&gt;&lt;/object&gt;&lt;object type=&quot;3&quot; unique_id=&quot;10032&quot;&gt;&lt;property id=&quot;20148&quot; value=&quot;5&quot;/&gt;&lt;property id=&quot;20300&quot; value=&quot;Slide 29 - &amp;quot;Relevant Pathways in HCC Biology&amp;quot;&quot;/&gt;&lt;property id=&quot;20307&quot; value=&quot;367&quot;/&gt;&lt;/object&gt;&lt;object type=&quot;3&quot; unique_id=&quot;10033&quot;&gt;&lt;property id=&quot;20148&quot; value=&quot;5&quot;/&gt;&lt;property id=&quot;20300&quot; value=&quot;Slide 30 - &amp;quot;Molecular Signatures: Etiology,&amp;#x0D;&amp;#x0A;Survival, Metastasis &amp;amp; Stem Cells&amp;quot;&quot;/&gt;&lt;property id=&quot;20307&quot; value=&quot;368&quot;/&gt;&lt;/object&gt;&lt;object type=&quot;3&quot; unique_id=&quot;10034&quot;&gt;&lt;property id=&quot;20148&quot; value=&quot;5&quot;/&gt;&lt;property id=&quot;20300&quot; value=&quot;Slide 31 - &amp;quot;Stem Cell Signature Predicts Survival&amp;quot;&quot;/&gt;&lt;property id=&quot;20307&quot; value=&quot;369&quot;/&gt;&lt;/object&gt;&lt;object type=&quot;3&quot; unique_id=&quot;10035&quot;&gt;&lt;property id=&quot;20148&quot; value=&quot;5&quot;/&gt;&lt;property id=&quot;20300&quot; value=&quot;Slide 32 - &amp;quot;Receptor Tyrosine Kinase Signaling&amp;quot;&quot;/&gt;&lt;property id=&quot;20307&quot; value=&quot;370&quot;/&gt;&lt;/object&gt;&lt;object type=&quot;3&quot; unique_id=&quot;10036&quot;&gt;&lt;property id=&quot;20148&quot; value=&quot;5&quot;/&gt;&lt;property id=&quot;20300&quot; value=&quot;Slide 33 - &amp;quot;PI3K/AKT/mTOR Pathway&amp;quot;&quot;/&gt;&lt;property id=&quot;20307&quot; value=&quot;371&quot;/&gt;&lt;/object&gt;&lt;object type=&quot;3&quot; unique_id=&quot;10037&quot;&gt;&lt;property id=&quot;20148&quot; value=&quot;5&quot;/&gt;&lt;property id=&quot;20300&quot; value=&quot;Slide 34 - &amp;quot;Angiogenic Signaling in Cancer&amp;quot;&quot;/&gt;&lt;property id=&quot;20307&quot; value=&quot;372&quot;/&gt;&lt;/object&gt;&lt;object type=&quot;3&quot; unique_id=&quot;10038&quot;&gt;&lt;property id=&quot;20148&quot; value=&quot;5&quot;/&gt;&lt;property id=&quot;20300&quot; value=&quot;Slide 35 - &amp;quot;Targeted Therapy for HCC&amp;quot;&quot;/&gt;&lt;property id=&quot;20307&quot; value=&quot;373&quot;/&gt;&lt;/object&gt;&lt;object type=&quot;3&quot; unique_id=&quot;10039&quot;&gt;&lt;property id=&quot;20148&quot; value=&quot;5&quot;/&gt;&lt;property id=&quot;20300&quot; value=&quot;Slide 36 - &amp;quot;Burrel et al: MRI angiography (MRA) &amp;#x0D;&amp;#x0A;superior to helical CT for detection of HCC&amp;quot;&quot;/&gt;&lt;property id=&quot;20307&quot; value=&quot;416&quot;/&gt;&lt;/object&gt;&lt;object type=&quot;3&quot; unique_id=&quot;10040&quot;&gt;&lt;property id=&quot;20148&quot; value=&quot;5&quot;/&gt;&lt;property id=&quot;20300&quot; value=&quot;Slide 37 - &amp;quot;Liver-Specific MRI Contrast Agents&amp;quot;&quot;/&gt;&lt;property id=&quot;20307&quot; value=&quot;424&quot;/&gt;&lt;/object&gt;&lt;object type=&quot;3&quot; unique_id=&quot;10041&quot;&gt;&lt;property id=&quot;20148&quot; value=&quot;5&quot;/&gt;&lt;property id=&quot;20300&quot; value=&quot;Slide 38 - &amp;quot;Surveillance for HCC Reduces Mortality:&amp;#x0D;&amp;#x0A;A Randomized Controlled Trial&amp;quot;&quot;/&gt;&lt;property id=&quot;20307&quot; value=&quot;419&quot;/&gt;&lt;/object&gt;&lt;object type=&quot;3&quot; unique_id=&quot;10042&quot;&gt;&lt;property id=&quot;20148&quot; value=&quot;5&quot;/&gt;&lt;property id=&quot;20300&quot; value=&quot;Slide 39 - &amp;quot;Effect of Surveillance on Outcomes&amp;quot;&quot;/&gt;&lt;property id=&quot;20307&quot; value=&quot;420&quot;/&gt;&lt;/object&gt;&lt;object type=&quot;3&quot; unique_id=&quot;10043&quot;&gt;&lt;property id=&quot;20148&quot; value=&quot;5&quot;/&gt;&lt;property id=&quot;20300&quot; value=&quot;Slide 40 - &amp;quot;&amp;#x0D;&amp;#x0A;Patient Survival Comparing Detection of HCC by Surveillance vs Presentation With Symptoms&amp;quot;&quot;/&gt;&lt;property id=&quot;20307&quot; value=&quot;421&quot;/&gt;&lt;/object&gt;&lt;object type=&quot;3&quot; unique_id=&quot;10044&quot;&gt;&lt;property id=&quot;20148&quot; value=&quot;5&quot;/&gt;&lt;property id=&quot;20300&quot; value=&quot;Slide 41 - &amp;quot;Percutaneous Ablative Therapies for Hepatocellular Carcinoma&amp;quot;&quot;/&gt;&lt;property id=&quot;20307&quot; value=&quot;422&quot;/&gt;&lt;/object&gt;&lt;object type=&quot;3&quot; unique_id=&quot;10045&quot;&gt;&lt;property id=&quot;20148&quot; value=&quot;5&quot;/&gt;&lt;property id=&quot;20300&quot; value=&quot;Slide 42 - &amp;quot;Survival Rates of Asian American Patients With HCC by Treatments&amp;quot;&quot;/&gt;&lt;property id=&quot;20307&quot; value=&quot;423&quot;/&gt;&lt;/object&gt;&lt;object type=&quot;3&quot; unique_id=&quot;10046&quot;&gt;&lt;property id=&quot;20148&quot; value=&quot;5&quot;/&gt;&lt;property id=&quot;20300&quot; value=&quot;Slide 43 - &amp;quot;HCC Is Inhibited in HCV Patients With Sustained Viral Response and Sustained Biochemical Response Following Treatm&quot;/&gt;&lt;property id=&quot;20307&quot; value=&quot;418&quot;/&gt;&lt;/object&gt;&lt;object type=&quot;3&quot; unique_id=&quot;10047&quot;&gt;&lt;property id=&quot;20148&quot; value=&quot;5&quot;/&gt;&lt;property id=&quot;20300&quot; value=&quot;Slide 44 - &amp;quot;Not All HCC Make All Biomarkers&amp;#x0D;&amp;#x0A;Patient number of AFP-L3%, DCP and AFP in those with HCC (n=685)&amp;quot;&quot;/&gt;&lt;property id=&quot;20307&quot; value=&quot;332&quot;/&gt;&lt;/object&gt;&lt;object type=&quot;3&quot; unique_id=&quot;10048&quot;&gt;&lt;property id=&quot;20148&quot; value=&quot;5&quot;/&gt;&lt;property id=&quot;20300&quot; value=&quot;Slide 45 - &amp;quot;Utility When Biomarkers are Used in Combination: False Positives&amp;quot;&quot;/&gt;&lt;property id=&quot;20307&quot; value=&quot;333&quot;/&gt;&lt;/object&gt;&lt;object type=&quot;3&quot; unique_id=&quot;10049&quot;&gt;&lt;property id=&quot;20148&quot; value=&quot;5&quot;/&gt;&lt;property id=&quot;20300&quot; value=&quot;Slide 46 - &amp;quot;How Do We Use AFP ?&amp;quot;&quot;/&gt;&lt;property id=&quot;20307&quot; value=&quot;374&quot;/&gt;&lt;/object&gt;&lt;object type=&quot;3&quot; unique_id=&quot;10050&quot;&gt;&lt;property id=&quot;20148&quot; value=&quot;5&quot;/&gt;&lt;property id=&quot;20300&quot; value=&quot;Slide 47 - &amp;quot;Sensitivity/Specificity of DCP and AFP as a Function of Disease Stage&amp;quot;&quot;/&gt;&lt;property id=&quot;20307&quot; value=&quot;375&quot;/&gt;&lt;/object&gt;&lt;object type=&quot;3&quot; unique_id=&quot;10051&quot;&gt;&lt;property id=&quot;20148&quot; value=&quot;5&quot;/&gt;&lt;property id=&quot;20300&quot; value=&quot;Slide 48 - &amp;quot;AFP L3% Rises before AFP in Typical Course of HCC Occurrence Case&amp;quot;&quot;/&gt;&lt;property id=&quot;20307&quot; value=&quot;376&quot;/&gt;&lt;/object&gt;&lt;object type=&quot;3&quot; unique_id=&quot;10052&quot;&gt;&lt;property id=&quot;20148&quot; value=&quot;5&quot;/&gt;&lt;property id=&quot;20300&quot; value=&quot;Slide 49 - &amp;quot;Biomarkers and Other Factors That Correlate With Risk of Portal Vein Invasion&amp;quot;&quot;/&gt;&lt;property id=&quot;20307&quot; value=&quot;377&quot;/&gt;&lt;/object&gt;&lt;object type=&quot;3&quot; unique_id=&quot;10053&quot;&gt;&lt;property id=&quot;20148&quot; value=&quot;5&quot;/&gt;&lt;property id=&quot;20300&quot; value=&quot;Slide 50 - &amp;quot;Biomarkers and Other Factors That Correlate With Risk of Microvascular Invasion&amp;quot;&quot;/&gt;&lt;property id=&quot;20307&quot; value=&quot;378&quot;/&gt;&lt;/object&gt;&lt;object type=&quot;3&quot; unique_id=&quot;10054&quot;&gt;&lt;property id=&quot;20148&quot; value=&quot;5&quot;/&gt;&lt;property id=&quot;20300&quot; value=&quot;Slide 51 - &amp;quot;PIVKA-II Predicts Clinical Course&amp;#x0D;&amp;#x0A;Incidence of Portal Venous Invasion of HCC in relation to the Serum DCP level at&quot;/&gt;&lt;property id=&quot;20307&quot; value=&quot;379&quot;/&gt;&lt;/object&gt;&lt;object type=&quot;3&quot; unique_id=&quot;10055&quot;&gt;&lt;property id=&quot;20148&quot; value=&quot;5&quot;/&gt;&lt;property id=&quot;20300&quot; value=&quot;Slide 52 - &amp;quot;Changes in DCP ( PIVKA-II) and AFP after Hepatectomy&amp;quot;&quot;/&gt;&lt;property id=&quot;20307&quot; value=&quot;380&quot;/&gt;&lt;/object&gt;&lt;object type=&quot;3&quot; unique_id=&quot;10056&quot;&gt;&lt;property id=&quot;20148&quot; value=&quot;5&quot;/&gt;&lt;property id=&quot;20300&quot; value=&quot;Slide 53 - &amp;quot;Proposed Liver Ultrasound Algorithm&amp;quot;&quot;/&gt;&lt;property id=&quot;20307&quot; value=&quot;334&quot;/&gt;&lt;/object&gt;&lt;object type=&quot;3&quot; unique_id=&quot;10057&quot;&gt;&lt;property id=&quot;20148&quot; value=&quot;5&quot;/&gt;&lt;property id=&quot;20300&quot; value=&quot;Slide 54&quot;/&gt;&lt;property id=&quot;20307&quot; value=&quot;315&quot;/&gt;&lt;/object&gt;&lt;object type=&quot;3&quot; unique_id=&quot;10058&quot;&gt;&lt;property id=&quot;20148&quot; value=&quot;5&quot;/&gt;&lt;property id=&quot;20300&quot; value=&quot;Slide 55&quot;/&gt;&lt;property id=&quot;20307&quot; value=&quot;316&quot;/&gt;&lt;/object&gt;&lt;object type=&quot;3&quot; unique_id=&quot;10059&quot;&gt;&lt;property id=&quot;20148&quot; value=&quot;5&quot;/&gt;&lt;property id=&quot;20300&quot; value=&quot;Slide 56&quot;/&gt;&lt;property id=&quot;20307&quot; value=&quot;317&quot;/&gt;&lt;/object&gt;&lt;object type=&quot;3&quot; unique_id=&quot;10060&quot;&gt;&lt;property id=&quot;20148&quot; value=&quot;5&quot;/&gt;&lt;property id=&quot;20300&quot; value=&quot;Slide 57&quot;/&gt;&lt;property id=&quot;20307&quot; value=&quot;318&quot;/&gt;&lt;/object&gt;&lt;object type=&quot;3&quot; unique_id=&quot;10061&quot;&gt;&lt;property id=&quot;20148&quot; value=&quot;5&quot;/&gt;&lt;property id=&quot;20300&quot; value=&quot;Slide 58 - &amp;quot;LI-RADS&amp;quot;&quot;/&gt;&lt;property id=&quot;20307&quot; value=&quot;426&quot;/&gt;&lt;/object&gt;&lt;object type=&quot;3&quot; unique_id=&quot;10062&quot;&gt;&lt;property id=&quot;20148&quot; value=&quot;5&quot;/&gt;&lt;property id=&quot;20300&quot; value=&quot;Slide 59 - &amp;quot;LIRADS and &amp;#x0D;&amp;#x0A;Possible Premalignant Lesions&amp;quot;&quot;/&gt;&lt;property id=&quot;20307&quot; value=&quot;417&quot;/&gt;&lt;/object&gt;&lt;object type=&quot;3&quot; unique_id=&quot;10063&quot;&gt;&lt;property id=&quot;20148&quot; value=&quot;5&quot;/&gt;&lt;property id=&quot;20300&quot; value=&quot;Slide 60 - &amp;quot;LI-RADS: Categories&amp;quot;&quot;/&gt;&lt;property id=&quot;20307&quot; value=&quot;427&quot;/&gt;&lt;/object&gt;&lt;object type=&quot;3&quot; unique_id=&quot;10064&quot;&gt;&lt;property id=&quot;20148&quot; value=&quot;5&quot;/&gt;&lt;property id=&quot;20300&quot; value=&quot;Slide 61 - &amp;quot;LI-RADS: Algorithm&amp;quot;&quot;/&gt;&lt;property id=&quot;20307&quot; value=&quot;428&quot;/&gt;&lt;/object&gt;&lt;object type=&quot;3&quot; unique_id=&quot;10065&quot;&gt;&lt;property id=&quot;20148&quot; value=&quot;5&quot;/&gt;&lt;property id=&quot;20300&quot; value=&quot;Slide 62 - &amp;quot;LI-RADS and OPTN&amp;quot;&quot;/&gt;&lt;property id=&quot;20307&quot; value=&quot;429&quot;/&gt;&lt;/object&gt;&lt;object type=&quot;3&quot; unique_id=&quot;10066&quot;&gt;&lt;property id=&quot;20148&quot; value=&quot;5&quot;/&gt;&lt;property id=&quot;20300&quot; value=&quot;Slide 63 - &amp;quot;LR-5 and OPTN-5&amp;quot;&quot;/&gt;&lt;property id=&quot;20307&quot; value=&quot;430&quot;/&gt;&lt;/object&gt;&lt;object type=&quot;3&quot; unique_id=&quot;10067&quot;&gt;&lt;property id=&quot;20148&quot; value=&quot;5&quot;/&gt;&lt;property id=&quot;20300&quot; value=&quot;Slide 64 - &amp;quot;LR-5 and OPTN-5&amp;quot;&quot;/&gt;&lt;property id=&quot;20307&quot; value=&quot;431&quot;/&gt;&lt;/object&gt;&lt;object type=&quot;3&quot; unique_id=&quot;10068&quot;&gt;&lt;property id=&quot;20148&quot; value=&quot;5&quot;/&gt;&lt;property id=&quot;20300&quot; value=&quot;Slide 65 - &amp;quot;LR-4 Example&amp;quot;&quot;/&gt;&lt;property id=&quot;20307&quot; value=&quot;432&quot;/&gt;&lt;/object&gt;&lt;object type=&quot;3&quot; unique_id=&quot;10069&quot;&gt;&lt;property id=&quot;20148&quot; value=&quot;5&quot;/&gt;&lt;property id=&quot;20300&quot; value=&quot;Slide 66 - &amp;quot;LR-5 Example&amp;quot;&quot;/&gt;&lt;property id=&quot;20307&quot; value=&quot;433&quot;/&gt;&lt;/object&gt;&lt;object type=&quot;3&quot; unique_id=&quot;10070&quot;&gt;&lt;property id=&quot;20148&quot; value=&quot;5&quot;/&gt;&lt;property id=&quot;20300&quot; value=&quot;Slide 67 - &amp;quot;Liver Transplant Candidate&amp;quot;&quot;/&gt;&lt;property id=&quot;20307&quot; value=&quot;434&quot;/&gt;&lt;/object&gt;&lt;object type=&quot;3&quot; unique_id=&quot;10071&quot;&gt;&lt;property id=&quot;20148&quot; value=&quot;5&quot;/&gt;&lt;property id=&quot;20300&quot; value=&quot;Slide 68 - &amp;quot;Not Liver Transplant/Resection Candidate&amp;quot;&quot;/&gt;&lt;property id=&quot;20307&quot; value=&quot;435&quot;/&gt;&lt;/object&gt;&lt;object type=&quot;3&quot; unique_id=&quot;10072&quot;&gt;&lt;property id=&quot;20148&quot; value=&quot;5&quot;/&gt;&lt;property id=&quot;20300&quot; value=&quot;Slide 69 - &amp;quot;Post-Assessment Question 1&amp;quot;&quot;/&gt;&lt;property id=&quot;20307&quot; value=&quot;277&quot;/&gt;&lt;/object&gt;&lt;object type=&quot;3&quot; unique_id=&quot;10073&quot;&gt;&lt;property id=&quot;20148&quot; value=&quot;5&quot;/&gt;&lt;property id=&quot;20300&quot; value=&quot;Slide 70 - &amp;quot;Current and Emerging Management of HCC:&amp;#x0D;&amp;#x0A;Surgical Management, Loco-Regional Therapy, and Targeted Therapy Developme&quot;/&gt;&lt;property id=&quot;20307&quot; value=&quot;279&quot;/&gt;&lt;/object&gt;&lt;object type=&quot;3&quot; unique_id=&quot;10074&quot;&gt;&lt;property id=&quot;20148&quot; value=&quot;5&quot;/&gt;&lt;property id=&quot;20300&quot; value=&quot;Slide 71 - &amp;quot;Pre-Assessment Question 2&amp;quot;&quot;/&gt;&lt;property id=&quot;20307&quot; value=&quot;280&quot;/&gt;&lt;/object&gt;&lt;object type=&quot;3&quot; unique_id=&quot;10075&quot;&gt;&lt;property id=&quot;20148&quot; value=&quot;5&quot;/&gt;&lt;property id=&quot;20300&quot; value=&quot;Slide 72 - &amp;quot;Hepatocellular Carcinoma Algorithm&amp;quot;&quot;/&gt;&lt;property id=&quot;20307&quot; value=&quot;363&quot;/&gt;&lt;/object&gt;&lt;object type=&quot;3&quot; unique_id=&quot;10076&quot;&gt;&lt;property id=&quot;20148&quot; value=&quot;5&quot;/&gt;&lt;property id=&quot;20300&quot; value=&quot;Slide 73 - &amp;quot;Barcelona Clinic Liver Cancer (BCLC) Staging Classification and Treatment Schedule: proposed modifications/additio&quot;/&gt;&lt;property id=&quot;20307&quot; value=&quot;381&quot;/&gt;&lt;/object&gt;&lt;object type=&quot;3&quot; unique_id=&quot;10077&quot;&gt;&lt;property id=&quot;20148&quot; value=&quot;5&quot;/&gt;&lt;property id=&quot;20300&quot; value=&quot;Slide 74 - &amp;quot;Staging Treatment Algorithm&amp;quot;&quot;/&gt;&lt;property id=&quot;20307&quot; value=&quot;364&quot;/&gt;&lt;/object&gt;&lt;object type=&quot;3&quot; unique_id=&quot;10078&quot;&gt;&lt;property id=&quot;20148&quot; value=&quot;5&quot;/&gt;&lt;property id=&quot;20300&quot; value=&quot;Slide 75 - &amp;quot;Proposed AASLD-JNCI Modification of BCLC Staging: 2007- 2013&amp;quot;&quot;/&gt;&lt;property id=&quot;20307&quot; value=&quot;335&quot;/&gt;&lt;/object&gt;&lt;object type=&quot;3&quot; unique_id=&quot;10079&quot;&gt;&lt;property id=&quot;20148&quot; value=&quot;5&quot;/&gt;&lt;property id=&quot;20300&quot; value=&quot;Slide 76 - &amp;quot;HCC is Not ‘One Disease’&amp;quot;&quot;/&gt;&lt;property id=&quot;20307&quot; value=&quot;336&quot;/&gt;&lt;/object&gt;&lt;object type=&quot;3&quot; unique_id=&quot;10080&quot;&gt;&lt;property id=&quot;20148&quot; value=&quot;5&quot;/&gt;&lt;property id=&quot;20300&quot; value=&quot;Slide 77 - &amp;quot;Management of Hepatocellular Carcinoma Requires a Multidisciplinary Approach&amp;quot;&quot;/&gt;&lt;property id=&quot;20307&quot; value=&quot;362&quot;/&gt;&lt;/object&gt;&lt;object type=&quot;3&quot; unique_id=&quot;10081&quot;&gt;&lt;property id=&quot;20148&quot; value=&quot;5&quot;/&gt;&lt;property id=&quot;20300&quot; value=&quot;Slide 78 - &amp;quot;What We Know About Treating HCC:&amp;quot;&quot;/&gt;&lt;property id=&quot;20307&quot; value=&quot;337&quot;/&gt;&lt;/object&gt;&lt;object type=&quot;3&quot; unique_id=&quot;10082&quot;&gt;&lt;property id=&quot;20148&quot; value=&quot;5&quot;/&gt;&lt;property id=&quot;20300&quot; value=&quot;Slide 79 - &amp;quot;Hallmarks of Cancer&amp;quot;&quot;/&gt;&lt;property id=&quot;20307&quot; value=&quot;338&quot;/&gt;&lt;/object&gt;&lt;object type=&quot;3&quot; unique_id=&quot;10083&quot;&gt;&lt;property id=&quot;20148&quot; value=&quot;5&quot;/&gt;&lt;property id=&quot;20300&quot; value=&quot;Slide 80 - &amp;quot;Geographic Variations in Receipt of Potentially Curative Therapy in the Elderly&amp;#x0D;&amp;#x0A;Adjusting for time period, age, se&quot;/&gt;&lt;property id=&quot;20307&quot; value=&quot;382&quot;/&gt;&lt;/object&gt;&lt;object type=&quot;3&quot; unique_id=&quot;10084&quot;&gt;&lt;property id=&quot;20148&quot; value=&quot;5&quot;/&gt;&lt;property id=&quot;20300&quot; value=&quot;Slide 81 - &amp;quot;Survival After Surgical Resection for HCC&amp;quot;&quot;/&gt;&lt;property id=&quot;20307&quot; value=&quot;383&quot;/&gt;&lt;/object&gt;&lt;object type=&quot;3&quot; unique_id=&quot;10085&quot;&gt;&lt;property id=&quot;20148&quot; value=&quot;5&quot;/&gt;&lt;property id=&quot;20300&quot; value=&quot;Slide 82 - &amp;quot;Hepatic Resection&amp;quot;&quot;/&gt;&lt;property id=&quot;20307&quot; value=&quot;384&quot;/&gt;&lt;/object&gt;&lt;object type=&quot;3&quot; unique_id=&quot;10086&quot;&gt;&lt;property id=&quot;20148&quot; value=&quot;5&quot;/&gt;&lt;property id=&quot;20300&quot; value=&quot;Slide 83 - &amp;quot;Validation of evaluation criteria for TACE&amp;#x0D;&amp;#x0A;Multi institutional study (JIVROSG-0602)&amp;quot;&quot;/&gt;&lt;property id=&quot;20307&quot; value=&quot;386&quot;/&gt;&lt;/object&gt;&lt;object type=&quot;3&quot; unique_id=&quot;10087&quot;&gt;&lt;property id=&quot;20148&quot; value=&quot;5&quot;/&gt;&lt;property id=&quot;20300&quot; value=&quot;Slide 84 - &amp;quot;Randomized Controlled Study:&amp;#x0D;&amp;#x0A;PEI vs. RFA for HCC (&amp;lt;3 cm) in Cirrhosis&amp;quot;&quot;/&gt;&lt;property id=&quot;20307&quot; value=&quot;387&quot;/&gt;&lt;/object&gt;&lt;object type=&quot;3&quot; unique_id=&quot;10088&quot;&gt;&lt;property id=&quot;20148&quot; value=&quot;5&quot;/&gt;&lt;property id=&quot;20300&quot; value=&quot;Slide 85&quot;/&gt;&lt;property id=&quot;20307&quot; value=&quot;388&quot;/&gt;&lt;/object&gt;&lt;object type=&quot;3&quot; unique_id=&quot;10089&quot;&gt;&lt;property id=&quot;20148&quot; value=&quot;5&quot;/&gt;&lt;property id=&quot;20300&quot; value=&quot;Slide 86 - &amp;quot;Early HCC Treated with RFA&amp;quot;&quot;/&gt;&lt;property id=&quot;20307&quot; value=&quot;412&quot;/&gt;&lt;/object&gt;&lt;object type=&quot;3&quot; unique_id=&quot;10090&quot;&gt;&lt;property id=&quot;20148&quot; value=&quot;5&quot;/&gt;&lt;property id=&quot;20300&quot; value=&quot;Slide 87 - &amp;quot;IS RFA BETTER THAN SURGICAL RESECTION ?&amp;#x0D;&amp;#x0A;Surgery considered better, but...&amp;quot;&quot;/&gt;&lt;property id=&quot;20307&quot; value=&quot;413&quot;/&gt;&lt;/object&gt;&lt;object type=&quot;3&quot; unique_id=&quot;10091&quot;&gt;&lt;property id=&quot;20148&quot; value=&quot;5&quot;/&gt;&lt;property id=&quot;20300&quot; value=&quot;Slide 88 - &amp;quot;Treatment: Chemoembolization&amp;quot;&quot;/&gt;&lt;property id=&quot;20307&quot; value=&quot;389&quot;/&gt;&lt;/object&gt;&lt;object type=&quot;3&quot; unique_id=&quot;10092&quot;&gt;&lt;property id=&quot;20148&quot; value=&quot;5&quot;/&gt;&lt;property id=&quot;20300&quot; value=&quot;Slide 89 - &amp;quot;Chemoembolization: Randomized Trials (Nearly Identical Techniques)&amp;quot;&quot;/&gt;&lt;property id=&quot;20307&quot; value=&quot;390&quot;/&gt;&lt;/object&gt;&lt;object type=&quot;3&quot; unique_id=&quot;10093&quot;&gt;&lt;property id=&quot;20148&quot; value=&quot;5&quot;/&gt;&lt;property id=&quot;20300&quot; value=&quot;Slide 90 - &amp;quot;Largest Prospective Study of TACE for Unresectable HCC to Date &amp;quot;&quot;/&gt;&lt;property id=&quot;20307&quot; value=&quot;391&quot;/&gt;&lt;/object&gt;&lt;object type=&quot;3&quot; unique_id=&quot;10094&quot;&gt;&lt;property id=&quot;20148&quot; value=&quot;5&quot;/&gt;&lt;property id=&quot;20300&quot; value=&quot;Slide 91 - &amp;quot;TACE vs Surgical Resection: A Case-Control Prospective Study&amp;quot;&quot;/&gt;&lt;property id=&quot;20307&quot; value=&quot;392&quot;/&gt;&lt;/object&gt;&lt;object type=&quot;3&quot; unique_id=&quot;10095&quot;&gt;&lt;property id=&quot;20148&quot; value=&quot;5&quot;/&gt;&lt;property id=&quot;20300&quot; value=&quot;Slide 92 - &amp;quot;Can TACE Be Used as a Determinant of Tumor Biology?  &amp;quot;&quot;/&gt;&lt;property id=&quot;20307&quot; value=&quot;393&quot;/&gt;&lt;/object&gt;&lt;object type=&quot;3&quot; unique_id=&quot;10096&quot;&gt;&lt;property id=&quot;20148&quot; value=&quot;5&quot;/&gt;&lt;property id=&quot;20300&quot; value=&quot;Slide 93 - &amp;quot;Response to TACE as a Biological Selection Criterion for LT in HCC&amp;quot;&quot;/&gt;&lt;property id=&quot;20307&quot; value=&quot;394&quot;/&gt;&lt;/object&gt;&lt;object type=&quot;3&quot; unique_id=&quot;10097&quot;&gt;&lt;property id=&quot;20148&quot; value=&quot;5&quot;/&gt;&lt;property id=&quot;20300&quot; value=&quot;Slide 94 - &amp;quot;Response to TACE as a Biological Selection Criterion for LT in HCC&amp;quot;&quot;/&gt;&lt;property id=&quot;20307&quot; value=&quot;395&quot;/&gt;&lt;/object&gt;&lt;object type=&quot;3&quot; unique_id=&quot;10098&quot;&gt;&lt;property id=&quot;20148&quot; value=&quot;5&quot;/&gt;&lt;property id=&quot;20300&quot; value=&quot;Slide 95 - &amp;quot;Results&amp;quot;&quot;/&gt;&lt;property id=&quot;20307&quot; value=&quot;402&quot;/&gt;&lt;/object&gt;&lt;object type=&quot;3&quot; unique_id=&quot;10099&quot;&gt;&lt;property id=&quot;20148&quot; value=&quot;5&quot;/&gt;&lt;property id=&quot;20300&quot; value=&quot;Slide 96 - &amp;quot;Intra-arterial Radioembolization With Yttrium-90: Rationale and History&amp;quot;&quot;/&gt;&lt;property id=&quot;20307&quot; value=&quot;397&quot;/&gt;&lt;/object&gt;&lt;object type=&quot;3&quot; unique_id=&quot;10100&quot;&gt;&lt;property id=&quot;20148&quot; value=&quot;5&quot;/&gt;&lt;property id=&quot;20300&quot; value=&quot;Slide 97 - &amp;quot;Yttrium-90 Radiotherapy for HCC Patients With and Without PVT&amp;quot;&quot;/&gt;&lt;property id=&quot;20307&quot; value=&quot;398&quot;/&gt;&lt;/object&gt;&lt;object type=&quot;3&quot; unique_id=&quot;10101&quot;&gt;&lt;property id=&quot;20148&quot; value=&quot;5&quot;/&gt;&lt;property id=&quot;20300&quot; value=&quot;Slide 98 - &amp;quot;Combined RFA and TACE&amp;#x0D;&amp;#x0A;For Recurrent HCC&amp;quot;&quot;/&gt;&lt;property id=&quot;20307&quot; value=&quot;399&quot;/&gt;&lt;/object&gt;&lt;object type=&quot;3&quot; unique_id=&quot;10102&quot;&gt;&lt;property id=&quot;20148&quot; value=&quot;5&quot;/&gt;&lt;property id=&quot;20300&quot; value=&quot;Slide 99 - &amp;quot;Complications&amp;#x0D;&amp;#x0A;SAE Comparison: Conventional TACE vs PRECISION TACE&amp;quot;&quot;/&gt;&lt;property id=&quot;20307&quot; value=&quot;400&quot;/&gt;&lt;/object&gt;&lt;object type=&quot;3&quot; unique_id=&quot;10103&quot;&gt;&lt;property id=&quot;20148&quot; value=&quot;5&quot;/&gt;&lt;property id=&quot;20300&quot; value=&quot;Slide 100 - &amp;quot;PRECISION TACE with DC Bead™&amp;#x0D;&amp;#x0A;Addressing the challenge of improved survival in hepatocellular carcinoma&amp;quot;&quot;/&gt;&lt;property id=&quot;20307&quot; value=&quot;401&quot;/&gt;&lt;/object&gt;&lt;object type=&quot;3&quot; unique_id=&quot;10104&quot;&gt;&lt;property id=&quot;20148&quot; value=&quot;5&quot;/&gt;&lt;property id=&quot;20300&quot; value=&quot;Slide 101 - &amp;quot;Assessing Response in HCC&amp;quot;&quot;/&gt;&lt;property id=&quot;20307&quot; value=&quot;403&quot;/&gt;&lt;/object&gt;&lt;object type=&quot;3&quot; unique_id=&quot;10105&quot;&gt;&lt;property id=&quot;20148&quot; value=&quot;5&quot;/&gt;&lt;property id=&quot;20300&quot; value=&quot;Slide 102 - &amp;quot;Stereotactic Radiosurgery&amp;quot;&quot;/&gt;&lt;property id=&quot;20307&quot; value=&quot;404&quot;/&gt;&lt;/object&gt;&lt;object type=&quot;3&quot; unique_id=&quot;10106&quot;&gt;&lt;property id=&quot;20148&quot; value=&quot;5&quot;/&gt;&lt;property id=&quot;20300&quot; value=&quot;Slide 103 - &amp;quot;Stereotactic Radiosurgery&amp;quot;&quot;/&gt;&lt;property id=&quot;20307&quot; value=&quot;405&quot;/&gt;&lt;/object&gt;&lt;object type=&quot;3&quot; unique_id=&quot;10107&quot;&gt;&lt;property id=&quot;20148&quot; value=&quot;5&quot;/&gt;&lt;property id=&quot;20300&quot; value=&quot;Slide 104 - &amp;quot;Liver Transplant for HCC in Cirrhosis&amp;#x0D;&amp;#x0A;Milan Criteria (Stage I+II)&amp;quot;&quot;/&gt;&lt;property id=&quot;20307&quot; value=&quot;406&quot;/&gt;&lt;/object&gt;&lt;object type=&quot;3&quot; unique_id=&quot;10108&quot;&gt;&lt;property id=&quot;20148&quot; value=&quot;5&quot;/&gt;&lt;property id=&quot;20300&quot; value=&quot;Slide 105 - &amp;quot; Milan Criteria&amp;quot;&quot;/&gt;&lt;property id=&quot;20307&quot; value=&quot;407&quot;/&gt;&lt;/object&gt;&lt;object type=&quot;3&quot; unique_id=&quot;10109&quot;&gt;&lt;property id=&quot;20148&quot; value=&quot;5&quot;/&gt;&lt;property id=&quot;20300&quot; value=&quot;Slide 106 - &amp;quot;Cumulative Recurrence Rate&amp;quot;&quot;/&gt;&lt;property id=&quot;20307&quot; value=&quot;408&quot;/&gt;&lt;/object&gt;&lt;object type=&quot;3&quot; unique_id=&quot;10110&quot;&gt;&lt;property id=&quot;20148&quot; value=&quot;5&quot;/&gt;&lt;property id=&quot;20300&quot; value=&quot;Slide 107 - &amp;quot;Current MELD Upgrade for HCC&amp;quot;&quot;/&gt;&lt;property id=&quot;20307&quot; value=&quot;409&quot;/&gt;&lt;/object&gt;&lt;object type=&quot;3&quot; unique_id=&quot;10111&quot;&gt;&lt;property id=&quot;20148&quot; value=&quot;5&quot;/&gt;&lt;property id=&quot;20300&quot; value=&quot;Slide 108 - &amp;quot;UCLA Experience:&amp;#x0D;&amp;#x0A;467 HCC Patients &amp;quot;&quot;/&gt;&lt;property id=&quot;20307&quot; value=&quot;410&quot;/&gt;&lt;/object&gt;&lt;object type=&quot;3&quot; unique_id=&quot;10112&quot;&gt;&lt;property id=&quot;20148&quot; value=&quot;5&quot;/&gt;&lt;property id=&quot;20300&quot; value=&quot;Slide 109 - &amp;quot;Survival:&amp;#x0D;&amp;#x0A;Effect of Tumor Size &amp;amp; Number&amp;quot;&quot;/&gt;&lt;property id=&quot;20307&quot; value=&quot;411&quot;/&gt;&lt;/object&gt;&lt;object type=&quot;3&quot; unique_id=&quot;10113&quot;&gt;&lt;property id=&quot;20148&quot; value=&quot;5&quot;/&gt;&lt;property id=&quot;20300&quot; value=&quot;Slide 110 - &amp;quot;Molecular Targeted Therapies Assessed in Phase II Clinical Trials in HCC&amp;quot;&quot;/&gt;&lt;property id=&quot;20307&quot; value=&quot;414&quot;/&gt;&lt;/object&gt;&lt;object type=&quot;3&quot; unique_id=&quot;10114&quot;&gt;&lt;property id=&quot;20148&quot; value=&quot;5&quot;/&gt;&lt;property id=&quot;20300&quot; value=&quot;Slide 111 - &amp;quot;Phase III SHARP Trial: Overall Survival&amp;#x0D;&amp;#x0A;Intent-to-Treat Population &amp;quot;&quot;/&gt;&lt;property id=&quot;20307&quot; value=&quot;339&quot;/&gt;&lt;/object&gt;&lt;object type=&quot;3&quot; unique_id=&quot;10115&quot;&gt;&lt;property id=&quot;20148&quot; value=&quot;5&quot;/&gt;&lt;property id=&quot;20300&quot; value=&quot;Slide 112 - &amp;quot;Phase III SHARP Trial:&amp;#x0D;&amp;#x0A;Time to Tumor Progression&amp;#x0D;&amp;#x0A;(Independent Review)&amp;quot;&quot;/&gt;&lt;property id=&quot;20307&quot; value=&quot;340&quot;/&gt;&lt;/object&gt;&lt;object type=&quot;3&quot; unique_id=&quot;10116&quot;&gt;&lt;property id=&quot;20148&quot; value=&quot;5&quot;/&gt;&lt;property id=&quot;20300&quot; value=&quot;Slide 113 - &amp;quot;Phase III SHARP Trial: &amp;#x0D;&amp;#x0A;Best Response by RECIST&amp;#x0D;&amp;#x0A;(Independent Review)&amp;quot;&quot;/&gt;&lt;property id=&quot;20307&quot; value=&quot;341&quot;/&gt;&lt;/object&gt;&lt;object type=&quot;3&quot; unique_id=&quot;10117&quot;&gt;&lt;property id=&quot;20148&quot; value=&quot;5&quot;/&gt;&lt;property id=&quot;20300&quot; value=&quot;Slide 114 - &amp;quot;Phase II SPACE Trial:&amp;#x0D;&amp;#x0A;Sorafenib or Placebo in Combination With TACE for Intermediate-Stage HCC&amp;quot;&quot;/&gt;&lt;property id=&quot;20307&quot; value=&quot;342&quot;/&gt;&lt;/object&gt;&lt;object type=&quot;3&quot; unique_id=&quot;10118&quot;&gt;&lt;property id=&quot;20148&quot; value=&quot;5&quot;/&gt;&lt;property id=&quot;20300&quot; value=&quot;Slide 115 - &amp;quot;Phase II SPACE Trial:&amp;#x0D;&amp;#x0A;Results&amp;quot;&quot;/&gt;&lt;property id=&quot;20307&quot; value=&quot;358&quot;/&gt;&lt;/object&gt;&lt;object type=&quot;3&quot; unique_id=&quot;10119&quot;&gt;&lt;property id=&quot;20148&quot; value=&quot;5&quot;/&gt;&lt;property id=&quot;20300&quot; value=&quot;Slide 116 - &amp;quot;Unmet Needs in Advanced HCC &amp;quot;&quot;/&gt;&lt;property id=&quot;20307&quot; value=&quot;343&quot;/&gt;&lt;/object&gt;&lt;object type=&quot;3&quot; unique_id=&quot;10120&quot;&gt;&lt;property id=&quot;20148&quot; value=&quot;5&quot;/&gt;&lt;property id=&quot;20300&quot; value=&quot;Slide 117 - &amp;quot;Phase III Trials of First-Line Therapy in Advanced HCC&amp;quot;&quot;/&gt;&lt;property id=&quot;20307&quot; value=&quot;344&quot;/&gt;&lt;/object&gt;&lt;object type=&quot;3&quot; unique_id=&quot;10121&quot;&gt;&lt;property id=&quot;20148&quot; value=&quot;5&quot;/&gt;&lt;property id=&quot;20300&quot; value=&quot;Slide 118 - &amp;quot;Sunitinib Phase III Trial:&amp;#x0D;&amp;#x0A;Most Common Treatment-Emergent Grade 3/4 AEs &amp;gt;5% of Patients &amp;quot;&quot;/&gt;&lt;property id=&quot;20307&quot; value=&quot;345&quot;/&gt;&lt;/object&gt;&lt;object type=&quot;3&quot; unique_id=&quot;10122&quot;&gt;&lt;property id=&quot;20148&quot; value=&quot;5&quot;/&gt;&lt;property id=&quot;20300&quot; value=&quot;Slide 119 - &amp;quot;&amp;#x0D;&amp;#x0A;Linifanib: Who benefited? What are predictive markers?&amp;#x0D;&amp;#x0A;Study M06-879: 1st or 2nd Line Advanced HCC &amp;#x0D;&amp;#x0A;Best Percent&quot;/&gt;&lt;property id=&quot;20307&quot; value=&quot;350&quot;/&gt;&lt;/object&gt;&lt;object type=&quot;3&quot; unique_id=&quot;10123&quot;&gt;&lt;property id=&quot;20148&quot; value=&quot;5&quot;/&gt;&lt;property id=&quot;20300&quot; value=&quot;Slide 120 - &amp;quot;Phase III Trials of Second-Line&amp;#x0D;&amp;#x0A;Therapy in Advanced HCC&amp;quot;&quot;/&gt;&lt;property id=&quot;20307&quot; value=&quot;351&quot;/&gt;&lt;/object&gt;&lt;object type=&quot;3&quot; unique_id=&quot;10124&quot;&gt;&lt;property id=&quot;20148&quot; value=&quot;5&quot;/&gt;&lt;property id=&quot;20300&quot; value=&quot;Slide 121 - &amp;quot;BRISK-PS: Trial Design &amp;quot;&quot;/&gt;&lt;property id=&quot;20307&quot; value=&quot;346&quot;/&gt;&lt;/object&gt;&lt;object type=&quot;3&quot; unique_id=&quot;10125&quot;&gt;&lt;property id=&quot;20148&quot; value=&quot;5&quot;/&gt;&lt;property id=&quot;20300&quot; value=&quot;Slide 122 - &amp;quot;BRISK-PS: Response Summary&amp;quot;&quot;/&gt;&lt;property id=&quot;20307&quot; value=&quot;347&quot;/&gt;&lt;/object&gt;&lt;object type=&quot;3&quot; unique_id=&quot;10126&quot;&gt;&lt;property id=&quot;20148&quot; value=&quot;5&quot;/&gt;&lt;property id=&quot;20300&quot; value=&quot;Slide 123 - &amp;quot;BRISK-PS:&amp;#x0D;&amp;#x0A;Decreased Time to Progression &amp;#x0D;&amp;#x0A;(but no change in survival: data not shown)&amp;quot;&quot;/&gt;&lt;property id=&quot;20307&quot; value=&quot;348&quot;/&gt;&lt;/object&gt;&lt;object type=&quot;3&quot; unique_id=&quot;10127&quot;&gt;&lt;property id=&quot;20148&quot; value=&quot;5&quot;/&gt;&lt;property id=&quot;20300&quot; value=&quot;Slide 124 - &amp;quot;Brivanib:&amp;#x0D;&amp;#x0A;Can We Find the Subset of Patients Who Will Benefit?&amp;#x0D;&amp;#x0A;Change in Target Tumor from Baseline&amp;quot;&quot;/&gt;&lt;property id=&quot;20307&quot; value=&quot;349&quot;/&gt;&lt;/object&gt;&lt;object type=&quot;3&quot; unique_id=&quot;10128&quot;&gt;&lt;property id=&quot;20148&quot; value=&quot;5&quot;/&gt;&lt;property id=&quot;20300&quot; value=&quot;Slide 125 - &amp;quot;Ramucirumab&amp;quot;&quot;/&gt;&lt;property id=&quot;20307&quot; value=&quot;352&quot;/&gt;&lt;/object&gt;&lt;object type=&quot;3&quot; unique_id=&quot;10129&quot;&gt;&lt;property id=&quot;20148&quot; value=&quot;5&quot;/&gt;&lt;property id=&quot;20300&quot; value=&quot;Slide 126 - &amp;quot;Best Overall Response and Objective Response Rate&amp;quot;&quot;/&gt;&lt;property id=&quot;20307&quot; value=&quot;353&quot;/&gt;&lt;/object&gt;&lt;object type=&quot;3&quot; unique_id=&quot;10130&quot;&gt;&lt;property id=&quot;20148&quot; value=&quot;5&quot;/&gt;&lt;property id=&quot;20300&quot; value=&quot;Slide 127 - &amp;quot;Ramucirumab (IMC 1121B): CP12-0710 Overall Survival&amp;quot;&quot;/&gt;&lt;property id=&quot;20307&quot; value=&quot;354&quot;/&gt;&lt;/object&gt;&lt;object type=&quot;3&quot; unique_id=&quot;10131&quot;&gt;&lt;property id=&quot;20148&quot; value=&quot;5&quot;/&gt;&lt;property id=&quot;20300&quot; value=&quot;Slide 128 - &amp;quot;EVOLVE Study:&amp;#x0D;&amp;#x0A;Tumor Response per RECIST 1.0&amp;quot;&quot;/&gt;&lt;property id=&quot;20307&quot; value=&quot;436&quot;/&gt;&lt;/object&gt;&lt;object type=&quot;3&quot; unique_id=&quot;10132&quot;&gt;&lt;property id=&quot;20148&quot; value=&quot;5&quot;/&gt;&lt;property id=&quot;20300&quot; value=&quot;Slide 129 - &amp;quot;EVOLVE Study:&amp;#x0D;&amp;#x0A;Time to Progression&amp;quot;&quot;/&gt;&lt;property id=&quot;20307&quot; value=&quot;437&quot;/&gt;&lt;/object&gt;&lt;object type=&quot;3&quot; unique_id=&quot;10133&quot;&gt;&lt;property id=&quot;20148&quot; value=&quot;5&quot;/&gt;&lt;property id=&quot;20300&quot; value=&quot;Slide 130 - &amp;quot;EVOLVE Study:&amp;#x0D;&amp;#x0A;Overall Survival&amp;quot;&quot;/&gt;&lt;property id=&quot;20307&quot; value=&quot;438&quot;/&gt;&lt;/object&gt;&lt;object type=&quot;3&quot; unique_id=&quot;10134&quot;&gt;&lt;property id=&quot;20148&quot; value=&quot;5&quot;/&gt;&lt;property id=&quot;20300&quot; value=&quot;Slide 131 - &amp;quot;HGF/ c-MET and HCC&amp;quot;&quot;/&gt;&lt;property id=&quot;20307&quot; value=&quot;355&quot;/&gt;&lt;/object&gt;&lt;object type=&quot;3&quot; unique_id=&quot;10135&quot;&gt;&lt;property id=&quot;20148&quot; value=&quot;5&quot;/&gt;&lt;property id=&quot;20300&quot; value=&quot;Slide 132 - &amp;quot;Improved OS in MET Diagnostic High Group&amp;quot;&quot;/&gt;&lt;property id=&quot;20307&quot; value=&quot;356&quot;/&gt;&lt;/object&gt;&lt;object type=&quot;3&quot; unique_id=&quot;10136&quot;&gt;&lt;property id=&quot;20148&quot; value=&quot;5&quot;/&gt;&lt;property id=&quot;20300&quot; value=&quot;Slide 133 - &amp;quot;Conclusions&amp;quot;&quot;/&gt;&lt;property id=&quot;20307&quot; value=&quot;357&quot;/&gt;&lt;/object&gt;&lt;object type=&quot;3&quot; unique_id=&quot;10137&quot;&gt;&lt;property id=&quot;20148&quot; value=&quot;5&quot;/&gt;&lt;property id=&quot;20300&quot; value=&quot;Slide 134 - &amp;quot;Optimizing Multidisciplinary Management &amp;#x0D;&amp;#x0A;of HCC&amp;quot;&quot;/&gt;&lt;property id=&quot;20307&quot; value=&quot;415&quot;/&gt;&lt;/object&gt;&lt;object type=&quot;3&quot; unique_id=&quot;10138&quot;&gt;&lt;property id=&quot;20148&quot; value=&quot;5&quot;/&gt;&lt;property id=&quot;20300&quot; value=&quot;Slide 135 - &amp;quot;Post-Assessment Question 2&amp;quot;&quot;/&gt;&lt;property id=&quot;20307&quot; value=&quot;283&quot;/&gt;&lt;/object&gt;&lt;object type=&quot;3&quot; unique_id=&quot;10139&quot;&gt;&lt;property id=&quot;20148&quot; value=&quot;5&quot;/&gt;&lt;property id=&quot;20300&quot; value=&quot;Slide 136 - &amp;quot;Practical Application Cases&amp;quot;&quot;/&gt;&lt;property id=&quot;20307&quot; value=&quot;291&quot;/&gt;&lt;/object&gt;&lt;object type=&quot;3&quot; unique_id=&quot;10140&quot;&gt;&lt;property id=&quot;20148&quot; value=&quot;5&quot;/&gt;&lt;property id=&quot;20300&quot; value=&quot;Slide 137 - &amp;quot;Case Study 1&amp;quot;&quot;/&gt;&lt;property id=&quot;20307&quot; value=&quot;441&quot;/&gt;&lt;/object&gt;&lt;object type=&quot;3&quot; unique_id=&quot;10141&quot;&gt;&lt;property id=&quot;20148&quot; value=&quot;5&quot;/&gt;&lt;property id=&quot;20300&quot; value=&quot;Slide 138 - &amp;quot;Case Study 1 (cont.)&amp;quot;&quot;/&gt;&lt;property id=&quot;20307&quot; value=&quot;442&quot;/&gt;&lt;/object&gt;&lt;object type=&quot;3&quot; unique_id=&quot;10142&quot;&gt;&lt;property id=&quot;20148&quot; value=&quot;5&quot;/&gt;&lt;property id=&quot;20300&quot; value=&quot;Slide 139 - &amp;quot;Case Study 1: Imaging&amp;quot;&quot;/&gt;&lt;property id=&quot;20307&quot; value=&quot;443&quot;/&gt;&lt;/object&gt;&lt;object type=&quot;3&quot; unique_id=&quot;10143&quot;&gt;&lt;property id=&quot;20148&quot; value=&quot;5&quot;/&gt;&lt;property id=&quot;20300&quot; value=&quot;Slide 140 - &amp;quot;Case Study 1 (cont.)&amp;quot;&quot;/&gt;&lt;property id=&quot;20307&quot; value=&quot;444&quot;/&gt;&lt;/object&gt;&lt;object type=&quot;3&quot; unique_id=&quot;10144&quot;&gt;&lt;property id=&quot;20148&quot; value=&quot;5&quot;/&gt;&lt;property id=&quot;20300&quot; value=&quot;Slide 141 - &amp;quot;Case Study 1(a)&amp;quot;&quot;/&gt;&lt;property id=&quot;20307&quot; value=&quot;445&quot;/&gt;&lt;/object&gt;&lt;object type=&quot;3&quot; unique_id=&quot;10145&quot;&gt;&lt;property id=&quot;20148&quot; value=&quot;5&quot;/&gt;&lt;property id=&quot;20300&quot; value=&quot;Slide 142 - &amp;quot;Case Study 1(a):&amp;#x0D;&amp;#x0A;CT / angiography&amp;quot;&quot;/&gt;&lt;property id=&quot;20307&quot; value=&quot;446&quot;/&gt;&lt;/object&gt;&lt;object type=&quot;3&quot; unique_id=&quot;10146&quot;&gt;&lt;property id=&quot;20148&quot; value=&quot;5&quot;/&gt;&lt;property id=&quot;20300&quot; value=&quot;Slide 143 - &amp;quot;Case Study 1(a) (cont.)&amp;quot;&quot;/&gt;&lt;property id=&quot;20307&quot; value=&quot;447&quot;/&gt;&lt;/object&gt;&lt;object type=&quot;3&quot; unique_id=&quot;10147&quot;&gt;&lt;property id=&quot;20148&quot; value=&quot;5&quot;/&gt;&lt;property id=&quot;20300&quot; value=&quot;Slide 144 - &amp;quot;Case Study 2:&amp;#x0D;&amp;#x0A;Patient Follow-up 5 Years Later&amp;quot;&quot;/&gt;&lt;property id=&quot;20307&quot; value=&quot;448&quot;/&gt;&lt;/object&gt;&lt;object type=&quot;3&quot; unique_id=&quot;10148&quot;&gt;&lt;property id=&quot;20148&quot; value=&quot;5&quot;/&gt;&lt;property id=&quot;20300&quot; value=&quot;Slide 145 - &amp;quot;Case Study 2:&amp;#x0D;&amp;#x0A;CT Scan Performed&amp;quot;&quot;/&gt;&lt;property id=&quot;20307&quot; value=&quot;449&quot;/&gt;&lt;/object&gt;&lt;object type=&quot;3&quot; unique_id=&quot;10149&quot;&gt;&lt;property id=&quot;20148&quot; value=&quot;5&quot;/&gt;&lt;property id=&quot;20300&quot; value=&quot;Slide 146 - &amp;quot;Case Study 2 (cont.)&amp;quot;&quot;/&gt;&lt;property id=&quot;20307&quot; value=&quot;450&quot;/&gt;&lt;/object&gt;&lt;object type=&quot;3&quot; unique_id=&quot;10150&quot;&gt;&lt;property id=&quot;20148&quot; value=&quot;5&quot;/&gt;&lt;property id=&quot;20300&quot; value=&quot;Slide 147 - &amp;quot;Question 1: What is the best next step to treat this patient?&amp;quot;&quot;/&gt;&lt;property id=&quot;20307&quot; value=&quot;451&quot;/&gt;&lt;/object&gt;&lt;object type=&quot;3&quot; unique_id=&quot;10151&quot;&gt;&lt;property id=&quot;20148&quot; value=&quot;5&quot;/&gt;&lt;property id=&quot;20300&quot; value=&quot;Slide 148 - &amp;quot;Case Study 2: Decision&amp;quot;&quot;/&gt;&lt;property id=&quot;20307&quot; value=&quot;452&quot;/&gt;&lt;/object&gt;&lt;object type=&quot;3&quot; unique_id=&quot;10152&quot;&gt;&lt;property id=&quot;20148&quot; value=&quot;5&quot;/&gt;&lt;property id=&quot;20300&quot; value=&quot;Slide 149 - &amp;quot;Case Study 2: Evolution&amp;quot;&quot;/&gt;&lt;property id=&quot;20307&quot; value=&quot;453&quot;/&gt;&lt;/object&gt;&lt;object type=&quot;3&quot; unique_id=&quot;10153&quot;&gt;&lt;property id=&quot;20148&quot; value=&quot;5&quot;/&gt;&lt;property id=&quot;20300&quot; value=&quot;Slide 150 - &amp;quot;Question 2: What is the best next step to treat this patient?&amp;quot;&quot;/&gt;&lt;property id=&quot;20307&quot; value=&quot;454&quot;/&gt;&lt;/object&gt;&lt;object type=&quot;3&quot; unique_id=&quot;10154&quot;&gt;&lt;property id=&quot;20148&quot; value=&quot;5&quot;/&gt;&lt;property id=&quot;20300&quot; value=&quot;Slide 151 - &amp;quot;Case Study 2: Decision&amp;quot;&quot;/&gt;&lt;property id=&quot;20307&quot; value=&quot;455&quot;/&gt;&lt;/object&gt;&lt;object type=&quot;3&quot; unique_id=&quot;10155&quot;&gt;&lt;property id=&quot;20148&quot; value=&quot;5&quot;/&gt;&lt;property id=&quot;20300&quot; value=&quot;Slide 152 - &amp;quot;Question 3: What is the optimal sorafenib dosage for this patient?&amp;quot;&quot;/&gt;&lt;property id=&quot;20307&quot; value=&quot;456&quot;/&gt;&lt;/object&gt;&lt;object type=&quot;3&quot; unique_id=&quot;10156&quot;&gt;&lt;property id=&quot;20148&quot; value=&quot;5&quot;/&gt;&lt;property id=&quot;20300&quot; value=&quot;Slide 153 - &amp;quot;Case Study 2:&amp;#x0D;&amp;#x0A;Decision and Evolution&amp;quot;&quot;/&gt;&lt;property id=&quot;20307&quot; value=&quot;457&quot;/&gt;&lt;/object&gt;&lt;object type=&quot;3&quot; unique_id=&quot;10157&quot;&gt;&lt;property id=&quot;20148&quot; value=&quot;5&quot;/&gt;&lt;property id=&quot;20300&quot; value=&quot;Slide 154 - &amp;quot;Case Study 2:&amp;#x0D;&amp;#x0A;Multitargeted TKI Toxicity: &amp;#x0D;&amp;#x0A;Hand-Foot Skin Reaction&amp;quot;&quot;/&gt;&lt;property id=&quot;20307&quot; value=&quot;458&quot;/&gt;&lt;/object&gt;&lt;object type=&quot;3&quot; unique_id=&quot;10158&quot;&gt;&lt;property id=&quot;20148&quot; value=&quot;5&quot;/&gt;&lt;property id=&quot;20300&quot; value=&quot;Slide 155 - &amp;quot;Question 4: What is the next best step for treatment?&amp;quot;&quot;/&gt;&lt;property id=&quot;20307&quot; value=&quot;459&quot;/&gt;&lt;/object&gt;&lt;object type=&quot;3&quot; unique_id=&quot;10159&quot;&gt;&lt;property id=&quot;20148&quot; value=&quot;5&quot;/&gt;&lt;property id=&quot;20300&quot; value=&quot;Slide 156 - &amp;quot;Case Study 2:&amp;#x0D;&amp;#x0A;Multitargeted TKI Toxicity: &amp;#x0D;&amp;#x0A;Hand-Foot Skin Reaction&amp;quot;&quot;/&gt;&lt;property id=&quot;20307&quot; value=&quot;460&quot;/&gt;&lt;/object&gt;&lt;object type=&quot;3&quot; unique_id=&quot;10160&quot;&gt;&lt;property id=&quot;20148&quot; value=&quot;5&quot;/&gt;&lt;property id=&quot;20300&quot; value=&quot;Slide 157 - &amp;quot;Case Study 2:&amp;#x0D;&amp;#x0A;Grading and Management of Hand-Foot Skin Reaction&amp;quot;&quot;/&gt;&lt;property id=&quot;20307&quot; value=&quot;461&quot;/&gt;&lt;/object&gt;&lt;object type=&quot;3&quot; unique_id=&quot;10161&quot;&gt;&lt;property id=&quot;20148&quot; value=&quot;5&quot;/&gt;&lt;property id=&quot;20300&quot; value=&quot;Slide 158 - &amp;quot;Case Study 2:&amp;#x0D;&amp;#x0A;Multitargeted TKI vs Chemotherapy Dermal Toxicity &amp;quot;&quot;/&gt;&lt;property id=&quot;20307&quot; value=&quot;462&quot;/&gt;&lt;/object&gt;&lt;object type=&quot;3&quot; unique_id=&quot;10162&quot;&gt;&lt;property id=&quot;20148&quot; value=&quot;5&quot;/&gt;&lt;property id=&quot;20300&quot; value=&quot;Slide 159 - &amp;quot;Case Study 2:&amp;#x0D;&amp;#x0A;Prophylactic Options for Hand-Foot Skin Reaction&amp;quot;&quot;/&gt;&lt;property id=&quot;20307&quot; value=&quot;463&quot;/&gt;&lt;/object&gt;&lt;object type=&quot;3&quot; unique_id=&quot;10163&quot;&gt;&lt;property id=&quot;20148&quot; value=&quot;5&quot;/&gt;&lt;property id=&quot;20300&quot; value=&quot;Slide 160 - &amp;quot;Case Study 2:&amp;#x0D;&amp;#x0A;Strategies for Managing Other Adverse Effects&amp;quot;&quot;/&gt;&lt;property id=&quot;20307&quot; value=&quot;464&quot;/&gt;&lt;/object&gt;&lt;object type=&quot;3&quot; unique_id=&quot;10164&quot;&gt;&lt;property id=&quot;20148&quot; value=&quot;5&quot;/&gt;&lt;property id=&quot;20300&quot; value=&quot;Slide 161 - &amp;quot;Case Study 2:&amp;#x0D;&amp;#x0A;Key Roles of Mid-Level Providers in Patient Care With Oral Therapies&amp;quot;&quot;/&gt;&lt;property id=&quot;20307&quot; value=&quot;465&quot;/&gt;&lt;/object&gt;&lt;object type=&quot;3&quot; unique_id=&quot;10165&quot;&gt;&lt;property id=&quot;20148&quot; value=&quot;5&quot;/&gt;&lt;property id=&quot;20300&quot; value=&quot;Slide 162 - &amp;quot;Question 5: What therapies would you initiate before starting sorafenib?&amp;quot;&quot;/&gt;&lt;property id=&quot;20307&quot; value=&quot;466&quot;/&gt;&lt;/object&gt;&lt;object type=&quot;3&quot; unique_id=&quot;10166&quot;&gt;&lt;property id=&quot;20148&quot; value=&quot;5&quot;/&gt;&lt;property id=&quot;20300&quot; value=&quot;Slide 163 - &amp;quot;Question 6: What HCV therapies would you consider before or after starting sorafenib?&amp;quot;&quot;/&gt;&lt;property id=&quot;20307&quot; value=&quot;467&quot;/&gt;&lt;/object&gt;&lt;object type=&quot;3&quot; unique_id=&quot;10167&quot;&gt;&lt;property id=&quot;20148&quot; value=&quot;5&quot;/&gt;&lt;property id=&quot;20300&quot; value=&quot;Slide 164 - &amp;quot;Audience Q&amp;amp;A&amp;quot;&quot;/&gt;&lt;property id=&quot;20307&quot; value=&quot;295&quot;/&gt;&lt;/object&gt;&lt;object type=&quot;3&quot; unique_id=&quot;10168&quot;&gt;&lt;property id=&quot;20148&quot; value=&quot;5&quot;/&gt;&lt;property id=&quot;20300&quot; value=&quot;Slide 165 - &amp;quot;Thank You&amp;quot;&quot;/&gt;&lt;property id=&quot;20307&quot; value=&quot;310&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ISIMAGESASSOCIATED" val="No"/>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TIMING" val="|5.5|6.9|7.|11.3|4.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9046</TotalTime>
  <Words>11679</Words>
  <Application>Microsoft Office PowerPoint</Application>
  <PresentationFormat>On-screen Show (4:3)</PresentationFormat>
  <Paragraphs>1661</Paragraphs>
  <Slides>63</Slides>
  <Notes>53</Notes>
  <HiddenSlides>1</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63</vt:i4>
      </vt:variant>
    </vt:vector>
  </HeadingPairs>
  <TitlesOfParts>
    <vt:vector size="66" baseType="lpstr">
      <vt:lpstr>Office Theme</vt:lpstr>
      <vt:lpstr>Chart</vt:lpstr>
      <vt:lpstr>Worksheet</vt:lpstr>
      <vt:lpstr>HCC</vt:lpstr>
      <vt:lpstr>Disclosures </vt:lpstr>
      <vt:lpstr>Learning Objectives Upon completion of this activity, participants should be better able to:</vt:lpstr>
      <vt:lpstr>Hepatocellular Carcinoma (HCC)</vt:lpstr>
      <vt:lpstr>Victims of HCC</vt:lpstr>
      <vt:lpstr>Mortality From Cancer In Obese Men</vt:lpstr>
      <vt:lpstr>Population Attributable Fractions of HCC Risk Factors, US, Persons 65+ years</vt:lpstr>
      <vt:lpstr>Pathogenesis of Hepatocellular Carcinoma</vt:lpstr>
      <vt:lpstr>Relevant Pathways in HCC Biology</vt:lpstr>
      <vt:lpstr>Molecular Signatures: Etiology, Survival, Metastasis &amp; Stem Cells</vt:lpstr>
      <vt:lpstr>Stem Cell Signature Predicts Survival</vt:lpstr>
      <vt:lpstr>Receptor Tyrosine Kinase Signaling</vt:lpstr>
      <vt:lpstr>Angiogenic Signaling in Cancer</vt:lpstr>
      <vt:lpstr>Targeted Therapy for HCC</vt:lpstr>
      <vt:lpstr>Burrel et al: MRI angiography (MRA) superior to helical CT for detection of HCC</vt:lpstr>
      <vt:lpstr>Liver-Specific MRI Contrast Agents</vt:lpstr>
      <vt:lpstr>Surveillance for HCC Reduces Mortality: A Randomized Controlled Trial</vt:lpstr>
      <vt:lpstr>Effect of Surveillance on Outcomes</vt:lpstr>
      <vt:lpstr>Patient Survival Comparing Detection of HCC by Surveillance vs Presentation With Symptoms</vt:lpstr>
      <vt:lpstr>Percutaneous Ablative Therapies for Hepatocellular Carcinoma</vt:lpstr>
      <vt:lpstr>Survival Rates of Asian American Patients With HCC by Treatments</vt:lpstr>
      <vt:lpstr>HCC Is Inhibited in HCV Patients With Sustained Viral Response and Sustained Biochemical Response Following Treatment With IFN + RBV </vt:lpstr>
      <vt:lpstr>Not All HCC Make All Biomarkers Patient number of AFP-L3%, DCP and AFP in those with Known HCC (n=685)</vt:lpstr>
      <vt:lpstr>How Do We Use AFP ?</vt:lpstr>
      <vt:lpstr>AFP L3% Rises before AFP in Typical Course of HCC Occurrence Case</vt:lpstr>
      <vt:lpstr>Biomarkers and Other Factors That Correlate With Risk of Portal Vein Invasion</vt:lpstr>
      <vt:lpstr>Biomarkers and Other Factors That Correlate With Risk of Microvascular Invasion</vt:lpstr>
      <vt:lpstr> Predicts Clinical Course Incidence of Portal Venous Invasion of HCC in Relation to the Serum DCP Level at Diagnosis</vt:lpstr>
      <vt:lpstr>Changes in DCP and AFP after Hepatectomy</vt:lpstr>
      <vt:lpstr>Proposed Liver Ultrasound Algorithm</vt:lpstr>
      <vt:lpstr>LI-RADS: Algorithm</vt:lpstr>
      <vt:lpstr>LI-RADS: Categories</vt:lpstr>
      <vt:lpstr>LR-4 Example</vt:lpstr>
      <vt:lpstr>LR-5 Example</vt:lpstr>
      <vt:lpstr>Liver Transplant Candidate</vt:lpstr>
      <vt:lpstr>Not Liver Transplant/Resection Candidate</vt:lpstr>
      <vt:lpstr>Barcelona Clinic Liver Cancer (BCLC) Staging Classification and Treatment Schedule: proposed modifications/additions*</vt:lpstr>
      <vt:lpstr>Staging Treatment Algorithm</vt:lpstr>
      <vt:lpstr>HCC is Not ‘One Disease’</vt:lpstr>
      <vt:lpstr>Management of Hepatocellular Carcinoma Requires a Multidisciplinary Approach</vt:lpstr>
      <vt:lpstr>What We Know About Treating HCC:</vt:lpstr>
      <vt:lpstr>Survival After Surgical Resection for HCC</vt:lpstr>
      <vt:lpstr>Validation of evaluation criteria for TACE Multi institutional study (JIVROSG-0602)</vt:lpstr>
      <vt:lpstr>Early HCC Treated with RFA</vt:lpstr>
      <vt:lpstr>Is RFA Better Than Surgical Resection? Surgery considered better, but...</vt:lpstr>
      <vt:lpstr>Treatment: Chemoembolization</vt:lpstr>
      <vt:lpstr>Chemoembolization: Randomized Trials (Nearly Identical Techniques)</vt:lpstr>
      <vt:lpstr>TACE vs Surgical Resection: A Case-Control Prospective Study</vt:lpstr>
      <vt:lpstr>Response to TACE as a Biological Selection Criterion for LT in HCC</vt:lpstr>
      <vt:lpstr>Response to TACE as a Biological Selection Criterion for LT in HCC</vt:lpstr>
      <vt:lpstr>Intra-arterial Radioembolization With Yttrium-90: Rationale and History</vt:lpstr>
      <vt:lpstr>Yttrium-90 Radiotherapy for HCC Patients With and Without PVT</vt:lpstr>
      <vt:lpstr>Complications SAE Comparison: Conventional TACE vs PRECISION TACE</vt:lpstr>
      <vt:lpstr>PRECISION TACE with DC Bead™ Addressing the challenge of improved survival in hepatocellular carcinoma</vt:lpstr>
      <vt:lpstr> Milan Criteria</vt:lpstr>
      <vt:lpstr>Phase III SHARP Trial: Overall Survival Intent-to-Treat Population </vt:lpstr>
      <vt:lpstr>Phase 3 SHARP: Toxicity</vt:lpstr>
      <vt:lpstr>Unmet Needs in Advanced HCC </vt:lpstr>
      <vt:lpstr>Phase III Trials of First-Line Therapy in Advanced HCC</vt:lpstr>
      <vt:lpstr>Phase III Trials of Second-Line Therapy in Advanced HCC</vt:lpstr>
      <vt:lpstr>Conclusions</vt:lpstr>
      <vt:lpstr>Optimizing Multidisciplinary Management of HCC</vt:lpstr>
      <vt:lpstr>Thank you</vt:lpstr>
    </vt:vector>
  </TitlesOfParts>
  <Company>IMER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Cover Page</dc:title>
  <dc:creator>Adan Carballo</dc:creator>
  <cp:lastModifiedBy>Duda</cp:lastModifiedBy>
  <cp:revision>355</cp:revision>
  <dcterms:created xsi:type="dcterms:W3CDTF">2014-04-24T13:42:06Z</dcterms:created>
  <dcterms:modified xsi:type="dcterms:W3CDTF">2014-08-24T05:46:44Z</dcterms:modified>
</cp:coreProperties>
</file>