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rawings/drawing2.xml" ContentType="application/vnd.openxmlformats-officedocument.drawingml.chartshap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Default Extension="xlsx" ContentType="application/vnd.openxmlformats-officedocument.spreadsheetml.sheet"/>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2"/>
  </p:notesMasterIdLst>
  <p:sldIdLst>
    <p:sldId id="256" r:id="rId3"/>
    <p:sldId id="270" r:id="rId4"/>
    <p:sldId id="297" r:id="rId5"/>
    <p:sldId id="279" r:id="rId6"/>
    <p:sldId id="284" r:id="rId7"/>
    <p:sldId id="280" r:id="rId8"/>
    <p:sldId id="281" r:id="rId9"/>
    <p:sldId id="267" r:id="rId10"/>
    <p:sldId id="291" r:id="rId11"/>
    <p:sldId id="268" r:id="rId12"/>
    <p:sldId id="269" r:id="rId13"/>
    <p:sldId id="271" r:id="rId14"/>
    <p:sldId id="272" r:id="rId15"/>
    <p:sldId id="277" r:id="rId16"/>
    <p:sldId id="273" r:id="rId17"/>
    <p:sldId id="292" r:id="rId18"/>
    <p:sldId id="282" r:id="rId19"/>
    <p:sldId id="260" r:id="rId20"/>
    <p:sldId id="258" r:id="rId21"/>
    <p:sldId id="293" r:id="rId22"/>
    <p:sldId id="294" r:id="rId23"/>
    <p:sldId id="287" r:id="rId24"/>
    <p:sldId id="289" r:id="rId25"/>
    <p:sldId id="300" r:id="rId26"/>
    <p:sldId id="295" r:id="rId27"/>
    <p:sldId id="275" r:id="rId28"/>
    <p:sldId id="290" r:id="rId29"/>
    <p:sldId id="296" r:id="rId30"/>
    <p:sldId id="29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9D9D9D"/>
    <a:srgbClr val="FFFFFF"/>
    <a:srgbClr val="051771"/>
    <a:srgbClr val="101E66"/>
    <a:srgbClr val="FF9933"/>
    <a:srgbClr val="000086"/>
    <a:srgbClr val="000099"/>
    <a:srgbClr val="0000C0"/>
    <a:srgbClr val="00009A"/>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7312" autoAdjust="0"/>
  </p:normalViewPr>
  <p:slideViewPr>
    <p:cSldViewPr>
      <p:cViewPr>
        <p:scale>
          <a:sx n="80" d="100"/>
          <a:sy n="80" d="100"/>
        </p:scale>
        <p:origin x="-1086"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46"/>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Office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view3D>
      <c:rAngAx val="1"/>
    </c:view3D>
    <c:plotArea>
      <c:layout/>
      <c:bar3DChart>
        <c:barDir val="col"/>
        <c:grouping val="stacked"/>
        <c:ser>
          <c:idx val="0"/>
          <c:order val="0"/>
          <c:tx>
            <c:strRef>
              <c:f>Sheet1!$B$1</c:f>
              <c:strCache>
                <c:ptCount val="1"/>
                <c:pt idx="0">
                  <c:v>HBsAg (-)</c:v>
                </c:pt>
              </c:strCache>
            </c:strRef>
          </c:tx>
          <c:cat>
            <c:numRef>
              <c:f>Sheet1!$A$2</c:f>
              <c:numCache>
                <c:formatCode>General</c:formatCode>
                <c:ptCount val="1"/>
              </c:numCache>
            </c:numRef>
          </c:cat>
          <c:val>
            <c:numRef>
              <c:f>Sheet1!$B$2</c:f>
              <c:numCache>
                <c:formatCode>General</c:formatCode>
                <c:ptCount val="1"/>
                <c:pt idx="0">
                  <c:v>97.47</c:v>
                </c:pt>
              </c:numCache>
            </c:numRef>
          </c:val>
        </c:ser>
        <c:ser>
          <c:idx val="1"/>
          <c:order val="1"/>
          <c:tx>
            <c:strRef>
              <c:f>Sheet1!$C$1</c:f>
              <c:strCache>
                <c:ptCount val="1"/>
                <c:pt idx="0">
                  <c:v>HBsAg (+)</c:v>
                </c:pt>
              </c:strCache>
            </c:strRef>
          </c:tx>
          <c:cat>
            <c:numRef>
              <c:f>Sheet1!$A$2</c:f>
              <c:numCache>
                <c:formatCode>General</c:formatCode>
                <c:ptCount val="1"/>
              </c:numCache>
            </c:numRef>
          </c:cat>
          <c:val>
            <c:numRef>
              <c:f>Sheet1!$C$2</c:f>
              <c:numCache>
                <c:formatCode>General</c:formatCode>
                <c:ptCount val="1"/>
                <c:pt idx="0">
                  <c:v>2.5299999999999998</c:v>
                </c:pt>
              </c:numCache>
            </c:numRef>
          </c:val>
        </c:ser>
        <c:shape val="cylinder"/>
        <c:axId val="85491072"/>
        <c:axId val="85492864"/>
        <c:axId val="0"/>
      </c:bar3DChart>
      <c:catAx>
        <c:axId val="85491072"/>
        <c:scaling>
          <c:orientation val="minMax"/>
        </c:scaling>
        <c:axPos val="b"/>
        <c:numFmt formatCode="General" sourceLinked="1"/>
        <c:tickLblPos val="nextTo"/>
        <c:txPr>
          <a:bodyPr/>
          <a:lstStyle/>
          <a:p>
            <a:pPr>
              <a:defRPr>
                <a:solidFill>
                  <a:srgbClr val="FFFFFF"/>
                </a:solidFill>
              </a:defRPr>
            </a:pPr>
            <a:endParaRPr lang="en-US"/>
          </a:p>
        </c:txPr>
        <c:crossAx val="85492864"/>
        <c:crosses val="autoZero"/>
        <c:auto val="1"/>
        <c:lblAlgn val="ctr"/>
        <c:lblOffset val="100"/>
      </c:catAx>
      <c:valAx>
        <c:axId val="85492864"/>
        <c:scaling>
          <c:orientation val="minMax"/>
        </c:scaling>
        <c:axPos val="l"/>
        <c:majorGridlines/>
        <c:numFmt formatCode="General" sourceLinked="1"/>
        <c:tickLblPos val="nextTo"/>
        <c:txPr>
          <a:bodyPr/>
          <a:lstStyle/>
          <a:p>
            <a:pPr>
              <a:defRPr>
                <a:solidFill>
                  <a:srgbClr val="FFFFFF"/>
                </a:solidFill>
              </a:defRPr>
            </a:pPr>
            <a:endParaRPr lang="en-US"/>
          </a:p>
        </c:txPr>
        <c:crossAx val="85491072"/>
        <c:crosses val="autoZero"/>
        <c:crossBetween val="between"/>
      </c:valAx>
    </c:plotArea>
    <c:legend>
      <c:legendPos val="r"/>
      <c:layout/>
      <c:txPr>
        <a:bodyPr/>
        <a:lstStyle/>
        <a:p>
          <a:pPr>
            <a:defRPr>
              <a:solidFill>
                <a:srgbClr val="FFFFFF"/>
              </a:solidFill>
            </a:defRPr>
          </a:pPr>
          <a:endParaRPr lang="en-US"/>
        </a:p>
      </c:txPr>
    </c:legend>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6"/>
  <c:chart>
    <c:autoTitleDeleted val="1"/>
    <c:plotArea>
      <c:layout>
        <c:manualLayout>
          <c:layoutTarget val="inner"/>
          <c:xMode val="edge"/>
          <c:yMode val="edge"/>
          <c:x val="0.11133741094863142"/>
          <c:y val="3.1073446327683822E-2"/>
          <c:w val="0.5223214285714286"/>
          <c:h val="0.96892655367231662"/>
        </c:manualLayout>
      </c:layout>
      <c:pieChart>
        <c:varyColors val="1"/>
        <c:ser>
          <c:idx val="0"/>
          <c:order val="0"/>
          <c:tx>
            <c:strRef>
              <c:f>Sheet1!$B$1</c:f>
              <c:strCache>
                <c:ptCount val="1"/>
                <c:pt idx="0">
                  <c:v>Total 1413 patients</c:v>
                </c:pt>
              </c:strCache>
            </c:strRef>
          </c:tx>
          <c:cat>
            <c:strRef>
              <c:f>Sheet1!$A$2:$A$11</c:f>
              <c:strCache>
                <c:ptCount val="10"/>
                <c:pt idx="0">
                  <c:v>HCV - 61%</c:v>
                </c:pt>
                <c:pt idx="1">
                  <c:v>HBV - 15%</c:v>
                </c:pt>
                <c:pt idx="2">
                  <c:v>NAFLD/NASH - 8%</c:v>
                </c:pt>
                <c:pt idx="3">
                  <c:v>ALD - 3.5%</c:v>
                </c:pt>
                <c:pt idx="4">
                  <c:v>Focal liver lesions - 6%</c:v>
                </c:pt>
                <c:pt idx="5">
                  <c:v>AIH - 0.2%</c:v>
                </c:pt>
                <c:pt idx="6">
                  <c:v>PBC - 0.2%</c:v>
                </c:pt>
                <c:pt idx="7">
                  <c:v>HFE-HC - 0.1%</c:v>
                </c:pt>
                <c:pt idx="8">
                  <c:v>unknown - 3%</c:v>
                </c:pt>
                <c:pt idx="9">
                  <c:v>other - 3%</c:v>
                </c:pt>
              </c:strCache>
            </c:strRef>
          </c:cat>
          <c:val>
            <c:numRef>
              <c:f>Sheet1!$B$2:$B$11</c:f>
              <c:numCache>
                <c:formatCode>0%</c:formatCode>
                <c:ptCount val="10"/>
                <c:pt idx="0">
                  <c:v>0.61000000000000065</c:v>
                </c:pt>
                <c:pt idx="1">
                  <c:v>0.15000000000000024</c:v>
                </c:pt>
                <c:pt idx="2">
                  <c:v>8.0000000000000043E-2</c:v>
                </c:pt>
                <c:pt idx="3" formatCode="0.00%">
                  <c:v>3.500000000000001E-2</c:v>
                </c:pt>
                <c:pt idx="4">
                  <c:v>6.0000000000000032E-2</c:v>
                </c:pt>
                <c:pt idx="5" formatCode="0.00%">
                  <c:v>2.0000000000000052E-3</c:v>
                </c:pt>
                <c:pt idx="6" formatCode="0.00%">
                  <c:v>2.0000000000000052E-3</c:v>
                </c:pt>
                <c:pt idx="7" formatCode="0.00%">
                  <c:v>1.0000000000000041E-3</c:v>
                </c:pt>
                <c:pt idx="8">
                  <c:v>3.0000000000000002E-2</c:v>
                </c:pt>
                <c:pt idx="9">
                  <c:v>3.0000000000000002E-2</c:v>
                </c:pt>
              </c:numCache>
            </c:numRef>
          </c:val>
        </c:ser>
        <c:firstSliceAng val="0"/>
      </c:pieChart>
    </c:plotArea>
    <c:legend>
      <c:legendPos val="r"/>
      <c:layout>
        <c:manualLayout>
          <c:xMode val="edge"/>
          <c:yMode val="edge"/>
          <c:x val="0.67816308117735258"/>
          <c:y val="4.6398433329833004E-2"/>
          <c:w val="0.31257768560179988"/>
          <c:h val="0.85512333358469961"/>
        </c:manualLayout>
      </c:layout>
      <c:txPr>
        <a:bodyPr/>
        <a:lstStyle/>
        <a:p>
          <a:pPr>
            <a:defRPr b="1">
              <a:solidFill>
                <a:srgbClr val="FFFFFF"/>
              </a:solidFill>
            </a:defRPr>
          </a:pPr>
          <a:endParaRPr lang="en-US"/>
        </a:p>
      </c:txPr>
    </c:legend>
    <c:plotVisOnly val="1"/>
  </c:chart>
  <c:txPr>
    <a:bodyPr/>
    <a:lstStyle/>
    <a:p>
      <a:pPr>
        <a:defRPr sz="1800"/>
      </a:pPr>
      <a:endParaRPr lang="en-US"/>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6"/>
  <c:chart>
    <c:plotArea>
      <c:layout/>
      <c:barChart>
        <c:barDir val="col"/>
        <c:grouping val="clustered"/>
        <c:ser>
          <c:idx val="0"/>
          <c:order val="0"/>
          <c:tx>
            <c:strRef>
              <c:f>Sheet1!$B$1</c:f>
              <c:strCache>
                <c:ptCount val="1"/>
                <c:pt idx="0">
                  <c:v>Column1</c:v>
                </c:pt>
              </c:strCache>
            </c:strRef>
          </c:tx>
          <c:cat>
            <c:strRef>
              <c:f>Sheet1!$A$2:$A$4</c:f>
              <c:strCache>
                <c:ptCount val="3"/>
                <c:pt idx="0">
                  <c:v>Male / Female</c:v>
                </c:pt>
                <c:pt idx="1">
                  <c:v>No Cirrhosis / Cirrhosis</c:v>
                </c:pt>
                <c:pt idx="2">
                  <c:v>Chronic / Acute</c:v>
                </c:pt>
              </c:strCache>
            </c:strRef>
          </c:cat>
          <c:val>
            <c:numRef>
              <c:f>Sheet1!$B$2:$B$4</c:f>
              <c:numCache>
                <c:formatCode>General</c:formatCode>
                <c:ptCount val="3"/>
                <c:pt idx="0">
                  <c:v>59</c:v>
                </c:pt>
                <c:pt idx="1">
                  <c:v>87</c:v>
                </c:pt>
                <c:pt idx="2">
                  <c:v>97</c:v>
                </c:pt>
              </c:numCache>
            </c:numRef>
          </c:val>
        </c:ser>
        <c:ser>
          <c:idx val="1"/>
          <c:order val="1"/>
          <c:tx>
            <c:strRef>
              <c:f>Sheet1!$C$1</c:f>
              <c:strCache>
                <c:ptCount val="1"/>
                <c:pt idx="0">
                  <c:v>Column2</c:v>
                </c:pt>
              </c:strCache>
            </c:strRef>
          </c:tx>
          <c:cat>
            <c:strRef>
              <c:f>Sheet1!$A$2:$A$4</c:f>
              <c:strCache>
                <c:ptCount val="3"/>
                <c:pt idx="0">
                  <c:v>Male / Female</c:v>
                </c:pt>
                <c:pt idx="1">
                  <c:v>No Cirrhosis / Cirrhosis</c:v>
                </c:pt>
                <c:pt idx="2">
                  <c:v>Chronic / Acute</c:v>
                </c:pt>
              </c:strCache>
            </c:strRef>
          </c:cat>
          <c:val>
            <c:numRef>
              <c:f>Sheet1!$C$2:$C$4</c:f>
              <c:numCache>
                <c:formatCode>General</c:formatCode>
                <c:ptCount val="3"/>
                <c:pt idx="0">
                  <c:v>41</c:v>
                </c:pt>
                <c:pt idx="1">
                  <c:v>13</c:v>
                </c:pt>
                <c:pt idx="2">
                  <c:v>3</c:v>
                </c:pt>
              </c:numCache>
            </c:numRef>
          </c:val>
        </c:ser>
        <c:axId val="93108096"/>
        <c:axId val="93109632"/>
      </c:barChart>
      <c:catAx>
        <c:axId val="93108096"/>
        <c:scaling>
          <c:orientation val="minMax"/>
        </c:scaling>
        <c:axPos val="b"/>
        <c:numFmt formatCode="General" sourceLinked="1"/>
        <c:tickLblPos val="nextTo"/>
        <c:txPr>
          <a:bodyPr/>
          <a:lstStyle/>
          <a:p>
            <a:pPr>
              <a:defRPr sz="1800" b="1">
                <a:solidFill>
                  <a:srgbClr val="FFFFFF"/>
                </a:solidFill>
              </a:defRPr>
            </a:pPr>
            <a:endParaRPr lang="en-US"/>
          </a:p>
        </c:txPr>
        <c:crossAx val="93109632"/>
        <c:crosses val="autoZero"/>
        <c:auto val="1"/>
        <c:lblAlgn val="ctr"/>
        <c:lblOffset val="100"/>
      </c:catAx>
      <c:valAx>
        <c:axId val="93109632"/>
        <c:scaling>
          <c:orientation val="minMax"/>
          <c:max val="100"/>
        </c:scaling>
        <c:axPos val="l"/>
        <c:majorGridlines/>
        <c:numFmt formatCode="General" sourceLinked="1"/>
        <c:tickLblPos val="nextTo"/>
        <c:txPr>
          <a:bodyPr/>
          <a:lstStyle/>
          <a:p>
            <a:pPr>
              <a:defRPr>
                <a:solidFill>
                  <a:srgbClr val="FFFFFF"/>
                </a:solidFill>
              </a:defRPr>
            </a:pPr>
            <a:endParaRPr lang="en-US"/>
          </a:p>
        </c:txPr>
        <c:crossAx val="93108096"/>
        <c:crosses val="autoZero"/>
        <c:crossBetween val="between"/>
      </c:valAx>
    </c:plotArea>
    <c:plotVisOnly val="1"/>
  </c:chart>
  <c:txPr>
    <a:bodyPr/>
    <a:lstStyle/>
    <a:p>
      <a:pPr>
        <a:defRPr sz="18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plotArea>
      <c:layout/>
      <c:barChart>
        <c:barDir val="col"/>
        <c:grouping val="clustered"/>
        <c:ser>
          <c:idx val="0"/>
          <c:order val="0"/>
          <c:tx>
            <c:strRef>
              <c:f>Sheet1!$B$1</c:f>
              <c:strCache>
                <c:ptCount val="1"/>
                <c:pt idx="0">
                  <c:v>HBV</c:v>
                </c:pt>
              </c:strCache>
            </c:strRef>
          </c:tx>
          <c:cat>
            <c:numRef>
              <c:f>Sheet1!$A$2</c:f>
              <c:numCache>
                <c:formatCode>General</c:formatCode>
                <c:ptCount val="1"/>
              </c:numCache>
            </c:numRef>
          </c:cat>
          <c:val>
            <c:numRef>
              <c:f>Sheet1!$B$2</c:f>
              <c:numCache>
                <c:formatCode>General</c:formatCode>
                <c:ptCount val="1"/>
                <c:pt idx="0">
                  <c:v>84</c:v>
                </c:pt>
              </c:numCache>
            </c:numRef>
          </c:val>
        </c:ser>
        <c:ser>
          <c:idx val="1"/>
          <c:order val="1"/>
          <c:tx>
            <c:strRef>
              <c:f>Sheet1!$C$1</c:f>
              <c:strCache>
                <c:ptCount val="1"/>
                <c:pt idx="0">
                  <c:v>HBV/HDV</c:v>
                </c:pt>
              </c:strCache>
            </c:strRef>
          </c:tx>
          <c:cat>
            <c:numRef>
              <c:f>Sheet1!$A$2</c:f>
              <c:numCache>
                <c:formatCode>General</c:formatCode>
                <c:ptCount val="1"/>
              </c:numCache>
            </c:numRef>
          </c:cat>
          <c:val>
            <c:numRef>
              <c:f>Sheet1!$C$2</c:f>
              <c:numCache>
                <c:formatCode>General</c:formatCode>
                <c:ptCount val="1"/>
                <c:pt idx="0">
                  <c:v>3</c:v>
                </c:pt>
              </c:numCache>
            </c:numRef>
          </c:val>
        </c:ser>
        <c:ser>
          <c:idx val="2"/>
          <c:order val="2"/>
          <c:tx>
            <c:strRef>
              <c:f>Sheet1!$D$1</c:f>
              <c:strCache>
                <c:ptCount val="1"/>
                <c:pt idx="0">
                  <c:v>HBV/HCV</c:v>
                </c:pt>
              </c:strCache>
            </c:strRef>
          </c:tx>
          <c:cat>
            <c:numRef>
              <c:f>Sheet1!$A$2</c:f>
              <c:numCache>
                <c:formatCode>General</c:formatCode>
                <c:ptCount val="1"/>
              </c:numCache>
            </c:numRef>
          </c:cat>
          <c:val>
            <c:numRef>
              <c:f>Sheet1!$D$2</c:f>
              <c:numCache>
                <c:formatCode>General</c:formatCode>
                <c:ptCount val="1"/>
                <c:pt idx="0">
                  <c:v>10</c:v>
                </c:pt>
              </c:numCache>
            </c:numRef>
          </c:val>
        </c:ser>
        <c:ser>
          <c:idx val="3"/>
          <c:order val="3"/>
          <c:tx>
            <c:strRef>
              <c:f>Sheet1!$E$1</c:f>
              <c:strCache>
                <c:ptCount val="1"/>
                <c:pt idx="0">
                  <c:v>HBV/HDV/HCV</c:v>
                </c:pt>
              </c:strCache>
            </c:strRef>
          </c:tx>
          <c:cat>
            <c:numRef>
              <c:f>Sheet1!$A$2</c:f>
              <c:numCache>
                <c:formatCode>General</c:formatCode>
                <c:ptCount val="1"/>
              </c:numCache>
            </c:numRef>
          </c:cat>
          <c:val>
            <c:numRef>
              <c:f>Sheet1!$E$2</c:f>
              <c:numCache>
                <c:formatCode>General</c:formatCode>
                <c:ptCount val="1"/>
                <c:pt idx="0">
                  <c:v>3</c:v>
                </c:pt>
              </c:numCache>
            </c:numRef>
          </c:val>
        </c:ser>
        <c:axId val="93201536"/>
        <c:axId val="93203072"/>
      </c:barChart>
      <c:catAx>
        <c:axId val="93201536"/>
        <c:scaling>
          <c:orientation val="minMax"/>
        </c:scaling>
        <c:axPos val="b"/>
        <c:numFmt formatCode="General" sourceLinked="1"/>
        <c:tickLblPos val="nextTo"/>
        <c:crossAx val="93203072"/>
        <c:crosses val="autoZero"/>
        <c:auto val="1"/>
        <c:lblAlgn val="ctr"/>
        <c:lblOffset val="100"/>
      </c:catAx>
      <c:valAx>
        <c:axId val="93203072"/>
        <c:scaling>
          <c:orientation val="minMax"/>
          <c:max val="100"/>
        </c:scaling>
        <c:axPos val="l"/>
        <c:majorGridlines>
          <c:spPr>
            <a:ln>
              <a:solidFill>
                <a:srgbClr val="4F81BD">
                  <a:alpha val="22000"/>
                </a:srgbClr>
              </a:solidFill>
            </a:ln>
          </c:spPr>
        </c:majorGridlines>
        <c:numFmt formatCode="General" sourceLinked="1"/>
        <c:tickLblPos val="nextTo"/>
        <c:crossAx val="93201536"/>
        <c:crosses val="autoZero"/>
        <c:crossBetween val="between"/>
      </c:valAx>
      <c:spPr>
        <a:noFill/>
        <a:ln w="25400">
          <a:noFill/>
        </a:ln>
      </c:spPr>
    </c:plotArea>
    <c:legend>
      <c:legendPos val="r"/>
      <c:layout>
        <c:manualLayout>
          <c:xMode val="edge"/>
          <c:yMode val="edge"/>
          <c:x val="0.79007983377078428"/>
          <c:y val="0.37381853310003266"/>
          <c:w val="0.20853127734033244"/>
          <c:h val="0.25699256342957238"/>
        </c:manualLayout>
      </c:layout>
      <c:txPr>
        <a:bodyPr/>
        <a:lstStyle/>
        <a:p>
          <a:pPr>
            <a:defRPr sz="2000" b="1"/>
          </a:pPr>
          <a:endParaRPr lang="en-US"/>
        </a:p>
      </c:txPr>
    </c:legend>
    <c:plotVisOnly val="1"/>
  </c:chart>
  <c:txPr>
    <a:bodyPr/>
    <a:lstStyle/>
    <a:p>
      <a:pPr>
        <a:defRPr sz="1800">
          <a:solidFill>
            <a:srgbClr val="FFFFFF"/>
          </a:solidFill>
        </a:defRPr>
      </a:pPr>
      <a:endParaRPr lang="en-US"/>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3"/>
  <c:chart>
    <c:autoTitleDeleted val="1"/>
    <c:plotArea>
      <c:layout/>
      <c:barChart>
        <c:barDir val="bar"/>
        <c:grouping val="clustered"/>
        <c:ser>
          <c:idx val="0"/>
          <c:order val="0"/>
          <c:tx>
            <c:strRef>
              <c:f>Sheet1!$B$1</c:f>
              <c:strCache>
                <c:ptCount val="1"/>
                <c:pt idx="0">
                  <c:v>Series 1</c:v>
                </c:pt>
              </c:strCache>
            </c:strRef>
          </c:tx>
          <c:spPr>
            <a:scene3d>
              <a:camera prst="orthographicFront"/>
              <a:lightRig rig="threePt" dir="t"/>
            </a:scene3d>
            <a:sp3d>
              <a:bevelT w="190500" h="38100"/>
            </a:sp3d>
          </c:spPr>
          <c:dPt>
            <c:idx val="0"/>
            <c:spPr>
              <a:solidFill>
                <a:srgbClr val="92D050"/>
              </a:solidFill>
              <a:scene3d>
                <a:camera prst="orthographicFront"/>
                <a:lightRig rig="threePt" dir="t"/>
              </a:scene3d>
              <a:sp3d>
                <a:bevelT w="190500" h="38100"/>
              </a:sp3d>
            </c:spPr>
          </c:dPt>
          <c:dPt>
            <c:idx val="1"/>
            <c:spPr>
              <a:solidFill>
                <a:srgbClr val="FFC000"/>
              </a:solidFill>
              <a:scene3d>
                <a:camera prst="orthographicFront"/>
                <a:lightRig rig="threePt" dir="t"/>
              </a:scene3d>
              <a:sp3d>
                <a:bevelT w="190500" h="38100"/>
              </a:sp3d>
            </c:spPr>
          </c:dPt>
          <c:dPt>
            <c:idx val="2"/>
            <c:spPr>
              <a:solidFill>
                <a:srgbClr val="C00000"/>
              </a:solidFill>
              <a:scene3d>
                <a:camera prst="orthographicFront"/>
                <a:lightRig rig="threePt" dir="t"/>
              </a:scene3d>
              <a:sp3d>
                <a:bevelT w="190500" h="38100"/>
              </a:sp3d>
            </c:spPr>
          </c:dPt>
          <c:dPt>
            <c:idx val="3"/>
            <c:spPr>
              <a:solidFill>
                <a:srgbClr val="FF0000"/>
              </a:solidFill>
              <a:scene3d>
                <a:camera prst="orthographicFront"/>
                <a:lightRig rig="threePt" dir="t"/>
              </a:scene3d>
              <a:sp3d>
                <a:bevelT w="190500" h="38100"/>
              </a:sp3d>
            </c:spPr>
          </c:dPt>
          <c:dPt>
            <c:idx val="4"/>
            <c:spPr>
              <a:solidFill>
                <a:schemeClr val="accent4">
                  <a:lumMod val="50000"/>
                </a:schemeClr>
              </a:solidFill>
              <a:scene3d>
                <a:camera prst="orthographicFront"/>
                <a:lightRig rig="threePt" dir="t"/>
              </a:scene3d>
              <a:sp3d>
                <a:bevelT w="190500" h="38100"/>
              </a:sp3d>
            </c:spPr>
          </c:dPt>
          <c:dPt>
            <c:idx val="5"/>
            <c:spPr>
              <a:solidFill>
                <a:schemeClr val="accent3">
                  <a:lumMod val="60000"/>
                  <a:lumOff val="40000"/>
                </a:schemeClr>
              </a:solidFill>
              <a:scene3d>
                <a:camera prst="orthographicFront"/>
                <a:lightRig rig="threePt" dir="t"/>
              </a:scene3d>
              <a:sp3d>
                <a:bevelT w="190500" h="38100"/>
              </a:sp3d>
            </c:spPr>
          </c:dPt>
          <c:cat>
            <c:strRef>
              <c:f>Sheet1!$A$2:$A$8</c:f>
              <c:strCache>
                <c:ptCount val="7"/>
                <c:pt idx="0">
                  <c:v>IDU</c:v>
                </c:pt>
                <c:pt idx="1">
                  <c:v>Hemodialyses</c:v>
                </c:pt>
                <c:pt idx="2">
                  <c:v>Sexual transmission</c:v>
                </c:pt>
                <c:pt idx="3">
                  <c:v>Blood and blood products</c:v>
                </c:pt>
                <c:pt idx="4">
                  <c:v>Household </c:v>
                </c:pt>
                <c:pt idx="5">
                  <c:v>Mother to child</c:v>
                </c:pt>
                <c:pt idx="6">
                  <c:v>Unidentifide </c:v>
                </c:pt>
              </c:strCache>
            </c:strRef>
          </c:cat>
          <c:val>
            <c:numRef>
              <c:f>Sheet1!$B$2:$B$8</c:f>
              <c:numCache>
                <c:formatCode>General</c:formatCode>
                <c:ptCount val="7"/>
                <c:pt idx="0">
                  <c:v>6</c:v>
                </c:pt>
                <c:pt idx="1">
                  <c:v>2</c:v>
                </c:pt>
                <c:pt idx="2">
                  <c:v>4</c:v>
                </c:pt>
                <c:pt idx="3">
                  <c:v>14</c:v>
                </c:pt>
                <c:pt idx="4">
                  <c:v>2</c:v>
                </c:pt>
                <c:pt idx="5">
                  <c:v>5</c:v>
                </c:pt>
                <c:pt idx="6">
                  <c:v>67</c:v>
                </c:pt>
              </c:numCache>
            </c:numRef>
          </c:val>
        </c:ser>
        <c:gapWidth val="75"/>
        <c:overlap val="40"/>
        <c:axId val="93315840"/>
        <c:axId val="93317376"/>
      </c:barChart>
      <c:catAx>
        <c:axId val="93315840"/>
        <c:scaling>
          <c:orientation val="minMax"/>
        </c:scaling>
        <c:axPos val="l"/>
        <c:majorTickMark val="none"/>
        <c:tickLblPos val="nextTo"/>
        <c:crossAx val="93317376"/>
        <c:crosses val="autoZero"/>
        <c:auto val="1"/>
        <c:lblAlgn val="ctr"/>
        <c:lblOffset val="100"/>
      </c:catAx>
      <c:valAx>
        <c:axId val="93317376"/>
        <c:scaling>
          <c:orientation val="minMax"/>
        </c:scaling>
        <c:axPos val="b"/>
        <c:majorGridlines>
          <c:spPr>
            <a:ln>
              <a:solidFill>
                <a:srgbClr val="4F81BD">
                  <a:alpha val="21000"/>
                </a:srgbClr>
              </a:solidFill>
            </a:ln>
          </c:spPr>
        </c:majorGridlines>
        <c:numFmt formatCode="General" sourceLinked="1"/>
        <c:majorTickMark val="none"/>
        <c:tickLblPos val="nextTo"/>
        <c:crossAx val="93315840"/>
        <c:crosses val="autoZero"/>
        <c:crossBetween val="between"/>
      </c:valAx>
    </c:plotArea>
    <c:plotVisOnly val="1"/>
  </c:chart>
  <c:txPr>
    <a:bodyPr/>
    <a:lstStyle/>
    <a:p>
      <a:pPr>
        <a:defRPr sz="1800">
          <a:solidFill>
            <a:srgbClr val="FFFFFF"/>
          </a:solidFill>
        </a:defRPr>
      </a:pPr>
      <a:endParaRPr lang="en-US"/>
    </a:p>
  </c:txPr>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drawing1.xml><?xml version="1.0" encoding="utf-8"?>
<c:userShapes xmlns:c="http://schemas.openxmlformats.org/drawingml/2006/chart">
  <cdr:relSizeAnchor xmlns:cdr="http://schemas.openxmlformats.org/drawingml/2006/chartDrawing">
    <cdr:from>
      <cdr:x>0.37963</cdr:x>
      <cdr:y>0.3704</cdr:y>
    </cdr:from>
    <cdr:to>
      <cdr:x>0.50926</cdr:x>
      <cdr:y>0.48825</cdr:y>
    </cdr:to>
    <cdr:sp macro="" textlink="">
      <cdr:nvSpPr>
        <cdr:cNvPr id="2" name="TextBox 1"/>
        <cdr:cNvSpPr txBox="1"/>
      </cdr:nvSpPr>
      <cdr:spPr>
        <a:xfrm xmlns:a="http://schemas.openxmlformats.org/drawingml/2006/main">
          <a:off x="3124200" y="1676400"/>
          <a:ext cx="10668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2400" b="1" dirty="0" smtClean="0">
              <a:solidFill>
                <a:srgbClr val="FFFFFF"/>
              </a:solidFill>
            </a:rPr>
            <a:t>2.53 %</a:t>
          </a:r>
          <a:endParaRPr lang="en-US" sz="2400" b="1" dirty="0">
            <a:solidFill>
              <a:srgbClr val="FFFFFF"/>
            </a:solidFill>
          </a:endParaRPr>
        </a:p>
      </cdr:txBody>
    </cdr:sp>
  </cdr:relSizeAnchor>
  <cdr:relSizeAnchor xmlns:cdr="http://schemas.openxmlformats.org/drawingml/2006/chartDrawing">
    <cdr:from>
      <cdr:x>0.24074</cdr:x>
      <cdr:y>0.03367</cdr:y>
    </cdr:from>
    <cdr:to>
      <cdr:x>0.87037</cdr:x>
      <cdr:y>0.13567</cdr:y>
    </cdr:to>
    <cdr:sp macro="" textlink="">
      <cdr:nvSpPr>
        <cdr:cNvPr id="3" name="TextBox 28"/>
        <cdr:cNvSpPr txBox="1"/>
      </cdr:nvSpPr>
      <cdr:spPr>
        <a:xfrm xmlns:a="http://schemas.openxmlformats.org/drawingml/2006/main">
          <a:off x="1981194" y="152389"/>
          <a:ext cx="5181603" cy="46164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1F497D"/>
              </a:solidFill>
              <a:latin typeface="Calibri"/>
            </a:defRPr>
          </a:lvl1pPr>
          <a:lvl2pPr marL="457200" algn="l" defTabSz="914400" rtl="0" eaLnBrk="1" latinLnBrk="0" hangingPunct="1">
            <a:defRPr sz="1800" kern="1200">
              <a:solidFill>
                <a:srgbClr val="1F497D"/>
              </a:solidFill>
              <a:latin typeface="Calibri"/>
            </a:defRPr>
          </a:lvl2pPr>
          <a:lvl3pPr marL="914400" algn="l" defTabSz="914400" rtl="0" eaLnBrk="1" latinLnBrk="0" hangingPunct="1">
            <a:defRPr sz="1800" kern="1200">
              <a:solidFill>
                <a:srgbClr val="1F497D"/>
              </a:solidFill>
              <a:latin typeface="Calibri"/>
            </a:defRPr>
          </a:lvl3pPr>
          <a:lvl4pPr marL="1371600" algn="l" defTabSz="914400" rtl="0" eaLnBrk="1" latinLnBrk="0" hangingPunct="1">
            <a:defRPr sz="1800" kern="1200">
              <a:solidFill>
                <a:srgbClr val="1F497D"/>
              </a:solidFill>
              <a:latin typeface="Calibri"/>
            </a:defRPr>
          </a:lvl4pPr>
          <a:lvl5pPr marL="1828800" algn="l" defTabSz="914400" rtl="0" eaLnBrk="1" latinLnBrk="0" hangingPunct="1">
            <a:defRPr sz="1800" kern="1200">
              <a:solidFill>
                <a:srgbClr val="1F497D"/>
              </a:solidFill>
              <a:latin typeface="Calibri"/>
            </a:defRPr>
          </a:lvl5pPr>
          <a:lvl6pPr marL="2286000" algn="l" defTabSz="914400" rtl="0" eaLnBrk="1" latinLnBrk="0" hangingPunct="1">
            <a:defRPr sz="1800" kern="1200">
              <a:solidFill>
                <a:srgbClr val="1F497D"/>
              </a:solidFill>
              <a:latin typeface="Calibri"/>
            </a:defRPr>
          </a:lvl6pPr>
          <a:lvl7pPr marL="2743200" algn="l" defTabSz="914400" rtl="0" eaLnBrk="1" latinLnBrk="0" hangingPunct="1">
            <a:defRPr sz="1800" kern="1200">
              <a:solidFill>
                <a:srgbClr val="1F497D"/>
              </a:solidFill>
              <a:latin typeface="Calibri"/>
            </a:defRPr>
          </a:lvl7pPr>
          <a:lvl8pPr marL="3200400" algn="l" defTabSz="914400" rtl="0" eaLnBrk="1" latinLnBrk="0" hangingPunct="1">
            <a:defRPr sz="1800" kern="1200">
              <a:solidFill>
                <a:srgbClr val="1F497D"/>
              </a:solidFill>
              <a:latin typeface="Calibri"/>
            </a:defRPr>
          </a:lvl8pPr>
          <a:lvl9pPr marL="3657600" algn="l" defTabSz="914400" rtl="0" eaLnBrk="1" latinLnBrk="0" hangingPunct="1">
            <a:defRPr sz="1800" kern="1200">
              <a:solidFill>
                <a:srgbClr val="1F497D"/>
              </a:solidFill>
              <a:latin typeface="Calibri"/>
            </a:defRPr>
          </a:lvl9pPr>
        </a:lstStyle>
        <a:p xmlns:a="http://schemas.openxmlformats.org/drawingml/2006/main">
          <a:pPr algn="ctr"/>
          <a:r>
            <a:rPr lang="en-US" sz="2400" b="1" dirty="0" smtClean="0">
              <a:solidFill>
                <a:srgbClr val="FFFFFF"/>
              </a:solidFill>
            </a:rPr>
            <a:t>Total 41714 pregnant women 2013</a:t>
          </a:r>
          <a:endParaRPr lang="en-US" sz="2400" b="1" dirty="0">
            <a:solidFill>
              <a:srgbClr val="FFFFFF"/>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0.17593</cdr:x>
      <cdr:y>0.566</cdr:y>
    </cdr:from>
    <cdr:to>
      <cdr:x>0.27778</cdr:x>
      <cdr:y>0.67016</cdr:y>
    </cdr:to>
    <cdr:sp macro="" textlink="">
      <cdr:nvSpPr>
        <cdr:cNvPr id="2" name="TextBox 1"/>
        <cdr:cNvSpPr txBox="1"/>
      </cdr:nvSpPr>
      <cdr:spPr>
        <a:xfrm xmlns:a="http://schemas.openxmlformats.org/drawingml/2006/main">
          <a:off x="1447800" y="2484437"/>
          <a:ext cx="838200" cy="45720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2400" b="1" dirty="0" smtClean="0">
              <a:latin typeface="+mj-lt"/>
            </a:rPr>
            <a:t>HBV</a:t>
          </a:r>
          <a:endParaRPr lang="en-US" sz="2400" b="1" dirty="0">
            <a:latin typeface="+mj-l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0.35965</cdr:x>
      <cdr:y>0.76383</cdr:y>
    </cdr:from>
    <cdr:to>
      <cdr:x>0.45224</cdr:x>
      <cdr:y>0.83327</cdr:y>
    </cdr:to>
    <cdr:sp macro="" textlink="">
      <cdr:nvSpPr>
        <cdr:cNvPr id="3" name="TextBox 1"/>
        <cdr:cNvSpPr txBox="1"/>
      </cdr:nvSpPr>
      <cdr:spPr>
        <a:xfrm xmlns:a="http://schemas.openxmlformats.org/drawingml/2006/main">
          <a:off x="3124184" y="3352778"/>
          <a:ext cx="804310" cy="304803"/>
        </a:xfrm>
        <a:prstGeom xmlns:a="http://schemas.openxmlformats.org/drawingml/2006/main" prst="rect">
          <a:avLst/>
        </a:prstGeom>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1800" b="1" dirty="0" smtClean="0">
              <a:solidFill>
                <a:srgbClr val="FFFFFF"/>
              </a:solidFill>
              <a:latin typeface="Calibri"/>
            </a:rPr>
            <a:t>6 %</a:t>
          </a:r>
          <a:endParaRPr lang="en-US" sz="1800" b="1" dirty="0">
            <a:solidFill>
              <a:srgbClr val="FFFFFF"/>
            </a:solidFill>
            <a:latin typeface="Calibri"/>
          </a:endParaRPr>
        </a:p>
      </cdr:txBody>
    </cdr:sp>
  </cdr:relSizeAnchor>
  <cdr:relSizeAnchor xmlns:cdr="http://schemas.openxmlformats.org/drawingml/2006/chartDrawing">
    <cdr:from>
      <cdr:x>0.32456</cdr:x>
      <cdr:y>0.64231</cdr:y>
    </cdr:from>
    <cdr:to>
      <cdr:x>0.41715</cdr:x>
      <cdr:y>0.71175</cdr:y>
    </cdr:to>
    <cdr:sp macro="" textlink="">
      <cdr:nvSpPr>
        <cdr:cNvPr id="4" name="TextBox 1"/>
        <cdr:cNvSpPr txBox="1"/>
      </cdr:nvSpPr>
      <cdr:spPr>
        <a:xfrm xmlns:a="http://schemas.openxmlformats.org/drawingml/2006/main">
          <a:off x="2819364" y="2819374"/>
          <a:ext cx="804311" cy="3048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1800" b="1" dirty="0" smtClean="0">
              <a:solidFill>
                <a:srgbClr val="FFFFFF"/>
              </a:solidFill>
              <a:latin typeface="Calibri"/>
            </a:rPr>
            <a:t>2 %</a:t>
          </a:r>
          <a:endParaRPr lang="en-US" sz="1800" b="1" dirty="0">
            <a:solidFill>
              <a:srgbClr val="FFFFFF"/>
            </a:solidFill>
            <a:latin typeface="Calibri"/>
          </a:endParaRPr>
        </a:p>
      </cdr:txBody>
    </cdr:sp>
  </cdr:relSizeAnchor>
  <cdr:relSizeAnchor xmlns:cdr="http://schemas.openxmlformats.org/drawingml/2006/chartDrawing">
    <cdr:from>
      <cdr:x>0.34211</cdr:x>
      <cdr:y>0.5208</cdr:y>
    </cdr:from>
    <cdr:to>
      <cdr:x>0.4347</cdr:x>
      <cdr:y>0.59024</cdr:y>
    </cdr:to>
    <cdr:sp macro="" textlink="">
      <cdr:nvSpPr>
        <cdr:cNvPr id="5" name="TextBox 1"/>
        <cdr:cNvSpPr txBox="1"/>
      </cdr:nvSpPr>
      <cdr:spPr>
        <a:xfrm xmlns:a="http://schemas.openxmlformats.org/drawingml/2006/main">
          <a:off x="2971817" y="2286013"/>
          <a:ext cx="804311" cy="30480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1800" b="1" dirty="0" smtClean="0">
              <a:solidFill>
                <a:srgbClr val="FFFFFF"/>
              </a:solidFill>
              <a:latin typeface="Calibri"/>
            </a:rPr>
            <a:t>4 %</a:t>
          </a:r>
          <a:endParaRPr lang="en-US" sz="1800" b="1" dirty="0">
            <a:solidFill>
              <a:srgbClr val="FFFFFF"/>
            </a:solidFill>
            <a:latin typeface="Calibri"/>
          </a:endParaRPr>
        </a:p>
      </cdr:txBody>
    </cdr:sp>
  </cdr:relSizeAnchor>
  <cdr:relSizeAnchor xmlns:cdr="http://schemas.openxmlformats.org/drawingml/2006/chartDrawing">
    <cdr:from>
      <cdr:x>0.42105</cdr:x>
      <cdr:y>0.39928</cdr:y>
    </cdr:from>
    <cdr:to>
      <cdr:x>0.50878</cdr:x>
      <cdr:y>0.46871</cdr:y>
    </cdr:to>
    <cdr:sp macro="" textlink="">
      <cdr:nvSpPr>
        <cdr:cNvPr id="6" name="TextBox 1"/>
        <cdr:cNvSpPr txBox="1"/>
      </cdr:nvSpPr>
      <cdr:spPr>
        <a:xfrm xmlns:a="http://schemas.openxmlformats.org/drawingml/2006/main">
          <a:off x="3657553" y="1752609"/>
          <a:ext cx="762093" cy="304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1800" b="1" dirty="0" smtClean="0">
              <a:solidFill>
                <a:srgbClr val="FFFFFF"/>
              </a:solidFill>
              <a:latin typeface="Calibri"/>
            </a:rPr>
            <a:t>14 %</a:t>
          </a:r>
          <a:endParaRPr lang="en-US" sz="1800" b="1" dirty="0">
            <a:solidFill>
              <a:srgbClr val="FFFFFF"/>
            </a:solidFill>
            <a:latin typeface="Calibri"/>
          </a:endParaRPr>
        </a:p>
      </cdr:txBody>
    </cdr:sp>
  </cdr:relSizeAnchor>
  <cdr:relSizeAnchor xmlns:cdr="http://schemas.openxmlformats.org/drawingml/2006/chartDrawing">
    <cdr:from>
      <cdr:x>0.32456</cdr:x>
      <cdr:y>0.27776</cdr:y>
    </cdr:from>
    <cdr:to>
      <cdr:x>0.41715</cdr:x>
      <cdr:y>0.3472</cdr:y>
    </cdr:to>
    <cdr:sp macro="" textlink="">
      <cdr:nvSpPr>
        <cdr:cNvPr id="7" name="TextBox 1"/>
        <cdr:cNvSpPr txBox="1"/>
      </cdr:nvSpPr>
      <cdr:spPr>
        <a:xfrm xmlns:a="http://schemas.openxmlformats.org/drawingml/2006/main">
          <a:off x="2819364" y="1219205"/>
          <a:ext cx="804311" cy="3048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1800" b="1" dirty="0" smtClean="0">
              <a:solidFill>
                <a:srgbClr val="FFFFFF"/>
              </a:solidFill>
              <a:latin typeface="Calibri"/>
            </a:rPr>
            <a:t>2 %</a:t>
          </a:r>
          <a:endParaRPr lang="en-US" sz="1800" b="1" dirty="0">
            <a:solidFill>
              <a:srgbClr val="FFFFFF"/>
            </a:solidFill>
            <a:latin typeface="Calibri"/>
          </a:endParaRPr>
        </a:p>
      </cdr:txBody>
    </cdr:sp>
  </cdr:relSizeAnchor>
  <cdr:relSizeAnchor xmlns:cdr="http://schemas.openxmlformats.org/drawingml/2006/chartDrawing">
    <cdr:from>
      <cdr:x>0.86842</cdr:x>
      <cdr:y>0.05208</cdr:y>
    </cdr:from>
    <cdr:to>
      <cdr:x>0.96101</cdr:x>
      <cdr:y>0.12152</cdr:y>
    </cdr:to>
    <cdr:sp macro="" textlink="">
      <cdr:nvSpPr>
        <cdr:cNvPr id="8" name="TextBox 1"/>
        <cdr:cNvSpPr txBox="1"/>
      </cdr:nvSpPr>
      <cdr:spPr>
        <a:xfrm xmlns:a="http://schemas.openxmlformats.org/drawingml/2006/main">
          <a:off x="7543767" y="228596"/>
          <a:ext cx="804311" cy="30480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onstantia"/>
            </a:defRPr>
          </a:lvl1pPr>
          <a:lvl2pPr marL="457200" indent="0">
            <a:defRPr sz="1100">
              <a:latin typeface="Constantia"/>
            </a:defRPr>
          </a:lvl2pPr>
          <a:lvl3pPr marL="914400" indent="0">
            <a:defRPr sz="1100">
              <a:latin typeface="Constantia"/>
            </a:defRPr>
          </a:lvl3pPr>
          <a:lvl4pPr marL="1371600" indent="0">
            <a:defRPr sz="1100">
              <a:latin typeface="Constantia"/>
            </a:defRPr>
          </a:lvl4pPr>
          <a:lvl5pPr marL="1828800" indent="0">
            <a:defRPr sz="1100">
              <a:latin typeface="Constantia"/>
            </a:defRPr>
          </a:lvl5pPr>
          <a:lvl6pPr marL="2286000" indent="0">
            <a:defRPr sz="1100">
              <a:latin typeface="Constantia"/>
            </a:defRPr>
          </a:lvl6pPr>
          <a:lvl7pPr marL="2743200" indent="0">
            <a:defRPr sz="1100">
              <a:latin typeface="Constantia"/>
            </a:defRPr>
          </a:lvl7pPr>
          <a:lvl8pPr marL="3200400" indent="0">
            <a:defRPr sz="1100">
              <a:latin typeface="Constantia"/>
            </a:defRPr>
          </a:lvl8pPr>
          <a:lvl9pPr marL="3657600" indent="0">
            <a:defRPr sz="1100">
              <a:latin typeface="Constantia"/>
            </a:defRPr>
          </a:lvl9pPr>
        </a:lstStyle>
        <a:p xmlns:a="http://schemas.openxmlformats.org/drawingml/2006/main">
          <a:r>
            <a:rPr lang="en-US" sz="1800" b="1" dirty="0" smtClean="0">
              <a:solidFill>
                <a:srgbClr val="FFFFFF"/>
              </a:solidFill>
              <a:latin typeface="Calibri"/>
            </a:rPr>
            <a:t>67 %</a:t>
          </a:r>
          <a:endParaRPr lang="en-US" sz="1800" b="1" dirty="0">
            <a:solidFill>
              <a:srgbClr val="FFFFFF"/>
            </a:solidFill>
            <a:latin typeface="Calibri"/>
          </a:endParaRPr>
        </a:p>
      </cdr:txBody>
    </cdr:sp>
  </cdr:relSizeAnchor>
  <cdr:relSizeAnchor xmlns:cdr="http://schemas.openxmlformats.org/drawingml/2006/chartDrawing">
    <cdr:from>
      <cdr:x>0.35088</cdr:x>
      <cdr:y>0.1736</cdr:y>
    </cdr:from>
    <cdr:to>
      <cdr:x>0.44347</cdr:x>
      <cdr:y>0.24303</cdr:y>
    </cdr:to>
    <cdr:sp macro="" textlink="">
      <cdr:nvSpPr>
        <cdr:cNvPr id="9" name="TextBox 1"/>
        <cdr:cNvSpPr txBox="1"/>
      </cdr:nvSpPr>
      <cdr:spPr>
        <a:xfrm xmlns:a="http://schemas.openxmlformats.org/drawingml/2006/main">
          <a:off x="3048000" y="762000"/>
          <a:ext cx="804311" cy="30475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800" b="1" dirty="0" smtClean="0">
              <a:solidFill>
                <a:srgbClr val="FFFFFF"/>
              </a:solidFill>
            </a:rPr>
            <a:t>5 </a:t>
          </a:r>
          <a:r>
            <a:rPr lang="en-US" sz="1800" b="1" dirty="0" smtClean="0">
              <a:solidFill>
                <a:srgbClr val="FFFFFF"/>
              </a:solidFill>
              <a:latin typeface="Calibri"/>
            </a:rPr>
            <a:t>%</a:t>
          </a:r>
          <a:endParaRPr lang="en-US" sz="1800" b="1" dirty="0">
            <a:solidFill>
              <a:srgbClr val="FFFFFF"/>
            </a:solidFill>
            <a:latin typeface="Calibri"/>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A98B66-1B5C-465F-BDC5-B943F17F17A1}" type="datetimeFigureOut">
              <a:rPr lang="en-US" smtClean="0"/>
              <a:pPr/>
              <a:t>9/1/2014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EFA69D-9A34-46AF-8361-A92CB45193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EFA69D-9A34-46AF-8361-A92CB45193C3}"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5DEE0104-2986-4393-B025-5FC4D4ABA7B9}" type="slidenum">
              <a:rPr lang="en-US">
                <a:solidFill>
                  <a:prstClr val="black"/>
                </a:solidFill>
              </a:rPr>
              <a:pPr/>
              <a:t>3</a:t>
            </a:fld>
            <a:endParaRPr lang="en-US">
              <a:solidFill>
                <a:prstClr val="black"/>
              </a:solidFill>
            </a:endParaRPr>
          </a:p>
        </p:txBody>
      </p:sp>
      <p:sp>
        <p:nvSpPr>
          <p:cNvPr id="20483" name="Rectangle 2"/>
          <p:cNvSpPr>
            <a:spLocks noGrp="1" noRot="1" noChangeAspect="1" noChangeArrowheads="1" noTextEdit="1"/>
          </p:cNvSpPr>
          <p:nvPr>
            <p:ph type="sldImg"/>
          </p:nvPr>
        </p:nvSpPr>
        <p:spPr>
          <a:solidFill>
            <a:srgbClr val="FFFFFF"/>
          </a:solidFill>
          <a:ln/>
        </p:spPr>
      </p:sp>
      <p:sp>
        <p:nvSpPr>
          <p:cNvPr id="20484"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spcBef>
                <a:spcPct val="0"/>
              </a:spcBef>
            </a:pPr>
            <a:r>
              <a:rPr lang="en-GB" b="1" dirty="0" smtClean="0">
                <a:latin typeface="Arial" pitchFamily="34" charset="0"/>
                <a:cs typeface="Arial" pitchFamily="34" charset="0"/>
              </a:rPr>
              <a:t>Global impact of Hepatitis B</a:t>
            </a:r>
          </a:p>
          <a:p>
            <a:pPr eaLnBrk="1" hangingPunct="1">
              <a:spcBef>
                <a:spcPct val="0"/>
              </a:spcBef>
            </a:pPr>
            <a:endParaRPr lang="en-GB" b="1" dirty="0" smtClean="0">
              <a:latin typeface="Arial" pitchFamily="34" charset="0"/>
              <a:cs typeface="Arial" pitchFamily="34" charset="0"/>
            </a:endParaRPr>
          </a:p>
          <a:p>
            <a:pPr eaLnBrk="1" hangingPunct="1">
              <a:spcBef>
                <a:spcPct val="0"/>
              </a:spcBef>
            </a:pPr>
            <a:r>
              <a:rPr lang="en-US" dirty="0" smtClean="0">
                <a:latin typeface="Arial" pitchFamily="34" charset="0"/>
                <a:cs typeface="Arial" pitchFamily="34" charset="0"/>
              </a:rPr>
              <a:t>Approximately 2 billion people worldwide are infected with the hepatitis B virus (HBV) with approximately 350–400 million of those individuals being chronic carriers of HBV infection, and 15–40% of these people will develop cirrhosis, liver failure, or HCC.  It is estimated that ~1 million of these will die each year from HBV-associated liver disease. The incidence of </a:t>
            </a:r>
            <a:r>
              <a:rPr lang="en-US" dirty="0" err="1" smtClean="0">
                <a:latin typeface="Arial" pitchFamily="34" charset="0"/>
                <a:cs typeface="Arial" pitchFamily="34" charset="0"/>
              </a:rPr>
              <a:t>hepatocellular</a:t>
            </a:r>
            <a:r>
              <a:rPr lang="en-US" dirty="0" smtClean="0">
                <a:latin typeface="Arial" pitchFamily="34" charset="0"/>
                <a:cs typeface="Arial" pitchFamily="34" charset="0"/>
              </a:rPr>
              <a:t> carcinoma (HCC) has increased worldwide, killing 300,000–500,000 people each year.</a:t>
            </a:r>
          </a:p>
          <a:p>
            <a:pPr eaLnBrk="1" hangingPunct="1">
              <a:spcBef>
                <a:spcPct val="0"/>
              </a:spcBef>
            </a:pPr>
            <a:endParaRPr lang="en-US" dirty="0" smtClean="0">
              <a:latin typeface="Arial" pitchFamily="34" charset="0"/>
              <a:cs typeface="Arial" pitchFamily="34" charset="0"/>
            </a:endParaRPr>
          </a:p>
          <a:p>
            <a:pPr eaLnBrk="1" hangingPunct="1">
              <a:spcBef>
                <a:spcPct val="0"/>
              </a:spcBef>
            </a:pPr>
            <a:r>
              <a:rPr lang="en-US" b="1" dirty="0" smtClean="0">
                <a:latin typeface="Arial" pitchFamily="34" charset="0"/>
                <a:cs typeface="Arial" pitchFamily="34" charset="0"/>
              </a:rPr>
              <a:t>References</a:t>
            </a:r>
          </a:p>
          <a:p>
            <a:pPr eaLnBrk="1" hangingPunct="1">
              <a:spcBef>
                <a:spcPct val="0"/>
              </a:spcBef>
            </a:pPr>
            <a:r>
              <a:rPr lang="en-GB" dirty="0" smtClean="0">
                <a:latin typeface="Arial" pitchFamily="34" charset="0"/>
                <a:cs typeface="Arial" pitchFamily="34" charset="0"/>
              </a:rPr>
              <a:t> WHO Fact Sheets, available at www.who.int. Accessed: September 24, 2004.</a:t>
            </a:r>
          </a:p>
          <a:p>
            <a:pPr eaLnBrk="1" hangingPunct="1">
              <a:spcBef>
                <a:spcPct val="0"/>
              </a:spcBef>
            </a:pPr>
            <a:r>
              <a:rPr lang="en-GB" dirty="0" smtClean="0">
                <a:latin typeface="Arial" pitchFamily="34" charset="0"/>
                <a:cs typeface="Arial" pitchFamily="34" charset="0"/>
              </a:rPr>
              <a:t> </a:t>
            </a:r>
            <a:r>
              <a:rPr lang="en-GB" dirty="0" err="1" smtClean="0">
                <a:latin typeface="Arial" pitchFamily="34" charset="0"/>
                <a:cs typeface="Arial" pitchFamily="34" charset="0"/>
              </a:rPr>
              <a:t>Conjeevaram</a:t>
            </a:r>
            <a:r>
              <a:rPr lang="en-GB" dirty="0" smtClean="0">
                <a:latin typeface="Arial" pitchFamily="34" charset="0"/>
                <a:cs typeface="Arial" pitchFamily="34" charset="0"/>
              </a:rPr>
              <a:t> HS, </a:t>
            </a:r>
            <a:r>
              <a:rPr lang="en-GB" dirty="0" err="1" smtClean="0">
                <a:latin typeface="Arial" pitchFamily="34" charset="0"/>
                <a:cs typeface="Arial" pitchFamily="34" charset="0"/>
              </a:rPr>
              <a:t>Lok</a:t>
            </a:r>
            <a:r>
              <a:rPr lang="en-GB" dirty="0" smtClean="0">
                <a:latin typeface="Arial" pitchFamily="34" charset="0"/>
                <a:cs typeface="Arial" pitchFamily="34" charset="0"/>
              </a:rPr>
              <a:t> ASF. </a:t>
            </a:r>
            <a:r>
              <a:rPr lang="en-GB" i="1" dirty="0" smtClean="0">
                <a:latin typeface="Arial" pitchFamily="34" charset="0"/>
                <a:cs typeface="Arial" pitchFamily="34" charset="0"/>
              </a:rPr>
              <a:t>J </a:t>
            </a:r>
            <a:r>
              <a:rPr lang="en-GB" i="1" dirty="0" err="1" smtClean="0">
                <a:latin typeface="Arial" pitchFamily="34" charset="0"/>
                <a:cs typeface="Arial" pitchFamily="34" charset="0"/>
              </a:rPr>
              <a:t>Hepatology</a:t>
            </a:r>
            <a:r>
              <a:rPr lang="en-GB" i="1" dirty="0" smtClean="0">
                <a:latin typeface="Arial" pitchFamily="34" charset="0"/>
                <a:cs typeface="Arial" pitchFamily="34" charset="0"/>
              </a:rPr>
              <a:t>. </a:t>
            </a:r>
            <a:r>
              <a:rPr lang="en-GB" dirty="0" smtClean="0">
                <a:latin typeface="Arial" pitchFamily="34" charset="0"/>
                <a:cs typeface="Arial" pitchFamily="34" charset="0"/>
              </a:rPr>
              <a:t>2003;38:S90–S103.</a:t>
            </a:r>
          </a:p>
          <a:p>
            <a:pPr eaLnBrk="1" hangingPunct="1">
              <a:spcBef>
                <a:spcPct val="0"/>
              </a:spcBef>
            </a:pPr>
            <a:r>
              <a:rPr lang="en-GB" dirty="0" smtClean="0">
                <a:latin typeface="Arial" pitchFamily="34" charset="0"/>
                <a:cs typeface="Arial" pitchFamily="34" charset="0"/>
              </a:rPr>
              <a:t> Lee WM. </a:t>
            </a:r>
            <a:r>
              <a:rPr lang="en-GB" i="1" dirty="0" smtClean="0">
                <a:latin typeface="Arial" pitchFamily="34" charset="0"/>
                <a:cs typeface="Arial" pitchFamily="34" charset="0"/>
              </a:rPr>
              <a:t>N </a:t>
            </a:r>
            <a:r>
              <a:rPr lang="en-GB" i="1" dirty="0" err="1" smtClean="0">
                <a:latin typeface="Arial" pitchFamily="34" charset="0"/>
                <a:cs typeface="Arial" pitchFamily="34" charset="0"/>
              </a:rPr>
              <a:t>Engl</a:t>
            </a:r>
            <a:r>
              <a:rPr lang="en-GB" i="1" dirty="0" smtClean="0">
                <a:latin typeface="Arial" pitchFamily="34" charset="0"/>
                <a:cs typeface="Arial" pitchFamily="34" charset="0"/>
              </a:rPr>
              <a:t> J Med</a:t>
            </a:r>
            <a:r>
              <a:rPr lang="en-GB" dirty="0" smtClean="0">
                <a:latin typeface="Arial" pitchFamily="34" charset="0"/>
                <a:cs typeface="Arial" pitchFamily="34" charset="0"/>
              </a:rPr>
              <a:t>. 1997;337:1733–1745.</a:t>
            </a:r>
          </a:p>
          <a:p>
            <a:pPr eaLnBrk="1" hangingPunct="1">
              <a:spcBef>
                <a:spcPct val="0"/>
              </a:spcBef>
            </a:pPr>
            <a:r>
              <a:rPr lang="en-GB" dirty="0" smtClean="0">
                <a:latin typeface="Arial" pitchFamily="34" charset="0"/>
                <a:cs typeface="Arial" pitchFamily="34" charset="0"/>
              </a:rPr>
              <a:t> </a:t>
            </a:r>
            <a:r>
              <a:rPr lang="en-GB" dirty="0" err="1" smtClean="0">
                <a:latin typeface="Arial" pitchFamily="34" charset="0"/>
                <a:cs typeface="Arial" pitchFamily="34" charset="0"/>
              </a:rPr>
              <a:t>Lok</a:t>
            </a:r>
            <a:r>
              <a:rPr lang="en-GB" dirty="0" smtClean="0">
                <a:latin typeface="Arial" pitchFamily="34" charset="0"/>
                <a:cs typeface="Arial" pitchFamily="34" charset="0"/>
              </a:rPr>
              <a:t> ASF. </a:t>
            </a:r>
            <a:r>
              <a:rPr lang="en-GB" i="1" dirty="0" smtClean="0">
                <a:latin typeface="Arial" pitchFamily="34" charset="0"/>
                <a:cs typeface="Arial" pitchFamily="34" charset="0"/>
              </a:rPr>
              <a:t>N </a:t>
            </a:r>
            <a:r>
              <a:rPr lang="en-GB" i="1" dirty="0" err="1" smtClean="0">
                <a:latin typeface="Arial" pitchFamily="34" charset="0"/>
                <a:cs typeface="Arial" pitchFamily="34" charset="0"/>
              </a:rPr>
              <a:t>Engl</a:t>
            </a:r>
            <a:r>
              <a:rPr lang="en-GB" i="1" dirty="0" smtClean="0">
                <a:latin typeface="Arial" pitchFamily="34" charset="0"/>
                <a:cs typeface="Arial" pitchFamily="34" charset="0"/>
              </a:rPr>
              <a:t> J Med. </a:t>
            </a:r>
            <a:r>
              <a:rPr lang="en-GB" dirty="0" smtClean="0">
                <a:latin typeface="Arial" pitchFamily="34" charset="0"/>
                <a:cs typeface="Arial" pitchFamily="34" charset="0"/>
              </a:rPr>
              <a:t>2002;346:1682–1683.</a:t>
            </a:r>
          </a:p>
          <a:p>
            <a:pPr eaLnBrk="1" hangingPunct="1"/>
            <a:endParaRPr lang="en-GB" dirty="0" smtClean="0">
              <a:latin typeface="Arial" pitchFamily="34" charset="0"/>
              <a:cs typeface="Arial" pitchFamily="34" charset="0"/>
            </a:endParaRPr>
          </a:p>
          <a:p>
            <a:pPr eaLnBrk="1" hangingPunct="1">
              <a:spcBef>
                <a:spcPct val="0"/>
              </a:spcBef>
            </a:pPr>
            <a:endParaRPr lang="en-GB" dirty="0" smtClean="0">
              <a:latin typeface="Arial" pitchFamily="34" charset="0"/>
              <a:cs typeface="Arial" pitchFamily="34" charset="0"/>
            </a:endParaRPr>
          </a:p>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EFA69D-9A34-46AF-8361-A92CB45193C3}" type="slidenum">
              <a:rPr lang="en-US" smtClean="0"/>
              <a:pPr/>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EEFA69D-9A34-46AF-8361-A92CB45193C3}" type="slidenum">
              <a:rPr lang="en-US" smtClean="0"/>
              <a:pPr/>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2C618F8-EA28-4856-8580-F65CFCA1B49C}"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A39A56-6196-4383-B47F-72C2F4DD3766}"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EDDC0B-6A7E-44CC-AEF7-9DE989CBDFDB}"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9B482F-C3E8-4E1F-92FD-A94DC277FF9C}"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1F8E88-6647-4E63-89B7-74CBBE2C4361}"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A61923-5B88-4AF8-95CB-991D0AEC60A7}"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3F724F-60E4-4899-8F96-E4E37A2B79B3}" type="datetime1">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5CC872E-8C46-4F9E-A041-3F9E7D166211}" type="datetime1">
              <a:rPr lang="en-US" smtClean="0"/>
              <a:pPr/>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F6CB43-AB1B-4B05-A306-5C37FC70E01D}" type="datetime1">
              <a:rPr lang="en-US" smtClean="0"/>
              <a:pPr/>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25C70C-F5B5-4149-BE47-6F52D1F50988}" type="datetime1">
              <a:rPr lang="en-US" smtClean="0"/>
              <a:pPr/>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E4C3F-85BD-4FDE-945F-86396244E622}" type="datetime1">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96B938-392B-440A-914F-E17C9B2F228F}"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E4310-139E-4E2C-B4E8-B6738F8E27D3}" type="datetime1">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85C2BE-B25C-4917-97FF-4C63AC0A2C32}"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6BE7273-0DAA-4DFF-B872-42CF92157EF8}"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2231A8-8617-44C8-AE7E-B8D84769808C}" type="datetime1">
              <a:rPr lang="en-US" smtClean="0"/>
              <a:pPr/>
              <a:t>9/1/2014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8DBAAB-D45B-4A64-8371-C37F3D967FA8}" type="datetime1">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7B51AB-E2E9-47B6-BB87-21BECEFD8462}" type="datetime1">
              <a:rPr lang="en-US" smtClean="0"/>
              <a:pPr/>
              <a:t>9/1/2014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5545BB-107A-4DAE-8F34-65DF2C6816DD}" type="datetime1">
              <a:rPr lang="en-US" smtClean="0"/>
              <a:pPr/>
              <a:t>9/1/2014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8B6F3-7A63-48AB-834D-88784B2B642E}" type="datetime1">
              <a:rPr lang="en-US" smtClean="0"/>
              <a:pPr/>
              <a:t>9/1/2014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C63EC4-59C7-4B61-B25F-1DF74EA9B489}" type="datetime1">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A01365-B6E6-48E4-80AF-3FAF70065E9A}" type="datetime1">
              <a:rPr lang="en-US" smtClean="0"/>
              <a:pPr/>
              <a:t>9/1/2014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CD27E-EBC4-49A6-888F-ACBA3F26E3BF}" type="datetime1">
              <a:rPr lang="en-US" smtClean="0"/>
              <a:pPr/>
              <a:t>9/1/2014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E92747-32EB-40A5-8604-0801BA115EA2}" type="datetime1">
              <a:rPr lang="en-US" smtClean="0"/>
              <a:pPr/>
              <a:t>9/1/2014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pPr algn="ctr"/>
            <a:r>
              <a:rPr lang="en-US" b="1" dirty="0" smtClean="0">
                <a:solidFill>
                  <a:srgbClr val="FFC000"/>
                </a:solidFill>
                <a:effectLst>
                  <a:outerShdw blurRad="38100" dist="38100" dir="2700000" algn="tl">
                    <a:srgbClr val="000000">
                      <a:alpha val="43137"/>
                    </a:srgbClr>
                  </a:outerShdw>
                </a:effectLst>
              </a:rPr>
              <a:t>HBV/HDV infection in Georgia</a:t>
            </a:r>
            <a:endParaRPr lang="en-US" b="1" dirty="0">
              <a:solidFill>
                <a:srgbClr val="FFC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4114800" y="5867400"/>
            <a:ext cx="4953000" cy="990600"/>
          </a:xfrm>
        </p:spPr>
        <p:txBody>
          <a:bodyPr>
            <a:normAutofit fontScale="55000" lnSpcReduction="20000"/>
          </a:bodyPr>
          <a:lstStyle/>
          <a:p>
            <a:r>
              <a:rPr lang="en-US" sz="4400" i="1" dirty="0" err="1" smtClean="0">
                <a:solidFill>
                  <a:srgbClr val="FFFFFF"/>
                </a:solidFill>
                <a:effectLst>
                  <a:outerShdw blurRad="38100" dist="38100" dir="2700000" algn="tl">
                    <a:srgbClr val="000000">
                      <a:alpha val="43137"/>
                    </a:srgbClr>
                  </a:outerShdw>
                </a:effectLst>
              </a:rPr>
              <a:t>Mamuka</a:t>
            </a:r>
            <a:r>
              <a:rPr lang="en-US" sz="4400" i="1" dirty="0" smtClean="0">
                <a:solidFill>
                  <a:srgbClr val="FFFFFF"/>
                </a:solidFill>
                <a:effectLst>
                  <a:outerShdw blurRad="38100" dist="38100" dir="2700000" algn="tl">
                    <a:srgbClr val="000000">
                      <a:alpha val="43137"/>
                    </a:srgbClr>
                  </a:outerShdw>
                </a:effectLst>
              </a:rPr>
              <a:t> </a:t>
            </a:r>
            <a:r>
              <a:rPr lang="en-US" sz="4400" i="1" dirty="0" err="1" smtClean="0">
                <a:solidFill>
                  <a:srgbClr val="FFFFFF"/>
                </a:solidFill>
                <a:effectLst>
                  <a:outerShdw blurRad="38100" dist="38100" dir="2700000" algn="tl">
                    <a:srgbClr val="000000">
                      <a:alpha val="43137"/>
                    </a:srgbClr>
                  </a:outerShdw>
                </a:effectLst>
              </a:rPr>
              <a:t>Zakalashvili</a:t>
            </a:r>
            <a:r>
              <a:rPr lang="en-US" sz="4400" i="1" dirty="0" smtClean="0">
                <a:solidFill>
                  <a:srgbClr val="FFFFFF"/>
                </a:solidFill>
                <a:effectLst>
                  <a:outerShdw blurRad="38100" dist="38100" dir="2700000" algn="tl">
                    <a:srgbClr val="000000">
                      <a:alpha val="43137"/>
                    </a:srgbClr>
                  </a:outerShdw>
                </a:effectLst>
              </a:rPr>
              <a:t> MD</a:t>
            </a:r>
          </a:p>
          <a:p>
            <a:r>
              <a:rPr lang="en-US" sz="3400" dirty="0" err="1" smtClean="0">
                <a:solidFill>
                  <a:srgbClr val="FFFFFF"/>
                </a:solidFill>
              </a:rPr>
              <a:t>Mrcheveli</a:t>
            </a:r>
            <a:r>
              <a:rPr lang="en-US" sz="3400" dirty="0" smtClean="0">
                <a:solidFill>
                  <a:srgbClr val="FFFFFF"/>
                </a:solidFill>
              </a:rPr>
              <a:t> Medical Center</a:t>
            </a:r>
          </a:p>
          <a:p>
            <a:r>
              <a:rPr lang="en-US" sz="3400" dirty="0" err="1" smtClean="0">
                <a:solidFill>
                  <a:srgbClr val="FFFFFF"/>
                </a:solidFill>
              </a:rPr>
              <a:t>Hepatology</a:t>
            </a:r>
            <a:r>
              <a:rPr lang="en-US" sz="3400" dirty="0" smtClean="0">
                <a:solidFill>
                  <a:srgbClr val="FFFFFF"/>
                </a:solidFill>
              </a:rPr>
              <a:t> and Gastroenterology Department</a:t>
            </a:r>
          </a:p>
          <a:p>
            <a:pPr algn="ctr"/>
            <a:endParaRPr lang="en-US" dirty="0" smtClean="0">
              <a:solidFill>
                <a:srgbClr val="FFFFFF"/>
              </a:solidFill>
            </a:endParaRPr>
          </a:p>
          <a:p>
            <a:pPr algn="ctr"/>
            <a:endParaRPr lang="en-US" dirty="0" smtClean="0">
              <a:solidFill>
                <a:srgbClr val="FFFFFF"/>
              </a:solidFill>
            </a:endParaRPr>
          </a:p>
          <a:p>
            <a:pPr algn="ctr"/>
            <a:endParaRPr lang="en-US" dirty="0" smtClean="0">
              <a:solidFill>
                <a:srgbClr val="FFFFFF"/>
              </a:solidFill>
            </a:endParaRPr>
          </a:p>
        </p:txBody>
      </p:sp>
      <p:sp>
        <p:nvSpPr>
          <p:cNvPr id="4" name="Title 1"/>
          <p:cNvSpPr>
            <a:spLocks noGrp="1"/>
          </p:cNvSpPr>
          <p:nvPr/>
        </p:nvSpPr>
        <p:spPr bwMode="auto">
          <a:xfrm>
            <a:off x="0" y="5867400"/>
            <a:ext cx="4114800" cy="990600"/>
          </a:xfrm>
          <a:prstGeom prst="rect">
            <a:avLst/>
          </a:prstGeom>
          <a:solidFill>
            <a:srgbClr val="FFFF66"/>
          </a:solidFill>
          <a:ln w="9525">
            <a:noFill/>
            <a:miter lim="800000"/>
            <a:headEnd/>
            <a:tailEnd/>
          </a:ln>
        </p:spPr>
        <p:txBody>
          <a:bodyPr vert="horz" wrap="square" lIns="91440" tIns="45720" rIns="91440" bIns="45720" numCol="1" rtlCol="0" anchor="ctr" anchorCtr="0" compatLnSpc="1">
            <a:prstTxWarp prst="textNoShape">
              <a:avLst/>
            </a:prstTxWarp>
            <a:normAutofit fontScale="97500"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sz="2800" b="1" dirty="0" smtClean="0">
                <a:solidFill>
                  <a:srgbClr val="000099"/>
                </a:solidFill>
              </a:rPr>
              <a:t>M</a:t>
            </a:r>
            <a:r>
              <a:rPr lang="en-US" sz="3000" b="1" dirty="0" smtClean="0">
                <a:solidFill>
                  <a:srgbClr val="000099"/>
                </a:solidFill>
              </a:rPr>
              <a:t>L</a:t>
            </a:r>
            <a:r>
              <a:rPr lang="en-US" sz="2800" b="1" dirty="0" smtClean="0">
                <a:solidFill>
                  <a:srgbClr val="000099"/>
                </a:solidFill>
              </a:rPr>
              <a:t/>
            </a:r>
            <a:br>
              <a:rPr lang="en-US" sz="2800" b="1" dirty="0" smtClean="0">
                <a:solidFill>
                  <a:srgbClr val="000099"/>
                </a:solidFill>
              </a:rPr>
            </a:br>
            <a:r>
              <a:rPr lang="en-US" sz="2000" b="1" dirty="0" smtClean="0">
                <a:solidFill>
                  <a:srgbClr val="000099"/>
                </a:solidFill>
              </a:rPr>
              <a:t>MRCHEVELI</a:t>
            </a:r>
            <a:r>
              <a:rPr lang="en-US" sz="2800" b="1" dirty="0" smtClean="0">
                <a:solidFill>
                  <a:srgbClr val="000099"/>
                </a:solidFill>
              </a:rPr>
              <a:t/>
            </a:r>
            <a:br>
              <a:rPr lang="en-US" sz="2800" b="1" dirty="0" smtClean="0">
                <a:solidFill>
                  <a:srgbClr val="000099"/>
                </a:solidFill>
              </a:rPr>
            </a:br>
            <a:r>
              <a:rPr lang="en-US" sz="1500" b="1" dirty="0" smtClean="0">
                <a:solidFill>
                  <a:srgbClr val="000099"/>
                </a:solidFill>
              </a:rPr>
              <a:t>EUROPEAN LIMBACH DIAGNOSTIC GROUP</a:t>
            </a:r>
            <a:endParaRPr lang="ru-RU" sz="1500" b="1" dirty="0">
              <a:solidFill>
                <a:srgbClr val="000099"/>
              </a:solidFill>
            </a:endParaRPr>
          </a:p>
        </p:txBody>
      </p:sp>
      <p:sp>
        <p:nvSpPr>
          <p:cNvPr id="5" name="TextBox 4"/>
          <p:cNvSpPr txBox="1"/>
          <p:nvPr/>
        </p:nvSpPr>
        <p:spPr>
          <a:xfrm>
            <a:off x="1828800" y="3733800"/>
            <a:ext cx="5486400" cy="1569660"/>
          </a:xfrm>
          <a:prstGeom prst="rect">
            <a:avLst/>
          </a:prstGeom>
          <a:noFill/>
        </p:spPr>
        <p:txBody>
          <a:bodyPr wrap="square" rtlCol="0">
            <a:spAutoFit/>
          </a:bodyPr>
          <a:lstStyle/>
          <a:p>
            <a:pPr algn="ctr"/>
            <a:r>
              <a:rPr lang="en-US" sz="2400" b="1" dirty="0" smtClean="0">
                <a:solidFill>
                  <a:srgbClr val="FFFFFF"/>
                </a:solidFill>
              </a:rPr>
              <a:t>The First </a:t>
            </a:r>
            <a:r>
              <a:rPr lang="en-US" sz="2400" b="1" dirty="0" err="1" smtClean="0">
                <a:solidFill>
                  <a:srgbClr val="FFFFFF"/>
                </a:solidFill>
              </a:rPr>
              <a:t>Transcaucasus</a:t>
            </a:r>
            <a:r>
              <a:rPr lang="en-US" sz="2400" b="1" dirty="0" smtClean="0">
                <a:solidFill>
                  <a:srgbClr val="FFFFFF"/>
                </a:solidFill>
              </a:rPr>
              <a:t> International Conference on Liver Diseases</a:t>
            </a:r>
          </a:p>
          <a:p>
            <a:pPr algn="ctr"/>
            <a:r>
              <a:rPr lang="en-US" sz="2400" b="1" dirty="0" smtClean="0">
                <a:solidFill>
                  <a:srgbClr val="FFFFFF"/>
                </a:solidFill>
              </a:rPr>
              <a:t>Tbilisi, Georgia</a:t>
            </a:r>
          </a:p>
          <a:p>
            <a:pPr algn="ctr"/>
            <a:r>
              <a:rPr lang="en-US" sz="2400" b="1" dirty="0" smtClean="0">
                <a:solidFill>
                  <a:srgbClr val="FFFFFF"/>
                </a:solidFill>
              </a:rPr>
              <a:t>05.09.2014</a:t>
            </a:r>
          </a:p>
        </p:txBody>
      </p:sp>
      <p:sp>
        <p:nvSpPr>
          <p:cNvPr id="6" name="Slide Number Placeholder 5"/>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9800"/>
            <a:ext cx="8229600" cy="4038600"/>
          </a:xfrm>
        </p:spPr>
        <p:txBody>
          <a:bodyPr>
            <a:normAutofit/>
          </a:bodyPr>
          <a:lstStyle/>
          <a:p>
            <a:r>
              <a:rPr lang="en-US" sz="2800" dirty="0" smtClean="0">
                <a:solidFill>
                  <a:srgbClr val="FFFFFF"/>
                </a:solidFill>
              </a:rPr>
              <a:t>National prenatal screening program, which includes: HIV, Syphilis and Hepatitis B, started from 2008 in Georgia.</a:t>
            </a:r>
          </a:p>
          <a:p>
            <a:endParaRPr lang="en-US" sz="2800" dirty="0" smtClean="0">
              <a:solidFill>
                <a:srgbClr val="FFFFFF"/>
              </a:solidFill>
            </a:endParaRPr>
          </a:p>
          <a:p>
            <a:r>
              <a:rPr lang="en-US" sz="2800" dirty="0" smtClean="0">
                <a:solidFill>
                  <a:srgbClr val="FFFFFF"/>
                </a:solidFill>
              </a:rPr>
              <a:t>In 2013 screening on HBV was done to 41714 women, which is about 85% of total pregnant women</a:t>
            </a:r>
          </a:p>
        </p:txBody>
      </p:sp>
      <p:sp>
        <p:nvSpPr>
          <p:cNvPr id="4" name="Title 3"/>
          <p:cNvSpPr>
            <a:spLocks noGrp="1"/>
          </p:cNvSpPr>
          <p:nvPr>
            <p:ph type="title"/>
          </p:nvPr>
        </p:nvSpPr>
        <p:spPr>
          <a:xfrm>
            <a:off x="457200" y="649069"/>
            <a:ext cx="8229600" cy="646331"/>
          </a:xfrm>
          <a:prstGeom prst="rect">
            <a:avLst/>
          </a:prstGeom>
        </p:spPr>
        <p:txBody>
          <a:bodyPr wrap="square">
            <a:spAutoFit/>
          </a:bodyPr>
          <a:lstStyle/>
          <a:p>
            <a:pPr lvl="0" fontAlgn="base">
              <a:spcBef>
                <a:spcPct val="50000"/>
              </a:spcBef>
              <a:spcAft>
                <a:spcPct val="0"/>
              </a:spcAft>
              <a:buClr>
                <a:srgbClr val="3366FF"/>
              </a:buClr>
              <a:buSzPct val="80000"/>
            </a:pPr>
            <a:r>
              <a:rPr lang="en-US" sz="3600" b="1" dirty="0" smtClean="0">
                <a:solidFill>
                  <a:srgbClr val="FFC000"/>
                </a:solidFill>
                <a:effectLst>
                  <a:outerShdw blurRad="38100" dist="38100" dir="2700000" algn="tl">
                    <a:srgbClr val="000000">
                      <a:alpha val="43137"/>
                    </a:srgbClr>
                  </a:outerShdw>
                </a:effectLst>
              </a:rPr>
              <a:t>HBV infection in pregnancy</a:t>
            </a:r>
            <a:endParaRPr lang="en-US" sz="1200" b="1" i="1" dirty="0">
              <a:solidFill>
                <a:srgbClr val="FFFFFF"/>
              </a:solidFill>
              <a:effectLst>
                <a:outerShdw blurRad="38100" dist="38100" dir="2700000" algn="tl">
                  <a:srgbClr val="000000">
                    <a:alpha val="43137"/>
                  </a:srgbClr>
                </a:outerShdw>
              </a:effectLst>
              <a:latin typeface="Times New Roman" pitchFamily="18" charset="0"/>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457200" y="1600200"/>
          <a:ext cx="82296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2286000" y="6474023"/>
            <a:ext cx="6858000" cy="307777"/>
          </a:xfrm>
          <a:prstGeom prst="rect">
            <a:avLst/>
          </a:prstGeom>
        </p:spPr>
        <p:txBody>
          <a:bodyPr wrap="square">
            <a:spAutoFit/>
          </a:bodyPr>
          <a:lstStyle/>
          <a:p>
            <a:pPr lvl="0" algn="r" fontAlgn="base">
              <a:spcBef>
                <a:spcPct val="50000"/>
              </a:spcBef>
              <a:spcAft>
                <a:spcPct val="0"/>
              </a:spcAft>
              <a:buClr>
                <a:srgbClr val="3366FF"/>
              </a:buClr>
              <a:buSzPct val="80000"/>
            </a:pPr>
            <a:r>
              <a:rPr lang="en-US" sz="1400" i="1" dirty="0" smtClean="0">
                <a:solidFill>
                  <a:srgbClr val="FFFFFF"/>
                </a:solidFill>
                <a:latin typeface="Times New Roman" pitchFamily="18" charset="0"/>
              </a:rPr>
              <a:t>National Center of Disease Control and Public Health (NCDC), Georgia, 2014</a:t>
            </a:r>
            <a:endParaRPr lang="en-US" sz="1400" i="1" dirty="0">
              <a:solidFill>
                <a:srgbClr val="FFFFFF"/>
              </a:solidFill>
              <a:latin typeface="Times New Roman" pitchFamily="18" charset="0"/>
            </a:endParaRPr>
          </a:p>
        </p:txBody>
      </p:sp>
      <p:sp>
        <p:nvSpPr>
          <p:cNvPr id="8" name="Title 3"/>
          <p:cNvSpPr txBox="1">
            <a:spLocks/>
          </p:cNvSpPr>
          <p:nvPr/>
        </p:nvSpPr>
        <p:spPr>
          <a:xfrm>
            <a:off x="457200" y="533400"/>
            <a:ext cx="8229600" cy="646331"/>
          </a:xfrm>
          <a:prstGeom prst="rect">
            <a:avLst/>
          </a:prstGeom>
        </p:spPr>
        <p:txBody>
          <a:bodyPr vert="horz" wrap="square" lIns="91440" tIns="45720" rIns="91440" bIns="45720" rtlCol="0" anchor="ctr">
            <a:spAutoFit/>
          </a:bodyPr>
          <a:lstStyle/>
          <a:p>
            <a:pPr marL="0" marR="0" lvl="0" indent="0" algn="ctr" defTabSz="914400" rtl="0" eaLnBrk="1" fontAlgn="base" latinLnBrk="0" hangingPunct="1">
              <a:lnSpc>
                <a:spcPct val="100000"/>
              </a:lnSpc>
              <a:spcBef>
                <a:spcPct val="50000"/>
              </a:spcBef>
              <a:spcAft>
                <a:spcPct val="0"/>
              </a:spcAft>
              <a:buClr>
                <a:srgbClr val="3366FF"/>
              </a:buClr>
              <a:buSzPct val="80000"/>
              <a:buFontTx/>
              <a:buNone/>
              <a:tabLst/>
              <a:defRPr/>
            </a:pPr>
            <a:r>
              <a:rPr kumimoji="0" lang="en-US"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HBV infection in pregnancy</a:t>
            </a:r>
            <a:endParaRPr kumimoji="0" lang="en-US" sz="1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j-ea"/>
              <a:cs typeface="+mj-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1026"/>
          <p:cNvSpPr txBox="1">
            <a:spLocks noChangeArrowheads="1"/>
          </p:cNvSpPr>
          <p:nvPr/>
        </p:nvSpPr>
        <p:spPr>
          <a:xfrm>
            <a:off x="76200" y="1676400"/>
            <a:ext cx="53340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600" b="1" i="0" u="none" strike="noStrike" kern="1200" cap="none" spc="0" normalizeH="0" baseline="0" noProof="0" dirty="0" smtClean="0">
                <a:ln>
                  <a:noFill/>
                </a:ln>
                <a:solidFill>
                  <a:srgbClr val="FFFFFF"/>
                </a:solidFill>
                <a:effectLst/>
                <a:uLnTx/>
                <a:uFillTx/>
                <a:latin typeface="+mj-lt"/>
                <a:ea typeface="+mj-ea"/>
                <a:cs typeface="Times New Roman" pitchFamily="18" charset="0"/>
              </a:rPr>
              <a:t>Hepatitis B Virus Infection Among Pregnant Women in </a:t>
            </a:r>
            <a:r>
              <a:rPr kumimoji="0" lang="en-GB" sz="2600" b="1" i="0" u="none" strike="noStrike" kern="1200" cap="none" spc="0" normalizeH="0" baseline="0" noProof="0" dirty="0" err="1" smtClean="0">
                <a:ln>
                  <a:noFill/>
                </a:ln>
                <a:solidFill>
                  <a:srgbClr val="FFFFFF"/>
                </a:solidFill>
                <a:effectLst/>
                <a:uLnTx/>
                <a:uFillTx/>
                <a:latin typeface="+mj-lt"/>
                <a:ea typeface="+mj-ea"/>
                <a:cs typeface="Times New Roman" pitchFamily="18" charset="0"/>
              </a:rPr>
              <a:t>Mtskheta</a:t>
            </a:r>
            <a:r>
              <a:rPr kumimoji="0" lang="en-GB" sz="2600" b="1" i="0" u="none" strike="noStrike" kern="1200" cap="none" spc="0" normalizeH="0" baseline="0" noProof="0" dirty="0" smtClean="0">
                <a:ln>
                  <a:noFill/>
                </a:ln>
                <a:solidFill>
                  <a:srgbClr val="FFFFFF"/>
                </a:solidFill>
                <a:effectLst/>
                <a:uLnTx/>
                <a:uFillTx/>
                <a:latin typeface="+mj-lt"/>
                <a:ea typeface="+mj-ea"/>
                <a:cs typeface="Times New Roman" pitchFamily="18" charset="0"/>
              </a:rPr>
              <a:t> Region, Georgia.</a:t>
            </a:r>
            <a:endParaRPr kumimoji="0" lang="en-US" sz="2600" b="1" i="0" u="none" strike="noStrike" kern="1200" cap="none" spc="0" normalizeH="0" baseline="0" noProof="0" dirty="0" smtClean="0">
              <a:ln>
                <a:noFill/>
              </a:ln>
              <a:solidFill>
                <a:srgbClr val="FFFFFF"/>
              </a:solidFill>
              <a:effectLst/>
              <a:uLnTx/>
              <a:uFillTx/>
              <a:latin typeface="+mj-lt"/>
              <a:ea typeface="+mj-ea"/>
              <a:cs typeface="Times New Roman" pitchFamily="18" charset="0"/>
            </a:endParaRPr>
          </a:p>
        </p:txBody>
      </p:sp>
      <p:sp>
        <p:nvSpPr>
          <p:cNvPr id="6" name="Rectangle 1027"/>
          <p:cNvSpPr txBox="1">
            <a:spLocks noChangeArrowheads="1"/>
          </p:cNvSpPr>
          <p:nvPr/>
        </p:nvSpPr>
        <p:spPr>
          <a:xfrm>
            <a:off x="685800" y="3657600"/>
            <a:ext cx="7772400" cy="281940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FFFFFF"/>
                </a:solidFill>
                <a:effectLst/>
                <a:uLnTx/>
                <a:uFillTx/>
                <a:latin typeface="+mn-lt"/>
                <a:ea typeface="+mn-ea"/>
                <a:cs typeface="Times New Roman" pitchFamily="18" charset="0"/>
              </a:rPr>
              <a:t>We determined prospectively Hepatitis B surface Antigen (</a:t>
            </a:r>
            <a:r>
              <a:rPr kumimoji="0" lang="en-US" sz="2600" b="0" i="0" u="none" strike="noStrike" kern="1200" cap="none" spc="0" normalizeH="0" baseline="0" noProof="0" dirty="0" err="1" smtClean="0">
                <a:ln>
                  <a:noFill/>
                </a:ln>
                <a:solidFill>
                  <a:srgbClr val="FFFFFF"/>
                </a:solidFill>
                <a:effectLst/>
                <a:uLnTx/>
                <a:uFillTx/>
                <a:latin typeface="+mn-lt"/>
                <a:ea typeface="+mn-ea"/>
                <a:cs typeface="Times New Roman" pitchFamily="18" charset="0"/>
              </a:rPr>
              <a:t>HBsAg</a:t>
            </a:r>
            <a:r>
              <a:rPr kumimoji="0" lang="en-US" sz="2600" b="0" i="0" u="none" strike="noStrike" kern="1200" cap="none" spc="0" normalizeH="0" baseline="0" noProof="0" dirty="0" smtClean="0">
                <a:ln>
                  <a:noFill/>
                </a:ln>
                <a:solidFill>
                  <a:srgbClr val="FFFFFF"/>
                </a:solidFill>
                <a:effectLst/>
                <a:uLnTx/>
                <a:uFillTx/>
                <a:latin typeface="+mn-lt"/>
                <a:ea typeface="+mn-ea"/>
                <a:cs typeface="Times New Roman" pitchFamily="18" charset="0"/>
              </a:rPr>
              <a:t>) in serum of 223 pregnant women, admitted in ambulances</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a:t>
            </a:r>
            <a:r>
              <a:rPr kumimoji="0" lang="en-US" sz="2600" b="0" i="0" u="none" strike="noStrike" kern="1200" cap="none" spc="0" normalizeH="0" baseline="0" noProof="0" dirty="0" smtClean="0">
                <a:ln>
                  <a:noFill/>
                </a:ln>
                <a:solidFill>
                  <a:srgbClr val="FFFFFF"/>
                </a:solidFill>
                <a:effectLst/>
                <a:uLnTx/>
                <a:uFillTx/>
                <a:latin typeface="+mn-lt"/>
                <a:ea typeface="+mn-ea"/>
                <a:cs typeface="Times New Roman" pitchFamily="18" charset="0"/>
              </a:rPr>
              <a:t>from 03.2003 till 02.2004 </a:t>
            </a:r>
            <a:r>
              <a:rPr kumimoji="0" lang="en-GB" sz="2600" b="0" i="0" u="none" strike="noStrike" kern="1200" cap="none" spc="0" normalizeH="0" baseline="0" noProof="0" dirty="0" smtClean="0">
                <a:ln>
                  <a:noFill/>
                </a:ln>
                <a:solidFill>
                  <a:srgbClr val="FFFFFF"/>
                </a:solidFill>
                <a:effectLst/>
                <a:uLnTx/>
                <a:uFillTx/>
                <a:latin typeface="+mn-lt"/>
                <a:ea typeface="+mn-ea"/>
                <a:cs typeface="Times New Roman" pitchFamily="18" charset="0"/>
              </a:rPr>
              <a:t>by enzyme immunoassay (EIA)</a:t>
            </a:r>
            <a:r>
              <a:rPr kumimoji="0" lang="en-US" sz="2600" b="0" i="0" u="none" strike="noStrike" kern="1200" cap="none" spc="0" normalizeH="0" baseline="0" noProof="0" dirty="0" smtClean="0">
                <a:ln>
                  <a:noFill/>
                </a:ln>
                <a:solidFill>
                  <a:srgbClr val="FFFFFF"/>
                </a:solidFill>
                <a:effectLst/>
                <a:uLnTx/>
                <a:uFillTx/>
                <a:latin typeface="+mn-lt"/>
                <a:ea typeface="+mn-ea"/>
                <a:cs typeface="Times New Roman" pitchFamily="18" charset="0"/>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0" i="0" u="none" strike="noStrike" kern="1200" cap="none" spc="0" normalizeH="0" baseline="0" noProof="0" dirty="0" smtClean="0">
                <a:ln>
                  <a:noFill/>
                </a:ln>
                <a:solidFill>
                  <a:srgbClr val="FFFFFF"/>
                </a:solidFill>
                <a:effectLst/>
                <a:uLnTx/>
                <a:uFillTx/>
                <a:latin typeface="+mn-lt"/>
                <a:ea typeface="+mn-ea"/>
                <a:cs typeface="Times New Roman" pitchFamily="18" charset="0"/>
              </a:rPr>
              <a:t>The gestational age was not taken in account.</a:t>
            </a:r>
            <a:r>
              <a:rPr kumimoji="0" lang="en-US" sz="2600" b="0" i="0" u="none" strike="noStrike" kern="1200" cap="none" spc="0" normalizeH="0" baseline="0" noProof="0" dirty="0" smtClean="0">
                <a:ln>
                  <a:noFill/>
                </a:ln>
                <a:solidFill>
                  <a:srgbClr val="FFFFFF"/>
                </a:solidFill>
                <a:effectLst/>
                <a:uLnTx/>
                <a:uFillTx/>
                <a:latin typeface="+mn-lt"/>
                <a:ea typeface="+mn-ea"/>
                <a:cs typeface="+mn-cs"/>
              </a:rPr>
              <a:t> </a:t>
            </a:r>
          </a:p>
        </p:txBody>
      </p:sp>
      <p:grpSp>
        <p:nvGrpSpPr>
          <p:cNvPr id="7" name="Group 1033"/>
          <p:cNvGrpSpPr>
            <a:grpSpLocks/>
          </p:cNvGrpSpPr>
          <p:nvPr/>
        </p:nvGrpSpPr>
        <p:grpSpPr bwMode="auto">
          <a:xfrm>
            <a:off x="5334000" y="1371946"/>
            <a:ext cx="3581398" cy="1904654"/>
            <a:chOff x="7209" y="462"/>
            <a:chExt cx="4701" cy="2335"/>
          </a:xfrm>
        </p:grpSpPr>
        <p:pic>
          <p:nvPicPr>
            <p:cNvPr id="8" name="Picture 1034"/>
            <p:cNvPicPr>
              <a:picLocks noChangeAspect="1" noChangeArrowheads="1"/>
            </p:cNvPicPr>
            <p:nvPr/>
          </p:nvPicPr>
          <p:blipFill>
            <a:blip r:embed="rId2" cstate="print"/>
            <a:srcRect l="2222" t="3846" r="2222" b="7692"/>
            <a:stretch>
              <a:fillRect/>
            </a:stretch>
          </p:blipFill>
          <p:spPr bwMode="auto">
            <a:xfrm>
              <a:off x="7209" y="462"/>
              <a:ext cx="4701" cy="2335"/>
            </a:xfrm>
            <a:prstGeom prst="rect">
              <a:avLst/>
            </a:prstGeom>
            <a:noFill/>
            <a:ln w="9525">
              <a:noFill/>
              <a:miter lim="800000"/>
              <a:headEnd/>
              <a:tailEnd/>
            </a:ln>
          </p:spPr>
        </p:pic>
        <p:sp>
          <p:nvSpPr>
            <p:cNvPr id="9" name="Oval 1035"/>
            <p:cNvSpPr>
              <a:spLocks noChangeArrowheads="1"/>
            </p:cNvSpPr>
            <p:nvPr/>
          </p:nvSpPr>
          <p:spPr bwMode="auto">
            <a:xfrm>
              <a:off x="10260" y="1878"/>
              <a:ext cx="360" cy="360"/>
            </a:xfrm>
            <a:prstGeom prst="ellipse">
              <a:avLst/>
            </a:prstGeom>
            <a:noFill/>
            <a:ln w="28575">
              <a:solidFill>
                <a:srgbClr val="FF0000"/>
              </a:solidFill>
              <a:round/>
              <a:headEnd/>
              <a:tailEnd/>
            </a:ln>
          </p:spPr>
          <p:txBody>
            <a:bodyPr/>
            <a:lstStyle/>
            <a:p>
              <a:endParaRPr lang="en-US">
                <a:solidFill>
                  <a:srgbClr val="FFFFFF"/>
                </a:solidFill>
              </a:endParaRPr>
            </a:p>
          </p:txBody>
        </p:sp>
        <p:sp>
          <p:nvSpPr>
            <p:cNvPr id="10" name="Line 1036"/>
            <p:cNvSpPr>
              <a:spLocks noChangeShapeType="1"/>
            </p:cNvSpPr>
            <p:nvPr/>
          </p:nvSpPr>
          <p:spPr bwMode="auto">
            <a:xfrm flipH="1">
              <a:off x="10521" y="1326"/>
              <a:ext cx="456" cy="570"/>
            </a:xfrm>
            <a:prstGeom prst="line">
              <a:avLst/>
            </a:prstGeom>
            <a:noFill/>
            <a:ln w="12700">
              <a:solidFill>
                <a:srgbClr val="FF0000"/>
              </a:solidFill>
              <a:round/>
              <a:headEnd/>
              <a:tailEnd type="triangle" w="med" len="med"/>
            </a:ln>
          </p:spPr>
          <p:txBody>
            <a:bodyPr/>
            <a:lstStyle/>
            <a:p>
              <a:endParaRPr lang="en-US">
                <a:solidFill>
                  <a:srgbClr val="FFFFFF"/>
                </a:solidFill>
              </a:endParaRPr>
            </a:p>
          </p:txBody>
        </p:sp>
        <p:sp>
          <p:nvSpPr>
            <p:cNvPr id="11" name="Text Box 1037"/>
            <p:cNvSpPr txBox="1">
              <a:spLocks noChangeArrowheads="1"/>
            </p:cNvSpPr>
            <p:nvPr/>
          </p:nvSpPr>
          <p:spPr bwMode="auto">
            <a:xfrm>
              <a:off x="10578" y="984"/>
              <a:ext cx="1113" cy="456"/>
            </a:xfrm>
            <a:prstGeom prst="rect">
              <a:avLst/>
            </a:prstGeom>
            <a:noFill/>
            <a:ln w="9525">
              <a:noFill/>
              <a:miter lim="800000"/>
              <a:headEnd/>
              <a:tailEnd/>
            </a:ln>
          </p:spPr>
          <p:txBody>
            <a:bodyPr/>
            <a:lstStyle/>
            <a:p>
              <a:pPr eaLnBrk="0" hangingPunct="0"/>
              <a:r>
                <a:rPr lang="en-US" sz="1000" b="1" dirty="0" err="1"/>
                <a:t>Mtskheta</a:t>
              </a:r>
              <a:endParaRPr lang="en-US" sz="1000" b="1" dirty="0"/>
            </a:p>
          </p:txBody>
        </p:sp>
      </p:grpSp>
      <p:sp>
        <p:nvSpPr>
          <p:cNvPr id="13" name="Text Box 8"/>
          <p:cNvSpPr txBox="1">
            <a:spLocks noChangeArrowheads="1"/>
          </p:cNvSpPr>
          <p:nvPr/>
        </p:nvSpPr>
        <p:spPr bwMode="auto">
          <a:xfrm>
            <a:off x="0" y="6410980"/>
            <a:ext cx="9144000" cy="523220"/>
          </a:xfrm>
          <a:prstGeom prst="rect">
            <a:avLst/>
          </a:prstGeom>
          <a:noFill/>
          <a:ln w="9525">
            <a:noFill/>
            <a:miter lim="800000"/>
            <a:headEnd/>
            <a:tailEnd/>
          </a:ln>
        </p:spPr>
        <p:txBody>
          <a:bodyPr wrap="square">
            <a:spAutoFit/>
          </a:bodyPr>
          <a:lstStyle/>
          <a:p>
            <a:pPr algn="r">
              <a:buClr>
                <a:schemeClr val="accent2"/>
              </a:buClr>
              <a:buSzPct val="80000"/>
              <a:buFont typeface="Wingdings" pitchFamily="2" charset="2"/>
              <a:buNone/>
            </a:pPr>
            <a:r>
              <a:rPr lang="en-US" sz="1400" i="1" dirty="0" smtClean="0">
                <a:solidFill>
                  <a:srgbClr val="FFFFFF"/>
                </a:solidFill>
              </a:rPr>
              <a:t>D. </a:t>
            </a:r>
            <a:r>
              <a:rPr lang="en-US" sz="1400" i="1" dirty="0" err="1" smtClean="0">
                <a:solidFill>
                  <a:srgbClr val="FFFFFF"/>
                </a:solidFill>
              </a:rPr>
              <a:t>Metreveli</a:t>
            </a:r>
            <a:r>
              <a:rPr lang="en-US" sz="1400" i="1" dirty="0" smtClean="0">
                <a:solidFill>
                  <a:srgbClr val="FFFFFF"/>
                </a:solidFill>
              </a:rPr>
              <a:t> et al, Laboratory </a:t>
            </a:r>
            <a:r>
              <a:rPr lang="en-US" sz="1400" i="1" dirty="0" err="1" smtClean="0">
                <a:solidFill>
                  <a:srgbClr val="FFFFFF"/>
                </a:solidFill>
              </a:rPr>
              <a:t>Mrcheveli</a:t>
            </a:r>
            <a:r>
              <a:rPr lang="en-US" sz="1400" i="1" dirty="0" smtClean="0">
                <a:solidFill>
                  <a:srgbClr val="FFFFFF"/>
                </a:solidFill>
              </a:rPr>
              <a:t>, Tbilisi, Georgia; </a:t>
            </a:r>
          </a:p>
          <a:p>
            <a:pPr algn="r">
              <a:buClr>
                <a:schemeClr val="accent2"/>
              </a:buClr>
              <a:buSzPct val="80000"/>
              <a:buFont typeface="Wingdings" pitchFamily="2" charset="2"/>
              <a:buNone/>
            </a:pPr>
            <a:r>
              <a:rPr lang="en-US" sz="1400" i="1" dirty="0" smtClean="0">
                <a:solidFill>
                  <a:srgbClr val="FFFFFF"/>
                </a:solidFill>
              </a:rPr>
              <a:t>Poster 3-198, World Congress of Pathology and Laboratory Medicine, </a:t>
            </a:r>
            <a:r>
              <a:rPr lang="en-US" sz="1400" i="1" dirty="0" err="1" smtClean="0">
                <a:solidFill>
                  <a:srgbClr val="FFFFFF"/>
                </a:solidFill>
              </a:rPr>
              <a:t>Istambul</a:t>
            </a:r>
            <a:r>
              <a:rPr lang="en-US" sz="1400" i="1" dirty="0" smtClean="0">
                <a:solidFill>
                  <a:srgbClr val="FFFFFF"/>
                </a:solidFill>
              </a:rPr>
              <a:t>, Turkey, 2005</a:t>
            </a:r>
            <a:endParaRPr lang="en-US" sz="1400" i="1" dirty="0">
              <a:solidFill>
                <a:srgbClr val="FFFFFF"/>
              </a:solidFill>
            </a:endParaRPr>
          </a:p>
        </p:txBody>
      </p:sp>
      <p:sp>
        <p:nvSpPr>
          <p:cNvPr id="15" name="Title 3"/>
          <p:cNvSpPr txBox="1">
            <a:spLocks/>
          </p:cNvSpPr>
          <p:nvPr/>
        </p:nvSpPr>
        <p:spPr>
          <a:xfrm>
            <a:off x="457200" y="461417"/>
            <a:ext cx="8229600" cy="646331"/>
          </a:xfrm>
          <a:prstGeom prst="rect">
            <a:avLst/>
          </a:prstGeom>
        </p:spPr>
        <p:txBody>
          <a:bodyPr vert="horz" wrap="square" lIns="91440" tIns="45720" rIns="91440" bIns="45720" rtlCol="0" anchor="ctr">
            <a:spAutoFit/>
          </a:bodyPr>
          <a:lstStyle/>
          <a:p>
            <a:pPr marL="0" marR="0" lvl="0" indent="0" algn="ctr" defTabSz="914400" rtl="0" eaLnBrk="1" fontAlgn="base" latinLnBrk="0" hangingPunct="1">
              <a:lnSpc>
                <a:spcPct val="100000"/>
              </a:lnSpc>
              <a:spcBef>
                <a:spcPct val="50000"/>
              </a:spcBef>
              <a:spcAft>
                <a:spcPct val="0"/>
              </a:spcAft>
              <a:buClr>
                <a:srgbClr val="3366FF"/>
              </a:buClr>
              <a:buSzPct val="80000"/>
              <a:buFontTx/>
              <a:buNone/>
              <a:tabLst/>
              <a:defRPr/>
            </a:pPr>
            <a:r>
              <a:rPr kumimoji="0" lang="en-US"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HBV infection in pregnancy</a:t>
            </a:r>
            <a:endParaRPr kumimoji="0" lang="en-US" sz="1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pitchFamily="18" charset="0"/>
              <a:ea typeface="+mj-ea"/>
              <a:cs typeface="+mj-cs"/>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57200" y="1524000"/>
            <a:ext cx="8077200" cy="1143000"/>
          </a:xfrm>
        </p:spPr>
        <p:txBody>
          <a:bodyPr>
            <a:normAutofit/>
          </a:bodyPr>
          <a:lstStyle/>
          <a:p>
            <a:pPr>
              <a:defRPr/>
            </a:pPr>
            <a:r>
              <a:rPr lang="en-GB" sz="2400" b="1" dirty="0" smtClean="0">
                <a:solidFill>
                  <a:srgbClr val="FFFFFF"/>
                </a:solidFill>
                <a:cs typeface="Times New Roman" pitchFamily="18" charset="0"/>
              </a:rPr>
              <a:t>Prevalence of </a:t>
            </a:r>
            <a:r>
              <a:rPr lang="en-GB" sz="2400" b="1" dirty="0" err="1" smtClean="0">
                <a:solidFill>
                  <a:srgbClr val="FFFFFF"/>
                </a:solidFill>
                <a:cs typeface="Times New Roman" pitchFamily="18" charset="0"/>
              </a:rPr>
              <a:t>HBsAg</a:t>
            </a:r>
            <a:r>
              <a:rPr lang="en-GB" sz="2400" b="1" dirty="0" smtClean="0">
                <a:solidFill>
                  <a:srgbClr val="FFFFFF"/>
                </a:solidFill>
                <a:cs typeface="Times New Roman" pitchFamily="18" charset="0"/>
              </a:rPr>
              <a:t> Among   Pregnant Women in </a:t>
            </a:r>
            <a:r>
              <a:rPr lang="en-GB" sz="2400" b="1" dirty="0" err="1" smtClean="0">
                <a:solidFill>
                  <a:srgbClr val="FFFFFF"/>
                </a:solidFill>
                <a:cs typeface="Times New Roman" pitchFamily="18" charset="0"/>
              </a:rPr>
              <a:t>Mtskheta</a:t>
            </a:r>
            <a:r>
              <a:rPr lang="en-GB" sz="2400" b="1" dirty="0" smtClean="0">
                <a:solidFill>
                  <a:srgbClr val="FFFFFF"/>
                </a:solidFill>
                <a:cs typeface="Times New Roman" pitchFamily="18" charset="0"/>
              </a:rPr>
              <a:t> Region, Georgia.</a:t>
            </a:r>
            <a:endParaRPr lang="en-US" sz="2400" b="1" dirty="0" smtClean="0">
              <a:solidFill>
                <a:srgbClr val="FF0000"/>
              </a:solidFill>
              <a:cs typeface="Times New Roman" pitchFamily="18" charset="0"/>
            </a:endParaRPr>
          </a:p>
        </p:txBody>
      </p:sp>
      <p:sp>
        <p:nvSpPr>
          <p:cNvPr id="5" name="Rectangle 3"/>
          <p:cNvSpPr txBox="1">
            <a:spLocks noChangeArrowheads="1"/>
          </p:cNvSpPr>
          <p:nvPr/>
        </p:nvSpPr>
        <p:spPr>
          <a:xfrm>
            <a:off x="685800" y="2743200"/>
            <a:ext cx="7772400" cy="3810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lang="en-US" sz="2400" dirty="0" smtClean="0">
                <a:solidFill>
                  <a:srgbClr val="FFFFFF"/>
                </a:solidFill>
                <a:latin typeface="+mj-lt"/>
                <a:cs typeface="Times New Roman" pitchFamily="18" charset="0"/>
              </a:rPr>
              <a:t>T</a:t>
            </a:r>
            <a:r>
              <a:rPr kumimoji="0" lang="en-US" sz="2400" b="0" i="0" u="none" strike="noStrike" kern="1200" cap="none" spc="0" normalizeH="0" baseline="0" noProof="0" dirty="0" err="1" smtClean="0">
                <a:ln>
                  <a:noFill/>
                </a:ln>
                <a:solidFill>
                  <a:srgbClr val="FFFFFF"/>
                </a:solidFill>
                <a:effectLst/>
                <a:uLnTx/>
                <a:uFillTx/>
                <a:latin typeface="+mj-lt"/>
                <a:ea typeface="+mn-ea"/>
                <a:cs typeface="Times New Roman" pitchFamily="18" charset="0"/>
              </a:rPr>
              <a:t>otal</a:t>
            </a:r>
            <a:r>
              <a:rPr kumimoji="0" lang="en-US" sz="2400" b="0" i="0" u="none" strike="noStrike" kern="1200" cap="none" spc="0" normalizeH="0" baseline="0" noProof="0" dirty="0" smtClean="0">
                <a:ln>
                  <a:noFill/>
                </a:ln>
                <a:solidFill>
                  <a:srgbClr val="FFFFFF"/>
                </a:solidFill>
                <a:effectLst/>
                <a:uLnTx/>
                <a:uFillTx/>
                <a:latin typeface="+mj-lt"/>
                <a:ea typeface="+mn-ea"/>
                <a:cs typeface="Times New Roman" pitchFamily="18" charset="0"/>
              </a:rPr>
              <a:t> 223 pregnant women</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rgbClr val="FFFFFF"/>
                </a:solidFill>
                <a:effectLst/>
                <a:uLnTx/>
                <a:uFillTx/>
                <a:latin typeface="+mj-lt"/>
                <a:ea typeface="+mn-ea"/>
                <a:cs typeface="Times New Roman" pitchFamily="18" charset="0"/>
              </a:rPr>
              <a:t>216 - </a:t>
            </a:r>
            <a:r>
              <a:rPr kumimoji="0" lang="en-US" sz="2400" b="0" i="0" u="none" strike="noStrike" kern="1200" cap="none" spc="0" normalizeH="0" baseline="0" noProof="0" dirty="0" err="1" smtClean="0">
                <a:ln>
                  <a:noFill/>
                </a:ln>
                <a:solidFill>
                  <a:srgbClr val="FFFFFF"/>
                </a:solidFill>
                <a:effectLst/>
                <a:uLnTx/>
                <a:uFillTx/>
                <a:latin typeface="+mj-lt"/>
                <a:ea typeface="+mn-ea"/>
                <a:cs typeface="Times New Roman" pitchFamily="18" charset="0"/>
              </a:rPr>
              <a:t>HBsAg</a:t>
            </a:r>
            <a:r>
              <a:rPr kumimoji="0" lang="en-US" sz="2400" b="0" i="0" u="none" strike="noStrike" kern="1200" cap="none" spc="0" normalizeH="0" baseline="0" noProof="0" dirty="0" smtClean="0">
                <a:ln>
                  <a:noFill/>
                </a:ln>
                <a:solidFill>
                  <a:srgbClr val="FFFFFF"/>
                </a:solidFill>
                <a:effectLst/>
                <a:uLnTx/>
                <a:uFillTx/>
                <a:latin typeface="+mj-lt"/>
                <a:ea typeface="+mn-ea"/>
                <a:cs typeface="Times New Roman" pitchFamily="18" charset="0"/>
              </a:rPr>
              <a:t> (-), 7 - </a:t>
            </a:r>
            <a:r>
              <a:rPr kumimoji="0" lang="en-US" sz="2400" b="0" i="0" u="none" strike="noStrike" kern="1200" cap="none" spc="0" normalizeH="0" baseline="0" noProof="0" dirty="0" err="1" smtClean="0">
                <a:ln>
                  <a:noFill/>
                </a:ln>
                <a:solidFill>
                  <a:srgbClr val="FFFFFF"/>
                </a:solidFill>
                <a:effectLst/>
                <a:uLnTx/>
                <a:uFillTx/>
                <a:latin typeface="+mj-lt"/>
                <a:ea typeface="+mn-ea"/>
                <a:cs typeface="Times New Roman" pitchFamily="18" charset="0"/>
              </a:rPr>
              <a:t>HBsAg</a:t>
            </a:r>
            <a:r>
              <a:rPr kumimoji="0" lang="en-US" sz="2400" b="0" i="0" u="none" strike="noStrike" kern="1200" cap="none" spc="0" normalizeH="0" baseline="0" noProof="0" dirty="0" smtClean="0">
                <a:ln>
                  <a:noFill/>
                </a:ln>
                <a:solidFill>
                  <a:srgbClr val="FFFFFF"/>
                </a:solidFill>
                <a:effectLst/>
                <a:uLnTx/>
                <a:uFillTx/>
                <a:latin typeface="+mj-lt"/>
                <a:ea typeface="+mn-ea"/>
                <a:cs typeface="Times New Roman" pitchFamily="18" charset="0"/>
              </a:rPr>
              <a:t> (+)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None/>
              <a:tabLst/>
              <a:defRPr/>
            </a:pPr>
            <a:r>
              <a:rPr kumimoji="0" lang="en-US" sz="2400" b="0" i="0" u="none" strike="noStrike" kern="1200" cap="none" spc="0" normalizeH="0" baseline="0" noProof="0" dirty="0" smtClean="0">
                <a:ln>
                  <a:noFill/>
                </a:ln>
                <a:solidFill>
                  <a:srgbClr val="FFFFFF"/>
                </a:solidFill>
                <a:effectLst/>
                <a:uLnTx/>
                <a:uFillTx/>
                <a:latin typeface="+mj-lt"/>
                <a:ea typeface="+mn-ea"/>
                <a:cs typeface="Times New Roman" pitchFamily="18" charset="0"/>
              </a:rPr>
              <a:t> </a:t>
            </a:r>
          </a:p>
        </p:txBody>
      </p:sp>
      <p:grpSp>
        <p:nvGrpSpPr>
          <p:cNvPr id="6" name="Group 7"/>
          <p:cNvGrpSpPr>
            <a:grpSpLocks/>
          </p:cNvGrpSpPr>
          <p:nvPr/>
        </p:nvGrpSpPr>
        <p:grpSpPr bwMode="auto">
          <a:xfrm>
            <a:off x="838200" y="3151187"/>
            <a:ext cx="7239000" cy="3706813"/>
            <a:chOff x="528" y="1313"/>
            <a:chExt cx="4224" cy="2623"/>
          </a:xfrm>
        </p:grpSpPr>
        <p:graphicFrame>
          <p:nvGraphicFramePr>
            <p:cNvPr id="7" name="Object 4"/>
            <p:cNvGraphicFramePr>
              <a:graphicFrameLocks noChangeAspect="1"/>
            </p:cNvGraphicFramePr>
            <p:nvPr/>
          </p:nvGraphicFramePr>
          <p:xfrm>
            <a:off x="528" y="1313"/>
            <a:ext cx="4224" cy="2623"/>
          </p:xfrm>
          <a:graphic>
            <a:graphicData uri="http://schemas.openxmlformats.org/presentationml/2006/ole">
              <p:oleObj spid="_x0000_s1026" name="Chart" r:id="rId3" imgW="6153302" imgH="4057802" progId="MSGraph.Chart.8">
                <p:embed followColorScheme="full"/>
              </p:oleObj>
            </a:graphicData>
          </a:graphic>
        </p:graphicFrame>
        <p:sp>
          <p:nvSpPr>
            <p:cNvPr id="8" name="Text Box 5"/>
            <p:cNvSpPr txBox="1">
              <a:spLocks noChangeArrowheads="1"/>
            </p:cNvSpPr>
            <p:nvPr/>
          </p:nvSpPr>
          <p:spPr bwMode="auto">
            <a:xfrm>
              <a:off x="1640" y="2157"/>
              <a:ext cx="720" cy="261"/>
            </a:xfrm>
            <a:prstGeom prst="rect">
              <a:avLst/>
            </a:prstGeom>
            <a:noFill/>
            <a:ln w="9525">
              <a:noFill/>
              <a:miter lim="800000"/>
              <a:headEnd/>
              <a:tailEnd/>
            </a:ln>
          </p:spPr>
          <p:txBody>
            <a:bodyPr>
              <a:spAutoFit/>
            </a:bodyPr>
            <a:lstStyle/>
            <a:p>
              <a:pPr>
                <a:spcBef>
                  <a:spcPct val="50000"/>
                </a:spcBef>
                <a:buClr>
                  <a:schemeClr val="accent2"/>
                </a:buClr>
                <a:buSzPct val="80000"/>
                <a:buFont typeface="Wingdings" pitchFamily="2" charset="2"/>
                <a:buNone/>
              </a:pPr>
              <a:r>
                <a:rPr lang="en-US" b="1" dirty="0">
                  <a:solidFill>
                    <a:schemeClr val="bg1"/>
                  </a:solidFill>
                </a:rPr>
                <a:t>96,9%</a:t>
              </a:r>
            </a:p>
          </p:txBody>
        </p:sp>
        <p:sp>
          <p:nvSpPr>
            <p:cNvPr id="9" name="Text Box 6"/>
            <p:cNvSpPr txBox="1">
              <a:spLocks noChangeArrowheads="1"/>
            </p:cNvSpPr>
            <p:nvPr/>
          </p:nvSpPr>
          <p:spPr bwMode="auto">
            <a:xfrm>
              <a:off x="2307" y="3289"/>
              <a:ext cx="576" cy="261"/>
            </a:xfrm>
            <a:prstGeom prst="rect">
              <a:avLst/>
            </a:prstGeom>
            <a:noFill/>
            <a:ln w="9525">
              <a:noFill/>
              <a:miter lim="800000"/>
              <a:headEnd/>
              <a:tailEnd/>
            </a:ln>
          </p:spPr>
          <p:txBody>
            <a:bodyPr>
              <a:spAutoFit/>
            </a:bodyPr>
            <a:lstStyle/>
            <a:p>
              <a:pPr>
                <a:spcBef>
                  <a:spcPct val="50000"/>
                </a:spcBef>
                <a:buClr>
                  <a:schemeClr val="accent2"/>
                </a:buClr>
                <a:buSzPct val="80000"/>
                <a:buFont typeface="Wingdings" pitchFamily="2" charset="2"/>
                <a:buNone/>
              </a:pPr>
              <a:r>
                <a:rPr lang="en-US" b="1" dirty="0">
                  <a:solidFill>
                    <a:schemeClr val="bg1">
                      <a:lumMod val="10000"/>
                      <a:lumOff val="90000"/>
                    </a:schemeClr>
                  </a:solidFill>
                </a:rPr>
                <a:t>3,1%</a:t>
              </a:r>
            </a:p>
          </p:txBody>
        </p:sp>
      </p:grpSp>
      <p:sp>
        <p:nvSpPr>
          <p:cNvPr id="10" name="Text Box 8"/>
          <p:cNvSpPr txBox="1">
            <a:spLocks noChangeArrowheads="1"/>
          </p:cNvSpPr>
          <p:nvPr/>
        </p:nvSpPr>
        <p:spPr bwMode="auto">
          <a:xfrm>
            <a:off x="0" y="6410980"/>
            <a:ext cx="9144000" cy="523220"/>
          </a:xfrm>
          <a:prstGeom prst="rect">
            <a:avLst/>
          </a:prstGeom>
          <a:noFill/>
          <a:ln w="9525">
            <a:noFill/>
            <a:miter lim="800000"/>
            <a:headEnd/>
            <a:tailEnd/>
          </a:ln>
        </p:spPr>
        <p:txBody>
          <a:bodyPr wrap="square">
            <a:spAutoFit/>
          </a:bodyPr>
          <a:lstStyle/>
          <a:p>
            <a:pPr algn="r">
              <a:buClr>
                <a:schemeClr val="accent2"/>
              </a:buClr>
              <a:buSzPct val="80000"/>
              <a:buFont typeface="Wingdings" pitchFamily="2" charset="2"/>
              <a:buNone/>
            </a:pPr>
            <a:r>
              <a:rPr lang="en-US" sz="1400" i="1" dirty="0" smtClean="0">
                <a:solidFill>
                  <a:srgbClr val="FFFFFF"/>
                </a:solidFill>
              </a:rPr>
              <a:t>D. </a:t>
            </a:r>
            <a:r>
              <a:rPr lang="en-US" sz="1400" i="1" dirty="0" err="1" smtClean="0">
                <a:solidFill>
                  <a:srgbClr val="FFFFFF"/>
                </a:solidFill>
              </a:rPr>
              <a:t>Metreveli</a:t>
            </a:r>
            <a:r>
              <a:rPr lang="en-US" sz="1400" i="1" dirty="0" smtClean="0">
                <a:solidFill>
                  <a:srgbClr val="FFFFFF"/>
                </a:solidFill>
              </a:rPr>
              <a:t> et al, Laboratory </a:t>
            </a:r>
            <a:r>
              <a:rPr lang="en-US" sz="1400" i="1" dirty="0" err="1" smtClean="0">
                <a:solidFill>
                  <a:srgbClr val="FFFFFF"/>
                </a:solidFill>
              </a:rPr>
              <a:t>Mrcheveli</a:t>
            </a:r>
            <a:r>
              <a:rPr lang="en-US" sz="1400" i="1" dirty="0" smtClean="0">
                <a:solidFill>
                  <a:srgbClr val="FFFFFF"/>
                </a:solidFill>
              </a:rPr>
              <a:t>, Tbilisi, Georgia; </a:t>
            </a:r>
          </a:p>
          <a:p>
            <a:pPr algn="r">
              <a:buClr>
                <a:schemeClr val="accent2"/>
              </a:buClr>
              <a:buSzPct val="80000"/>
              <a:buFont typeface="Wingdings" pitchFamily="2" charset="2"/>
              <a:buNone/>
            </a:pPr>
            <a:r>
              <a:rPr lang="en-US" sz="1400" i="1" dirty="0" smtClean="0">
                <a:solidFill>
                  <a:srgbClr val="FFFFFF"/>
                </a:solidFill>
              </a:rPr>
              <a:t>Poster 3-198, World Congress of Pathology and Laboratory Medicine, </a:t>
            </a:r>
            <a:r>
              <a:rPr lang="en-US" sz="1400" i="1" dirty="0" err="1" smtClean="0">
                <a:solidFill>
                  <a:srgbClr val="FFFFFF"/>
                </a:solidFill>
              </a:rPr>
              <a:t>Istambul</a:t>
            </a:r>
            <a:r>
              <a:rPr lang="en-US" sz="1400" i="1" dirty="0" smtClean="0">
                <a:solidFill>
                  <a:srgbClr val="FFFFFF"/>
                </a:solidFill>
              </a:rPr>
              <a:t>, Turkey, 2005</a:t>
            </a:r>
            <a:endParaRPr lang="en-US" sz="1400" i="1" dirty="0">
              <a:solidFill>
                <a:srgbClr val="FFFFFF"/>
              </a:solidFill>
            </a:endParaRPr>
          </a:p>
        </p:txBody>
      </p:sp>
      <p:sp>
        <p:nvSpPr>
          <p:cNvPr id="11" name="Title 3"/>
          <p:cNvSpPr txBox="1">
            <a:spLocks/>
          </p:cNvSpPr>
          <p:nvPr/>
        </p:nvSpPr>
        <p:spPr>
          <a:xfrm>
            <a:off x="457200" y="461417"/>
            <a:ext cx="8229600" cy="646331"/>
          </a:xfrm>
          <a:prstGeom prst="rect">
            <a:avLst/>
          </a:prstGeom>
        </p:spPr>
        <p:txBody>
          <a:bodyPr vert="horz" wrap="square" lIns="91440" tIns="45720" rIns="91440" bIns="45720" rtlCol="0" anchor="ctr">
            <a:spAutoFit/>
          </a:bodyPr>
          <a:lstStyle/>
          <a:p>
            <a:pPr lvl="0" algn="ctr" fontAlgn="base">
              <a:spcBef>
                <a:spcPct val="50000"/>
              </a:spcBef>
              <a:spcAft>
                <a:spcPct val="0"/>
              </a:spcAft>
              <a:buClr>
                <a:srgbClr val="3366FF"/>
              </a:buClr>
              <a:buSzPct val="80000"/>
            </a:pPr>
            <a:r>
              <a:rPr kumimoji="0" lang="en-US"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HBV infection in pregnancy</a:t>
            </a:r>
            <a:endParaRPr kumimoji="0" lang="en-US" sz="1200" b="1" i="1"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Times New Roman" pitchFamily="18" charset="0"/>
              <a:ea typeface="+mj-ea"/>
              <a:cs typeface="+mj-cs"/>
            </a:endParaRPr>
          </a:p>
        </p:txBody>
      </p:sp>
      <p:sp>
        <p:nvSpPr>
          <p:cNvPr id="12" name="Slide Number Placeholder 11"/>
          <p:cNvSpPr>
            <a:spLocks noGrp="1"/>
          </p:cNvSpPr>
          <p:nvPr>
            <p:ph type="sldNum" sz="quarter" idx="12"/>
          </p:nvPr>
        </p:nvSpPr>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effectLst>
                  <a:outerShdw blurRad="38100" dist="38100" dir="2700000" algn="tl">
                    <a:srgbClr val="000000">
                      <a:alpha val="43137"/>
                    </a:srgbClr>
                  </a:outerShdw>
                </a:effectLst>
              </a:rPr>
              <a:t>Prevalence of HBV in EU</a:t>
            </a:r>
            <a:endParaRPr lang="en-US" sz="3600" b="1" dirty="0">
              <a:solidFill>
                <a:srgbClr val="FFC000"/>
              </a:solidFill>
              <a:effectLst>
                <a:outerShdw blurRad="38100" dist="38100" dir="2700000" algn="tl">
                  <a:srgbClr val="000000">
                    <a:alpha val="43137"/>
                  </a:srgbClr>
                </a:outerShdw>
              </a:effectLst>
            </a:endParaRPr>
          </a:p>
        </p:txBody>
      </p:sp>
      <p:sp>
        <p:nvSpPr>
          <p:cNvPr id="9" name="Rectangle 8"/>
          <p:cNvSpPr/>
          <p:nvPr/>
        </p:nvSpPr>
        <p:spPr>
          <a:xfrm>
            <a:off x="914400" y="6400800"/>
            <a:ext cx="8153400" cy="523220"/>
          </a:xfrm>
          <a:prstGeom prst="rect">
            <a:avLst/>
          </a:prstGeom>
        </p:spPr>
        <p:txBody>
          <a:bodyPr wrap="square">
            <a:spAutoFit/>
          </a:bodyPr>
          <a:lstStyle/>
          <a:p>
            <a:pPr lvl="0" algn="r" fontAlgn="base">
              <a:spcAft>
                <a:spcPct val="0"/>
              </a:spcAft>
              <a:buClr>
                <a:srgbClr val="3366FF"/>
              </a:buClr>
              <a:buSzPct val="80000"/>
            </a:pPr>
            <a:r>
              <a:rPr lang="en-US" sz="1400" i="1" dirty="0" smtClean="0">
                <a:solidFill>
                  <a:srgbClr val="FFFFFF"/>
                </a:solidFill>
                <a:latin typeface="Times New Roman" pitchFamily="18" charset="0"/>
              </a:rPr>
              <a:t>Surveillance and prevention of hepatitis B and C in Europe, Stockholm, 2010;</a:t>
            </a:r>
          </a:p>
          <a:p>
            <a:pPr lvl="0" algn="r" fontAlgn="base">
              <a:spcAft>
                <a:spcPct val="0"/>
              </a:spcAft>
              <a:buClr>
                <a:srgbClr val="3366FF"/>
              </a:buClr>
              <a:buSzPct val="80000"/>
            </a:pPr>
            <a:r>
              <a:rPr lang="en-US" sz="1400" i="1" dirty="0" smtClean="0">
                <a:solidFill>
                  <a:srgbClr val="FFFFFF"/>
                </a:solidFill>
                <a:latin typeface="Times New Roman" pitchFamily="18" charset="0"/>
              </a:rPr>
              <a:t>European Centre for Disease Prevention and Control, 2010</a:t>
            </a:r>
            <a:endParaRPr lang="en-US" sz="1400" i="1" dirty="0">
              <a:solidFill>
                <a:srgbClr val="FFFFFF"/>
              </a:solidFill>
              <a:latin typeface="Times New Roman" pitchFamily="18" charset="0"/>
            </a:endParaRPr>
          </a:p>
        </p:txBody>
      </p:sp>
      <p:pic>
        <p:nvPicPr>
          <p:cNvPr id="27654" name="Picture 6"/>
          <p:cNvPicPr>
            <a:picLocks noChangeAspect="1" noChangeArrowheads="1"/>
          </p:cNvPicPr>
          <p:nvPr/>
        </p:nvPicPr>
        <p:blipFill>
          <a:blip r:embed="rId2" cstate="print">
            <a:lum bright="-10000"/>
          </a:blip>
          <a:srcRect/>
          <a:stretch>
            <a:fillRect/>
          </a:stretch>
        </p:blipFill>
        <p:spPr bwMode="auto">
          <a:xfrm>
            <a:off x="228600" y="1207883"/>
            <a:ext cx="8686800" cy="5192917"/>
          </a:xfrm>
          <a:prstGeom prst="rect">
            <a:avLst/>
          </a:prstGeom>
          <a:noFill/>
          <a:ln w="9525">
            <a:noFill/>
            <a:miter lim="800000"/>
            <a:headEnd/>
            <a:tailEnd/>
          </a:ln>
        </p:spPr>
      </p:pic>
      <p:sp>
        <p:nvSpPr>
          <p:cNvPr id="6" name="Rectangle 5"/>
          <p:cNvSpPr/>
          <p:nvPr/>
        </p:nvSpPr>
        <p:spPr>
          <a:xfrm>
            <a:off x="2590800" y="1905000"/>
            <a:ext cx="8382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FF"/>
                </a:solidFill>
              </a:ln>
              <a:noFill/>
            </a:endParaRPr>
          </a:p>
        </p:txBody>
      </p:sp>
      <p:sp>
        <p:nvSpPr>
          <p:cNvPr id="7" name="Rectangle 6"/>
          <p:cNvSpPr/>
          <p:nvPr/>
        </p:nvSpPr>
        <p:spPr>
          <a:xfrm>
            <a:off x="4953000" y="5334000"/>
            <a:ext cx="838200" cy="228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FFFFFF"/>
                </a:solidFill>
              </a:ln>
              <a:no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971800"/>
            <a:ext cx="8229600" cy="1752600"/>
          </a:xfrm>
        </p:spPr>
        <p:txBody>
          <a:bodyPr>
            <a:normAutofit/>
          </a:bodyPr>
          <a:lstStyle/>
          <a:p>
            <a:pPr>
              <a:lnSpc>
                <a:spcPct val="90000"/>
              </a:lnSpc>
            </a:pPr>
            <a:r>
              <a:rPr lang="en-US" sz="2800" dirty="0" smtClean="0">
                <a:solidFill>
                  <a:srgbClr val="FFFFFF"/>
                </a:solidFill>
                <a:latin typeface="+mj-lt"/>
              </a:rPr>
              <a:t>We observed total 1413 patients admitted in our </a:t>
            </a:r>
            <a:r>
              <a:rPr lang="en-US" sz="2800" dirty="0" err="1" smtClean="0">
                <a:solidFill>
                  <a:srgbClr val="FFFFFF"/>
                </a:solidFill>
                <a:latin typeface="+mj-lt"/>
              </a:rPr>
              <a:t>hepatology</a:t>
            </a:r>
            <a:r>
              <a:rPr lang="en-US" sz="2800" dirty="0" smtClean="0">
                <a:solidFill>
                  <a:srgbClr val="FFFFFF"/>
                </a:solidFill>
                <a:latin typeface="+mj-lt"/>
              </a:rPr>
              <a:t> department as an outpatient from 05.2012 – to 05.2014. </a:t>
            </a:r>
          </a:p>
        </p:txBody>
      </p:sp>
      <p:sp>
        <p:nvSpPr>
          <p:cNvPr id="5" name="Title 1"/>
          <p:cNvSpPr>
            <a:spLocks noGrp="1"/>
          </p:cNvSpPr>
          <p:nvPr>
            <p:ph type="title"/>
          </p:nvPr>
        </p:nvSpPr>
        <p:spPr>
          <a:xfrm>
            <a:off x="0" y="533400"/>
            <a:ext cx="9144000" cy="1143000"/>
          </a:xfrm>
        </p:spPr>
        <p:txBody>
          <a:bodyPr>
            <a:noAutofit/>
          </a:bodyPr>
          <a:lstStyle/>
          <a:p>
            <a:r>
              <a:rPr lang="en-US" sz="3000" b="1" dirty="0" smtClean="0">
                <a:solidFill>
                  <a:srgbClr val="FFC000"/>
                </a:solidFill>
                <a:effectLst>
                  <a:outerShdw blurRad="38100" dist="38100" dir="2700000" algn="tl">
                    <a:srgbClr val="000000">
                      <a:alpha val="43137"/>
                    </a:srgbClr>
                  </a:outerShdw>
                </a:effectLst>
              </a:rPr>
              <a:t>Data from "</a:t>
            </a:r>
            <a:r>
              <a:rPr lang="en-US" sz="3000" b="1" dirty="0" err="1" smtClean="0">
                <a:solidFill>
                  <a:srgbClr val="FFC000"/>
                </a:solidFill>
                <a:effectLst>
                  <a:outerShdw blurRad="38100" dist="38100" dir="2700000" algn="tl">
                    <a:srgbClr val="000000">
                      <a:alpha val="43137"/>
                    </a:srgbClr>
                  </a:outerShdw>
                </a:effectLst>
              </a:rPr>
              <a:t>Mrcheveli</a:t>
            </a:r>
            <a:r>
              <a:rPr lang="en-US" sz="3000" b="1" dirty="0" smtClean="0">
                <a:solidFill>
                  <a:srgbClr val="FFC000"/>
                </a:solidFill>
                <a:effectLst>
                  <a:outerShdw blurRad="38100" dist="38100" dir="2700000" algn="tl">
                    <a:srgbClr val="000000">
                      <a:alpha val="43137"/>
                    </a:srgbClr>
                  </a:outerShdw>
                </a:effectLst>
              </a:rPr>
              <a:t>" Med. Center - </a:t>
            </a:r>
            <a:r>
              <a:rPr lang="en-US" sz="3000" b="1" dirty="0" err="1" smtClean="0">
                <a:solidFill>
                  <a:srgbClr val="FFC000"/>
                </a:solidFill>
                <a:effectLst>
                  <a:outerShdw blurRad="38100" dist="38100" dir="2700000" algn="tl">
                    <a:srgbClr val="000000">
                      <a:alpha val="43137"/>
                    </a:srgbClr>
                  </a:outerShdw>
                </a:effectLst>
              </a:rPr>
              <a:t>Hepatology</a:t>
            </a:r>
            <a:r>
              <a:rPr lang="en-US" sz="3000" b="1" dirty="0" smtClean="0">
                <a:solidFill>
                  <a:srgbClr val="FFC000"/>
                </a:solidFill>
                <a:effectLst>
                  <a:outerShdw blurRad="38100" dist="38100" dir="2700000" algn="tl">
                    <a:srgbClr val="000000">
                      <a:alpha val="43137"/>
                    </a:srgbClr>
                  </a:outerShdw>
                </a:effectLst>
              </a:rPr>
              <a:t> Unit </a:t>
            </a:r>
            <a:br>
              <a:rPr lang="en-US" sz="3000" b="1" dirty="0" smtClean="0">
                <a:solidFill>
                  <a:srgbClr val="FFC000"/>
                </a:solidFill>
                <a:effectLst>
                  <a:outerShdw blurRad="38100" dist="38100" dir="2700000" algn="tl">
                    <a:srgbClr val="000000">
                      <a:alpha val="43137"/>
                    </a:srgbClr>
                  </a:outerShdw>
                </a:effectLst>
              </a:rPr>
            </a:br>
            <a:r>
              <a:rPr lang="en-US" sz="3000" b="1" dirty="0" smtClean="0">
                <a:solidFill>
                  <a:srgbClr val="FFC000"/>
                </a:solidFill>
                <a:effectLst>
                  <a:outerShdw blurRad="38100" dist="38100" dir="2700000" algn="tl">
                    <a:srgbClr val="000000">
                      <a:alpha val="43137"/>
                    </a:srgbClr>
                  </a:outerShdw>
                </a:effectLst>
              </a:rPr>
              <a:t>(05.2012-05.2014) </a:t>
            </a:r>
            <a:endParaRPr lang="en-US" sz="3000"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2285999"/>
          <a:ext cx="8534400" cy="403860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4191000" y="4262735"/>
            <a:ext cx="914400" cy="461665"/>
          </a:xfrm>
          <a:prstGeom prst="rect">
            <a:avLst/>
          </a:prstGeom>
          <a:noFill/>
        </p:spPr>
        <p:txBody>
          <a:bodyPr wrap="square" rtlCol="0">
            <a:spAutoFit/>
          </a:bodyPr>
          <a:lstStyle/>
          <a:p>
            <a:r>
              <a:rPr lang="en-US" sz="2400" b="1" dirty="0" smtClean="0">
                <a:solidFill>
                  <a:srgbClr val="000000"/>
                </a:solidFill>
                <a:latin typeface="+mj-lt"/>
              </a:rPr>
              <a:t>HCV</a:t>
            </a:r>
            <a:endParaRPr lang="en-US" sz="2400" b="1" dirty="0">
              <a:solidFill>
                <a:srgbClr val="000000"/>
              </a:solidFill>
              <a:latin typeface="+mj-lt"/>
            </a:endParaRPr>
          </a:p>
        </p:txBody>
      </p:sp>
      <p:sp>
        <p:nvSpPr>
          <p:cNvPr id="7" name="Rectangle 6"/>
          <p:cNvSpPr/>
          <p:nvPr/>
        </p:nvSpPr>
        <p:spPr>
          <a:xfrm>
            <a:off x="1371600" y="6519446"/>
            <a:ext cx="7772400" cy="338554"/>
          </a:xfrm>
          <a:prstGeom prst="rect">
            <a:avLst/>
          </a:prstGeom>
        </p:spPr>
        <p:txBody>
          <a:bodyPr wrap="square">
            <a:spAutoFit/>
          </a:bodyPr>
          <a:lstStyle/>
          <a:p>
            <a:pPr lvl="0" fontAlgn="base">
              <a:spcBef>
                <a:spcPct val="50000"/>
              </a:spcBef>
              <a:spcAft>
                <a:spcPct val="0"/>
              </a:spcAft>
              <a:buClr>
                <a:srgbClr val="3366FF"/>
              </a:buClr>
              <a:buSzPct val="80000"/>
            </a:pPr>
            <a:r>
              <a:rPr lang="en-US" sz="1600" i="1" dirty="0" smtClean="0">
                <a:solidFill>
                  <a:srgbClr val="FFFFFF"/>
                </a:solidFill>
                <a:latin typeface="Times New Roman" pitchFamily="18" charset="0"/>
              </a:rPr>
              <a:t>M. </a:t>
            </a:r>
            <a:r>
              <a:rPr lang="en-US" sz="1600" i="1" dirty="0" err="1" smtClean="0">
                <a:solidFill>
                  <a:srgbClr val="FFFFFF"/>
                </a:solidFill>
                <a:latin typeface="Times New Roman" pitchFamily="18" charset="0"/>
              </a:rPr>
              <a:t>Zakalashvili</a:t>
            </a:r>
            <a:r>
              <a:rPr lang="en-US" sz="1600" i="1" dirty="0" smtClean="0">
                <a:solidFill>
                  <a:srgbClr val="FFFFFF"/>
                </a:solidFill>
                <a:latin typeface="Times New Roman" pitchFamily="18" charset="0"/>
              </a:rPr>
              <a:t> , D. </a:t>
            </a:r>
            <a:r>
              <a:rPr lang="en-US" sz="1600" i="1" dirty="0" err="1" smtClean="0">
                <a:solidFill>
                  <a:srgbClr val="FFFFFF"/>
                </a:solidFill>
                <a:latin typeface="Times New Roman" pitchFamily="18" charset="0"/>
              </a:rPr>
              <a:t>Metreveli</a:t>
            </a:r>
            <a:r>
              <a:rPr lang="en-US" sz="1600" i="1" dirty="0" smtClean="0">
                <a:solidFill>
                  <a:srgbClr val="FFFFFF"/>
                </a:solidFill>
                <a:latin typeface="Times New Roman" pitchFamily="18" charset="0"/>
              </a:rPr>
              <a:t> et al. Medical Center </a:t>
            </a:r>
            <a:r>
              <a:rPr lang="en-US" sz="1600" i="1" dirty="0" err="1" smtClean="0">
                <a:solidFill>
                  <a:srgbClr val="FFFFFF"/>
                </a:solidFill>
                <a:latin typeface="Times New Roman" pitchFamily="18" charset="0"/>
              </a:rPr>
              <a:t>Mrcheveli</a:t>
            </a:r>
            <a:r>
              <a:rPr lang="en-US" sz="1600" i="1" dirty="0" smtClean="0">
                <a:solidFill>
                  <a:srgbClr val="FFFFFF"/>
                </a:solidFill>
                <a:latin typeface="Times New Roman" pitchFamily="18" charset="0"/>
              </a:rPr>
              <a:t>, </a:t>
            </a:r>
            <a:r>
              <a:rPr lang="en-US" sz="1600" i="1" dirty="0" err="1" smtClean="0">
                <a:solidFill>
                  <a:srgbClr val="FFFFFF"/>
                </a:solidFill>
                <a:latin typeface="Times New Roman" pitchFamily="18" charset="0"/>
              </a:rPr>
              <a:t>hepatology</a:t>
            </a:r>
            <a:r>
              <a:rPr lang="en-US" sz="1600" i="1" dirty="0" smtClean="0">
                <a:solidFill>
                  <a:srgbClr val="FFFFFF"/>
                </a:solidFill>
                <a:latin typeface="Times New Roman" pitchFamily="18" charset="0"/>
              </a:rPr>
              <a:t> department 2014</a:t>
            </a:r>
            <a:endParaRPr lang="en-US" sz="1600" i="1" dirty="0">
              <a:solidFill>
                <a:srgbClr val="FFFFFF"/>
              </a:solidFill>
              <a:latin typeface="Times New Roman" pitchFamily="18" charset="0"/>
            </a:endParaRPr>
          </a:p>
        </p:txBody>
      </p:sp>
      <p:sp>
        <p:nvSpPr>
          <p:cNvPr id="8" name="TextBox 7"/>
          <p:cNvSpPr txBox="1"/>
          <p:nvPr/>
        </p:nvSpPr>
        <p:spPr>
          <a:xfrm>
            <a:off x="2438400" y="1981200"/>
            <a:ext cx="3657600" cy="400110"/>
          </a:xfrm>
          <a:prstGeom prst="rect">
            <a:avLst/>
          </a:prstGeom>
          <a:noFill/>
        </p:spPr>
        <p:txBody>
          <a:bodyPr wrap="square" rtlCol="0">
            <a:spAutoFit/>
          </a:bodyPr>
          <a:lstStyle/>
          <a:p>
            <a:r>
              <a:rPr lang="en-US" sz="2000" b="1" dirty="0" smtClean="0">
                <a:solidFill>
                  <a:srgbClr val="FFFFFF"/>
                </a:solidFill>
              </a:rPr>
              <a:t>Total 1413 patients</a:t>
            </a:r>
            <a:endParaRPr lang="en-US" sz="2000" b="1" dirty="0"/>
          </a:p>
        </p:txBody>
      </p:sp>
      <p:sp>
        <p:nvSpPr>
          <p:cNvPr id="10" name="Title 1"/>
          <p:cNvSpPr>
            <a:spLocks noGrp="1"/>
          </p:cNvSpPr>
          <p:nvPr>
            <p:ph type="title"/>
          </p:nvPr>
        </p:nvSpPr>
        <p:spPr>
          <a:xfrm>
            <a:off x="0" y="533400"/>
            <a:ext cx="9144000" cy="1143000"/>
          </a:xfrm>
        </p:spPr>
        <p:txBody>
          <a:bodyPr>
            <a:noAutofit/>
          </a:bodyPr>
          <a:lstStyle/>
          <a:p>
            <a:r>
              <a:rPr lang="en-US" sz="3000" b="1" dirty="0" smtClean="0">
                <a:solidFill>
                  <a:srgbClr val="FFC000"/>
                </a:solidFill>
                <a:effectLst>
                  <a:outerShdw blurRad="38100" dist="38100" dir="2700000" algn="tl">
                    <a:srgbClr val="000000">
                      <a:alpha val="43137"/>
                    </a:srgbClr>
                  </a:outerShdw>
                </a:effectLst>
              </a:rPr>
              <a:t>Data from "</a:t>
            </a:r>
            <a:r>
              <a:rPr lang="en-US" sz="3000" b="1" dirty="0" err="1" smtClean="0">
                <a:solidFill>
                  <a:srgbClr val="FFC000"/>
                </a:solidFill>
                <a:effectLst>
                  <a:outerShdw blurRad="38100" dist="38100" dir="2700000" algn="tl">
                    <a:srgbClr val="000000">
                      <a:alpha val="43137"/>
                    </a:srgbClr>
                  </a:outerShdw>
                </a:effectLst>
              </a:rPr>
              <a:t>Mrcheveli</a:t>
            </a:r>
            <a:r>
              <a:rPr lang="en-US" sz="3000" b="1" dirty="0" smtClean="0">
                <a:solidFill>
                  <a:srgbClr val="FFC000"/>
                </a:solidFill>
                <a:effectLst>
                  <a:outerShdw blurRad="38100" dist="38100" dir="2700000" algn="tl">
                    <a:srgbClr val="000000">
                      <a:alpha val="43137"/>
                    </a:srgbClr>
                  </a:outerShdw>
                </a:effectLst>
              </a:rPr>
              <a:t>" Med. Center - </a:t>
            </a:r>
            <a:r>
              <a:rPr lang="en-US" sz="3000" b="1" dirty="0" err="1" smtClean="0">
                <a:solidFill>
                  <a:srgbClr val="FFC000"/>
                </a:solidFill>
                <a:effectLst>
                  <a:outerShdw blurRad="38100" dist="38100" dir="2700000" algn="tl">
                    <a:srgbClr val="000000">
                      <a:alpha val="43137"/>
                    </a:srgbClr>
                  </a:outerShdw>
                </a:effectLst>
              </a:rPr>
              <a:t>Hepatology</a:t>
            </a:r>
            <a:r>
              <a:rPr lang="en-US" sz="3000" b="1" dirty="0" smtClean="0">
                <a:solidFill>
                  <a:srgbClr val="FFC000"/>
                </a:solidFill>
                <a:effectLst>
                  <a:outerShdw blurRad="38100" dist="38100" dir="2700000" algn="tl">
                    <a:srgbClr val="000000">
                      <a:alpha val="43137"/>
                    </a:srgbClr>
                  </a:outerShdw>
                </a:effectLst>
              </a:rPr>
              <a:t> Unit </a:t>
            </a:r>
            <a:br>
              <a:rPr lang="en-US" sz="3000" b="1" dirty="0" smtClean="0">
                <a:solidFill>
                  <a:srgbClr val="FFC000"/>
                </a:solidFill>
                <a:effectLst>
                  <a:outerShdw blurRad="38100" dist="38100" dir="2700000" algn="tl">
                    <a:srgbClr val="000000">
                      <a:alpha val="43137"/>
                    </a:srgbClr>
                  </a:outerShdw>
                </a:effectLst>
              </a:rPr>
            </a:br>
            <a:r>
              <a:rPr lang="en-US" sz="3000" b="1" dirty="0" smtClean="0">
                <a:solidFill>
                  <a:srgbClr val="FFC000"/>
                </a:solidFill>
                <a:effectLst>
                  <a:outerShdw blurRad="38100" dist="38100" dir="2700000" algn="tl">
                    <a:srgbClr val="000000">
                      <a:alpha val="43137"/>
                    </a:srgbClr>
                  </a:outerShdw>
                </a:effectLst>
              </a:rPr>
              <a:t>(05.2012-05.2014) </a:t>
            </a:r>
            <a:endParaRPr lang="en-US" sz="3000" b="1" dirty="0">
              <a:effectLst>
                <a:outerShdw blurRad="38100" dist="38100" dir="2700000" algn="tl">
                  <a:srgbClr val="000000">
                    <a:alpha val="43137"/>
                  </a:srgbClr>
                </a:outerShdw>
              </a:effectLst>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457200" y="2971800"/>
            <a:ext cx="8305800" cy="1255728"/>
          </a:xfrm>
          <a:prstGeom prst="rect">
            <a:avLst/>
          </a:prstGeom>
        </p:spPr>
        <p:txBody>
          <a:bodyPr wrap="square">
            <a:spAutoFit/>
          </a:bodyPr>
          <a:lstStyle/>
          <a:p>
            <a:pPr>
              <a:lnSpc>
                <a:spcPct val="90000"/>
              </a:lnSpc>
            </a:pPr>
            <a:r>
              <a:rPr lang="en-US" sz="2800" dirty="0" smtClean="0">
                <a:solidFill>
                  <a:srgbClr val="FFFFFF"/>
                </a:solidFill>
              </a:rPr>
              <a:t>We observed total 207 HBV-infected patients in our department as an </a:t>
            </a:r>
            <a:r>
              <a:rPr lang="en-US" sz="2800" u="sng" dirty="0" smtClean="0">
                <a:solidFill>
                  <a:srgbClr val="FFFFFF"/>
                </a:solidFill>
              </a:rPr>
              <a:t>outpatient </a:t>
            </a:r>
            <a:r>
              <a:rPr lang="en-US" sz="2800" dirty="0" smtClean="0">
                <a:solidFill>
                  <a:srgbClr val="FFFFFF"/>
                </a:solidFill>
              </a:rPr>
              <a:t>from 05.2012 – to 05.2014. </a:t>
            </a:r>
          </a:p>
        </p:txBody>
      </p:sp>
      <p:sp>
        <p:nvSpPr>
          <p:cNvPr id="3" name="Rectangle 2"/>
          <p:cNvSpPr/>
          <p:nvPr/>
        </p:nvSpPr>
        <p:spPr>
          <a:xfrm>
            <a:off x="1371600" y="6519446"/>
            <a:ext cx="7772400" cy="307777"/>
          </a:xfrm>
          <a:prstGeom prst="rect">
            <a:avLst/>
          </a:prstGeom>
        </p:spPr>
        <p:txBody>
          <a:bodyPr wrap="square">
            <a:spAutoFit/>
          </a:bodyPr>
          <a:lstStyle/>
          <a:p>
            <a:pPr lvl="0" algn="r" fontAlgn="base">
              <a:spcBef>
                <a:spcPct val="50000"/>
              </a:spcBef>
              <a:spcAft>
                <a:spcPct val="0"/>
              </a:spcAft>
              <a:buClr>
                <a:srgbClr val="3366FF"/>
              </a:buClr>
              <a:buSzPct val="80000"/>
            </a:pPr>
            <a:r>
              <a:rPr lang="en-US" sz="1400" i="1" dirty="0" smtClean="0">
                <a:solidFill>
                  <a:srgbClr val="FFFFFF"/>
                </a:solidFill>
                <a:latin typeface="Times New Roman" pitchFamily="18" charset="0"/>
              </a:rPr>
              <a:t>M. </a:t>
            </a:r>
            <a:r>
              <a:rPr lang="en-US" sz="1400" i="1" dirty="0" err="1" smtClean="0">
                <a:solidFill>
                  <a:srgbClr val="FFFFFF"/>
                </a:solidFill>
                <a:latin typeface="Times New Roman" pitchFamily="18" charset="0"/>
              </a:rPr>
              <a:t>Zakalashvili</a:t>
            </a:r>
            <a:r>
              <a:rPr lang="en-US" sz="1400" i="1" dirty="0" smtClean="0">
                <a:solidFill>
                  <a:srgbClr val="FFFFFF"/>
                </a:solidFill>
                <a:latin typeface="Times New Roman" pitchFamily="18" charset="0"/>
              </a:rPr>
              <a:t> , D. </a:t>
            </a:r>
            <a:r>
              <a:rPr lang="en-US" sz="1400" i="1" dirty="0" err="1" smtClean="0">
                <a:solidFill>
                  <a:srgbClr val="FFFFFF"/>
                </a:solidFill>
                <a:latin typeface="Times New Roman" pitchFamily="18" charset="0"/>
              </a:rPr>
              <a:t>Metreveli</a:t>
            </a:r>
            <a:r>
              <a:rPr lang="en-US" sz="1400" i="1" dirty="0" smtClean="0">
                <a:solidFill>
                  <a:srgbClr val="FFFFFF"/>
                </a:solidFill>
                <a:latin typeface="Times New Roman" pitchFamily="18" charset="0"/>
              </a:rPr>
              <a:t> et al. Medical Center </a:t>
            </a:r>
            <a:r>
              <a:rPr lang="en-US" sz="1400" i="1" dirty="0" err="1" smtClean="0">
                <a:solidFill>
                  <a:srgbClr val="FFFFFF"/>
                </a:solidFill>
                <a:latin typeface="Times New Roman" pitchFamily="18" charset="0"/>
              </a:rPr>
              <a:t>Mrcheveli</a:t>
            </a:r>
            <a:r>
              <a:rPr lang="en-US" sz="1400" i="1" dirty="0" smtClean="0">
                <a:solidFill>
                  <a:srgbClr val="FFFFFF"/>
                </a:solidFill>
                <a:latin typeface="Times New Roman" pitchFamily="18" charset="0"/>
              </a:rPr>
              <a:t>, </a:t>
            </a:r>
            <a:r>
              <a:rPr lang="en-US" sz="1400" i="1" dirty="0" err="1" smtClean="0">
                <a:solidFill>
                  <a:srgbClr val="FFFFFF"/>
                </a:solidFill>
                <a:latin typeface="Times New Roman" pitchFamily="18" charset="0"/>
              </a:rPr>
              <a:t>hepatology</a:t>
            </a:r>
            <a:r>
              <a:rPr lang="en-US" sz="1400" i="1" dirty="0" smtClean="0">
                <a:solidFill>
                  <a:srgbClr val="FFFFFF"/>
                </a:solidFill>
                <a:latin typeface="Times New Roman" pitchFamily="18" charset="0"/>
              </a:rPr>
              <a:t> department 2014</a:t>
            </a:r>
            <a:endParaRPr lang="en-US" sz="1400" i="1" dirty="0">
              <a:solidFill>
                <a:srgbClr val="FFFFFF"/>
              </a:solidFill>
              <a:latin typeface="Times New Roman" pitchFamily="18" charset="0"/>
            </a:endParaRPr>
          </a:p>
        </p:txBody>
      </p:sp>
      <p:sp>
        <p:nvSpPr>
          <p:cNvPr id="6" name="Title 1"/>
          <p:cNvSpPr>
            <a:spLocks noGrp="1"/>
          </p:cNvSpPr>
          <p:nvPr>
            <p:ph type="title"/>
          </p:nvPr>
        </p:nvSpPr>
        <p:spPr>
          <a:xfrm>
            <a:off x="0" y="533400"/>
            <a:ext cx="9144000" cy="1143000"/>
          </a:xfrm>
        </p:spPr>
        <p:txBody>
          <a:bodyPr>
            <a:noAutofit/>
          </a:bodyPr>
          <a:lstStyle/>
          <a:p>
            <a:r>
              <a:rPr lang="en-US" sz="3000" b="1" dirty="0" smtClean="0">
                <a:solidFill>
                  <a:srgbClr val="FFC000"/>
                </a:solidFill>
                <a:effectLst>
                  <a:outerShdw blurRad="38100" dist="38100" dir="2700000" algn="tl">
                    <a:srgbClr val="000000">
                      <a:alpha val="43137"/>
                    </a:srgbClr>
                  </a:outerShdw>
                </a:effectLst>
              </a:rPr>
              <a:t>Data from "</a:t>
            </a:r>
            <a:r>
              <a:rPr lang="en-US" sz="3000" b="1" dirty="0" err="1" smtClean="0">
                <a:solidFill>
                  <a:srgbClr val="FFC000"/>
                </a:solidFill>
                <a:effectLst>
                  <a:outerShdw blurRad="38100" dist="38100" dir="2700000" algn="tl">
                    <a:srgbClr val="000000">
                      <a:alpha val="43137"/>
                    </a:srgbClr>
                  </a:outerShdw>
                </a:effectLst>
              </a:rPr>
              <a:t>Mrcheveli</a:t>
            </a:r>
            <a:r>
              <a:rPr lang="en-US" sz="3000" b="1" dirty="0" smtClean="0">
                <a:solidFill>
                  <a:srgbClr val="FFC000"/>
                </a:solidFill>
                <a:effectLst>
                  <a:outerShdw blurRad="38100" dist="38100" dir="2700000" algn="tl">
                    <a:srgbClr val="000000">
                      <a:alpha val="43137"/>
                    </a:srgbClr>
                  </a:outerShdw>
                </a:effectLst>
              </a:rPr>
              <a:t>" Med. Center - </a:t>
            </a:r>
            <a:r>
              <a:rPr lang="en-US" sz="3000" b="1" dirty="0" err="1" smtClean="0">
                <a:solidFill>
                  <a:srgbClr val="FFC000"/>
                </a:solidFill>
                <a:effectLst>
                  <a:outerShdw blurRad="38100" dist="38100" dir="2700000" algn="tl">
                    <a:srgbClr val="000000">
                      <a:alpha val="43137"/>
                    </a:srgbClr>
                  </a:outerShdw>
                </a:effectLst>
              </a:rPr>
              <a:t>Hepatology</a:t>
            </a:r>
            <a:r>
              <a:rPr lang="en-US" sz="3000" b="1" dirty="0" smtClean="0">
                <a:solidFill>
                  <a:srgbClr val="FFC000"/>
                </a:solidFill>
                <a:effectLst>
                  <a:outerShdw blurRad="38100" dist="38100" dir="2700000" algn="tl">
                    <a:srgbClr val="000000">
                      <a:alpha val="43137"/>
                    </a:srgbClr>
                  </a:outerShdw>
                </a:effectLst>
              </a:rPr>
              <a:t> Unit </a:t>
            </a:r>
            <a:br>
              <a:rPr lang="en-US" sz="3000" b="1" dirty="0" smtClean="0">
                <a:solidFill>
                  <a:srgbClr val="FFC000"/>
                </a:solidFill>
                <a:effectLst>
                  <a:outerShdw blurRad="38100" dist="38100" dir="2700000" algn="tl">
                    <a:srgbClr val="000000">
                      <a:alpha val="43137"/>
                    </a:srgbClr>
                  </a:outerShdw>
                </a:effectLst>
              </a:rPr>
            </a:br>
            <a:r>
              <a:rPr lang="en-US" sz="3000" b="1" dirty="0" smtClean="0">
                <a:solidFill>
                  <a:srgbClr val="FFC000"/>
                </a:solidFill>
                <a:effectLst>
                  <a:outerShdw blurRad="38100" dist="38100" dir="2700000" algn="tl">
                    <a:srgbClr val="000000">
                      <a:alpha val="43137"/>
                    </a:srgbClr>
                  </a:outerShdw>
                </a:effectLst>
              </a:rPr>
              <a:t>(05.2012-05.2014) </a:t>
            </a:r>
            <a:endParaRPr lang="en-US" sz="3000" b="1" dirty="0">
              <a:effectLst>
                <a:outerShdw blurRad="38100" dist="38100" dir="2700000" algn="tl">
                  <a:srgbClr val="000000">
                    <a:alpha val="43137"/>
                  </a:srgbClr>
                </a:outerShdw>
              </a:effectLst>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3" name="Content Placeholder 22"/>
          <p:cNvGraphicFramePr>
            <a:graphicFrameLocks noGrp="1"/>
          </p:cNvGraphicFramePr>
          <p:nvPr>
            <p:ph idx="1"/>
          </p:nvPr>
        </p:nvGraphicFramePr>
        <p:xfrm>
          <a:off x="228600" y="1828800"/>
          <a:ext cx="86868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1524000" y="4629090"/>
            <a:ext cx="762000" cy="369332"/>
          </a:xfrm>
          <a:prstGeom prst="rect">
            <a:avLst/>
          </a:prstGeom>
          <a:noFill/>
        </p:spPr>
        <p:txBody>
          <a:bodyPr wrap="square" rtlCol="0">
            <a:spAutoFit/>
          </a:bodyPr>
          <a:lstStyle/>
          <a:p>
            <a:r>
              <a:rPr lang="en-US" b="1" dirty="0" smtClean="0">
                <a:solidFill>
                  <a:srgbClr val="FFFFFF"/>
                </a:solidFill>
              </a:rPr>
              <a:t>59</a:t>
            </a:r>
            <a:r>
              <a:rPr lang="ka-GE" b="1" dirty="0" smtClean="0">
                <a:solidFill>
                  <a:srgbClr val="FFFFFF"/>
                </a:solidFill>
              </a:rPr>
              <a:t>%</a:t>
            </a:r>
            <a:endParaRPr lang="en-US" b="1" dirty="0">
              <a:solidFill>
                <a:srgbClr val="FFFFFF"/>
              </a:solidFill>
            </a:endParaRPr>
          </a:p>
        </p:txBody>
      </p:sp>
      <p:sp>
        <p:nvSpPr>
          <p:cNvPr id="29" name="TextBox 28"/>
          <p:cNvSpPr txBox="1"/>
          <p:nvPr/>
        </p:nvSpPr>
        <p:spPr>
          <a:xfrm>
            <a:off x="2362200" y="1600200"/>
            <a:ext cx="5181600" cy="461665"/>
          </a:xfrm>
          <a:prstGeom prst="rect">
            <a:avLst/>
          </a:prstGeom>
          <a:noFill/>
        </p:spPr>
        <p:txBody>
          <a:bodyPr wrap="square" rtlCol="0">
            <a:spAutoFit/>
          </a:bodyPr>
          <a:lstStyle/>
          <a:p>
            <a:r>
              <a:rPr lang="en-US" sz="2400" b="1" dirty="0" smtClean="0">
                <a:solidFill>
                  <a:srgbClr val="FFFFFF"/>
                </a:solidFill>
              </a:rPr>
              <a:t>Total 207 HBV infected patients</a:t>
            </a:r>
            <a:endParaRPr lang="en-US" sz="2400" b="1" dirty="0">
              <a:solidFill>
                <a:srgbClr val="FFFFFF"/>
              </a:solidFill>
            </a:endParaRPr>
          </a:p>
        </p:txBody>
      </p:sp>
      <p:sp>
        <p:nvSpPr>
          <p:cNvPr id="10" name="TextBox 9"/>
          <p:cNvSpPr txBox="1"/>
          <p:nvPr/>
        </p:nvSpPr>
        <p:spPr>
          <a:xfrm>
            <a:off x="2286000" y="5105400"/>
            <a:ext cx="762000" cy="369332"/>
          </a:xfrm>
          <a:prstGeom prst="rect">
            <a:avLst/>
          </a:prstGeom>
          <a:noFill/>
        </p:spPr>
        <p:txBody>
          <a:bodyPr wrap="square" rtlCol="0">
            <a:spAutoFit/>
          </a:bodyPr>
          <a:lstStyle/>
          <a:p>
            <a:r>
              <a:rPr lang="en-US" b="1" dirty="0" smtClean="0">
                <a:solidFill>
                  <a:srgbClr val="FFFFFF"/>
                </a:solidFill>
              </a:rPr>
              <a:t>41</a:t>
            </a:r>
            <a:r>
              <a:rPr lang="ka-GE" b="1" dirty="0" smtClean="0">
                <a:solidFill>
                  <a:srgbClr val="FFFFFF"/>
                </a:solidFill>
              </a:rPr>
              <a:t>%</a:t>
            </a:r>
            <a:endParaRPr lang="en-US" b="1" dirty="0">
              <a:solidFill>
                <a:srgbClr val="FFFFFF"/>
              </a:solidFill>
            </a:endParaRPr>
          </a:p>
        </p:txBody>
      </p:sp>
      <p:sp>
        <p:nvSpPr>
          <p:cNvPr id="11" name="TextBox 10"/>
          <p:cNvSpPr txBox="1"/>
          <p:nvPr/>
        </p:nvSpPr>
        <p:spPr>
          <a:xfrm>
            <a:off x="4191000" y="4202668"/>
            <a:ext cx="762000" cy="369332"/>
          </a:xfrm>
          <a:prstGeom prst="rect">
            <a:avLst/>
          </a:prstGeom>
          <a:noFill/>
        </p:spPr>
        <p:txBody>
          <a:bodyPr wrap="square" rtlCol="0">
            <a:spAutoFit/>
          </a:bodyPr>
          <a:lstStyle/>
          <a:p>
            <a:r>
              <a:rPr lang="en-US" b="1" dirty="0" smtClean="0">
                <a:solidFill>
                  <a:srgbClr val="FFFFFF"/>
                </a:solidFill>
              </a:rPr>
              <a:t>87</a:t>
            </a:r>
            <a:r>
              <a:rPr lang="ka-GE" b="1" dirty="0" smtClean="0">
                <a:solidFill>
                  <a:srgbClr val="FFFFFF"/>
                </a:solidFill>
              </a:rPr>
              <a:t>%</a:t>
            </a:r>
            <a:endParaRPr lang="en-US" b="1" dirty="0">
              <a:solidFill>
                <a:srgbClr val="FFFFFF"/>
              </a:solidFill>
            </a:endParaRPr>
          </a:p>
        </p:txBody>
      </p:sp>
      <p:sp>
        <p:nvSpPr>
          <p:cNvPr id="12" name="TextBox 11"/>
          <p:cNvSpPr txBox="1"/>
          <p:nvPr/>
        </p:nvSpPr>
        <p:spPr>
          <a:xfrm>
            <a:off x="4953000" y="5181600"/>
            <a:ext cx="762000" cy="369332"/>
          </a:xfrm>
          <a:prstGeom prst="rect">
            <a:avLst/>
          </a:prstGeom>
          <a:noFill/>
        </p:spPr>
        <p:txBody>
          <a:bodyPr wrap="square" rtlCol="0">
            <a:spAutoFit/>
          </a:bodyPr>
          <a:lstStyle/>
          <a:p>
            <a:r>
              <a:rPr lang="en-US" b="1" dirty="0" smtClean="0">
                <a:solidFill>
                  <a:srgbClr val="FFFFFF"/>
                </a:solidFill>
              </a:rPr>
              <a:t>13</a:t>
            </a:r>
            <a:r>
              <a:rPr lang="ka-GE" b="1" dirty="0" smtClean="0">
                <a:solidFill>
                  <a:srgbClr val="FFFFFF"/>
                </a:solidFill>
              </a:rPr>
              <a:t>%</a:t>
            </a:r>
            <a:endParaRPr lang="en-US" b="1" dirty="0">
              <a:solidFill>
                <a:srgbClr val="FFFFFF"/>
              </a:solidFill>
            </a:endParaRPr>
          </a:p>
        </p:txBody>
      </p:sp>
      <p:sp>
        <p:nvSpPr>
          <p:cNvPr id="13" name="TextBox 12"/>
          <p:cNvSpPr txBox="1"/>
          <p:nvPr/>
        </p:nvSpPr>
        <p:spPr>
          <a:xfrm>
            <a:off x="6781800" y="4038600"/>
            <a:ext cx="762000" cy="369332"/>
          </a:xfrm>
          <a:prstGeom prst="rect">
            <a:avLst/>
          </a:prstGeom>
          <a:noFill/>
        </p:spPr>
        <p:txBody>
          <a:bodyPr wrap="square" rtlCol="0">
            <a:spAutoFit/>
          </a:bodyPr>
          <a:lstStyle/>
          <a:p>
            <a:r>
              <a:rPr lang="en-US" b="1" dirty="0" smtClean="0">
                <a:solidFill>
                  <a:srgbClr val="FFFFFF"/>
                </a:solidFill>
              </a:rPr>
              <a:t>97</a:t>
            </a:r>
            <a:r>
              <a:rPr lang="ka-GE" b="1" dirty="0" smtClean="0">
                <a:solidFill>
                  <a:srgbClr val="FFFFFF"/>
                </a:solidFill>
              </a:rPr>
              <a:t>%</a:t>
            </a:r>
            <a:endParaRPr lang="en-US" b="1" dirty="0">
              <a:solidFill>
                <a:srgbClr val="FFFFFF"/>
              </a:solidFill>
            </a:endParaRPr>
          </a:p>
        </p:txBody>
      </p:sp>
      <p:sp>
        <p:nvSpPr>
          <p:cNvPr id="14" name="TextBox 13"/>
          <p:cNvSpPr txBox="1"/>
          <p:nvPr/>
        </p:nvSpPr>
        <p:spPr>
          <a:xfrm>
            <a:off x="7620000" y="5562600"/>
            <a:ext cx="762000" cy="369332"/>
          </a:xfrm>
          <a:prstGeom prst="rect">
            <a:avLst/>
          </a:prstGeom>
          <a:noFill/>
        </p:spPr>
        <p:txBody>
          <a:bodyPr wrap="square" rtlCol="0">
            <a:spAutoFit/>
          </a:bodyPr>
          <a:lstStyle/>
          <a:p>
            <a:r>
              <a:rPr lang="en-US" b="1" dirty="0" smtClean="0">
                <a:solidFill>
                  <a:srgbClr val="FFFFFF"/>
                </a:solidFill>
              </a:rPr>
              <a:t>3</a:t>
            </a:r>
            <a:r>
              <a:rPr lang="ka-GE" b="1" dirty="0" smtClean="0">
                <a:solidFill>
                  <a:srgbClr val="FFFFFF"/>
                </a:solidFill>
              </a:rPr>
              <a:t>%</a:t>
            </a:r>
            <a:endParaRPr lang="en-US" b="1" dirty="0">
              <a:solidFill>
                <a:srgbClr val="FFFFFF"/>
              </a:solidFill>
            </a:endParaRPr>
          </a:p>
        </p:txBody>
      </p:sp>
      <p:sp>
        <p:nvSpPr>
          <p:cNvPr id="15" name="Rectangle 14"/>
          <p:cNvSpPr/>
          <p:nvPr/>
        </p:nvSpPr>
        <p:spPr>
          <a:xfrm>
            <a:off x="1371600" y="6553200"/>
            <a:ext cx="7772400" cy="307777"/>
          </a:xfrm>
          <a:prstGeom prst="rect">
            <a:avLst/>
          </a:prstGeom>
        </p:spPr>
        <p:txBody>
          <a:bodyPr wrap="square">
            <a:spAutoFit/>
          </a:bodyPr>
          <a:lstStyle/>
          <a:p>
            <a:pPr lvl="0" algn="r" fontAlgn="base">
              <a:spcBef>
                <a:spcPct val="50000"/>
              </a:spcBef>
              <a:spcAft>
                <a:spcPct val="0"/>
              </a:spcAft>
              <a:buClr>
                <a:srgbClr val="3366FF"/>
              </a:buClr>
              <a:buSzPct val="80000"/>
            </a:pPr>
            <a:r>
              <a:rPr lang="en-US" sz="1400" i="1" dirty="0" smtClean="0">
                <a:solidFill>
                  <a:srgbClr val="FFFFFF"/>
                </a:solidFill>
                <a:latin typeface="Times New Roman" pitchFamily="18" charset="0"/>
              </a:rPr>
              <a:t>M. </a:t>
            </a:r>
            <a:r>
              <a:rPr lang="en-US" sz="1400" i="1" dirty="0" err="1" smtClean="0">
                <a:solidFill>
                  <a:srgbClr val="FFFFFF"/>
                </a:solidFill>
                <a:latin typeface="Times New Roman" pitchFamily="18" charset="0"/>
              </a:rPr>
              <a:t>Zakalashvili</a:t>
            </a:r>
            <a:r>
              <a:rPr lang="en-US" sz="1400" i="1" dirty="0" smtClean="0">
                <a:solidFill>
                  <a:srgbClr val="FFFFFF"/>
                </a:solidFill>
                <a:latin typeface="Times New Roman" pitchFamily="18" charset="0"/>
              </a:rPr>
              <a:t> , D. </a:t>
            </a:r>
            <a:r>
              <a:rPr lang="en-US" sz="1400" i="1" dirty="0" err="1" smtClean="0">
                <a:solidFill>
                  <a:srgbClr val="FFFFFF"/>
                </a:solidFill>
                <a:latin typeface="Times New Roman" pitchFamily="18" charset="0"/>
              </a:rPr>
              <a:t>Metreveli</a:t>
            </a:r>
            <a:r>
              <a:rPr lang="en-US" sz="1400" i="1" dirty="0" smtClean="0">
                <a:solidFill>
                  <a:srgbClr val="FFFFFF"/>
                </a:solidFill>
                <a:latin typeface="Times New Roman" pitchFamily="18" charset="0"/>
              </a:rPr>
              <a:t> et al. Medical Center </a:t>
            </a:r>
            <a:r>
              <a:rPr lang="en-US" sz="1400" i="1" dirty="0" err="1" smtClean="0">
                <a:solidFill>
                  <a:srgbClr val="FFFFFF"/>
                </a:solidFill>
                <a:latin typeface="Times New Roman" pitchFamily="18" charset="0"/>
              </a:rPr>
              <a:t>Mrcheveli</a:t>
            </a:r>
            <a:r>
              <a:rPr lang="en-US" sz="1400" i="1" dirty="0" smtClean="0">
                <a:solidFill>
                  <a:srgbClr val="FFFFFF"/>
                </a:solidFill>
                <a:latin typeface="Times New Roman" pitchFamily="18" charset="0"/>
              </a:rPr>
              <a:t>, </a:t>
            </a:r>
            <a:r>
              <a:rPr lang="en-US" sz="1400" i="1" dirty="0" err="1" smtClean="0">
                <a:solidFill>
                  <a:srgbClr val="FFFFFF"/>
                </a:solidFill>
                <a:latin typeface="Times New Roman" pitchFamily="18" charset="0"/>
              </a:rPr>
              <a:t>hepatology</a:t>
            </a:r>
            <a:r>
              <a:rPr lang="en-US" sz="1400" i="1" dirty="0" smtClean="0">
                <a:solidFill>
                  <a:srgbClr val="FFFFFF"/>
                </a:solidFill>
                <a:latin typeface="Times New Roman" pitchFamily="18" charset="0"/>
              </a:rPr>
              <a:t> department 2014</a:t>
            </a:r>
            <a:endParaRPr lang="en-US" sz="1400" i="1" dirty="0">
              <a:solidFill>
                <a:srgbClr val="FFFFFF"/>
              </a:solidFill>
              <a:latin typeface="Times New Roman" pitchFamily="18" charset="0"/>
            </a:endParaRPr>
          </a:p>
        </p:txBody>
      </p:sp>
      <p:sp>
        <p:nvSpPr>
          <p:cNvPr id="17" name="Title 1"/>
          <p:cNvSpPr>
            <a:spLocks noGrp="1"/>
          </p:cNvSpPr>
          <p:nvPr>
            <p:ph type="title"/>
          </p:nvPr>
        </p:nvSpPr>
        <p:spPr>
          <a:xfrm>
            <a:off x="0" y="533400"/>
            <a:ext cx="9144000" cy="1143000"/>
          </a:xfrm>
        </p:spPr>
        <p:txBody>
          <a:bodyPr>
            <a:noAutofit/>
          </a:bodyPr>
          <a:lstStyle/>
          <a:p>
            <a:r>
              <a:rPr lang="en-US" sz="3000" b="1" dirty="0" smtClean="0">
                <a:solidFill>
                  <a:srgbClr val="FFC000"/>
                </a:solidFill>
                <a:effectLst>
                  <a:outerShdw blurRad="38100" dist="38100" dir="2700000" algn="tl">
                    <a:srgbClr val="000000">
                      <a:alpha val="43137"/>
                    </a:srgbClr>
                  </a:outerShdw>
                </a:effectLst>
              </a:rPr>
              <a:t>Data from "</a:t>
            </a:r>
            <a:r>
              <a:rPr lang="en-US" sz="3000" b="1" dirty="0" err="1" smtClean="0">
                <a:solidFill>
                  <a:srgbClr val="FFC000"/>
                </a:solidFill>
                <a:effectLst>
                  <a:outerShdw blurRad="38100" dist="38100" dir="2700000" algn="tl">
                    <a:srgbClr val="000000">
                      <a:alpha val="43137"/>
                    </a:srgbClr>
                  </a:outerShdw>
                </a:effectLst>
              </a:rPr>
              <a:t>Mrcheveli</a:t>
            </a:r>
            <a:r>
              <a:rPr lang="en-US" sz="3000" b="1" dirty="0" smtClean="0">
                <a:solidFill>
                  <a:srgbClr val="FFC000"/>
                </a:solidFill>
                <a:effectLst>
                  <a:outerShdw blurRad="38100" dist="38100" dir="2700000" algn="tl">
                    <a:srgbClr val="000000">
                      <a:alpha val="43137"/>
                    </a:srgbClr>
                  </a:outerShdw>
                </a:effectLst>
              </a:rPr>
              <a:t>" Med. Center - </a:t>
            </a:r>
            <a:r>
              <a:rPr lang="en-US" sz="3000" b="1" dirty="0" err="1" smtClean="0">
                <a:solidFill>
                  <a:srgbClr val="FFC000"/>
                </a:solidFill>
                <a:effectLst>
                  <a:outerShdw blurRad="38100" dist="38100" dir="2700000" algn="tl">
                    <a:srgbClr val="000000">
                      <a:alpha val="43137"/>
                    </a:srgbClr>
                  </a:outerShdw>
                </a:effectLst>
              </a:rPr>
              <a:t>Hepatology</a:t>
            </a:r>
            <a:r>
              <a:rPr lang="en-US" sz="3000" b="1" dirty="0" smtClean="0">
                <a:solidFill>
                  <a:srgbClr val="FFC000"/>
                </a:solidFill>
                <a:effectLst>
                  <a:outerShdw blurRad="38100" dist="38100" dir="2700000" algn="tl">
                    <a:srgbClr val="000000">
                      <a:alpha val="43137"/>
                    </a:srgbClr>
                  </a:outerShdw>
                </a:effectLst>
              </a:rPr>
              <a:t> Unit </a:t>
            </a:r>
            <a:br>
              <a:rPr lang="en-US" sz="3000" b="1" dirty="0" smtClean="0">
                <a:solidFill>
                  <a:srgbClr val="FFC000"/>
                </a:solidFill>
                <a:effectLst>
                  <a:outerShdw blurRad="38100" dist="38100" dir="2700000" algn="tl">
                    <a:srgbClr val="000000">
                      <a:alpha val="43137"/>
                    </a:srgbClr>
                  </a:outerShdw>
                </a:effectLst>
              </a:rPr>
            </a:br>
            <a:r>
              <a:rPr lang="en-US" sz="3000" b="1" dirty="0" smtClean="0">
                <a:solidFill>
                  <a:srgbClr val="FFC000"/>
                </a:solidFill>
                <a:effectLst>
                  <a:outerShdw blurRad="38100" dist="38100" dir="2700000" algn="tl">
                    <a:srgbClr val="000000">
                      <a:alpha val="43137"/>
                    </a:srgbClr>
                  </a:outerShdw>
                </a:effectLst>
              </a:rPr>
              <a:t>(05.2012-05.2014) </a:t>
            </a:r>
            <a:endParaRPr lang="en-US" sz="3000" b="1" dirty="0">
              <a:effectLst>
                <a:outerShdw blurRad="38100" dist="38100" dir="2700000" algn="tl">
                  <a:srgbClr val="000000">
                    <a:alpha val="43137"/>
                  </a:srgbClr>
                </a:outerShdw>
              </a:effectLst>
            </a:endParaRPr>
          </a:p>
        </p:txBody>
      </p:sp>
      <p:sp>
        <p:nvSpPr>
          <p:cNvPr id="16" name="Slide Number Placeholder 15"/>
          <p:cNvSpPr>
            <a:spLocks noGrp="1"/>
          </p:cNvSpPr>
          <p:nvPr>
            <p:ph type="sldNum" sz="quarter" idx="12"/>
          </p:nvPr>
        </p:nvSpPr>
        <p:spPr/>
        <p:txBody>
          <a:bodyPr/>
          <a:lstStyle/>
          <a:p>
            <a:fld id="{B6F15528-21DE-4FAA-801E-634DDDAF4B2B}"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3" name="Content Placeholder 22"/>
          <p:cNvGraphicFramePr>
            <a:graphicFrameLocks noGrp="1"/>
          </p:cNvGraphicFramePr>
          <p:nvPr>
            <p:ph idx="1"/>
          </p:nvPr>
        </p:nvGraphicFramePr>
        <p:xfrm>
          <a:off x="0" y="1371600"/>
          <a:ext cx="9144000" cy="5334000"/>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Box 23"/>
          <p:cNvSpPr txBox="1"/>
          <p:nvPr/>
        </p:nvSpPr>
        <p:spPr>
          <a:xfrm>
            <a:off x="1676400" y="3886200"/>
            <a:ext cx="762000" cy="646331"/>
          </a:xfrm>
          <a:prstGeom prst="rect">
            <a:avLst/>
          </a:prstGeom>
          <a:noFill/>
        </p:spPr>
        <p:txBody>
          <a:bodyPr wrap="square" rtlCol="0">
            <a:spAutoFit/>
          </a:bodyPr>
          <a:lstStyle/>
          <a:p>
            <a:pPr algn="ctr"/>
            <a:r>
              <a:rPr lang="en-US" b="1" dirty="0" smtClean="0">
                <a:solidFill>
                  <a:srgbClr val="FFFFFF"/>
                </a:solidFill>
              </a:rPr>
              <a:t>84</a:t>
            </a:r>
            <a:r>
              <a:rPr lang="ka-GE" b="1" dirty="0" smtClean="0">
                <a:solidFill>
                  <a:srgbClr val="FFFFFF"/>
                </a:solidFill>
              </a:rPr>
              <a:t>%</a:t>
            </a:r>
            <a:r>
              <a:rPr lang="en-US" b="1" dirty="0" smtClean="0">
                <a:solidFill>
                  <a:srgbClr val="FFFFFF"/>
                </a:solidFill>
              </a:rPr>
              <a:t> (173)</a:t>
            </a:r>
            <a:endParaRPr lang="en-US" b="1" dirty="0">
              <a:solidFill>
                <a:srgbClr val="FFFFFF"/>
              </a:solidFill>
            </a:endParaRPr>
          </a:p>
        </p:txBody>
      </p:sp>
      <p:sp>
        <p:nvSpPr>
          <p:cNvPr id="25" name="TextBox 24"/>
          <p:cNvSpPr txBox="1"/>
          <p:nvPr/>
        </p:nvSpPr>
        <p:spPr>
          <a:xfrm>
            <a:off x="2971800" y="5638800"/>
            <a:ext cx="952500" cy="369332"/>
          </a:xfrm>
          <a:prstGeom prst="rect">
            <a:avLst/>
          </a:prstGeom>
          <a:noFill/>
        </p:spPr>
        <p:txBody>
          <a:bodyPr wrap="square" rtlCol="0">
            <a:spAutoFit/>
          </a:bodyPr>
          <a:lstStyle/>
          <a:p>
            <a:r>
              <a:rPr lang="en-US" b="1" dirty="0" smtClean="0">
                <a:solidFill>
                  <a:srgbClr val="FFFFFF"/>
                </a:solidFill>
              </a:rPr>
              <a:t>3</a:t>
            </a:r>
            <a:r>
              <a:rPr lang="ka-GE" b="1" dirty="0" smtClean="0">
                <a:solidFill>
                  <a:srgbClr val="FFFFFF"/>
                </a:solidFill>
              </a:rPr>
              <a:t>%</a:t>
            </a:r>
            <a:r>
              <a:rPr lang="en-US" b="1" dirty="0" smtClean="0">
                <a:solidFill>
                  <a:srgbClr val="FFFFFF"/>
                </a:solidFill>
              </a:rPr>
              <a:t> (7)</a:t>
            </a:r>
            <a:endParaRPr lang="en-US" b="1" dirty="0">
              <a:solidFill>
                <a:srgbClr val="FFFFFF"/>
              </a:solidFill>
            </a:endParaRPr>
          </a:p>
        </p:txBody>
      </p:sp>
      <p:sp>
        <p:nvSpPr>
          <p:cNvPr id="26" name="TextBox 25"/>
          <p:cNvSpPr txBox="1"/>
          <p:nvPr/>
        </p:nvSpPr>
        <p:spPr>
          <a:xfrm>
            <a:off x="5257800" y="5627132"/>
            <a:ext cx="952500" cy="369332"/>
          </a:xfrm>
          <a:prstGeom prst="rect">
            <a:avLst/>
          </a:prstGeom>
          <a:noFill/>
        </p:spPr>
        <p:txBody>
          <a:bodyPr wrap="square" rtlCol="0">
            <a:spAutoFit/>
          </a:bodyPr>
          <a:lstStyle/>
          <a:p>
            <a:r>
              <a:rPr lang="en-US" b="1" dirty="0" smtClean="0">
                <a:solidFill>
                  <a:srgbClr val="FFFFFF"/>
                </a:solidFill>
              </a:rPr>
              <a:t>3</a:t>
            </a:r>
            <a:r>
              <a:rPr lang="ka-GE" b="1" dirty="0" smtClean="0">
                <a:solidFill>
                  <a:srgbClr val="FFFFFF"/>
                </a:solidFill>
              </a:rPr>
              <a:t>%</a:t>
            </a:r>
            <a:r>
              <a:rPr lang="en-US" b="1" dirty="0" smtClean="0">
                <a:solidFill>
                  <a:srgbClr val="FFFFFF"/>
                </a:solidFill>
              </a:rPr>
              <a:t> (6)</a:t>
            </a:r>
            <a:endParaRPr lang="en-US" b="1" dirty="0">
              <a:solidFill>
                <a:srgbClr val="FFFFFF"/>
              </a:solidFill>
            </a:endParaRPr>
          </a:p>
        </p:txBody>
      </p:sp>
      <p:sp>
        <p:nvSpPr>
          <p:cNvPr id="27" name="TextBox 26"/>
          <p:cNvSpPr txBox="1"/>
          <p:nvPr/>
        </p:nvSpPr>
        <p:spPr>
          <a:xfrm>
            <a:off x="3962400" y="5334000"/>
            <a:ext cx="1066800" cy="369332"/>
          </a:xfrm>
          <a:prstGeom prst="rect">
            <a:avLst/>
          </a:prstGeom>
          <a:noFill/>
        </p:spPr>
        <p:txBody>
          <a:bodyPr wrap="square" rtlCol="0">
            <a:spAutoFit/>
          </a:bodyPr>
          <a:lstStyle/>
          <a:p>
            <a:r>
              <a:rPr lang="en-US" b="1" dirty="0" smtClean="0">
                <a:solidFill>
                  <a:srgbClr val="FFFFFF"/>
                </a:solidFill>
              </a:rPr>
              <a:t>10% (21)</a:t>
            </a:r>
            <a:endParaRPr lang="en-US" b="1" dirty="0">
              <a:solidFill>
                <a:srgbClr val="FFFFFF"/>
              </a:solidFill>
            </a:endParaRPr>
          </a:p>
        </p:txBody>
      </p:sp>
      <p:sp>
        <p:nvSpPr>
          <p:cNvPr id="29" name="TextBox 28"/>
          <p:cNvSpPr txBox="1"/>
          <p:nvPr/>
        </p:nvSpPr>
        <p:spPr>
          <a:xfrm>
            <a:off x="1905000" y="1600200"/>
            <a:ext cx="5181600" cy="461665"/>
          </a:xfrm>
          <a:prstGeom prst="rect">
            <a:avLst/>
          </a:prstGeom>
          <a:noFill/>
        </p:spPr>
        <p:txBody>
          <a:bodyPr wrap="square" rtlCol="0">
            <a:spAutoFit/>
          </a:bodyPr>
          <a:lstStyle/>
          <a:p>
            <a:r>
              <a:rPr lang="en-US" sz="2400" b="1" dirty="0" smtClean="0">
                <a:solidFill>
                  <a:srgbClr val="FFFFFF"/>
                </a:solidFill>
              </a:rPr>
              <a:t>Total 207 HBV infected patients</a:t>
            </a:r>
            <a:endParaRPr lang="en-US" sz="2400" b="1" dirty="0">
              <a:solidFill>
                <a:srgbClr val="FFFFFF"/>
              </a:solidFill>
            </a:endParaRPr>
          </a:p>
        </p:txBody>
      </p:sp>
      <p:sp>
        <p:nvSpPr>
          <p:cNvPr id="9" name="TextBox 8"/>
          <p:cNvSpPr txBox="1"/>
          <p:nvPr/>
        </p:nvSpPr>
        <p:spPr>
          <a:xfrm>
            <a:off x="1447800" y="1981200"/>
            <a:ext cx="5105400" cy="523220"/>
          </a:xfrm>
          <a:prstGeom prst="rect">
            <a:avLst/>
          </a:prstGeom>
          <a:noFill/>
        </p:spPr>
        <p:txBody>
          <a:bodyPr wrap="square" rtlCol="0">
            <a:spAutoFit/>
          </a:bodyPr>
          <a:lstStyle/>
          <a:p>
            <a:pPr algn="ctr"/>
            <a:r>
              <a:rPr lang="en-US" sz="2800" b="1" dirty="0" smtClean="0">
                <a:solidFill>
                  <a:srgbClr val="FFFFFF"/>
                </a:solidFill>
              </a:rPr>
              <a:t>Co-infections</a:t>
            </a:r>
            <a:endParaRPr lang="en-US" sz="2800" b="1" dirty="0">
              <a:solidFill>
                <a:srgbClr val="FFFFFF"/>
              </a:solidFill>
            </a:endParaRPr>
          </a:p>
        </p:txBody>
      </p:sp>
      <p:sp>
        <p:nvSpPr>
          <p:cNvPr id="10" name="Rectangle 9"/>
          <p:cNvSpPr/>
          <p:nvPr/>
        </p:nvSpPr>
        <p:spPr>
          <a:xfrm>
            <a:off x="1371600" y="6553200"/>
            <a:ext cx="7772400" cy="307777"/>
          </a:xfrm>
          <a:prstGeom prst="rect">
            <a:avLst/>
          </a:prstGeom>
        </p:spPr>
        <p:txBody>
          <a:bodyPr wrap="square">
            <a:spAutoFit/>
          </a:bodyPr>
          <a:lstStyle/>
          <a:p>
            <a:pPr lvl="0" algn="r" fontAlgn="base">
              <a:spcBef>
                <a:spcPct val="50000"/>
              </a:spcBef>
              <a:spcAft>
                <a:spcPct val="0"/>
              </a:spcAft>
              <a:buClr>
                <a:srgbClr val="3366FF"/>
              </a:buClr>
              <a:buSzPct val="80000"/>
            </a:pPr>
            <a:r>
              <a:rPr lang="en-US" sz="1400" i="1" dirty="0" smtClean="0">
                <a:solidFill>
                  <a:srgbClr val="FFFFFF"/>
                </a:solidFill>
                <a:latin typeface="Times New Roman" pitchFamily="18" charset="0"/>
              </a:rPr>
              <a:t>M. </a:t>
            </a:r>
            <a:r>
              <a:rPr lang="en-US" sz="1400" i="1" dirty="0" err="1" smtClean="0">
                <a:solidFill>
                  <a:srgbClr val="FFFFFF"/>
                </a:solidFill>
                <a:latin typeface="Times New Roman" pitchFamily="18" charset="0"/>
              </a:rPr>
              <a:t>Zakalashvili</a:t>
            </a:r>
            <a:r>
              <a:rPr lang="en-US" sz="1400" i="1" dirty="0" smtClean="0">
                <a:solidFill>
                  <a:srgbClr val="FFFFFF"/>
                </a:solidFill>
                <a:latin typeface="Times New Roman" pitchFamily="18" charset="0"/>
              </a:rPr>
              <a:t> , D. </a:t>
            </a:r>
            <a:r>
              <a:rPr lang="en-US" sz="1400" i="1" dirty="0" err="1" smtClean="0">
                <a:solidFill>
                  <a:srgbClr val="FFFFFF"/>
                </a:solidFill>
                <a:latin typeface="Times New Roman" pitchFamily="18" charset="0"/>
              </a:rPr>
              <a:t>Metreveli</a:t>
            </a:r>
            <a:r>
              <a:rPr lang="en-US" sz="1400" i="1" dirty="0" smtClean="0">
                <a:solidFill>
                  <a:srgbClr val="FFFFFF"/>
                </a:solidFill>
                <a:latin typeface="Times New Roman" pitchFamily="18" charset="0"/>
              </a:rPr>
              <a:t> et al. Medical Center </a:t>
            </a:r>
            <a:r>
              <a:rPr lang="en-US" sz="1400" i="1" dirty="0" err="1" smtClean="0">
                <a:solidFill>
                  <a:srgbClr val="FFFFFF"/>
                </a:solidFill>
                <a:latin typeface="Times New Roman" pitchFamily="18" charset="0"/>
              </a:rPr>
              <a:t>Mrcheveli</a:t>
            </a:r>
            <a:r>
              <a:rPr lang="en-US" sz="1400" i="1" dirty="0" smtClean="0">
                <a:solidFill>
                  <a:srgbClr val="FFFFFF"/>
                </a:solidFill>
                <a:latin typeface="Times New Roman" pitchFamily="18" charset="0"/>
              </a:rPr>
              <a:t>, </a:t>
            </a:r>
            <a:r>
              <a:rPr lang="en-US" sz="1400" i="1" dirty="0" err="1" smtClean="0">
                <a:solidFill>
                  <a:srgbClr val="FFFFFF"/>
                </a:solidFill>
                <a:latin typeface="Times New Roman" pitchFamily="18" charset="0"/>
              </a:rPr>
              <a:t>hepatology</a:t>
            </a:r>
            <a:r>
              <a:rPr lang="en-US" sz="1400" i="1" dirty="0" smtClean="0">
                <a:solidFill>
                  <a:srgbClr val="FFFFFF"/>
                </a:solidFill>
                <a:latin typeface="Times New Roman" pitchFamily="18" charset="0"/>
              </a:rPr>
              <a:t> department 2014</a:t>
            </a:r>
            <a:endParaRPr lang="en-US" sz="1400" i="1" dirty="0">
              <a:solidFill>
                <a:srgbClr val="FFFFFF"/>
              </a:solidFill>
              <a:latin typeface="Times New Roman" pitchFamily="18" charset="0"/>
            </a:endParaRPr>
          </a:p>
        </p:txBody>
      </p:sp>
      <p:sp>
        <p:nvSpPr>
          <p:cNvPr id="12" name="Title 1"/>
          <p:cNvSpPr>
            <a:spLocks noGrp="1"/>
          </p:cNvSpPr>
          <p:nvPr>
            <p:ph type="title"/>
          </p:nvPr>
        </p:nvSpPr>
        <p:spPr>
          <a:xfrm>
            <a:off x="0" y="533400"/>
            <a:ext cx="9144000" cy="1143000"/>
          </a:xfrm>
        </p:spPr>
        <p:txBody>
          <a:bodyPr>
            <a:noAutofit/>
          </a:bodyPr>
          <a:lstStyle/>
          <a:p>
            <a:r>
              <a:rPr lang="en-US" sz="3000" b="1" dirty="0" smtClean="0">
                <a:solidFill>
                  <a:srgbClr val="FFC000"/>
                </a:solidFill>
                <a:effectLst>
                  <a:outerShdw blurRad="38100" dist="38100" dir="2700000" algn="tl">
                    <a:srgbClr val="000000">
                      <a:alpha val="43137"/>
                    </a:srgbClr>
                  </a:outerShdw>
                </a:effectLst>
              </a:rPr>
              <a:t>Data from "</a:t>
            </a:r>
            <a:r>
              <a:rPr lang="en-US" sz="3000" b="1" dirty="0" err="1" smtClean="0">
                <a:solidFill>
                  <a:srgbClr val="FFC000"/>
                </a:solidFill>
                <a:effectLst>
                  <a:outerShdw blurRad="38100" dist="38100" dir="2700000" algn="tl">
                    <a:srgbClr val="000000">
                      <a:alpha val="43137"/>
                    </a:srgbClr>
                  </a:outerShdw>
                </a:effectLst>
              </a:rPr>
              <a:t>Mrcheveli</a:t>
            </a:r>
            <a:r>
              <a:rPr lang="en-US" sz="3000" b="1" dirty="0" smtClean="0">
                <a:solidFill>
                  <a:srgbClr val="FFC000"/>
                </a:solidFill>
                <a:effectLst>
                  <a:outerShdw blurRad="38100" dist="38100" dir="2700000" algn="tl">
                    <a:srgbClr val="000000">
                      <a:alpha val="43137"/>
                    </a:srgbClr>
                  </a:outerShdw>
                </a:effectLst>
              </a:rPr>
              <a:t>" Med. Center - </a:t>
            </a:r>
            <a:r>
              <a:rPr lang="en-US" sz="3000" b="1" dirty="0" err="1" smtClean="0">
                <a:solidFill>
                  <a:srgbClr val="FFC000"/>
                </a:solidFill>
                <a:effectLst>
                  <a:outerShdw blurRad="38100" dist="38100" dir="2700000" algn="tl">
                    <a:srgbClr val="000000">
                      <a:alpha val="43137"/>
                    </a:srgbClr>
                  </a:outerShdw>
                </a:effectLst>
              </a:rPr>
              <a:t>Hepatology</a:t>
            </a:r>
            <a:r>
              <a:rPr lang="en-US" sz="3000" b="1" dirty="0" smtClean="0">
                <a:solidFill>
                  <a:srgbClr val="FFC000"/>
                </a:solidFill>
                <a:effectLst>
                  <a:outerShdw blurRad="38100" dist="38100" dir="2700000" algn="tl">
                    <a:srgbClr val="000000">
                      <a:alpha val="43137"/>
                    </a:srgbClr>
                  </a:outerShdw>
                </a:effectLst>
              </a:rPr>
              <a:t> Unit </a:t>
            </a:r>
            <a:br>
              <a:rPr lang="en-US" sz="3000" b="1" dirty="0" smtClean="0">
                <a:solidFill>
                  <a:srgbClr val="FFC000"/>
                </a:solidFill>
                <a:effectLst>
                  <a:outerShdw blurRad="38100" dist="38100" dir="2700000" algn="tl">
                    <a:srgbClr val="000000">
                      <a:alpha val="43137"/>
                    </a:srgbClr>
                  </a:outerShdw>
                </a:effectLst>
              </a:rPr>
            </a:br>
            <a:r>
              <a:rPr lang="en-US" sz="3000" b="1" dirty="0" smtClean="0">
                <a:solidFill>
                  <a:srgbClr val="FFC000"/>
                </a:solidFill>
                <a:effectLst>
                  <a:outerShdw blurRad="38100" dist="38100" dir="2700000" algn="tl">
                    <a:srgbClr val="000000">
                      <a:alpha val="43137"/>
                    </a:srgbClr>
                  </a:outerShdw>
                </a:effectLst>
              </a:rPr>
              <a:t>(05.2012-05.2014) </a:t>
            </a:r>
            <a:endParaRPr lang="en-US" sz="3000" b="1" dirty="0">
              <a:effectLst>
                <a:outerShdw blurRad="38100" dist="38100" dir="2700000" algn="tl">
                  <a:srgbClr val="000000">
                    <a:alpha val="43137"/>
                  </a:srgbClr>
                </a:outerShdw>
              </a:effectLst>
            </a:endParaRPr>
          </a:p>
        </p:txBody>
      </p:sp>
      <p:sp>
        <p:nvSpPr>
          <p:cNvPr id="11" name="Slide Number Placeholder 10"/>
          <p:cNvSpPr>
            <a:spLocks noGrp="1"/>
          </p:cNvSpPr>
          <p:nvPr>
            <p:ph type="sldNum" sz="quarter" idx="12"/>
          </p:nvPr>
        </p:nvSpPr>
        <p:spPr/>
        <p:txBody>
          <a:bodyPr/>
          <a:lstStyle/>
          <a:p>
            <a:fld id="{B6F15528-21DE-4FAA-801E-634DDDAF4B2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solidFill>
                  <a:srgbClr val="FFC000"/>
                </a:solidFill>
              </a:rPr>
              <a:t>Outline</a:t>
            </a:r>
            <a:endParaRPr lang="en-US" sz="4000" b="1" dirty="0">
              <a:solidFill>
                <a:srgbClr val="FFC000"/>
              </a:solidFill>
            </a:endParaRPr>
          </a:p>
        </p:txBody>
      </p:sp>
      <p:sp>
        <p:nvSpPr>
          <p:cNvPr id="3" name="Content Placeholder 2"/>
          <p:cNvSpPr>
            <a:spLocks noGrp="1"/>
          </p:cNvSpPr>
          <p:nvPr>
            <p:ph idx="1"/>
          </p:nvPr>
        </p:nvSpPr>
        <p:spPr/>
        <p:txBody>
          <a:bodyPr>
            <a:normAutofit/>
          </a:bodyPr>
          <a:lstStyle/>
          <a:p>
            <a:r>
              <a:rPr lang="en-US" sz="2800" dirty="0" smtClean="0">
                <a:solidFill>
                  <a:srgbClr val="FFFFFF"/>
                </a:solidFill>
              </a:rPr>
              <a:t>Epidemiology </a:t>
            </a:r>
          </a:p>
          <a:p>
            <a:r>
              <a:rPr lang="en-US" sz="2800" dirty="0" smtClean="0">
                <a:solidFill>
                  <a:srgbClr val="FFFFFF"/>
                </a:solidFill>
              </a:rPr>
              <a:t>Mode of transmission</a:t>
            </a:r>
          </a:p>
          <a:p>
            <a:r>
              <a:rPr lang="en-US" sz="2800" dirty="0" smtClean="0">
                <a:solidFill>
                  <a:srgbClr val="FFFFFF"/>
                </a:solidFill>
              </a:rPr>
              <a:t>Diagnostic methods</a:t>
            </a:r>
          </a:p>
          <a:p>
            <a:r>
              <a:rPr lang="en-US" sz="2800" dirty="0" smtClean="0">
                <a:solidFill>
                  <a:srgbClr val="FFFFFF"/>
                </a:solidFill>
              </a:rPr>
              <a:t>Management options</a:t>
            </a:r>
          </a:p>
          <a:p>
            <a:r>
              <a:rPr lang="en-US" sz="2800" dirty="0" smtClean="0">
                <a:solidFill>
                  <a:srgbClr val="FFFFFF"/>
                </a:solidFill>
              </a:rPr>
              <a:t>Screening and vaccination</a:t>
            </a:r>
          </a:p>
          <a:p>
            <a:r>
              <a:rPr lang="en-US" sz="2800" dirty="0" smtClean="0">
                <a:solidFill>
                  <a:srgbClr val="FFFFFF"/>
                </a:solidFill>
              </a:rPr>
              <a:t>Conclusion</a:t>
            </a:r>
          </a:p>
          <a:p>
            <a:pPr>
              <a:buNone/>
            </a:pPr>
            <a:endParaRPr lang="en-US" dirty="0" smtClean="0">
              <a:solidFill>
                <a:srgbClr val="FFFFFF"/>
              </a:solidFill>
            </a:endParaRPr>
          </a:p>
          <a:p>
            <a:endParaRPr lang="en-US" dirty="0" smtClean="0">
              <a:solidFill>
                <a:srgbClr val="FFFFFF"/>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Content Placeholder 4"/>
          <p:cNvGraphicFramePr>
            <a:graphicFrameLocks noGrp="1"/>
          </p:cNvGraphicFramePr>
          <p:nvPr>
            <p:ph idx="1"/>
          </p:nvPr>
        </p:nvGraphicFramePr>
        <p:xfrm>
          <a:off x="0" y="2057400"/>
          <a:ext cx="86868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3352800" y="1733490"/>
            <a:ext cx="5181600" cy="400110"/>
          </a:xfrm>
          <a:prstGeom prst="rect">
            <a:avLst/>
          </a:prstGeom>
          <a:noFill/>
        </p:spPr>
        <p:txBody>
          <a:bodyPr wrap="square" rtlCol="0">
            <a:spAutoFit/>
          </a:bodyPr>
          <a:lstStyle/>
          <a:p>
            <a:r>
              <a:rPr lang="en-US" sz="2000" b="1" dirty="0" smtClean="0">
                <a:solidFill>
                  <a:srgbClr val="FFFFFF"/>
                </a:solidFill>
              </a:rPr>
              <a:t>Total 207 HBV infected patients</a:t>
            </a:r>
            <a:endParaRPr lang="en-US" sz="2000" b="1" dirty="0">
              <a:solidFill>
                <a:srgbClr val="FFFFFF"/>
              </a:solidFill>
            </a:endParaRPr>
          </a:p>
        </p:txBody>
      </p:sp>
      <p:sp>
        <p:nvSpPr>
          <p:cNvPr id="8" name="TextBox 7"/>
          <p:cNvSpPr txBox="1"/>
          <p:nvPr/>
        </p:nvSpPr>
        <p:spPr>
          <a:xfrm>
            <a:off x="2019300" y="572869"/>
            <a:ext cx="5105400" cy="646331"/>
          </a:xfrm>
          <a:prstGeom prst="rect">
            <a:avLst/>
          </a:prstGeom>
          <a:noFill/>
        </p:spPr>
        <p:txBody>
          <a:bodyPr wrap="square" rtlCol="0">
            <a:spAutoFit/>
          </a:bodyPr>
          <a:lstStyle/>
          <a:p>
            <a:pPr algn="ctr"/>
            <a:r>
              <a:rPr lang="en-US" sz="3600" b="1" dirty="0" smtClean="0">
                <a:solidFill>
                  <a:srgbClr val="FFC000"/>
                </a:solidFill>
                <a:effectLst>
                  <a:outerShdw blurRad="38100" dist="38100" dir="2700000" algn="tl">
                    <a:srgbClr val="000000">
                      <a:alpha val="43137"/>
                    </a:srgbClr>
                  </a:outerShdw>
                </a:effectLst>
              </a:rPr>
              <a:t>Mode of Transmission</a:t>
            </a:r>
            <a:endParaRPr lang="en-US" sz="3600" b="1" dirty="0">
              <a:solidFill>
                <a:srgbClr val="FFC000"/>
              </a:solidFill>
              <a:effectLst>
                <a:outerShdw blurRad="38100" dist="38100" dir="2700000" algn="tl">
                  <a:srgbClr val="000000">
                    <a:alpha val="43137"/>
                  </a:srgbClr>
                </a:outerShdw>
              </a:effectLst>
            </a:endParaRPr>
          </a:p>
        </p:txBody>
      </p:sp>
      <p:sp>
        <p:nvSpPr>
          <p:cNvPr id="5" name="Rectangle 4"/>
          <p:cNvSpPr/>
          <p:nvPr/>
        </p:nvSpPr>
        <p:spPr>
          <a:xfrm>
            <a:off x="1371600" y="6519446"/>
            <a:ext cx="7772400" cy="307777"/>
          </a:xfrm>
          <a:prstGeom prst="rect">
            <a:avLst/>
          </a:prstGeom>
        </p:spPr>
        <p:txBody>
          <a:bodyPr wrap="square">
            <a:spAutoFit/>
          </a:bodyPr>
          <a:lstStyle/>
          <a:p>
            <a:pPr lvl="0" algn="r" fontAlgn="base">
              <a:spcBef>
                <a:spcPct val="50000"/>
              </a:spcBef>
              <a:spcAft>
                <a:spcPct val="0"/>
              </a:spcAft>
              <a:buClr>
                <a:srgbClr val="3366FF"/>
              </a:buClr>
              <a:buSzPct val="80000"/>
            </a:pPr>
            <a:r>
              <a:rPr lang="en-US" sz="1400" i="1" dirty="0" smtClean="0">
                <a:solidFill>
                  <a:srgbClr val="FFFFFF"/>
                </a:solidFill>
                <a:latin typeface="Times New Roman" pitchFamily="18" charset="0"/>
              </a:rPr>
              <a:t>M. </a:t>
            </a:r>
            <a:r>
              <a:rPr lang="en-US" sz="1400" i="1" dirty="0" err="1" smtClean="0">
                <a:solidFill>
                  <a:srgbClr val="FFFFFF"/>
                </a:solidFill>
                <a:latin typeface="Times New Roman" pitchFamily="18" charset="0"/>
              </a:rPr>
              <a:t>Zakalashvili</a:t>
            </a:r>
            <a:r>
              <a:rPr lang="en-US" sz="1400" i="1" dirty="0" smtClean="0">
                <a:solidFill>
                  <a:srgbClr val="FFFFFF"/>
                </a:solidFill>
                <a:latin typeface="Times New Roman" pitchFamily="18" charset="0"/>
              </a:rPr>
              <a:t> , D. </a:t>
            </a:r>
            <a:r>
              <a:rPr lang="en-US" sz="1400" i="1" dirty="0" err="1" smtClean="0">
                <a:solidFill>
                  <a:srgbClr val="FFFFFF"/>
                </a:solidFill>
                <a:latin typeface="Times New Roman" pitchFamily="18" charset="0"/>
              </a:rPr>
              <a:t>Metreveli</a:t>
            </a:r>
            <a:r>
              <a:rPr lang="en-US" sz="1400" i="1" dirty="0" smtClean="0">
                <a:solidFill>
                  <a:srgbClr val="FFFFFF"/>
                </a:solidFill>
                <a:latin typeface="Times New Roman" pitchFamily="18" charset="0"/>
              </a:rPr>
              <a:t> et al. Medical Center </a:t>
            </a:r>
            <a:r>
              <a:rPr lang="en-US" sz="1400" i="1" dirty="0" err="1" smtClean="0">
                <a:solidFill>
                  <a:srgbClr val="FFFFFF"/>
                </a:solidFill>
                <a:latin typeface="Times New Roman" pitchFamily="18" charset="0"/>
              </a:rPr>
              <a:t>Mrcheveli</a:t>
            </a:r>
            <a:r>
              <a:rPr lang="en-US" sz="1400" i="1" dirty="0" smtClean="0">
                <a:solidFill>
                  <a:srgbClr val="FFFFFF"/>
                </a:solidFill>
                <a:latin typeface="Times New Roman" pitchFamily="18" charset="0"/>
              </a:rPr>
              <a:t>, </a:t>
            </a:r>
            <a:r>
              <a:rPr lang="en-US" sz="1400" i="1" dirty="0" err="1" smtClean="0">
                <a:solidFill>
                  <a:srgbClr val="FFFFFF"/>
                </a:solidFill>
                <a:latin typeface="Times New Roman" pitchFamily="18" charset="0"/>
              </a:rPr>
              <a:t>hepatology</a:t>
            </a:r>
            <a:r>
              <a:rPr lang="en-US" sz="1400" i="1" dirty="0" smtClean="0">
                <a:solidFill>
                  <a:srgbClr val="FFFFFF"/>
                </a:solidFill>
                <a:latin typeface="Times New Roman" pitchFamily="18" charset="0"/>
              </a:rPr>
              <a:t> department 2014</a:t>
            </a:r>
            <a:endParaRPr lang="en-US" sz="1400" i="1" dirty="0">
              <a:solidFill>
                <a:srgbClr val="FFFFFF"/>
              </a:solidFill>
              <a:latin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82000" cy="1143000"/>
          </a:xfrm>
        </p:spPr>
        <p:txBody>
          <a:bodyPr>
            <a:noAutofit/>
          </a:bodyPr>
          <a:lstStyle/>
          <a:p>
            <a:r>
              <a:rPr lang="en-US" sz="3600" b="1" dirty="0" smtClean="0">
                <a:solidFill>
                  <a:srgbClr val="FFC000"/>
                </a:solidFill>
                <a:effectLst>
                  <a:outerShdw blurRad="38100" dist="38100" dir="2700000" algn="tl">
                    <a:srgbClr val="000000">
                      <a:alpha val="43137"/>
                    </a:srgbClr>
                  </a:outerShdw>
                </a:effectLst>
              </a:rPr>
              <a:t>Available diagnostics methods of HBV/HDV</a:t>
            </a:r>
            <a:endParaRPr lang="en-US" sz="36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8229600" cy="4953000"/>
          </a:xfrm>
        </p:spPr>
        <p:txBody>
          <a:bodyPr>
            <a:normAutofit/>
          </a:bodyPr>
          <a:lstStyle/>
          <a:p>
            <a:pPr>
              <a:buNone/>
            </a:pPr>
            <a:endParaRPr lang="en-US" sz="2800" dirty="0" smtClean="0">
              <a:solidFill>
                <a:srgbClr val="FFFFFF"/>
              </a:solidFill>
            </a:endParaRPr>
          </a:p>
          <a:p>
            <a:r>
              <a:rPr lang="en-US" sz="2600" dirty="0" smtClean="0">
                <a:solidFill>
                  <a:srgbClr val="FFFFFF"/>
                </a:solidFill>
              </a:rPr>
              <a:t>Almost all laboratory and </a:t>
            </a:r>
            <a:r>
              <a:rPr lang="en-US" sz="2600" dirty="0" smtClean="0">
                <a:solidFill>
                  <a:srgbClr val="FFFFFF"/>
                </a:solidFill>
                <a:cs typeface="Times New Roman" pitchFamily="18" charset="0"/>
              </a:rPr>
              <a:t>instrumental </a:t>
            </a:r>
            <a:r>
              <a:rPr lang="en-US" sz="2600" dirty="0" smtClean="0">
                <a:solidFill>
                  <a:srgbClr val="FFFFFF"/>
                </a:solidFill>
              </a:rPr>
              <a:t>diagnostic methods including PCR of HBV/HDV and even HBV genotyping is available in Georgia.</a:t>
            </a:r>
          </a:p>
          <a:p>
            <a:pPr>
              <a:buNone/>
            </a:pPr>
            <a:r>
              <a:rPr lang="en-US" sz="2600" dirty="0" smtClean="0">
                <a:solidFill>
                  <a:srgbClr val="FFFFFF"/>
                </a:solidFill>
              </a:rPr>
              <a:t>	in some cases with collaboration to the medical centers from EU.</a:t>
            </a:r>
          </a:p>
          <a:p>
            <a:endParaRPr lang="en-US" sz="2600" dirty="0" smtClean="0">
              <a:solidFill>
                <a:srgbClr val="FFFFFF"/>
              </a:solidFill>
            </a:endParaRPr>
          </a:p>
          <a:p>
            <a:r>
              <a:rPr lang="en-US" sz="2600" dirty="0" smtClean="0">
                <a:solidFill>
                  <a:srgbClr val="FFFFFF"/>
                </a:solidFill>
              </a:rPr>
              <a:t>Unfortunately, at this moment insurance do not pay for diagnostics of chronic HBV. </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228600" y="1447800"/>
            <a:ext cx="9144000" cy="523220"/>
          </a:xfrm>
          <a:prstGeom prst="rect">
            <a:avLst/>
          </a:prstGeom>
          <a:noFill/>
        </p:spPr>
        <p:txBody>
          <a:bodyPr wrap="square" rtlCol="0" anchor="ctr">
            <a:spAutoFit/>
          </a:bodyPr>
          <a:lstStyle/>
          <a:p>
            <a:r>
              <a:rPr lang="en-US" sz="2800" dirty="0" smtClean="0">
                <a:solidFill>
                  <a:srgbClr val="FFFFFF"/>
                </a:solidFill>
              </a:rPr>
              <a:t>Recommended treatment options for HBV/HDV:</a:t>
            </a:r>
            <a:endParaRPr lang="en-US" sz="2800" dirty="0">
              <a:solidFill>
                <a:srgbClr val="FFFFFF"/>
              </a:solidFill>
            </a:endParaRPr>
          </a:p>
        </p:txBody>
      </p:sp>
      <p:sp>
        <p:nvSpPr>
          <p:cNvPr id="7" name="Rectangle 6"/>
          <p:cNvSpPr/>
          <p:nvPr/>
        </p:nvSpPr>
        <p:spPr>
          <a:xfrm>
            <a:off x="1066800" y="2057400"/>
            <a:ext cx="3276600" cy="6858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PEG INF-2a / PEG INF-2b</a:t>
            </a:r>
            <a:endParaRPr lang="en-US" sz="2400" b="1" dirty="0">
              <a:solidFill>
                <a:srgbClr val="FFFFFF"/>
              </a:solidFill>
            </a:endParaRPr>
          </a:p>
        </p:txBody>
      </p:sp>
      <p:sp>
        <p:nvSpPr>
          <p:cNvPr id="8" name="Rectangle 7"/>
          <p:cNvSpPr/>
          <p:nvPr/>
        </p:nvSpPr>
        <p:spPr>
          <a:xfrm>
            <a:off x="4343400" y="2057400"/>
            <a:ext cx="3276600" cy="685800"/>
          </a:xfrm>
          <a:prstGeom prst="rect">
            <a:avLst/>
          </a:prstGeom>
          <a:solidFill>
            <a:srgbClr val="009A4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Available in Georgia</a:t>
            </a:r>
            <a:endParaRPr lang="en-US" sz="2400" b="1" dirty="0">
              <a:solidFill>
                <a:srgbClr val="FFFFFF"/>
              </a:solidFill>
            </a:endParaRPr>
          </a:p>
        </p:txBody>
      </p:sp>
      <p:sp>
        <p:nvSpPr>
          <p:cNvPr id="9" name="Rectangle 8"/>
          <p:cNvSpPr/>
          <p:nvPr/>
        </p:nvSpPr>
        <p:spPr>
          <a:xfrm>
            <a:off x="1066800" y="2895600"/>
            <a:ext cx="6553200" cy="6858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NUC analogues</a:t>
            </a:r>
            <a:endParaRPr lang="en-US" sz="2400" b="1" dirty="0">
              <a:solidFill>
                <a:srgbClr val="FFFFFF"/>
              </a:solidFill>
            </a:endParaRPr>
          </a:p>
        </p:txBody>
      </p:sp>
      <p:sp>
        <p:nvSpPr>
          <p:cNvPr id="10" name="Rectangle 9"/>
          <p:cNvSpPr/>
          <p:nvPr/>
        </p:nvSpPr>
        <p:spPr>
          <a:xfrm>
            <a:off x="1066800" y="3581400"/>
            <a:ext cx="3276600" cy="6858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FF"/>
                </a:solidFill>
              </a:rPr>
              <a:t>Lamivudine</a:t>
            </a:r>
            <a:endParaRPr lang="en-US" sz="2400" b="1" dirty="0">
              <a:solidFill>
                <a:srgbClr val="FFFFFF"/>
              </a:solidFill>
            </a:endParaRPr>
          </a:p>
        </p:txBody>
      </p:sp>
      <p:sp>
        <p:nvSpPr>
          <p:cNvPr id="11" name="Rectangle 10"/>
          <p:cNvSpPr/>
          <p:nvPr/>
        </p:nvSpPr>
        <p:spPr>
          <a:xfrm>
            <a:off x="1066800" y="4267200"/>
            <a:ext cx="3276600" cy="685800"/>
          </a:xfrm>
          <a:prstGeom prst="rect">
            <a:avLst/>
          </a:prstGeom>
          <a:solidFill>
            <a:srgbClr val="009A4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Available in Georgia</a:t>
            </a:r>
          </a:p>
        </p:txBody>
      </p:sp>
      <p:sp>
        <p:nvSpPr>
          <p:cNvPr id="14" name="Rectangle 13"/>
          <p:cNvSpPr/>
          <p:nvPr/>
        </p:nvSpPr>
        <p:spPr>
          <a:xfrm>
            <a:off x="4343400" y="3581400"/>
            <a:ext cx="3276600" cy="6858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FF"/>
                </a:solidFill>
              </a:rPr>
              <a:t>Tenofovir</a:t>
            </a:r>
            <a:endParaRPr lang="en-US" sz="2400" b="1" dirty="0">
              <a:solidFill>
                <a:srgbClr val="FFFFFF"/>
              </a:solidFill>
            </a:endParaRPr>
          </a:p>
        </p:txBody>
      </p:sp>
      <p:sp>
        <p:nvSpPr>
          <p:cNvPr id="15" name="Rectangle 14"/>
          <p:cNvSpPr/>
          <p:nvPr/>
        </p:nvSpPr>
        <p:spPr>
          <a:xfrm>
            <a:off x="4343400" y="4267200"/>
            <a:ext cx="3276600" cy="685800"/>
          </a:xfrm>
          <a:prstGeom prst="rect">
            <a:avLst/>
          </a:prstGeom>
          <a:solidFill>
            <a:srgbClr val="009A46"/>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Available in Georgia</a:t>
            </a:r>
          </a:p>
        </p:txBody>
      </p:sp>
      <p:sp>
        <p:nvSpPr>
          <p:cNvPr id="16" name="Rectangle 15"/>
          <p:cNvSpPr/>
          <p:nvPr/>
        </p:nvSpPr>
        <p:spPr>
          <a:xfrm>
            <a:off x="1066800" y="5181600"/>
            <a:ext cx="6553200" cy="685800"/>
          </a:xfrm>
          <a:prstGeom prst="rect">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FFFFFF"/>
                </a:solidFill>
              </a:rPr>
              <a:t>Telbivudine</a:t>
            </a:r>
            <a:r>
              <a:rPr lang="en-US" sz="2400" b="1" dirty="0" smtClean="0">
                <a:solidFill>
                  <a:srgbClr val="FFFFFF"/>
                </a:solidFill>
              </a:rPr>
              <a:t>, </a:t>
            </a:r>
            <a:r>
              <a:rPr lang="en-US" sz="2400" b="1" dirty="0" err="1" smtClean="0">
                <a:solidFill>
                  <a:srgbClr val="FFFFFF"/>
                </a:solidFill>
              </a:rPr>
              <a:t>Entecavir</a:t>
            </a:r>
            <a:r>
              <a:rPr lang="en-US" sz="2400" b="1" dirty="0" smtClean="0">
                <a:solidFill>
                  <a:srgbClr val="FFFFFF"/>
                </a:solidFill>
              </a:rPr>
              <a:t>, </a:t>
            </a:r>
            <a:r>
              <a:rPr lang="en-US" sz="2400" b="1" dirty="0" err="1" smtClean="0">
                <a:solidFill>
                  <a:srgbClr val="FFFFFF"/>
                </a:solidFill>
              </a:rPr>
              <a:t>Adefovir</a:t>
            </a:r>
            <a:endParaRPr lang="en-US" sz="2400" b="1" dirty="0">
              <a:solidFill>
                <a:srgbClr val="FFFFFF"/>
              </a:solidFill>
            </a:endParaRPr>
          </a:p>
        </p:txBody>
      </p:sp>
      <p:sp>
        <p:nvSpPr>
          <p:cNvPr id="18" name="Rectangle 17"/>
          <p:cNvSpPr/>
          <p:nvPr/>
        </p:nvSpPr>
        <p:spPr>
          <a:xfrm>
            <a:off x="1066800" y="5867400"/>
            <a:ext cx="6553200" cy="685800"/>
          </a:xfrm>
          <a:prstGeom prst="rect">
            <a:avLst/>
          </a:prstGeom>
          <a:solidFill>
            <a:schemeClr val="accent2">
              <a:lumMod val="75000"/>
            </a:schemeClr>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FFFF"/>
                </a:solidFill>
              </a:rPr>
              <a:t>Not available in Georgia</a:t>
            </a:r>
          </a:p>
        </p:txBody>
      </p:sp>
      <p:sp>
        <p:nvSpPr>
          <p:cNvPr id="13" name="Title 1"/>
          <p:cNvSpPr>
            <a:spLocks noGrp="1"/>
          </p:cNvSpPr>
          <p:nvPr>
            <p:ph type="title"/>
          </p:nvPr>
        </p:nvSpPr>
        <p:spPr>
          <a:xfrm>
            <a:off x="457200" y="274638"/>
            <a:ext cx="8382000" cy="1143000"/>
          </a:xfrm>
        </p:spPr>
        <p:txBody>
          <a:bodyPr>
            <a:noAutofit/>
          </a:bodyPr>
          <a:lstStyle/>
          <a:p>
            <a:r>
              <a:rPr lang="en-US" sz="3600" b="1" dirty="0" smtClean="0">
                <a:solidFill>
                  <a:srgbClr val="FFC000"/>
                </a:solidFill>
                <a:effectLst>
                  <a:outerShdw blurRad="38100" dist="38100" dir="2700000" algn="tl">
                    <a:srgbClr val="000000">
                      <a:alpha val="43137"/>
                    </a:srgbClr>
                  </a:outerShdw>
                </a:effectLst>
              </a:rPr>
              <a:t>Available treatment options for HBV/HDV</a:t>
            </a:r>
            <a:endParaRPr lang="en-US" sz="3600" b="1" dirty="0">
              <a:solidFill>
                <a:srgbClr val="FFC000"/>
              </a:solidFill>
              <a:effectLst>
                <a:outerShdw blurRad="38100" dist="38100" dir="2700000" algn="tl">
                  <a:srgbClr val="000000">
                    <a:alpha val="43137"/>
                  </a:srgbClr>
                </a:outerShdw>
              </a:effectLst>
            </a:endParaRPr>
          </a:p>
        </p:txBody>
      </p:sp>
      <p:sp>
        <p:nvSpPr>
          <p:cNvPr id="17" name="Slide Number Placeholder 16"/>
          <p:cNvSpPr>
            <a:spLocks noGrp="1"/>
          </p:cNvSpPr>
          <p:nvPr>
            <p:ph type="sldNum" sz="quarter" idx="12"/>
          </p:nvPr>
        </p:nvSpPr>
        <p:spPr/>
        <p:txBody>
          <a:bodyPr/>
          <a:lstStyle/>
          <a:p>
            <a:fld id="{B6F15528-21DE-4FAA-801E-634DDDAF4B2B}" type="slidenum">
              <a:rPr lang="en-US" smtClean="0"/>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wipe(down)">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bg/>
                                          </p:spTgt>
                                        </p:tgtEl>
                                        <p:attrNameLst>
                                          <p:attrName>style.visibility</p:attrName>
                                        </p:attrNameLst>
                                      </p:cBhvr>
                                      <p:to>
                                        <p:strVal val="visible"/>
                                      </p:to>
                                    </p:set>
                                    <p:animEffect transition="in" filter="wipe(down)">
                                      <p:cBhvr>
                                        <p:cTn id="23" dur="500"/>
                                        <p:tgtEl>
                                          <p:spTgt spid="9">
                                            <p:bg/>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down)">
                                      <p:cBhvr>
                                        <p:cTn id="26" dur="500"/>
                                        <p:tgtEl>
                                          <p:spTgt spid="9">
                                            <p:txEl>
                                              <p:pRg st="0" end="0"/>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bg/>
                                          </p:spTgt>
                                        </p:tgtEl>
                                        <p:attrNameLst>
                                          <p:attrName>style.visibility</p:attrName>
                                        </p:attrNameLst>
                                      </p:cBhvr>
                                      <p:to>
                                        <p:strVal val="visible"/>
                                      </p:to>
                                    </p:set>
                                    <p:animEffect transition="in" filter="wipe(down)">
                                      <p:cBhvr>
                                        <p:cTn id="29" dur="500"/>
                                        <p:tgtEl>
                                          <p:spTgt spid="10">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0">
                                            <p:txEl>
                                              <p:pRg st="0" end="0"/>
                                            </p:txEl>
                                          </p:spTgt>
                                        </p:tgtEl>
                                        <p:attrNameLst>
                                          <p:attrName>style.visibility</p:attrName>
                                        </p:attrNameLst>
                                      </p:cBhvr>
                                      <p:to>
                                        <p:strVal val="visible"/>
                                      </p:to>
                                    </p:set>
                                    <p:animEffect transition="in" filter="wipe(down)">
                                      <p:cBhvr>
                                        <p:cTn id="32" dur="500"/>
                                        <p:tgtEl>
                                          <p:spTgt spid="10">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bg/>
                                          </p:spTgt>
                                        </p:tgtEl>
                                        <p:attrNameLst>
                                          <p:attrName>style.visibility</p:attrName>
                                        </p:attrNameLst>
                                      </p:cBhvr>
                                      <p:to>
                                        <p:strVal val="visible"/>
                                      </p:to>
                                    </p:set>
                                    <p:animEffect transition="in" filter="wipe(down)">
                                      <p:cBhvr>
                                        <p:cTn id="35" dur="500"/>
                                        <p:tgtEl>
                                          <p:spTgt spid="14">
                                            <p:bg/>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4">
                                            <p:txEl>
                                              <p:pRg st="0" end="0"/>
                                            </p:txEl>
                                          </p:spTgt>
                                        </p:tgtEl>
                                        <p:attrNameLst>
                                          <p:attrName>style.visibility</p:attrName>
                                        </p:attrNameLst>
                                      </p:cBhvr>
                                      <p:to>
                                        <p:strVal val="visible"/>
                                      </p:to>
                                    </p:set>
                                    <p:animEffect transition="in" filter="wipe(down)">
                                      <p:cBhvr>
                                        <p:cTn id="38" dur="500"/>
                                        <p:tgtEl>
                                          <p:spTgt spid="1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1">
                                            <p:bg/>
                                          </p:spTgt>
                                        </p:tgtEl>
                                        <p:attrNameLst>
                                          <p:attrName>style.visibility</p:attrName>
                                        </p:attrNameLst>
                                      </p:cBhvr>
                                      <p:to>
                                        <p:strVal val="visible"/>
                                      </p:to>
                                    </p:set>
                                    <p:animEffect transition="in" filter="wipe(down)">
                                      <p:cBhvr>
                                        <p:cTn id="43" dur="500"/>
                                        <p:tgtEl>
                                          <p:spTgt spid="11">
                                            <p:bg/>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down)">
                                      <p:cBhvr>
                                        <p:cTn id="46" dur="500"/>
                                        <p:tgtEl>
                                          <p:spTgt spid="11">
                                            <p:txEl>
                                              <p:pRg st="0" end="0"/>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5">
                                            <p:bg/>
                                          </p:spTgt>
                                        </p:tgtEl>
                                        <p:attrNameLst>
                                          <p:attrName>style.visibility</p:attrName>
                                        </p:attrNameLst>
                                      </p:cBhvr>
                                      <p:to>
                                        <p:strVal val="visible"/>
                                      </p:to>
                                    </p:set>
                                    <p:animEffect transition="in" filter="wipe(down)">
                                      <p:cBhvr>
                                        <p:cTn id="49" dur="500"/>
                                        <p:tgtEl>
                                          <p:spTgt spid="15">
                                            <p:bg/>
                                          </p:spTgt>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wipe(down)">
                                      <p:cBhvr>
                                        <p:cTn id="52" dur="500"/>
                                        <p:tgtEl>
                                          <p:spTgt spid="1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bg/>
                                          </p:spTgt>
                                        </p:tgtEl>
                                        <p:attrNameLst>
                                          <p:attrName>style.visibility</p:attrName>
                                        </p:attrNameLst>
                                      </p:cBhvr>
                                      <p:to>
                                        <p:strVal val="visible"/>
                                      </p:to>
                                    </p:set>
                                    <p:animEffect transition="in" filter="wipe(down)">
                                      <p:cBhvr>
                                        <p:cTn id="57" dur="500"/>
                                        <p:tgtEl>
                                          <p:spTgt spid="16">
                                            <p:bg/>
                                          </p:spTgt>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16">
                                            <p:txEl>
                                              <p:pRg st="0" end="0"/>
                                            </p:txEl>
                                          </p:spTgt>
                                        </p:tgtEl>
                                        <p:attrNameLst>
                                          <p:attrName>style.visibility</p:attrName>
                                        </p:attrNameLst>
                                      </p:cBhvr>
                                      <p:to>
                                        <p:strVal val="visible"/>
                                      </p:to>
                                    </p:set>
                                    <p:animEffect transition="in" filter="wipe(down)">
                                      <p:cBhvr>
                                        <p:cTn id="60" dur="500"/>
                                        <p:tgtEl>
                                          <p:spTgt spid="16">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18">
                                            <p:bg/>
                                          </p:spTgt>
                                        </p:tgtEl>
                                        <p:attrNameLst>
                                          <p:attrName>style.visibility</p:attrName>
                                        </p:attrNameLst>
                                      </p:cBhvr>
                                      <p:to>
                                        <p:strVal val="visible"/>
                                      </p:to>
                                    </p:set>
                                    <p:animEffect transition="in" filter="wipe(down)">
                                      <p:cBhvr>
                                        <p:cTn id="65" dur="500"/>
                                        <p:tgtEl>
                                          <p:spTgt spid="18">
                                            <p:bg/>
                                          </p:spTgt>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8">
                                            <p:txEl>
                                              <p:pRg st="0" end="0"/>
                                            </p:txEl>
                                          </p:spTgt>
                                        </p:tgtEl>
                                        <p:attrNameLst>
                                          <p:attrName>style.visibility</p:attrName>
                                        </p:attrNameLst>
                                      </p:cBhvr>
                                      <p:to>
                                        <p:strVal val="visible"/>
                                      </p:to>
                                    </p:set>
                                    <p:animEffect transition="in" filter="wipe(down)">
                                      <p:cBhvr>
                                        <p:cTn id="68"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9" grpId="0" build="allAtOnce" animBg="1"/>
      <p:bldP spid="10" grpId="0" build="allAtOnce" animBg="1"/>
      <p:bldP spid="11" grpId="0" build="allAtOnce" animBg="1"/>
      <p:bldP spid="14" grpId="0" build="allAtOnce" animBg="1"/>
      <p:bldP spid="15" grpId="0" build="allAtOnce" animBg="1"/>
      <p:bldP spid="16" grpId="0" build="allAtOnce" animBg="1"/>
      <p:bldP spid="18" grpId="0" build="allAtOnce"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82000" cy="1524000"/>
          </a:xfrm>
        </p:spPr>
        <p:txBody>
          <a:bodyPr>
            <a:noAutofit/>
          </a:bodyPr>
          <a:lstStyle/>
          <a:p>
            <a:pPr>
              <a:spcBef>
                <a:spcPts val="0"/>
              </a:spcBef>
              <a:buNone/>
            </a:pPr>
            <a:r>
              <a:rPr lang="en-US" sz="2400" dirty="0" smtClean="0">
                <a:solidFill>
                  <a:srgbClr val="FFFFFF"/>
                </a:solidFill>
              </a:rPr>
              <a:t>Antiviral treatment coverage is limited</a:t>
            </a:r>
          </a:p>
          <a:p>
            <a:pPr>
              <a:spcBef>
                <a:spcPts val="0"/>
              </a:spcBef>
              <a:buNone/>
            </a:pPr>
            <a:endParaRPr lang="en-US" sz="2400" dirty="0" smtClean="0">
              <a:solidFill>
                <a:srgbClr val="FFFFFF"/>
              </a:solidFill>
            </a:endParaRPr>
          </a:p>
          <a:p>
            <a:pPr>
              <a:spcBef>
                <a:spcPts val="0"/>
              </a:spcBef>
              <a:buNone/>
            </a:pPr>
            <a:r>
              <a:rPr lang="en-US" sz="2400" dirty="0" err="1" smtClean="0">
                <a:solidFill>
                  <a:srgbClr val="FFFFFF"/>
                </a:solidFill>
              </a:rPr>
              <a:t>Lamivudine</a:t>
            </a:r>
            <a:r>
              <a:rPr lang="en-US" sz="2400" dirty="0" smtClean="0">
                <a:solidFill>
                  <a:srgbClr val="FFFFFF"/>
                </a:solidFill>
              </a:rPr>
              <a:t> is used more frequently than </a:t>
            </a:r>
            <a:r>
              <a:rPr lang="en-US" sz="2400" dirty="0" err="1" smtClean="0">
                <a:solidFill>
                  <a:srgbClr val="FFFFFF"/>
                </a:solidFill>
              </a:rPr>
              <a:t>Tenofovir</a:t>
            </a:r>
            <a:endParaRPr lang="en-US" sz="2400" dirty="0" smtClean="0">
              <a:solidFill>
                <a:srgbClr val="FFFFFF"/>
              </a:solidFill>
            </a:endParaRPr>
          </a:p>
        </p:txBody>
      </p:sp>
      <p:sp>
        <p:nvSpPr>
          <p:cNvPr id="4" name="Title 1"/>
          <p:cNvSpPr>
            <a:spLocks noGrp="1"/>
          </p:cNvSpPr>
          <p:nvPr>
            <p:ph type="title"/>
          </p:nvPr>
        </p:nvSpPr>
        <p:spPr>
          <a:xfrm>
            <a:off x="457200" y="274638"/>
            <a:ext cx="8229600" cy="1143000"/>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Antiviral Treatment Uptake in Georgia</a:t>
            </a:r>
            <a:endParaRPr lang="en-US" sz="36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533400" y="3124201"/>
            <a:ext cx="8686800" cy="3323987"/>
          </a:xfrm>
          <a:prstGeom prst="rect">
            <a:avLst/>
          </a:prstGeom>
          <a:noFill/>
        </p:spPr>
        <p:txBody>
          <a:bodyPr wrap="square" rtlCol="0">
            <a:spAutoFit/>
          </a:bodyPr>
          <a:lstStyle/>
          <a:p>
            <a:pPr marL="342900" lvl="0" indent="-342900"/>
            <a:r>
              <a:rPr lang="en-US" sz="2400" u="sng" dirty="0" smtClean="0">
                <a:solidFill>
                  <a:srgbClr val="FFFFFF"/>
                </a:solidFill>
                <a:cs typeface="Arial" pitchFamily="34" charset="0"/>
              </a:rPr>
              <a:t>Limitations of antiviral therapy:</a:t>
            </a:r>
          </a:p>
          <a:p>
            <a:pPr marL="342900" lvl="0" indent="-342900">
              <a:buFont typeface="Arial" pitchFamily="34" charset="0"/>
              <a:buChar char="•"/>
            </a:pPr>
            <a:r>
              <a:rPr lang="en-US" sz="2400" dirty="0" smtClean="0">
                <a:solidFill>
                  <a:srgbClr val="FFFFFF"/>
                </a:solidFill>
                <a:cs typeface="Arial" pitchFamily="34" charset="0"/>
              </a:rPr>
              <a:t>Inability to cure;</a:t>
            </a:r>
          </a:p>
          <a:p>
            <a:pPr marL="342900" lvl="0" indent="-342900">
              <a:buFont typeface="Arial" pitchFamily="34" charset="0"/>
              <a:buChar char="•"/>
            </a:pPr>
            <a:r>
              <a:rPr lang="en-US" sz="2400" dirty="0" smtClean="0">
                <a:solidFill>
                  <a:srgbClr val="FFFFFF"/>
                </a:solidFill>
                <a:cs typeface="Arial" pitchFamily="34" charset="0"/>
              </a:rPr>
              <a:t>In majority of cases lifelong therapy;</a:t>
            </a:r>
          </a:p>
          <a:p>
            <a:pPr marL="609600" lvl="0" indent="-609600">
              <a:buFont typeface="Arial" pitchFamily="34" charset="0"/>
              <a:buChar char="•"/>
            </a:pPr>
            <a:r>
              <a:rPr lang="en-US" sz="2400" dirty="0" smtClean="0">
                <a:solidFill>
                  <a:srgbClr val="FFFFFF"/>
                </a:solidFill>
              </a:rPr>
              <a:t>Low socio-economic status of population;</a:t>
            </a:r>
          </a:p>
          <a:p>
            <a:pPr marL="609600" lvl="0" indent="-609600">
              <a:buFont typeface="Arial" pitchFamily="34" charset="0"/>
              <a:buChar char="•"/>
            </a:pPr>
            <a:r>
              <a:rPr lang="en-US" sz="2400" dirty="0" smtClean="0">
                <a:solidFill>
                  <a:srgbClr val="FFFFFF"/>
                </a:solidFill>
              </a:rPr>
              <a:t>Lack of educational programs for patients;</a:t>
            </a:r>
          </a:p>
          <a:p>
            <a:pPr marL="609600" lvl="0" indent="-609600">
              <a:buFont typeface="Arial" pitchFamily="34" charset="0"/>
              <a:buChar char="•"/>
            </a:pPr>
            <a:r>
              <a:rPr lang="en-US" sz="2400" dirty="0" smtClean="0">
                <a:solidFill>
                  <a:srgbClr val="FFFFFF"/>
                </a:solidFill>
              </a:rPr>
              <a:t>Usage of home remedies; </a:t>
            </a:r>
          </a:p>
          <a:p>
            <a:pPr marL="609600" lvl="0" indent="-609600">
              <a:buFont typeface="Arial" pitchFamily="34" charset="0"/>
              <a:buChar char="•"/>
            </a:pPr>
            <a:r>
              <a:rPr lang="en-US" sz="2400" dirty="0" smtClean="0">
                <a:solidFill>
                  <a:srgbClr val="FFFFFF"/>
                </a:solidFill>
              </a:rPr>
              <a:t>Impossibility of financing antiviral treatment and diagnostics by insurance companies </a:t>
            </a:r>
          </a:p>
          <a:p>
            <a:endParaRPr lang="en-US" sz="1600"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23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2000"/>
                                        <p:tgtEl>
                                          <p:spTgt spid="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2000"/>
                                        <p:tgtEl>
                                          <p:spTgt spid="5">
                                            <p:txEl>
                                              <p:pRg st="2" end="2"/>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2000"/>
                                        <p:tgtEl>
                                          <p:spTgt spid="5">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2000"/>
                                        <p:tgtEl>
                                          <p:spTgt spid="5">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2000"/>
                                        <p:tgtEl>
                                          <p:spTgt spid="5">
                                            <p:txEl>
                                              <p:pRg st="5" end="5"/>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fade">
                                      <p:cBhvr>
                                        <p:cTn id="35" dur="2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spcBef>
                <a:spcPts val="0"/>
              </a:spcBef>
            </a:pPr>
            <a:endParaRPr lang="en-US" sz="2600" dirty="0" smtClean="0">
              <a:solidFill>
                <a:srgbClr val="FFFFFF"/>
              </a:solidFill>
            </a:endParaRPr>
          </a:p>
          <a:p>
            <a:pPr lvl="0">
              <a:spcBef>
                <a:spcPts val="0"/>
              </a:spcBef>
            </a:pPr>
            <a:r>
              <a:rPr lang="en-US" sz="2600" dirty="0" smtClean="0">
                <a:solidFill>
                  <a:srgbClr val="FFFFFF"/>
                </a:solidFill>
              </a:rPr>
              <a:t>Vast majority of HBV infected patients in Georgia have HBV genotype D;</a:t>
            </a:r>
          </a:p>
          <a:p>
            <a:pPr lvl="0">
              <a:spcBef>
                <a:spcPts val="0"/>
              </a:spcBef>
            </a:pPr>
            <a:endParaRPr lang="en-US" sz="2600" dirty="0" smtClean="0">
              <a:solidFill>
                <a:srgbClr val="FFFFFF"/>
              </a:solidFill>
            </a:endParaRPr>
          </a:p>
          <a:p>
            <a:pPr lvl="0">
              <a:spcBef>
                <a:spcPts val="0"/>
              </a:spcBef>
            </a:pPr>
            <a:r>
              <a:rPr lang="en-US" sz="2600" dirty="0" smtClean="0">
                <a:solidFill>
                  <a:srgbClr val="FFFFFF"/>
                </a:solidFill>
              </a:rPr>
              <a:t>May be more then 80% of patients with chronic active HBV infection are </a:t>
            </a:r>
            <a:r>
              <a:rPr lang="en-US" sz="2600" dirty="0" err="1" smtClean="0">
                <a:solidFill>
                  <a:srgbClr val="FFFFFF"/>
                </a:solidFill>
              </a:rPr>
              <a:t>HBeAg</a:t>
            </a:r>
            <a:r>
              <a:rPr lang="en-US" sz="2600" dirty="0" smtClean="0">
                <a:solidFill>
                  <a:srgbClr val="FFFFFF"/>
                </a:solidFill>
              </a:rPr>
              <a:t> negatives.</a:t>
            </a:r>
          </a:p>
          <a:p>
            <a:pPr lvl="0">
              <a:spcBef>
                <a:spcPts val="0"/>
              </a:spcBef>
            </a:pPr>
            <a:endParaRPr lang="en-US" sz="2600" dirty="0" smtClean="0">
              <a:solidFill>
                <a:srgbClr val="FFFFFF"/>
              </a:solidFill>
            </a:endParaRPr>
          </a:p>
          <a:p>
            <a:pPr>
              <a:spcBef>
                <a:spcPts val="0"/>
              </a:spcBef>
              <a:buNone/>
            </a:pPr>
            <a:r>
              <a:rPr lang="en-US" sz="2600" dirty="0" smtClean="0">
                <a:solidFill>
                  <a:srgbClr val="FFFFFF"/>
                </a:solidFill>
              </a:rPr>
              <a:t>	PEG-INF usage is rare for HBV patients</a:t>
            </a:r>
          </a:p>
          <a:p>
            <a:endParaRPr lang="en-US" sz="2600" dirty="0"/>
          </a:p>
        </p:txBody>
      </p:sp>
      <p:sp>
        <p:nvSpPr>
          <p:cNvPr id="4" name="TextBox 3"/>
          <p:cNvSpPr txBox="1"/>
          <p:nvPr/>
        </p:nvSpPr>
        <p:spPr>
          <a:xfrm>
            <a:off x="533400" y="5257800"/>
            <a:ext cx="8229600" cy="1384995"/>
          </a:xfrm>
          <a:prstGeom prst="rect">
            <a:avLst/>
          </a:prstGeom>
          <a:noFill/>
        </p:spPr>
        <p:txBody>
          <a:bodyPr wrap="square" rtlCol="0">
            <a:spAutoFit/>
          </a:bodyPr>
          <a:lstStyle/>
          <a:p>
            <a:pPr>
              <a:spcBef>
                <a:spcPts val="0"/>
              </a:spcBef>
              <a:buNone/>
            </a:pPr>
            <a:r>
              <a:rPr lang="en-US" sz="2800" dirty="0" smtClean="0">
                <a:solidFill>
                  <a:srgbClr val="00B050"/>
                </a:solidFill>
              </a:rPr>
              <a:t>Price reduction of PEG INF-2a  is planed for hepatitis B and D infected patients in near future, which somehow may increase INF treatment uptake </a:t>
            </a:r>
          </a:p>
        </p:txBody>
      </p:sp>
      <p:sp>
        <p:nvSpPr>
          <p:cNvPr id="5" name="Title 1"/>
          <p:cNvSpPr>
            <a:spLocks noGrp="1"/>
          </p:cNvSpPr>
          <p:nvPr>
            <p:ph type="title"/>
          </p:nvPr>
        </p:nvSpPr>
        <p:spPr>
          <a:xfrm>
            <a:off x="457200" y="274638"/>
            <a:ext cx="8229600" cy="1143000"/>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Viral Characteristics of HBV in Georgia</a:t>
            </a:r>
            <a:endParaRPr lang="en-US" sz="3600" b="1" dirty="0">
              <a:solidFill>
                <a:srgbClr val="FFC000"/>
              </a:solidFill>
              <a:effectLst>
                <a:outerShdw blurRad="38100" dist="38100" dir="2700000" algn="tl">
                  <a:srgbClr val="000000">
                    <a:alpha val="43137"/>
                  </a:srgbClr>
                </a:outerShdw>
              </a:effectLst>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down)">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down)">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839200" cy="5410200"/>
          </a:xfrm>
        </p:spPr>
        <p:txBody>
          <a:bodyPr>
            <a:noAutofit/>
          </a:bodyPr>
          <a:lstStyle/>
          <a:p>
            <a:pPr>
              <a:spcBef>
                <a:spcPts val="0"/>
              </a:spcBef>
              <a:buNone/>
            </a:pPr>
            <a:r>
              <a:rPr lang="en-US" sz="2400" dirty="0" smtClean="0">
                <a:solidFill>
                  <a:srgbClr val="FFFFFF"/>
                </a:solidFill>
              </a:rPr>
              <a:t>	Statistics about HDV co-infection prevalence and about antiviral treatment responses do not exist</a:t>
            </a:r>
          </a:p>
          <a:p>
            <a:pPr>
              <a:spcBef>
                <a:spcPts val="0"/>
              </a:spcBef>
              <a:buNone/>
            </a:pPr>
            <a:r>
              <a:rPr lang="en-US" sz="2400" u="sng" dirty="0" smtClean="0">
                <a:solidFill>
                  <a:srgbClr val="FFFFFF"/>
                </a:solidFill>
              </a:rPr>
              <a:t>Based on our experience:</a:t>
            </a:r>
          </a:p>
          <a:p>
            <a:pPr>
              <a:spcBef>
                <a:spcPts val="0"/>
              </a:spcBef>
              <a:buNone/>
            </a:pPr>
            <a:r>
              <a:rPr lang="en-US" sz="2400" dirty="0" smtClean="0">
                <a:solidFill>
                  <a:srgbClr val="FFFFFF"/>
                </a:solidFill>
              </a:rPr>
              <a:t>	Sustain </a:t>
            </a:r>
            <a:r>
              <a:rPr lang="en-US" sz="2400" dirty="0" err="1" smtClean="0">
                <a:solidFill>
                  <a:srgbClr val="FFFFFF"/>
                </a:solidFill>
              </a:rPr>
              <a:t>virological</a:t>
            </a:r>
            <a:r>
              <a:rPr lang="en-US" sz="2400" dirty="0" smtClean="0">
                <a:solidFill>
                  <a:srgbClr val="FFFFFF"/>
                </a:solidFill>
              </a:rPr>
              <a:t> response is extremely rare for HDV co-infected (maybe less then 10%?)</a:t>
            </a:r>
          </a:p>
          <a:p>
            <a:pPr>
              <a:spcBef>
                <a:spcPts val="0"/>
              </a:spcBef>
              <a:buNone/>
            </a:pPr>
            <a:endParaRPr lang="en-US" sz="1400" dirty="0" smtClean="0">
              <a:solidFill>
                <a:srgbClr val="FFFFFF"/>
              </a:solidFill>
            </a:endParaRPr>
          </a:p>
          <a:p>
            <a:pPr>
              <a:spcBef>
                <a:spcPts val="0"/>
              </a:spcBef>
              <a:buNone/>
            </a:pPr>
            <a:r>
              <a:rPr lang="en-US" sz="2400" dirty="0" smtClean="0">
                <a:solidFill>
                  <a:srgbClr val="FFFFFF"/>
                </a:solidFill>
              </a:rPr>
              <a:t>	During last 2 years </a:t>
            </a:r>
            <a:r>
              <a:rPr lang="en-US" sz="2400" u="sng" dirty="0" smtClean="0">
                <a:solidFill>
                  <a:srgbClr val="FFFFFF"/>
                </a:solidFill>
              </a:rPr>
              <a:t>10 HDV</a:t>
            </a:r>
            <a:r>
              <a:rPr lang="en-US" sz="2400" dirty="0" smtClean="0">
                <a:solidFill>
                  <a:srgbClr val="FFFFFF"/>
                </a:solidFill>
              </a:rPr>
              <a:t> patients were treated with standard regimes – PEG-INF 48 weeks:</a:t>
            </a:r>
          </a:p>
          <a:p>
            <a:pPr>
              <a:spcBef>
                <a:spcPts val="0"/>
              </a:spcBef>
              <a:buNone/>
            </a:pPr>
            <a:r>
              <a:rPr lang="en-US" sz="2400" dirty="0" smtClean="0">
                <a:solidFill>
                  <a:srgbClr val="FFFFFF"/>
                </a:solidFill>
              </a:rPr>
              <a:t>5 cases treatment was stopped at week 24 (in all cases due to ineffectiveness)</a:t>
            </a:r>
          </a:p>
          <a:p>
            <a:pPr>
              <a:spcBef>
                <a:spcPts val="0"/>
              </a:spcBef>
              <a:buNone/>
            </a:pPr>
            <a:r>
              <a:rPr lang="en-US" sz="2400" dirty="0" smtClean="0">
                <a:solidFill>
                  <a:srgbClr val="FFFFFF"/>
                </a:solidFill>
              </a:rPr>
              <a:t>3 patients had positive HDV-RNA at week 48</a:t>
            </a:r>
          </a:p>
          <a:p>
            <a:pPr>
              <a:spcBef>
                <a:spcPts val="0"/>
              </a:spcBef>
              <a:buNone/>
            </a:pPr>
            <a:r>
              <a:rPr lang="en-US" sz="2400" dirty="0" smtClean="0">
                <a:solidFill>
                  <a:srgbClr val="FFFFFF"/>
                </a:solidFill>
              </a:rPr>
              <a:t>1 patient was relapsed after 12 weeks from the end of treatment</a:t>
            </a:r>
          </a:p>
          <a:p>
            <a:pPr>
              <a:spcBef>
                <a:spcPts val="0"/>
              </a:spcBef>
              <a:buNone/>
            </a:pPr>
            <a:r>
              <a:rPr lang="en-US" sz="2400" dirty="0" smtClean="0">
                <a:solidFill>
                  <a:srgbClr val="FFFFFF"/>
                </a:solidFill>
              </a:rPr>
              <a:t>1 patient had negative HDV-RNA after 12 weeks from the end of treatment (But he is under follow-up, so we do not know the final result yet)</a:t>
            </a:r>
          </a:p>
        </p:txBody>
      </p:sp>
      <p:sp>
        <p:nvSpPr>
          <p:cNvPr id="6" name="Title 1"/>
          <p:cNvSpPr>
            <a:spLocks noGrp="1"/>
          </p:cNvSpPr>
          <p:nvPr>
            <p:ph type="title"/>
          </p:nvPr>
        </p:nvSpPr>
        <p:spPr>
          <a:xfrm>
            <a:off x="457200" y="274638"/>
            <a:ext cx="8229600" cy="1143000"/>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Hepatitis D infection in Georgia</a:t>
            </a:r>
            <a:endParaRPr lang="en-US" sz="3600" b="1" dirty="0">
              <a:solidFill>
                <a:srgbClr val="FFC0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13"/>
          <p:cNvGrpSpPr>
            <a:grpSpLocks/>
          </p:cNvGrpSpPr>
          <p:nvPr/>
        </p:nvGrpSpPr>
        <p:grpSpPr bwMode="auto">
          <a:xfrm>
            <a:off x="1143000" y="2443163"/>
            <a:ext cx="7510463" cy="423862"/>
            <a:chOff x="720" y="1827"/>
            <a:chExt cx="4731" cy="267"/>
          </a:xfrm>
        </p:grpSpPr>
        <p:sp>
          <p:nvSpPr>
            <p:cNvPr id="6" name="Rectangle 5"/>
            <p:cNvSpPr>
              <a:spLocks noChangeArrowheads="1"/>
            </p:cNvSpPr>
            <p:nvPr/>
          </p:nvSpPr>
          <p:spPr bwMode="auto">
            <a:xfrm>
              <a:off x="720" y="1854"/>
              <a:ext cx="4731" cy="240"/>
            </a:xfrm>
            <a:prstGeom prst="rect">
              <a:avLst/>
            </a:prstGeom>
            <a:solidFill>
              <a:schemeClr val="hlink"/>
            </a:solidFill>
            <a:ln w="9525">
              <a:solidFill>
                <a:schemeClr val="hlink"/>
              </a:solidFill>
              <a:miter lim="800000"/>
              <a:headEnd/>
              <a:tailEnd/>
            </a:ln>
          </p:spPr>
          <p:txBody>
            <a:bodyPr wrap="none" anchor="ctr"/>
            <a:lstStyle/>
            <a:p>
              <a:endParaRPr lang="en-US" b="1">
                <a:solidFill>
                  <a:srgbClr val="FFFFFF"/>
                </a:solidFill>
              </a:endParaRPr>
            </a:p>
          </p:txBody>
        </p:sp>
        <p:sp>
          <p:nvSpPr>
            <p:cNvPr id="7" name="Text Box 7"/>
            <p:cNvSpPr txBox="1">
              <a:spLocks noChangeArrowheads="1"/>
            </p:cNvSpPr>
            <p:nvPr/>
          </p:nvSpPr>
          <p:spPr bwMode="auto">
            <a:xfrm>
              <a:off x="2313" y="1827"/>
              <a:ext cx="2682" cy="250"/>
            </a:xfrm>
            <a:prstGeom prst="rect">
              <a:avLst/>
            </a:prstGeom>
            <a:noFill/>
            <a:ln w="9525">
              <a:noFill/>
              <a:miter lim="800000"/>
              <a:headEnd/>
              <a:tailEnd/>
            </a:ln>
          </p:spPr>
          <p:txBody>
            <a:bodyPr>
              <a:spAutoFit/>
            </a:bodyPr>
            <a:lstStyle/>
            <a:p>
              <a:pPr>
                <a:spcBef>
                  <a:spcPct val="50000"/>
                </a:spcBef>
              </a:pPr>
              <a:r>
                <a:rPr lang="en-US" sz="2000" b="1">
                  <a:solidFill>
                    <a:srgbClr val="FFFFFF"/>
                  </a:solidFill>
                </a:rPr>
                <a:t>(since 1998 in Georgia)</a:t>
              </a:r>
            </a:p>
          </p:txBody>
        </p:sp>
      </p:grpSp>
      <p:grpSp>
        <p:nvGrpSpPr>
          <p:cNvPr id="8" name="Group 18"/>
          <p:cNvGrpSpPr>
            <a:grpSpLocks/>
          </p:cNvGrpSpPr>
          <p:nvPr/>
        </p:nvGrpSpPr>
        <p:grpSpPr bwMode="auto">
          <a:xfrm>
            <a:off x="1166813" y="4304111"/>
            <a:ext cx="7519988" cy="1410889"/>
            <a:chOff x="735" y="3165"/>
            <a:chExt cx="4737" cy="663"/>
          </a:xfrm>
        </p:grpSpPr>
        <p:sp>
          <p:nvSpPr>
            <p:cNvPr id="9" name="Rectangle 12"/>
            <p:cNvSpPr>
              <a:spLocks noChangeArrowheads="1"/>
            </p:cNvSpPr>
            <p:nvPr/>
          </p:nvSpPr>
          <p:spPr bwMode="auto">
            <a:xfrm>
              <a:off x="735" y="3165"/>
              <a:ext cx="4720" cy="663"/>
            </a:xfrm>
            <a:prstGeom prst="rect">
              <a:avLst/>
            </a:prstGeom>
            <a:solidFill>
              <a:schemeClr val="hlink"/>
            </a:solidFill>
            <a:ln w="9525">
              <a:solidFill>
                <a:schemeClr val="hlink"/>
              </a:solidFill>
              <a:miter lim="800000"/>
              <a:headEnd/>
              <a:tailEnd/>
            </a:ln>
          </p:spPr>
          <p:txBody>
            <a:bodyPr wrap="none" anchor="ctr"/>
            <a:lstStyle/>
            <a:p>
              <a:endParaRPr lang="en-US" b="1">
                <a:solidFill>
                  <a:srgbClr val="FFFFFF"/>
                </a:solidFill>
              </a:endParaRPr>
            </a:p>
          </p:txBody>
        </p:sp>
        <p:sp>
          <p:nvSpPr>
            <p:cNvPr id="10" name="Text Box 15"/>
            <p:cNvSpPr txBox="1">
              <a:spLocks noChangeArrowheads="1"/>
            </p:cNvSpPr>
            <p:nvPr/>
          </p:nvSpPr>
          <p:spPr bwMode="auto">
            <a:xfrm>
              <a:off x="909" y="3432"/>
              <a:ext cx="4563" cy="333"/>
            </a:xfrm>
            <a:prstGeom prst="rect">
              <a:avLst/>
            </a:prstGeom>
            <a:noFill/>
            <a:ln w="9525">
              <a:noFill/>
              <a:miter lim="800000"/>
              <a:headEnd/>
              <a:tailEnd/>
            </a:ln>
          </p:spPr>
          <p:txBody>
            <a:bodyPr wrap="square">
              <a:spAutoFit/>
            </a:bodyPr>
            <a:lstStyle/>
            <a:p>
              <a:r>
                <a:rPr lang="en-US" sz="2000" b="1" dirty="0" smtClean="0">
                  <a:solidFill>
                    <a:srgbClr val="FFFFFF"/>
                  </a:solidFill>
                </a:rPr>
                <a:t>Pregnant </a:t>
              </a:r>
              <a:r>
                <a:rPr lang="en-US" sz="2000" b="1" dirty="0">
                  <a:solidFill>
                    <a:srgbClr val="FFFFFF"/>
                  </a:solidFill>
                </a:rPr>
                <a:t>screening since </a:t>
              </a:r>
              <a:r>
                <a:rPr lang="en-US" sz="2000" b="1" dirty="0" smtClean="0">
                  <a:solidFill>
                    <a:srgbClr val="FFFFFF"/>
                  </a:solidFill>
                </a:rPr>
                <a:t>200</a:t>
              </a:r>
              <a:r>
                <a:rPr lang="ka-GE" sz="2000" b="1" dirty="0" smtClean="0">
                  <a:solidFill>
                    <a:srgbClr val="FFFFFF"/>
                  </a:solidFill>
                </a:rPr>
                <a:t>8</a:t>
              </a:r>
              <a:r>
                <a:rPr lang="en-US" sz="2000" b="1" dirty="0" smtClean="0">
                  <a:solidFill>
                    <a:srgbClr val="FFFFFF"/>
                  </a:solidFill>
                </a:rPr>
                <a:t> regularly in Georgia </a:t>
              </a:r>
            </a:p>
            <a:p>
              <a:r>
                <a:rPr lang="en-US" sz="2000" b="1" dirty="0" err="1" smtClean="0">
                  <a:solidFill>
                    <a:srgbClr val="FFFFFF"/>
                  </a:solidFill>
                </a:rPr>
                <a:t>HBIg</a:t>
              </a:r>
              <a:r>
                <a:rPr lang="ka-GE" sz="2000" b="1" dirty="0" smtClean="0">
                  <a:solidFill>
                    <a:srgbClr val="FFFFFF"/>
                  </a:solidFill>
                </a:rPr>
                <a:t> </a:t>
              </a:r>
              <a:r>
                <a:rPr lang="en-US" sz="2000" b="1" dirty="0" smtClean="0">
                  <a:solidFill>
                    <a:srgbClr val="FFFFFF"/>
                  </a:solidFill>
                </a:rPr>
                <a:t>since 2007 regularly in Georgia </a:t>
              </a:r>
              <a:endParaRPr lang="en-US" sz="2000" b="1" dirty="0">
                <a:solidFill>
                  <a:srgbClr val="FFFFFF"/>
                </a:solidFill>
              </a:endParaRPr>
            </a:p>
          </p:txBody>
        </p:sp>
      </p:grpSp>
      <p:grpSp>
        <p:nvGrpSpPr>
          <p:cNvPr id="11" name="Group 17"/>
          <p:cNvGrpSpPr>
            <a:grpSpLocks/>
          </p:cNvGrpSpPr>
          <p:nvPr/>
        </p:nvGrpSpPr>
        <p:grpSpPr bwMode="auto">
          <a:xfrm>
            <a:off x="1143000" y="3240476"/>
            <a:ext cx="7534275" cy="645724"/>
            <a:chOff x="726" y="2535"/>
            <a:chExt cx="4731" cy="458"/>
          </a:xfrm>
        </p:grpSpPr>
        <p:sp>
          <p:nvSpPr>
            <p:cNvPr id="12" name="Rectangle 11"/>
            <p:cNvSpPr>
              <a:spLocks noChangeArrowheads="1"/>
            </p:cNvSpPr>
            <p:nvPr/>
          </p:nvSpPr>
          <p:spPr bwMode="auto">
            <a:xfrm>
              <a:off x="726" y="2535"/>
              <a:ext cx="4731" cy="429"/>
            </a:xfrm>
            <a:prstGeom prst="rect">
              <a:avLst/>
            </a:prstGeom>
            <a:solidFill>
              <a:schemeClr val="hlink"/>
            </a:solidFill>
            <a:ln w="9525">
              <a:solidFill>
                <a:schemeClr val="hlink"/>
              </a:solidFill>
              <a:miter lim="800000"/>
              <a:headEnd/>
              <a:tailEnd/>
            </a:ln>
          </p:spPr>
          <p:txBody>
            <a:bodyPr wrap="none" anchor="ctr"/>
            <a:lstStyle/>
            <a:p>
              <a:endParaRPr lang="en-US" b="1">
                <a:solidFill>
                  <a:srgbClr val="FFFFFF"/>
                </a:solidFill>
              </a:endParaRPr>
            </a:p>
          </p:txBody>
        </p:sp>
        <p:sp>
          <p:nvSpPr>
            <p:cNvPr id="13" name="Text Box 9"/>
            <p:cNvSpPr txBox="1">
              <a:spLocks noChangeArrowheads="1"/>
            </p:cNvSpPr>
            <p:nvPr/>
          </p:nvSpPr>
          <p:spPr bwMode="auto">
            <a:xfrm>
              <a:off x="2304" y="2709"/>
              <a:ext cx="1620" cy="284"/>
            </a:xfrm>
            <a:prstGeom prst="rect">
              <a:avLst/>
            </a:prstGeom>
            <a:noFill/>
            <a:ln w="9525">
              <a:noFill/>
              <a:miter lim="800000"/>
              <a:headEnd/>
              <a:tailEnd/>
            </a:ln>
          </p:spPr>
          <p:txBody>
            <a:bodyPr>
              <a:spAutoFit/>
            </a:bodyPr>
            <a:lstStyle/>
            <a:p>
              <a:pPr>
                <a:spcBef>
                  <a:spcPct val="50000"/>
                </a:spcBef>
              </a:pPr>
              <a:r>
                <a:rPr lang="en-US" sz="2000" b="1" dirty="0">
                  <a:solidFill>
                    <a:srgbClr val="FFFFFF"/>
                  </a:solidFill>
                </a:rPr>
                <a:t>Since </a:t>
              </a:r>
              <a:r>
                <a:rPr lang="en-US" sz="2000" b="1" dirty="0" smtClean="0">
                  <a:solidFill>
                    <a:srgbClr val="FFFFFF"/>
                  </a:solidFill>
                </a:rPr>
                <a:t>2002 </a:t>
              </a:r>
              <a:r>
                <a:rPr lang="en-US" sz="2000" b="1" dirty="0">
                  <a:solidFill>
                    <a:srgbClr val="FFFFFF"/>
                  </a:solidFill>
                </a:rPr>
                <a:t>in Georgia</a:t>
              </a:r>
            </a:p>
          </p:txBody>
        </p:sp>
      </p:grpSp>
      <p:sp>
        <p:nvSpPr>
          <p:cNvPr id="14" name="Rectangle 2"/>
          <p:cNvSpPr txBox="1">
            <a:spLocks noChangeArrowheads="1"/>
          </p:cNvSpPr>
          <p:nvPr/>
        </p:nvSpPr>
        <p:spPr>
          <a:xfrm>
            <a:off x="685800" y="228600"/>
            <a:ext cx="7772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Prevention of HBV Infection</a:t>
            </a:r>
          </a:p>
        </p:txBody>
      </p:sp>
      <p:sp>
        <p:nvSpPr>
          <p:cNvPr id="15" name="Rectangle 3"/>
          <p:cNvSpPr txBox="1">
            <a:spLocks noChangeArrowheads="1"/>
          </p:cNvSpPr>
          <p:nvPr/>
        </p:nvSpPr>
        <p:spPr>
          <a:xfrm>
            <a:off x="714375" y="1514475"/>
            <a:ext cx="7772400" cy="4114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FFFFFF"/>
                </a:solidFill>
                <a:effectLst/>
                <a:uLnTx/>
                <a:uFillTx/>
                <a:latin typeface="+mn-lt"/>
                <a:ea typeface="+mn-ea"/>
                <a:cs typeface="+mn-cs"/>
              </a:rPr>
              <a:t>Screening of blood/organ/tissue donors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FFFFFF"/>
                </a:solidFill>
                <a:effectLst/>
                <a:uLnTx/>
                <a:uFillTx/>
                <a:latin typeface="+mn-lt"/>
                <a:ea typeface="+mn-ea"/>
                <a:cs typeface="+mn-cs"/>
              </a:rPr>
              <a:t>Hepatitis B vaccine</a:t>
            </a:r>
            <a:r>
              <a:rPr kumimoji="0" lang="en-US" sz="2800" b="1" i="0" u="none" strike="noStrike" kern="1200" cap="none" spc="0" normalizeH="0" baseline="0" noProof="0" dirty="0" smtClean="0">
                <a:ln>
                  <a:noFill/>
                </a:ln>
                <a:solidFill>
                  <a:srgbClr val="FFFFFF"/>
                </a:solidFill>
                <a:effectLst/>
                <a:uLnTx/>
                <a:uFillTx/>
                <a:latin typeface="+mn-lt"/>
                <a:ea typeface="+mn-ea"/>
                <a:cs typeface="+mn-cs"/>
              </a:rPr>
              <a: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Available since 1981</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FFFFFF"/>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Routine vaccination of infants and previously unvaccinated children (by age 11)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1" i="0" u="none" strike="noStrike" kern="1200" cap="none" spc="0" normalizeH="0" baseline="0" noProof="0" dirty="0" smtClean="0">
              <a:ln>
                <a:noFill/>
              </a:ln>
              <a:solidFill>
                <a:srgbClr val="FFFFFF"/>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rgbClr val="FFFFFF"/>
                </a:solidFill>
                <a:effectLst/>
                <a:uLnTx/>
                <a:uFillTx/>
                <a:latin typeface="+mn-lt"/>
                <a:ea typeface="+mn-ea"/>
                <a:cs typeface="+mn-cs"/>
              </a:rPr>
              <a:t>Screening pregnant women and rapid vaccination of infants born to infected women (</a:t>
            </a:r>
            <a:r>
              <a:rPr kumimoji="0" lang="en-US" sz="2000" b="1" i="0" u="none" strike="noStrike" kern="1200" cap="none" spc="0" normalizeH="0" baseline="0" noProof="0" dirty="0" err="1" smtClean="0">
                <a:ln>
                  <a:noFill/>
                </a:ln>
                <a:solidFill>
                  <a:srgbClr val="FFFFFF"/>
                </a:solidFill>
                <a:effectLst/>
                <a:uLnTx/>
                <a:uFillTx/>
                <a:latin typeface="+mn-lt"/>
                <a:ea typeface="+mn-ea"/>
                <a:cs typeface="+mn-cs"/>
              </a:rPr>
              <a:t>HBIg</a:t>
            </a:r>
            <a:r>
              <a:rPr kumimoji="0" lang="en-US" sz="2000" b="1" i="0" u="none" strike="noStrike" kern="1200" cap="none" spc="0" normalizeH="0" baseline="0" noProof="0" dirty="0" smtClean="0">
                <a:ln>
                  <a:noFill/>
                </a:ln>
                <a:solidFill>
                  <a:srgbClr val="FFFFFF"/>
                </a:solidFill>
                <a:effectLst/>
                <a:uLnTx/>
                <a:uFillTx/>
                <a:latin typeface="+mn-lt"/>
                <a:ea typeface="+mn-ea"/>
                <a:cs typeface="+mn-cs"/>
              </a:rPr>
              <a:t> and vaccine)</a:t>
            </a:r>
          </a:p>
        </p:txBody>
      </p:sp>
      <p:sp>
        <p:nvSpPr>
          <p:cNvPr id="16" name="Rectangle 4"/>
          <p:cNvSpPr>
            <a:spLocks noChangeArrowheads="1"/>
          </p:cNvSpPr>
          <p:nvPr/>
        </p:nvSpPr>
        <p:spPr bwMode="auto">
          <a:xfrm>
            <a:off x="5180369" y="6553200"/>
            <a:ext cx="3963649" cy="276999"/>
          </a:xfrm>
          <a:prstGeom prst="rect">
            <a:avLst/>
          </a:prstGeom>
          <a:noFill/>
          <a:ln w="9525">
            <a:noFill/>
            <a:miter lim="800000"/>
            <a:headEnd/>
            <a:tailEnd/>
          </a:ln>
        </p:spPr>
        <p:txBody>
          <a:bodyPr wrap="none">
            <a:spAutoFit/>
          </a:bodyPr>
          <a:lstStyle/>
          <a:p>
            <a:pPr algn="r" eaLnBrk="0" hangingPunct="0"/>
            <a:r>
              <a:rPr lang="en-GB" sz="1200" i="1" dirty="0" smtClean="0">
                <a:solidFill>
                  <a:srgbClr val="FFFFFF"/>
                </a:solidFill>
                <a:latin typeface="Tahoma" pitchFamily="34" charset="0"/>
              </a:rPr>
              <a:t>World Health Organisation WHO-CSR</a:t>
            </a:r>
            <a:r>
              <a:rPr lang="en-GB" sz="1200" i="1" dirty="0">
                <a:solidFill>
                  <a:srgbClr val="FFFFFF"/>
                </a:solidFill>
                <a:latin typeface="Tahoma" pitchFamily="34" charset="0"/>
              </a:rPr>
              <a:t>, </a:t>
            </a:r>
            <a:r>
              <a:rPr lang="en-US" sz="1200" i="1" dirty="0">
                <a:solidFill>
                  <a:srgbClr val="FFFFFF"/>
                </a:solidFill>
                <a:latin typeface="Tahoma" pitchFamily="34" charset="0"/>
              </a:rPr>
              <a:t>HBV Report </a:t>
            </a:r>
            <a:r>
              <a:rPr lang="en-US" sz="1200" i="1" dirty="0" smtClean="0">
                <a:solidFill>
                  <a:srgbClr val="FFFFFF"/>
                </a:solidFill>
                <a:latin typeface="Tahoma" pitchFamily="34" charset="0"/>
              </a:rPr>
              <a:t>2002</a:t>
            </a:r>
            <a:endParaRPr lang="en-GB" sz="1200" i="1" dirty="0">
              <a:solidFill>
                <a:srgbClr val="FFFFFF"/>
              </a:solidFill>
              <a:latin typeface="Tahoma" pitchFamily="34" charset="0"/>
            </a:endParaRPr>
          </a:p>
        </p:txBody>
      </p:sp>
      <p:grpSp>
        <p:nvGrpSpPr>
          <p:cNvPr id="19" name="Group 13"/>
          <p:cNvGrpSpPr>
            <a:grpSpLocks/>
          </p:cNvGrpSpPr>
          <p:nvPr/>
        </p:nvGrpSpPr>
        <p:grpSpPr bwMode="auto">
          <a:xfrm>
            <a:off x="1066800" y="1523999"/>
            <a:ext cx="8077201" cy="430213"/>
            <a:chOff x="720" y="1827"/>
            <a:chExt cx="5088" cy="271"/>
          </a:xfrm>
        </p:grpSpPr>
        <p:sp>
          <p:nvSpPr>
            <p:cNvPr id="20" name="Rectangle 19"/>
            <p:cNvSpPr>
              <a:spLocks noChangeArrowheads="1"/>
            </p:cNvSpPr>
            <p:nvPr/>
          </p:nvSpPr>
          <p:spPr bwMode="auto">
            <a:xfrm>
              <a:off x="720" y="1875"/>
              <a:ext cx="4944" cy="192"/>
            </a:xfrm>
            <a:prstGeom prst="rect">
              <a:avLst/>
            </a:prstGeom>
            <a:solidFill>
              <a:schemeClr val="hlink"/>
            </a:solidFill>
            <a:ln w="9525">
              <a:solidFill>
                <a:schemeClr val="hlink"/>
              </a:solidFill>
              <a:miter lim="800000"/>
              <a:headEnd/>
              <a:tailEnd/>
            </a:ln>
          </p:spPr>
          <p:txBody>
            <a:bodyPr wrap="none" anchor="ctr"/>
            <a:lstStyle/>
            <a:p>
              <a:pPr lvl="0"/>
              <a:r>
                <a:rPr lang="en-US" sz="2400" b="1" dirty="0" smtClean="0">
                  <a:solidFill>
                    <a:srgbClr val="FFFFFF"/>
                  </a:solidFill>
                </a:rPr>
                <a:t>Screening of blood/organ/tissue donors </a:t>
              </a:r>
            </a:p>
          </p:txBody>
        </p:sp>
        <p:sp>
          <p:nvSpPr>
            <p:cNvPr id="21" name="Text Box 7"/>
            <p:cNvSpPr txBox="1">
              <a:spLocks noChangeArrowheads="1"/>
            </p:cNvSpPr>
            <p:nvPr/>
          </p:nvSpPr>
          <p:spPr bwMode="auto">
            <a:xfrm>
              <a:off x="3888" y="1827"/>
              <a:ext cx="1920" cy="271"/>
            </a:xfrm>
            <a:prstGeom prst="rect">
              <a:avLst/>
            </a:prstGeom>
            <a:noFill/>
            <a:ln w="9525">
              <a:noFill/>
              <a:miter lim="800000"/>
              <a:headEnd/>
              <a:tailEnd/>
            </a:ln>
          </p:spPr>
          <p:txBody>
            <a:bodyPr wrap="square">
              <a:spAutoFit/>
            </a:bodyPr>
            <a:lstStyle/>
            <a:p>
              <a:pPr>
                <a:spcBef>
                  <a:spcPct val="50000"/>
                </a:spcBef>
              </a:pPr>
              <a:r>
                <a:rPr lang="en-US" sz="2200" b="1" dirty="0">
                  <a:solidFill>
                    <a:srgbClr val="FFFFFF"/>
                  </a:solidFill>
                </a:rPr>
                <a:t>(since </a:t>
              </a:r>
              <a:r>
                <a:rPr lang="en-US" sz="2200" b="1" dirty="0" smtClean="0">
                  <a:solidFill>
                    <a:srgbClr val="FFFFFF"/>
                  </a:solidFill>
                </a:rPr>
                <a:t>1997 </a:t>
              </a:r>
              <a:r>
                <a:rPr lang="en-US" sz="2200" b="1" dirty="0">
                  <a:solidFill>
                    <a:srgbClr val="FFFFFF"/>
                  </a:solidFill>
                </a:rPr>
                <a:t>in Georgia)</a:t>
              </a:r>
            </a:p>
          </p:txBody>
        </p:sp>
      </p:grpSp>
      <p:sp>
        <p:nvSpPr>
          <p:cNvPr id="17" name="Slide Number Placeholder 16"/>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z="3600" b="1" dirty="0" smtClean="0">
                <a:solidFill>
                  <a:srgbClr val="FFC000"/>
                </a:solidFill>
                <a:effectLst>
                  <a:outerShdw blurRad="38100" dist="38100" dir="2700000" algn="tl">
                    <a:srgbClr val="000000">
                      <a:alpha val="43137"/>
                    </a:srgbClr>
                  </a:outerShdw>
                </a:effectLst>
              </a:rPr>
              <a:t>Prevention of HBV Infection</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143000"/>
            <a:ext cx="8686800" cy="5867400"/>
          </a:xfrm>
        </p:spPr>
        <p:txBody>
          <a:bodyPr>
            <a:normAutofit fontScale="92500" lnSpcReduction="10000"/>
          </a:bodyPr>
          <a:lstStyle/>
          <a:p>
            <a:pPr>
              <a:buNone/>
            </a:pPr>
            <a:r>
              <a:rPr lang="en-US" sz="2800" b="1" dirty="0" smtClean="0">
                <a:solidFill>
                  <a:srgbClr val="FFFFFF"/>
                </a:solidFill>
              </a:rPr>
              <a:t>Problems in Prevention:</a:t>
            </a:r>
          </a:p>
          <a:p>
            <a:pPr>
              <a:buNone/>
            </a:pPr>
            <a:endParaRPr lang="en-US" sz="2800" b="1" dirty="0" smtClean="0">
              <a:solidFill>
                <a:srgbClr val="FFFFFF"/>
              </a:solidFill>
            </a:endParaRPr>
          </a:p>
          <a:p>
            <a:r>
              <a:rPr lang="en-US" sz="2800" dirty="0" smtClean="0">
                <a:solidFill>
                  <a:srgbClr val="FFFFFF"/>
                </a:solidFill>
              </a:rPr>
              <a:t>At this moment lack of guidelines for safe medical practices and sterilization procedures in many medical centers and offices (dental, plastic surgery offices, beauty, tattoo salons and etc) still remains a risk factor of HBV transmission</a:t>
            </a:r>
          </a:p>
          <a:p>
            <a:r>
              <a:rPr lang="en-US" sz="2800" dirty="0" smtClean="0">
                <a:solidFill>
                  <a:srgbClr val="FFFFFF"/>
                </a:solidFill>
              </a:rPr>
              <a:t>Lack of education about HBV vaccination</a:t>
            </a:r>
          </a:p>
          <a:p>
            <a:r>
              <a:rPr lang="en-US" sz="2800" dirty="0" smtClean="0">
                <a:solidFill>
                  <a:srgbClr val="FFFFFF"/>
                </a:solidFill>
              </a:rPr>
              <a:t>HBV vaccination coverage among risk group individuals and even healthcare  workers is rare</a:t>
            </a:r>
          </a:p>
          <a:p>
            <a:r>
              <a:rPr lang="en-US" sz="2800" dirty="0" smtClean="0">
                <a:solidFill>
                  <a:srgbClr val="FFFFFF"/>
                </a:solidFill>
              </a:rPr>
              <a:t>Screening of blood and blood products and also pregnant screening at first step is being done by rapid tests (not PCR, not EIA)</a:t>
            </a:r>
          </a:p>
          <a:p>
            <a:pPr>
              <a:buNone/>
            </a:pPr>
            <a:r>
              <a:rPr lang="en-US" sz="2800" dirty="0" smtClean="0">
                <a:solidFill>
                  <a:srgbClr val="FFFFFF"/>
                </a:solidFill>
              </a:rPr>
              <a:t>	Because of this there is a risk of false negative results and missing acute infections</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1"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1"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1"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pPr lvl="0"/>
            <a:r>
              <a:rPr lang="en-US" sz="3600" b="1" dirty="0" smtClean="0">
                <a:solidFill>
                  <a:srgbClr val="FFC000"/>
                </a:solidFill>
                <a:effectLst>
                  <a:outerShdw blurRad="38100" dist="38100" dir="2700000" algn="tl">
                    <a:srgbClr val="000000">
                      <a:alpha val="43137"/>
                    </a:srgbClr>
                  </a:outerShdw>
                </a:effectLst>
              </a:rPr>
              <a:t>Summary</a:t>
            </a:r>
            <a:endParaRPr lang="en-US" sz="3600" dirty="0">
              <a:effectLst>
                <a:outerShdw blurRad="38100" dist="38100" dir="2700000" algn="tl">
                  <a:srgbClr val="000000">
                    <a:alpha val="43137"/>
                  </a:srgbClr>
                </a:outerShdw>
              </a:effectLst>
            </a:endParaRPr>
          </a:p>
        </p:txBody>
      </p:sp>
      <p:sp>
        <p:nvSpPr>
          <p:cNvPr id="5" name="Title 1"/>
          <p:cNvSpPr>
            <a:spLocks noGrp="1"/>
          </p:cNvSpPr>
          <p:nvPr>
            <p:ph idx="1"/>
          </p:nvPr>
        </p:nvSpPr>
        <p:spPr>
          <a:xfrm>
            <a:off x="228600" y="1295400"/>
            <a:ext cx="8915400" cy="5562600"/>
          </a:xfrm>
        </p:spPr>
        <p:txBody>
          <a:bodyPr>
            <a:normAutofit fontScale="92500" lnSpcReduction="10000"/>
          </a:bodyPr>
          <a:lstStyle/>
          <a:p>
            <a:pPr lvl="0"/>
            <a:r>
              <a:rPr lang="en-US" sz="2800" b="1" dirty="0" smtClean="0">
                <a:solidFill>
                  <a:schemeClr val="tx1">
                    <a:lumMod val="90000"/>
                    <a:lumOff val="10000"/>
                  </a:schemeClr>
                </a:solidFill>
              </a:rPr>
              <a:t>Prevalence of HBV/HDV infection in general population is unknown</a:t>
            </a:r>
          </a:p>
          <a:p>
            <a:pPr lvl="0"/>
            <a:r>
              <a:rPr lang="en-US" sz="2800" b="1" dirty="0" smtClean="0">
                <a:solidFill>
                  <a:schemeClr val="tx1">
                    <a:lumMod val="90000"/>
                    <a:lumOff val="10000"/>
                  </a:schemeClr>
                </a:solidFill>
              </a:rPr>
              <a:t>Prevalence of HBV infection is about 3% in pregnancy;</a:t>
            </a:r>
          </a:p>
          <a:p>
            <a:r>
              <a:rPr lang="en-US" sz="2800" b="1" dirty="0" smtClean="0">
                <a:solidFill>
                  <a:schemeClr val="tx1">
                    <a:lumMod val="90000"/>
                    <a:lumOff val="10000"/>
                  </a:schemeClr>
                </a:solidFill>
              </a:rPr>
              <a:t>Unsterile procedures seems to be higher route of HBV transmission (?)</a:t>
            </a:r>
          </a:p>
          <a:p>
            <a:pPr lvl="0"/>
            <a:r>
              <a:rPr lang="en-US" sz="2800" b="1" dirty="0" smtClean="0">
                <a:solidFill>
                  <a:schemeClr val="tx1">
                    <a:lumMod val="90000"/>
                    <a:lumOff val="10000"/>
                  </a:schemeClr>
                </a:solidFill>
              </a:rPr>
              <a:t>Modern diagnostic methods and management options are available in Georgia – but uptake is low (main reason is that it do not covered by insurance)</a:t>
            </a:r>
          </a:p>
          <a:p>
            <a:pPr lvl="0"/>
            <a:r>
              <a:rPr lang="en-US" sz="2800" b="1" dirty="0" smtClean="0">
                <a:solidFill>
                  <a:schemeClr val="tx1">
                    <a:lumMod val="90000"/>
                    <a:lumOff val="10000"/>
                  </a:schemeClr>
                </a:solidFill>
              </a:rPr>
              <a:t>Prevention methods had been implementing gradually (1997 – blood screening, 2002 - child vaccination, 2007 – </a:t>
            </a:r>
            <a:r>
              <a:rPr lang="en-US" sz="2800" b="1" dirty="0" err="1" smtClean="0">
                <a:solidFill>
                  <a:schemeClr val="tx1">
                    <a:lumMod val="90000"/>
                    <a:lumOff val="10000"/>
                  </a:schemeClr>
                </a:solidFill>
              </a:rPr>
              <a:t>HBIg</a:t>
            </a:r>
            <a:r>
              <a:rPr lang="en-US" sz="2800" b="1" dirty="0" smtClean="0">
                <a:solidFill>
                  <a:schemeClr val="tx1">
                    <a:lumMod val="90000"/>
                    <a:lumOff val="10000"/>
                  </a:schemeClr>
                </a:solidFill>
              </a:rPr>
              <a:t>, 2008 – pregnant screening)</a:t>
            </a:r>
          </a:p>
          <a:p>
            <a:pPr lvl="0">
              <a:buNone/>
            </a:pPr>
            <a:r>
              <a:rPr lang="en-US" sz="2800" b="1" dirty="0" smtClean="0">
                <a:solidFill>
                  <a:schemeClr val="tx1">
                    <a:lumMod val="90000"/>
                    <a:lumOff val="10000"/>
                  </a:schemeClr>
                </a:solidFill>
              </a:rPr>
              <a:t>	But needs more effort and commitment to improve screening methods and increase a HBV prevention coverage </a:t>
            </a:r>
            <a:endParaRPr lang="en-US" sz="2800" b="1" dirty="0">
              <a:solidFill>
                <a:schemeClr val="tx1">
                  <a:lumMod val="90000"/>
                  <a:lumOff val="1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5">
                                            <p:txEl>
                                              <p:pRg st="0" end="0"/>
                                            </p:txEl>
                                          </p:spTgt>
                                        </p:tgtEl>
                                        <p:attrNameLst>
                                          <p:attrName>style.fontStyle</p:attrName>
                                        </p:attrNameLst>
                                      </p:cBhvr>
                                      <p:to>
                                        <p:strVal val="normal"/>
                                      </p:to>
                                    </p:set>
                                    <p:set>
                                      <p:cBhvr override="childStyle">
                                        <p:cTn id="7" dur="indefinite"/>
                                        <p:tgtEl>
                                          <p:spTgt spid="5">
                                            <p:txEl>
                                              <p:pRg st="0" end="0"/>
                                            </p:txEl>
                                          </p:spTgt>
                                        </p:tgtEl>
                                        <p:attrNameLst>
                                          <p:attrName>style.fontWeight</p:attrName>
                                        </p:attrNameLst>
                                      </p:cBhvr>
                                      <p:to>
                                        <p:strVal val="bold"/>
                                      </p:to>
                                    </p:set>
                                    <p:set>
                                      <p:cBhvr override="childStyle">
                                        <p:cTn id="8" dur="indefinite"/>
                                        <p:tgtEl>
                                          <p:spTgt spid="5">
                                            <p:txEl>
                                              <p:pRg st="0" end="0"/>
                                            </p:txEl>
                                          </p:spTgt>
                                        </p:tgtEl>
                                        <p:attrNameLst>
                                          <p:attrName>style.textDecorationUnderline</p:attrName>
                                        </p:attrNameLst>
                                      </p:cBhvr>
                                      <p:to>
                                        <p:strVal val="false"/>
                                      </p:to>
                                    </p:set>
                                  </p:childTnLst>
                                  <p:subTnLst>
                                    <p:animClr>
                                      <p:cBhvr override="childStyle">
                                        <p:cTn dur="1" fill="hold" display="0" masterRel="nextClick" afterEffect="1"/>
                                        <p:tgtEl>
                                          <p:spTgt spid="5">
                                            <p:txEl>
                                              <p:pRg st="0" end="0"/>
                                            </p:txEl>
                                          </p:spTgt>
                                        </p:tgtEl>
                                        <p:attrNameLst>
                                          <p:attrName>ppt_c</p:attrName>
                                        </p:attrNameLst>
                                      </p:cBhvr>
                                      <p:to>
                                        <a:srgbClr val="FFFFFF"/>
                                      </p:to>
                                    </p:animClr>
                                  </p:subTnLst>
                                </p:cTn>
                              </p:par>
                            </p:childTnLst>
                          </p:cTn>
                        </p:par>
                      </p:childTnLst>
                    </p:cTn>
                  </p:par>
                  <p:par>
                    <p:cTn id="9" fill="hold">
                      <p:stCondLst>
                        <p:cond delay="indefinite"/>
                      </p:stCondLst>
                      <p:childTnLst>
                        <p:par>
                          <p:cTn id="10" fill="hold">
                            <p:stCondLst>
                              <p:cond delay="0"/>
                            </p:stCondLst>
                            <p:childTnLst>
                              <p:par>
                                <p:cTn id="11" presetID="5" presetClass="emph" presetSubtype="1" grpId="0" nodeType="clickEffect">
                                  <p:stCondLst>
                                    <p:cond delay="0"/>
                                  </p:stCondLst>
                                  <p:childTnLst>
                                    <p:set>
                                      <p:cBhvr override="childStyle">
                                        <p:cTn id="12" dur="indefinite"/>
                                        <p:tgtEl>
                                          <p:spTgt spid="5">
                                            <p:txEl>
                                              <p:pRg st="1" end="1"/>
                                            </p:txEl>
                                          </p:spTgt>
                                        </p:tgtEl>
                                        <p:attrNameLst>
                                          <p:attrName>style.fontStyle</p:attrName>
                                        </p:attrNameLst>
                                      </p:cBhvr>
                                      <p:to>
                                        <p:strVal val="normal"/>
                                      </p:to>
                                    </p:set>
                                    <p:set>
                                      <p:cBhvr override="childStyle">
                                        <p:cTn id="13" dur="indefinite"/>
                                        <p:tgtEl>
                                          <p:spTgt spid="5">
                                            <p:txEl>
                                              <p:pRg st="1" end="1"/>
                                            </p:txEl>
                                          </p:spTgt>
                                        </p:tgtEl>
                                        <p:attrNameLst>
                                          <p:attrName>style.fontWeight</p:attrName>
                                        </p:attrNameLst>
                                      </p:cBhvr>
                                      <p:to>
                                        <p:strVal val="bold"/>
                                      </p:to>
                                    </p:set>
                                    <p:set>
                                      <p:cBhvr override="childStyle">
                                        <p:cTn id="14" dur="indefinite"/>
                                        <p:tgtEl>
                                          <p:spTgt spid="5">
                                            <p:txEl>
                                              <p:pRg st="1" end="1"/>
                                            </p:txEl>
                                          </p:spTgt>
                                        </p:tgtEl>
                                        <p:attrNameLst>
                                          <p:attrName>style.textDecorationUnderline</p:attrName>
                                        </p:attrNameLst>
                                      </p:cBhvr>
                                      <p:to>
                                        <p:strVal val="false"/>
                                      </p:to>
                                    </p:set>
                                  </p:childTnLst>
                                  <p:subTnLst>
                                    <p:animClr>
                                      <p:cBhvr override="childStyle">
                                        <p:cTn dur="1" fill="hold" display="0" masterRel="nextClick" afterEffect="1"/>
                                        <p:tgtEl>
                                          <p:spTgt spid="5">
                                            <p:txEl>
                                              <p:pRg st="1" end="1"/>
                                            </p:txEl>
                                          </p:spTgt>
                                        </p:tgtEl>
                                        <p:attrNameLst>
                                          <p:attrName>ppt_c</p:attrName>
                                        </p:attrNameLst>
                                      </p:cBhvr>
                                      <p:to>
                                        <a:srgbClr val="FFFFFF"/>
                                      </p:to>
                                    </p:animClr>
                                  </p:subTnLst>
                                </p:cTn>
                              </p:par>
                            </p:childTnLst>
                          </p:cTn>
                        </p:par>
                      </p:childTnLst>
                    </p:cTn>
                  </p:par>
                  <p:par>
                    <p:cTn id="15" fill="hold">
                      <p:stCondLst>
                        <p:cond delay="indefinite"/>
                      </p:stCondLst>
                      <p:childTnLst>
                        <p:par>
                          <p:cTn id="16" fill="hold">
                            <p:stCondLst>
                              <p:cond delay="0"/>
                            </p:stCondLst>
                            <p:childTnLst>
                              <p:par>
                                <p:cTn id="17" presetID="5" presetClass="emph" presetSubtype="1" grpId="0" nodeType="clickEffect">
                                  <p:stCondLst>
                                    <p:cond delay="0"/>
                                  </p:stCondLst>
                                  <p:childTnLst>
                                    <p:set>
                                      <p:cBhvr override="childStyle">
                                        <p:cTn id="18" dur="indefinite"/>
                                        <p:tgtEl>
                                          <p:spTgt spid="5">
                                            <p:txEl>
                                              <p:pRg st="2" end="2"/>
                                            </p:txEl>
                                          </p:spTgt>
                                        </p:tgtEl>
                                        <p:attrNameLst>
                                          <p:attrName>style.fontStyle</p:attrName>
                                        </p:attrNameLst>
                                      </p:cBhvr>
                                      <p:to>
                                        <p:strVal val="normal"/>
                                      </p:to>
                                    </p:set>
                                    <p:set>
                                      <p:cBhvr override="childStyle">
                                        <p:cTn id="19" dur="indefinite"/>
                                        <p:tgtEl>
                                          <p:spTgt spid="5">
                                            <p:txEl>
                                              <p:pRg st="2" end="2"/>
                                            </p:txEl>
                                          </p:spTgt>
                                        </p:tgtEl>
                                        <p:attrNameLst>
                                          <p:attrName>style.fontWeight</p:attrName>
                                        </p:attrNameLst>
                                      </p:cBhvr>
                                      <p:to>
                                        <p:strVal val="bold"/>
                                      </p:to>
                                    </p:set>
                                    <p:set>
                                      <p:cBhvr override="childStyle">
                                        <p:cTn id="20" dur="indefinite"/>
                                        <p:tgtEl>
                                          <p:spTgt spid="5">
                                            <p:txEl>
                                              <p:pRg st="2" end="2"/>
                                            </p:txEl>
                                          </p:spTgt>
                                        </p:tgtEl>
                                        <p:attrNameLst>
                                          <p:attrName>style.textDecorationUnderline</p:attrName>
                                        </p:attrNameLst>
                                      </p:cBhvr>
                                      <p:to>
                                        <p:strVal val="false"/>
                                      </p:to>
                                    </p:set>
                                  </p:childTnLst>
                                  <p:subTnLst>
                                    <p:animClr>
                                      <p:cBhvr override="childStyle">
                                        <p:cTn dur="1" fill="hold" display="0" masterRel="nextClick" afterEffect="1"/>
                                        <p:tgtEl>
                                          <p:spTgt spid="5">
                                            <p:txEl>
                                              <p:pRg st="2" end="2"/>
                                            </p:txEl>
                                          </p:spTgt>
                                        </p:tgtEl>
                                        <p:attrNameLst>
                                          <p:attrName>ppt_c</p:attrName>
                                        </p:attrNameLst>
                                      </p:cBhvr>
                                      <p:to>
                                        <a:srgbClr val="FFFFFF"/>
                                      </p:to>
                                    </p:animClr>
                                  </p:subTnLst>
                                </p:cTn>
                              </p:par>
                            </p:childTnLst>
                          </p:cTn>
                        </p:par>
                      </p:childTnLst>
                    </p:cTn>
                  </p:par>
                  <p:par>
                    <p:cTn id="21" fill="hold">
                      <p:stCondLst>
                        <p:cond delay="indefinite"/>
                      </p:stCondLst>
                      <p:childTnLst>
                        <p:par>
                          <p:cTn id="22" fill="hold">
                            <p:stCondLst>
                              <p:cond delay="0"/>
                            </p:stCondLst>
                            <p:childTnLst>
                              <p:par>
                                <p:cTn id="23" presetID="5" presetClass="emph" presetSubtype="1" grpId="0" nodeType="clickEffect">
                                  <p:stCondLst>
                                    <p:cond delay="0"/>
                                  </p:stCondLst>
                                  <p:childTnLst>
                                    <p:set>
                                      <p:cBhvr override="childStyle">
                                        <p:cTn id="24" dur="indefinite"/>
                                        <p:tgtEl>
                                          <p:spTgt spid="5">
                                            <p:txEl>
                                              <p:pRg st="3" end="3"/>
                                            </p:txEl>
                                          </p:spTgt>
                                        </p:tgtEl>
                                        <p:attrNameLst>
                                          <p:attrName>style.fontStyle</p:attrName>
                                        </p:attrNameLst>
                                      </p:cBhvr>
                                      <p:to>
                                        <p:strVal val="normal"/>
                                      </p:to>
                                    </p:set>
                                    <p:set>
                                      <p:cBhvr override="childStyle">
                                        <p:cTn id="25" dur="indefinite"/>
                                        <p:tgtEl>
                                          <p:spTgt spid="5">
                                            <p:txEl>
                                              <p:pRg st="3" end="3"/>
                                            </p:txEl>
                                          </p:spTgt>
                                        </p:tgtEl>
                                        <p:attrNameLst>
                                          <p:attrName>style.fontWeight</p:attrName>
                                        </p:attrNameLst>
                                      </p:cBhvr>
                                      <p:to>
                                        <p:strVal val="bold"/>
                                      </p:to>
                                    </p:set>
                                    <p:set>
                                      <p:cBhvr override="childStyle">
                                        <p:cTn id="26" dur="indefinite"/>
                                        <p:tgtEl>
                                          <p:spTgt spid="5">
                                            <p:txEl>
                                              <p:pRg st="3" end="3"/>
                                            </p:txEl>
                                          </p:spTgt>
                                        </p:tgtEl>
                                        <p:attrNameLst>
                                          <p:attrName>style.textDecorationUnderline</p:attrName>
                                        </p:attrNameLst>
                                      </p:cBhvr>
                                      <p:to>
                                        <p:strVal val="false"/>
                                      </p:to>
                                    </p:set>
                                  </p:childTnLst>
                                  <p:subTnLst>
                                    <p:animClr>
                                      <p:cBhvr override="childStyle">
                                        <p:cTn dur="1" fill="hold" display="0" masterRel="nextClick" afterEffect="1"/>
                                        <p:tgtEl>
                                          <p:spTgt spid="5">
                                            <p:txEl>
                                              <p:pRg st="3" end="3"/>
                                            </p:txEl>
                                          </p:spTgt>
                                        </p:tgtEl>
                                        <p:attrNameLst>
                                          <p:attrName>ppt_c</p:attrName>
                                        </p:attrNameLst>
                                      </p:cBhvr>
                                      <p:to>
                                        <a:srgbClr val="FFFFFF"/>
                                      </p:to>
                                    </p:animClr>
                                  </p:subTnLst>
                                </p:cTn>
                              </p:par>
                            </p:childTnLst>
                          </p:cTn>
                        </p:par>
                      </p:childTnLst>
                    </p:cTn>
                  </p:par>
                  <p:par>
                    <p:cTn id="27" fill="hold">
                      <p:stCondLst>
                        <p:cond delay="indefinite"/>
                      </p:stCondLst>
                      <p:childTnLst>
                        <p:par>
                          <p:cTn id="28" fill="hold">
                            <p:stCondLst>
                              <p:cond delay="0"/>
                            </p:stCondLst>
                            <p:childTnLst>
                              <p:par>
                                <p:cTn id="29" presetID="5" presetClass="emph" presetSubtype="1" grpId="0" nodeType="clickEffect">
                                  <p:stCondLst>
                                    <p:cond delay="0"/>
                                  </p:stCondLst>
                                  <p:childTnLst>
                                    <p:set>
                                      <p:cBhvr override="childStyle">
                                        <p:cTn id="30" dur="indefinite"/>
                                        <p:tgtEl>
                                          <p:spTgt spid="5">
                                            <p:txEl>
                                              <p:pRg st="4" end="4"/>
                                            </p:txEl>
                                          </p:spTgt>
                                        </p:tgtEl>
                                        <p:attrNameLst>
                                          <p:attrName>style.fontStyle</p:attrName>
                                        </p:attrNameLst>
                                      </p:cBhvr>
                                      <p:to>
                                        <p:strVal val="normal"/>
                                      </p:to>
                                    </p:set>
                                    <p:set>
                                      <p:cBhvr override="childStyle">
                                        <p:cTn id="31" dur="indefinite"/>
                                        <p:tgtEl>
                                          <p:spTgt spid="5">
                                            <p:txEl>
                                              <p:pRg st="4" end="4"/>
                                            </p:txEl>
                                          </p:spTgt>
                                        </p:tgtEl>
                                        <p:attrNameLst>
                                          <p:attrName>style.fontWeight</p:attrName>
                                        </p:attrNameLst>
                                      </p:cBhvr>
                                      <p:to>
                                        <p:strVal val="bold"/>
                                      </p:to>
                                    </p:set>
                                    <p:set>
                                      <p:cBhvr override="childStyle">
                                        <p:cTn id="32" dur="indefinite"/>
                                        <p:tgtEl>
                                          <p:spTgt spid="5">
                                            <p:txEl>
                                              <p:pRg st="4" end="4"/>
                                            </p:txEl>
                                          </p:spTgt>
                                        </p:tgtEl>
                                        <p:attrNameLst>
                                          <p:attrName>style.textDecorationUnderline</p:attrName>
                                        </p:attrNameLst>
                                      </p:cBhvr>
                                      <p:to>
                                        <p:strVal val="false"/>
                                      </p:to>
                                    </p:set>
                                  </p:childTnLst>
                                  <p:subTnLst>
                                    <p:animClr>
                                      <p:cBhvr override="childStyle">
                                        <p:cTn dur="1" fill="hold" display="0" masterRel="nextClick" afterEffect="1"/>
                                        <p:tgtEl>
                                          <p:spTgt spid="5">
                                            <p:txEl>
                                              <p:pRg st="4" end="4"/>
                                            </p:txEl>
                                          </p:spTgt>
                                        </p:tgtEl>
                                        <p:attrNameLst>
                                          <p:attrName>ppt_c</p:attrName>
                                        </p:attrNameLst>
                                      </p:cBhvr>
                                      <p:to>
                                        <a:srgbClr val="FFFFFF"/>
                                      </p:to>
                                    </p:animClr>
                                  </p:subTnLst>
                                </p:cTn>
                              </p:par>
                            </p:childTnLst>
                          </p:cTn>
                        </p:par>
                      </p:childTnLst>
                    </p:cTn>
                  </p:par>
                  <p:par>
                    <p:cTn id="33" fill="hold">
                      <p:stCondLst>
                        <p:cond delay="indefinite"/>
                      </p:stCondLst>
                      <p:childTnLst>
                        <p:par>
                          <p:cTn id="34" fill="hold">
                            <p:stCondLst>
                              <p:cond delay="0"/>
                            </p:stCondLst>
                            <p:childTnLst>
                              <p:par>
                                <p:cTn id="35" presetID="5" presetClass="emph" presetSubtype="1" grpId="0" nodeType="clickEffect">
                                  <p:stCondLst>
                                    <p:cond delay="0"/>
                                  </p:stCondLst>
                                  <p:childTnLst>
                                    <p:set>
                                      <p:cBhvr override="childStyle">
                                        <p:cTn id="36" dur="indefinite"/>
                                        <p:tgtEl>
                                          <p:spTgt spid="5">
                                            <p:txEl>
                                              <p:pRg st="5" end="5"/>
                                            </p:txEl>
                                          </p:spTgt>
                                        </p:tgtEl>
                                        <p:attrNameLst>
                                          <p:attrName>style.fontStyle</p:attrName>
                                        </p:attrNameLst>
                                      </p:cBhvr>
                                      <p:to>
                                        <p:strVal val="normal"/>
                                      </p:to>
                                    </p:set>
                                    <p:set>
                                      <p:cBhvr override="childStyle">
                                        <p:cTn id="37" dur="indefinite"/>
                                        <p:tgtEl>
                                          <p:spTgt spid="5">
                                            <p:txEl>
                                              <p:pRg st="5" end="5"/>
                                            </p:txEl>
                                          </p:spTgt>
                                        </p:tgtEl>
                                        <p:attrNameLst>
                                          <p:attrName>style.fontWeight</p:attrName>
                                        </p:attrNameLst>
                                      </p:cBhvr>
                                      <p:to>
                                        <p:strVal val="bold"/>
                                      </p:to>
                                    </p:set>
                                    <p:set>
                                      <p:cBhvr override="childStyle">
                                        <p:cTn id="38" dur="indefinite"/>
                                        <p:tgtEl>
                                          <p:spTgt spid="5">
                                            <p:txEl>
                                              <p:pRg st="5" end="5"/>
                                            </p:txEl>
                                          </p:spTgt>
                                        </p:tgtEl>
                                        <p:attrNameLst>
                                          <p:attrName>style.textDecorationUnderline</p:attrName>
                                        </p:attrNameLst>
                                      </p:cBhvr>
                                      <p:to>
                                        <p:strVal val="false"/>
                                      </p:to>
                                    </p:set>
                                  </p:childTnLst>
                                  <p:subTnLst>
                                    <p:animClr>
                                      <p:cBhvr override="childStyle">
                                        <p:cTn dur="1" fill="hold" display="0" masterRel="nextClick" afterEffect="1"/>
                                        <p:tgtEl>
                                          <p:spTgt spid="5">
                                            <p:txEl>
                                              <p:pRg st="5" end="5"/>
                                            </p:txEl>
                                          </p:spTgt>
                                        </p:tgtEl>
                                        <p:attrNameLst>
                                          <p:attrName>ppt_c</p:attrName>
                                        </p:attrNameLst>
                                      </p:cBhvr>
                                      <p:to>
                                        <a:srgbClr val="FFFF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143000"/>
          </a:xfrm>
        </p:spPr>
        <p:txBody>
          <a:bodyPr>
            <a:normAutofit/>
          </a:bodyPr>
          <a:lstStyle/>
          <a:p>
            <a:r>
              <a:rPr lang="en-US" b="1" dirty="0" smtClean="0">
                <a:solidFill>
                  <a:srgbClr val="FFC000"/>
                </a:solidFill>
                <a:effectLst>
                  <a:outerShdw blurRad="38100" dist="38100" dir="2700000" algn="tl">
                    <a:srgbClr val="000000">
                      <a:alpha val="43137"/>
                    </a:srgbClr>
                  </a:outerShdw>
                </a:effectLst>
              </a:rPr>
              <a:t>Thank you for your attention! </a:t>
            </a:r>
            <a:endParaRPr lang="en-US" b="1" dirty="0">
              <a:solidFill>
                <a:srgbClr val="FFC000"/>
              </a:solidFill>
              <a:effectLst>
                <a:outerShdw blurRad="38100" dist="38100" dir="2700000" algn="tl">
                  <a:srgbClr val="000000">
                    <a:alpha val="43137"/>
                  </a:srgbClr>
                </a:outerShdw>
              </a:effectLst>
            </a:endParaRPr>
          </a:p>
        </p:txBody>
      </p:sp>
      <p:pic>
        <p:nvPicPr>
          <p:cNvPr id="45058" name="Picture 2" descr="http://1.bp.blogspot.com/-5WRJMeO_vJw/Uh5GEevmiOI/AAAAAAAAwGI/0DipcO5HKD4/s1600/Tbilisi+at+night.jpg"/>
          <p:cNvPicPr>
            <a:picLocks noChangeAspect="1" noChangeArrowheads="1"/>
          </p:cNvPicPr>
          <p:nvPr/>
        </p:nvPicPr>
        <p:blipFill>
          <a:blip r:embed="rId2" cstate="print">
            <a:lum/>
          </a:blip>
          <a:srcRect/>
          <a:stretch>
            <a:fillRect/>
          </a:stretch>
        </p:blipFill>
        <p:spPr bwMode="auto">
          <a:xfrm>
            <a:off x="1" y="1390025"/>
            <a:ext cx="9144000" cy="5467975"/>
          </a:xfrm>
          <a:prstGeom prst="rect">
            <a:avLst/>
          </a:prstGeom>
          <a:noFill/>
        </p:spPr>
      </p:pic>
      <p:sp>
        <p:nvSpPr>
          <p:cNvPr id="9" name="TextBox 8"/>
          <p:cNvSpPr txBox="1"/>
          <p:nvPr/>
        </p:nvSpPr>
        <p:spPr>
          <a:xfrm>
            <a:off x="0" y="6396335"/>
            <a:ext cx="2438400" cy="461665"/>
          </a:xfrm>
          <a:prstGeom prst="rect">
            <a:avLst/>
          </a:prstGeom>
          <a:noFill/>
        </p:spPr>
        <p:txBody>
          <a:bodyPr wrap="square" rtlCol="0">
            <a:spAutoFit/>
          </a:bodyPr>
          <a:lstStyle/>
          <a:p>
            <a:pPr algn="ctr"/>
            <a:r>
              <a:rPr lang="en-US" sz="2400" b="1" dirty="0" smtClean="0">
                <a:solidFill>
                  <a:srgbClr val="FFFFFF"/>
                </a:solidFill>
              </a:rPr>
              <a:t>Tbilisi at night</a:t>
            </a:r>
          </a:p>
        </p:txBody>
      </p:sp>
      <p:sp>
        <p:nvSpPr>
          <p:cNvPr id="5" name="Slide Number Placeholder 4"/>
          <p:cNvSpPr>
            <a:spLocks noGrp="1"/>
          </p:cNvSpPr>
          <p:nvPr>
            <p:ph type="sldNum" sz="quarter" idx="12"/>
          </p:nvPr>
        </p:nvSpPr>
        <p:spPr/>
        <p:txBody>
          <a:bodyPr/>
          <a:lstStyle/>
          <a:p>
            <a:fld id="{B6F15528-21DE-4FAA-801E-634DDDAF4B2B}"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cstate="print">
            <a:lum bright="-2000"/>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8763000" y="6629400"/>
            <a:ext cx="304800" cy="169277"/>
          </a:xfrm>
          <a:prstGeom prst="rect">
            <a:avLst/>
          </a:prstGeom>
          <a:solidFill>
            <a:srgbClr val="101E66"/>
          </a:solidFill>
        </p:spPr>
        <p:txBody>
          <a:bodyPr wrap="square" rtlCol="0">
            <a:spAutoFit/>
          </a:bodyPr>
          <a:lstStyle/>
          <a:p>
            <a:endParaRPr lang="en-US" sz="500" dirty="0"/>
          </a:p>
        </p:txBody>
      </p:sp>
      <p:sp>
        <p:nvSpPr>
          <p:cNvPr id="3" name="TextBox 2"/>
          <p:cNvSpPr txBox="1"/>
          <p:nvPr/>
        </p:nvSpPr>
        <p:spPr>
          <a:xfrm>
            <a:off x="4953000" y="4648200"/>
            <a:ext cx="838200" cy="369332"/>
          </a:xfrm>
          <a:prstGeom prst="rect">
            <a:avLst/>
          </a:prstGeom>
          <a:solidFill>
            <a:srgbClr val="101E66"/>
          </a:solidFill>
        </p:spPr>
        <p:txBody>
          <a:bodyPr wrap="square" rtlCol="0">
            <a:spAutoFit/>
          </a:bodyPr>
          <a:lstStyle/>
          <a:p>
            <a:pPr algn="ctr"/>
            <a:r>
              <a:rPr lang="en-US" b="1" dirty="0" smtClean="0">
                <a:solidFill>
                  <a:srgbClr val="FF9933"/>
                </a:solidFill>
                <a:effectLst>
                  <a:outerShdw blurRad="38100" dist="38100" dir="2700000" algn="tl">
                    <a:srgbClr val="000000">
                      <a:alpha val="43137"/>
                    </a:srgbClr>
                  </a:outerShdw>
                </a:effectLst>
              </a:rPr>
              <a:t>&gt;240</a:t>
            </a:r>
            <a:endParaRPr lang="en-US" b="1" dirty="0">
              <a:solidFill>
                <a:srgbClr val="FF9933"/>
              </a:solidFill>
              <a:effectLst>
                <a:outerShdw blurRad="38100" dist="38100" dir="2700000" algn="tl">
                  <a:srgbClr val="000000">
                    <a:alpha val="43137"/>
                  </a:srgbClr>
                </a:outerShdw>
              </a:effectLst>
            </a:endParaRPr>
          </a:p>
        </p:txBody>
      </p:sp>
      <p:sp>
        <p:nvSpPr>
          <p:cNvPr id="4" name="TextBox 3"/>
          <p:cNvSpPr txBox="1"/>
          <p:nvPr/>
        </p:nvSpPr>
        <p:spPr>
          <a:xfrm>
            <a:off x="6781800" y="1676400"/>
            <a:ext cx="2057400" cy="923330"/>
          </a:xfrm>
          <a:prstGeom prst="rect">
            <a:avLst/>
          </a:prstGeom>
          <a:solidFill>
            <a:srgbClr val="101E66"/>
          </a:solidFill>
        </p:spPr>
        <p:txBody>
          <a:bodyPr wrap="square" rtlCol="0">
            <a:spAutoFit/>
          </a:bodyPr>
          <a:lstStyle/>
          <a:p>
            <a:r>
              <a:rPr lang="en-US" sz="1600" b="1" dirty="0" smtClean="0">
                <a:solidFill>
                  <a:srgbClr val="FFFF00"/>
                </a:solidFill>
                <a:effectLst>
                  <a:outerShdw blurRad="38100" dist="38100" dir="2700000" algn="tl">
                    <a:srgbClr val="000000">
                      <a:alpha val="43137"/>
                    </a:srgbClr>
                  </a:outerShdw>
                </a:effectLst>
              </a:rPr>
              <a:t>15 – 40 % develop </a:t>
            </a:r>
          </a:p>
          <a:p>
            <a:r>
              <a:rPr lang="en-US" sz="1600" b="1" dirty="0" smtClean="0">
                <a:solidFill>
                  <a:srgbClr val="FFFF00"/>
                </a:solidFill>
                <a:effectLst>
                  <a:outerShdw blurRad="38100" dist="38100" dir="2700000" algn="tl">
                    <a:srgbClr val="000000">
                      <a:alpha val="43137"/>
                    </a:srgbClr>
                  </a:outerShdw>
                </a:effectLst>
              </a:rPr>
              <a:t>cirrhosis, liver failure, or HCC</a:t>
            </a:r>
            <a:endParaRPr lang="en-US" sz="500" b="1" dirty="0" smtClean="0">
              <a:solidFill>
                <a:srgbClr val="FFFF00"/>
              </a:solidFill>
              <a:effectLst>
                <a:outerShdw blurRad="38100" dist="38100" dir="2700000" algn="tl">
                  <a:srgbClr val="000000">
                    <a:alpha val="43137"/>
                  </a:srgbClr>
                </a:outerShdw>
              </a:effectLst>
            </a:endParaRPr>
          </a:p>
          <a:p>
            <a:endParaRPr lang="en-US" sz="400" b="1" dirty="0" smtClean="0">
              <a:solidFill>
                <a:srgbClr val="FFFF00"/>
              </a:solidFill>
              <a:effectLst>
                <a:outerShdw blurRad="38100" dist="38100" dir="2700000" algn="tl">
                  <a:srgbClr val="000000">
                    <a:alpha val="43137"/>
                  </a:srgbClr>
                </a:outerShdw>
              </a:effectLst>
            </a:endParaRPr>
          </a:p>
        </p:txBody>
      </p:sp>
      <p:sp>
        <p:nvSpPr>
          <p:cNvPr id="6" name="TextBox 5"/>
          <p:cNvSpPr txBox="1"/>
          <p:nvPr/>
        </p:nvSpPr>
        <p:spPr>
          <a:xfrm>
            <a:off x="5715000" y="1676400"/>
            <a:ext cx="1143000" cy="646331"/>
          </a:xfrm>
          <a:prstGeom prst="rect">
            <a:avLst/>
          </a:prstGeom>
          <a:solidFill>
            <a:srgbClr val="101E66"/>
          </a:solidFill>
        </p:spPr>
        <p:txBody>
          <a:bodyPr wrap="square" rtlCol="0">
            <a:spAutoFit/>
          </a:bodyPr>
          <a:lstStyle/>
          <a:p>
            <a:pPr lvl="1" algn="ctr"/>
            <a:endParaRPr lang="en-US" b="1" dirty="0" smtClean="0">
              <a:solidFill>
                <a:srgbClr val="FFFF00"/>
              </a:solidFill>
              <a:effectLst>
                <a:outerShdw blurRad="38100" dist="38100" dir="2700000" algn="tl">
                  <a:srgbClr val="000000">
                    <a:alpha val="43137"/>
                  </a:srgbClr>
                </a:outerShdw>
              </a:effectLst>
            </a:endParaRPr>
          </a:p>
          <a:p>
            <a:pPr lvl="1" algn="ctr"/>
            <a:endParaRPr lang="en-US" b="1"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0" y="6324600"/>
            <a:ext cx="3200400" cy="430887"/>
          </a:xfrm>
          <a:prstGeom prst="rect">
            <a:avLst/>
          </a:prstGeom>
          <a:solidFill>
            <a:srgbClr val="101E66"/>
          </a:solidFill>
        </p:spPr>
        <p:txBody>
          <a:bodyPr wrap="square" rtlCol="0">
            <a:spAutoFit/>
          </a:bodyPr>
          <a:lstStyle/>
          <a:p>
            <a:pPr lvl="1"/>
            <a:r>
              <a:rPr lang="en-US" sz="1050"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3. Lozano et al. </a:t>
            </a:r>
            <a:r>
              <a:rPr lang="en-US" sz="1050" i="1" dirty="0" smtClean="0">
                <a:solidFill>
                  <a:srgbClr val="FFFFFF"/>
                </a:solidFill>
                <a:effectLst>
                  <a:outerShdw blurRad="38100" dist="38100" dir="2700000" algn="tl">
                    <a:srgbClr val="000000">
                      <a:alpha val="43137"/>
                    </a:srgbClr>
                  </a:outerShdw>
                </a:effectLst>
                <a:latin typeface="Arial" pitchFamily="34" charset="0"/>
                <a:cs typeface="Arial" pitchFamily="34" charset="0"/>
              </a:rPr>
              <a:t>lancet 2012</a:t>
            </a:r>
          </a:p>
          <a:p>
            <a:pPr lvl="1"/>
            <a:endParaRPr lang="en-US" sz="1100" i="1" dirty="0" smtClean="0">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b="1" dirty="0" smtClean="0">
                <a:solidFill>
                  <a:srgbClr val="FFC000"/>
                </a:solidFill>
                <a:effectLst>
                  <a:outerShdw blurRad="38100" dist="38100" dir="2700000" algn="tl">
                    <a:srgbClr val="000000">
                      <a:alpha val="43137"/>
                    </a:srgbClr>
                  </a:outerShdw>
                </a:effectLst>
              </a:rPr>
              <a:t>Prevalence of chronic hepatitis B virus infection worldwide, 2005, adults (19-49 Years)</a:t>
            </a:r>
            <a:endParaRPr lang="en-US" sz="3200" b="1" dirty="0">
              <a:solidFill>
                <a:srgbClr val="FFC000"/>
              </a:solidFill>
              <a:effectLst>
                <a:outerShdw blurRad="38100" dist="38100" dir="2700000" algn="tl">
                  <a:srgbClr val="000000">
                    <a:alpha val="43137"/>
                  </a:srgbClr>
                </a:outerShdw>
              </a:effectLst>
            </a:endParaRPr>
          </a:p>
        </p:txBody>
      </p:sp>
      <p:sp>
        <p:nvSpPr>
          <p:cNvPr id="5" name="TextBox 4"/>
          <p:cNvSpPr txBox="1"/>
          <p:nvPr/>
        </p:nvSpPr>
        <p:spPr>
          <a:xfrm>
            <a:off x="7391400" y="6488668"/>
            <a:ext cx="1752600" cy="369332"/>
          </a:xfrm>
          <a:prstGeom prst="rect">
            <a:avLst/>
          </a:prstGeom>
          <a:noFill/>
        </p:spPr>
        <p:txBody>
          <a:bodyPr wrap="square" rtlCol="0">
            <a:spAutoFit/>
          </a:bodyPr>
          <a:lstStyle/>
          <a:p>
            <a:r>
              <a:rPr lang="en-US" i="1" dirty="0" smtClean="0">
                <a:solidFill>
                  <a:schemeClr val="bg1"/>
                </a:solidFill>
              </a:rPr>
              <a:t>CDC 2008</a:t>
            </a:r>
            <a:endParaRPr lang="en-US" i="1" dirty="0">
              <a:solidFill>
                <a:schemeClr val="bg1"/>
              </a:solidFill>
            </a:endParaRPr>
          </a:p>
        </p:txBody>
      </p:sp>
      <p:pic>
        <p:nvPicPr>
          <p:cNvPr id="11266" name="Picture 2" descr="C:\Users\user83\Desktop\TICL-2014\map_3-04 (2)_001.png"/>
          <p:cNvPicPr>
            <a:picLocks noChangeAspect="1" noChangeArrowheads="1"/>
          </p:cNvPicPr>
          <p:nvPr/>
        </p:nvPicPr>
        <p:blipFill>
          <a:blip r:embed="rId2" cstate="print">
            <a:lum bright="-10000" contrast="30000"/>
          </a:blip>
          <a:srcRect l="1228" t="23457" r="13029"/>
          <a:stretch>
            <a:fillRect/>
          </a:stretch>
        </p:blipFill>
        <p:spPr bwMode="auto">
          <a:xfrm>
            <a:off x="228600" y="1219200"/>
            <a:ext cx="8686800" cy="4953000"/>
          </a:xfrm>
          <a:prstGeom prst="rect">
            <a:avLst/>
          </a:prstGeom>
          <a:noFill/>
        </p:spPr>
      </p:pic>
      <p:pic>
        <p:nvPicPr>
          <p:cNvPr id="11267" name="Picture 3"/>
          <p:cNvPicPr>
            <a:picLocks noChangeAspect="1" noChangeArrowheads="1"/>
          </p:cNvPicPr>
          <p:nvPr/>
        </p:nvPicPr>
        <p:blipFill>
          <a:blip r:embed="rId3" cstate="print"/>
          <a:srcRect/>
          <a:stretch>
            <a:fillRect/>
          </a:stretch>
        </p:blipFill>
        <p:spPr bwMode="auto">
          <a:xfrm>
            <a:off x="2043479" y="2286000"/>
            <a:ext cx="4909305"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4191000" y="3743980"/>
            <a:ext cx="1219200" cy="523220"/>
          </a:xfrm>
          <a:prstGeom prst="rect">
            <a:avLst/>
          </a:prstGeom>
          <a:noFill/>
        </p:spPr>
        <p:txBody>
          <a:bodyPr wrap="square" rtlCol="0">
            <a:spAutoFit/>
          </a:bodyPr>
          <a:lstStyle/>
          <a:p>
            <a:r>
              <a:rPr lang="en-US" sz="2800" b="1" dirty="0" smtClean="0">
                <a:solidFill>
                  <a:srgbClr val="FFFFFF"/>
                </a:solidFill>
                <a:effectLst>
                  <a:outerShdw blurRad="38100" dist="38100" dir="2700000" algn="tl">
                    <a:srgbClr val="000000">
                      <a:alpha val="43137"/>
                    </a:srgbClr>
                  </a:outerShdw>
                </a:effectLst>
              </a:rPr>
              <a:t>5-7 %</a:t>
            </a:r>
            <a:endParaRPr lang="en-US" sz="2800" b="1" dirty="0">
              <a:solidFill>
                <a:srgbClr val="FFFFFF"/>
              </a:solidFill>
              <a:effectLst>
                <a:outerShdw blurRad="38100" dist="38100" dir="2700000" algn="tl">
                  <a:srgbClr val="000000">
                    <a:alpha val="43137"/>
                  </a:srgbClr>
                </a:outerShdw>
              </a:effectLst>
            </a:endParaRPr>
          </a:p>
        </p:txBody>
      </p:sp>
      <p:sp>
        <p:nvSpPr>
          <p:cNvPr id="7" name="Rectangle 6"/>
          <p:cNvSpPr/>
          <p:nvPr/>
        </p:nvSpPr>
        <p:spPr>
          <a:xfrm>
            <a:off x="1981200" y="6349425"/>
            <a:ext cx="7162800" cy="523220"/>
          </a:xfrm>
          <a:prstGeom prst="rect">
            <a:avLst/>
          </a:prstGeom>
        </p:spPr>
        <p:txBody>
          <a:bodyPr wrap="square">
            <a:spAutoFit/>
          </a:bodyPr>
          <a:lstStyle/>
          <a:p>
            <a:pPr algn="r"/>
            <a:r>
              <a:rPr lang="en-US" sz="1400" dirty="0" smtClean="0">
                <a:solidFill>
                  <a:srgbClr val="FFFFFF"/>
                </a:solidFill>
              </a:rPr>
              <a:t>Centers for Disease Control and Prevention (CDC), USA</a:t>
            </a:r>
          </a:p>
          <a:p>
            <a:pPr algn="r"/>
            <a:r>
              <a:rPr lang="en-US" sz="1400" dirty="0" smtClean="0">
                <a:solidFill>
                  <a:srgbClr val="FFFFFF"/>
                </a:solidFill>
              </a:rPr>
              <a:t>wwwnc.cdc.gov/travel/content/</a:t>
            </a:r>
            <a:r>
              <a:rPr lang="en-US" sz="1400" dirty="0" err="1" smtClean="0">
                <a:solidFill>
                  <a:srgbClr val="FFFFFF"/>
                </a:solidFill>
              </a:rPr>
              <a:t>yellowbook</a:t>
            </a:r>
            <a:r>
              <a:rPr lang="en-US" sz="1400" dirty="0" smtClean="0">
                <a:solidFill>
                  <a:srgbClr val="FFFFFF"/>
                </a:solidFill>
              </a:rPr>
              <a:t>/2014/map_3-04.pdf</a:t>
            </a:r>
            <a:endParaRPr lang="en-US" sz="1400" dirty="0">
              <a:solidFill>
                <a:srgbClr val="FFFFFF"/>
              </a:solidFill>
            </a:endParaRPr>
          </a:p>
        </p:txBody>
      </p:sp>
      <p:sp>
        <p:nvSpPr>
          <p:cNvPr id="8" name="TextBox 7"/>
          <p:cNvSpPr txBox="1"/>
          <p:nvPr/>
        </p:nvSpPr>
        <p:spPr>
          <a:xfrm>
            <a:off x="228600" y="5486400"/>
            <a:ext cx="8686800" cy="707886"/>
          </a:xfrm>
          <a:prstGeom prst="rect">
            <a:avLst/>
          </a:prstGeom>
          <a:solidFill>
            <a:srgbClr val="FFFFFF"/>
          </a:solidFill>
          <a:ln>
            <a:solidFill>
              <a:srgbClr val="FFFFFF"/>
            </a:solidFill>
          </a:ln>
        </p:spPr>
        <p:txBody>
          <a:bodyPr wrap="square" rtlCol="0">
            <a:spAutoFit/>
          </a:bodyPr>
          <a:lstStyle/>
          <a:p>
            <a:r>
              <a:rPr lang="en-US" sz="2000" b="1" dirty="0" smtClean="0">
                <a:solidFill>
                  <a:srgbClr val="FF0000"/>
                </a:solidFill>
              </a:rPr>
              <a:t>For multiple countries estimates of prevalence of </a:t>
            </a:r>
            <a:r>
              <a:rPr lang="en-US" sz="2000" b="1" dirty="0" err="1" smtClean="0">
                <a:solidFill>
                  <a:srgbClr val="FF0000"/>
                </a:solidFill>
              </a:rPr>
              <a:t>HBsAg</a:t>
            </a:r>
            <a:r>
              <a:rPr lang="en-US" sz="2000" b="1" dirty="0" smtClean="0">
                <a:solidFill>
                  <a:srgbClr val="FF0000"/>
                </a:solidFill>
              </a:rPr>
              <a:t> are based on limited data and might not reflect current prevalence</a:t>
            </a:r>
            <a:endParaRPr lang="en-US" sz="2000" b="1" dirty="0">
              <a:solidFill>
                <a:srgbClr val="FF0000"/>
              </a:solidFill>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down)">
                                      <p:cBhvr>
                                        <p:cTn id="7" dur="500"/>
                                        <p:tgtEl>
                                          <p:spTgt spid="1126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20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allAtOnce"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FFC000"/>
                </a:solidFill>
                <a:effectLst>
                  <a:outerShdw blurRad="38100" dist="38100" dir="2700000" algn="tl">
                    <a:srgbClr val="000000">
                      <a:alpha val="43137"/>
                    </a:srgbClr>
                  </a:outerShdw>
                </a:effectLst>
              </a:rPr>
              <a:t>Prevalence of HBV infection</a:t>
            </a:r>
            <a:endParaRPr lang="en-US" sz="3600" b="1"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332037"/>
            <a:ext cx="8229600" cy="4525963"/>
          </a:xfrm>
        </p:spPr>
        <p:txBody>
          <a:bodyPr>
            <a:normAutofit/>
          </a:bodyPr>
          <a:lstStyle/>
          <a:p>
            <a:r>
              <a:rPr lang="en-US" sz="2800" dirty="0" smtClean="0">
                <a:solidFill>
                  <a:srgbClr val="FFFFFF"/>
                </a:solidFill>
              </a:rPr>
              <a:t>At present the reliable, updated, prevalence of HBV infection in Georgia is unknown</a:t>
            </a:r>
          </a:p>
          <a:p>
            <a:endParaRPr lang="en-US" sz="2800" dirty="0" smtClean="0">
              <a:solidFill>
                <a:srgbClr val="FFFFFF"/>
              </a:solidFill>
            </a:endParaRPr>
          </a:p>
          <a:p>
            <a:r>
              <a:rPr lang="en-US" sz="2800" dirty="0" smtClean="0">
                <a:solidFill>
                  <a:srgbClr val="FFFFFF"/>
                </a:solidFill>
              </a:rPr>
              <a:t>According the data from separate medical centers and NCDC we may do some estimate conclusions</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84238"/>
          </a:xfrm>
        </p:spPr>
        <p:txBody>
          <a:bodyPr>
            <a:noAutofit/>
          </a:bodyPr>
          <a:lstStyle/>
          <a:p>
            <a:r>
              <a:rPr lang="en-US" sz="2800" b="1" dirty="0" smtClean="0">
                <a:solidFill>
                  <a:srgbClr val="FFC000"/>
                </a:solidFill>
                <a:effectLst>
                  <a:outerShdw blurRad="38100" dist="38100" dir="2700000" algn="tl">
                    <a:srgbClr val="000000">
                      <a:alpha val="43137"/>
                    </a:srgbClr>
                  </a:outerShdw>
                </a:effectLst>
              </a:rPr>
              <a:t>Incidence rate of HBV infection in Georgia from 2000 to 2012 </a:t>
            </a:r>
            <a:r>
              <a:rPr lang="fr-FR" sz="2800" b="1" dirty="0" smtClean="0">
                <a:solidFill>
                  <a:srgbClr val="FFC000"/>
                </a:solidFill>
                <a:effectLst>
                  <a:outerShdw blurRad="38100" dist="38100" dir="2700000" algn="tl">
                    <a:srgbClr val="000000">
                      <a:alpha val="43137"/>
                    </a:srgbClr>
                  </a:outerShdw>
                </a:effectLst>
              </a:rPr>
              <a:t>per 100 000 population</a:t>
            </a:r>
            <a:endParaRPr lang="en-US" sz="2800" b="1" dirty="0">
              <a:solidFill>
                <a:srgbClr val="FFC000"/>
              </a:solidFill>
              <a:effectLst>
                <a:outerShdw blurRad="38100" dist="38100" dir="2700000" algn="tl">
                  <a:srgbClr val="000000">
                    <a:alpha val="43137"/>
                  </a:srgbClr>
                </a:outerShdw>
              </a:effectLst>
            </a:endParaRPr>
          </a:p>
        </p:txBody>
      </p:sp>
      <p:pic>
        <p:nvPicPr>
          <p:cNvPr id="27650" name="Picture 2"/>
          <p:cNvPicPr>
            <a:picLocks noChangeAspect="1" noChangeArrowheads="1"/>
          </p:cNvPicPr>
          <p:nvPr/>
        </p:nvPicPr>
        <p:blipFill>
          <a:blip r:embed="rId2" cstate="print">
            <a:lum bright="-10000" contrast="20000"/>
          </a:blip>
          <a:srcRect l="3593" r="4790" b="1422"/>
          <a:stretch>
            <a:fillRect/>
          </a:stretch>
        </p:blipFill>
        <p:spPr bwMode="auto">
          <a:xfrm>
            <a:off x="685800" y="1447800"/>
            <a:ext cx="7391400" cy="5022949"/>
          </a:xfrm>
          <a:prstGeom prst="rect">
            <a:avLst/>
          </a:prstGeom>
          <a:noFill/>
          <a:ln w="9525">
            <a:noFill/>
            <a:miter lim="800000"/>
            <a:headEnd/>
            <a:tailEnd/>
          </a:ln>
          <a:effectLst/>
        </p:spPr>
      </p:pic>
      <p:sp>
        <p:nvSpPr>
          <p:cNvPr id="5" name="TextBox 4"/>
          <p:cNvSpPr txBox="1"/>
          <p:nvPr/>
        </p:nvSpPr>
        <p:spPr>
          <a:xfrm>
            <a:off x="1905000" y="1840468"/>
            <a:ext cx="1295400" cy="369332"/>
          </a:xfrm>
          <a:prstGeom prst="rect">
            <a:avLst/>
          </a:prstGeom>
          <a:solidFill>
            <a:schemeClr val="bg2"/>
          </a:solidFill>
        </p:spPr>
        <p:txBody>
          <a:bodyPr wrap="square" rtlCol="0">
            <a:spAutoFit/>
          </a:bodyPr>
          <a:lstStyle/>
          <a:p>
            <a:r>
              <a:rPr lang="en-US" b="1" dirty="0" smtClean="0">
                <a:solidFill>
                  <a:srgbClr val="FFFFFF"/>
                </a:solidFill>
              </a:rPr>
              <a:t>Hepatitis B</a:t>
            </a:r>
            <a:endParaRPr lang="en-US" b="1" dirty="0">
              <a:solidFill>
                <a:srgbClr val="FFFFFF"/>
              </a:solidFill>
            </a:endParaRPr>
          </a:p>
        </p:txBody>
      </p:sp>
      <p:sp>
        <p:nvSpPr>
          <p:cNvPr id="6" name="TextBox 5"/>
          <p:cNvSpPr txBox="1"/>
          <p:nvPr/>
        </p:nvSpPr>
        <p:spPr>
          <a:xfrm>
            <a:off x="3733800" y="1840468"/>
            <a:ext cx="1295400" cy="369332"/>
          </a:xfrm>
          <a:prstGeom prst="rect">
            <a:avLst/>
          </a:prstGeom>
          <a:solidFill>
            <a:schemeClr val="bg2"/>
          </a:solidFill>
        </p:spPr>
        <p:txBody>
          <a:bodyPr wrap="square" rtlCol="0">
            <a:spAutoFit/>
          </a:bodyPr>
          <a:lstStyle/>
          <a:p>
            <a:r>
              <a:rPr lang="en-US" b="1" dirty="0" smtClean="0">
                <a:solidFill>
                  <a:srgbClr val="FFFFFF"/>
                </a:solidFill>
              </a:rPr>
              <a:t>Hepatitis C</a:t>
            </a:r>
            <a:endParaRPr lang="en-US" b="1" dirty="0">
              <a:solidFill>
                <a:srgbClr val="FFFFFF"/>
              </a:solidFill>
            </a:endParaRPr>
          </a:p>
        </p:txBody>
      </p:sp>
      <p:sp>
        <p:nvSpPr>
          <p:cNvPr id="9" name="Rectangle 8"/>
          <p:cNvSpPr/>
          <p:nvPr/>
        </p:nvSpPr>
        <p:spPr>
          <a:xfrm>
            <a:off x="2286000" y="6474023"/>
            <a:ext cx="6858000" cy="307777"/>
          </a:xfrm>
          <a:prstGeom prst="rect">
            <a:avLst/>
          </a:prstGeom>
        </p:spPr>
        <p:txBody>
          <a:bodyPr wrap="square">
            <a:spAutoFit/>
          </a:bodyPr>
          <a:lstStyle/>
          <a:p>
            <a:pPr lvl="0" algn="r" fontAlgn="base">
              <a:spcBef>
                <a:spcPct val="50000"/>
              </a:spcBef>
              <a:spcAft>
                <a:spcPct val="0"/>
              </a:spcAft>
              <a:buClr>
                <a:srgbClr val="3366FF"/>
              </a:buClr>
              <a:buSzPct val="80000"/>
            </a:pPr>
            <a:r>
              <a:rPr lang="en-US" sz="1400" i="1" dirty="0" smtClean="0">
                <a:solidFill>
                  <a:srgbClr val="FFFFFF"/>
                </a:solidFill>
                <a:latin typeface="Times New Roman" pitchFamily="18" charset="0"/>
              </a:rPr>
              <a:t>National Center of Disease Control and Public Health (NCDC), Georgia, 2014</a:t>
            </a:r>
            <a:endParaRPr lang="en-US" sz="1400" i="1" dirty="0">
              <a:solidFill>
                <a:srgbClr val="FFFFFF"/>
              </a:solidFill>
              <a:latin typeface="Times New Roman" pitchFamily="18" charset="0"/>
            </a:endParaRPr>
          </a:p>
        </p:txBody>
      </p:sp>
      <p:sp>
        <p:nvSpPr>
          <p:cNvPr id="7" name="TextBox 6"/>
          <p:cNvSpPr txBox="1"/>
          <p:nvPr/>
        </p:nvSpPr>
        <p:spPr>
          <a:xfrm>
            <a:off x="7086600" y="4444425"/>
            <a:ext cx="914400" cy="584775"/>
          </a:xfrm>
          <a:prstGeom prst="rect">
            <a:avLst/>
          </a:prstGeom>
          <a:noFill/>
          <a:ln w="38100">
            <a:solidFill>
              <a:schemeClr val="tx1"/>
            </a:solidFill>
          </a:ln>
        </p:spPr>
        <p:txBody>
          <a:bodyPr wrap="square" rtlCol="0">
            <a:spAutoFit/>
          </a:bodyPr>
          <a:lstStyle/>
          <a:p>
            <a:r>
              <a:rPr lang="en-US" sz="3200" b="1" dirty="0" smtClean="0">
                <a:solidFill>
                  <a:srgbClr val="FF0000"/>
                </a:solidFill>
              </a:rPr>
              <a:t>22.7</a:t>
            </a:r>
            <a:endParaRPr lang="en-US" sz="3200" b="1" dirty="0">
              <a:solidFill>
                <a:srgbClr val="FF0000"/>
              </a:solidFill>
            </a:endParaRPr>
          </a:p>
        </p:txBody>
      </p:sp>
      <p:sp>
        <p:nvSpPr>
          <p:cNvPr id="8" name="Slide Number Placeholder 7"/>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229600" cy="4525963"/>
          </a:xfrm>
        </p:spPr>
        <p:txBody>
          <a:bodyPr>
            <a:normAutofit/>
          </a:bodyPr>
          <a:lstStyle/>
          <a:p>
            <a:r>
              <a:rPr lang="en-US" sz="2600" dirty="0" smtClean="0">
                <a:solidFill>
                  <a:srgbClr val="FFFFFF"/>
                </a:solidFill>
              </a:rPr>
              <a:t>Incidence of HBV infection in EU in 2012 was </a:t>
            </a:r>
            <a:r>
              <a:rPr lang="fr-FR" sz="2600" b="1" dirty="0" smtClean="0">
                <a:solidFill>
                  <a:srgbClr val="FFFFFF"/>
                </a:solidFill>
              </a:rPr>
              <a:t>3.5</a:t>
            </a:r>
            <a:r>
              <a:rPr lang="fr-FR" sz="2600" dirty="0" smtClean="0">
                <a:solidFill>
                  <a:srgbClr val="FFFFFF"/>
                </a:solidFill>
              </a:rPr>
              <a:t> per 100 000 population</a:t>
            </a:r>
          </a:p>
        </p:txBody>
      </p:sp>
      <p:sp>
        <p:nvSpPr>
          <p:cNvPr id="4" name="Title 1"/>
          <p:cNvSpPr>
            <a:spLocks noGrp="1"/>
          </p:cNvSpPr>
          <p:nvPr>
            <p:ph type="title"/>
          </p:nvPr>
        </p:nvSpPr>
        <p:spPr>
          <a:xfrm>
            <a:off x="457200" y="274638"/>
            <a:ext cx="8229600" cy="1143000"/>
          </a:xfrm>
        </p:spPr>
        <p:txBody>
          <a:bodyPr>
            <a:normAutofit/>
          </a:bodyPr>
          <a:lstStyle/>
          <a:p>
            <a:r>
              <a:rPr lang="en-US" sz="3600" b="1" dirty="0" smtClean="0">
                <a:solidFill>
                  <a:srgbClr val="FFC000"/>
                </a:solidFill>
                <a:effectLst>
                  <a:outerShdw blurRad="38100" dist="38100" dir="2700000" algn="tl">
                    <a:srgbClr val="000000">
                      <a:alpha val="43137"/>
                    </a:srgbClr>
                  </a:outerShdw>
                </a:effectLst>
              </a:rPr>
              <a:t>Incidence rate of HBV infection in EU</a:t>
            </a:r>
            <a:endParaRPr lang="en-US" sz="3600" b="1" dirty="0">
              <a:solidFill>
                <a:srgbClr val="FFC000"/>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2" cstate="print"/>
          <a:srcRect/>
          <a:stretch>
            <a:fillRect/>
          </a:stretch>
        </p:blipFill>
        <p:spPr bwMode="auto">
          <a:xfrm>
            <a:off x="1295400" y="2362200"/>
            <a:ext cx="6553200" cy="4114800"/>
          </a:xfrm>
          <a:prstGeom prst="rect">
            <a:avLst/>
          </a:prstGeom>
          <a:noFill/>
          <a:ln w="9525">
            <a:noFill/>
            <a:miter lim="800000"/>
            <a:headEnd/>
            <a:tailEnd/>
          </a:ln>
        </p:spPr>
      </p:pic>
      <p:sp>
        <p:nvSpPr>
          <p:cNvPr id="10" name="Rectangle 9"/>
          <p:cNvSpPr/>
          <p:nvPr/>
        </p:nvSpPr>
        <p:spPr>
          <a:xfrm>
            <a:off x="914400" y="6400800"/>
            <a:ext cx="8153400" cy="523220"/>
          </a:xfrm>
          <a:prstGeom prst="rect">
            <a:avLst/>
          </a:prstGeom>
        </p:spPr>
        <p:txBody>
          <a:bodyPr wrap="square">
            <a:spAutoFit/>
          </a:bodyPr>
          <a:lstStyle/>
          <a:p>
            <a:pPr lvl="0" algn="r" fontAlgn="base">
              <a:spcAft>
                <a:spcPct val="0"/>
              </a:spcAft>
              <a:buClr>
                <a:srgbClr val="3366FF"/>
              </a:buClr>
              <a:buSzPct val="80000"/>
            </a:pPr>
            <a:r>
              <a:rPr lang="en-US" sz="1400" i="1" dirty="0" smtClean="0">
                <a:solidFill>
                  <a:srgbClr val="FFFFFF"/>
                </a:solidFill>
                <a:latin typeface="Times New Roman" pitchFamily="18" charset="0"/>
              </a:rPr>
              <a:t>Surveillance and prevention of hepatitis B and C in Europe, Stockholm, 2010;</a:t>
            </a:r>
          </a:p>
          <a:p>
            <a:pPr lvl="0" algn="r" fontAlgn="base">
              <a:spcAft>
                <a:spcPct val="0"/>
              </a:spcAft>
              <a:buClr>
                <a:srgbClr val="3366FF"/>
              </a:buClr>
              <a:buSzPct val="80000"/>
            </a:pPr>
            <a:r>
              <a:rPr lang="en-US" sz="1400" i="1" dirty="0" smtClean="0">
                <a:solidFill>
                  <a:srgbClr val="FFFFFF"/>
                </a:solidFill>
                <a:latin typeface="Times New Roman" pitchFamily="18" charset="0"/>
              </a:rPr>
              <a:t>European Centre for Disease Prevention and Control, 2010</a:t>
            </a:r>
            <a:endParaRPr lang="en-US" sz="1400" i="1" dirty="0">
              <a:solidFill>
                <a:srgbClr val="FFFFFF"/>
              </a:solidFill>
              <a:latin typeface="Times New Roman" pitchFamily="18" charset="0"/>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52400" y="381000"/>
            <a:ext cx="8915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Prevalence of Acute</a:t>
            </a:r>
            <a:r>
              <a:rPr kumimoji="0" lang="en-US" sz="3600" b="1" i="0" u="none" strike="noStrike" kern="1200" cap="none" spc="0" normalizeH="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 </a:t>
            </a:r>
            <a:r>
              <a:rPr kumimoji="0" lang="en-US"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HBV infection</a:t>
            </a:r>
            <a:endParaRPr kumimoji="0" 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5" name="Content Placeholder 2"/>
          <p:cNvSpPr txBox="1">
            <a:spLocks/>
          </p:cNvSpPr>
          <p:nvPr/>
        </p:nvSpPr>
        <p:spPr>
          <a:xfrm>
            <a:off x="457200" y="1524000"/>
            <a:ext cx="8229600" cy="52578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rgbClr val="FFFFFF"/>
                </a:solidFill>
                <a:effectLst/>
                <a:uLnTx/>
                <a:uFillTx/>
                <a:latin typeface="+mn-lt"/>
                <a:ea typeface="+mn-ea"/>
                <a:cs typeface="+mn-cs"/>
              </a:rPr>
              <a:t>Prevalence of acute hepatitis B infection among newly diagnosed HBV infection in Georgia in 2012</a:t>
            </a:r>
            <a:r>
              <a:rPr lang="en-US" sz="2800" dirty="0" smtClean="0">
                <a:solidFill>
                  <a:srgbClr val="FFFFFF"/>
                </a:solidFill>
              </a:rPr>
              <a:t> was </a:t>
            </a:r>
            <a:r>
              <a:rPr lang="en-US" sz="2800" b="1" u="sng" dirty="0" smtClean="0">
                <a:solidFill>
                  <a:srgbClr val="FFFFFF"/>
                </a:solidFill>
              </a:rPr>
              <a:t>15.9%.</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smtClean="0">
              <a:ln>
                <a:noFill/>
              </a:ln>
              <a:solidFill>
                <a:srgbClr val="FFFFFF"/>
              </a:solidFill>
              <a:effectLst/>
              <a:uLnTx/>
              <a:uFillTx/>
              <a:latin typeface="+mn-lt"/>
              <a:ea typeface="+mn-ea"/>
              <a:cs typeface="+mn-cs"/>
            </a:endParaRPr>
          </a:p>
        </p:txBody>
      </p:sp>
      <p:sp>
        <p:nvSpPr>
          <p:cNvPr id="7" name="Rectangle 6"/>
          <p:cNvSpPr/>
          <p:nvPr/>
        </p:nvSpPr>
        <p:spPr>
          <a:xfrm>
            <a:off x="2209800" y="6334780"/>
            <a:ext cx="6858000" cy="523220"/>
          </a:xfrm>
          <a:prstGeom prst="rect">
            <a:avLst/>
          </a:prstGeom>
        </p:spPr>
        <p:txBody>
          <a:bodyPr wrap="square">
            <a:spAutoFit/>
          </a:bodyPr>
          <a:lstStyle/>
          <a:p>
            <a:pPr lvl="0" algn="r" fontAlgn="base">
              <a:spcAft>
                <a:spcPct val="0"/>
              </a:spcAft>
              <a:buClr>
                <a:srgbClr val="3366FF"/>
              </a:buClr>
              <a:buSzPct val="80000"/>
            </a:pPr>
            <a:r>
              <a:rPr lang="en-US" sz="1400" i="1" dirty="0" smtClean="0">
                <a:solidFill>
                  <a:srgbClr val="FFFFFF"/>
                </a:solidFill>
                <a:latin typeface="Times New Roman" pitchFamily="18" charset="0"/>
              </a:rPr>
              <a:t>National Center of Disease Control and Public Health (NCDC), Georgia, 2012</a:t>
            </a:r>
          </a:p>
          <a:p>
            <a:pPr lvl="0" algn="r" fontAlgn="base">
              <a:spcAft>
                <a:spcPct val="0"/>
              </a:spcAft>
              <a:buClr>
                <a:srgbClr val="3366FF"/>
              </a:buClr>
              <a:buSzPct val="80000"/>
            </a:pPr>
            <a:r>
              <a:rPr lang="en-US" sz="1400" i="1" dirty="0" smtClean="0">
                <a:solidFill>
                  <a:srgbClr val="FFFFFF"/>
                </a:solidFill>
                <a:latin typeface="Times New Roman" pitchFamily="18" charset="0"/>
              </a:rPr>
              <a:t>European Centre for Disease Prevention and Control, 2012</a:t>
            </a:r>
            <a:endParaRPr lang="en-US" sz="1400" i="1" dirty="0">
              <a:solidFill>
                <a:srgbClr val="FFFFFF"/>
              </a:solidFill>
              <a:latin typeface="Times New Roman" pitchFamily="18" charset="0"/>
            </a:endParaRPr>
          </a:p>
        </p:txBody>
      </p:sp>
      <p:graphicFrame>
        <p:nvGraphicFramePr>
          <p:cNvPr id="8" name="Table 7"/>
          <p:cNvGraphicFramePr>
            <a:graphicFrameLocks noGrp="1"/>
          </p:cNvGraphicFramePr>
          <p:nvPr/>
        </p:nvGraphicFramePr>
        <p:xfrm>
          <a:off x="914400" y="3200400"/>
          <a:ext cx="7239000" cy="1645920"/>
        </p:xfrm>
        <a:graphic>
          <a:graphicData uri="http://schemas.openxmlformats.org/drawingml/2006/table">
            <a:tbl>
              <a:tblPr firstRow="1" bandRow="1">
                <a:tableStyleId>{5C22544A-7EE6-4342-B048-85BDC9FD1C3A}</a:tableStyleId>
              </a:tblPr>
              <a:tblGrid>
                <a:gridCol w="1809750"/>
                <a:gridCol w="1543050"/>
                <a:gridCol w="1676400"/>
                <a:gridCol w="2209800"/>
              </a:tblGrid>
              <a:tr h="725370">
                <a:tc>
                  <a:txBody>
                    <a:bodyPr/>
                    <a:lstStyle/>
                    <a:p>
                      <a:pPr algn="ctr"/>
                      <a:endParaRPr lang="en-US" sz="2400" b="1" dirty="0">
                        <a:solidFill>
                          <a:srgbClr val="FFFFFF"/>
                        </a:solidFill>
                      </a:endParaRPr>
                    </a:p>
                  </a:txBody>
                  <a:tcPr anchor="ctr">
                    <a:solidFill>
                      <a:schemeClr val="tx1"/>
                    </a:solidFill>
                  </a:tcPr>
                </a:tc>
                <a:tc>
                  <a:txBody>
                    <a:bodyPr/>
                    <a:lstStyle/>
                    <a:p>
                      <a:pPr algn="ctr"/>
                      <a:r>
                        <a:rPr lang="en-US" sz="2400" b="1" dirty="0" smtClean="0">
                          <a:solidFill>
                            <a:srgbClr val="FFFFFF"/>
                          </a:solidFill>
                        </a:rPr>
                        <a:t>Acute</a:t>
                      </a:r>
                      <a:endParaRPr lang="en-US" sz="2400" b="1" dirty="0">
                        <a:solidFill>
                          <a:srgbClr val="FFFFFF"/>
                        </a:solidFill>
                      </a:endParaRPr>
                    </a:p>
                  </a:txBody>
                  <a:tcPr anchor="ctr">
                    <a:solidFill>
                      <a:schemeClr val="tx1"/>
                    </a:solidFill>
                  </a:tcPr>
                </a:tc>
                <a:tc>
                  <a:txBody>
                    <a:bodyPr/>
                    <a:lstStyle/>
                    <a:p>
                      <a:pPr algn="ctr"/>
                      <a:r>
                        <a:rPr lang="en-US" sz="2400" b="1" dirty="0" smtClean="0">
                          <a:solidFill>
                            <a:srgbClr val="FFFFFF"/>
                          </a:solidFill>
                        </a:rPr>
                        <a:t>Chronic</a:t>
                      </a:r>
                      <a:endParaRPr lang="en-US" sz="2400" b="1" dirty="0">
                        <a:solidFill>
                          <a:srgbClr val="FFFFFF"/>
                        </a:solidFill>
                      </a:endParaRPr>
                    </a:p>
                  </a:txBody>
                  <a:tcPr anchor="ctr">
                    <a:solidFill>
                      <a:schemeClr val="tx1"/>
                    </a:solidFill>
                  </a:tcPr>
                </a:tc>
                <a:tc>
                  <a:txBody>
                    <a:bodyPr/>
                    <a:lstStyle/>
                    <a:p>
                      <a:pPr algn="ctr"/>
                      <a:r>
                        <a:rPr lang="en-US" sz="2400" b="1" dirty="0" smtClean="0">
                          <a:solidFill>
                            <a:srgbClr val="FFFFFF"/>
                          </a:solidFill>
                        </a:rPr>
                        <a:t>Non</a:t>
                      </a:r>
                      <a:r>
                        <a:rPr lang="en-US" sz="2400" b="1" baseline="0" dirty="0" smtClean="0">
                          <a:solidFill>
                            <a:srgbClr val="FFFFFF"/>
                          </a:solidFill>
                        </a:rPr>
                        <a:t> differentiated</a:t>
                      </a:r>
                      <a:endParaRPr lang="en-US" sz="2400" b="1" dirty="0">
                        <a:solidFill>
                          <a:srgbClr val="FFFFFF"/>
                        </a:solidFill>
                      </a:endParaRPr>
                    </a:p>
                  </a:txBody>
                  <a:tcPr anchor="ctr">
                    <a:solidFill>
                      <a:schemeClr val="tx1"/>
                    </a:solidFill>
                  </a:tcPr>
                </a:tc>
              </a:tr>
              <a:tr h="7300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Hepatitis B</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In</a:t>
                      </a:r>
                      <a:r>
                        <a:rPr lang="en-US" sz="2400" b="1" baseline="0" dirty="0" smtClean="0"/>
                        <a:t> </a:t>
                      </a:r>
                      <a:r>
                        <a:rPr lang="en-US" sz="2400" b="1" dirty="0" smtClean="0"/>
                        <a:t>EU</a:t>
                      </a:r>
                    </a:p>
                  </a:txBody>
                  <a:tcPr anchor="ctr"/>
                </a:tc>
                <a:tc>
                  <a:txBody>
                    <a:bodyPr/>
                    <a:lstStyle/>
                    <a:p>
                      <a:pPr algn="ctr"/>
                      <a:r>
                        <a:rPr lang="en-US" sz="2400" b="1" dirty="0" smtClean="0"/>
                        <a:t>16.1%</a:t>
                      </a:r>
                      <a:endParaRPr lang="en-US" sz="2400" b="1" dirty="0" smtClean="0">
                        <a:solidFill>
                          <a:srgbClr val="FF0000"/>
                        </a:solidFill>
                      </a:endParaRPr>
                    </a:p>
                  </a:txBody>
                  <a:tcPr anchor="ctr"/>
                </a:tc>
                <a:tc>
                  <a:txBody>
                    <a:bodyPr/>
                    <a:lstStyle/>
                    <a:p>
                      <a:pPr algn="ctr"/>
                      <a:r>
                        <a:rPr lang="en-US" sz="2400" b="1" dirty="0" smtClean="0"/>
                        <a:t>71.0%</a:t>
                      </a:r>
                      <a:endParaRPr lang="en-US" sz="2400" b="1" dirty="0"/>
                    </a:p>
                  </a:txBody>
                  <a:tcPr anchor="ctr"/>
                </a:tc>
                <a:tc>
                  <a:txBody>
                    <a:bodyPr/>
                    <a:lstStyle/>
                    <a:p>
                      <a:pPr algn="ctr"/>
                      <a:r>
                        <a:rPr lang="en-US" sz="2400" b="1" dirty="0" smtClean="0"/>
                        <a:t>12.9%</a:t>
                      </a:r>
                      <a:endParaRPr lang="en-US" sz="2400" b="1" dirty="0"/>
                    </a:p>
                  </a:txBody>
                  <a:tcPr anchor="ctr"/>
                </a:tc>
              </a:tr>
            </a:tbl>
          </a:graphicData>
        </a:graphic>
      </p:graphicFrame>
      <p:sp>
        <p:nvSpPr>
          <p:cNvPr id="6" name="Slide Number Placeholder 5"/>
          <p:cNvSpPr>
            <a:spLocks noGrp="1"/>
          </p:cNvSpPr>
          <p:nvPr>
            <p:ph type="sldNum" sz="quarter" idx="12"/>
          </p:nvPr>
        </p:nvSpPr>
        <p:spPr/>
        <p:txBody>
          <a:bodyPr/>
          <a:lstStyle/>
          <a:p>
            <a:fld id="{B6F15528-21DE-4FAA-801E-634DDDAF4B2B}" type="slidenum">
              <a:rPr lang="en-US" smtClean="0"/>
              <a:pPr/>
              <a:t>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 Placeholder 2"/>
          <p:cNvSpPr>
            <a:spLocks noGrp="1"/>
          </p:cNvSpPr>
          <p:nvPr>
            <p:ph idx="1"/>
          </p:nvPr>
        </p:nvSpPr>
        <p:spPr>
          <a:xfrm>
            <a:off x="304800" y="1219200"/>
            <a:ext cx="8610600" cy="5638800"/>
          </a:xfrm>
        </p:spPr>
        <p:txBody>
          <a:bodyPr>
            <a:noAutofit/>
          </a:bodyPr>
          <a:lstStyle/>
          <a:p>
            <a:pPr>
              <a:buNone/>
            </a:pPr>
            <a:r>
              <a:rPr lang="en-US" sz="2600" dirty="0" smtClean="0">
                <a:solidFill>
                  <a:srgbClr val="FFFFFF"/>
                </a:solidFill>
              </a:rPr>
              <a:t>Limitations of data from Georgia:</a:t>
            </a:r>
          </a:p>
          <a:p>
            <a:pPr>
              <a:buNone/>
            </a:pPr>
            <a:endParaRPr lang="en-US" sz="2600" dirty="0" smtClean="0">
              <a:solidFill>
                <a:srgbClr val="FFFFFF"/>
              </a:solidFill>
            </a:endParaRPr>
          </a:p>
          <a:p>
            <a:r>
              <a:rPr lang="en-US" sz="2600" dirty="0" smtClean="0">
                <a:solidFill>
                  <a:srgbClr val="FFFFFF"/>
                </a:solidFill>
              </a:rPr>
              <a:t>As in almost all developing countries, estimates of prevalence and incidence rate of diseases are often unreliable and incomplete</a:t>
            </a:r>
          </a:p>
          <a:p>
            <a:endParaRPr lang="en-US" sz="2600" dirty="0" smtClean="0">
              <a:solidFill>
                <a:srgbClr val="FFFFFF"/>
              </a:solidFill>
            </a:endParaRPr>
          </a:p>
          <a:p>
            <a:r>
              <a:rPr lang="en-US" sz="2600" dirty="0" smtClean="0">
                <a:solidFill>
                  <a:srgbClr val="FFFFFF"/>
                </a:solidFill>
              </a:rPr>
              <a:t>Data are lacking for many public health facility, hospitals, outpatient clinics, private medical centers</a:t>
            </a:r>
          </a:p>
          <a:p>
            <a:endParaRPr lang="en-US" sz="2600" dirty="0" smtClean="0">
              <a:solidFill>
                <a:srgbClr val="FFFFFF"/>
              </a:solidFill>
            </a:endParaRPr>
          </a:p>
          <a:p>
            <a:r>
              <a:rPr lang="en-US" sz="2600" dirty="0" smtClean="0">
                <a:solidFill>
                  <a:srgbClr val="00B050"/>
                </a:solidFill>
              </a:rPr>
              <a:t>NCDC/Georgia with collaboration to CDC/USA are in process to evaluate prevalence of HCV in general population and also is planed to evaluate HBV. So we might have the reliable prevalence of HBV within the next year</a:t>
            </a:r>
          </a:p>
        </p:txBody>
      </p:sp>
      <p:sp>
        <p:nvSpPr>
          <p:cNvPr id="5" name="Title 1"/>
          <p:cNvSpPr txBox="1">
            <a:spLocks/>
          </p:cNvSpPr>
          <p:nvPr/>
        </p:nvSpPr>
        <p:spPr>
          <a:xfrm>
            <a:off x="152400" y="381000"/>
            <a:ext cx="89154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rgbClr val="FFC000"/>
                </a:solidFill>
                <a:effectLst>
                  <a:outerShdw blurRad="38100" dist="38100" dir="2700000" algn="tl">
                    <a:srgbClr val="000000">
                      <a:alpha val="43137"/>
                    </a:srgbClr>
                  </a:outerShdw>
                </a:effectLst>
                <a:uLnTx/>
                <a:uFillTx/>
                <a:latin typeface="+mj-lt"/>
                <a:ea typeface="+mj-ea"/>
                <a:cs typeface="+mj-cs"/>
              </a:rPr>
              <a:t>Prevalence HBV infection</a:t>
            </a:r>
            <a:endParaRPr kumimoji="0" lang="en-US" sz="3600" b="1" i="0" u="none" strike="noStrike" kern="1200" cap="none" spc="0" normalizeH="0" baseline="0" noProof="0" dirty="0">
              <a:ln>
                <a:noFill/>
              </a:ln>
              <a:solidFill>
                <a:srgbClr val="FFC000"/>
              </a:solidFill>
              <a:effectLst>
                <a:outerShdw blurRad="38100" dist="38100" dir="2700000" algn="tl">
                  <a:srgbClr val="000000">
                    <a:alpha val="43137"/>
                  </a:srgbClr>
                </a:outerShdw>
              </a:effectLst>
              <a:uLnTx/>
              <a:uFillTx/>
              <a:latin typeface="+mj-lt"/>
              <a:ea typeface="+mj-ea"/>
              <a:cs typeface="+mj-cs"/>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down)">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theme1.xml><?xml version="1.0" encoding="utf-8"?>
<a:theme xmlns:a="http://schemas.openxmlformats.org/drawingml/2006/main" name="Office Theme">
  <a:themeElements>
    <a:clrScheme name="Custom 7">
      <a:dk1>
        <a:srgbClr val="112845"/>
      </a:dk1>
      <a:lt1>
        <a:srgbClr val="112845"/>
      </a:lt1>
      <a:dk2>
        <a:srgbClr val="17365D"/>
      </a:dk2>
      <a:lt2>
        <a:srgbClr val="17365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1">
      <a:dk1>
        <a:srgbClr val="1F497D"/>
      </a:dk1>
      <a:lt1>
        <a:srgbClr val="1F497D"/>
      </a:lt1>
      <a:dk2>
        <a:srgbClr val="1F497D"/>
      </a:dk2>
      <a:lt2>
        <a:srgbClr val="1F497D"/>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4608</TotalTime>
  <Words>1480</Words>
  <Application>Microsoft Office PowerPoint</Application>
  <PresentationFormat>On-screen Show (4:3)</PresentationFormat>
  <Paragraphs>248</Paragraphs>
  <Slides>29</Slides>
  <Notes>4</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29</vt:i4>
      </vt:variant>
    </vt:vector>
  </HeadingPairs>
  <TitlesOfParts>
    <vt:vector size="32" baseType="lpstr">
      <vt:lpstr>Office Theme</vt:lpstr>
      <vt:lpstr>1_Office Theme</vt:lpstr>
      <vt:lpstr>Chart</vt:lpstr>
      <vt:lpstr>HBV/HDV infection in Georgia</vt:lpstr>
      <vt:lpstr>Outline</vt:lpstr>
      <vt:lpstr>Slide 3</vt:lpstr>
      <vt:lpstr>Prevalence of chronic hepatitis B virus infection worldwide, 2005, adults (19-49 Years)</vt:lpstr>
      <vt:lpstr>Prevalence of HBV infection</vt:lpstr>
      <vt:lpstr>Incidence rate of HBV infection in Georgia from 2000 to 2012 per 100 000 population</vt:lpstr>
      <vt:lpstr>Incidence rate of HBV infection in EU</vt:lpstr>
      <vt:lpstr>Slide 8</vt:lpstr>
      <vt:lpstr>Slide 9</vt:lpstr>
      <vt:lpstr>HBV infection in pregnancy</vt:lpstr>
      <vt:lpstr>Slide 11</vt:lpstr>
      <vt:lpstr>Slide 12</vt:lpstr>
      <vt:lpstr>Prevalence of HBsAg Among   Pregnant Women in Mtskheta Region, Georgia.</vt:lpstr>
      <vt:lpstr>Prevalence of HBV in EU</vt:lpstr>
      <vt:lpstr>Data from "Mrcheveli" Med. Center - Hepatology Unit  (05.2012-05.2014) </vt:lpstr>
      <vt:lpstr>Data from "Mrcheveli" Med. Center - Hepatology Unit  (05.2012-05.2014) </vt:lpstr>
      <vt:lpstr>Data from "Mrcheveli" Med. Center - Hepatology Unit  (05.2012-05.2014) </vt:lpstr>
      <vt:lpstr>Data from "Mrcheveli" Med. Center - Hepatology Unit  (05.2012-05.2014) </vt:lpstr>
      <vt:lpstr>Data from "Mrcheveli" Med. Center - Hepatology Unit  (05.2012-05.2014) </vt:lpstr>
      <vt:lpstr>Slide 20</vt:lpstr>
      <vt:lpstr>Available diagnostics methods of HBV/HDV</vt:lpstr>
      <vt:lpstr>Available treatment options for HBV/HDV</vt:lpstr>
      <vt:lpstr>Antiviral Treatment Uptake in Georgia</vt:lpstr>
      <vt:lpstr>Viral Characteristics of HBV in Georgia</vt:lpstr>
      <vt:lpstr>Hepatitis D infection in Georgia</vt:lpstr>
      <vt:lpstr>Slide 26</vt:lpstr>
      <vt:lpstr>Prevention of HBV Infection</vt:lpstr>
      <vt:lpstr>Summary</vt:lpstr>
      <vt:lpstr>Thank you for your attention!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we know about HBV infection in Georgia</dc:title>
  <dc:creator>User</dc:creator>
  <cp:lastModifiedBy>Duda</cp:lastModifiedBy>
  <cp:revision>374</cp:revision>
  <dcterms:created xsi:type="dcterms:W3CDTF">2006-08-16T00:00:00Z</dcterms:created>
  <dcterms:modified xsi:type="dcterms:W3CDTF">2014-09-01T11:56:28Z</dcterms:modified>
</cp:coreProperties>
</file>