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493" r:id="rId2"/>
    <p:sldId id="539" r:id="rId3"/>
    <p:sldId id="494" r:id="rId4"/>
    <p:sldId id="504" r:id="rId5"/>
    <p:sldId id="499" r:id="rId6"/>
    <p:sldId id="505" r:id="rId7"/>
    <p:sldId id="546" r:id="rId8"/>
    <p:sldId id="525" r:id="rId9"/>
    <p:sldId id="548" r:id="rId10"/>
    <p:sldId id="532" r:id="rId11"/>
    <p:sldId id="541" r:id="rId12"/>
    <p:sldId id="543" r:id="rId13"/>
    <p:sldId id="544" r:id="rId14"/>
    <p:sldId id="513" r:id="rId15"/>
    <p:sldId id="529" r:id="rId16"/>
    <p:sldId id="527" r:id="rId17"/>
    <p:sldId id="536" r:id="rId18"/>
    <p:sldId id="530" r:id="rId19"/>
    <p:sldId id="545" r:id="rId20"/>
    <p:sldId id="528" r:id="rId21"/>
    <p:sldId id="531" r:id="rId22"/>
    <p:sldId id="534" r:id="rId23"/>
    <p:sldId id="538" r:id="rId24"/>
    <p:sldId id="549" r:id="rId25"/>
  </p:sldIdLst>
  <p:sldSz cx="9144000" cy="6858000" type="screen4x3"/>
  <p:notesSz cx="6797675" cy="9926638"/>
  <p:defaultTextStyle>
    <a:defPPr>
      <a:defRPr lang="de-DE"/>
    </a:defPPr>
    <a:lvl1pPr algn="l" rtl="0" fontAlgn="base">
      <a:spcBef>
        <a:spcPct val="0"/>
      </a:spcBef>
      <a:spcAft>
        <a:spcPct val="0"/>
      </a:spcAft>
      <a:defRPr sz="3200" kern="1200">
        <a:solidFill>
          <a:schemeClr val="tx1"/>
        </a:solidFill>
        <a:latin typeface="Times New Roman" charset="0"/>
        <a:ea typeface="+mn-ea"/>
        <a:cs typeface="+mn-cs"/>
      </a:defRPr>
    </a:lvl1pPr>
    <a:lvl2pPr marL="457200" algn="l" rtl="0" fontAlgn="base">
      <a:spcBef>
        <a:spcPct val="0"/>
      </a:spcBef>
      <a:spcAft>
        <a:spcPct val="0"/>
      </a:spcAft>
      <a:defRPr sz="3200" kern="1200">
        <a:solidFill>
          <a:schemeClr val="tx1"/>
        </a:solidFill>
        <a:latin typeface="Times New Roman" charset="0"/>
        <a:ea typeface="+mn-ea"/>
        <a:cs typeface="+mn-cs"/>
      </a:defRPr>
    </a:lvl2pPr>
    <a:lvl3pPr marL="914400" algn="l" rtl="0" fontAlgn="base">
      <a:spcBef>
        <a:spcPct val="0"/>
      </a:spcBef>
      <a:spcAft>
        <a:spcPct val="0"/>
      </a:spcAft>
      <a:defRPr sz="3200" kern="1200">
        <a:solidFill>
          <a:schemeClr val="tx1"/>
        </a:solidFill>
        <a:latin typeface="Times New Roman" charset="0"/>
        <a:ea typeface="+mn-ea"/>
        <a:cs typeface="+mn-cs"/>
      </a:defRPr>
    </a:lvl3pPr>
    <a:lvl4pPr marL="1371600" algn="l" rtl="0" fontAlgn="base">
      <a:spcBef>
        <a:spcPct val="0"/>
      </a:spcBef>
      <a:spcAft>
        <a:spcPct val="0"/>
      </a:spcAft>
      <a:defRPr sz="3200" kern="1200">
        <a:solidFill>
          <a:schemeClr val="tx1"/>
        </a:solidFill>
        <a:latin typeface="Times New Roman" charset="0"/>
        <a:ea typeface="+mn-ea"/>
        <a:cs typeface="+mn-cs"/>
      </a:defRPr>
    </a:lvl4pPr>
    <a:lvl5pPr marL="1828800" algn="l" rtl="0" fontAlgn="base">
      <a:spcBef>
        <a:spcPct val="0"/>
      </a:spcBef>
      <a:spcAft>
        <a:spcPct val="0"/>
      </a:spcAft>
      <a:defRPr sz="3200" kern="1200">
        <a:solidFill>
          <a:schemeClr val="tx1"/>
        </a:solidFill>
        <a:latin typeface="Times New Roman" charset="0"/>
        <a:ea typeface="+mn-ea"/>
        <a:cs typeface="+mn-cs"/>
      </a:defRPr>
    </a:lvl5pPr>
    <a:lvl6pPr marL="2286000" algn="l" defTabSz="914400" rtl="0" eaLnBrk="1" latinLnBrk="0" hangingPunct="1">
      <a:defRPr sz="3200" kern="1200">
        <a:solidFill>
          <a:schemeClr val="tx1"/>
        </a:solidFill>
        <a:latin typeface="Times New Roman" charset="0"/>
        <a:ea typeface="+mn-ea"/>
        <a:cs typeface="+mn-cs"/>
      </a:defRPr>
    </a:lvl6pPr>
    <a:lvl7pPr marL="2743200" algn="l" defTabSz="914400" rtl="0" eaLnBrk="1" latinLnBrk="0" hangingPunct="1">
      <a:defRPr sz="3200" kern="1200">
        <a:solidFill>
          <a:schemeClr val="tx1"/>
        </a:solidFill>
        <a:latin typeface="Times New Roman" charset="0"/>
        <a:ea typeface="+mn-ea"/>
        <a:cs typeface="+mn-cs"/>
      </a:defRPr>
    </a:lvl7pPr>
    <a:lvl8pPr marL="3200400" algn="l" defTabSz="914400" rtl="0" eaLnBrk="1" latinLnBrk="0" hangingPunct="1">
      <a:defRPr sz="3200" kern="1200">
        <a:solidFill>
          <a:schemeClr val="tx1"/>
        </a:solidFill>
        <a:latin typeface="Times New Roman" charset="0"/>
        <a:ea typeface="+mn-ea"/>
        <a:cs typeface="+mn-cs"/>
      </a:defRPr>
    </a:lvl8pPr>
    <a:lvl9pPr marL="3657600" algn="l" defTabSz="914400" rtl="0" eaLnBrk="1" latinLnBrk="0" hangingPunct="1">
      <a:defRPr sz="32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00FF00"/>
    <a:srgbClr val="66FF33"/>
    <a:srgbClr val="FF5050"/>
    <a:srgbClr val="CCECFF"/>
    <a:srgbClr val="FF0000"/>
    <a:srgbClr val="333399"/>
    <a:srgbClr val="FF3300"/>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9" autoAdjust="0"/>
    <p:restoredTop sz="97833" autoAdjust="0"/>
  </p:normalViewPr>
  <p:slideViewPr>
    <p:cSldViewPr>
      <p:cViewPr>
        <p:scale>
          <a:sx n="70" d="100"/>
          <a:sy n="70" d="100"/>
        </p:scale>
        <p:origin x="-1350" y="-84"/>
      </p:cViewPr>
      <p:guideLst>
        <p:guide orient="horz"/>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5766"/>
    </p:cViewPr>
  </p:sorterViewPr>
  <p:notesViewPr>
    <p:cSldViewPr>
      <p:cViewPr>
        <p:scale>
          <a:sx n="150" d="100"/>
          <a:sy n="150" d="100"/>
        </p:scale>
        <p:origin x="-2418" y="-7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Arbeitsblat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Arbeitsblat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dirty="0" smtClean="0"/>
              <a:t>All HCV Genotypes n = </a:t>
            </a:r>
            <a:r>
              <a:rPr lang="en-US" sz="1800" baseline="0" dirty="0" smtClean="0">
                <a:effectLst/>
              </a:rPr>
              <a:t>261</a:t>
            </a:r>
            <a:endParaRPr lang="de-DE" sz="18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endParaRPr lang="en-US" dirty="0" smtClean="0"/>
          </a:p>
        </c:rich>
      </c:tx>
      <c:layout/>
    </c:title>
    <c:view3D>
      <c:rotX val="30"/>
      <c:perspective val="30"/>
    </c:view3D>
    <c:plotArea>
      <c:layout/>
      <c:pie3DChart>
        <c:varyColors val="1"/>
        <c:ser>
          <c:idx val="0"/>
          <c:order val="0"/>
          <c:tx>
            <c:strRef>
              <c:f>Sheet1!$B$1</c:f>
              <c:strCache>
                <c:ptCount val="1"/>
                <c:pt idx="0">
                  <c:v>Sales</c:v>
                </c:pt>
              </c:strCache>
            </c:strRef>
          </c:tx>
          <c:explosion val="25"/>
          <c:cat>
            <c:strRef>
              <c:f>Sheet1!$A$2:$A$5</c:f>
              <c:strCache>
                <c:ptCount val="4"/>
                <c:pt idx="0">
                  <c:v>Gen 1</c:v>
                </c:pt>
                <c:pt idx="1">
                  <c:v>Gen 3</c:v>
                </c:pt>
                <c:pt idx="2">
                  <c:v>Gen 4</c:v>
                </c:pt>
                <c:pt idx="3">
                  <c:v>Gen 2</c:v>
                </c:pt>
              </c:strCache>
            </c:strRef>
          </c:cat>
          <c:val>
            <c:numRef>
              <c:f>Sheet1!$B$2:$B$5</c:f>
              <c:numCache>
                <c:formatCode>General</c:formatCode>
                <c:ptCount val="4"/>
                <c:pt idx="0">
                  <c:v>111</c:v>
                </c:pt>
                <c:pt idx="1">
                  <c:v>71</c:v>
                </c:pt>
                <c:pt idx="2">
                  <c:v>2</c:v>
                </c:pt>
                <c:pt idx="3">
                  <c:v>77</c:v>
                </c:pt>
              </c:numCache>
            </c:numRef>
          </c:val>
        </c:ser>
      </c:pie3DChart>
    </c:plotArea>
    <c:legend>
      <c:legendPos val="r"/>
      <c:layout/>
      <c:txPr>
        <a:bodyPr/>
        <a:lstStyle/>
        <a:p>
          <a:pPr>
            <a:defRPr b="1"/>
          </a:pPr>
          <a:endParaRPr lang="de-DE"/>
        </a:p>
      </c:txPr>
    </c:legend>
    <c:plotVisOnly val="1"/>
    <c:dispBlanksAs val="zero"/>
  </c:chart>
  <c:txPr>
    <a:bodyPr/>
    <a:lstStyle/>
    <a:p>
      <a:pPr>
        <a:defRPr sz="1800"/>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de-DE"/>
  <c:chart>
    <c:title>
      <c:tx>
        <c:rich>
          <a:bodyPr/>
          <a:lstStyle/>
          <a:p>
            <a:pPr>
              <a:defRPr/>
            </a:pPr>
            <a:r>
              <a:rPr lang="de-DE" dirty="0"/>
              <a:t>HCV </a:t>
            </a:r>
            <a:r>
              <a:rPr lang="de-DE" dirty="0" err="1"/>
              <a:t>genotype</a:t>
            </a:r>
            <a:r>
              <a:rPr lang="de-DE" dirty="0"/>
              <a:t> </a:t>
            </a:r>
            <a:r>
              <a:rPr lang="de-DE" dirty="0" smtClean="0"/>
              <a:t>2 (n= 77)</a:t>
            </a:r>
            <a:endParaRPr lang="de-DE" dirty="0"/>
          </a:p>
        </c:rich>
      </c:tx>
      <c:layout>
        <c:manualLayout>
          <c:xMode val="edge"/>
          <c:yMode val="edge"/>
          <c:x val="0.40510959156421261"/>
          <c:y val="0.10759493670886076"/>
        </c:manualLayout>
      </c:layout>
    </c:title>
    <c:view3D>
      <c:rotX val="30"/>
      <c:perspective val="30"/>
    </c:view3D>
    <c:plotArea>
      <c:layout/>
      <c:pie3DChart>
        <c:varyColors val="1"/>
        <c:ser>
          <c:idx val="0"/>
          <c:order val="0"/>
          <c:tx>
            <c:strRef>
              <c:f>Sheet1!$B$1</c:f>
              <c:strCache>
                <c:ptCount val="1"/>
                <c:pt idx="0">
                  <c:v>HCV genotype 2</c:v>
                </c:pt>
              </c:strCache>
            </c:strRef>
          </c:tx>
          <c:explosion val="25"/>
          <c:cat>
            <c:strRef>
              <c:f>Sheet1!$A$2:$A$3</c:f>
              <c:strCache>
                <c:ptCount val="2"/>
                <c:pt idx="0">
                  <c:v>2k, 2a, 2c</c:v>
                </c:pt>
                <c:pt idx="1">
                  <c:v>Recombinant Genotype</c:v>
                </c:pt>
              </c:strCache>
            </c:strRef>
          </c:cat>
          <c:val>
            <c:numRef>
              <c:f>Sheet1!$B$2:$B$3</c:f>
              <c:numCache>
                <c:formatCode>0%</c:formatCode>
                <c:ptCount val="2"/>
                <c:pt idx="0">
                  <c:v>0.34</c:v>
                </c:pt>
                <c:pt idx="1">
                  <c:v>0.66000000000000081</c:v>
                </c:pt>
              </c:numCache>
            </c:numRef>
          </c:val>
        </c:ser>
      </c:pie3DChart>
    </c:plotArea>
    <c:legend>
      <c:legendPos val="r"/>
      <c:layout/>
      <c:txPr>
        <a:bodyPr/>
        <a:lstStyle/>
        <a:p>
          <a:pPr>
            <a:defRPr b="1"/>
          </a:pPr>
          <a:endParaRPr lang="de-DE"/>
        </a:p>
      </c:txPr>
    </c:legend>
    <c:plotVisOnly val="1"/>
    <c:dispBlanksAs val="zero"/>
  </c:chart>
  <c:txPr>
    <a:bodyPr/>
    <a:lstStyle/>
    <a:p>
      <a:pPr>
        <a:defRPr sz="1800"/>
      </a:pPr>
      <a:endParaRPr lang="de-DE"/>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de-DE"/>
  <c:chart>
    <c:title>
      <c:tx>
        <c:rich>
          <a:bodyPr/>
          <a:lstStyle/>
          <a:p>
            <a:pPr>
              <a:defRPr/>
            </a:pPr>
            <a:r>
              <a:rPr lang="en-US" dirty="0"/>
              <a:t>HCV </a:t>
            </a:r>
            <a:r>
              <a:rPr lang="en-US" dirty="0" smtClean="0"/>
              <a:t>Recombinant</a:t>
            </a:r>
            <a:r>
              <a:rPr lang="en-US" baseline="0" dirty="0" smtClean="0"/>
              <a:t> Genotype</a:t>
            </a:r>
            <a:endParaRPr lang="en-US" dirty="0"/>
          </a:p>
        </c:rich>
      </c:tx>
      <c:layout/>
    </c:title>
    <c:view3D>
      <c:rotX val="30"/>
      <c:perspective val="30"/>
    </c:view3D>
    <c:plotArea>
      <c:layout/>
      <c:pie3DChart>
        <c:varyColors val="1"/>
        <c:ser>
          <c:idx val="0"/>
          <c:order val="0"/>
          <c:tx>
            <c:strRef>
              <c:f>Sheet1!$B$1</c:f>
              <c:strCache>
                <c:ptCount val="1"/>
                <c:pt idx="0">
                  <c:v>HCV genotype 2</c:v>
                </c:pt>
              </c:strCache>
            </c:strRef>
          </c:tx>
          <c:explosion val="25"/>
          <c:dPt>
            <c:idx val="0"/>
            <c:explosion val="22"/>
          </c:dPt>
          <c:cat>
            <c:strRef>
              <c:f>Sheet1!$A$2:$A$3</c:f>
              <c:strCache>
                <c:ptCount val="2"/>
                <c:pt idx="0">
                  <c:v>2k/1b (by gene sequencing)</c:v>
                </c:pt>
                <c:pt idx="1">
                  <c:v>2/1b (Siemens 2 / Abbot 1b)</c:v>
                </c:pt>
              </c:strCache>
            </c:strRef>
          </c:cat>
          <c:val>
            <c:numRef>
              <c:f>Sheet1!$B$2:$B$3</c:f>
              <c:numCache>
                <c:formatCode>0%</c:formatCode>
                <c:ptCount val="2"/>
                <c:pt idx="0">
                  <c:v>0.2</c:v>
                </c:pt>
                <c:pt idx="1">
                  <c:v>0.8</c:v>
                </c:pt>
              </c:numCache>
            </c:numRef>
          </c:val>
        </c:ser>
      </c:pie3DChart>
    </c:plotArea>
    <c:legend>
      <c:legendPos val="r"/>
      <c:layout/>
      <c:txPr>
        <a:bodyPr/>
        <a:lstStyle/>
        <a:p>
          <a:pPr>
            <a:defRPr b="1"/>
          </a:pPr>
          <a:endParaRPr lang="de-DE"/>
        </a:p>
      </c:txPr>
    </c:legend>
    <c:plotVisOnly val="1"/>
    <c:dispBlanksAs val="zero"/>
  </c:chart>
  <c:txPr>
    <a:bodyPr/>
    <a:lstStyle/>
    <a:p>
      <a:pPr>
        <a:defRPr sz="1800"/>
      </a:pPr>
      <a:endParaRPr lang="de-DE"/>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0.685</cdr:x>
      <cdr:y>0.88518</cdr:y>
    </cdr:from>
    <cdr:to>
      <cdr:x>1</cdr:x>
      <cdr:y>0.93119</cdr:y>
    </cdr:to>
    <cdr:sp macro="" textlink="">
      <cdr:nvSpPr>
        <cdr:cNvPr id="2" name="Textfeld 1"/>
        <cdr:cNvSpPr txBox="1"/>
      </cdr:nvSpPr>
      <cdr:spPr>
        <a:xfrm xmlns:a="http://schemas.openxmlformats.org/drawingml/2006/main">
          <a:off x="5950496" y="5328592"/>
          <a:ext cx="273630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algn="l" rtl="0" fontAlgn="base">
            <a:spcBef>
              <a:spcPct val="0"/>
            </a:spcBef>
            <a:spcAft>
              <a:spcPct val="0"/>
            </a:spcAft>
            <a:defRPr sz="3200" kern="1200">
              <a:solidFill>
                <a:schemeClr val="tx1"/>
              </a:solidFill>
              <a:latin typeface="Times New Roman" charset="0"/>
              <a:ea typeface="+mn-ea"/>
              <a:cs typeface="+mn-cs"/>
            </a:defRPr>
          </a:lvl1pPr>
          <a:lvl2pPr marL="457200" algn="l" rtl="0" fontAlgn="base">
            <a:spcBef>
              <a:spcPct val="0"/>
            </a:spcBef>
            <a:spcAft>
              <a:spcPct val="0"/>
            </a:spcAft>
            <a:defRPr sz="3200" kern="1200">
              <a:solidFill>
                <a:schemeClr val="tx1"/>
              </a:solidFill>
              <a:latin typeface="Times New Roman" charset="0"/>
              <a:ea typeface="+mn-ea"/>
              <a:cs typeface="+mn-cs"/>
            </a:defRPr>
          </a:lvl2pPr>
          <a:lvl3pPr marL="914400" algn="l" rtl="0" fontAlgn="base">
            <a:spcBef>
              <a:spcPct val="0"/>
            </a:spcBef>
            <a:spcAft>
              <a:spcPct val="0"/>
            </a:spcAft>
            <a:defRPr sz="3200" kern="1200">
              <a:solidFill>
                <a:schemeClr val="tx1"/>
              </a:solidFill>
              <a:latin typeface="Times New Roman" charset="0"/>
              <a:ea typeface="+mn-ea"/>
              <a:cs typeface="+mn-cs"/>
            </a:defRPr>
          </a:lvl3pPr>
          <a:lvl4pPr marL="1371600" algn="l" rtl="0" fontAlgn="base">
            <a:spcBef>
              <a:spcPct val="0"/>
            </a:spcBef>
            <a:spcAft>
              <a:spcPct val="0"/>
            </a:spcAft>
            <a:defRPr sz="3200" kern="1200">
              <a:solidFill>
                <a:schemeClr val="tx1"/>
              </a:solidFill>
              <a:latin typeface="Times New Roman" charset="0"/>
              <a:ea typeface="+mn-ea"/>
              <a:cs typeface="+mn-cs"/>
            </a:defRPr>
          </a:lvl4pPr>
          <a:lvl5pPr marL="1828800" algn="l" rtl="0" fontAlgn="base">
            <a:spcBef>
              <a:spcPct val="0"/>
            </a:spcBef>
            <a:spcAft>
              <a:spcPct val="0"/>
            </a:spcAft>
            <a:defRPr sz="3200" kern="1200">
              <a:solidFill>
                <a:schemeClr val="tx1"/>
              </a:solidFill>
              <a:latin typeface="Times New Roman" charset="0"/>
              <a:ea typeface="+mn-ea"/>
              <a:cs typeface="+mn-cs"/>
            </a:defRPr>
          </a:lvl5pPr>
          <a:lvl6pPr marL="2286000" algn="l" defTabSz="914400" rtl="0" eaLnBrk="1" latinLnBrk="0" hangingPunct="1">
            <a:defRPr sz="3200" kern="1200">
              <a:solidFill>
                <a:schemeClr val="tx1"/>
              </a:solidFill>
              <a:latin typeface="Times New Roman" charset="0"/>
              <a:ea typeface="+mn-ea"/>
              <a:cs typeface="+mn-cs"/>
            </a:defRPr>
          </a:lvl6pPr>
          <a:lvl7pPr marL="2743200" algn="l" defTabSz="914400" rtl="0" eaLnBrk="1" latinLnBrk="0" hangingPunct="1">
            <a:defRPr sz="3200" kern="1200">
              <a:solidFill>
                <a:schemeClr val="tx1"/>
              </a:solidFill>
              <a:latin typeface="Times New Roman" charset="0"/>
              <a:ea typeface="+mn-ea"/>
              <a:cs typeface="+mn-cs"/>
            </a:defRPr>
          </a:lvl7pPr>
          <a:lvl8pPr marL="3200400" algn="l" defTabSz="914400" rtl="0" eaLnBrk="1" latinLnBrk="0" hangingPunct="1">
            <a:defRPr sz="3200" kern="1200">
              <a:solidFill>
                <a:schemeClr val="tx1"/>
              </a:solidFill>
              <a:latin typeface="Times New Roman" charset="0"/>
              <a:ea typeface="+mn-ea"/>
              <a:cs typeface="+mn-cs"/>
            </a:defRPr>
          </a:lvl8pPr>
          <a:lvl9pPr marL="3657600" algn="l" defTabSz="914400" rtl="0" eaLnBrk="1" latinLnBrk="0" hangingPunct="1">
            <a:defRPr sz="3200" kern="1200">
              <a:solidFill>
                <a:schemeClr val="tx1"/>
              </a:solidFill>
              <a:latin typeface="Times New Roman" charset="0"/>
              <a:ea typeface="+mn-ea"/>
              <a:cs typeface="+mn-cs"/>
            </a:defRPr>
          </a:lvl9pPr>
        </a:lstStyle>
        <a:p xmlns:a="http://schemas.openxmlformats.org/drawingml/2006/main">
          <a:r>
            <a:rPr lang="de-DE" sz="1200" dirty="0" smtClean="0"/>
            <a:t>Data: Laboratory </a:t>
          </a:r>
          <a:r>
            <a:rPr lang="de-DE" sz="1200" dirty="0" err="1" smtClean="0"/>
            <a:t>Mrcheveli</a:t>
          </a:r>
          <a:r>
            <a:rPr lang="de-DE" sz="1200" dirty="0" smtClean="0"/>
            <a:t>, </a:t>
          </a:r>
          <a:r>
            <a:rPr lang="de-DE" sz="1200" dirty="0" err="1"/>
            <a:t>T</a:t>
          </a:r>
          <a:r>
            <a:rPr lang="de-DE" sz="1200" dirty="0" err="1" smtClean="0"/>
            <a:t>ibilisi</a:t>
          </a:r>
          <a:endParaRPr lang="de-DE" sz="1200" dirty="0" smtClean="0"/>
        </a:p>
      </cdr:txBody>
    </cdr:sp>
  </cdr:relSizeAnchor>
</c:userShapes>
</file>

<file path=ppt/drawings/drawing2.xml><?xml version="1.0" encoding="utf-8"?>
<c:userShapes xmlns:c="http://schemas.openxmlformats.org/drawingml/2006/chart">
  <cdr:relSizeAnchor xmlns:cdr="http://schemas.openxmlformats.org/drawingml/2006/chartDrawing">
    <cdr:from>
      <cdr:x>0.40732</cdr:x>
      <cdr:y>0.26817</cdr:y>
    </cdr:from>
    <cdr:to>
      <cdr:x>0.50917</cdr:x>
      <cdr:y>0.36919</cdr:y>
    </cdr:to>
    <cdr:sp macro="" textlink="">
      <cdr:nvSpPr>
        <cdr:cNvPr id="2" name="TextBox 1"/>
        <cdr:cNvSpPr txBox="1"/>
      </cdr:nvSpPr>
      <cdr:spPr>
        <a:xfrm xmlns:a="http://schemas.openxmlformats.org/drawingml/2006/main">
          <a:off x="3662502" y="1512168"/>
          <a:ext cx="915794" cy="5696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chemeClr val="bg1"/>
              </a:solidFill>
            </a:rPr>
            <a:t>20%</a:t>
          </a:r>
          <a:endParaRPr lang="en-US" sz="2400" b="1" dirty="0">
            <a:solidFill>
              <a:schemeClr val="bg1"/>
            </a:solidFill>
          </a:endParaRPr>
        </a:p>
      </cdr:txBody>
    </cdr:sp>
  </cdr:relSizeAnchor>
  <cdr:relSizeAnchor xmlns:cdr="http://schemas.openxmlformats.org/drawingml/2006/chartDrawing">
    <cdr:from>
      <cdr:x>0.69568</cdr:x>
      <cdr:y>0.77898</cdr:y>
    </cdr:from>
    <cdr:to>
      <cdr:x>1</cdr:x>
      <cdr:y>0.8281</cdr:y>
    </cdr:to>
    <cdr:sp macro="" textlink="">
      <cdr:nvSpPr>
        <cdr:cNvPr id="3" name="Textfeld 1"/>
        <cdr:cNvSpPr txBox="1"/>
      </cdr:nvSpPr>
      <cdr:spPr>
        <a:xfrm xmlns:a="http://schemas.openxmlformats.org/drawingml/2006/main">
          <a:off x="6255296" y="4392488"/>
          <a:ext cx="273630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algn="l" rtl="0" fontAlgn="base">
            <a:spcBef>
              <a:spcPct val="0"/>
            </a:spcBef>
            <a:spcAft>
              <a:spcPct val="0"/>
            </a:spcAft>
            <a:defRPr sz="3200" kern="1200">
              <a:solidFill>
                <a:schemeClr val="tx1"/>
              </a:solidFill>
              <a:latin typeface="Times New Roman" charset="0"/>
              <a:ea typeface="+mn-ea"/>
              <a:cs typeface="+mn-cs"/>
            </a:defRPr>
          </a:lvl1pPr>
          <a:lvl2pPr marL="457200" algn="l" rtl="0" fontAlgn="base">
            <a:spcBef>
              <a:spcPct val="0"/>
            </a:spcBef>
            <a:spcAft>
              <a:spcPct val="0"/>
            </a:spcAft>
            <a:defRPr sz="3200" kern="1200">
              <a:solidFill>
                <a:schemeClr val="tx1"/>
              </a:solidFill>
              <a:latin typeface="Times New Roman" charset="0"/>
              <a:ea typeface="+mn-ea"/>
              <a:cs typeface="+mn-cs"/>
            </a:defRPr>
          </a:lvl2pPr>
          <a:lvl3pPr marL="914400" algn="l" rtl="0" fontAlgn="base">
            <a:spcBef>
              <a:spcPct val="0"/>
            </a:spcBef>
            <a:spcAft>
              <a:spcPct val="0"/>
            </a:spcAft>
            <a:defRPr sz="3200" kern="1200">
              <a:solidFill>
                <a:schemeClr val="tx1"/>
              </a:solidFill>
              <a:latin typeface="Times New Roman" charset="0"/>
              <a:ea typeface="+mn-ea"/>
              <a:cs typeface="+mn-cs"/>
            </a:defRPr>
          </a:lvl3pPr>
          <a:lvl4pPr marL="1371600" algn="l" rtl="0" fontAlgn="base">
            <a:spcBef>
              <a:spcPct val="0"/>
            </a:spcBef>
            <a:spcAft>
              <a:spcPct val="0"/>
            </a:spcAft>
            <a:defRPr sz="3200" kern="1200">
              <a:solidFill>
                <a:schemeClr val="tx1"/>
              </a:solidFill>
              <a:latin typeface="Times New Roman" charset="0"/>
              <a:ea typeface="+mn-ea"/>
              <a:cs typeface="+mn-cs"/>
            </a:defRPr>
          </a:lvl4pPr>
          <a:lvl5pPr marL="1828800" algn="l" rtl="0" fontAlgn="base">
            <a:spcBef>
              <a:spcPct val="0"/>
            </a:spcBef>
            <a:spcAft>
              <a:spcPct val="0"/>
            </a:spcAft>
            <a:defRPr sz="3200" kern="1200">
              <a:solidFill>
                <a:schemeClr val="tx1"/>
              </a:solidFill>
              <a:latin typeface="Times New Roman" charset="0"/>
              <a:ea typeface="+mn-ea"/>
              <a:cs typeface="+mn-cs"/>
            </a:defRPr>
          </a:lvl5pPr>
          <a:lvl6pPr marL="2286000" algn="l" defTabSz="914400" rtl="0" eaLnBrk="1" latinLnBrk="0" hangingPunct="1">
            <a:defRPr sz="3200" kern="1200">
              <a:solidFill>
                <a:schemeClr val="tx1"/>
              </a:solidFill>
              <a:latin typeface="Times New Roman" charset="0"/>
              <a:ea typeface="+mn-ea"/>
              <a:cs typeface="+mn-cs"/>
            </a:defRPr>
          </a:lvl6pPr>
          <a:lvl7pPr marL="2743200" algn="l" defTabSz="914400" rtl="0" eaLnBrk="1" latinLnBrk="0" hangingPunct="1">
            <a:defRPr sz="3200" kern="1200">
              <a:solidFill>
                <a:schemeClr val="tx1"/>
              </a:solidFill>
              <a:latin typeface="Times New Roman" charset="0"/>
              <a:ea typeface="+mn-ea"/>
              <a:cs typeface="+mn-cs"/>
            </a:defRPr>
          </a:lvl7pPr>
          <a:lvl8pPr marL="3200400" algn="l" defTabSz="914400" rtl="0" eaLnBrk="1" latinLnBrk="0" hangingPunct="1">
            <a:defRPr sz="3200" kern="1200">
              <a:solidFill>
                <a:schemeClr val="tx1"/>
              </a:solidFill>
              <a:latin typeface="Times New Roman" charset="0"/>
              <a:ea typeface="+mn-ea"/>
              <a:cs typeface="+mn-cs"/>
            </a:defRPr>
          </a:lvl8pPr>
          <a:lvl9pPr marL="3657600" algn="l" defTabSz="914400" rtl="0" eaLnBrk="1" latinLnBrk="0" hangingPunct="1">
            <a:defRPr sz="3200" kern="1200">
              <a:solidFill>
                <a:schemeClr val="tx1"/>
              </a:solidFill>
              <a:latin typeface="Times New Roman" charset="0"/>
              <a:ea typeface="+mn-ea"/>
              <a:cs typeface="+mn-cs"/>
            </a:defRPr>
          </a:lvl9pPr>
        </a:lstStyle>
        <a:p xmlns:a="http://schemas.openxmlformats.org/drawingml/2006/main">
          <a:r>
            <a:rPr lang="de-DE" sz="1200" dirty="0" smtClean="0"/>
            <a:t>Data: Laboratory </a:t>
          </a:r>
          <a:r>
            <a:rPr lang="de-DE" sz="1200" dirty="0" err="1" smtClean="0"/>
            <a:t>Mrcheveli</a:t>
          </a:r>
          <a:r>
            <a:rPr lang="de-DE" sz="1200" dirty="0" smtClean="0"/>
            <a:t>, </a:t>
          </a:r>
          <a:r>
            <a:rPr lang="de-DE" sz="1200" dirty="0" err="1"/>
            <a:t>T</a:t>
          </a:r>
          <a:r>
            <a:rPr lang="de-DE" sz="1200" dirty="0" err="1" smtClean="0"/>
            <a:t>ibilisi</a:t>
          </a:r>
          <a:endParaRPr lang="de-DE" sz="1200" dirty="0"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264" tIns="46634" rIns="93264" bIns="46634" numCol="1" anchor="t" anchorCtr="0" compatLnSpc="1">
            <a:prstTxWarp prst="textNoShape">
              <a:avLst/>
            </a:prstTxWarp>
          </a:bodyPr>
          <a:lstStyle>
            <a:lvl1pPr defTabSz="933299">
              <a:defRPr sz="1200">
                <a:latin typeface="Times New Roman" pitchFamily="18" charset="0"/>
              </a:defRPr>
            </a:lvl1pPr>
          </a:lstStyle>
          <a:p>
            <a:pPr>
              <a:defRPr/>
            </a:pPr>
            <a:endParaRPr lang="de-DE"/>
          </a:p>
        </p:txBody>
      </p:sp>
      <p:sp>
        <p:nvSpPr>
          <p:cNvPr id="614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3264" tIns="46634" rIns="93264" bIns="46634" numCol="1" anchor="t" anchorCtr="0" compatLnSpc="1">
            <a:prstTxWarp prst="textNoShape">
              <a:avLst/>
            </a:prstTxWarp>
          </a:bodyPr>
          <a:lstStyle>
            <a:lvl1pPr algn="r" defTabSz="933299">
              <a:defRPr sz="1200">
                <a:latin typeface="Times New Roman"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3264" tIns="46634" rIns="93264" bIns="46634" numCol="1" anchor="b" anchorCtr="0" compatLnSpc="1">
            <a:prstTxWarp prst="textNoShape">
              <a:avLst/>
            </a:prstTxWarp>
          </a:bodyPr>
          <a:lstStyle>
            <a:lvl1pPr defTabSz="933299">
              <a:defRPr sz="1200">
                <a:latin typeface="Times New Roman"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3264" tIns="46634" rIns="93264" bIns="46634" numCol="1" anchor="b" anchorCtr="0" compatLnSpc="1">
            <a:prstTxWarp prst="textNoShape">
              <a:avLst/>
            </a:prstTxWarp>
          </a:bodyPr>
          <a:lstStyle>
            <a:lvl1pPr algn="r" defTabSz="933299">
              <a:defRPr sz="1200">
                <a:latin typeface="Times New Roman" pitchFamily="18" charset="0"/>
              </a:defRPr>
            </a:lvl1pPr>
          </a:lstStyle>
          <a:p>
            <a:pPr>
              <a:defRPr/>
            </a:pPr>
            <a:fld id="{EB53C0F7-E430-4251-A402-60D2FA069B74}" type="slidenum">
              <a:rPr lang="de-DE"/>
              <a:pPr>
                <a:defRPr/>
              </a:pPr>
              <a:t>‹Nr.›</a:t>
            </a:fld>
            <a:endParaRPr lang="de-DE"/>
          </a:p>
        </p:txBody>
      </p:sp>
    </p:spTree>
    <p:extLst>
      <p:ext uri="{BB962C8B-B14F-4D97-AF65-F5344CB8AC3E}">
        <p14:creationId xmlns="" xmlns:p14="http://schemas.microsoft.com/office/powerpoint/2010/main" val="1379255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2"/>
            <a:ext cx="2960688" cy="461963"/>
          </a:xfrm>
          <a:prstGeom prst="rect">
            <a:avLst/>
          </a:prstGeom>
          <a:noFill/>
          <a:ln w="9525">
            <a:noFill/>
            <a:miter lim="800000"/>
            <a:headEnd/>
            <a:tailEnd/>
          </a:ln>
          <a:effectLst/>
        </p:spPr>
        <p:txBody>
          <a:bodyPr vert="horz" wrap="square" lIns="93264" tIns="46634" rIns="93264" bIns="46634" numCol="1" anchor="t" anchorCtr="0" compatLnSpc="1">
            <a:prstTxWarp prst="textNoShape">
              <a:avLst/>
            </a:prstTxWarp>
          </a:bodyPr>
          <a:lstStyle>
            <a:lvl1pPr defTabSz="933299">
              <a:defRPr sz="1200">
                <a:latin typeface="Times New Roman" pitchFamily="18" charset="0"/>
              </a:defRPr>
            </a:lvl1pPr>
          </a:lstStyle>
          <a:p>
            <a:pPr>
              <a:defRPr/>
            </a:pPr>
            <a:endParaRPr lang="de-DE"/>
          </a:p>
        </p:txBody>
      </p:sp>
      <p:sp>
        <p:nvSpPr>
          <p:cNvPr id="52227" name="Rectangle 3"/>
          <p:cNvSpPr>
            <a:spLocks noGrp="1" noChangeArrowheads="1"/>
          </p:cNvSpPr>
          <p:nvPr>
            <p:ph type="dt" idx="1"/>
          </p:nvPr>
        </p:nvSpPr>
        <p:spPr bwMode="auto">
          <a:xfrm>
            <a:off x="3819526" y="2"/>
            <a:ext cx="2959100" cy="461963"/>
          </a:xfrm>
          <a:prstGeom prst="rect">
            <a:avLst/>
          </a:prstGeom>
          <a:noFill/>
          <a:ln w="9525">
            <a:noFill/>
            <a:miter lim="800000"/>
            <a:headEnd/>
            <a:tailEnd/>
          </a:ln>
          <a:effectLst/>
        </p:spPr>
        <p:txBody>
          <a:bodyPr vert="horz" wrap="square" lIns="93264" tIns="46634" rIns="93264" bIns="46634" numCol="1" anchor="t" anchorCtr="0" compatLnSpc="1">
            <a:prstTxWarp prst="textNoShape">
              <a:avLst/>
            </a:prstTxWarp>
          </a:bodyPr>
          <a:lstStyle>
            <a:lvl1pPr algn="r" defTabSz="933299">
              <a:defRPr sz="1200">
                <a:latin typeface="Times New Roman" pitchFamily="18" charset="0"/>
              </a:defRPr>
            </a:lvl1pPr>
          </a:lstStyle>
          <a:p>
            <a:pPr>
              <a:defRPr/>
            </a:pPr>
            <a:endParaRPr lang="de-DE"/>
          </a:p>
        </p:txBody>
      </p:sp>
      <p:sp>
        <p:nvSpPr>
          <p:cNvPr id="59396" name="Rectangle 4"/>
          <p:cNvSpPr>
            <a:spLocks noGrp="1" noRot="1" noChangeAspect="1" noChangeArrowheads="1" noTextEdit="1"/>
          </p:cNvSpPr>
          <p:nvPr>
            <p:ph type="sldImg" idx="2"/>
          </p:nvPr>
        </p:nvSpPr>
        <p:spPr bwMode="auto">
          <a:xfrm>
            <a:off x="971550" y="768350"/>
            <a:ext cx="4910138" cy="3684588"/>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35040" y="4683127"/>
            <a:ext cx="4986337" cy="4530725"/>
          </a:xfrm>
          <a:prstGeom prst="rect">
            <a:avLst/>
          </a:prstGeom>
          <a:noFill/>
          <a:ln w="9525">
            <a:noFill/>
            <a:miter lim="800000"/>
            <a:headEnd/>
            <a:tailEnd/>
          </a:ln>
          <a:effectLst/>
        </p:spPr>
        <p:txBody>
          <a:bodyPr vert="horz" wrap="square" lIns="93264" tIns="46634" rIns="93264" bIns="46634"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2230" name="Rectangle 6"/>
          <p:cNvSpPr>
            <a:spLocks noGrp="1" noChangeArrowheads="1"/>
          </p:cNvSpPr>
          <p:nvPr>
            <p:ph type="ftr" sz="quarter" idx="4"/>
          </p:nvPr>
        </p:nvSpPr>
        <p:spPr bwMode="auto">
          <a:xfrm>
            <a:off x="0" y="9444038"/>
            <a:ext cx="2960688" cy="461962"/>
          </a:xfrm>
          <a:prstGeom prst="rect">
            <a:avLst/>
          </a:prstGeom>
          <a:noFill/>
          <a:ln w="9525">
            <a:noFill/>
            <a:miter lim="800000"/>
            <a:headEnd/>
            <a:tailEnd/>
          </a:ln>
          <a:effectLst/>
        </p:spPr>
        <p:txBody>
          <a:bodyPr vert="horz" wrap="square" lIns="93264" tIns="46634" rIns="93264" bIns="46634" numCol="1" anchor="b" anchorCtr="0" compatLnSpc="1">
            <a:prstTxWarp prst="textNoShape">
              <a:avLst/>
            </a:prstTxWarp>
          </a:bodyPr>
          <a:lstStyle>
            <a:lvl1pPr defTabSz="933299">
              <a:defRPr sz="1200">
                <a:latin typeface="Times New Roman" pitchFamily="18" charset="0"/>
              </a:defRPr>
            </a:lvl1pPr>
          </a:lstStyle>
          <a:p>
            <a:pPr>
              <a:defRPr/>
            </a:pPr>
            <a:endParaRPr lang="de-DE"/>
          </a:p>
        </p:txBody>
      </p:sp>
      <p:sp>
        <p:nvSpPr>
          <p:cNvPr id="52231" name="Rectangle 7"/>
          <p:cNvSpPr>
            <a:spLocks noGrp="1" noChangeArrowheads="1"/>
          </p:cNvSpPr>
          <p:nvPr>
            <p:ph type="sldNum" sz="quarter" idx="5"/>
          </p:nvPr>
        </p:nvSpPr>
        <p:spPr bwMode="auto">
          <a:xfrm>
            <a:off x="3819526" y="9444038"/>
            <a:ext cx="2959100" cy="461962"/>
          </a:xfrm>
          <a:prstGeom prst="rect">
            <a:avLst/>
          </a:prstGeom>
          <a:noFill/>
          <a:ln w="9525">
            <a:noFill/>
            <a:miter lim="800000"/>
            <a:headEnd/>
            <a:tailEnd/>
          </a:ln>
          <a:effectLst/>
        </p:spPr>
        <p:txBody>
          <a:bodyPr vert="horz" wrap="square" lIns="93264" tIns="46634" rIns="93264" bIns="46634" numCol="1" anchor="b" anchorCtr="0" compatLnSpc="1">
            <a:prstTxWarp prst="textNoShape">
              <a:avLst/>
            </a:prstTxWarp>
          </a:bodyPr>
          <a:lstStyle>
            <a:lvl1pPr algn="r" defTabSz="933299">
              <a:defRPr sz="1200">
                <a:latin typeface="Times New Roman" pitchFamily="18" charset="0"/>
              </a:defRPr>
            </a:lvl1pPr>
          </a:lstStyle>
          <a:p>
            <a:pPr>
              <a:defRPr/>
            </a:pPr>
            <a:fld id="{A938BB01-5CF4-4EDB-A0FC-ADAD01FF0F0A}" type="slidenum">
              <a:rPr lang="de-DE"/>
              <a:pPr>
                <a:defRPr/>
              </a:pPr>
              <a:t>‹Nr.›</a:t>
            </a:fld>
            <a:endParaRPr lang="de-DE"/>
          </a:p>
        </p:txBody>
      </p:sp>
    </p:spTree>
    <p:extLst>
      <p:ext uri="{BB962C8B-B14F-4D97-AF65-F5344CB8AC3E}">
        <p14:creationId xmlns="" xmlns:p14="http://schemas.microsoft.com/office/powerpoint/2010/main" val="2169361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938BB01-5CF4-4EDB-A0FC-ADAD01FF0F0A}" type="slidenum">
              <a:rPr lang="de-DE" smtClean="0"/>
              <a:pPr>
                <a:defRPr/>
              </a:pPr>
              <a:t>1</a:t>
            </a:fld>
            <a:endParaRPr lang="de-DE"/>
          </a:p>
        </p:txBody>
      </p:sp>
    </p:spTree>
    <p:extLst>
      <p:ext uri="{BB962C8B-B14F-4D97-AF65-F5344CB8AC3E}">
        <p14:creationId xmlns="" xmlns:p14="http://schemas.microsoft.com/office/powerpoint/2010/main" val="173077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18</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20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21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22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23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938BB01-5CF4-4EDB-A0FC-ADAD01FF0F0A}" type="slidenum">
              <a:rPr lang="de-DE" smtClean="0"/>
              <a:pPr>
                <a:defRPr/>
              </a:pPr>
              <a:t>24</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938BB01-5CF4-4EDB-A0FC-ADAD01FF0F0A}"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938BB01-5CF4-4EDB-A0FC-ADAD01FF0F0A}" type="slidenum">
              <a:rPr lang="de-DE" smtClean="0"/>
              <a:pPr>
                <a:defRPr/>
              </a:pPr>
              <a:t>3</a:t>
            </a:fld>
            <a:endParaRPr lang="de-DE"/>
          </a:p>
        </p:txBody>
      </p:sp>
    </p:spTree>
    <p:extLst>
      <p:ext uri="{BB962C8B-B14F-4D97-AF65-F5344CB8AC3E}">
        <p14:creationId xmlns="" xmlns:p14="http://schemas.microsoft.com/office/powerpoint/2010/main" val="148255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90116" name="Slide Number Placeholder 3"/>
          <p:cNvSpPr>
            <a:spLocks noGrp="1"/>
          </p:cNvSpPr>
          <p:nvPr>
            <p:ph type="sldNum" sz="quarter" idx="5"/>
          </p:nvPr>
        </p:nvSpPr>
        <p:spPr>
          <a:noFill/>
        </p:spPr>
        <p:txBody>
          <a:bodyPr/>
          <a:lstStyle/>
          <a:p>
            <a:fld id="{B4E1A5C1-6B31-465E-B307-FD76E63B60A4}"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63C2371-8299-486B-B26D-42BDD7D0E7D1}" type="slidenum">
              <a:rPr lang="en-US"/>
              <a:pPr/>
              <a:t>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06357" y="4715153"/>
            <a:ext cx="4984962" cy="4466987"/>
          </a:xfrm>
          <a:noFill/>
          <a:ln/>
        </p:spPr>
        <p:txBody>
          <a:bodyPr/>
          <a:lstStyle/>
          <a:p>
            <a:pPr eaLnBrk="1" hangingPunct="1"/>
            <a:r>
              <a:rPr lang="en-US" smtClean="0"/>
              <a:t>Each of the 6 major genetic groups of HCV contain a series of more closely related subtypes, typically different from each other by 20% in nucleotide sequences compared with &gt;30% between genotypes, </a:t>
            </a:r>
            <a:r>
              <a:rPr lang="en-US" smtClean="0">
                <a:latin typeface="Arial-BoldMT" charset="0"/>
              </a:rPr>
              <a:t>Genotypes 1a, 1b and 3a have become very widely distributed as a result of transmission through  unscreened blood transfusion and between injecting drug users, and now represent the vast majority of infections in Western countries. These are the HCV types most commonly encountered clinically, and therefore the ones for which most information has been collected. </a:t>
            </a:r>
          </a:p>
          <a:p>
            <a:pPr eaLnBrk="1" hangingPunct="1"/>
            <a:r>
              <a:rPr lang="en-US" smtClean="0">
                <a:latin typeface="Arial-BoldMT" charset="0"/>
              </a:rPr>
              <a:t>The Geographical distribution of each HCV type and subtype is depicted in the next slide.</a:t>
            </a:r>
          </a:p>
          <a:p>
            <a:pPr eaLnBrk="1" hangingPunct="1"/>
            <a:endParaRPr lang="en-US" smtClean="0">
              <a:latin typeface="Arial-BoldMT" charset="0"/>
            </a:endParaRP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7369E5A-BDFA-4A87-9E2F-6E90EA77DB86}" type="slidenum">
              <a:rPr lang="en-US"/>
              <a:pPr/>
              <a:t>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solidFill>
                <a:srgbClr val="FF0000"/>
              </a:solidFill>
            </a:endParaRPr>
          </a:p>
          <a:p>
            <a:pPr eaLnBrk="1" hangingPunct="1"/>
            <a:endParaRPr lang="en-US" smtClean="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15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16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17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 name="Rechteck 10"/>
          <p:cNvSpPr/>
          <p:nvPr/>
        </p:nvSpPr>
        <p:spPr>
          <a:xfrm>
            <a:off x="0" y="1429224"/>
            <a:ext cx="9144000" cy="5428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7"/>
          <p:cNvSpPr>
            <a:spLocks noGrp="1"/>
          </p:cNvSpPr>
          <p:nvPr>
            <p:ph type="ctrTitle" hasCustomPrompt="1"/>
          </p:nvPr>
        </p:nvSpPr>
        <p:spPr>
          <a:xfrm>
            <a:off x="501650" y="2441448"/>
            <a:ext cx="8102600" cy="1975104"/>
          </a:xfrm>
        </p:spPr>
        <p:txBody>
          <a:bodyPr anchor="ctr" anchorCtr="0">
            <a:normAutofit/>
            <a:scene3d>
              <a:camera prst="orthographicFront"/>
              <a:lightRig rig="flood" dir="t"/>
            </a:scene3d>
            <a:sp3d>
              <a:bevelT w="38100" h="19050"/>
            </a:sp3d>
          </a:bodyPr>
          <a:lstStyle>
            <a:lvl1pPr marR="9144" algn="ctr">
              <a:lnSpc>
                <a:spcPct val="100000"/>
              </a:lnSpc>
              <a:defRPr sz="4800" b="1" cap="all" spc="30" baseline="0">
                <a:effectLst>
                  <a:reflection blurRad="6350" stA="55000" endA="300" endPos="45500" dir="5400000" sy="-100000" algn="bl" rotWithShape="0"/>
                </a:effectLst>
              </a:defRPr>
            </a:lvl1pPr>
            <a:extLst/>
          </a:lstStyle>
          <a:p>
            <a:r>
              <a:rPr kumimoji="0" lang="de-DE" smtClean="0"/>
              <a:t>Hier steht der Titel</a:t>
            </a:r>
            <a:endParaRPr kumimoji="0" lang="en-US"/>
          </a:p>
        </p:txBody>
      </p:sp>
      <p:sp>
        <p:nvSpPr>
          <p:cNvPr id="9" name="Untertitel 8"/>
          <p:cNvSpPr>
            <a:spLocks noGrp="1"/>
          </p:cNvSpPr>
          <p:nvPr>
            <p:ph type="subTitle" idx="1" hasCustomPrompt="1"/>
          </p:nvPr>
        </p:nvSpPr>
        <p:spPr>
          <a:xfrm>
            <a:off x="501650" y="4643446"/>
            <a:ext cx="8102600" cy="1214446"/>
          </a:xfrm>
        </p:spPr>
        <p:txBody>
          <a:bodyPr lIns="90000" tIns="45720" anchor="t" anchorCtr="0">
            <a:noAutofit/>
            <a:scene3d>
              <a:camera prst="orthographicFront"/>
              <a:lightRig rig="threePt" dir="t"/>
            </a:scene3d>
            <a:sp3d extrusionH="57150">
              <a:bevelT w="38100" h="38100"/>
            </a:sp3d>
          </a:bodyPr>
          <a:lstStyle>
            <a:lvl1pPr marL="0" marR="9144" indent="0" algn="ctr" rtl="0" eaLnBrk="1" latinLnBrk="0" hangingPunct="1">
              <a:lnSpc>
                <a:spcPct val="100000"/>
              </a:lnSpc>
              <a:spcBef>
                <a:spcPct val="0"/>
              </a:spcBef>
              <a:buNone/>
              <a:defRPr kumimoji="0" lang="en-US" sz="3200" b="1" kern="1200" cap="all" spc="30" baseline="0">
                <a:solidFill>
                  <a:schemeClr val="tx2">
                    <a:satMod val="200000"/>
                  </a:schemeClr>
                </a:solidFill>
                <a:effectLst>
                  <a:reflection blurRad="6350" stA="55000" endA="300" endPos="45500" dir="5400000" sy="-100000" algn="bl" rotWithShape="0"/>
                </a:effectLst>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Und hier der Untertitel</a:t>
            </a:r>
            <a:endParaRPr kumimoji="0" lang="en-US"/>
          </a:p>
        </p:txBody>
      </p:sp>
      <p:pic>
        <p:nvPicPr>
          <p:cNvPr id="10" name="Grafik 9" descr="Logo_grau.jpg"/>
          <p:cNvPicPr>
            <a:picLocks noChangeAspect="1"/>
          </p:cNvPicPr>
          <p:nvPr/>
        </p:nvPicPr>
        <p:blipFill>
          <a:blip r:embed="rId2" cstate="print"/>
          <a:stretch>
            <a:fillRect/>
          </a:stretch>
        </p:blipFill>
        <p:spPr>
          <a:xfrm>
            <a:off x="3132000" y="208638"/>
            <a:ext cx="2880000" cy="1010319"/>
          </a:xfrm>
          <a:prstGeom prst="rect">
            <a:avLst/>
          </a:prstGeom>
        </p:spPr>
      </p:pic>
      <p:sp>
        <p:nvSpPr>
          <p:cNvPr id="12" name="Rechteck 11"/>
          <p:cNvSpPr/>
          <p:nvPr/>
        </p:nvSpPr>
        <p:spPr>
          <a:xfrm>
            <a:off x="0" y="1375200"/>
            <a:ext cx="9144000" cy="54000"/>
          </a:xfrm>
          <a:prstGeom prst="rect">
            <a:avLst/>
          </a:prstGeom>
          <a:solidFill>
            <a:srgbClr val="504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rtArt">
    <p:spTree>
      <p:nvGrpSpPr>
        <p:cNvPr id="1" name=""/>
        <p:cNvGrpSpPr/>
        <p:nvPr/>
      </p:nvGrpSpPr>
      <p:grpSpPr>
        <a:xfrm>
          <a:off x="0" y="0"/>
          <a:ext cx="0" cy="0"/>
          <a:chOff x="0" y="0"/>
          <a:chExt cx="0" cy="0"/>
        </a:xfrm>
      </p:grpSpPr>
      <p:sp>
        <p:nvSpPr>
          <p:cNvPr id="9" name="SmartArt-Platzhalter 8"/>
          <p:cNvSpPr>
            <a:spLocks noGrp="1"/>
          </p:cNvSpPr>
          <p:nvPr>
            <p:ph type="dgm" sz="quarter" idx="13" hasCustomPrompt="1"/>
          </p:nvPr>
        </p:nvSpPr>
        <p:spPr>
          <a:xfrm>
            <a:off x="571500" y="1906588"/>
            <a:ext cx="7816850" cy="4165600"/>
          </a:xfrm>
        </p:spPr>
        <p:txBody>
          <a:bodyPr/>
          <a:lstStyle>
            <a:lvl1pPr marL="0" indent="0">
              <a:buFontTx/>
              <a:buNone/>
              <a:defRPr/>
            </a:lvl1pPr>
          </a:lstStyle>
          <a:p>
            <a:r>
              <a:rPr lang="de-DE" smtClean="0"/>
              <a:t>Klicken Sie auf das Symbol, um eine SmartArt-Grafik einzufügen</a:t>
            </a:r>
            <a:endParaRPr lang="de-DE"/>
          </a:p>
        </p:txBody>
      </p:sp>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ellen">
    <p:spTree>
      <p:nvGrpSpPr>
        <p:cNvPr id="1" name=""/>
        <p:cNvGrpSpPr/>
        <p:nvPr/>
      </p:nvGrpSpPr>
      <p:grpSpPr>
        <a:xfrm>
          <a:off x="0" y="0"/>
          <a:ext cx="0" cy="0"/>
          <a:chOff x="0" y="0"/>
          <a:chExt cx="0" cy="0"/>
        </a:xfrm>
      </p:grpSpPr>
      <p:sp>
        <p:nvSpPr>
          <p:cNvPr id="9" name="Tabellenplatzhalter 8"/>
          <p:cNvSpPr>
            <a:spLocks noGrp="1"/>
          </p:cNvSpPr>
          <p:nvPr>
            <p:ph type="tbl" sz="quarter" idx="13" hasCustomPrompt="1"/>
          </p:nvPr>
        </p:nvSpPr>
        <p:spPr>
          <a:xfrm>
            <a:off x="571501" y="1906588"/>
            <a:ext cx="7786688" cy="4165600"/>
          </a:xfrm>
        </p:spPr>
        <p:txBody>
          <a:bodyPr/>
          <a:lstStyle>
            <a:lvl1pPr marL="0" indent="0">
              <a:buFontTx/>
              <a:buNone/>
              <a:defRPr baseline="0"/>
            </a:lvl1pPr>
          </a:lstStyle>
          <a:p>
            <a:r>
              <a:rPr lang="de-DE" smtClean="0"/>
              <a:t>Klicken Sie auf das Symbol, um eine Tabelle einzufügen</a:t>
            </a:r>
            <a:endParaRPr lang="de-DE"/>
          </a:p>
        </p:txBody>
      </p:sp>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gramme">
    <p:spTree>
      <p:nvGrpSpPr>
        <p:cNvPr id="1" name=""/>
        <p:cNvGrpSpPr/>
        <p:nvPr/>
      </p:nvGrpSpPr>
      <p:grpSpPr>
        <a:xfrm>
          <a:off x="0" y="0"/>
          <a:ext cx="0" cy="0"/>
          <a:chOff x="0" y="0"/>
          <a:chExt cx="0" cy="0"/>
        </a:xfrm>
      </p:grpSpPr>
      <p:sp>
        <p:nvSpPr>
          <p:cNvPr id="9" name="Diagrammplatzhalter 8"/>
          <p:cNvSpPr>
            <a:spLocks noGrp="1"/>
          </p:cNvSpPr>
          <p:nvPr>
            <p:ph type="chart" sz="quarter" idx="13" hasCustomPrompt="1"/>
          </p:nvPr>
        </p:nvSpPr>
        <p:spPr>
          <a:xfrm>
            <a:off x="457396" y="1906588"/>
            <a:ext cx="7956006" cy="4165600"/>
          </a:xfrm>
        </p:spPr>
        <p:txBody>
          <a:bodyPr/>
          <a:lstStyle>
            <a:lvl1pPr marL="0" indent="0">
              <a:buFontTx/>
              <a:buNone/>
              <a:defRPr baseline="0"/>
            </a:lvl1pPr>
          </a:lstStyle>
          <a:p>
            <a:r>
              <a:rPr lang="de-DE" smtClean="0"/>
              <a:t>Klicken Sie auf das Symbol, um ein Diagramm einzufügen</a:t>
            </a:r>
            <a:endParaRPr lang="de-DE"/>
          </a:p>
        </p:txBody>
      </p:sp>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aubild und Kommenta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0034" y="1783560"/>
            <a:ext cx="7888315" cy="3145637"/>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
        <p:nvSpPr>
          <p:cNvPr id="9" name="Textplatzhalter 8"/>
          <p:cNvSpPr>
            <a:spLocks noGrp="1"/>
          </p:cNvSpPr>
          <p:nvPr>
            <p:ph type="body" sz="quarter" idx="13"/>
          </p:nvPr>
        </p:nvSpPr>
        <p:spPr>
          <a:xfrm>
            <a:off x="500034" y="5143512"/>
            <a:ext cx="7888316" cy="949312"/>
          </a:xfrm>
        </p:spPr>
        <p:txBody>
          <a:bodyPr/>
          <a:lstStyle>
            <a:lvl1pPr marL="0" indent="0">
              <a:buFontTx/>
              <a:buNone/>
              <a:defRPr/>
            </a:lvl1pPr>
          </a:lstStyle>
          <a:p>
            <a:pPr lvl="0"/>
            <a:r>
              <a:rPr lang="de-DE" smtClean="0"/>
              <a:t>Textmasterformate durch Klicken bearbeiten</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lakative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
        <p:nvSpPr>
          <p:cNvPr id="8" name="Bildplatzhalter 7"/>
          <p:cNvSpPr>
            <a:spLocks noGrp="1"/>
          </p:cNvSpPr>
          <p:nvPr>
            <p:ph type="pic" sz="quarter" idx="13" hasCustomPrompt="1"/>
          </p:nvPr>
        </p:nvSpPr>
        <p:spPr>
          <a:xfrm>
            <a:off x="0" y="1571625"/>
            <a:ext cx="9144000" cy="4521200"/>
          </a:xfrm>
        </p:spPr>
        <p:txBody>
          <a:bodyPr lIns="612000"/>
          <a:lstStyle>
            <a:lvl1pPr marL="0" indent="0">
              <a:buFontTx/>
              <a:buNone/>
              <a:defRPr/>
            </a:lvl1pPr>
          </a:lstStyle>
          <a:p>
            <a:r>
              <a:rPr lang="de-DE" smtClean="0"/>
              <a:t>Klicken Sie auf das Symbol, um ein Bild einzufügen</a:t>
            </a:r>
            <a:endParaRPr lang="de-DE"/>
          </a:p>
        </p:txBody>
      </p:sp>
      <p:sp>
        <p:nvSpPr>
          <p:cNvPr id="11" name="Bildplatzhalter 10"/>
          <p:cNvSpPr>
            <a:spLocks noGrp="1"/>
          </p:cNvSpPr>
          <p:nvPr>
            <p:ph type="pic" sz="quarter" idx="14" hasCustomPrompt="1"/>
          </p:nvPr>
        </p:nvSpPr>
        <p:spPr>
          <a:xfrm>
            <a:off x="8539200" y="1569600"/>
            <a:ext cx="72000" cy="198000"/>
          </a:xfrm>
          <a:solidFill>
            <a:srgbClr val="FFD100"/>
          </a:solidFill>
        </p:spPr>
        <p:txBody>
          <a:bodyPr>
            <a:noAutofit/>
          </a:bodyPr>
          <a:lstStyle>
            <a:lvl1pPr marL="0" indent="0">
              <a:buFontTx/>
              <a:buNone/>
              <a:defRPr sz="100">
                <a:solidFill>
                  <a:srgbClr val="FFD100"/>
                </a:solidFill>
              </a:defRPr>
            </a:lvl1pPr>
          </a:lstStyle>
          <a:p>
            <a:r>
              <a:rPr lang="de-DE" smtClean="0"/>
              <a:t>.</a:t>
            </a:r>
            <a:endParaRPr lang="de-D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wei Bilder mit Unter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
        <p:nvSpPr>
          <p:cNvPr id="9" name="Textplatzhalter 8"/>
          <p:cNvSpPr>
            <a:spLocks noGrp="1"/>
          </p:cNvSpPr>
          <p:nvPr>
            <p:ph type="body" sz="quarter" idx="13" hasCustomPrompt="1"/>
          </p:nvPr>
        </p:nvSpPr>
        <p:spPr>
          <a:xfrm>
            <a:off x="576261" y="5143512"/>
            <a:ext cx="3787200" cy="949312"/>
          </a:xfrm>
        </p:spPr>
        <p:txBody>
          <a:bodyPr/>
          <a:lstStyle>
            <a:lvl1pPr marL="0" indent="0" algn="ctr">
              <a:buFontTx/>
              <a:buNone/>
              <a:defRPr/>
            </a:lvl1pPr>
          </a:lstStyle>
          <a:p>
            <a:pPr lvl="0"/>
            <a:r>
              <a:rPr lang="de-DE" smtClean="0"/>
              <a:t>Bildunterschrift</a:t>
            </a:r>
          </a:p>
        </p:txBody>
      </p:sp>
      <p:sp>
        <p:nvSpPr>
          <p:cNvPr id="8" name="Bildplatzhalter 7"/>
          <p:cNvSpPr>
            <a:spLocks noGrp="1"/>
          </p:cNvSpPr>
          <p:nvPr>
            <p:ph type="pic" sz="quarter" idx="14" hasCustomPrompt="1"/>
          </p:nvPr>
        </p:nvSpPr>
        <p:spPr>
          <a:xfrm>
            <a:off x="576263" y="1906588"/>
            <a:ext cx="3786214" cy="3165475"/>
          </a:xfrm>
        </p:spPr>
        <p:txBody>
          <a:bodyPr>
            <a:normAutofit/>
          </a:bodyPr>
          <a:lstStyle>
            <a:lvl1pPr marL="0" indent="0">
              <a:buFontTx/>
              <a:buNone/>
              <a:defRPr sz="2000" baseline="0"/>
            </a:lvl1pPr>
          </a:lstStyle>
          <a:p>
            <a:r>
              <a:rPr lang="de-DE" smtClean="0"/>
              <a:t>Klicken Sie auf das Symbol, um ein Bild einzufügen</a:t>
            </a:r>
            <a:endParaRPr lang="de-DE"/>
          </a:p>
        </p:txBody>
      </p:sp>
      <p:sp>
        <p:nvSpPr>
          <p:cNvPr id="11" name="Textplatzhalter 8"/>
          <p:cNvSpPr>
            <a:spLocks noGrp="1"/>
          </p:cNvSpPr>
          <p:nvPr>
            <p:ph type="body" sz="quarter" idx="16" hasCustomPrompt="1"/>
          </p:nvPr>
        </p:nvSpPr>
        <p:spPr>
          <a:xfrm>
            <a:off x="4600051" y="5143512"/>
            <a:ext cx="3787200" cy="949312"/>
          </a:xfrm>
        </p:spPr>
        <p:txBody>
          <a:bodyPr/>
          <a:lstStyle>
            <a:lvl1pPr marL="0" indent="0" algn="ctr">
              <a:buFontTx/>
              <a:buNone/>
              <a:defRPr/>
            </a:lvl1pPr>
          </a:lstStyle>
          <a:p>
            <a:pPr lvl="0"/>
            <a:r>
              <a:rPr lang="de-DE" smtClean="0"/>
              <a:t>Bildunterschrift</a:t>
            </a:r>
          </a:p>
        </p:txBody>
      </p:sp>
      <p:sp>
        <p:nvSpPr>
          <p:cNvPr id="12" name="Bildplatzhalter 7"/>
          <p:cNvSpPr>
            <a:spLocks noGrp="1"/>
          </p:cNvSpPr>
          <p:nvPr>
            <p:ph type="pic" sz="quarter" idx="17" hasCustomPrompt="1"/>
          </p:nvPr>
        </p:nvSpPr>
        <p:spPr>
          <a:xfrm>
            <a:off x="4602136" y="1906588"/>
            <a:ext cx="3786214" cy="3165475"/>
          </a:xfrm>
        </p:spPr>
        <p:txBody>
          <a:bodyPr>
            <a:normAutofit/>
          </a:bodyPr>
          <a:lstStyle>
            <a:lvl1pPr marL="0" indent="0">
              <a:buFontTx/>
              <a:buNone/>
              <a:defRPr sz="2000" baseline="0"/>
            </a:lvl1pPr>
          </a:lstStyle>
          <a:p>
            <a:r>
              <a:rPr lang="de-DE" smtClean="0"/>
              <a:t>Klicken Sie auf das Symbol, um ein Bild einzufügen</a:t>
            </a:r>
            <a:endParaRPr lang="de-D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rei Bilder mit Unter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
        <p:nvSpPr>
          <p:cNvPr id="9" name="Textplatzhalter 8"/>
          <p:cNvSpPr>
            <a:spLocks noGrp="1"/>
          </p:cNvSpPr>
          <p:nvPr>
            <p:ph type="body" sz="quarter" idx="13" hasCustomPrompt="1"/>
          </p:nvPr>
        </p:nvSpPr>
        <p:spPr>
          <a:xfrm>
            <a:off x="576261" y="5572140"/>
            <a:ext cx="2466730" cy="520684"/>
          </a:xfrm>
        </p:spPr>
        <p:txBody>
          <a:bodyPr/>
          <a:lstStyle>
            <a:lvl1pPr marL="0" indent="0" algn="ctr">
              <a:buFontTx/>
              <a:buNone/>
              <a:defRPr/>
            </a:lvl1pPr>
          </a:lstStyle>
          <a:p>
            <a:pPr lvl="0"/>
            <a:r>
              <a:rPr lang="de-DE" smtClean="0"/>
              <a:t>Bildunterschrift</a:t>
            </a:r>
          </a:p>
        </p:txBody>
      </p:sp>
      <p:sp>
        <p:nvSpPr>
          <p:cNvPr id="8" name="Bildplatzhalter 7"/>
          <p:cNvSpPr>
            <a:spLocks noGrp="1"/>
          </p:cNvSpPr>
          <p:nvPr>
            <p:ph type="pic" sz="quarter" idx="14" hasCustomPrompt="1"/>
          </p:nvPr>
        </p:nvSpPr>
        <p:spPr>
          <a:xfrm>
            <a:off x="576264" y="1906588"/>
            <a:ext cx="2466088" cy="3522676"/>
          </a:xfrm>
        </p:spPr>
        <p:txBody>
          <a:bodyPr>
            <a:normAutofit/>
          </a:bodyPr>
          <a:lstStyle>
            <a:lvl1pPr marL="0" indent="0">
              <a:buFontTx/>
              <a:buNone/>
              <a:defRPr sz="2000" baseline="0"/>
            </a:lvl1pPr>
          </a:lstStyle>
          <a:p>
            <a:r>
              <a:rPr lang="de-DE" smtClean="0"/>
              <a:t>Klicken Sie auf das Symbol, um ein Bild einzufügen</a:t>
            </a:r>
            <a:endParaRPr lang="de-DE"/>
          </a:p>
        </p:txBody>
      </p:sp>
      <p:sp>
        <p:nvSpPr>
          <p:cNvPr id="10" name="Textplatzhalter 8"/>
          <p:cNvSpPr>
            <a:spLocks noGrp="1"/>
          </p:cNvSpPr>
          <p:nvPr>
            <p:ph type="body" sz="quarter" idx="15" hasCustomPrompt="1"/>
          </p:nvPr>
        </p:nvSpPr>
        <p:spPr>
          <a:xfrm>
            <a:off x="3240136" y="5572140"/>
            <a:ext cx="2466730" cy="520684"/>
          </a:xfrm>
        </p:spPr>
        <p:txBody>
          <a:bodyPr/>
          <a:lstStyle>
            <a:lvl1pPr marL="0" indent="0" algn="ctr">
              <a:buFontTx/>
              <a:buNone/>
              <a:defRPr/>
            </a:lvl1pPr>
          </a:lstStyle>
          <a:p>
            <a:pPr lvl="0"/>
            <a:r>
              <a:rPr lang="de-DE" smtClean="0"/>
              <a:t>Bildunterschrift</a:t>
            </a:r>
          </a:p>
        </p:txBody>
      </p:sp>
      <p:sp>
        <p:nvSpPr>
          <p:cNvPr id="13" name="Bildplatzhalter 7"/>
          <p:cNvSpPr>
            <a:spLocks noGrp="1"/>
          </p:cNvSpPr>
          <p:nvPr>
            <p:ph type="pic" sz="quarter" idx="16" hasCustomPrompt="1"/>
          </p:nvPr>
        </p:nvSpPr>
        <p:spPr>
          <a:xfrm>
            <a:off x="3240139" y="1906588"/>
            <a:ext cx="2466088" cy="3522676"/>
          </a:xfrm>
        </p:spPr>
        <p:txBody>
          <a:bodyPr>
            <a:normAutofit/>
          </a:bodyPr>
          <a:lstStyle>
            <a:lvl1pPr marL="0" indent="0">
              <a:buFontTx/>
              <a:buNone/>
              <a:defRPr sz="2000" baseline="0"/>
            </a:lvl1pPr>
          </a:lstStyle>
          <a:p>
            <a:r>
              <a:rPr lang="de-DE" smtClean="0"/>
              <a:t>Klicken Sie auf das Symbol, um ein Bild einzufügen</a:t>
            </a:r>
            <a:endParaRPr lang="de-DE"/>
          </a:p>
        </p:txBody>
      </p:sp>
      <p:sp>
        <p:nvSpPr>
          <p:cNvPr id="14" name="Textplatzhalter 8"/>
          <p:cNvSpPr>
            <a:spLocks noGrp="1"/>
          </p:cNvSpPr>
          <p:nvPr>
            <p:ph type="body" sz="quarter" idx="17" hasCustomPrompt="1"/>
          </p:nvPr>
        </p:nvSpPr>
        <p:spPr>
          <a:xfrm>
            <a:off x="5904010" y="5572140"/>
            <a:ext cx="2466730" cy="520684"/>
          </a:xfrm>
        </p:spPr>
        <p:txBody>
          <a:bodyPr/>
          <a:lstStyle>
            <a:lvl1pPr marL="0" indent="0" algn="ctr">
              <a:buFontTx/>
              <a:buNone/>
              <a:defRPr/>
            </a:lvl1pPr>
          </a:lstStyle>
          <a:p>
            <a:pPr lvl="0"/>
            <a:r>
              <a:rPr lang="de-DE" smtClean="0"/>
              <a:t>Bildunterschrift</a:t>
            </a:r>
          </a:p>
        </p:txBody>
      </p:sp>
      <p:sp>
        <p:nvSpPr>
          <p:cNvPr id="15" name="Bildplatzhalter 7"/>
          <p:cNvSpPr>
            <a:spLocks noGrp="1"/>
          </p:cNvSpPr>
          <p:nvPr>
            <p:ph type="pic" sz="quarter" idx="18" hasCustomPrompt="1"/>
          </p:nvPr>
        </p:nvSpPr>
        <p:spPr>
          <a:xfrm>
            <a:off x="5904013" y="1906588"/>
            <a:ext cx="2466088" cy="3522676"/>
          </a:xfrm>
        </p:spPr>
        <p:txBody>
          <a:bodyPr>
            <a:normAutofit/>
          </a:bodyPr>
          <a:lstStyle>
            <a:lvl1pPr marL="0" indent="0">
              <a:buFontTx/>
              <a:buNone/>
              <a:defRPr sz="2000" baseline="0"/>
            </a:lvl1pPr>
          </a:lstStyle>
          <a:p>
            <a:r>
              <a:rPr lang="de-DE" smtClean="0"/>
              <a:t>Klicken Sie auf das Symbol, um ein Bild einzufügen</a:t>
            </a:r>
            <a:endParaRPr lang="de-D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rennfolie">
    <p:bg>
      <p:bgPr>
        <a:solidFill>
          <a:schemeClr val="tx1"/>
        </a:solidFill>
        <a:effectLst/>
      </p:bgPr>
    </p:bg>
    <p:spTree>
      <p:nvGrpSpPr>
        <p:cNvPr id="1" name=""/>
        <p:cNvGrpSpPr/>
        <p:nvPr/>
      </p:nvGrpSpPr>
      <p:grpSpPr>
        <a:xfrm>
          <a:off x="0" y="0"/>
          <a:ext cx="0" cy="0"/>
          <a:chOff x="0" y="0"/>
          <a:chExt cx="0" cy="0"/>
        </a:xfrm>
      </p:grpSpPr>
      <p:sp>
        <p:nvSpPr>
          <p:cNvPr id="2" name="Textplatzhalter 8"/>
          <p:cNvSpPr>
            <a:spLocks noGrp="1"/>
          </p:cNvSpPr>
          <p:nvPr>
            <p:ph type="body" sz="quarter" idx="13" hasCustomPrompt="1"/>
          </p:nvPr>
        </p:nvSpPr>
        <p:spPr>
          <a:xfrm>
            <a:off x="500034" y="1571612"/>
            <a:ext cx="7888316" cy="1428760"/>
          </a:xfrm>
        </p:spPr>
        <p:txBody>
          <a:bodyPr/>
          <a:lstStyle>
            <a:lvl1pPr marL="0" indent="0" algn="ctr">
              <a:buFontTx/>
              <a:buNone/>
              <a:defRPr>
                <a:solidFill>
                  <a:schemeClr val="bg1"/>
                </a:solidFill>
              </a:defRPr>
            </a:lvl1pPr>
          </a:lstStyle>
          <a:p>
            <a:pPr lvl="0"/>
            <a:r>
              <a:rPr lang="de-DE" smtClean="0"/>
              <a:t>Trennfolie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ltLang="en-US"/>
              <a:t>					Hepatitis C Caring Ambassadors Program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US" altLang="en-US"/>
              <a:t>					Hepatitis C Caring Ambassadors Program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10674A57-E1E9-45FE-8C5B-7BE4DB0775E6}" type="slidenum">
              <a:rPr lang="de-DE" smtClean="0"/>
              <a:pPr>
                <a:defRPr/>
              </a:pPr>
              <a:t>‹Nr.›</a:t>
            </a:fld>
            <a:endParaRPr lang="de-D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
        <p:nvSpPr>
          <p:cNvPr id="8" name="Textplatzhalter 7"/>
          <p:cNvSpPr>
            <a:spLocks noGrp="1"/>
          </p:cNvSpPr>
          <p:nvPr>
            <p:ph type="body" sz="quarter" idx="13" hasCustomPrompt="1"/>
          </p:nvPr>
        </p:nvSpPr>
        <p:spPr>
          <a:xfrm>
            <a:off x="576263" y="190658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9" name="Textplatzhalter 7"/>
          <p:cNvSpPr>
            <a:spLocks noGrp="1"/>
          </p:cNvSpPr>
          <p:nvPr>
            <p:ph type="body" sz="quarter" idx="14" hasCustomPrompt="1"/>
          </p:nvPr>
        </p:nvSpPr>
        <p:spPr>
          <a:xfrm>
            <a:off x="1357290" y="190658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
        <p:nvSpPr>
          <p:cNvPr id="10" name="Textplatzhalter 7"/>
          <p:cNvSpPr>
            <a:spLocks noGrp="1"/>
          </p:cNvSpPr>
          <p:nvPr>
            <p:ph type="body" sz="quarter" idx="15" hasCustomPrompt="1"/>
          </p:nvPr>
        </p:nvSpPr>
        <p:spPr>
          <a:xfrm>
            <a:off x="576263" y="258254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11" name="Textplatzhalter 7"/>
          <p:cNvSpPr>
            <a:spLocks noGrp="1"/>
          </p:cNvSpPr>
          <p:nvPr>
            <p:ph type="body" sz="quarter" idx="16" hasCustomPrompt="1"/>
          </p:nvPr>
        </p:nvSpPr>
        <p:spPr>
          <a:xfrm>
            <a:off x="1357290" y="258254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
        <p:nvSpPr>
          <p:cNvPr id="12" name="Textplatzhalter 7"/>
          <p:cNvSpPr>
            <a:spLocks noGrp="1"/>
          </p:cNvSpPr>
          <p:nvPr>
            <p:ph type="body" sz="quarter" idx="17" hasCustomPrompt="1"/>
          </p:nvPr>
        </p:nvSpPr>
        <p:spPr>
          <a:xfrm>
            <a:off x="576263" y="325850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13" name="Textplatzhalter 7"/>
          <p:cNvSpPr>
            <a:spLocks noGrp="1"/>
          </p:cNvSpPr>
          <p:nvPr>
            <p:ph type="body" sz="quarter" idx="18" hasCustomPrompt="1"/>
          </p:nvPr>
        </p:nvSpPr>
        <p:spPr>
          <a:xfrm>
            <a:off x="1357290" y="325850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
        <p:nvSpPr>
          <p:cNvPr id="14" name="Textplatzhalter 7"/>
          <p:cNvSpPr>
            <a:spLocks noGrp="1"/>
          </p:cNvSpPr>
          <p:nvPr>
            <p:ph type="body" sz="quarter" idx="19" hasCustomPrompt="1"/>
          </p:nvPr>
        </p:nvSpPr>
        <p:spPr>
          <a:xfrm>
            <a:off x="576263" y="393446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15" name="Textplatzhalter 7"/>
          <p:cNvSpPr>
            <a:spLocks noGrp="1"/>
          </p:cNvSpPr>
          <p:nvPr>
            <p:ph type="body" sz="quarter" idx="20" hasCustomPrompt="1"/>
          </p:nvPr>
        </p:nvSpPr>
        <p:spPr>
          <a:xfrm>
            <a:off x="1357290" y="393446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
        <p:nvSpPr>
          <p:cNvPr id="16" name="Textplatzhalter 7"/>
          <p:cNvSpPr>
            <a:spLocks noGrp="1"/>
          </p:cNvSpPr>
          <p:nvPr>
            <p:ph type="body" sz="quarter" idx="21" hasCustomPrompt="1"/>
          </p:nvPr>
        </p:nvSpPr>
        <p:spPr>
          <a:xfrm>
            <a:off x="576263" y="461042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17" name="Textplatzhalter 7"/>
          <p:cNvSpPr>
            <a:spLocks noGrp="1"/>
          </p:cNvSpPr>
          <p:nvPr>
            <p:ph type="body" sz="quarter" idx="22" hasCustomPrompt="1"/>
          </p:nvPr>
        </p:nvSpPr>
        <p:spPr>
          <a:xfrm>
            <a:off x="1357290" y="461042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
        <p:nvSpPr>
          <p:cNvPr id="18" name="Textplatzhalter 7"/>
          <p:cNvSpPr>
            <a:spLocks noGrp="1"/>
          </p:cNvSpPr>
          <p:nvPr>
            <p:ph type="body" sz="quarter" idx="23" hasCustomPrompt="1"/>
          </p:nvPr>
        </p:nvSpPr>
        <p:spPr>
          <a:xfrm>
            <a:off x="576263" y="528638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19" name="Textplatzhalter 7"/>
          <p:cNvSpPr>
            <a:spLocks noGrp="1"/>
          </p:cNvSpPr>
          <p:nvPr>
            <p:ph type="body" sz="quarter" idx="24" hasCustomPrompt="1"/>
          </p:nvPr>
        </p:nvSpPr>
        <p:spPr>
          <a:xfrm>
            <a:off x="1357290" y="528638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Zwei Inhalte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0035" y="1783560"/>
            <a:ext cx="3816000" cy="4309265"/>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
        <p:nvSpPr>
          <p:cNvPr id="7" name="Inhaltsplatzhalter 2"/>
          <p:cNvSpPr>
            <a:spLocks noGrp="1"/>
          </p:cNvSpPr>
          <p:nvPr>
            <p:ph idx="13"/>
          </p:nvPr>
        </p:nvSpPr>
        <p:spPr>
          <a:xfrm>
            <a:off x="4554740" y="1783560"/>
            <a:ext cx="3816000" cy="4309265"/>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Inhalte mit ZwiTi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0035" y="2500306"/>
            <a:ext cx="3816000" cy="3592519"/>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
        <p:nvSpPr>
          <p:cNvPr id="7" name="Inhaltsplatzhalter 2"/>
          <p:cNvSpPr>
            <a:spLocks noGrp="1"/>
          </p:cNvSpPr>
          <p:nvPr>
            <p:ph idx="13"/>
          </p:nvPr>
        </p:nvSpPr>
        <p:spPr>
          <a:xfrm>
            <a:off x="4554740" y="2500306"/>
            <a:ext cx="3816000" cy="3592519"/>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
        <p:nvSpPr>
          <p:cNvPr id="11" name="Textplatzhalter 10"/>
          <p:cNvSpPr>
            <a:spLocks noGrp="1"/>
          </p:cNvSpPr>
          <p:nvPr>
            <p:ph type="body" sz="quarter" idx="14" hasCustomPrompt="1"/>
          </p:nvPr>
        </p:nvSpPr>
        <p:spPr>
          <a:xfrm>
            <a:off x="501107" y="1906588"/>
            <a:ext cx="3816000" cy="593725"/>
          </a:xfrm>
        </p:spPr>
        <p:txBody>
          <a:bodyPr/>
          <a:lstStyle>
            <a:lvl1pPr>
              <a:buFontTx/>
              <a:buNone/>
              <a:defRPr b="1"/>
            </a:lvl1pPr>
          </a:lstStyle>
          <a:p>
            <a:pPr lvl="0"/>
            <a:r>
              <a:rPr lang="de-DE" smtClean="0"/>
              <a:t>Zwischentitel</a:t>
            </a:r>
            <a:endParaRPr lang="de-DE"/>
          </a:p>
        </p:txBody>
      </p:sp>
      <p:sp>
        <p:nvSpPr>
          <p:cNvPr id="12" name="Textplatzhalter 10"/>
          <p:cNvSpPr>
            <a:spLocks noGrp="1"/>
          </p:cNvSpPr>
          <p:nvPr>
            <p:ph type="body" sz="quarter" idx="15" hasCustomPrompt="1"/>
          </p:nvPr>
        </p:nvSpPr>
        <p:spPr>
          <a:xfrm>
            <a:off x="4559824" y="1906588"/>
            <a:ext cx="3816000" cy="593725"/>
          </a:xfrm>
        </p:spPr>
        <p:txBody>
          <a:bodyPr/>
          <a:lstStyle>
            <a:lvl1pPr>
              <a:buFontTx/>
              <a:buNone/>
              <a:defRPr b="1"/>
            </a:lvl1pPr>
          </a:lstStyle>
          <a:p>
            <a:pPr lvl="0"/>
            <a:r>
              <a:rPr lang="de-DE" smtClean="0"/>
              <a:t>Zwischentitel</a:t>
            </a:r>
            <a:endParaRPr lang="de-D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er Inhalte mit Zwischen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0035" y="2428868"/>
            <a:ext cx="3816000" cy="1285885"/>
          </a:xfrm>
        </p:spPr>
        <p:txBody>
          <a:bodyPr/>
          <a:lstStyle>
            <a:extLst/>
          </a:lstStyle>
          <a:p>
            <a:pPr lvl="0" eaLnBrk="1" latinLnBrk="0" hangingPunct="1"/>
            <a:r>
              <a:rPr lang="de-DE" smtClean="0"/>
              <a:t>Textmasterformate durch Klicken bearbeiten</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
        <p:nvSpPr>
          <p:cNvPr id="11" name="Textplatzhalter 10"/>
          <p:cNvSpPr>
            <a:spLocks noGrp="1"/>
          </p:cNvSpPr>
          <p:nvPr>
            <p:ph type="body" sz="quarter" idx="14" hasCustomPrompt="1"/>
          </p:nvPr>
        </p:nvSpPr>
        <p:spPr>
          <a:xfrm>
            <a:off x="501107" y="1906589"/>
            <a:ext cx="3816000" cy="522280"/>
          </a:xfrm>
        </p:spPr>
        <p:txBody>
          <a:bodyPr/>
          <a:lstStyle>
            <a:lvl1pPr>
              <a:buFontTx/>
              <a:buNone/>
              <a:defRPr b="1"/>
            </a:lvl1pPr>
          </a:lstStyle>
          <a:p>
            <a:pPr lvl="0"/>
            <a:r>
              <a:rPr lang="de-DE" smtClean="0"/>
              <a:t>Zwischentitel</a:t>
            </a:r>
            <a:endParaRPr lang="de-DE"/>
          </a:p>
        </p:txBody>
      </p:sp>
      <p:sp>
        <p:nvSpPr>
          <p:cNvPr id="9" name="Inhaltsplatzhalter 2"/>
          <p:cNvSpPr>
            <a:spLocks noGrp="1"/>
          </p:cNvSpPr>
          <p:nvPr>
            <p:ph idx="16"/>
          </p:nvPr>
        </p:nvSpPr>
        <p:spPr>
          <a:xfrm>
            <a:off x="500035" y="4643445"/>
            <a:ext cx="3816000" cy="1285885"/>
          </a:xfrm>
        </p:spPr>
        <p:txBody>
          <a:bodyPr/>
          <a:lstStyle>
            <a:extLst/>
          </a:lstStyle>
          <a:p>
            <a:pPr lvl="0" eaLnBrk="1" latinLnBrk="0" hangingPunct="1"/>
            <a:r>
              <a:rPr lang="de-DE" smtClean="0"/>
              <a:t>Textmasterformate durch Klicken bearbeiten</a:t>
            </a:r>
          </a:p>
        </p:txBody>
      </p:sp>
      <p:sp>
        <p:nvSpPr>
          <p:cNvPr id="13" name="Textplatzhalter 10"/>
          <p:cNvSpPr>
            <a:spLocks noGrp="1"/>
          </p:cNvSpPr>
          <p:nvPr>
            <p:ph type="body" sz="quarter" idx="18" hasCustomPrompt="1"/>
          </p:nvPr>
        </p:nvSpPr>
        <p:spPr>
          <a:xfrm>
            <a:off x="501107" y="4121166"/>
            <a:ext cx="3816000" cy="522280"/>
          </a:xfrm>
        </p:spPr>
        <p:txBody>
          <a:bodyPr/>
          <a:lstStyle>
            <a:lvl1pPr>
              <a:buFontTx/>
              <a:buNone/>
              <a:defRPr b="1"/>
            </a:lvl1pPr>
          </a:lstStyle>
          <a:p>
            <a:pPr lvl="0"/>
            <a:r>
              <a:rPr lang="de-DE" smtClean="0"/>
              <a:t>Zwischentitel</a:t>
            </a:r>
            <a:endParaRPr lang="de-DE"/>
          </a:p>
        </p:txBody>
      </p:sp>
      <p:sp>
        <p:nvSpPr>
          <p:cNvPr id="15" name="Inhaltsplatzhalter 2"/>
          <p:cNvSpPr>
            <a:spLocks noGrp="1"/>
          </p:cNvSpPr>
          <p:nvPr>
            <p:ph idx="19"/>
          </p:nvPr>
        </p:nvSpPr>
        <p:spPr>
          <a:xfrm>
            <a:off x="4571278" y="2428868"/>
            <a:ext cx="3816000" cy="1285885"/>
          </a:xfrm>
        </p:spPr>
        <p:txBody>
          <a:bodyPr/>
          <a:lstStyle>
            <a:extLst/>
          </a:lstStyle>
          <a:p>
            <a:pPr lvl="0" eaLnBrk="1" latinLnBrk="0" hangingPunct="1"/>
            <a:r>
              <a:rPr lang="de-DE" smtClean="0"/>
              <a:t>Textmasterformate durch Klicken bearbeiten</a:t>
            </a:r>
          </a:p>
        </p:txBody>
      </p:sp>
      <p:sp>
        <p:nvSpPr>
          <p:cNvPr id="16" name="Textplatzhalter 10"/>
          <p:cNvSpPr>
            <a:spLocks noGrp="1"/>
          </p:cNvSpPr>
          <p:nvPr>
            <p:ph type="body" sz="quarter" idx="20" hasCustomPrompt="1"/>
          </p:nvPr>
        </p:nvSpPr>
        <p:spPr>
          <a:xfrm>
            <a:off x="4572350" y="1906589"/>
            <a:ext cx="3816000" cy="522280"/>
          </a:xfrm>
        </p:spPr>
        <p:txBody>
          <a:bodyPr/>
          <a:lstStyle>
            <a:lvl1pPr>
              <a:buFontTx/>
              <a:buNone/>
              <a:defRPr b="1"/>
            </a:lvl1pPr>
          </a:lstStyle>
          <a:p>
            <a:pPr lvl="0"/>
            <a:r>
              <a:rPr lang="de-DE" smtClean="0"/>
              <a:t>Zwischentitel</a:t>
            </a:r>
            <a:endParaRPr lang="de-DE"/>
          </a:p>
        </p:txBody>
      </p:sp>
      <p:sp>
        <p:nvSpPr>
          <p:cNvPr id="17" name="Inhaltsplatzhalter 2"/>
          <p:cNvSpPr>
            <a:spLocks noGrp="1"/>
          </p:cNvSpPr>
          <p:nvPr>
            <p:ph idx="21"/>
          </p:nvPr>
        </p:nvSpPr>
        <p:spPr>
          <a:xfrm>
            <a:off x="4571278" y="4643445"/>
            <a:ext cx="3816000" cy="1285885"/>
          </a:xfrm>
        </p:spPr>
        <p:txBody>
          <a:bodyPr/>
          <a:lstStyle>
            <a:extLst/>
          </a:lstStyle>
          <a:p>
            <a:pPr lvl="0" eaLnBrk="1" latinLnBrk="0" hangingPunct="1"/>
            <a:r>
              <a:rPr lang="de-DE" smtClean="0"/>
              <a:t>Textmasterformate durch Klicken bearbeiten</a:t>
            </a:r>
          </a:p>
        </p:txBody>
      </p:sp>
      <p:sp>
        <p:nvSpPr>
          <p:cNvPr id="18" name="Textplatzhalter 10"/>
          <p:cNvSpPr>
            <a:spLocks noGrp="1"/>
          </p:cNvSpPr>
          <p:nvPr>
            <p:ph type="body" sz="quarter" idx="22" hasCustomPrompt="1"/>
          </p:nvPr>
        </p:nvSpPr>
        <p:spPr>
          <a:xfrm>
            <a:off x="4572350" y="4121166"/>
            <a:ext cx="3816000" cy="522280"/>
          </a:xfrm>
        </p:spPr>
        <p:txBody>
          <a:bodyPr/>
          <a:lstStyle>
            <a:lvl1pPr>
              <a:buFontTx/>
              <a:buNone/>
              <a:defRPr b="1"/>
            </a:lvl1pPr>
          </a:lstStyle>
          <a:p>
            <a:pPr lvl="0"/>
            <a:r>
              <a:rPr lang="de-DE" smtClean="0"/>
              <a:t>Zwischentitel</a:t>
            </a:r>
            <a:endParaRPr lang="de-D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rei Inhalte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0035" y="1783560"/>
            <a:ext cx="2568603" cy="4309265"/>
          </a:xfrm>
        </p:spPr>
        <p:txBody>
          <a:bodyPr>
            <a:normAutofit/>
          </a:bodyPr>
          <a:lstStyle>
            <a:lvl1pPr>
              <a:defRPr sz="2200"/>
            </a:lvl1pPr>
            <a:extLst/>
          </a:lstStyle>
          <a:p>
            <a:pPr lvl="0" eaLnBrk="1" latinLnBrk="0" hangingPunct="1"/>
            <a:r>
              <a:rPr lang="de-DE" smtClean="0"/>
              <a:t>Textmasterformate durch Klicken bearbeiten</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
        <p:nvSpPr>
          <p:cNvPr id="7" name="Inhaltsplatzhalter 2"/>
          <p:cNvSpPr>
            <a:spLocks noGrp="1"/>
          </p:cNvSpPr>
          <p:nvPr>
            <p:ph idx="13"/>
          </p:nvPr>
        </p:nvSpPr>
        <p:spPr>
          <a:xfrm>
            <a:off x="3159891" y="1783560"/>
            <a:ext cx="2568603" cy="4309265"/>
          </a:xfrm>
        </p:spPr>
        <p:txBody>
          <a:bodyPr>
            <a:normAutofit/>
          </a:bodyPr>
          <a:lstStyle>
            <a:lvl1pPr>
              <a:defRPr sz="2200"/>
            </a:lvl1pPr>
            <a:extLst/>
          </a:lstStyle>
          <a:p>
            <a:pPr lvl="0" eaLnBrk="1" latinLnBrk="0" hangingPunct="1"/>
            <a:r>
              <a:rPr lang="de-DE" smtClean="0"/>
              <a:t>Textmasterformate durch Klicken bearbeiten</a:t>
            </a:r>
          </a:p>
        </p:txBody>
      </p:sp>
      <p:sp>
        <p:nvSpPr>
          <p:cNvPr id="8" name="Inhaltsplatzhalter 2"/>
          <p:cNvSpPr>
            <a:spLocks noGrp="1"/>
          </p:cNvSpPr>
          <p:nvPr>
            <p:ph idx="14"/>
          </p:nvPr>
        </p:nvSpPr>
        <p:spPr>
          <a:xfrm>
            <a:off x="5819747" y="1783560"/>
            <a:ext cx="2568603" cy="4309265"/>
          </a:xfrm>
        </p:spPr>
        <p:txBody>
          <a:bodyPr>
            <a:normAutofit/>
          </a:bodyPr>
          <a:lstStyle>
            <a:lvl1pPr>
              <a:defRPr sz="2200"/>
            </a:lvl1pPr>
            <a:extLst/>
          </a:lstStyle>
          <a:p>
            <a:pPr lvl="0" eaLnBrk="1" latinLnBrk="0" hangingPunct="1"/>
            <a:r>
              <a:rPr lang="de-DE" smtClean="0"/>
              <a:t>Textmasterformate durch Klicken bearbeiten</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2690F710-31DB-45B5-8D95-58365581BD1D}" type="slidenum">
              <a:rPr lang="de-DE" smtClean="0"/>
              <a:pPr>
                <a:defRPr/>
              </a:pPr>
              <a:t>‹Nr.›</a:t>
            </a:fld>
            <a:endParaRPr lang="de-D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ür die Layout-Kontro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‹Nr.›</a:t>
            </a:fld>
            <a:endParaRPr lang="de-DE"/>
          </a:p>
        </p:txBody>
      </p:sp>
      <p:sp>
        <p:nvSpPr>
          <p:cNvPr id="7" name="Rechteck 6"/>
          <p:cNvSpPr/>
          <p:nvPr/>
        </p:nvSpPr>
        <p:spPr>
          <a:xfrm>
            <a:off x="576263" y="1785926"/>
            <a:ext cx="7781951" cy="4286280"/>
          </a:xfrm>
          <a:prstGeom prst="rect">
            <a:avLst/>
          </a:pr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eck 8"/>
          <p:cNvSpPr/>
          <p:nvPr/>
        </p:nvSpPr>
        <p:spPr>
          <a:xfrm>
            <a:off x="0" y="1371600"/>
            <a:ext cx="9144000" cy="198000"/>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500035" y="216058"/>
            <a:ext cx="5786477" cy="998364"/>
          </a:xfrm>
          <a:prstGeom prst="rect">
            <a:avLst/>
          </a:prstGeom>
        </p:spPr>
        <p:txBody>
          <a:bodyPr vert="horz" tIns="0" bIns="0" anchor="b" anchorCtr="0">
            <a:noAutofit/>
          </a:bodyPr>
          <a:lstStyle>
            <a:extLst/>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500035" y="1783560"/>
            <a:ext cx="7858180" cy="4309265"/>
          </a:xfrm>
          <a:prstGeom prst="rect">
            <a:avLst/>
          </a:prstGeom>
        </p:spPr>
        <p:txBody>
          <a:bodyPr vert="horz">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p:txBody>
      </p:sp>
      <p:sp>
        <p:nvSpPr>
          <p:cNvPr id="3" name="Fußzeilenplatzhalter 2"/>
          <p:cNvSpPr>
            <a:spLocks noGrp="1"/>
          </p:cNvSpPr>
          <p:nvPr>
            <p:ph type="ftr" sz="quarter" idx="3"/>
          </p:nvPr>
        </p:nvSpPr>
        <p:spPr>
          <a:xfrm>
            <a:off x="500400" y="6416677"/>
            <a:ext cx="7637125" cy="365125"/>
          </a:xfrm>
          <a:prstGeom prst="rect">
            <a:avLst/>
          </a:prstGeom>
        </p:spPr>
        <p:txBody>
          <a:bodyPr vert="horz" rIns="0" anchor="b"/>
          <a:lstStyle>
            <a:lvl1pPr algn="r" eaLnBrk="1" latinLnBrk="0" hangingPunct="1">
              <a:defRPr kumimoji="0" sz="900" spc="30" baseline="0">
                <a:solidFill>
                  <a:schemeClr val="tx2"/>
                </a:solidFill>
              </a:defRPr>
            </a:lvl1pPr>
            <a:extLst/>
          </a:lstStyle>
          <a:p>
            <a:pPr>
              <a:defRPr/>
            </a:pPr>
            <a:endParaRPr lang="de-DE"/>
          </a:p>
        </p:txBody>
      </p:sp>
      <p:sp>
        <p:nvSpPr>
          <p:cNvPr id="23" name="Foliennummernplatzhalter 22"/>
          <p:cNvSpPr>
            <a:spLocks noGrp="1"/>
          </p:cNvSpPr>
          <p:nvPr>
            <p:ph type="sldNum" sz="quarter" idx="4"/>
          </p:nvPr>
        </p:nvSpPr>
        <p:spPr>
          <a:xfrm>
            <a:off x="8063654" y="6416677"/>
            <a:ext cx="324000" cy="365125"/>
          </a:xfrm>
          <a:prstGeom prst="rect">
            <a:avLst/>
          </a:prstGeom>
        </p:spPr>
        <p:txBody>
          <a:bodyPr vert="horz" rIns="0" anchor="b"/>
          <a:lstStyle>
            <a:lvl1pPr algn="r" eaLnBrk="1" latinLnBrk="0" hangingPunct="1">
              <a:defRPr kumimoji="0" sz="900" spc="30" baseline="0">
                <a:solidFill>
                  <a:schemeClr val="tx2"/>
                </a:solidFill>
              </a:defRPr>
            </a:lvl1pPr>
            <a:extLst/>
          </a:lstStyle>
          <a:p>
            <a:pPr>
              <a:defRPr/>
            </a:pPr>
            <a:fld id="{FD9C813F-D0D3-447A-B6D8-721D5D145206}" type="slidenum">
              <a:rPr lang="de-DE" smtClean="0"/>
              <a:pPr>
                <a:defRPr/>
              </a:pPr>
              <a:t>‹Nr.›</a:t>
            </a:fld>
            <a:endParaRPr lang="de-DE"/>
          </a:p>
        </p:txBody>
      </p:sp>
      <p:sp>
        <p:nvSpPr>
          <p:cNvPr id="10" name="Rechteck 9"/>
          <p:cNvSpPr/>
          <p:nvPr/>
        </p:nvSpPr>
        <p:spPr>
          <a:xfrm>
            <a:off x="8537574" y="1371600"/>
            <a:ext cx="72000" cy="198000"/>
          </a:xfrm>
          <a:prstGeom prst="rect">
            <a:avLst/>
          </a:prstGeom>
          <a:solidFill>
            <a:srgbClr val="504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8537574" y="1569600"/>
            <a:ext cx="72000" cy="198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ransition>
    <p:fade/>
  </p:transition>
  <p:txStyles>
    <p:title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p:titleStyle>
    <p:bodyStyle>
      <a:lvl1pPr marL="270000" indent="-270000" algn="l" rtl="0" eaLnBrk="1" latinLnBrk="0" hangingPunct="1">
        <a:spcBef>
          <a:spcPts val="1800"/>
        </a:spcBef>
        <a:buClr>
          <a:schemeClr val="accent1"/>
        </a:buClr>
        <a:buSzPct val="100000"/>
        <a:buFont typeface="Wingdings"/>
        <a:buChar char=""/>
        <a:defRPr kumimoji="0" sz="2600" kern="1200" spc="30" baseline="0">
          <a:solidFill>
            <a:schemeClr val="tx1"/>
          </a:solidFill>
          <a:latin typeface="+mn-lt"/>
          <a:ea typeface="+mn-ea"/>
          <a:cs typeface="+mn-cs"/>
        </a:defRPr>
      </a:lvl1pPr>
      <a:lvl2pPr marL="540000" indent="-270000" algn="l" rtl="0" eaLnBrk="1" latinLnBrk="0" hangingPunct="1">
        <a:spcBef>
          <a:spcPts val="1200"/>
        </a:spcBef>
        <a:buClr>
          <a:schemeClr val="accent1"/>
        </a:buClr>
        <a:buSzPct val="100000"/>
        <a:buFont typeface="Symbol" pitchFamily="18" charset="2"/>
        <a:buChar char="-"/>
        <a:defRPr kumimoji="0" sz="2200" kern="1200" spc="30" baseline="0">
          <a:solidFill>
            <a:schemeClr val="tx1"/>
          </a:solidFill>
          <a:latin typeface="+mn-lt"/>
          <a:ea typeface="+mn-ea"/>
          <a:cs typeface="+mn-cs"/>
        </a:defRPr>
      </a:lvl2pPr>
      <a:lvl3pPr marL="810000" indent="-270000" algn="l" rtl="0" eaLnBrk="1" latinLnBrk="0" hangingPunct="1">
        <a:spcBef>
          <a:spcPts val="600"/>
        </a:spcBef>
        <a:buClr>
          <a:schemeClr val="accent1"/>
        </a:buClr>
        <a:buSzPct val="90000"/>
        <a:buFont typeface="Wingdings" pitchFamily="2" charset="2"/>
        <a:buChar char="§"/>
        <a:defRPr kumimoji="0" sz="1800" kern="1200" spc="30" baseline="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2204864"/>
            <a:ext cx="8640960" cy="1470025"/>
          </a:xfrm>
        </p:spPr>
        <p:txBody>
          <a:bodyPr>
            <a:normAutofit fontScale="90000"/>
          </a:bodyPr>
          <a:lstStyle/>
          <a:p>
            <a:r>
              <a:rPr lang="en-US" dirty="0">
                <a:effectLst/>
              </a:rPr>
              <a:t>Emergence of a HCV genotype genomic variant with elements of type 1 and 2 in Georgia</a:t>
            </a:r>
            <a:endParaRPr lang="de-DE" dirty="0">
              <a:effectLst/>
            </a:endParaRPr>
          </a:p>
        </p:txBody>
      </p:sp>
      <p:sp>
        <p:nvSpPr>
          <p:cNvPr id="3" name="Textfeld 2"/>
          <p:cNvSpPr txBox="1"/>
          <p:nvPr/>
        </p:nvSpPr>
        <p:spPr>
          <a:xfrm>
            <a:off x="1907704" y="4248062"/>
            <a:ext cx="5369655" cy="2031325"/>
          </a:xfrm>
          <a:prstGeom prst="rect">
            <a:avLst/>
          </a:prstGeom>
          <a:noFill/>
        </p:spPr>
        <p:txBody>
          <a:bodyPr wrap="square" rtlCol="0">
            <a:spAutoFit/>
          </a:bodyPr>
          <a:lstStyle/>
          <a:p>
            <a:pPr algn="ctr">
              <a:spcBef>
                <a:spcPct val="50000"/>
              </a:spcBef>
            </a:pPr>
            <a:r>
              <a:rPr lang="de-DE" sz="1800" u="sng" dirty="0">
                <a:latin typeface="Times New Roman" pitchFamily="18" charset="0"/>
                <a:cs typeface="Times New Roman" pitchFamily="18" charset="0"/>
              </a:rPr>
              <a:t>Michael Weizenegger</a:t>
            </a:r>
          </a:p>
          <a:p>
            <a:pPr algn="ctr">
              <a:spcBef>
                <a:spcPct val="50000"/>
              </a:spcBef>
            </a:pPr>
            <a:r>
              <a:rPr lang="en-GB" sz="1800" dirty="0">
                <a:latin typeface="Times New Roman" pitchFamily="18" charset="0"/>
                <a:cs typeface="Times New Roman" pitchFamily="18" charset="0"/>
              </a:rPr>
              <a:t>Laboratory Group Limbach, Heidelberg, </a:t>
            </a:r>
            <a:r>
              <a:rPr lang="en-GB" sz="1800" dirty="0" smtClean="0">
                <a:latin typeface="Times New Roman" pitchFamily="18" charset="0"/>
                <a:cs typeface="Times New Roman" pitchFamily="18" charset="0"/>
              </a:rPr>
              <a:t>Germany</a:t>
            </a:r>
          </a:p>
          <a:p>
            <a:pPr algn="ctr">
              <a:spcBef>
                <a:spcPct val="50000"/>
              </a:spcBef>
            </a:pPr>
            <a:r>
              <a:rPr lang="en-GB" sz="1800" dirty="0" smtClean="0">
                <a:latin typeface="Times New Roman" pitchFamily="18" charset="0"/>
                <a:cs typeface="Times New Roman" pitchFamily="18" charset="0"/>
              </a:rPr>
              <a:t> Department </a:t>
            </a:r>
            <a:r>
              <a:rPr lang="en-GB" sz="1800" dirty="0">
                <a:latin typeface="Times New Roman" pitchFamily="18" charset="0"/>
                <a:cs typeface="Times New Roman" pitchFamily="18" charset="0"/>
              </a:rPr>
              <a:t>of Microbiology and Molecular </a:t>
            </a:r>
            <a:r>
              <a:rPr lang="en-GB" sz="1800" dirty="0" smtClean="0">
                <a:latin typeface="Times New Roman" pitchFamily="18" charset="0"/>
                <a:cs typeface="Times New Roman" pitchFamily="18" charset="0"/>
              </a:rPr>
              <a:t>Genetic</a:t>
            </a:r>
          </a:p>
          <a:p>
            <a:pPr algn="ctr"/>
            <a:endParaRPr lang="en-US" sz="1800" dirty="0" smtClean="0"/>
          </a:p>
          <a:p>
            <a:pPr algn="ctr"/>
            <a:r>
              <a:rPr lang="en-US" sz="1800" dirty="0" smtClean="0"/>
              <a:t>Sheraton </a:t>
            </a:r>
            <a:r>
              <a:rPr lang="en-US" sz="1800" dirty="0" err="1"/>
              <a:t>Metechi</a:t>
            </a:r>
            <a:r>
              <a:rPr lang="en-US" sz="1800" dirty="0"/>
              <a:t> Palace, Tbilisi 5-6 September 2014</a:t>
            </a:r>
            <a:endParaRPr lang="en-GB" sz="1800" dirty="0">
              <a:latin typeface="Times New Roman" pitchFamily="18" charset="0"/>
              <a:cs typeface="Times New Roman" pitchFamily="18" charset="0"/>
            </a:endParaRPr>
          </a:p>
          <a:p>
            <a:pPr algn="ctr"/>
            <a:endParaRPr lang="de-DE" sz="1800" spc="30" dirty="0" smtClean="0"/>
          </a:p>
        </p:txBody>
      </p:sp>
    </p:spTree>
    <p:extLst>
      <p:ext uri="{BB962C8B-B14F-4D97-AF65-F5344CB8AC3E}">
        <p14:creationId xmlns="" xmlns:p14="http://schemas.microsoft.com/office/powerpoint/2010/main" val="42495909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1188" y="260648"/>
            <a:ext cx="8209284" cy="1077218"/>
          </a:xfrm>
          <a:prstGeom prst="rect">
            <a:avLst/>
          </a:prstGeom>
          <a:noFill/>
        </p:spPr>
        <p:txBody>
          <a:bodyPr wrap="square" rtlCol="0">
            <a:spAutoFit/>
          </a:bodyPr>
          <a:lstStyle/>
          <a:p>
            <a:r>
              <a:rPr lang="en-US" dirty="0" smtClean="0"/>
              <a:t>What commercial assays are available for genotyping?</a:t>
            </a:r>
          </a:p>
        </p:txBody>
      </p:sp>
      <p:sp>
        <p:nvSpPr>
          <p:cNvPr id="4" name="Textfeld 3"/>
          <p:cNvSpPr txBox="1"/>
          <p:nvPr/>
        </p:nvSpPr>
        <p:spPr>
          <a:xfrm>
            <a:off x="539552" y="1988840"/>
            <a:ext cx="8209284" cy="1200329"/>
          </a:xfrm>
          <a:prstGeom prst="rect">
            <a:avLst/>
          </a:prstGeom>
          <a:noFill/>
        </p:spPr>
        <p:txBody>
          <a:bodyPr wrap="square" rtlCol="0">
            <a:spAutoFit/>
          </a:bodyPr>
          <a:lstStyle/>
          <a:p>
            <a:pPr marL="457200" indent="-457200">
              <a:buFont typeface="Arial" pitchFamily="34" charset="0"/>
              <a:buChar char="•"/>
            </a:pPr>
            <a:r>
              <a:rPr lang="en-US" sz="2400" dirty="0" smtClean="0"/>
              <a:t>Abbott </a:t>
            </a:r>
            <a:r>
              <a:rPr lang="en-US" sz="2400" b="1" dirty="0" err="1" smtClean="0"/>
              <a:t>RealTime</a:t>
            </a:r>
            <a:r>
              <a:rPr lang="en-US" sz="2400" b="1" dirty="0" smtClean="0"/>
              <a:t> HCV Genotype </a:t>
            </a:r>
          </a:p>
          <a:p>
            <a:pPr marL="457200" indent="-457200">
              <a:buFont typeface="Arial" pitchFamily="34" charset="0"/>
              <a:buChar char="•"/>
            </a:pPr>
            <a:r>
              <a:rPr lang="en-US" sz="2400" dirty="0" smtClean="0"/>
              <a:t>Real time PCR </a:t>
            </a:r>
            <a:r>
              <a:rPr lang="en-US" sz="2400" dirty="0" err="1" smtClean="0"/>
              <a:t>formate</a:t>
            </a:r>
            <a:r>
              <a:rPr lang="en-US" sz="2400" dirty="0" smtClean="0"/>
              <a:t> </a:t>
            </a:r>
          </a:p>
          <a:p>
            <a:pPr marL="457200" indent="-457200">
              <a:buFont typeface="Arial" pitchFamily="34" charset="0"/>
              <a:buChar char="•"/>
            </a:pPr>
            <a:r>
              <a:rPr lang="en-US" sz="2400" dirty="0" smtClean="0"/>
              <a:t>Target region 5'UTR &amp; NS5b (1a/b subtyping)</a:t>
            </a:r>
            <a:endParaRPr lang="en-US" sz="2400" dirty="0"/>
          </a:p>
        </p:txBody>
      </p:sp>
      <p:pic>
        <p:nvPicPr>
          <p:cNvPr id="8194" name="Picture 2" descr="m2000 System - RealTime PCR Automatio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3356992"/>
            <a:ext cx="4437534" cy="306593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feld 2"/>
          <p:cNvSpPr txBox="1"/>
          <p:nvPr/>
        </p:nvSpPr>
        <p:spPr>
          <a:xfrm>
            <a:off x="5436096" y="6130539"/>
            <a:ext cx="3384376" cy="246221"/>
          </a:xfrm>
          <a:prstGeom prst="rect">
            <a:avLst/>
          </a:prstGeom>
          <a:noFill/>
        </p:spPr>
        <p:txBody>
          <a:bodyPr wrap="square" rtlCol="0">
            <a:spAutoFit/>
          </a:bodyPr>
          <a:lstStyle/>
          <a:p>
            <a:r>
              <a:rPr lang="de-DE" sz="1000" dirty="0" smtClean="0"/>
              <a:t>Source: Abbott</a:t>
            </a:r>
          </a:p>
        </p:txBody>
      </p:sp>
    </p:spTree>
    <p:extLst>
      <p:ext uri="{BB962C8B-B14F-4D97-AF65-F5344CB8AC3E}">
        <p14:creationId xmlns="" xmlns:p14="http://schemas.microsoft.com/office/powerpoint/2010/main" val="3188514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483052170"/>
              </p:ext>
            </p:extLst>
          </p:nvPr>
        </p:nvGraphicFramePr>
        <p:xfrm>
          <a:off x="159196" y="1660984"/>
          <a:ext cx="8733284" cy="551723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5641826" y="3526160"/>
            <a:ext cx="3106638"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chemeClr val="bg1"/>
                </a:solidFill>
              </a:rPr>
              <a:t>42.5%</a:t>
            </a:r>
          </a:p>
          <a:p>
            <a:r>
              <a:rPr lang="en-US" sz="1400" dirty="0">
                <a:latin typeface="Times New Roman" pitchFamily="18" charset="0"/>
                <a:cs typeface="Times New Roman" pitchFamily="18" charset="0"/>
              </a:rPr>
              <a:t>Genotype 1 = 111</a:t>
            </a:r>
          </a:p>
          <a:p>
            <a:pPr>
              <a:buNone/>
            </a:pPr>
            <a:r>
              <a:rPr lang="en-US" sz="1400" dirty="0">
                <a:latin typeface="Times New Roman" pitchFamily="18" charset="0"/>
                <a:cs typeface="Times New Roman" pitchFamily="18" charset="0"/>
              </a:rPr>
              <a:t>Genotype 1b = 104</a:t>
            </a:r>
          </a:p>
          <a:p>
            <a:pPr>
              <a:buNone/>
            </a:pPr>
            <a:r>
              <a:rPr lang="en-US" sz="1400" dirty="0">
                <a:latin typeface="Times New Roman" pitchFamily="18" charset="0"/>
                <a:cs typeface="Times New Roman" pitchFamily="18" charset="0"/>
              </a:rPr>
              <a:t>Genotype 1a = 5</a:t>
            </a:r>
          </a:p>
          <a:p>
            <a:endParaRPr lang="en-US" sz="2400" b="1" dirty="0">
              <a:solidFill>
                <a:schemeClr val="bg1"/>
              </a:solidFill>
            </a:endParaRPr>
          </a:p>
        </p:txBody>
      </p:sp>
      <p:sp>
        <p:nvSpPr>
          <p:cNvPr id="7" name="TextBox 1"/>
          <p:cNvSpPr txBox="1"/>
          <p:nvPr/>
        </p:nvSpPr>
        <p:spPr>
          <a:xfrm>
            <a:off x="2771800" y="4941168"/>
            <a:ext cx="9906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chemeClr val="bg1"/>
                </a:solidFill>
              </a:rPr>
              <a:t>27.2%</a:t>
            </a:r>
          </a:p>
          <a:p>
            <a:r>
              <a:rPr lang="en-US" sz="1600" dirty="0">
                <a:latin typeface="Times New Roman" pitchFamily="18" charset="0"/>
                <a:cs typeface="Times New Roman" pitchFamily="18" charset="0"/>
              </a:rPr>
              <a:t>Genotype 3 = 71</a:t>
            </a:r>
          </a:p>
          <a:p>
            <a:endParaRPr lang="en-US" sz="2400" b="1" dirty="0">
              <a:solidFill>
                <a:schemeClr val="bg1"/>
              </a:solidFill>
            </a:endParaRPr>
          </a:p>
        </p:txBody>
      </p:sp>
      <p:sp>
        <p:nvSpPr>
          <p:cNvPr id="8" name="TextBox 1"/>
          <p:cNvSpPr txBox="1"/>
          <p:nvPr/>
        </p:nvSpPr>
        <p:spPr>
          <a:xfrm>
            <a:off x="956394" y="4221088"/>
            <a:ext cx="2463477"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chemeClr val="bg1"/>
                </a:solidFill>
              </a:rPr>
              <a:t>0.8% </a:t>
            </a:r>
            <a:r>
              <a:rPr lang="en-US" sz="1600" dirty="0">
                <a:solidFill>
                  <a:schemeClr val="bg1"/>
                </a:solidFill>
                <a:latin typeface="Times New Roman" pitchFamily="18" charset="0"/>
                <a:cs typeface="Times New Roman" pitchFamily="18" charset="0"/>
              </a:rPr>
              <a:t>Genotype 4</a:t>
            </a:r>
            <a:r>
              <a:rPr lang="en-US" sz="2400" dirty="0">
                <a:solidFill>
                  <a:schemeClr val="bg1"/>
                </a:solidFill>
                <a:latin typeface="Times New Roman" pitchFamily="18" charset="0"/>
                <a:cs typeface="Times New Roman" pitchFamily="18" charset="0"/>
              </a:rPr>
              <a:t> = </a:t>
            </a:r>
            <a:r>
              <a:rPr lang="en-US" sz="1600" dirty="0">
                <a:solidFill>
                  <a:schemeClr val="bg1"/>
                </a:solidFill>
                <a:latin typeface="Times New Roman" pitchFamily="18" charset="0"/>
                <a:cs typeface="Times New Roman" pitchFamily="18" charset="0"/>
              </a:rPr>
              <a:t>2</a:t>
            </a:r>
            <a:r>
              <a:rPr lang="en-US" sz="2400" dirty="0">
                <a:solidFill>
                  <a:schemeClr val="bg1"/>
                </a:solidFill>
                <a:latin typeface="Times New Roman" pitchFamily="18" charset="0"/>
                <a:cs typeface="Times New Roman" pitchFamily="18" charset="0"/>
              </a:rPr>
              <a:t> </a:t>
            </a:r>
            <a:endParaRPr lang="en-US" sz="2400" b="1" dirty="0">
              <a:solidFill>
                <a:schemeClr val="bg1"/>
              </a:solidFill>
            </a:endParaRPr>
          </a:p>
        </p:txBody>
      </p:sp>
      <p:sp>
        <p:nvSpPr>
          <p:cNvPr id="9" name="TextBox 1"/>
          <p:cNvSpPr txBox="1"/>
          <p:nvPr/>
        </p:nvSpPr>
        <p:spPr>
          <a:xfrm>
            <a:off x="1835696" y="3068960"/>
            <a:ext cx="10287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chemeClr val="bg1"/>
                </a:solidFill>
              </a:rPr>
              <a:t>29.5%</a:t>
            </a:r>
          </a:p>
          <a:p>
            <a:r>
              <a:rPr lang="en-US" sz="1600" dirty="0">
                <a:latin typeface="Times New Roman" pitchFamily="18" charset="0"/>
                <a:cs typeface="Times New Roman" pitchFamily="18" charset="0"/>
              </a:rPr>
              <a:t>Genotype 2 </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77</a:t>
            </a:r>
          </a:p>
          <a:p>
            <a:endParaRPr lang="en-US" sz="2400" b="1" dirty="0">
              <a:solidFill>
                <a:schemeClr val="bg1"/>
              </a:solidFill>
            </a:endParaRPr>
          </a:p>
        </p:txBody>
      </p:sp>
      <p:sp>
        <p:nvSpPr>
          <p:cNvPr id="10" name="Title 1"/>
          <p:cNvSpPr>
            <a:spLocks noGrp="1"/>
          </p:cNvSpPr>
          <p:nvPr>
            <p:ph type="title"/>
          </p:nvPr>
        </p:nvSpPr>
        <p:spPr>
          <a:xfrm>
            <a:off x="25152" y="404664"/>
            <a:ext cx="8939336" cy="566316"/>
          </a:xfrm>
        </p:spPr>
        <p:txBody>
          <a:bodyPr>
            <a:noAutofit/>
          </a:bodyPr>
          <a:lstStyle/>
          <a:p>
            <a:r>
              <a:rPr lang="en-US" sz="2400" b="1" dirty="0" smtClean="0">
                <a:latin typeface="Arial" panose="020B0604020202020204" pitchFamily="34" charset="0"/>
                <a:cs typeface="Arial" panose="020B0604020202020204" pitchFamily="34" charset="0"/>
              </a:rPr>
              <a:t>Analysis HCV Genotype </a:t>
            </a:r>
            <a:r>
              <a:rPr lang="de-DE" sz="2400" b="1" dirty="0">
                <a:latin typeface="Arial" panose="020B0604020202020204" pitchFamily="34" charset="0"/>
                <a:cs typeface="Arial" panose="020B0604020202020204" pitchFamily="34" charset="0"/>
              </a:rPr>
              <a:t>Laboratory </a:t>
            </a:r>
            <a:r>
              <a:rPr lang="de-DE" sz="2400" b="1" dirty="0" err="1">
                <a:latin typeface="Arial" panose="020B0604020202020204" pitchFamily="34" charset="0"/>
                <a:cs typeface="Arial" panose="020B0604020202020204" pitchFamily="34" charset="0"/>
              </a:rPr>
              <a:t>Mrcheveli</a:t>
            </a:r>
            <a:r>
              <a:rPr lang="de-DE"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October 2012 to December 2013</a:t>
            </a:r>
            <a:endParaRPr lang="en-US" sz="2400" b="1" dirty="0">
              <a:latin typeface="Arial" panose="020B0604020202020204" pitchFamily="34" charset="0"/>
              <a:cs typeface="Arial" panose="020B0604020202020204" pitchFamily="34" charset="0"/>
            </a:endParaRPr>
          </a:p>
        </p:txBody>
      </p:sp>
      <p:sp>
        <p:nvSpPr>
          <p:cNvPr id="2" name="Textfeld 1"/>
          <p:cNvSpPr txBox="1"/>
          <p:nvPr/>
        </p:nvSpPr>
        <p:spPr>
          <a:xfrm>
            <a:off x="6156176" y="6309320"/>
            <a:ext cx="2736304" cy="276999"/>
          </a:xfrm>
          <a:prstGeom prst="rect">
            <a:avLst/>
          </a:prstGeom>
          <a:noFill/>
        </p:spPr>
        <p:txBody>
          <a:bodyPr wrap="square" rtlCol="0">
            <a:spAutoFit/>
          </a:bodyPr>
          <a:lstStyle/>
          <a:p>
            <a:r>
              <a:rPr lang="de-DE" sz="1200" dirty="0" smtClean="0"/>
              <a:t>Data: Laboratory </a:t>
            </a:r>
            <a:r>
              <a:rPr lang="de-DE" sz="1200" dirty="0" err="1" smtClean="0"/>
              <a:t>Mrcheveli</a:t>
            </a:r>
            <a:r>
              <a:rPr lang="de-DE" sz="1200" dirty="0" smtClean="0"/>
              <a:t>, </a:t>
            </a:r>
            <a:r>
              <a:rPr lang="de-DE" sz="1200" dirty="0" err="1"/>
              <a:t>T</a:t>
            </a:r>
            <a:r>
              <a:rPr lang="de-DE" sz="1200" dirty="0" err="1" smtClean="0"/>
              <a:t>ibilisi</a:t>
            </a:r>
            <a:endParaRPr lang="de-DE" sz="12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3063724995"/>
              </p:ext>
            </p:extLst>
          </p:nvPr>
        </p:nvGraphicFramePr>
        <p:xfrm>
          <a:off x="179512" y="980728"/>
          <a:ext cx="8686800"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4499992" y="3068960"/>
            <a:ext cx="8382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chemeClr val="bg1"/>
                </a:solidFill>
              </a:rPr>
              <a:t>34%</a:t>
            </a:r>
            <a:endParaRPr lang="en-US" sz="2400" b="1" dirty="0">
              <a:solidFill>
                <a:schemeClr val="bg1"/>
              </a:solidFill>
            </a:endParaRPr>
          </a:p>
        </p:txBody>
      </p:sp>
      <p:sp>
        <p:nvSpPr>
          <p:cNvPr id="7" name="TextBox 1"/>
          <p:cNvSpPr txBox="1"/>
          <p:nvPr/>
        </p:nvSpPr>
        <p:spPr>
          <a:xfrm>
            <a:off x="1475656" y="3763888"/>
            <a:ext cx="8382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chemeClr val="bg1"/>
                </a:solidFill>
              </a:rPr>
              <a:t>66%</a:t>
            </a:r>
            <a:endParaRPr lang="en-US" sz="2400" b="1" dirty="0">
              <a:solidFill>
                <a:schemeClr val="bg1"/>
              </a:solidFill>
            </a:endParaRPr>
          </a:p>
        </p:txBody>
      </p:sp>
      <p:sp>
        <p:nvSpPr>
          <p:cNvPr id="8" name="Title 1"/>
          <p:cNvSpPr>
            <a:spLocks noGrp="1"/>
          </p:cNvSpPr>
          <p:nvPr>
            <p:ph type="title"/>
          </p:nvPr>
        </p:nvSpPr>
        <p:spPr>
          <a:xfrm>
            <a:off x="25152" y="404664"/>
            <a:ext cx="8939336" cy="566316"/>
          </a:xfrm>
        </p:spPr>
        <p:txBody>
          <a:bodyPr>
            <a:noAutofit/>
          </a:bodyPr>
          <a:lstStyle/>
          <a:p>
            <a:r>
              <a:rPr lang="en-US" sz="2400" b="1" dirty="0" smtClean="0">
                <a:latin typeface="Arial" panose="020B0604020202020204" pitchFamily="34" charset="0"/>
                <a:cs typeface="Arial" panose="020B0604020202020204" pitchFamily="34" charset="0"/>
              </a:rPr>
              <a:t>Analysis HCV Genotype </a:t>
            </a:r>
            <a:r>
              <a:rPr lang="de-DE" sz="2400" b="1" dirty="0">
                <a:latin typeface="Arial" panose="020B0604020202020204" pitchFamily="34" charset="0"/>
                <a:cs typeface="Arial" panose="020B0604020202020204" pitchFamily="34" charset="0"/>
              </a:rPr>
              <a:t>Laboratory </a:t>
            </a:r>
            <a:r>
              <a:rPr lang="de-DE" sz="2400" b="1" dirty="0" err="1">
                <a:latin typeface="Arial" panose="020B0604020202020204" pitchFamily="34" charset="0"/>
                <a:cs typeface="Arial" panose="020B0604020202020204" pitchFamily="34" charset="0"/>
              </a:rPr>
              <a:t>Mrcheveli</a:t>
            </a:r>
            <a:r>
              <a:rPr lang="de-DE"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October 2012 to December 2013</a:t>
            </a:r>
            <a:endParaRPr lang="en-US" sz="2400" b="1"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2858872219"/>
              </p:ext>
            </p:extLst>
          </p:nvPr>
        </p:nvGraphicFramePr>
        <p:xfrm>
          <a:off x="-26606" y="1556792"/>
          <a:ext cx="89916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1547664" y="4191000"/>
            <a:ext cx="8382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chemeClr val="bg1"/>
                </a:solidFill>
              </a:rPr>
              <a:t>80%</a:t>
            </a:r>
            <a:endParaRPr lang="en-US" sz="2400" b="1" dirty="0">
              <a:solidFill>
                <a:schemeClr val="bg1"/>
              </a:solidFill>
            </a:endParaRPr>
          </a:p>
        </p:txBody>
      </p:sp>
      <p:sp>
        <p:nvSpPr>
          <p:cNvPr id="4" name="Title 1"/>
          <p:cNvSpPr>
            <a:spLocks noGrp="1"/>
          </p:cNvSpPr>
          <p:nvPr>
            <p:ph type="title"/>
          </p:nvPr>
        </p:nvSpPr>
        <p:spPr>
          <a:xfrm>
            <a:off x="25152" y="404664"/>
            <a:ext cx="8939336" cy="566316"/>
          </a:xfrm>
        </p:spPr>
        <p:txBody>
          <a:bodyPr>
            <a:noAutofit/>
          </a:bodyPr>
          <a:lstStyle/>
          <a:p>
            <a:r>
              <a:rPr lang="en-US" sz="2400" b="1" dirty="0" smtClean="0">
                <a:latin typeface="Arial" panose="020B0604020202020204" pitchFamily="34" charset="0"/>
                <a:cs typeface="Arial" panose="020B0604020202020204" pitchFamily="34" charset="0"/>
              </a:rPr>
              <a:t>Analysis HCV Genotype </a:t>
            </a:r>
            <a:r>
              <a:rPr lang="de-DE" sz="2400" b="1" dirty="0">
                <a:latin typeface="Arial" panose="020B0604020202020204" pitchFamily="34" charset="0"/>
                <a:cs typeface="Arial" panose="020B0604020202020204" pitchFamily="34" charset="0"/>
              </a:rPr>
              <a:t>Laboratory </a:t>
            </a:r>
            <a:r>
              <a:rPr lang="de-DE" sz="2400" b="1" dirty="0" err="1">
                <a:latin typeface="Arial" panose="020B0604020202020204" pitchFamily="34" charset="0"/>
                <a:cs typeface="Arial" panose="020B0604020202020204" pitchFamily="34" charset="0"/>
              </a:rPr>
              <a:t>Mrcheveli</a:t>
            </a:r>
            <a:r>
              <a:rPr lang="de-DE"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October 2012 to December 2013</a:t>
            </a:r>
            <a:endParaRPr lang="en-US" sz="2400" b="1"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492896"/>
            <a:ext cx="9324528" cy="232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611188" y="260648"/>
            <a:ext cx="8209284" cy="584775"/>
          </a:xfrm>
          <a:prstGeom prst="rect">
            <a:avLst/>
          </a:prstGeom>
          <a:noFill/>
        </p:spPr>
        <p:txBody>
          <a:bodyPr wrap="square" rtlCol="0">
            <a:spAutoFit/>
          </a:bodyPr>
          <a:lstStyle/>
          <a:p>
            <a:r>
              <a:rPr lang="en-US" dirty="0" smtClean="0"/>
              <a:t>Literature</a:t>
            </a:r>
          </a:p>
        </p:txBody>
      </p:sp>
    </p:spTree>
    <p:extLst>
      <p:ext uri="{BB962C8B-B14F-4D97-AF65-F5344CB8AC3E}">
        <p14:creationId xmlns="" xmlns:p14="http://schemas.microsoft.com/office/powerpoint/2010/main" val="3856020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64704" y="500118"/>
            <a:ext cx="8579296" cy="326721"/>
          </a:xfrm>
        </p:spPr>
        <p:txBody>
          <a:bodyPr/>
          <a:lstStyle/>
          <a:p>
            <a:pPr>
              <a:defRPr/>
            </a:pPr>
            <a:r>
              <a:rPr lang="en-US" sz="2400" dirty="0" smtClean="0">
                <a:solidFill>
                  <a:schemeClr val="tx1"/>
                </a:solidFill>
                <a:effectLst/>
                <a:latin typeface="Times New Roman" pitchFamily="18" charset="0"/>
                <a:cs typeface="Times New Roman" pitchFamily="18" charset="0"/>
              </a:rPr>
              <a:t>The St</a:t>
            </a:r>
            <a:r>
              <a:rPr lang="en-US" sz="2400" dirty="0">
                <a:solidFill>
                  <a:schemeClr val="tx1"/>
                </a:solidFill>
                <a:effectLst/>
                <a:latin typeface="Times New Roman" pitchFamily="18" charset="0"/>
                <a:cs typeface="Times New Roman" pitchFamily="18" charset="0"/>
              </a:rPr>
              <a:t>. </a:t>
            </a:r>
            <a:r>
              <a:rPr lang="en-US" sz="2400" dirty="0" smtClean="0">
                <a:solidFill>
                  <a:schemeClr val="tx1"/>
                </a:solidFill>
                <a:effectLst/>
                <a:latin typeface="Times New Roman" pitchFamily="18" charset="0"/>
                <a:cs typeface="Times New Roman" pitchFamily="18" charset="0"/>
              </a:rPr>
              <a:t>Petersburg variant </a:t>
            </a:r>
          </a:p>
        </p:txBody>
      </p:sp>
      <p:sp>
        <p:nvSpPr>
          <p:cNvPr id="27" name="Rectangle 2"/>
          <p:cNvSpPr txBox="1">
            <a:spLocks noChangeArrowheads="1"/>
          </p:cNvSpPr>
          <p:nvPr/>
        </p:nvSpPr>
        <p:spPr>
          <a:xfrm>
            <a:off x="251520" y="2636912"/>
            <a:ext cx="8579296" cy="3231232"/>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sz="2800" dirty="0" err="1" smtClean="0">
                <a:solidFill>
                  <a:schemeClr val="tx1"/>
                </a:solidFill>
                <a:effectLst/>
                <a:latin typeface="Times New Roman" pitchFamily="18" charset="0"/>
                <a:cs typeface="Times New Roman" pitchFamily="18" charset="0"/>
              </a:rPr>
              <a:t>Kalinina</a:t>
            </a:r>
            <a:r>
              <a:rPr lang="en-US" sz="2800" dirty="0" smtClean="0">
                <a:solidFill>
                  <a:schemeClr val="tx1"/>
                </a:solidFill>
                <a:effectLst/>
                <a:latin typeface="Times New Roman" pitchFamily="18" charset="0"/>
                <a:cs typeface="Times New Roman" pitchFamily="18" charset="0"/>
              </a:rPr>
              <a:t> et al. identified in the early 1990s HCV strains, which were differing regarding the genotype when different parts of the genome were sequenced.</a:t>
            </a:r>
          </a:p>
          <a:p>
            <a:pPr marL="457200" indent="-457200">
              <a:buFont typeface="Arial" pitchFamily="34" charset="0"/>
              <a:buChar char="•"/>
              <a:defRPr/>
            </a:pPr>
            <a:r>
              <a:rPr lang="en-US" sz="2800" dirty="0" smtClean="0">
                <a:solidFill>
                  <a:schemeClr val="tx1"/>
                </a:solidFill>
                <a:effectLst/>
                <a:latin typeface="Times New Roman" pitchFamily="18" charset="0"/>
                <a:cs typeface="Times New Roman" pitchFamily="18" charset="0"/>
              </a:rPr>
              <a:t>They found that this genetic divergence was not due to mutations but to fusions of parts of different HCV genomes.</a:t>
            </a:r>
          </a:p>
          <a:p>
            <a:pPr marL="457200" indent="-457200">
              <a:buFont typeface="Arial" pitchFamily="34" charset="0"/>
              <a:buChar char="•"/>
              <a:defRPr/>
            </a:pPr>
            <a:r>
              <a:rPr lang="en-US" sz="2800" dirty="0" smtClean="0">
                <a:solidFill>
                  <a:schemeClr val="tx1"/>
                </a:solidFill>
                <a:effectLst/>
                <a:latin typeface="Times New Roman" pitchFamily="18" charset="0"/>
                <a:cs typeface="Times New Roman" pitchFamily="18" charset="0"/>
              </a:rPr>
              <a:t>Such chimeric variants were known from other viruses of the </a:t>
            </a:r>
            <a:r>
              <a:rPr lang="en-US" sz="2800" i="1" dirty="0" err="1" smtClean="0">
                <a:solidFill>
                  <a:schemeClr val="tx1"/>
                </a:solidFill>
                <a:effectLst/>
                <a:latin typeface="Times New Roman" pitchFamily="18" charset="0"/>
                <a:cs typeface="Times New Roman" pitchFamily="18" charset="0"/>
              </a:rPr>
              <a:t>Flaviviridae</a:t>
            </a:r>
            <a:r>
              <a:rPr lang="en-US" sz="2800" dirty="0" smtClean="0">
                <a:solidFill>
                  <a:schemeClr val="tx1"/>
                </a:solidFill>
                <a:effectLst/>
                <a:latin typeface="Times New Roman" pitchFamily="18" charset="0"/>
                <a:cs typeface="Times New Roman" pitchFamily="18" charset="0"/>
              </a:rPr>
              <a:t> family e.g. dengue virus.</a:t>
            </a:r>
          </a:p>
          <a:p>
            <a:pPr marL="457200" indent="-457200">
              <a:buFont typeface="Arial" pitchFamily="34" charset="0"/>
              <a:buChar char="•"/>
              <a:defRPr/>
            </a:pPr>
            <a:endParaRPr lang="en-US" sz="2800" dirty="0" smtClean="0">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487380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txBox="1">
            <a:spLocks noChangeArrowheads="1"/>
          </p:cNvSpPr>
          <p:nvPr/>
        </p:nvSpPr>
        <p:spPr>
          <a:xfrm>
            <a:off x="335264" y="2708920"/>
            <a:ext cx="8579296" cy="3447256"/>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sz="2800" dirty="0" smtClean="0">
                <a:solidFill>
                  <a:schemeClr val="tx1"/>
                </a:solidFill>
                <a:effectLst/>
                <a:latin typeface="Times New Roman" pitchFamily="18" charset="0"/>
                <a:cs typeface="Times New Roman" pitchFamily="18" charset="0"/>
              </a:rPr>
              <a:t>Recombination seems to play an important role in the evolution of RNA viruses.</a:t>
            </a:r>
          </a:p>
          <a:p>
            <a:pPr marL="457200" indent="-457200">
              <a:buFont typeface="Arial" pitchFamily="34" charset="0"/>
              <a:buChar char="•"/>
              <a:defRPr/>
            </a:pPr>
            <a:r>
              <a:rPr lang="en-US" sz="2800" dirty="0" smtClean="0">
                <a:solidFill>
                  <a:schemeClr val="tx1"/>
                </a:solidFill>
                <a:effectLst/>
                <a:latin typeface="Times New Roman" pitchFamily="18" charset="0"/>
                <a:cs typeface="Times New Roman" pitchFamily="18" charset="0"/>
              </a:rPr>
              <a:t>It is no surprising that the common subtype 1b is part of the chimeric HCV clone. But 2k is very uncommon in Russia and in the early 1990s only described in </a:t>
            </a:r>
            <a:r>
              <a:rPr lang="en-US" sz="2800" dirty="0" err="1" smtClean="0">
                <a:solidFill>
                  <a:schemeClr val="tx1"/>
                </a:solidFill>
                <a:effectLst/>
                <a:latin typeface="Times New Roman" pitchFamily="18" charset="0"/>
                <a:cs typeface="Times New Roman" pitchFamily="18" charset="0"/>
              </a:rPr>
              <a:t>Moldawia</a:t>
            </a:r>
            <a:r>
              <a:rPr lang="en-US" sz="2800" dirty="0" smtClean="0">
                <a:solidFill>
                  <a:schemeClr val="tx1"/>
                </a:solidFill>
                <a:effectLst/>
                <a:latin typeface="Times New Roman" pitchFamily="18" charset="0"/>
                <a:cs typeface="Times New Roman" pitchFamily="18" charset="0"/>
              </a:rPr>
              <a:t>. In this time </a:t>
            </a:r>
            <a:r>
              <a:rPr lang="en-US" sz="2800" dirty="0" err="1" smtClean="0">
                <a:solidFill>
                  <a:schemeClr val="tx1"/>
                </a:solidFill>
                <a:effectLst/>
                <a:latin typeface="Times New Roman" pitchFamily="18" charset="0"/>
                <a:cs typeface="Times New Roman" pitchFamily="18" charset="0"/>
              </a:rPr>
              <a:t>Moldowian</a:t>
            </a:r>
            <a:r>
              <a:rPr lang="en-US" sz="2800" dirty="0" smtClean="0">
                <a:solidFill>
                  <a:schemeClr val="tx1"/>
                </a:solidFill>
                <a:effectLst/>
                <a:latin typeface="Times New Roman" pitchFamily="18" charset="0"/>
                <a:cs typeface="Times New Roman" pitchFamily="18" charset="0"/>
              </a:rPr>
              <a:t> and other workers started to travel forth and back between </a:t>
            </a:r>
            <a:r>
              <a:rPr lang="en-US" sz="2800" dirty="0" err="1" smtClean="0">
                <a:solidFill>
                  <a:schemeClr val="tx1"/>
                </a:solidFill>
                <a:effectLst/>
                <a:latin typeface="Times New Roman" pitchFamily="18" charset="0"/>
                <a:cs typeface="Times New Roman" pitchFamily="18" charset="0"/>
              </a:rPr>
              <a:t>Moldowia</a:t>
            </a:r>
            <a:r>
              <a:rPr lang="en-US" sz="2800" dirty="0" smtClean="0">
                <a:solidFill>
                  <a:schemeClr val="tx1"/>
                </a:solidFill>
                <a:effectLst/>
                <a:latin typeface="Times New Roman" pitchFamily="18" charset="0"/>
                <a:cs typeface="Times New Roman" pitchFamily="18" charset="0"/>
              </a:rPr>
              <a:t> and St. Petersburg.</a:t>
            </a:r>
          </a:p>
          <a:p>
            <a:pPr marL="457200" indent="-457200">
              <a:buFont typeface="Arial" pitchFamily="34" charset="0"/>
              <a:buChar char="•"/>
              <a:defRPr/>
            </a:pPr>
            <a:r>
              <a:rPr lang="en-US" sz="2800" dirty="0" smtClean="0">
                <a:solidFill>
                  <a:schemeClr val="tx1"/>
                </a:solidFill>
                <a:effectLst/>
                <a:latin typeface="Times New Roman" pitchFamily="18" charset="0"/>
                <a:cs typeface="Times New Roman" pitchFamily="18" charset="0"/>
              </a:rPr>
              <a:t>The recombinant strain was found in 5% of HCV infected patients in St. Petersburg.</a:t>
            </a:r>
          </a:p>
        </p:txBody>
      </p:sp>
      <p:sp>
        <p:nvSpPr>
          <p:cNvPr id="5" name="Rectangle 2"/>
          <p:cNvSpPr>
            <a:spLocks noGrp="1" noChangeArrowheads="1"/>
          </p:cNvSpPr>
          <p:nvPr>
            <p:ph type="title"/>
          </p:nvPr>
        </p:nvSpPr>
        <p:spPr>
          <a:xfrm>
            <a:off x="564704" y="500118"/>
            <a:ext cx="8579296" cy="326721"/>
          </a:xfrm>
        </p:spPr>
        <p:txBody>
          <a:bodyPr/>
          <a:lstStyle/>
          <a:p>
            <a:pPr>
              <a:defRPr/>
            </a:pPr>
            <a:r>
              <a:rPr lang="en-US" sz="2400" dirty="0" smtClean="0">
                <a:solidFill>
                  <a:schemeClr val="tx1"/>
                </a:solidFill>
                <a:effectLst/>
                <a:latin typeface="Times New Roman" pitchFamily="18" charset="0"/>
                <a:cs typeface="Times New Roman" pitchFamily="18" charset="0"/>
              </a:rPr>
              <a:t>The St</a:t>
            </a:r>
            <a:r>
              <a:rPr lang="en-US" sz="2400" dirty="0">
                <a:solidFill>
                  <a:schemeClr val="tx1"/>
                </a:solidFill>
                <a:effectLst/>
                <a:latin typeface="Times New Roman" pitchFamily="18" charset="0"/>
                <a:cs typeface="Times New Roman" pitchFamily="18" charset="0"/>
              </a:rPr>
              <a:t>. </a:t>
            </a:r>
            <a:r>
              <a:rPr lang="en-US" sz="2400" dirty="0" smtClean="0">
                <a:solidFill>
                  <a:schemeClr val="tx1"/>
                </a:solidFill>
                <a:effectLst/>
                <a:latin typeface="Times New Roman" pitchFamily="18" charset="0"/>
                <a:cs typeface="Times New Roman" pitchFamily="18" charset="0"/>
              </a:rPr>
              <a:t>Petersburg variant </a:t>
            </a:r>
          </a:p>
        </p:txBody>
      </p:sp>
    </p:spTree>
    <p:extLst>
      <p:ext uri="{BB962C8B-B14F-4D97-AF65-F5344CB8AC3E}">
        <p14:creationId xmlns="" xmlns:p14="http://schemas.microsoft.com/office/powerpoint/2010/main" val="1888728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64704" y="500118"/>
            <a:ext cx="8579296" cy="326721"/>
          </a:xfrm>
        </p:spPr>
        <p:txBody>
          <a:bodyPr/>
          <a:lstStyle/>
          <a:p>
            <a:pPr>
              <a:defRPr/>
            </a:pPr>
            <a:r>
              <a:rPr lang="en-US" sz="2400" dirty="0" smtClean="0">
                <a:solidFill>
                  <a:schemeClr val="tx1"/>
                </a:solidFill>
                <a:effectLst/>
                <a:latin typeface="Times New Roman" pitchFamily="18" charset="0"/>
                <a:cs typeface="Times New Roman" pitchFamily="18" charset="0"/>
              </a:rPr>
              <a:t>The St</a:t>
            </a:r>
            <a:r>
              <a:rPr lang="en-US" sz="2400" dirty="0">
                <a:solidFill>
                  <a:schemeClr val="tx1"/>
                </a:solidFill>
                <a:effectLst/>
                <a:latin typeface="Times New Roman" pitchFamily="18" charset="0"/>
                <a:cs typeface="Times New Roman" pitchFamily="18" charset="0"/>
              </a:rPr>
              <a:t>. </a:t>
            </a:r>
            <a:r>
              <a:rPr lang="en-US" sz="2400" dirty="0" smtClean="0">
                <a:solidFill>
                  <a:schemeClr val="tx1"/>
                </a:solidFill>
                <a:effectLst/>
                <a:latin typeface="Times New Roman" pitchFamily="18" charset="0"/>
                <a:cs typeface="Times New Roman" pitchFamily="18" charset="0"/>
              </a:rPr>
              <a:t>Petersburg variant </a:t>
            </a:r>
          </a:p>
        </p:txBody>
      </p:sp>
      <p:sp>
        <p:nvSpPr>
          <p:cNvPr id="27" name="Rectangle 2"/>
          <p:cNvSpPr txBox="1">
            <a:spLocks noChangeArrowheads="1"/>
          </p:cNvSpPr>
          <p:nvPr/>
        </p:nvSpPr>
        <p:spPr>
          <a:xfrm>
            <a:off x="107504" y="1988840"/>
            <a:ext cx="8795320" cy="3933056"/>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sz="2400" dirty="0" smtClean="0">
                <a:solidFill>
                  <a:schemeClr val="tx1"/>
                </a:solidFill>
                <a:effectLst/>
                <a:latin typeface="Times New Roman" pitchFamily="18" charset="0"/>
                <a:cs typeface="Times New Roman" pitchFamily="18" charset="0"/>
              </a:rPr>
              <a:t>By accident in 2012 during a verification phase in laboratory Limbach to introduce the Abbott Genotyping system, we investigated also HCV isolates from laboratory </a:t>
            </a:r>
            <a:r>
              <a:rPr lang="en-US" sz="2400" dirty="0" err="1" smtClean="0">
                <a:solidFill>
                  <a:schemeClr val="tx1"/>
                </a:solidFill>
                <a:effectLst/>
                <a:latin typeface="Times New Roman" pitchFamily="18" charset="0"/>
                <a:cs typeface="Times New Roman" pitchFamily="18" charset="0"/>
              </a:rPr>
              <a:t>Mrcheveli</a:t>
            </a:r>
            <a:r>
              <a:rPr lang="en-US" sz="2400" dirty="0" smtClean="0">
                <a:solidFill>
                  <a:schemeClr val="tx1"/>
                </a:solidFill>
                <a:effectLst/>
                <a:latin typeface="Times New Roman" pitchFamily="18" charset="0"/>
                <a:cs typeface="Times New Roman" pitchFamily="18" charset="0"/>
              </a:rPr>
              <a:t>.</a:t>
            </a:r>
          </a:p>
          <a:p>
            <a:pPr marL="457200" indent="-457200">
              <a:buFont typeface="Arial" pitchFamily="34" charset="0"/>
              <a:buChar char="•"/>
              <a:defRPr/>
            </a:pPr>
            <a:r>
              <a:rPr lang="en-US" sz="2400" dirty="0" smtClean="0">
                <a:solidFill>
                  <a:schemeClr val="tx1"/>
                </a:solidFill>
                <a:effectLst/>
                <a:latin typeface="Times New Roman" pitchFamily="18" charset="0"/>
                <a:cs typeface="Times New Roman" pitchFamily="18" charset="0"/>
              </a:rPr>
              <a:t>Four strains typed as genotype 2 with Siemens Versant system appeared to be a mixture of 1b/2k with </a:t>
            </a:r>
            <a:r>
              <a:rPr lang="en-US" sz="2400" dirty="0">
                <a:solidFill>
                  <a:schemeClr val="tx1"/>
                </a:solidFill>
                <a:effectLst/>
                <a:latin typeface="Times New Roman" pitchFamily="18" charset="0"/>
                <a:cs typeface="Times New Roman" pitchFamily="18" charset="0"/>
              </a:rPr>
              <a:t>the Abbott Genotyping </a:t>
            </a:r>
            <a:r>
              <a:rPr lang="en-US" sz="2400" dirty="0" smtClean="0">
                <a:solidFill>
                  <a:schemeClr val="tx1"/>
                </a:solidFill>
                <a:effectLst/>
                <a:latin typeface="Times New Roman" pitchFamily="18" charset="0"/>
                <a:cs typeface="Times New Roman" pitchFamily="18" charset="0"/>
              </a:rPr>
              <a:t>system.</a:t>
            </a:r>
          </a:p>
          <a:p>
            <a:pPr marL="457200" indent="-457200">
              <a:buFont typeface="Arial" pitchFamily="34" charset="0"/>
              <a:buChar char="•"/>
              <a:defRPr/>
            </a:pPr>
            <a:r>
              <a:rPr lang="en-US" sz="2400" dirty="0" smtClean="0">
                <a:solidFill>
                  <a:schemeClr val="tx1"/>
                </a:solidFill>
                <a:effectLst/>
                <a:latin typeface="Times New Roman" pitchFamily="18" charset="0"/>
                <a:cs typeface="Times New Roman" pitchFamily="18" charset="0"/>
              </a:rPr>
              <a:t>HCV isolates were sent to Prof. Ross, University of Essen, Germany and were partly sequenced and identified as “St. Petersburg variant”.</a:t>
            </a:r>
          </a:p>
          <a:p>
            <a:pPr marL="457200" indent="-457200">
              <a:buFont typeface="Arial" pitchFamily="34" charset="0"/>
              <a:buChar char="•"/>
              <a:defRPr/>
            </a:pPr>
            <a:endParaRPr lang="en-US" sz="2400" dirty="0" smtClean="0">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409500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64704" y="332656"/>
            <a:ext cx="8579296" cy="494184"/>
          </a:xfrm>
        </p:spPr>
        <p:txBody>
          <a:bodyPr/>
          <a:lstStyle/>
          <a:p>
            <a:pPr>
              <a:defRPr/>
            </a:pPr>
            <a:r>
              <a:rPr lang="en-US" dirty="0" smtClean="0">
                <a:solidFill>
                  <a:schemeClr val="tx1"/>
                </a:solidFill>
                <a:effectLst/>
                <a:latin typeface="Times New Roman" pitchFamily="18" charset="0"/>
                <a:cs typeface="Times New Roman" pitchFamily="18" charset="0"/>
              </a:rPr>
              <a:t>The St</a:t>
            </a:r>
            <a:r>
              <a:rPr lang="en-US" dirty="0">
                <a:solidFill>
                  <a:schemeClr val="tx1"/>
                </a:solidFill>
                <a:effectLst/>
                <a:latin typeface="Times New Roman" pitchFamily="18" charset="0"/>
                <a:cs typeface="Times New Roman" pitchFamily="18" charset="0"/>
              </a:rPr>
              <a:t>. </a:t>
            </a:r>
            <a:r>
              <a:rPr lang="en-US" dirty="0" smtClean="0">
                <a:solidFill>
                  <a:schemeClr val="tx1"/>
                </a:solidFill>
                <a:effectLst/>
                <a:latin typeface="Times New Roman" pitchFamily="18" charset="0"/>
                <a:cs typeface="Times New Roman" pitchFamily="18" charset="0"/>
              </a:rPr>
              <a:t>Petersburg variant </a:t>
            </a:r>
          </a:p>
        </p:txBody>
      </p:sp>
      <p:cxnSp>
        <p:nvCxnSpPr>
          <p:cNvPr id="114" name="Gerade Verbindung 113"/>
          <p:cNvCxnSpPr>
            <a:endCxn id="120" idx="1"/>
          </p:cNvCxnSpPr>
          <p:nvPr/>
        </p:nvCxnSpPr>
        <p:spPr>
          <a:xfrm>
            <a:off x="989325" y="3789040"/>
            <a:ext cx="1157960" cy="4356"/>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116" name="Gerade Verbindung 115"/>
          <p:cNvCxnSpPr>
            <a:stCxn id="120" idx="3"/>
          </p:cNvCxnSpPr>
          <p:nvPr/>
        </p:nvCxnSpPr>
        <p:spPr>
          <a:xfrm>
            <a:off x="2749307" y="3793396"/>
            <a:ext cx="1009776" cy="0"/>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117" name="Gerade Verbindung 116"/>
          <p:cNvCxnSpPr/>
          <p:nvPr/>
        </p:nvCxnSpPr>
        <p:spPr>
          <a:xfrm>
            <a:off x="3759083" y="3789040"/>
            <a:ext cx="2096614" cy="0"/>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118" name="Gerade Verbindung 117"/>
          <p:cNvCxnSpPr/>
          <p:nvPr/>
        </p:nvCxnSpPr>
        <p:spPr>
          <a:xfrm flipV="1">
            <a:off x="6632928" y="3789040"/>
            <a:ext cx="1539472" cy="4356"/>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sp>
        <p:nvSpPr>
          <p:cNvPr id="120" name="Textfeld 119"/>
          <p:cNvSpPr txBox="1"/>
          <p:nvPr/>
        </p:nvSpPr>
        <p:spPr>
          <a:xfrm>
            <a:off x="2147285" y="3501008"/>
            <a:ext cx="602022" cy="584775"/>
          </a:xfrm>
          <a:prstGeom prst="rect">
            <a:avLst/>
          </a:prstGeom>
          <a:noFill/>
        </p:spPr>
        <p:txBody>
          <a:bodyPr wrap="square" rtlCol="0">
            <a:spAutoFit/>
          </a:bodyPr>
          <a:lstStyle/>
          <a:p>
            <a:r>
              <a:rPr lang="de-DE" dirty="0" smtClean="0"/>
              <a:t>2k</a:t>
            </a:r>
          </a:p>
        </p:txBody>
      </p:sp>
      <p:sp>
        <p:nvSpPr>
          <p:cNvPr id="122" name="Textfeld 121"/>
          <p:cNvSpPr txBox="1"/>
          <p:nvPr/>
        </p:nvSpPr>
        <p:spPr>
          <a:xfrm>
            <a:off x="5959468" y="3501008"/>
            <a:ext cx="602022" cy="584775"/>
          </a:xfrm>
          <a:prstGeom prst="rect">
            <a:avLst/>
          </a:prstGeom>
          <a:noFill/>
        </p:spPr>
        <p:txBody>
          <a:bodyPr wrap="square" rtlCol="0">
            <a:spAutoFit/>
          </a:bodyPr>
          <a:lstStyle/>
          <a:p>
            <a:r>
              <a:rPr lang="de-DE" dirty="0" smtClean="0"/>
              <a:t>1b</a:t>
            </a:r>
          </a:p>
        </p:txBody>
      </p:sp>
      <p:sp>
        <p:nvSpPr>
          <p:cNvPr id="123" name="Textfeld 122"/>
          <p:cNvSpPr txBox="1"/>
          <p:nvPr/>
        </p:nvSpPr>
        <p:spPr>
          <a:xfrm>
            <a:off x="307448" y="5877272"/>
            <a:ext cx="8526561" cy="707886"/>
          </a:xfrm>
          <a:prstGeom prst="rect">
            <a:avLst/>
          </a:prstGeom>
          <a:noFill/>
        </p:spPr>
        <p:txBody>
          <a:bodyPr wrap="square" rtlCol="0">
            <a:spAutoFit/>
          </a:bodyPr>
          <a:lstStyle/>
          <a:p>
            <a:pPr marL="457200" indent="-457200">
              <a:buFont typeface="Arial" pitchFamily="34" charset="0"/>
              <a:buChar char="•"/>
            </a:pPr>
            <a:r>
              <a:rPr lang="en-US" sz="2000" dirty="0" smtClean="0"/>
              <a:t>The HCV strain belongs to two different genotypes: 5’ UTR to within the NS2 region 2k and downstream NS2 type 1b.</a:t>
            </a:r>
            <a:endParaRPr lang="de-DE" sz="2000" dirty="0" smtClean="0"/>
          </a:p>
        </p:txBody>
      </p:sp>
      <p:grpSp>
        <p:nvGrpSpPr>
          <p:cNvPr id="115" name="Gruppieren 114"/>
          <p:cNvGrpSpPr/>
          <p:nvPr/>
        </p:nvGrpSpPr>
        <p:grpSpPr>
          <a:xfrm>
            <a:off x="846450" y="1772816"/>
            <a:ext cx="7572428" cy="3500462"/>
            <a:chOff x="928662" y="1785926"/>
            <a:chExt cx="7572428" cy="3500462"/>
          </a:xfrm>
        </p:grpSpPr>
        <p:grpSp>
          <p:nvGrpSpPr>
            <p:cNvPr id="119" name="Gruppieren 118"/>
            <p:cNvGrpSpPr/>
            <p:nvPr/>
          </p:nvGrpSpPr>
          <p:grpSpPr>
            <a:xfrm>
              <a:off x="928662" y="4357694"/>
              <a:ext cx="7572428" cy="928694"/>
              <a:chOff x="1357290" y="4286256"/>
              <a:chExt cx="7572428" cy="928694"/>
            </a:xfrm>
          </p:grpSpPr>
          <p:grpSp>
            <p:nvGrpSpPr>
              <p:cNvPr id="141" name="Gruppieren 140"/>
              <p:cNvGrpSpPr/>
              <p:nvPr/>
            </p:nvGrpSpPr>
            <p:grpSpPr>
              <a:xfrm>
                <a:off x="1357290" y="4286256"/>
                <a:ext cx="7429552" cy="928694"/>
                <a:chOff x="132014" y="4263319"/>
                <a:chExt cx="9154894" cy="2046137"/>
              </a:xfrm>
            </p:grpSpPr>
            <p:sp>
              <p:nvSpPr>
                <p:cNvPr id="154" name="Zylinder 153"/>
                <p:cNvSpPr/>
                <p:nvPr/>
              </p:nvSpPr>
              <p:spPr>
                <a:xfrm rot="16200000">
                  <a:off x="7697508" y="4697119"/>
                  <a:ext cx="2023200" cy="1155600"/>
                </a:xfrm>
                <a:prstGeom prst="can">
                  <a:avLst/>
                </a:prstGeom>
                <a:solidFill>
                  <a:schemeClr val="accent3">
                    <a:lumMod val="75000"/>
                  </a:schemeClr>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5" name="Zylinder 154"/>
                <p:cNvSpPr/>
                <p:nvPr/>
              </p:nvSpPr>
              <p:spPr>
                <a:xfrm rot="16200000">
                  <a:off x="6697375" y="4697120"/>
                  <a:ext cx="2023200" cy="1155600"/>
                </a:xfrm>
                <a:prstGeom prst="can">
                  <a:avLst/>
                </a:prstGeom>
                <a:solidFill>
                  <a:srgbClr val="E0573C"/>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6" name="Zylinder 155"/>
                <p:cNvSpPr/>
                <p:nvPr/>
              </p:nvSpPr>
              <p:spPr>
                <a:xfrm rot="16200000">
                  <a:off x="5709837" y="4720056"/>
                  <a:ext cx="2023200" cy="1155600"/>
                </a:xfrm>
                <a:prstGeom prst="can">
                  <a:avLst/>
                </a:prstGeom>
                <a:solidFill>
                  <a:srgbClr val="EA8976"/>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7" name="Zylinder 156"/>
                <p:cNvSpPr/>
                <p:nvPr/>
              </p:nvSpPr>
              <p:spPr>
                <a:xfrm rot="16200000">
                  <a:off x="4709704" y="4714220"/>
                  <a:ext cx="2023200" cy="1155600"/>
                </a:xfrm>
                <a:prstGeom prst="can">
                  <a:avLst/>
                </a:prstGeom>
                <a:solidFill>
                  <a:srgbClr val="FF552D"/>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8" name="Zylinder 157"/>
                <p:cNvSpPr/>
                <p:nvPr/>
              </p:nvSpPr>
              <p:spPr>
                <a:xfrm rot="16200000">
                  <a:off x="3709572" y="4697120"/>
                  <a:ext cx="2023200" cy="1155600"/>
                </a:xfrm>
                <a:prstGeom prst="can">
                  <a:avLst/>
                </a:prstGeom>
                <a:solidFill>
                  <a:srgbClr val="FF6600"/>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9" name="Zylinder 158"/>
                <p:cNvSpPr/>
                <p:nvPr/>
              </p:nvSpPr>
              <p:spPr>
                <a:xfrm rot="16200000">
                  <a:off x="2709440" y="4714221"/>
                  <a:ext cx="2023200" cy="1155600"/>
                </a:xfrm>
                <a:prstGeom prst="can">
                  <a:avLst/>
                </a:prstGeom>
                <a:solidFill>
                  <a:srgbClr val="FF9933"/>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60" name="Zylinder 159"/>
                <p:cNvSpPr/>
                <p:nvPr/>
              </p:nvSpPr>
              <p:spPr>
                <a:xfrm rot="16200000">
                  <a:off x="1709308" y="4719921"/>
                  <a:ext cx="2023200" cy="1155600"/>
                </a:xfrm>
                <a:prstGeom prst="can">
                  <a:avLst/>
                </a:prstGeom>
                <a:solidFill>
                  <a:schemeClr val="accent4">
                    <a:lumMod val="75000"/>
                  </a:schemeClr>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61" name="Zylinder 160"/>
                <p:cNvSpPr/>
                <p:nvPr/>
              </p:nvSpPr>
              <p:spPr>
                <a:xfrm rot="16200000">
                  <a:off x="709177" y="4714219"/>
                  <a:ext cx="2023200" cy="1155600"/>
                </a:xfrm>
                <a:prstGeom prst="can">
                  <a:avLst/>
                </a:prstGeom>
                <a:solidFill>
                  <a:srgbClr val="33CC33"/>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62" name="Zylinder 161"/>
                <p:cNvSpPr/>
                <p:nvPr/>
              </p:nvSpPr>
              <p:spPr>
                <a:xfrm rot="16200000">
                  <a:off x="-302599" y="4720869"/>
                  <a:ext cx="2023064" cy="1153838"/>
                </a:xfrm>
                <a:prstGeom prst="can">
                  <a:avLst/>
                </a:prstGeom>
                <a:solidFill>
                  <a:schemeClr val="accent4">
                    <a:lumMod val="60000"/>
                    <a:lumOff val="40000"/>
                  </a:schemeClr>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grpSp>
          <p:grpSp>
            <p:nvGrpSpPr>
              <p:cNvPr id="142" name="Gruppieren 141"/>
              <p:cNvGrpSpPr/>
              <p:nvPr/>
            </p:nvGrpSpPr>
            <p:grpSpPr>
              <a:xfrm>
                <a:off x="1751412" y="4500570"/>
                <a:ext cx="7178306" cy="500066"/>
                <a:chOff x="1751412" y="4500570"/>
                <a:chExt cx="7178306" cy="500066"/>
              </a:xfrm>
            </p:grpSpPr>
            <p:grpSp>
              <p:nvGrpSpPr>
                <p:cNvPr id="143" name="Gruppieren 142"/>
                <p:cNvGrpSpPr/>
                <p:nvPr/>
              </p:nvGrpSpPr>
              <p:grpSpPr>
                <a:xfrm>
                  <a:off x="1751412" y="4500570"/>
                  <a:ext cx="6479886" cy="500066"/>
                  <a:chOff x="1751412" y="4500570"/>
                  <a:chExt cx="6479886" cy="500066"/>
                </a:xfrm>
              </p:grpSpPr>
              <p:sp>
                <p:nvSpPr>
                  <p:cNvPr id="145" name="Textfeld 144"/>
                  <p:cNvSpPr txBox="1"/>
                  <p:nvPr/>
                </p:nvSpPr>
                <p:spPr>
                  <a:xfrm>
                    <a:off x="6215074" y="4500570"/>
                    <a:ext cx="2016224" cy="369332"/>
                  </a:xfrm>
                  <a:prstGeom prst="rect">
                    <a:avLst/>
                  </a:prstGeom>
                  <a:noFill/>
                </p:spPr>
                <p:txBody>
                  <a:bodyPr wrap="square" rtlCol="0">
                    <a:spAutoFit/>
                  </a:bodyPr>
                  <a:lstStyle/>
                  <a:p>
                    <a:endParaRPr lang="de-DE" dirty="0" smtClean="0"/>
                  </a:p>
                </p:txBody>
              </p:sp>
              <p:sp>
                <p:nvSpPr>
                  <p:cNvPr id="146" name="Textfeld 145"/>
                  <p:cNvSpPr txBox="1"/>
                  <p:nvPr/>
                </p:nvSpPr>
                <p:spPr>
                  <a:xfrm>
                    <a:off x="1751412" y="4600526"/>
                    <a:ext cx="500066" cy="400110"/>
                  </a:xfrm>
                  <a:prstGeom prst="rect">
                    <a:avLst/>
                  </a:prstGeom>
                  <a:noFill/>
                </p:spPr>
                <p:txBody>
                  <a:bodyPr wrap="square" rtlCol="0">
                    <a:spAutoFit/>
                  </a:bodyPr>
                  <a:lstStyle/>
                  <a:p>
                    <a:r>
                      <a:rPr lang="de-DE" sz="2000" b="1" dirty="0" smtClean="0"/>
                      <a:t>C</a:t>
                    </a:r>
                  </a:p>
                </p:txBody>
              </p:sp>
              <p:sp>
                <p:nvSpPr>
                  <p:cNvPr id="147" name="Textfeld 146"/>
                  <p:cNvSpPr txBox="1"/>
                  <p:nvPr/>
                </p:nvSpPr>
                <p:spPr>
                  <a:xfrm>
                    <a:off x="2537230" y="4572008"/>
                    <a:ext cx="500066" cy="400110"/>
                  </a:xfrm>
                  <a:prstGeom prst="rect">
                    <a:avLst/>
                  </a:prstGeom>
                  <a:noFill/>
                </p:spPr>
                <p:txBody>
                  <a:bodyPr wrap="square" rtlCol="0">
                    <a:spAutoFit/>
                  </a:bodyPr>
                  <a:lstStyle/>
                  <a:p>
                    <a:r>
                      <a:rPr lang="de-DE" sz="2000" b="1" dirty="0" smtClean="0"/>
                      <a:t>E1</a:t>
                    </a:r>
                  </a:p>
                </p:txBody>
              </p:sp>
              <p:sp>
                <p:nvSpPr>
                  <p:cNvPr id="148" name="Textfeld 147"/>
                  <p:cNvSpPr txBox="1"/>
                  <p:nvPr/>
                </p:nvSpPr>
                <p:spPr>
                  <a:xfrm>
                    <a:off x="3357554" y="4600526"/>
                    <a:ext cx="500066" cy="400110"/>
                  </a:xfrm>
                  <a:prstGeom prst="rect">
                    <a:avLst/>
                  </a:prstGeom>
                  <a:noFill/>
                </p:spPr>
                <p:txBody>
                  <a:bodyPr wrap="square" rtlCol="0">
                    <a:spAutoFit/>
                  </a:bodyPr>
                  <a:lstStyle/>
                  <a:p>
                    <a:r>
                      <a:rPr lang="de-DE" sz="2000" b="1" dirty="0" smtClean="0"/>
                      <a:t>E2</a:t>
                    </a:r>
                  </a:p>
                </p:txBody>
              </p:sp>
              <p:sp>
                <p:nvSpPr>
                  <p:cNvPr id="149" name="Textfeld 148"/>
                  <p:cNvSpPr txBox="1"/>
                  <p:nvPr/>
                </p:nvSpPr>
                <p:spPr>
                  <a:xfrm>
                    <a:off x="4071934" y="4572008"/>
                    <a:ext cx="642942" cy="400110"/>
                  </a:xfrm>
                  <a:prstGeom prst="rect">
                    <a:avLst/>
                  </a:prstGeom>
                  <a:noFill/>
                </p:spPr>
                <p:txBody>
                  <a:bodyPr wrap="square" rtlCol="0">
                    <a:spAutoFit/>
                  </a:bodyPr>
                  <a:lstStyle/>
                  <a:p>
                    <a:r>
                      <a:rPr lang="de-DE" sz="2000" b="1" dirty="0" smtClean="0"/>
                      <a:t>NS2</a:t>
                    </a:r>
                  </a:p>
                </p:txBody>
              </p:sp>
              <p:sp>
                <p:nvSpPr>
                  <p:cNvPr id="150" name="Textfeld 149"/>
                  <p:cNvSpPr txBox="1"/>
                  <p:nvPr/>
                </p:nvSpPr>
                <p:spPr>
                  <a:xfrm>
                    <a:off x="4892258" y="4572008"/>
                    <a:ext cx="642942" cy="400110"/>
                  </a:xfrm>
                  <a:prstGeom prst="rect">
                    <a:avLst/>
                  </a:prstGeom>
                  <a:noFill/>
                </p:spPr>
                <p:txBody>
                  <a:bodyPr wrap="square" rtlCol="0">
                    <a:spAutoFit/>
                  </a:bodyPr>
                  <a:lstStyle/>
                  <a:p>
                    <a:r>
                      <a:rPr lang="de-DE" sz="2000" b="1" dirty="0" smtClean="0"/>
                      <a:t>NS3</a:t>
                    </a:r>
                  </a:p>
                </p:txBody>
              </p:sp>
              <p:sp>
                <p:nvSpPr>
                  <p:cNvPr id="151" name="Textfeld 150"/>
                  <p:cNvSpPr txBox="1"/>
                  <p:nvPr/>
                </p:nvSpPr>
                <p:spPr>
                  <a:xfrm>
                    <a:off x="5641144" y="4572008"/>
                    <a:ext cx="857256" cy="400110"/>
                  </a:xfrm>
                  <a:prstGeom prst="rect">
                    <a:avLst/>
                  </a:prstGeom>
                  <a:noFill/>
                </p:spPr>
                <p:txBody>
                  <a:bodyPr wrap="square" rtlCol="0">
                    <a:spAutoFit/>
                  </a:bodyPr>
                  <a:lstStyle/>
                  <a:p>
                    <a:r>
                      <a:rPr lang="de-DE" sz="2000" b="1" dirty="0" smtClean="0"/>
                      <a:t>NS4A</a:t>
                    </a:r>
                  </a:p>
                </p:txBody>
              </p:sp>
              <p:sp>
                <p:nvSpPr>
                  <p:cNvPr id="152" name="Textfeld 151"/>
                  <p:cNvSpPr txBox="1"/>
                  <p:nvPr/>
                </p:nvSpPr>
                <p:spPr>
                  <a:xfrm>
                    <a:off x="6431814" y="4572008"/>
                    <a:ext cx="857256" cy="400110"/>
                  </a:xfrm>
                  <a:prstGeom prst="rect">
                    <a:avLst/>
                  </a:prstGeom>
                  <a:noFill/>
                </p:spPr>
                <p:txBody>
                  <a:bodyPr wrap="square" rtlCol="0">
                    <a:spAutoFit/>
                  </a:bodyPr>
                  <a:lstStyle/>
                  <a:p>
                    <a:r>
                      <a:rPr lang="de-DE" sz="2000" b="1" dirty="0" smtClean="0"/>
                      <a:t>NS4B</a:t>
                    </a:r>
                  </a:p>
                </p:txBody>
              </p:sp>
              <p:sp>
                <p:nvSpPr>
                  <p:cNvPr id="153" name="Textfeld 152"/>
                  <p:cNvSpPr txBox="1"/>
                  <p:nvPr/>
                </p:nvSpPr>
                <p:spPr>
                  <a:xfrm>
                    <a:off x="7215206" y="4583273"/>
                    <a:ext cx="857256" cy="400110"/>
                  </a:xfrm>
                  <a:prstGeom prst="rect">
                    <a:avLst/>
                  </a:prstGeom>
                  <a:noFill/>
                </p:spPr>
                <p:txBody>
                  <a:bodyPr wrap="square" rtlCol="0">
                    <a:spAutoFit/>
                  </a:bodyPr>
                  <a:lstStyle/>
                  <a:p>
                    <a:r>
                      <a:rPr lang="de-DE" sz="2000" b="1" dirty="0" smtClean="0"/>
                      <a:t>NS5A</a:t>
                    </a:r>
                  </a:p>
                </p:txBody>
              </p:sp>
            </p:grpSp>
            <p:sp>
              <p:nvSpPr>
                <p:cNvPr id="144" name="Textfeld 143"/>
                <p:cNvSpPr txBox="1"/>
                <p:nvPr/>
              </p:nvSpPr>
              <p:spPr>
                <a:xfrm>
                  <a:off x="8072462" y="4600526"/>
                  <a:ext cx="857256" cy="400110"/>
                </a:xfrm>
                <a:prstGeom prst="rect">
                  <a:avLst/>
                </a:prstGeom>
                <a:noFill/>
              </p:spPr>
              <p:txBody>
                <a:bodyPr wrap="square" rtlCol="0">
                  <a:spAutoFit/>
                </a:bodyPr>
                <a:lstStyle/>
                <a:p>
                  <a:r>
                    <a:rPr lang="de-DE" sz="2000" b="1" dirty="0" smtClean="0"/>
                    <a:t>NS5B</a:t>
                  </a:r>
                </a:p>
              </p:txBody>
            </p:sp>
          </p:grpSp>
        </p:grpSp>
        <p:grpSp>
          <p:nvGrpSpPr>
            <p:cNvPr id="121" name="Gruppieren 120"/>
            <p:cNvGrpSpPr/>
            <p:nvPr/>
          </p:nvGrpSpPr>
          <p:grpSpPr>
            <a:xfrm>
              <a:off x="1071538" y="1785926"/>
              <a:ext cx="6786610" cy="1000134"/>
              <a:chOff x="1357290" y="2214554"/>
              <a:chExt cx="6786610" cy="1000134"/>
            </a:xfrm>
          </p:grpSpPr>
          <p:cxnSp>
            <p:nvCxnSpPr>
              <p:cNvPr id="130" name="Gerade Verbindung mit Pfeil 129"/>
              <p:cNvCxnSpPr/>
              <p:nvPr/>
            </p:nvCxnSpPr>
            <p:spPr>
              <a:xfrm flipV="1">
                <a:off x="1428728" y="2786058"/>
                <a:ext cx="500066" cy="357190"/>
              </a:xfrm>
              <a:prstGeom prst="straightConnector1">
                <a:avLst/>
              </a:prstGeom>
              <a:ln w="25400">
                <a:solidFill>
                  <a:schemeClr val="accent1"/>
                </a:solidFill>
                <a:tailEnd type="arrow"/>
              </a:ln>
              <a:effectLst/>
            </p:spPr>
            <p:style>
              <a:lnRef idx="2">
                <a:schemeClr val="dk1"/>
              </a:lnRef>
              <a:fillRef idx="0">
                <a:schemeClr val="dk1"/>
              </a:fillRef>
              <a:effectRef idx="1">
                <a:schemeClr val="dk1"/>
              </a:effectRef>
              <a:fontRef idx="minor">
                <a:schemeClr val="tx1"/>
              </a:fontRef>
            </p:style>
          </p:cxnSp>
          <p:grpSp>
            <p:nvGrpSpPr>
              <p:cNvPr id="131" name="Gruppieren 130"/>
              <p:cNvGrpSpPr/>
              <p:nvPr/>
            </p:nvGrpSpPr>
            <p:grpSpPr>
              <a:xfrm>
                <a:off x="1357290" y="2214554"/>
                <a:ext cx="6786610" cy="500067"/>
                <a:chOff x="1357290" y="2214554"/>
                <a:chExt cx="6786610" cy="500067"/>
              </a:xfrm>
              <a:effectLst>
                <a:reflection blurRad="6350" stA="50000" endA="300" endPos="55500" dist="50800" dir="5400000" sy="-100000" algn="bl" rotWithShape="0"/>
              </a:effectLst>
            </p:grpSpPr>
            <p:sp>
              <p:nvSpPr>
                <p:cNvPr id="133" name="Flussdiagramm: Verzögerung 132"/>
                <p:cNvSpPr/>
                <p:nvPr/>
              </p:nvSpPr>
              <p:spPr>
                <a:xfrm>
                  <a:off x="6929454" y="2214554"/>
                  <a:ext cx="1214446" cy="500066"/>
                </a:xfrm>
                <a:prstGeom prst="flowChartDelay">
                  <a:avLst/>
                </a:prstGeom>
                <a:solidFill>
                  <a:schemeClr val="accent1">
                    <a:lumMod val="75000"/>
                  </a:schemeClr>
                </a:solidFill>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34" name="Flussdiagramm: Datenträger mit direktem Zugriff 133"/>
                <p:cNvSpPr/>
                <p:nvPr/>
              </p:nvSpPr>
              <p:spPr>
                <a:xfrm flipH="1">
                  <a:off x="5643570" y="2214554"/>
                  <a:ext cx="1571637" cy="500066"/>
                </a:xfrm>
                <a:prstGeom prst="flowChartMagneticDrum">
                  <a:avLst/>
                </a:prstGeom>
                <a:solidFill>
                  <a:srgbClr val="FF552D"/>
                </a:solidFill>
                <a:ln>
                  <a:noFill/>
                </a:ln>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35" name="Flussdiagramm: Datenträger mit direktem Zugriff 134"/>
                <p:cNvSpPr/>
                <p:nvPr/>
              </p:nvSpPr>
              <p:spPr>
                <a:xfrm flipH="1">
                  <a:off x="2357422" y="2214554"/>
                  <a:ext cx="1571637" cy="500066"/>
                </a:xfrm>
                <a:prstGeom prst="flowChartMagneticDrum">
                  <a:avLst/>
                </a:prstGeom>
                <a:solidFill>
                  <a:srgbClr val="339933"/>
                </a:solidFill>
                <a:ln>
                  <a:noFill/>
                </a:ln>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36" name="Flussdiagramm: Datenträger mit direktem Zugriff 135"/>
                <p:cNvSpPr/>
                <p:nvPr/>
              </p:nvSpPr>
              <p:spPr>
                <a:xfrm flipH="1">
                  <a:off x="4572000" y="2214554"/>
                  <a:ext cx="1571637" cy="500066"/>
                </a:xfrm>
                <a:prstGeom prst="flowChartMagneticDrum">
                  <a:avLst/>
                </a:prstGeom>
                <a:solidFill>
                  <a:srgbClr val="FF552D"/>
                </a:solidFill>
                <a:ln>
                  <a:noFill/>
                </a:ln>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grpSp>
              <p:nvGrpSpPr>
                <p:cNvPr id="137" name="Gruppieren 136"/>
                <p:cNvGrpSpPr/>
                <p:nvPr/>
              </p:nvGrpSpPr>
              <p:grpSpPr>
                <a:xfrm>
                  <a:off x="1357290" y="2214554"/>
                  <a:ext cx="1500198" cy="500067"/>
                  <a:chOff x="357158" y="2357429"/>
                  <a:chExt cx="1500198" cy="500067"/>
                </a:xfrm>
              </p:grpSpPr>
              <p:sp>
                <p:nvSpPr>
                  <p:cNvPr id="139" name="Flussdiagramm: Verzögerung 138"/>
                  <p:cNvSpPr/>
                  <p:nvPr/>
                </p:nvSpPr>
                <p:spPr>
                  <a:xfrm rot="10800000">
                    <a:off x="357158" y="2357430"/>
                    <a:ext cx="1214446" cy="500066"/>
                  </a:xfrm>
                  <a:prstGeom prst="flowChartDelay">
                    <a:avLst/>
                  </a:prstGeom>
                  <a:solidFill>
                    <a:schemeClr val="accent1">
                      <a:lumMod val="75000"/>
                    </a:schemeClr>
                  </a:solidFill>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40" name="Ellipse 139"/>
                  <p:cNvSpPr/>
                  <p:nvPr/>
                </p:nvSpPr>
                <p:spPr>
                  <a:xfrm>
                    <a:off x="1295916" y="2357429"/>
                    <a:ext cx="561440" cy="497641"/>
                  </a:xfrm>
                  <a:prstGeom prst="ellipse">
                    <a:avLst/>
                  </a:prstGeom>
                  <a:solidFill>
                    <a:schemeClr val="accent1">
                      <a:lumMod val="75000"/>
                    </a:schemeClr>
                  </a:solidFill>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grpSp>
            <p:sp>
              <p:nvSpPr>
                <p:cNvPr id="138" name="Flussdiagramm: Datenträger mit direktem Zugriff 137"/>
                <p:cNvSpPr/>
                <p:nvPr/>
              </p:nvSpPr>
              <p:spPr>
                <a:xfrm flipH="1">
                  <a:off x="3500430" y="2214554"/>
                  <a:ext cx="1571637" cy="500066"/>
                </a:xfrm>
                <a:prstGeom prst="flowChartMagneticDrum">
                  <a:avLst/>
                </a:prstGeom>
                <a:solidFill>
                  <a:srgbClr val="339933"/>
                </a:solidFill>
                <a:ln>
                  <a:noFill/>
                </a:ln>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grpSp>
          <p:cxnSp>
            <p:nvCxnSpPr>
              <p:cNvPr id="132" name="Gerade Verbindung mit Pfeil 131"/>
              <p:cNvCxnSpPr/>
              <p:nvPr/>
            </p:nvCxnSpPr>
            <p:spPr>
              <a:xfrm rot="16200000" flipV="1">
                <a:off x="7572396" y="2786058"/>
                <a:ext cx="428630" cy="428629"/>
              </a:xfrm>
              <a:prstGeom prst="straightConnector1">
                <a:avLst/>
              </a:prstGeom>
              <a:ln w="25400">
                <a:solidFill>
                  <a:schemeClr val="accent1"/>
                </a:solidFill>
                <a:tailEnd type="arrow"/>
              </a:ln>
              <a:effectLst/>
            </p:spPr>
            <p:style>
              <a:lnRef idx="2">
                <a:schemeClr val="dk1"/>
              </a:lnRef>
              <a:fillRef idx="0">
                <a:schemeClr val="dk1"/>
              </a:fillRef>
              <a:effectRef idx="1">
                <a:schemeClr val="dk1"/>
              </a:effectRef>
              <a:fontRef idx="minor">
                <a:schemeClr val="tx1"/>
              </a:fontRef>
            </p:style>
          </p:cxnSp>
        </p:grpSp>
        <p:cxnSp>
          <p:nvCxnSpPr>
            <p:cNvPr id="124" name="Gerade Verbindung 123"/>
            <p:cNvCxnSpPr/>
            <p:nvPr/>
          </p:nvCxnSpPr>
          <p:spPr>
            <a:xfrm rot="5400000">
              <a:off x="1035819" y="2893215"/>
              <a:ext cx="1857388" cy="928694"/>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125" name="Gerade Verbindung 124"/>
            <p:cNvCxnSpPr/>
            <p:nvPr/>
          </p:nvCxnSpPr>
          <p:spPr>
            <a:xfrm>
              <a:off x="6860442" y="2428868"/>
              <a:ext cx="942228" cy="1785950"/>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sp>
          <p:nvSpPr>
            <p:cNvPr id="126" name="Geschweifte Klammer links 125"/>
            <p:cNvSpPr/>
            <p:nvPr/>
          </p:nvSpPr>
          <p:spPr>
            <a:xfrm rot="16200000">
              <a:off x="3357554" y="1571612"/>
              <a:ext cx="428628" cy="2143140"/>
            </a:xfrm>
            <a:prstGeom prst="leftBrace">
              <a:avLst/>
            </a:prstGeom>
            <a:ln w="25400">
              <a:solidFill>
                <a:schemeClr val="accent1"/>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de-DE"/>
            </a:p>
          </p:txBody>
        </p:sp>
        <p:sp>
          <p:nvSpPr>
            <p:cNvPr id="127" name="Geschweifte Klammer links 126"/>
            <p:cNvSpPr/>
            <p:nvPr/>
          </p:nvSpPr>
          <p:spPr>
            <a:xfrm rot="16200000">
              <a:off x="5572132" y="1571611"/>
              <a:ext cx="428628" cy="2143140"/>
            </a:xfrm>
            <a:prstGeom prst="leftBrace">
              <a:avLst/>
            </a:prstGeom>
            <a:ln w="25400">
              <a:solidFill>
                <a:schemeClr val="accent1"/>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de-DE"/>
            </a:p>
          </p:txBody>
        </p:sp>
        <p:sp>
          <p:nvSpPr>
            <p:cNvPr id="128" name="Textfeld 127"/>
            <p:cNvSpPr txBox="1"/>
            <p:nvPr/>
          </p:nvSpPr>
          <p:spPr>
            <a:xfrm>
              <a:off x="2847070" y="2928934"/>
              <a:ext cx="1581139" cy="461665"/>
            </a:xfrm>
            <a:prstGeom prst="rect">
              <a:avLst/>
            </a:prstGeom>
            <a:noFill/>
          </p:spPr>
          <p:txBody>
            <a:bodyPr wrap="square" rtlCol="0">
              <a:spAutoFit/>
            </a:bodyPr>
            <a:lstStyle/>
            <a:p>
              <a:pPr algn="ctr"/>
              <a:r>
                <a:rPr lang="de-DE" sz="2400" dirty="0" err="1" smtClean="0"/>
                <a:t>structural</a:t>
              </a:r>
              <a:endParaRPr lang="de-DE" sz="2400" dirty="0" smtClean="0"/>
            </a:p>
          </p:txBody>
        </p:sp>
        <p:sp>
          <p:nvSpPr>
            <p:cNvPr id="129" name="Textfeld 128"/>
            <p:cNvSpPr txBox="1"/>
            <p:nvPr/>
          </p:nvSpPr>
          <p:spPr>
            <a:xfrm>
              <a:off x="4786314" y="2928934"/>
              <a:ext cx="2000264" cy="830997"/>
            </a:xfrm>
            <a:prstGeom prst="rect">
              <a:avLst/>
            </a:prstGeom>
            <a:noFill/>
          </p:spPr>
          <p:txBody>
            <a:bodyPr wrap="square" rtlCol="0">
              <a:spAutoFit/>
            </a:bodyPr>
            <a:lstStyle/>
            <a:p>
              <a:pPr algn="ctr"/>
              <a:r>
                <a:rPr lang="de-DE" sz="2400" dirty="0"/>
                <a:t>non-</a:t>
              </a:r>
              <a:r>
                <a:rPr lang="de-DE" sz="2400" dirty="0" err="1"/>
                <a:t>structural</a:t>
              </a:r>
              <a:endParaRPr lang="de-DE" sz="2400" dirty="0"/>
            </a:p>
            <a:p>
              <a:pPr algn="ctr"/>
              <a:endParaRPr lang="de-DE" sz="2400" dirty="0" smtClean="0"/>
            </a:p>
          </p:txBody>
        </p:sp>
      </p:grpSp>
      <p:sp>
        <p:nvSpPr>
          <p:cNvPr id="53" name="Pfeil nach rechts 52"/>
          <p:cNvSpPr/>
          <p:nvPr/>
        </p:nvSpPr>
        <p:spPr>
          <a:xfrm rot="5400000">
            <a:off x="3342065" y="3604777"/>
            <a:ext cx="840638" cy="386068"/>
          </a:xfrm>
          <a:prstGeom prst="rightArrow">
            <a:avLst/>
          </a:prstGeom>
          <a:solidFill>
            <a:schemeClr val="accent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rgbClr val="FF0000"/>
              </a:solidFill>
            </a:endParaRPr>
          </a:p>
        </p:txBody>
      </p:sp>
      <p:sp>
        <p:nvSpPr>
          <p:cNvPr id="55" name="Rectangle 3"/>
          <p:cNvSpPr>
            <a:spLocks noChangeArrowheads="1"/>
          </p:cNvSpPr>
          <p:nvPr/>
        </p:nvSpPr>
        <p:spPr bwMode="auto">
          <a:xfrm>
            <a:off x="555246" y="6605637"/>
            <a:ext cx="6000361" cy="246221"/>
          </a:xfrm>
          <a:prstGeom prst="rect">
            <a:avLst/>
          </a:prstGeom>
          <a:noFill/>
          <a:ln w="9525">
            <a:noFill/>
            <a:miter lim="800000"/>
            <a:headEnd/>
            <a:tailEnd/>
          </a:ln>
        </p:spPr>
        <p:txBody>
          <a:bodyPr wrap="none">
            <a:spAutoFit/>
          </a:bodyPr>
          <a:lstStyle/>
          <a:p>
            <a:pPr eaLnBrk="0" hangingPunct="0"/>
            <a:r>
              <a:rPr lang="en-US" sz="1000" dirty="0" smtClean="0">
                <a:latin typeface="Times New Roman" pitchFamily="18" charset="0"/>
                <a:cs typeface="Times New Roman" pitchFamily="18" charset="0"/>
              </a:rPr>
              <a:t>http</a:t>
            </a:r>
            <a:r>
              <a:rPr lang="en-US" sz="1000" dirty="0">
                <a:latin typeface="Times New Roman" pitchFamily="18" charset="0"/>
                <a:cs typeface="Times New Roman" pitchFamily="18" charset="0"/>
              </a:rPr>
              <a:t>://www.ncbi.nlm.nih.gov/entrez/query.fcgi?cmd=Retrieve&amp;db=Protein&amp;list_uids=00130455&amp;dopt=GenPept</a:t>
            </a:r>
          </a:p>
        </p:txBody>
      </p:sp>
    </p:spTree>
    <p:extLst>
      <p:ext uri="{BB962C8B-B14F-4D97-AF65-F5344CB8AC3E}">
        <p14:creationId xmlns="" xmlns:p14="http://schemas.microsoft.com/office/powerpoint/2010/main" val="2771544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1188" y="260648"/>
            <a:ext cx="8209284" cy="584775"/>
          </a:xfrm>
          <a:prstGeom prst="rect">
            <a:avLst/>
          </a:prstGeom>
          <a:noFill/>
        </p:spPr>
        <p:txBody>
          <a:bodyPr wrap="square" rtlCol="0">
            <a:spAutoFit/>
          </a:bodyPr>
          <a:lstStyle/>
          <a:p>
            <a:r>
              <a:rPr lang="en-US" dirty="0" smtClean="0"/>
              <a:t>Literature</a:t>
            </a:r>
          </a:p>
        </p:txBody>
      </p:sp>
      <p:sp>
        <p:nvSpPr>
          <p:cNvPr id="2" name="Rechteck 1"/>
          <p:cNvSpPr/>
          <p:nvPr/>
        </p:nvSpPr>
        <p:spPr>
          <a:xfrm>
            <a:off x="611188" y="1916832"/>
            <a:ext cx="8281292" cy="1261884"/>
          </a:xfrm>
          <a:prstGeom prst="rect">
            <a:avLst/>
          </a:prstGeom>
        </p:spPr>
        <p:txBody>
          <a:bodyPr wrap="square">
            <a:spAutoFit/>
          </a:bodyPr>
          <a:lstStyle/>
          <a:p>
            <a:r>
              <a:rPr lang="de-DE" sz="1600" dirty="0" err="1"/>
              <a:t>Molecular</a:t>
            </a:r>
            <a:r>
              <a:rPr lang="de-DE" sz="1600" dirty="0"/>
              <a:t> </a:t>
            </a:r>
            <a:r>
              <a:rPr lang="de-DE" sz="1600" dirty="0" err="1"/>
              <a:t>Epidemiology</a:t>
            </a:r>
            <a:r>
              <a:rPr lang="de-DE" sz="1600" dirty="0"/>
              <a:t> </a:t>
            </a:r>
            <a:r>
              <a:rPr lang="de-DE" sz="1600" dirty="0" err="1"/>
              <a:t>and</a:t>
            </a:r>
            <a:r>
              <a:rPr lang="de-DE" sz="1600" dirty="0"/>
              <a:t> </a:t>
            </a:r>
            <a:r>
              <a:rPr lang="de-DE" sz="1600" dirty="0" smtClean="0"/>
              <a:t>Interferon </a:t>
            </a:r>
            <a:r>
              <a:rPr lang="en-US" sz="1600" dirty="0" smtClean="0"/>
              <a:t>Susceptibility </a:t>
            </a:r>
            <a:r>
              <a:rPr lang="en-US" sz="1600" dirty="0"/>
              <a:t>of the Natural </a:t>
            </a:r>
            <a:r>
              <a:rPr lang="en-US" sz="1600" dirty="0" smtClean="0"/>
              <a:t>Recombinant </a:t>
            </a:r>
            <a:r>
              <a:rPr lang="de-DE" sz="1600" dirty="0" smtClean="0"/>
              <a:t>Hepatitis </a:t>
            </a:r>
            <a:r>
              <a:rPr lang="de-DE" sz="1600" dirty="0"/>
              <a:t>C Virus </a:t>
            </a:r>
            <a:r>
              <a:rPr lang="de-DE" sz="1600" dirty="0" err="1"/>
              <a:t>Strain</a:t>
            </a:r>
            <a:r>
              <a:rPr lang="de-DE" sz="1600" dirty="0"/>
              <a:t> RF1_2k/1b</a:t>
            </a:r>
          </a:p>
          <a:p>
            <a:r>
              <a:rPr lang="de-DE" sz="1100" b="1" dirty="0"/>
              <a:t>Fuat Kurbanov,1 </a:t>
            </a:r>
            <a:r>
              <a:rPr lang="de-DE" sz="1100" b="1" dirty="0" err="1"/>
              <a:t>Yasuhito</a:t>
            </a:r>
            <a:r>
              <a:rPr lang="de-DE" sz="1100" b="1" dirty="0"/>
              <a:t> Tanaka,1 Elena Chub,1,5 Isao Maruyama,3 Aziza Azlarova,1,6 Hiroshi Kamitsukasa,4</a:t>
            </a:r>
          </a:p>
          <a:p>
            <a:r>
              <a:rPr lang="de-DE" sz="1100" b="1" dirty="0" err="1"/>
              <a:t>Tomoyoshi</a:t>
            </a:r>
            <a:r>
              <a:rPr lang="de-DE" sz="1100" b="1" dirty="0"/>
              <a:t> Ohno,2 Stefania Bonetto,7 Isabelle Moreau,8 Liam J. Fanning,8 Florence Legrand-Abravanel,9</a:t>
            </a:r>
          </a:p>
          <a:p>
            <a:r>
              <a:rPr lang="de-DE" sz="1100" b="1" dirty="0"/>
              <a:t>Jaques Izopet,9 Nikolai Naoumov,7 Takashi Shimada,3 Sergei Netesov,5 </a:t>
            </a:r>
            <a:r>
              <a:rPr lang="de-DE" sz="1100" b="1" dirty="0" err="1"/>
              <a:t>and</a:t>
            </a:r>
            <a:r>
              <a:rPr lang="de-DE" sz="1100" b="1" dirty="0"/>
              <a:t> Masashi Mizokami1</a:t>
            </a:r>
          </a:p>
          <a:p>
            <a:r>
              <a:rPr lang="en-US" sz="1100" dirty="0"/>
              <a:t>1Department of Clinical Molecular Informative Medicine, Nagoya City University Graduate School of Medical Sciences, </a:t>
            </a:r>
            <a:r>
              <a:rPr lang="en-US" sz="1100" dirty="0" smtClean="0"/>
              <a:t>and</a:t>
            </a:r>
            <a:endParaRPr lang="de-DE" sz="1100" dirty="0"/>
          </a:p>
        </p:txBody>
      </p:sp>
      <p:sp>
        <p:nvSpPr>
          <p:cNvPr id="5" name="Rechteck 4"/>
          <p:cNvSpPr/>
          <p:nvPr/>
        </p:nvSpPr>
        <p:spPr>
          <a:xfrm>
            <a:off x="539180" y="4005064"/>
            <a:ext cx="8425308" cy="1569660"/>
          </a:xfrm>
          <a:prstGeom prst="rect">
            <a:avLst/>
          </a:prstGeom>
        </p:spPr>
        <p:txBody>
          <a:bodyPr wrap="square">
            <a:spAutoFit/>
          </a:bodyPr>
          <a:lstStyle/>
          <a:p>
            <a:r>
              <a:rPr lang="de-DE" sz="2400" b="1" dirty="0" smtClean="0"/>
              <a:t>„</a:t>
            </a:r>
            <a:r>
              <a:rPr lang="de-DE" sz="2400" b="1" dirty="0" err="1" smtClean="0"/>
              <a:t>Interestingly</a:t>
            </a:r>
            <a:r>
              <a:rPr lang="de-DE" sz="2400" b="1" dirty="0"/>
              <a:t>, </a:t>
            </a:r>
            <a:r>
              <a:rPr lang="de-DE" sz="2400" b="1" dirty="0" err="1"/>
              <a:t>although</a:t>
            </a:r>
            <a:r>
              <a:rPr lang="de-DE" sz="2400" b="1" dirty="0"/>
              <a:t> </a:t>
            </a:r>
            <a:r>
              <a:rPr lang="de-DE" sz="2400" b="1" dirty="0" err="1"/>
              <a:t>the</a:t>
            </a:r>
            <a:r>
              <a:rPr lang="de-DE" sz="2400" b="1" dirty="0"/>
              <a:t> </a:t>
            </a:r>
            <a:r>
              <a:rPr lang="de-DE" sz="2400" b="1" dirty="0" smtClean="0"/>
              <a:t>RF1_2k/1b </a:t>
            </a:r>
            <a:r>
              <a:rPr lang="en-US" sz="2400" b="1" dirty="0" smtClean="0"/>
              <a:t>strain </a:t>
            </a:r>
            <a:r>
              <a:rPr lang="en-US" sz="2400" b="1" dirty="0"/>
              <a:t>in this study had a single mutation within the ISDR, </a:t>
            </a:r>
            <a:r>
              <a:rPr lang="en-US" sz="2400" b="1" dirty="0" smtClean="0"/>
              <a:t>it demonstrated </a:t>
            </a:r>
            <a:r>
              <a:rPr lang="en-US" sz="2400" b="1" dirty="0"/>
              <a:t>IFN susceptibility that was slightly higher </a:t>
            </a:r>
            <a:r>
              <a:rPr lang="en-US" sz="2400" b="1" dirty="0" smtClean="0"/>
              <a:t>than that </a:t>
            </a:r>
            <a:r>
              <a:rPr lang="en-US" sz="2400" b="1" dirty="0"/>
              <a:t>observed even for control 1b-SVR</a:t>
            </a:r>
            <a:r>
              <a:rPr lang="en-US" sz="2400" b="1" dirty="0" smtClean="0"/>
              <a:t>.”</a:t>
            </a:r>
            <a:endParaRPr lang="de-DE" sz="2400" b="1" dirty="0"/>
          </a:p>
        </p:txBody>
      </p:sp>
      <p:sp>
        <p:nvSpPr>
          <p:cNvPr id="6" name="Rechteck 5"/>
          <p:cNvSpPr/>
          <p:nvPr/>
        </p:nvSpPr>
        <p:spPr>
          <a:xfrm>
            <a:off x="687422" y="1635371"/>
            <a:ext cx="4572000" cy="276999"/>
          </a:xfrm>
          <a:prstGeom prst="rect">
            <a:avLst/>
          </a:prstGeom>
        </p:spPr>
        <p:txBody>
          <a:bodyPr>
            <a:spAutoFit/>
          </a:bodyPr>
          <a:lstStyle/>
          <a:p>
            <a:r>
              <a:rPr lang="en-US" sz="1200" b="1" dirty="0"/>
              <a:t>The Journal of Infectious Diseases 2008; 198:1448 –56</a:t>
            </a:r>
            <a:endParaRPr lang="de-DE" sz="1200" dirty="0"/>
          </a:p>
        </p:txBody>
      </p:sp>
    </p:spTree>
    <p:extLst>
      <p:ext uri="{BB962C8B-B14F-4D97-AF65-F5344CB8AC3E}">
        <p14:creationId xmlns="" xmlns:p14="http://schemas.microsoft.com/office/powerpoint/2010/main" val="4061114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Bildplatzhalter 25" descr="Heidelberg_1751w.jpg"/>
          <p:cNvPicPr>
            <a:picLocks noGrp="1" noChangeAspect="1"/>
          </p:cNvPicPr>
          <p:nvPr>
            <p:ph type="pic" sz="quarter" idx="13"/>
          </p:nvPr>
        </p:nvPicPr>
        <p:blipFill>
          <a:blip r:embed="rId3" cstate="print"/>
          <a:srcRect t="10042" b="10042"/>
          <a:stretch>
            <a:fillRect/>
          </a:stretch>
        </p:blipFill>
        <p:spPr bwMode="auto">
          <a:xfrm>
            <a:off x="0" y="1447460"/>
            <a:ext cx="9144000" cy="4645365"/>
          </a:xfrm>
        </p:spPr>
      </p:pic>
      <p:sp>
        <p:nvSpPr>
          <p:cNvPr id="26630" name="Bildplatzhalter 5"/>
          <p:cNvSpPr>
            <a:spLocks noGrp="1" noTextEdit="1"/>
          </p:cNvSpPr>
          <p:nvPr>
            <p:ph type="pic" sz="quarter" idx="14"/>
          </p:nvPr>
        </p:nvSpPr>
        <p:spPr bwMode="auto">
          <a:xfrm>
            <a:off x="8533011" y="1564632"/>
            <a:ext cx="71437" cy="202256"/>
          </a:xfrm>
        </p:spPr>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64704" y="548680"/>
            <a:ext cx="8579296" cy="422176"/>
          </a:xfrm>
        </p:spPr>
        <p:txBody>
          <a:bodyPr/>
          <a:lstStyle/>
          <a:p>
            <a:pPr eaLnBrk="1" hangingPunct="1">
              <a:defRPr/>
            </a:pPr>
            <a:r>
              <a:rPr lang="en-US" dirty="0" smtClean="0">
                <a:solidFill>
                  <a:schemeClr val="tx1"/>
                </a:solidFill>
                <a:effectLst/>
                <a:latin typeface="Times New Roman" pitchFamily="18" charset="0"/>
                <a:cs typeface="Times New Roman" pitchFamily="18" charset="0"/>
              </a:rPr>
              <a:t>Conclusion</a:t>
            </a:r>
          </a:p>
        </p:txBody>
      </p:sp>
      <p:sp>
        <p:nvSpPr>
          <p:cNvPr id="27" name="Rectangle 2"/>
          <p:cNvSpPr txBox="1">
            <a:spLocks noChangeArrowheads="1"/>
          </p:cNvSpPr>
          <p:nvPr/>
        </p:nvSpPr>
        <p:spPr>
          <a:xfrm>
            <a:off x="323528" y="1700808"/>
            <a:ext cx="8579296" cy="4599384"/>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Recombinant genotypes do not fit into the nomenclature.</a:t>
            </a:r>
          </a:p>
          <a:p>
            <a:pPr marL="457200" indent="-457200">
              <a:buFont typeface="Arial" pitchFamily="34" charset="0"/>
              <a:buChar char="•"/>
              <a:defRPr/>
            </a:pPr>
            <a:r>
              <a:rPr lang="en-US" dirty="0" err="1" smtClean="0">
                <a:solidFill>
                  <a:schemeClr val="tx1"/>
                </a:solidFill>
                <a:effectLst/>
                <a:latin typeface="Times New Roman" pitchFamily="18" charset="0"/>
                <a:cs typeface="Times New Roman" pitchFamily="18" charset="0"/>
              </a:rPr>
              <a:t>Kalinia</a:t>
            </a:r>
            <a:r>
              <a:rPr lang="en-US" dirty="0" smtClean="0">
                <a:solidFill>
                  <a:schemeClr val="tx1"/>
                </a:solidFill>
                <a:effectLst/>
                <a:latin typeface="Times New Roman" pitchFamily="18" charset="0"/>
                <a:cs typeface="Times New Roman" pitchFamily="18" charset="0"/>
              </a:rPr>
              <a:t> et al. extended the current classification with the term “recombinant form(RF)”.</a:t>
            </a:r>
          </a:p>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Several recombinant genotypes were discovered, but only the 2k/1b seems to emerge successfully.</a:t>
            </a:r>
          </a:p>
          <a:p>
            <a:pPr>
              <a:defRPr/>
            </a:pPr>
            <a:endParaRPr lang="en-US" dirty="0" smtClean="0">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432626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2"/>
          <p:cNvSpPr txBox="1">
            <a:spLocks noChangeArrowheads="1"/>
          </p:cNvSpPr>
          <p:nvPr/>
        </p:nvSpPr>
        <p:spPr>
          <a:xfrm>
            <a:off x="308570" y="1916832"/>
            <a:ext cx="8579296" cy="3231232"/>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Genotypes are predictors of outcome of interferon based therapy.</a:t>
            </a:r>
          </a:p>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The St Petersburg variant is common in Georgia, but epidemiological data are not available.</a:t>
            </a:r>
          </a:p>
          <a:p>
            <a:pPr>
              <a:defRPr/>
            </a:pPr>
            <a:endParaRPr lang="en-US" dirty="0" smtClean="0">
              <a:solidFill>
                <a:schemeClr val="tx1"/>
              </a:solidFill>
              <a:effectLst/>
              <a:latin typeface="Times New Roman" pitchFamily="18" charset="0"/>
              <a:cs typeface="Times New Roman" pitchFamily="18" charset="0"/>
            </a:endParaRPr>
          </a:p>
        </p:txBody>
      </p:sp>
      <p:sp>
        <p:nvSpPr>
          <p:cNvPr id="6" name="Rectangle 2"/>
          <p:cNvSpPr txBox="1">
            <a:spLocks noChangeArrowheads="1"/>
          </p:cNvSpPr>
          <p:nvPr/>
        </p:nvSpPr>
        <p:spPr>
          <a:xfrm>
            <a:off x="564704" y="548680"/>
            <a:ext cx="8579296" cy="422176"/>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a:defRPr/>
            </a:pPr>
            <a:r>
              <a:rPr lang="en-US" smtClean="0">
                <a:solidFill>
                  <a:schemeClr val="tx1"/>
                </a:solidFill>
                <a:effectLst/>
                <a:latin typeface="Times New Roman" pitchFamily="18" charset="0"/>
                <a:cs typeface="Times New Roman" pitchFamily="18" charset="0"/>
              </a:rPr>
              <a:t>Conclusion</a:t>
            </a:r>
            <a:endParaRPr lang="en-US" dirty="0" smtClean="0">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85825265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20849" y="2135535"/>
            <a:ext cx="8579296" cy="3312368"/>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endParaRPr lang="en-US" dirty="0" smtClean="0">
              <a:solidFill>
                <a:schemeClr val="tx1"/>
              </a:solidFill>
              <a:effectLst/>
              <a:latin typeface="Times New Roman" pitchFamily="18" charset="0"/>
              <a:cs typeface="Times New Roman" pitchFamily="18" charset="0"/>
            </a:endParaRPr>
          </a:p>
          <a:p>
            <a:pPr marL="457200" indent="-457200">
              <a:buFont typeface="Arial" pitchFamily="34" charset="0"/>
              <a:buChar char="•"/>
              <a:defRPr/>
            </a:pPr>
            <a:endParaRPr lang="en-US" dirty="0">
              <a:solidFill>
                <a:schemeClr val="tx1"/>
              </a:solidFill>
              <a:effectLst/>
              <a:latin typeface="Times New Roman" pitchFamily="18" charset="0"/>
              <a:cs typeface="Times New Roman" pitchFamily="18" charset="0"/>
            </a:endParaRPr>
          </a:p>
          <a:p>
            <a:pPr marL="457200" indent="-457200">
              <a:buFont typeface="Arial" pitchFamily="34" charset="0"/>
              <a:buChar char="•"/>
              <a:defRPr/>
            </a:pPr>
            <a:endParaRPr lang="en-US" dirty="0" smtClean="0">
              <a:solidFill>
                <a:schemeClr val="tx1"/>
              </a:solidFill>
              <a:effectLst/>
              <a:latin typeface="Times New Roman" pitchFamily="18" charset="0"/>
              <a:cs typeface="Times New Roman" pitchFamily="18" charset="0"/>
            </a:endParaRPr>
          </a:p>
          <a:p>
            <a:pPr marL="457200" indent="-457200">
              <a:buFont typeface="Arial" pitchFamily="34" charset="0"/>
              <a:buChar char="•"/>
              <a:defRPr/>
            </a:pPr>
            <a:endParaRPr lang="en-US" dirty="0">
              <a:solidFill>
                <a:schemeClr val="tx1"/>
              </a:solidFill>
              <a:effectLst/>
              <a:latin typeface="Times New Roman" pitchFamily="18" charset="0"/>
              <a:cs typeface="Times New Roman" pitchFamily="18" charset="0"/>
            </a:endParaRPr>
          </a:p>
          <a:p>
            <a:pPr marL="457200" indent="-457200">
              <a:buFont typeface="Arial" pitchFamily="34" charset="0"/>
              <a:buChar char="•"/>
              <a:defRPr/>
            </a:pPr>
            <a:endParaRPr lang="en-US" dirty="0" smtClean="0">
              <a:solidFill>
                <a:schemeClr val="tx1"/>
              </a:solidFill>
              <a:effectLst/>
              <a:latin typeface="Times New Roman" pitchFamily="18" charset="0"/>
              <a:cs typeface="Times New Roman" pitchFamily="18" charset="0"/>
            </a:endParaRPr>
          </a:p>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Do </a:t>
            </a:r>
            <a:r>
              <a:rPr lang="en-US" dirty="0">
                <a:solidFill>
                  <a:schemeClr val="tx1"/>
                </a:solidFill>
                <a:effectLst/>
                <a:latin typeface="Times New Roman" pitchFamily="18" charset="0"/>
                <a:cs typeface="Times New Roman" pitchFamily="18" charset="0"/>
              </a:rPr>
              <a:t>we need for </a:t>
            </a:r>
            <a:r>
              <a:rPr lang="en-US" dirty="0" smtClean="0">
                <a:solidFill>
                  <a:schemeClr val="tx1"/>
                </a:solidFill>
                <a:effectLst/>
                <a:latin typeface="Times New Roman" pitchFamily="18" charset="0"/>
                <a:cs typeface="Times New Roman" pitchFamily="18" charset="0"/>
              </a:rPr>
              <a:t>genotyping to include more </a:t>
            </a:r>
            <a:r>
              <a:rPr lang="en-US" dirty="0">
                <a:solidFill>
                  <a:schemeClr val="tx1"/>
                </a:solidFill>
                <a:effectLst/>
                <a:latin typeface="Times New Roman" pitchFamily="18" charset="0"/>
                <a:cs typeface="Times New Roman" pitchFamily="18" charset="0"/>
              </a:rPr>
              <a:t>than one region of the HCV genome</a:t>
            </a:r>
            <a:r>
              <a:rPr lang="en-US" dirty="0" smtClean="0">
                <a:solidFill>
                  <a:schemeClr val="tx1"/>
                </a:solidFill>
                <a:effectLst/>
                <a:latin typeface="Times New Roman" pitchFamily="18" charset="0"/>
                <a:cs typeface="Times New Roman" pitchFamily="18" charset="0"/>
              </a:rPr>
              <a:t>?</a:t>
            </a:r>
          </a:p>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How can we separate these chimeric forms from “mixed” infections?</a:t>
            </a:r>
          </a:p>
          <a:p>
            <a:pPr marL="457200" indent="-457200">
              <a:buFont typeface="Arial" pitchFamily="34" charset="0"/>
              <a:buChar char="•"/>
              <a:defRPr/>
            </a:pPr>
            <a:endParaRPr lang="en-US" dirty="0">
              <a:solidFill>
                <a:schemeClr val="tx1"/>
              </a:solidFill>
              <a:effectLst/>
              <a:latin typeface="Times New Roman" pitchFamily="18" charset="0"/>
              <a:cs typeface="Times New Roman" pitchFamily="18" charset="0"/>
            </a:endParaRPr>
          </a:p>
          <a:p>
            <a:pPr marL="457200" indent="-457200">
              <a:buFont typeface="Arial" pitchFamily="34" charset="0"/>
              <a:buChar char="•"/>
              <a:defRPr/>
            </a:pPr>
            <a:endParaRPr lang="en-US" dirty="0" smtClean="0">
              <a:solidFill>
                <a:schemeClr val="tx1"/>
              </a:solidFill>
              <a:effectLst/>
              <a:latin typeface="Times New Roman" pitchFamily="18" charset="0"/>
              <a:cs typeface="Times New Roman" pitchFamily="18" charset="0"/>
            </a:endParaRPr>
          </a:p>
          <a:p>
            <a:pPr marL="457200" indent="-457200">
              <a:buFont typeface="Arial" pitchFamily="34" charset="0"/>
              <a:buChar char="•"/>
              <a:defRPr/>
            </a:pPr>
            <a:endParaRPr lang="en-US" dirty="0">
              <a:solidFill>
                <a:schemeClr val="tx1"/>
              </a:solidFill>
              <a:effectLst/>
              <a:latin typeface="Times New Roman" pitchFamily="18" charset="0"/>
              <a:cs typeface="Times New Roman" pitchFamily="18" charset="0"/>
            </a:endParaRPr>
          </a:p>
        </p:txBody>
      </p:sp>
      <p:sp>
        <p:nvSpPr>
          <p:cNvPr id="6" name="Rectangle 2"/>
          <p:cNvSpPr>
            <a:spLocks noGrp="1" noChangeArrowheads="1"/>
          </p:cNvSpPr>
          <p:nvPr>
            <p:ph type="title"/>
          </p:nvPr>
        </p:nvSpPr>
        <p:spPr>
          <a:xfrm>
            <a:off x="564704" y="548680"/>
            <a:ext cx="8579296" cy="422176"/>
          </a:xfrm>
        </p:spPr>
        <p:txBody>
          <a:bodyPr/>
          <a:lstStyle/>
          <a:p>
            <a:pPr eaLnBrk="1" hangingPunct="1">
              <a:defRPr/>
            </a:pPr>
            <a:r>
              <a:rPr lang="en-US" dirty="0" smtClean="0">
                <a:solidFill>
                  <a:schemeClr val="tx1"/>
                </a:solidFill>
                <a:effectLst/>
                <a:latin typeface="Times New Roman" pitchFamily="18" charset="0"/>
                <a:cs typeface="Times New Roman" pitchFamily="18" charset="0"/>
              </a:rPr>
              <a:t>Conclusion</a:t>
            </a:r>
          </a:p>
        </p:txBody>
      </p:sp>
      <p:sp>
        <p:nvSpPr>
          <p:cNvPr id="4" name="Pfeil nach rechts 3"/>
          <p:cNvSpPr/>
          <p:nvPr/>
        </p:nvSpPr>
        <p:spPr>
          <a:xfrm>
            <a:off x="1043608" y="5445224"/>
            <a:ext cx="1728192" cy="648072"/>
          </a:xfrm>
          <a:prstGeom prst="rightArrow">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7" name="Textfeld 6"/>
          <p:cNvSpPr txBox="1"/>
          <p:nvPr/>
        </p:nvSpPr>
        <p:spPr>
          <a:xfrm>
            <a:off x="2947467" y="4849157"/>
            <a:ext cx="5976664" cy="1569660"/>
          </a:xfrm>
          <a:prstGeom prst="rect">
            <a:avLst/>
          </a:prstGeom>
          <a:noFill/>
        </p:spPr>
        <p:txBody>
          <a:bodyPr wrap="square" rtlCol="0">
            <a:spAutoFit/>
          </a:bodyPr>
          <a:lstStyle/>
          <a:p>
            <a:r>
              <a:rPr lang="en-US" sz="2400" dirty="0" smtClean="0"/>
              <a:t>For this reason we introduced sequencing of the core- and NS5-region as our routine method providing higher genotype resolution and recognizing RF- and mixed infection. </a:t>
            </a:r>
          </a:p>
        </p:txBody>
      </p:sp>
    </p:spTree>
    <p:extLst>
      <p:ext uri="{BB962C8B-B14F-4D97-AF65-F5344CB8AC3E}">
        <p14:creationId xmlns="" xmlns:p14="http://schemas.microsoft.com/office/powerpoint/2010/main" val="2377930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011" y="1353394"/>
            <a:ext cx="8579296" cy="5535488"/>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dirty="0">
                <a:solidFill>
                  <a:schemeClr val="tx1"/>
                </a:solidFill>
                <a:effectLst/>
                <a:latin typeface="Times New Roman" pitchFamily="18" charset="0"/>
                <a:cs typeface="Times New Roman" pitchFamily="18" charset="0"/>
              </a:rPr>
              <a:t>Interferon resistance </a:t>
            </a:r>
            <a:r>
              <a:rPr lang="en-US" dirty="0" smtClean="0">
                <a:solidFill>
                  <a:schemeClr val="tx1"/>
                </a:solidFill>
                <a:effectLst/>
                <a:latin typeface="Times New Roman" pitchFamily="18" charset="0"/>
                <a:cs typeface="Times New Roman" pitchFamily="18" charset="0"/>
              </a:rPr>
              <a:t>seems to be lower in RF-types.</a:t>
            </a:r>
            <a:endParaRPr lang="en-US" dirty="0">
              <a:solidFill>
                <a:schemeClr val="tx1"/>
              </a:solidFill>
              <a:effectLst/>
              <a:latin typeface="Times New Roman" pitchFamily="18" charset="0"/>
              <a:cs typeface="Times New Roman" pitchFamily="18" charset="0"/>
            </a:endParaRPr>
          </a:p>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Of commercial assays only </a:t>
            </a:r>
            <a:r>
              <a:rPr lang="en-US" dirty="0">
                <a:solidFill>
                  <a:schemeClr val="tx1"/>
                </a:solidFill>
                <a:effectLst/>
                <a:latin typeface="Times New Roman" pitchFamily="18" charset="0"/>
                <a:cs typeface="Times New Roman" pitchFamily="18" charset="0"/>
              </a:rPr>
              <a:t>the ABBOTT assay currently can </a:t>
            </a:r>
            <a:r>
              <a:rPr lang="en-US" dirty="0" smtClean="0">
                <a:solidFill>
                  <a:schemeClr val="tx1"/>
                </a:solidFill>
                <a:effectLst/>
                <a:latin typeface="Times New Roman" pitchFamily="18" charset="0"/>
                <a:cs typeface="Times New Roman" pitchFamily="18" charset="0"/>
              </a:rPr>
              <a:t>give a suspicion of RF-types.</a:t>
            </a:r>
          </a:p>
          <a:p>
            <a:pPr marL="457200" indent="-457200">
              <a:buFont typeface="Arial" pitchFamily="34" charset="0"/>
              <a:buChar char="•"/>
              <a:defRPr/>
            </a:pPr>
            <a:r>
              <a:rPr lang="en-US" dirty="0">
                <a:solidFill>
                  <a:schemeClr val="tx1"/>
                </a:solidFill>
                <a:effectLst/>
                <a:latin typeface="Times New Roman" pitchFamily="18" charset="0"/>
                <a:cs typeface="Times New Roman" pitchFamily="18" charset="0"/>
              </a:rPr>
              <a:t>Second and third generation anti HCV drugs </a:t>
            </a:r>
            <a:r>
              <a:rPr lang="en-US" dirty="0" smtClean="0">
                <a:solidFill>
                  <a:schemeClr val="tx1"/>
                </a:solidFill>
                <a:effectLst/>
                <a:latin typeface="Times New Roman" pitchFamily="18" charset="0"/>
                <a:cs typeface="Times New Roman" pitchFamily="18" charset="0"/>
              </a:rPr>
              <a:t>promising IFN free therapies. </a:t>
            </a:r>
            <a:r>
              <a:rPr lang="en-US" dirty="0">
                <a:solidFill>
                  <a:schemeClr val="tx1"/>
                </a:solidFill>
                <a:effectLst/>
                <a:latin typeface="Times New Roman" pitchFamily="18" charset="0"/>
                <a:cs typeface="Times New Roman" pitchFamily="18" charset="0"/>
              </a:rPr>
              <a:t>What will be the future value of </a:t>
            </a:r>
            <a:r>
              <a:rPr lang="en-US" dirty="0" smtClean="0">
                <a:solidFill>
                  <a:schemeClr val="tx1"/>
                </a:solidFill>
                <a:effectLst/>
                <a:latin typeface="Times New Roman" pitchFamily="18" charset="0"/>
                <a:cs typeface="Times New Roman" pitchFamily="18" charset="0"/>
              </a:rPr>
              <a:t>genotyping?</a:t>
            </a:r>
            <a:endParaRPr lang="en-US" dirty="0">
              <a:solidFill>
                <a:schemeClr val="tx1"/>
              </a:solidFill>
              <a:effectLst/>
              <a:latin typeface="Times New Roman" pitchFamily="18" charset="0"/>
              <a:cs typeface="Times New Roman" pitchFamily="18" charset="0"/>
            </a:endParaRPr>
          </a:p>
          <a:p>
            <a:pPr marL="457200" indent="-457200">
              <a:buFont typeface="Arial" pitchFamily="34" charset="0"/>
              <a:buChar char="•"/>
              <a:defRPr/>
            </a:pPr>
            <a:r>
              <a:rPr lang="en-US" dirty="0">
                <a:solidFill>
                  <a:schemeClr val="tx1"/>
                </a:solidFill>
                <a:effectLst/>
                <a:latin typeface="Times New Roman" pitchFamily="18" charset="0"/>
                <a:cs typeface="Times New Roman" pitchFamily="18" charset="0"/>
              </a:rPr>
              <a:t>Will diagnostic then concentrate on finding genetic resistance e.g. Q80K?</a:t>
            </a:r>
          </a:p>
          <a:p>
            <a:pPr marL="457200" indent="-457200">
              <a:buFont typeface="Arial" pitchFamily="34" charset="0"/>
              <a:buChar char="•"/>
              <a:defRPr/>
            </a:pPr>
            <a:endParaRPr lang="en-US" dirty="0">
              <a:solidFill>
                <a:schemeClr val="tx1"/>
              </a:solidFill>
              <a:effectLst/>
              <a:latin typeface="Times New Roman" pitchFamily="18" charset="0"/>
              <a:cs typeface="Times New Roman" pitchFamily="18" charset="0"/>
            </a:endParaRPr>
          </a:p>
        </p:txBody>
      </p:sp>
      <p:sp>
        <p:nvSpPr>
          <p:cNvPr id="6" name="Rectangle 2"/>
          <p:cNvSpPr>
            <a:spLocks noGrp="1" noChangeArrowheads="1"/>
          </p:cNvSpPr>
          <p:nvPr>
            <p:ph type="title"/>
          </p:nvPr>
        </p:nvSpPr>
        <p:spPr>
          <a:xfrm>
            <a:off x="564704" y="548680"/>
            <a:ext cx="8579296" cy="422176"/>
          </a:xfrm>
        </p:spPr>
        <p:txBody>
          <a:bodyPr/>
          <a:lstStyle/>
          <a:p>
            <a:pPr eaLnBrk="1" hangingPunct="1">
              <a:defRPr/>
            </a:pPr>
            <a:r>
              <a:rPr lang="en-US" dirty="0" smtClean="0">
                <a:solidFill>
                  <a:schemeClr val="tx1"/>
                </a:solidFill>
                <a:effectLst/>
                <a:latin typeface="Times New Roman" pitchFamily="18" charset="0"/>
                <a:cs typeface="Times New Roman" pitchFamily="18" charset="0"/>
              </a:rPr>
              <a:t>Conclusion</a:t>
            </a:r>
          </a:p>
        </p:txBody>
      </p:sp>
    </p:spTree>
    <p:extLst>
      <p:ext uri="{BB962C8B-B14F-4D97-AF65-F5344CB8AC3E}">
        <p14:creationId xmlns="" xmlns:p14="http://schemas.microsoft.com/office/powerpoint/2010/main" val="3756467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91680" y="3140968"/>
            <a:ext cx="5786477" cy="1025782"/>
          </a:xfrm>
        </p:spPr>
        <p:txBody>
          <a:bodyPr/>
          <a:lstStyle/>
          <a:p>
            <a:pPr fontAlgn="auto">
              <a:spcAft>
                <a:spcPts val="0"/>
              </a:spcAft>
              <a:defRPr/>
            </a:pPr>
            <a:r>
              <a:rPr lang="en-US" dirty="0" smtClean="0">
                <a:solidFill>
                  <a:schemeClr val="tx2">
                    <a:satMod val="200000"/>
                  </a:schemeClr>
                </a:solidFill>
                <a:latin typeface="Times New Roman" pitchFamily="18" charset="0"/>
                <a:cs typeface="Times New Roman" pitchFamily="18" charset="0"/>
              </a:rPr>
              <a:t>Looking forward for questions</a:t>
            </a:r>
            <a:endParaRPr lang="en-US" dirty="0">
              <a:solidFill>
                <a:schemeClr val="tx2">
                  <a:satMod val="200000"/>
                </a:schemeClr>
              </a:solidFill>
              <a:latin typeface="Times New Roman" pitchFamily="18" charset="0"/>
              <a:cs typeface="Times New Roman" pitchFamily="18" charset="0"/>
            </a:endParaRPr>
          </a:p>
        </p:txBody>
      </p:sp>
      <p:sp>
        <p:nvSpPr>
          <p:cNvPr id="26630" name="Bildplatzhalter 5"/>
          <p:cNvSpPr>
            <a:spLocks noGrp="1" noTextEdit="1"/>
          </p:cNvSpPr>
          <p:nvPr>
            <p:ph type="pic" sz="quarter" idx="14"/>
          </p:nvPr>
        </p:nvSpPr>
        <p:spPr bwMode="auto">
          <a:xfrm>
            <a:off x="8533011" y="1564632"/>
            <a:ext cx="71437" cy="202256"/>
          </a:xfrm>
        </p:spPr>
      </p:sp>
    </p:spTree>
    <p:extLst>
      <p:ext uri="{BB962C8B-B14F-4D97-AF65-F5344CB8AC3E}">
        <p14:creationId xmlns="" xmlns:p14="http://schemas.microsoft.com/office/powerpoint/2010/main" val="114407796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9" descr="Gebäude_klein.jpg"/>
          <p:cNvPicPr>
            <a:picLocks noChangeAspect="1"/>
          </p:cNvPicPr>
          <p:nvPr/>
        </p:nvPicPr>
        <p:blipFill>
          <a:blip r:embed="rId3" cstate="print">
            <a:extLst>
              <a:ext uri="{28A0092B-C50C-407E-A947-70E740481C1C}">
                <a14:useLocalDpi xmlns="" xmlns:a14="http://schemas.microsoft.com/office/drawing/2010/main" val="0"/>
              </a:ext>
            </a:extLst>
          </a:blip>
          <a:srcRect t="5154" b="12592"/>
          <a:stretch>
            <a:fillRect/>
          </a:stretch>
        </p:blipFill>
        <p:spPr bwMode="auto">
          <a:xfrm>
            <a:off x="0" y="1570038"/>
            <a:ext cx="914400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p:cNvSpPr/>
          <p:nvPr/>
        </p:nvSpPr>
        <p:spPr>
          <a:xfrm>
            <a:off x="8524875" y="1570038"/>
            <a:ext cx="71438" cy="19685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latin typeface="Times New Roman" pitchFamily="18" charset="0"/>
            </a:endParaRPr>
          </a:p>
        </p:txBody>
      </p:sp>
    </p:spTree>
    <p:extLst>
      <p:ext uri="{BB962C8B-B14F-4D97-AF65-F5344CB8AC3E}">
        <p14:creationId xmlns="" xmlns:p14="http://schemas.microsoft.com/office/powerpoint/2010/main" val="14492661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99592" y="404664"/>
            <a:ext cx="4248472" cy="677807"/>
          </a:xfrm>
        </p:spPr>
        <p:txBody>
          <a:bodyPr/>
          <a:lstStyle/>
          <a:p>
            <a:pPr eaLnBrk="1" hangingPunct="1"/>
            <a:r>
              <a:rPr lang="en-US" sz="3600" dirty="0" smtClean="0">
                <a:solidFill>
                  <a:schemeClr val="tx1"/>
                </a:solidFill>
                <a:effectLst/>
                <a:latin typeface="Times New Roman" pitchFamily="18" charset="0"/>
                <a:cs typeface="Times New Roman" pitchFamily="18" charset="0"/>
              </a:rPr>
              <a:t>HCV Genotype</a:t>
            </a:r>
          </a:p>
        </p:txBody>
      </p:sp>
      <p:sp>
        <p:nvSpPr>
          <p:cNvPr id="46083" name="Rectangle 3"/>
          <p:cNvSpPr>
            <a:spLocks noGrp="1" noChangeArrowheads="1"/>
          </p:cNvSpPr>
          <p:nvPr>
            <p:ph type="body" idx="1"/>
          </p:nvPr>
        </p:nvSpPr>
        <p:spPr>
          <a:xfrm>
            <a:off x="827584" y="1772816"/>
            <a:ext cx="7772400" cy="4530725"/>
          </a:xfrm>
        </p:spPr>
        <p:txBody>
          <a:bodyPr>
            <a:normAutofit/>
          </a:bodyPr>
          <a:lstStyle/>
          <a:p>
            <a:pPr>
              <a:buClrTx/>
              <a:buFont typeface="Arial" pitchFamily="34" charset="0"/>
              <a:buChar char="•"/>
            </a:pPr>
            <a:r>
              <a:rPr lang="en-US" sz="2600" b="1" dirty="0" smtClean="0">
                <a:latin typeface="Times New Roman" pitchFamily="18" charset="0"/>
                <a:cs typeface="Times New Roman" pitchFamily="18" charset="0"/>
              </a:rPr>
              <a:t>What is </a:t>
            </a:r>
            <a:r>
              <a:rPr lang="en-US" sz="2600" b="1" smtClean="0">
                <a:latin typeface="Times New Roman" pitchFamily="18" charset="0"/>
                <a:cs typeface="Times New Roman" pitchFamily="18" charset="0"/>
              </a:rPr>
              <a:t>a HCV genotype </a:t>
            </a:r>
            <a:r>
              <a:rPr lang="en-US" sz="2600" b="1" dirty="0" smtClean="0">
                <a:latin typeface="Times New Roman" pitchFamily="18" charset="0"/>
                <a:cs typeface="Times New Roman" pitchFamily="18" charset="0"/>
              </a:rPr>
              <a:t>and why should I be tested?</a:t>
            </a:r>
          </a:p>
          <a:p>
            <a:pPr eaLnBrk="1" hangingPunct="1"/>
            <a:endParaRPr lang="en-US" sz="1000" b="1" dirty="0" smtClean="0">
              <a:latin typeface="Times New Roman" pitchFamily="18" charset="0"/>
              <a:cs typeface="Times New Roman" pitchFamily="18" charset="0"/>
            </a:endParaRPr>
          </a:p>
          <a:p>
            <a:pPr lvl="1"/>
            <a:r>
              <a:rPr lang="en-US" sz="2200" dirty="0" smtClean="0">
                <a:solidFill>
                  <a:schemeClr val="tx1"/>
                </a:solidFill>
                <a:latin typeface="Times New Roman" pitchFamily="18" charset="0"/>
                <a:cs typeface="Times New Roman" pitchFamily="18" charset="0"/>
              </a:rPr>
              <a:t>Genotypes are genetic subclasses of HCV – there are 11 genotypes, </a:t>
            </a:r>
            <a:r>
              <a:rPr lang="en-US" dirty="0" smtClean="0">
                <a:latin typeface="Times New Roman" pitchFamily="18" charset="0"/>
                <a:cs typeface="Times New Roman" pitchFamily="18" charset="0"/>
              </a:rPr>
              <a:t>common are type 1 </a:t>
            </a:r>
            <a:r>
              <a:rPr lang="en-US" sz="2200" dirty="0" smtClean="0">
                <a:solidFill>
                  <a:schemeClr val="tx1"/>
                </a:solidFill>
                <a:latin typeface="Times New Roman" pitchFamily="18" charset="0"/>
                <a:cs typeface="Times New Roman" pitchFamily="18" charset="0"/>
              </a:rPr>
              <a:t>through 6.</a:t>
            </a:r>
          </a:p>
          <a:p>
            <a:pPr lvl="1" eaLnBrk="1" hangingPunct="1"/>
            <a:r>
              <a:rPr lang="en-US" sz="2200" dirty="0" smtClean="0">
                <a:solidFill>
                  <a:schemeClr val="tx1"/>
                </a:solidFill>
                <a:latin typeface="Times New Roman" pitchFamily="18" charset="0"/>
                <a:cs typeface="Times New Roman" pitchFamily="18" charset="0"/>
              </a:rPr>
              <a:t>The greatest predictor of response to PEG(</a:t>
            </a:r>
            <a:r>
              <a:rPr lang="en-US" sz="2200" dirty="0" err="1" smtClean="0">
                <a:solidFill>
                  <a:schemeClr val="tx1"/>
                </a:solidFill>
                <a:latin typeface="Times New Roman" pitchFamily="18" charset="0"/>
                <a:cs typeface="Times New Roman" pitchFamily="18" charset="0"/>
              </a:rPr>
              <a:t>IFN</a:t>
            </a:r>
            <a:r>
              <a:rPr lang="en-US" sz="2200" dirty="0" smtClean="0">
                <a:solidFill>
                  <a:schemeClr val="tx1"/>
                </a:solidFill>
                <a:latin typeface="Times New Roman" pitchFamily="18" charset="0"/>
                <a:cs typeface="Times New Roman" pitchFamily="18" charset="0"/>
              </a:rPr>
              <a:t>)/</a:t>
            </a:r>
            <a:r>
              <a:rPr lang="en-US" sz="2200" dirty="0" err="1" smtClean="0">
                <a:solidFill>
                  <a:schemeClr val="tx1"/>
                </a:solidFill>
                <a:latin typeface="Times New Roman" pitchFamily="18" charset="0"/>
                <a:cs typeface="Times New Roman" pitchFamily="18" charset="0"/>
              </a:rPr>
              <a:t>RBV</a:t>
            </a:r>
            <a:r>
              <a:rPr lang="en-US" sz="2200" dirty="0" smtClean="0">
                <a:solidFill>
                  <a:schemeClr val="tx1"/>
                </a:solidFill>
                <a:latin typeface="Times New Roman" pitchFamily="18" charset="0"/>
                <a:cs typeface="Times New Roman" pitchFamily="18" charset="0"/>
              </a:rPr>
              <a:t> therapy is genotype.  </a:t>
            </a:r>
            <a:r>
              <a:rPr lang="en-US" sz="2200" dirty="0" err="1" smtClean="0">
                <a:solidFill>
                  <a:schemeClr val="tx1"/>
                </a:solidFill>
                <a:latin typeface="Times New Roman" pitchFamily="18" charset="0"/>
                <a:cs typeface="Times New Roman" pitchFamily="18" charset="0"/>
              </a:rPr>
              <a:t>Geno</a:t>
            </a:r>
            <a:r>
              <a:rPr lang="en-US" sz="2200" dirty="0" smtClean="0">
                <a:solidFill>
                  <a:schemeClr val="tx1"/>
                </a:solidFill>
                <a:latin typeface="Times New Roman" pitchFamily="18" charset="0"/>
                <a:cs typeface="Times New Roman" pitchFamily="18" charset="0"/>
              </a:rPr>
              <a:t> 1 is least responsive, but still has 40 - 50% chance for </a:t>
            </a:r>
            <a:r>
              <a:rPr lang="en-US" sz="2200" dirty="0" err="1" smtClean="0">
                <a:solidFill>
                  <a:schemeClr val="tx1"/>
                </a:solidFill>
                <a:latin typeface="Times New Roman" pitchFamily="18" charset="0"/>
                <a:cs typeface="Times New Roman" pitchFamily="18" charset="0"/>
              </a:rPr>
              <a:t>SVR</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Geno</a:t>
            </a:r>
            <a:r>
              <a:rPr lang="en-US" sz="2200" dirty="0" smtClean="0">
                <a:solidFill>
                  <a:schemeClr val="tx1"/>
                </a:solidFill>
                <a:latin typeface="Times New Roman" pitchFamily="18" charset="0"/>
                <a:cs typeface="Times New Roman" pitchFamily="18" charset="0"/>
              </a:rPr>
              <a:t> 2 is most responsive, 80 – 90% SVR.</a:t>
            </a:r>
          </a:p>
          <a:p>
            <a:pPr lvl="1" eaLnBrk="1" hangingPunct="1"/>
            <a:r>
              <a:rPr lang="en-US" sz="2200" dirty="0" smtClean="0">
                <a:solidFill>
                  <a:schemeClr val="tx1"/>
                </a:solidFill>
                <a:latin typeface="Times New Roman" pitchFamily="18" charset="0"/>
                <a:cs typeface="Times New Roman" pitchFamily="18" charset="0"/>
              </a:rPr>
              <a:t>Genotype does not predict rate of progression, severity of liver disease, or risk for HCC.</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528433" y="404664"/>
            <a:ext cx="7772400" cy="611088"/>
          </a:xfrm>
        </p:spPr>
        <p:txBody>
          <a:bodyPr/>
          <a:lstStyle/>
          <a:p>
            <a:pPr eaLnBrk="1" hangingPunct="1">
              <a:defRPr/>
            </a:pPr>
            <a:r>
              <a:rPr lang="en-US" sz="3600" dirty="0" smtClean="0">
                <a:solidFill>
                  <a:schemeClr val="tx1"/>
                </a:solidFill>
                <a:effectLst/>
                <a:latin typeface="Times New Roman" pitchFamily="18" charset="0"/>
                <a:cs typeface="Times New Roman" pitchFamily="18" charset="0"/>
              </a:rPr>
              <a:t>HCV Genotypes and Subtypes</a:t>
            </a:r>
          </a:p>
        </p:txBody>
      </p:sp>
      <p:sp>
        <p:nvSpPr>
          <p:cNvPr id="16388" name="Text Box 3"/>
          <p:cNvSpPr txBox="1">
            <a:spLocks noChangeArrowheads="1"/>
          </p:cNvSpPr>
          <p:nvPr/>
        </p:nvSpPr>
        <p:spPr bwMode="auto">
          <a:xfrm>
            <a:off x="5887123" y="1931100"/>
            <a:ext cx="3048000" cy="4265783"/>
          </a:xfrm>
          <a:prstGeom prst="rect">
            <a:avLst/>
          </a:prstGeom>
          <a:noFill/>
          <a:ln w="9525">
            <a:solidFill>
              <a:schemeClr val="tx1"/>
            </a:solidFill>
            <a:miter lim="800000"/>
            <a:headEnd/>
            <a:tailEnd/>
          </a:ln>
        </p:spPr>
        <p:txBody>
          <a:bodyPr>
            <a:spAutoFit/>
          </a:bodyPr>
          <a:lstStyle/>
          <a:p>
            <a:pPr eaLnBrk="0" hangingPunct="0">
              <a:spcBef>
                <a:spcPct val="50000"/>
              </a:spcBef>
            </a:pPr>
            <a:r>
              <a:rPr lang="en-US" sz="2400" b="1" dirty="0" smtClean="0">
                <a:latin typeface="Times New Roman" pitchFamily="18" charset="0"/>
                <a:cs typeface="Times New Roman" pitchFamily="18" charset="0"/>
              </a:rPr>
              <a:t>Genotype (1-6)</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eaLnBrk="0" hangingPunct="0">
              <a:lnSpc>
                <a:spcPct val="80000"/>
              </a:lnSpc>
              <a:spcBef>
                <a:spcPct val="50000"/>
              </a:spcBef>
            </a:pPr>
            <a:r>
              <a:rPr lang="en-US" sz="2400" dirty="0">
                <a:latin typeface="Times New Roman" pitchFamily="18" charset="0"/>
                <a:cs typeface="Times New Roman" pitchFamily="18" charset="0"/>
              </a:rPr>
              <a:t>≥ 30% nucleotide difference</a:t>
            </a:r>
          </a:p>
          <a:p>
            <a:pPr eaLnBrk="0" hangingPunct="0">
              <a:lnSpc>
                <a:spcPct val="80000"/>
              </a:lnSpc>
              <a:spcBef>
                <a:spcPct val="50000"/>
              </a:spcBef>
            </a:pPr>
            <a:r>
              <a:rPr lang="en-US" sz="2400" dirty="0">
                <a:latin typeface="Times New Roman" pitchFamily="18" charset="0"/>
                <a:cs typeface="Times New Roman" pitchFamily="18" charset="0"/>
              </a:rPr>
              <a:t>25-30% Amino acid difference</a:t>
            </a:r>
          </a:p>
          <a:p>
            <a:pPr eaLnBrk="0" hangingPunct="0">
              <a:lnSpc>
                <a:spcPct val="80000"/>
              </a:lnSpc>
              <a:spcBef>
                <a:spcPct val="50000"/>
              </a:spcBef>
            </a:pPr>
            <a:r>
              <a:rPr lang="en-US" sz="2400" dirty="0">
                <a:latin typeface="Times New Roman" pitchFamily="18" charset="0"/>
                <a:cs typeface="Times New Roman" pitchFamily="18" charset="0"/>
              </a:rPr>
              <a:t>Well-established diversity</a:t>
            </a:r>
          </a:p>
          <a:p>
            <a:pPr eaLnBrk="0" hangingPunct="0">
              <a:spcBef>
                <a:spcPct val="50000"/>
              </a:spcBef>
            </a:pPr>
            <a:r>
              <a:rPr lang="en-US" sz="2400" b="1" dirty="0" smtClean="0">
                <a:latin typeface="Times New Roman" pitchFamily="18" charset="0"/>
                <a:cs typeface="Times New Roman" pitchFamily="18" charset="0"/>
              </a:rPr>
              <a:t>Subtype (a-k)</a:t>
            </a:r>
            <a:endParaRPr lang="en-US" sz="2400" b="1" dirty="0">
              <a:latin typeface="Times New Roman" pitchFamily="18" charset="0"/>
              <a:cs typeface="Times New Roman" pitchFamily="18" charset="0"/>
            </a:endParaRPr>
          </a:p>
          <a:p>
            <a:pPr eaLnBrk="0" hangingPunct="0">
              <a:spcBef>
                <a:spcPct val="50000"/>
              </a:spcBef>
            </a:pPr>
            <a:r>
              <a:rPr lang="en-US" sz="2400" dirty="0">
                <a:latin typeface="Times New Roman" pitchFamily="18" charset="0"/>
                <a:cs typeface="Times New Roman" pitchFamily="18" charset="0"/>
              </a:rPr>
              <a:t>~20% nucleotide difference</a:t>
            </a:r>
            <a:endParaRPr lang="en-US" sz="2400" b="1" dirty="0">
              <a:latin typeface="Times New Roman" pitchFamily="18" charset="0"/>
              <a:cs typeface="Times New Roman" pitchFamily="18" charset="0"/>
            </a:endParaRPr>
          </a:p>
        </p:txBody>
      </p:sp>
      <p:sp>
        <p:nvSpPr>
          <p:cNvPr id="16389" name="Rectangle 4"/>
          <p:cNvSpPr>
            <a:spLocks noChangeArrowheads="1"/>
          </p:cNvSpPr>
          <p:nvPr/>
        </p:nvSpPr>
        <p:spPr bwMode="auto">
          <a:xfrm>
            <a:off x="609600" y="6324600"/>
            <a:ext cx="3092513" cy="246221"/>
          </a:xfrm>
          <a:prstGeom prst="rect">
            <a:avLst/>
          </a:prstGeom>
          <a:noFill/>
          <a:ln w="9525">
            <a:noFill/>
            <a:miter lim="800000"/>
            <a:headEnd/>
            <a:tailEnd/>
          </a:ln>
        </p:spPr>
        <p:txBody>
          <a:bodyPr wrap="none">
            <a:spAutoFit/>
          </a:bodyPr>
          <a:lstStyle/>
          <a:p>
            <a:pPr eaLnBrk="0" hangingPunct="0"/>
            <a:r>
              <a:rPr lang="en-US" sz="1000" dirty="0">
                <a:latin typeface="Times New Roman" pitchFamily="18" charset="0"/>
                <a:cs typeface="Times New Roman" pitchFamily="18" charset="0"/>
              </a:rPr>
              <a:t>Adapted from  </a:t>
            </a:r>
            <a:r>
              <a:rPr lang="en-US" sz="1000" dirty="0" err="1">
                <a:latin typeface="Times New Roman" pitchFamily="18" charset="0"/>
                <a:cs typeface="Times New Roman" pitchFamily="18" charset="0"/>
              </a:rPr>
              <a:t>Simmonds</a:t>
            </a:r>
            <a:r>
              <a:rPr lang="en-US" sz="1000" dirty="0">
                <a:latin typeface="Times New Roman" pitchFamily="18" charset="0"/>
                <a:cs typeface="Times New Roman" pitchFamily="18" charset="0"/>
              </a:rPr>
              <a:t> J Gen </a:t>
            </a:r>
            <a:r>
              <a:rPr lang="en-US" sz="1000" dirty="0" err="1">
                <a:latin typeface="Times New Roman" pitchFamily="18" charset="0"/>
                <a:cs typeface="Times New Roman" pitchFamily="18" charset="0"/>
              </a:rPr>
              <a:t>Virol</a:t>
            </a:r>
            <a:r>
              <a:rPr lang="en-US" sz="1000" dirty="0">
                <a:latin typeface="Times New Roman" pitchFamily="18" charset="0"/>
                <a:cs typeface="Times New Roman" pitchFamily="18" charset="0"/>
              </a:rPr>
              <a:t>. 2004;85:3173-88</a:t>
            </a:r>
          </a:p>
        </p:txBody>
      </p:sp>
      <p:grpSp>
        <p:nvGrpSpPr>
          <p:cNvPr id="16390" name="Group 5"/>
          <p:cNvGrpSpPr>
            <a:grpSpLocks/>
          </p:cNvGrpSpPr>
          <p:nvPr/>
        </p:nvGrpSpPr>
        <p:grpSpPr bwMode="auto">
          <a:xfrm>
            <a:off x="370202" y="1596234"/>
            <a:ext cx="5121276" cy="4498181"/>
            <a:chOff x="-20" y="816"/>
            <a:chExt cx="3525" cy="3159"/>
          </a:xfrm>
        </p:grpSpPr>
        <p:sp>
          <p:nvSpPr>
            <p:cNvPr id="16391" name="Freeform 6"/>
            <p:cNvSpPr>
              <a:spLocks/>
            </p:cNvSpPr>
            <p:nvPr/>
          </p:nvSpPr>
          <p:spPr bwMode="auto">
            <a:xfrm>
              <a:off x="-20" y="1722"/>
              <a:ext cx="1417" cy="618"/>
            </a:xfrm>
            <a:custGeom>
              <a:avLst/>
              <a:gdLst>
                <a:gd name="T0" fmla="*/ 1333 w 1417"/>
                <a:gd name="T1" fmla="*/ 94 h 618"/>
                <a:gd name="T2" fmla="*/ 1381 w 1417"/>
                <a:gd name="T3" fmla="*/ 150 h 618"/>
                <a:gd name="T4" fmla="*/ 1357 w 1417"/>
                <a:gd name="T5" fmla="*/ 422 h 618"/>
                <a:gd name="T6" fmla="*/ 1261 w 1417"/>
                <a:gd name="T7" fmla="*/ 430 h 618"/>
                <a:gd name="T8" fmla="*/ 845 w 1417"/>
                <a:gd name="T9" fmla="*/ 510 h 618"/>
                <a:gd name="T10" fmla="*/ 373 w 1417"/>
                <a:gd name="T11" fmla="*/ 598 h 618"/>
                <a:gd name="T12" fmla="*/ 237 w 1417"/>
                <a:gd name="T13" fmla="*/ 598 h 618"/>
                <a:gd name="T14" fmla="*/ 213 w 1417"/>
                <a:gd name="T15" fmla="*/ 574 h 618"/>
                <a:gd name="T16" fmla="*/ 181 w 1417"/>
                <a:gd name="T17" fmla="*/ 566 h 618"/>
                <a:gd name="T18" fmla="*/ 117 w 1417"/>
                <a:gd name="T19" fmla="*/ 518 h 618"/>
                <a:gd name="T20" fmla="*/ 45 w 1417"/>
                <a:gd name="T21" fmla="*/ 382 h 618"/>
                <a:gd name="T22" fmla="*/ 77 w 1417"/>
                <a:gd name="T23" fmla="*/ 102 h 618"/>
                <a:gd name="T24" fmla="*/ 181 w 1417"/>
                <a:gd name="T25" fmla="*/ 54 h 618"/>
                <a:gd name="T26" fmla="*/ 229 w 1417"/>
                <a:gd name="T27" fmla="*/ 38 h 618"/>
                <a:gd name="T28" fmla="*/ 581 w 1417"/>
                <a:gd name="T29" fmla="*/ 30 h 618"/>
                <a:gd name="T30" fmla="*/ 909 w 1417"/>
                <a:gd name="T31" fmla="*/ 46 h 618"/>
                <a:gd name="T32" fmla="*/ 1077 w 1417"/>
                <a:gd name="T33" fmla="*/ 78 h 618"/>
                <a:gd name="T34" fmla="*/ 1333 w 1417"/>
                <a:gd name="T35" fmla="*/ 94 h 6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7"/>
                <a:gd name="T55" fmla="*/ 0 h 618"/>
                <a:gd name="T56" fmla="*/ 1417 w 1417"/>
                <a:gd name="T57" fmla="*/ 618 h 6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7" h="618">
                  <a:moveTo>
                    <a:pt x="1333" y="94"/>
                  </a:moveTo>
                  <a:cubicBezTo>
                    <a:pt x="1365" y="104"/>
                    <a:pt x="1370" y="118"/>
                    <a:pt x="1381" y="150"/>
                  </a:cubicBezTo>
                  <a:cubicBezTo>
                    <a:pt x="1383" y="189"/>
                    <a:pt x="1417" y="409"/>
                    <a:pt x="1357" y="422"/>
                  </a:cubicBezTo>
                  <a:cubicBezTo>
                    <a:pt x="1325" y="428"/>
                    <a:pt x="1293" y="427"/>
                    <a:pt x="1261" y="430"/>
                  </a:cubicBezTo>
                  <a:cubicBezTo>
                    <a:pt x="1125" y="475"/>
                    <a:pt x="985" y="483"/>
                    <a:pt x="845" y="510"/>
                  </a:cubicBezTo>
                  <a:cubicBezTo>
                    <a:pt x="683" y="540"/>
                    <a:pt x="535" y="579"/>
                    <a:pt x="373" y="598"/>
                  </a:cubicBezTo>
                  <a:cubicBezTo>
                    <a:pt x="321" y="615"/>
                    <a:pt x="322" y="618"/>
                    <a:pt x="237" y="598"/>
                  </a:cubicBezTo>
                  <a:cubicBezTo>
                    <a:pt x="225" y="595"/>
                    <a:pt x="222" y="579"/>
                    <a:pt x="213" y="574"/>
                  </a:cubicBezTo>
                  <a:cubicBezTo>
                    <a:pt x="203" y="568"/>
                    <a:pt x="191" y="568"/>
                    <a:pt x="181" y="566"/>
                  </a:cubicBezTo>
                  <a:cubicBezTo>
                    <a:pt x="154" y="548"/>
                    <a:pt x="147" y="528"/>
                    <a:pt x="117" y="518"/>
                  </a:cubicBezTo>
                  <a:cubicBezTo>
                    <a:pt x="81" y="471"/>
                    <a:pt x="58" y="437"/>
                    <a:pt x="45" y="382"/>
                  </a:cubicBezTo>
                  <a:cubicBezTo>
                    <a:pt x="39" y="300"/>
                    <a:pt x="0" y="166"/>
                    <a:pt x="77" y="102"/>
                  </a:cubicBezTo>
                  <a:cubicBezTo>
                    <a:pt x="103" y="79"/>
                    <a:pt x="149" y="64"/>
                    <a:pt x="181" y="54"/>
                  </a:cubicBezTo>
                  <a:cubicBezTo>
                    <a:pt x="197" y="48"/>
                    <a:pt x="229" y="38"/>
                    <a:pt x="229" y="38"/>
                  </a:cubicBezTo>
                  <a:cubicBezTo>
                    <a:pt x="345" y="45"/>
                    <a:pt x="466" y="58"/>
                    <a:pt x="581" y="30"/>
                  </a:cubicBezTo>
                  <a:cubicBezTo>
                    <a:pt x="634" y="31"/>
                    <a:pt x="823" y="34"/>
                    <a:pt x="909" y="46"/>
                  </a:cubicBezTo>
                  <a:cubicBezTo>
                    <a:pt x="964" y="53"/>
                    <a:pt x="1020" y="74"/>
                    <a:pt x="1077" y="78"/>
                  </a:cubicBezTo>
                  <a:cubicBezTo>
                    <a:pt x="1335" y="91"/>
                    <a:pt x="1333" y="0"/>
                    <a:pt x="1333" y="94"/>
                  </a:cubicBezTo>
                  <a:close/>
                </a:path>
              </a:pathLst>
            </a:custGeom>
            <a:solidFill>
              <a:schemeClr val="bg1"/>
            </a:solidFill>
            <a:ln w="9525">
              <a:noFill/>
              <a:round/>
              <a:headEnd/>
              <a:tailEnd/>
            </a:ln>
          </p:spPr>
          <p:txBody>
            <a:bodyPr wrap="none" anchor="ctr"/>
            <a:lstStyle/>
            <a:p>
              <a:endParaRPr lang="en-US">
                <a:latin typeface="Times New Roman" pitchFamily="18" charset="0"/>
                <a:cs typeface="Times New Roman" pitchFamily="18" charset="0"/>
              </a:endParaRPr>
            </a:p>
          </p:txBody>
        </p:sp>
        <p:sp>
          <p:nvSpPr>
            <p:cNvPr id="16392" name="Freeform 7"/>
            <p:cNvSpPr>
              <a:spLocks/>
            </p:cNvSpPr>
            <p:nvPr/>
          </p:nvSpPr>
          <p:spPr bwMode="auto">
            <a:xfrm>
              <a:off x="737" y="1504"/>
              <a:ext cx="1392" cy="1376"/>
            </a:xfrm>
            <a:custGeom>
              <a:avLst/>
              <a:gdLst>
                <a:gd name="T0" fmla="*/ 240 w 1392"/>
                <a:gd name="T1" fmla="*/ 0 h 1376"/>
                <a:gd name="T2" fmla="*/ 1056 w 1392"/>
                <a:gd name="T3" fmla="*/ 360 h 1376"/>
                <a:gd name="T4" fmla="*/ 1040 w 1392"/>
                <a:gd name="T5" fmla="*/ 272 h 1376"/>
                <a:gd name="T6" fmla="*/ 1056 w 1392"/>
                <a:gd name="T7" fmla="*/ 360 h 1376"/>
                <a:gd name="T8" fmla="*/ 1392 w 1392"/>
                <a:gd name="T9" fmla="*/ 968 h 1376"/>
                <a:gd name="T10" fmla="*/ 216 w 1392"/>
                <a:gd name="T11" fmla="*/ 1224 h 1376"/>
                <a:gd name="T12" fmla="*/ 0 w 1392"/>
                <a:gd name="T13" fmla="*/ 1176 h 1376"/>
                <a:gd name="T14" fmla="*/ 224 w 1392"/>
                <a:gd name="T15" fmla="*/ 1224 h 1376"/>
                <a:gd name="T16" fmla="*/ 56 w 1392"/>
                <a:gd name="T17" fmla="*/ 1376 h 1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1376"/>
                <a:gd name="T29" fmla="*/ 1392 w 1392"/>
                <a:gd name="T30" fmla="*/ 1376 h 1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1376">
                  <a:moveTo>
                    <a:pt x="240" y="0"/>
                  </a:moveTo>
                  <a:lnTo>
                    <a:pt x="1056" y="360"/>
                  </a:lnTo>
                  <a:lnTo>
                    <a:pt x="1040" y="272"/>
                  </a:lnTo>
                  <a:lnTo>
                    <a:pt x="1056" y="360"/>
                  </a:lnTo>
                  <a:lnTo>
                    <a:pt x="1392" y="968"/>
                  </a:lnTo>
                  <a:lnTo>
                    <a:pt x="216" y="1224"/>
                  </a:lnTo>
                  <a:lnTo>
                    <a:pt x="0" y="1176"/>
                  </a:lnTo>
                  <a:lnTo>
                    <a:pt x="224" y="1224"/>
                  </a:lnTo>
                  <a:lnTo>
                    <a:pt x="56" y="1376"/>
                  </a:lnTo>
                </a:path>
              </a:pathLst>
            </a:custGeom>
            <a:noFill/>
            <a:ln w="28575" cmpd="sng">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393" name="Text Box 8"/>
            <p:cNvSpPr txBox="1">
              <a:spLocks noChangeArrowheads="1"/>
            </p:cNvSpPr>
            <p:nvPr/>
          </p:nvSpPr>
          <p:spPr bwMode="auto">
            <a:xfrm>
              <a:off x="2273" y="2144"/>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1</a:t>
              </a:r>
            </a:p>
          </p:txBody>
        </p:sp>
        <p:sp>
          <p:nvSpPr>
            <p:cNvPr id="16394" name="Text Box 9"/>
            <p:cNvSpPr txBox="1">
              <a:spLocks noChangeArrowheads="1"/>
            </p:cNvSpPr>
            <p:nvPr/>
          </p:nvSpPr>
          <p:spPr bwMode="auto">
            <a:xfrm>
              <a:off x="2397" y="2592"/>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4</a:t>
              </a:r>
            </a:p>
          </p:txBody>
        </p:sp>
        <p:sp>
          <p:nvSpPr>
            <p:cNvPr id="16395" name="Text Box 10"/>
            <p:cNvSpPr txBox="1">
              <a:spLocks noChangeArrowheads="1"/>
            </p:cNvSpPr>
            <p:nvPr/>
          </p:nvSpPr>
          <p:spPr bwMode="auto">
            <a:xfrm>
              <a:off x="1917" y="1920"/>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2</a:t>
              </a:r>
            </a:p>
          </p:txBody>
        </p:sp>
        <p:sp>
          <p:nvSpPr>
            <p:cNvPr id="16396" name="Text Box 11"/>
            <p:cNvSpPr txBox="1">
              <a:spLocks noChangeArrowheads="1"/>
            </p:cNvSpPr>
            <p:nvPr/>
          </p:nvSpPr>
          <p:spPr bwMode="auto">
            <a:xfrm>
              <a:off x="1581" y="2304"/>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3</a:t>
              </a:r>
            </a:p>
          </p:txBody>
        </p:sp>
        <p:sp>
          <p:nvSpPr>
            <p:cNvPr id="16397" name="Text Box 12"/>
            <p:cNvSpPr txBox="1">
              <a:spLocks noChangeArrowheads="1"/>
            </p:cNvSpPr>
            <p:nvPr/>
          </p:nvSpPr>
          <p:spPr bwMode="auto">
            <a:xfrm>
              <a:off x="2097" y="2840"/>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5</a:t>
              </a:r>
            </a:p>
          </p:txBody>
        </p:sp>
        <p:sp>
          <p:nvSpPr>
            <p:cNvPr id="16398" name="Text Box 13"/>
            <p:cNvSpPr txBox="1">
              <a:spLocks noChangeArrowheads="1"/>
            </p:cNvSpPr>
            <p:nvPr/>
          </p:nvSpPr>
          <p:spPr bwMode="auto">
            <a:xfrm>
              <a:off x="1601" y="2976"/>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6</a:t>
              </a:r>
            </a:p>
          </p:txBody>
        </p:sp>
        <p:sp>
          <p:nvSpPr>
            <p:cNvPr id="16399" name="Text Box 14"/>
            <p:cNvSpPr txBox="1">
              <a:spLocks noChangeArrowheads="1"/>
            </p:cNvSpPr>
            <p:nvPr/>
          </p:nvSpPr>
          <p:spPr bwMode="auto">
            <a:xfrm>
              <a:off x="480" y="2496"/>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0" name="Text Box 15"/>
            <p:cNvSpPr txBox="1">
              <a:spLocks noChangeArrowheads="1"/>
            </p:cNvSpPr>
            <p:nvPr/>
          </p:nvSpPr>
          <p:spPr bwMode="auto">
            <a:xfrm>
              <a:off x="2993" y="1488"/>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1" name="Text Box 16"/>
            <p:cNvSpPr txBox="1">
              <a:spLocks noChangeArrowheads="1"/>
            </p:cNvSpPr>
            <p:nvPr/>
          </p:nvSpPr>
          <p:spPr bwMode="auto">
            <a:xfrm>
              <a:off x="1729" y="816"/>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2" name="Text Box 17"/>
            <p:cNvSpPr txBox="1">
              <a:spLocks noChangeArrowheads="1"/>
            </p:cNvSpPr>
            <p:nvPr/>
          </p:nvSpPr>
          <p:spPr bwMode="auto">
            <a:xfrm>
              <a:off x="1025" y="3456"/>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3" name="Text Box 18"/>
            <p:cNvSpPr txBox="1">
              <a:spLocks noChangeArrowheads="1"/>
            </p:cNvSpPr>
            <p:nvPr/>
          </p:nvSpPr>
          <p:spPr bwMode="auto">
            <a:xfrm>
              <a:off x="1985" y="3684"/>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4" name="Text Box 19"/>
            <p:cNvSpPr txBox="1">
              <a:spLocks noChangeArrowheads="1"/>
            </p:cNvSpPr>
            <p:nvPr/>
          </p:nvSpPr>
          <p:spPr bwMode="auto">
            <a:xfrm>
              <a:off x="2897" y="3504"/>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5" name="Text Box 20"/>
            <p:cNvSpPr txBox="1">
              <a:spLocks noChangeArrowheads="1"/>
            </p:cNvSpPr>
            <p:nvPr/>
          </p:nvSpPr>
          <p:spPr bwMode="auto">
            <a:xfrm>
              <a:off x="3281" y="2496"/>
              <a:ext cx="224"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b</a:t>
              </a:r>
            </a:p>
          </p:txBody>
        </p:sp>
        <p:sp>
          <p:nvSpPr>
            <p:cNvPr id="16406" name="Text Box 21"/>
            <p:cNvSpPr txBox="1">
              <a:spLocks noChangeArrowheads="1"/>
            </p:cNvSpPr>
            <p:nvPr/>
          </p:nvSpPr>
          <p:spPr bwMode="auto">
            <a:xfrm>
              <a:off x="737" y="1296"/>
              <a:ext cx="224"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b</a:t>
              </a:r>
            </a:p>
          </p:txBody>
        </p:sp>
        <p:sp>
          <p:nvSpPr>
            <p:cNvPr id="16407" name="Text Box 22"/>
            <p:cNvSpPr txBox="1">
              <a:spLocks noChangeArrowheads="1"/>
            </p:cNvSpPr>
            <p:nvPr/>
          </p:nvSpPr>
          <p:spPr bwMode="auto">
            <a:xfrm>
              <a:off x="1201" y="912"/>
              <a:ext cx="202"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c</a:t>
              </a:r>
            </a:p>
          </p:txBody>
        </p:sp>
        <p:sp>
          <p:nvSpPr>
            <p:cNvPr id="16408" name="Line 23"/>
            <p:cNvSpPr>
              <a:spLocks noChangeShapeType="1"/>
            </p:cNvSpPr>
            <p:nvPr/>
          </p:nvSpPr>
          <p:spPr bwMode="auto">
            <a:xfrm flipV="1">
              <a:off x="1776" y="1056"/>
              <a:ext cx="48" cy="720"/>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09" name="Line 24"/>
            <p:cNvSpPr>
              <a:spLocks noChangeShapeType="1"/>
            </p:cNvSpPr>
            <p:nvPr/>
          </p:nvSpPr>
          <p:spPr bwMode="auto">
            <a:xfrm>
              <a:off x="1344" y="1156"/>
              <a:ext cx="432" cy="624"/>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0" name="Line 25"/>
            <p:cNvSpPr>
              <a:spLocks noChangeShapeType="1"/>
            </p:cNvSpPr>
            <p:nvPr/>
          </p:nvSpPr>
          <p:spPr bwMode="auto">
            <a:xfrm rot="4466261">
              <a:off x="2561" y="1745"/>
              <a:ext cx="454" cy="656"/>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1" name="Line 26"/>
            <p:cNvSpPr>
              <a:spLocks noChangeShapeType="1"/>
            </p:cNvSpPr>
            <p:nvPr/>
          </p:nvSpPr>
          <p:spPr bwMode="auto">
            <a:xfrm rot="8569373">
              <a:off x="2688" y="2184"/>
              <a:ext cx="432" cy="624"/>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2" name="Line 27"/>
            <p:cNvSpPr>
              <a:spLocks noChangeShapeType="1"/>
            </p:cNvSpPr>
            <p:nvPr/>
          </p:nvSpPr>
          <p:spPr bwMode="auto">
            <a:xfrm rot="-10766713">
              <a:off x="2208" y="2451"/>
              <a:ext cx="703" cy="1055"/>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3" name="Line 28"/>
            <p:cNvSpPr>
              <a:spLocks noChangeShapeType="1"/>
            </p:cNvSpPr>
            <p:nvPr/>
          </p:nvSpPr>
          <p:spPr bwMode="auto">
            <a:xfrm rot="6638461">
              <a:off x="2217" y="2242"/>
              <a:ext cx="244" cy="357"/>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4" name="Line 29"/>
            <p:cNvSpPr>
              <a:spLocks noChangeShapeType="1"/>
            </p:cNvSpPr>
            <p:nvPr/>
          </p:nvSpPr>
          <p:spPr bwMode="auto">
            <a:xfrm rot="-8687081">
              <a:off x="1763" y="2577"/>
              <a:ext cx="689" cy="1035"/>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5" name="Line 30"/>
            <p:cNvSpPr>
              <a:spLocks noChangeShapeType="1"/>
            </p:cNvSpPr>
            <p:nvPr/>
          </p:nvSpPr>
          <p:spPr bwMode="auto">
            <a:xfrm rot="-6343770">
              <a:off x="1333" y="2411"/>
              <a:ext cx="734" cy="1104"/>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6" name="Text Box 31"/>
            <p:cNvSpPr txBox="1">
              <a:spLocks noChangeArrowheads="1"/>
            </p:cNvSpPr>
            <p:nvPr/>
          </p:nvSpPr>
          <p:spPr bwMode="auto">
            <a:xfrm>
              <a:off x="576" y="2784"/>
              <a:ext cx="224"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b</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82862" y="213725"/>
            <a:ext cx="8001000" cy="1143000"/>
          </a:xfrm>
          <a:noFill/>
        </p:spPr>
        <p:txBody>
          <a:bodyPr anchor="ctr"/>
          <a:lstStyle/>
          <a:p>
            <a:pPr eaLnBrk="1" hangingPunct="1"/>
            <a:r>
              <a:rPr lang="en-US" sz="3600" dirty="0" smtClean="0">
                <a:solidFill>
                  <a:schemeClr val="tx1"/>
                </a:solidFill>
                <a:effectLst/>
                <a:latin typeface="Times New Roman" pitchFamily="18" charset="0"/>
                <a:cs typeface="Times New Roman" pitchFamily="18" charset="0"/>
              </a:rPr>
              <a:t>SVR Rates with Peg-IFN/RBV:</a:t>
            </a:r>
            <a:br>
              <a:rPr lang="en-US" sz="3600" dirty="0" smtClean="0">
                <a:solidFill>
                  <a:schemeClr val="tx1"/>
                </a:solidFill>
                <a:effectLst/>
                <a:latin typeface="Times New Roman" pitchFamily="18" charset="0"/>
                <a:cs typeface="Times New Roman" pitchFamily="18" charset="0"/>
              </a:rPr>
            </a:br>
            <a:r>
              <a:rPr lang="en-US" sz="3600" dirty="0" smtClean="0">
                <a:solidFill>
                  <a:schemeClr val="tx1"/>
                </a:solidFill>
                <a:effectLst/>
                <a:latin typeface="Times New Roman" pitchFamily="18" charset="0"/>
                <a:cs typeface="Times New Roman" pitchFamily="18" charset="0"/>
              </a:rPr>
              <a:t>According to Genotype</a:t>
            </a:r>
          </a:p>
        </p:txBody>
      </p:sp>
      <p:graphicFrame>
        <p:nvGraphicFramePr>
          <p:cNvPr id="2050" name="Object 3"/>
          <p:cNvGraphicFramePr>
            <a:graphicFrameLocks noChangeAspect="1"/>
          </p:cNvGraphicFramePr>
          <p:nvPr>
            <p:extLst>
              <p:ext uri="{D42A27DB-BD31-4B8C-83A1-F6EECF244321}">
                <p14:modId xmlns="" xmlns:p14="http://schemas.microsoft.com/office/powerpoint/2010/main" val="3139438438"/>
              </p:ext>
            </p:extLst>
          </p:nvPr>
        </p:nvGraphicFramePr>
        <p:xfrm>
          <a:off x="1295400" y="1752600"/>
          <a:ext cx="6400800" cy="4117975"/>
        </p:xfrm>
        <a:graphic>
          <a:graphicData uri="http://schemas.openxmlformats.org/presentationml/2006/ole">
            <p:oleObj spid="_x0000_s2160" name="Chart" r:id="rId4" imgW="7254462" imgH="4053988" progId="MSGraph.Chart.8">
              <p:embed followColorScheme="full"/>
            </p:oleObj>
          </a:graphicData>
        </a:graphic>
      </p:graphicFrame>
      <p:sp>
        <p:nvSpPr>
          <p:cNvPr id="2053" name="Text Box 4"/>
          <p:cNvSpPr txBox="1">
            <a:spLocks noChangeArrowheads="1"/>
          </p:cNvSpPr>
          <p:nvPr/>
        </p:nvSpPr>
        <p:spPr bwMode="auto">
          <a:xfrm>
            <a:off x="2955925" y="3698875"/>
            <a:ext cx="184150" cy="457200"/>
          </a:xfrm>
          <a:prstGeom prst="rect">
            <a:avLst/>
          </a:prstGeom>
          <a:noFill/>
          <a:ln w="9525">
            <a:noFill/>
            <a:miter lim="800000"/>
            <a:headEnd/>
            <a:tailEnd/>
          </a:ln>
        </p:spPr>
        <p:txBody>
          <a:bodyPr wrap="none">
            <a:spAutoFit/>
          </a:bodyPr>
          <a:lstStyle/>
          <a:p>
            <a:endParaRPr lang="en-US" sz="2400">
              <a:latin typeface="Times New Roman" pitchFamily="18" charset="0"/>
              <a:cs typeface="Times New Roman" pitchFamily="18" charset="0"/>
            </a:endParaRPr>
          </a:p>
        </p:txBody>
      </p:sp>
      <p:sp>
        <p:nvSpPr>
          <p:cNvPr id="2054" name="Text Box 5"/>
          <p:cNvSpPr txBox="1">
            <a:spLocks noChangeArrowheads="1"/>
          </p:cNvSpPr>
          <p:nvPr/>
        </p:nvSpPr>
        <p:spPr bwMode="auto">
          <a:xfrm>
            <a:off x="2690813" y="3386138"/>
            <a:ext cx="1508125"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42%-46%</a:t>
            </a:r>
          </a:p>
        </p:txBody>
      </p:sp>
      <p:sp>
        <p:nvSpPr>
          <p:cNvPr id="2055" name="Text Box 6"/>
          <p:cNvSpPr txBox="1">
            <a:spLocks noChangeArrowheads="1"/>
          </p:cNvSpPr>
          <p:nvPr/>
        </p:nvSpPr>
        <p:spPr bwMode="auto">
          <a:xfrm>
            <a:off x="5434013" y="2243138"/>
            <a:ext cx="1508125"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76%-82%</a:t>
            </a:r>
          </a:p>
        </p:txBody>
      </p:sp>
      <p:sp>
        <p:nvSpPr>
          <p:cNvPr id="65543" name="Text Box 7"/>
          <p:cNvSpPr txBox="1">
            <a:spLocks noChangeArrowheads="1"/>
          </p:cNvSpPr>
          <p:nvPr/>
        </p:nvSpPr>
        <p:spPr bwMode="auto">
          <a:xfrm>
            <a:off x="2735332" y="5638800"/>
            <a:ext cx="1430199" cy="400110"/>
          </a:xfrm>
          <a:prstGeom prst="rect">
            <a:avLst/>
          </a:prstGeom>
          <a:noFill/>
          <a:ln w="9525">
            <a:noFill/>
            <a:miter lim="800000"/>
            <a:headEnd/>
            <a:tailEnd/>
          </a:ln>
          <a:effectLst/>
        </p:spPr>
        <p:txBody>
          <a:bodyPr wrap="none">
            <a:spAutoFit/>
          </a:bodyPr>
          <a:lstStyle/>
          <a:p>
            <a:pPr algn="ctr">
              <a:defRPr/>
            </a:pPr>
            <a:r>
              <a:rPr lang="en-US" sz="2000" b="1">
                <a:effectLst>
                  <a:outerShdw blurRad="38100" dist="38100" dir="2700000" algn="tl">
                    <a:srgbClr val="C0C0C0"/>
                  </a:outerShdw>
                </a:effectLst>
                <a:latin typeface="Times New Roman" pitchFamily="18" charset="0"/>
                <a:cs typeface="Times New Roman" pitchFamily="18" charset="0"/>
              </a:rPr>
              <a:t>Genotype 1</a:t>
            </a:r>
            <a:endParaRPr lang="en-US" sz="2400">
              <a:latin typeface="Times New Roman" pitchFamily="18" charset="0"/>
              <a:cs typeface="Times New Roman" pitchFamily="18" charset="0"/>
            </a:endParaRPr>
          </a:p>
        </p:txBody>
      </p:sp>
      <p:sp>
        <p:nvSpPr>
          <p:cNvPr id="65544" name="Text Box 8"/>
          <p:cNvSpPr txBox="1">
            <a:spLocks noChangeArrowheads="1"/>
          </p:cNvSpPr>
          <p:nvPr/>
        </p:nvSpPr>
        <p:spPr bwMode="auto">
          <a:xfrm>
            <a:off x="5268742" y="5638800"/>
            <a:ext cx="1972015" cy="400110"/>
          </a:xfrm>
          <a:prstGeom prst="rect">
            <a:avLst/>
          </a:prstGeom>
          <a:noFill/>
          <a:ln w="9525">
            <a:noFill/>
            <a:miter lim="800000"/>
            <a:headEnd/>
            <a:tailEnd/>
          </a:ln>
          <a:effectLst/>
        </p:spPr>
        <p:txBody>
          <a:bodyPr wrap="none">
            <a:spAutoFit/>
          </a:bodyPr>
          <a:lstStyle/>
          <a:p>
            <a:pPr algn="ctr">
              <a:defRPr/>
            </a:pPr>
            <a:r>
              <a:rPr lang="en-US" sz="2000" b="1">
                <a:effectLst>
                  <a:outerShdw blurRad="38100" dist="38100" dir="2700000" algn="tl">
                    <a:srgbClr val="C0C0C0"/>
                  </a:outerShdw>
                </a:effectLst>
                <a:latin typeface="Times New Roman" pitchFamily="18" charset="0"/>
                <a:cs typeface="Times New Roman" pitchFamily="18" charset="0"/>
              </a:rPr>
              <a:t>Genotype Non-1</a:t>
            </a:r>
            <a:endParaRPr lang="en-US" sz="2400">
              <a:latin typeface="Times New Roman" pitchFamily="18" charset="0"/>
              <a:cs typeface="Times New Roman" pitchFamily="18" charset="0"/>
            </a:endParaRPr>
          </a:p>
        </p:txBody>
      </p:sp>
      <p:sp>
        <p:nvSpPr>
          <p:cNvPr id="2058" name="Text Box 9"/>
          <p:cNvSpPr txBox="1">
            <a:spLocks noChangeArrowheads="1"/>
          </p:cNvSpPr>
          <p:nvPr/>
        </p:nvSpPr>
        <p:spPr bwMode="auto">
          <a:xfrm>
            <a:off x="444637" y="6421438"/>
            <a:ext cx="4188391" cy="258532"/>
          </a:xfrm>
          <a:prstGeom prst="rect">
            <a:avLst/>
          </a:prstGeom>
          <a:noFill/>
          <a:ln w="9525">
            <a:noFill/>
            <a:miter lim="800000"/>
            <a:headEnd/>
            <a:tailEnd/>
          </a:ln>
        </p:spPr>
        <p:txBody>
          <a:bodyPr wrap="none">
            <a:spAutoFit/>
          </a:bodyPr>
          <a:lstStyle/>
          <a:p>
            <a:pPr eaLnBrk="0" hangingPunct="0">
              <a:lnSpc>
                <a:spcPct val="90000"/>
              </a:lnSpc>
            </a:pPr>
            <a:r>
              <a:rPr lang="en-US" sz="1200" dirty="0">
                <a:latin typeface="Times New Roman" pitchFamily="18" charset="0"/>
                <a:cs typeface="Times New Roman" pitchFamily="18" charset="0"/>
              </a:rPr>
              <a:t>Adapted from </a:t>
            </a:r>
            <a:r>
              <a:rPr lang="en-US" sz="1200" dirty="0" err="1">
                <a:latin typeface="Times New Roman" pitchFamily="18" charset="0"/>
                <a:cs typeface="Times New Roman" pitchFamily="18" charset="0"/>
              </a:rPr>
              <a:t>Strader</a:t>
            </a:r>
            <a:r>
              <a:rPr lang="en-US" sz="1200" dirty="0">
                <a:latin typeface="Times New Roman" pitchFamily="18" charset="0"/>
                <a:cs typeface="Times New Roman" pitchFamily="18" charset="0"/>
              </a:rPr>
              <a:t> DB et al. </a:t>
            </a:r>
            <a:r>
              <a:rPr lang="en-US" sz="1200" dirty="0" err="1">
                <a:latin typeface="Times New Roman" pitchFamily="18" charset="0"/>
                <a:cs typeface="Times New Roman" pitchFamily="18" charset="0"/>
              </a:rPr>
              <a:t>Hepatology</a:t>
            </a:r>
            <a:r>
              <a:rPr lang="en-US" sz="1200" dirty="0">
                <a:latin typeface="Times New Roman" pitchFamily="18" charset="0"/>
                <a:cs typeface="Times New Roman" pitchFamily="18" charset="0"/>
              </a:rPr>
              <a:t>. 2004;39:1147-1171.</a:t>
            </a:r>
          </a:p>
        </p:txBody>
      </p:sp>
      <p:sp>
        <p:nvSpPr>
          <p:cNvPr id="2059" name="Text Box 10"/>
          <p:cNvSpPr txBox="1">
            <a:spLocks noChangeArrowheads="1"/>
          </p:cNvSpPr>
          <p:nvPr/>
        </p:nvSpPr>
        <p:spPr bwMode="auto">
          <a:xfrm>
            <a:off x="1143000" y="1524000"/>
            <a:ext cx="1189749" cy="400110"/>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SVR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48830" y="332656"/>
            <a:ext cx="8229600" cy="603721"/>
          </a:xfrm>
        </p:spPr>
        <p:txBody>
          <a:bodyPr/>
          <a:lstStyle/>
          <a:p>
            <a:pPr eaLnBrk="1" hangingPunct="1">
              <a:defRPr/>
            </a:pPr>
            <a:r>
              <a:rPr lang="en-US" sz="3600" dirty="0" smtClean="0">
                <a:solidFill>
                  <a:schemeClr val="tx1"/>
                </a:solidFill>
                <a:effectLst/>
                <a:latin typeface="Times New Roman" pitchFamily="18" charset="0"/>
                <a:cs typeface="Times New Roman" pitchFamily="18" charset="0"/>
              </a:rPr>
              <a:t>HCV-1 Genome Structure</a:t>
            </a:r>
          </a:p>
        </p:txBody>
      </p:sp>
      <p:sp>
        <p:nvSpPr>
          <p:cNvPr id="10244" name="Rectangle 3"/>
          <p:cNvSpPr>
            <a:spLocks noChangeArrowheads="1"/>
          </p:cNvSpPr>
          <p:nvPr/>
        </p:nvSpPr>
        <p:spPr bwMode="auto">
          <a:xfrm>
            <a:off x="533400" y="6324600"/>
            <a:ext cx="6000361" cy="246221"/>
          </a:xfrm>
          <a:prstGeom prst="rect">
            <a:avLst/>
          </a:prstGeom>
          <a:noFill/>
          <a:ln w="9525">
            <a:noFill/>
            <a:miter lim="800000"/>
            <a:headEnd/>
            <a:tailEnd/>
          </a:ln>
        </p:spPr>
        <p:txBody>
          <a:bodyPr wrap="none">
            <a:spAutoFit/>
          </a:bodyPr>
          <a:lstStyle/>
          <a:p>
            <a:pPr eaLnBrk="0" hangingPunct="0"/>
            <a:r>
              <a:rPr lang="en-US" sz="1000" dirty="0" smtClean="0">
                <a:latin typeface="Times New Roman" pitchFamily="18" charset="0"/>
                <a:cs typeface="Times New Roman" pitchFamily="18" charset="0"/>
              </a:rPr>
              <a:t>http</a:t>
            </a:r>
            <a:r>
              <a:rPr lang="en-US" sz="1000" dirty="0">
                <a:latin typeface="Times New Roman" pitchFamily="18" charset="0"/>
                <a:cs typeface="Times New Roman" pitchFamily="18" charset="0"/>
              </a:rPr>
              <a:t>://www.ncbi.nlm.nih.gov/entrez/query.fcgi?cmd=Retrieve&amp;db=Protein&amp;list_uids=00130455&amp;dopt=GenPept</a:t>
            </a:r>
          </a:p>
        </p:txBody>
      </p:sp>
      <p:grpSp>
        <p:nvGrpSpPr>
          <p:cNvPr id="2" name="Gruppieren 1"/>
          <p:cNvGrpSpPr/>
          <p:nvPr/>
        </p:nvGrpSpPr>
        <p:grpSpPr>
          <a:xfrm>
            <a:off x="846450" y="1772816"/>
            <a:ext cx="7572428" cy="3500462"/>
            <a:chOff x="846450" y="1772816"/>
            <a:chExt cx="7572428" cy="3500462"/>
          </a:xfrm>
        </p:grpSpPr>
        <p:grpSp>
          <p:nvGrpSpPr>
            <p:cNvPr id="116" name="Gruppieren 115"/>
            <p:cNvGrpSpPr/>
            <p:nvPr/>
          </p:nvGrpSpPr>
          <p:grpSpPr>
            <a:xfrm>
              <a:off x="846450" y="4344584"/>
              <a:ext cx="7572428" cy="928694"/>
              <a:chOff x="1357290" y="4286256"/>
              <a:chExt cx="7572428" cy="928694"/>
            </a:xfrm>
          </p:grpSpPr>
          <p:grpSp>
            <p:nvGrpSpPr>
              <p:cNvPr id="135" name="Gruppieren 134"/>
              <p:cNvGrpSpPr/>
              <p:nvPr/>
            </p:nvGrpSpPr>
            <p:grpSpPr>
              <a:xfrm>
                <a:off x="1357290" y="4286256"/>
                <a:ext cx="7429552" cy="928694"/>
                <a:chOff x="132014" y="4263319"/>
                <a:chExt cx="9154894" cy="2046137"/>
              </a:xfrm>
            </p:grpSpPr>
            <p:sp>
              <p:nvSpPr>
                <p:cNvPr id="148" name="Zylinder 147"/>
                <p:cNvSpPr/>
                <p:nvPr/>
              </p:nvSpPr>
              <p:spPr>
                <a:xfrm rot="16200000">
                  <a:off x="7697508" y="4697119"/>
                  <a:ext cx="2023200" cy="1155600"/>
                </a:xfrm>
                <a:prstGeom prst="can">
                  <a:avLst/>
                </a:prstGeom>
                <a:solidFill>
                  <a:schemeClr val="accent3">
                    <a:lumMod val="75000"/>
                  </a:schemeClr>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49" name="Zylinder 148"/>
                <p:cNvSpPr/>
                <p:nvPr/>
              </p:nvSpPr>
              <p:spPr>
                <a:xfrm rot="16200000">
                  <a:off x="6697375" y="4697120"/>
                  <a:ext cx="2023200" cy="1155600"/>
                </a:xfrm>
                <a:prstGeom prst="can">
                  <a:avLst/>
                </a:prstGeom>
                <a:solidFill>
                  <a:srgbClr val="E0573C"/>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0" name="Zylinder 149"/>
                <p:cNvSpPr/>
                <p:nvPr/>
              </p:nvSpPr>
              <p:spPr>
                <a:xfrm rot="16200000">
                  <a:off x="5709837" y="4720056"/>
                  <a:ext cx="2023200" cy="1155600"/>
                </a:xfrm>
                <a:prstGeom prst="can">
                  <a:avLst/>
                </a:prstGeom>
                <a:solidFill>
                  <a:srgbClr val="EA8976"/>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1" name="Zylinder 150"/>
                <p:cNvSpPr/>
                <p:nvPr/>
              </p:nvSpPr>
              <p:spPr>
                <a:xfrm rot="16200000">
                  <a:off x="4709704" y="4714220"/>
                  <a:ext cx="2023200" cy="1155600"/>
                </a:xfrm>
                <a:prstGeom prst="can">
                  <a:avLst/>
                </a:prstGeom>
                <a:solidFill>
                  <a:srgbClr val="FF552D"/>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2" name="Zylinder 151"/>
                <p:cNvSpPr/>
                <p:nvPr/>
              </p:nvSpPr>
              <p:spPr>
                <a:xfrm rot="16200000">
                  <a:off x="3709572" y="4697120"/>
                  <a:ext cx="2023200" cy="1155600"/>
                </a:xfrm>
                <a:prstGeom prst="can">
                  <a:avLst/>
                </a:prstGeom>
                <a:solidFill>
                  <a:srgbClr val="FF6600"/>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3" name="Zylinder 152"/>
                <p:cNvSpPr/>
                <p:nvPr/>
              </p:nvSpPr>
              <p:spPr>
                <a:xfrm rot="16200000">
                  <a:off x="2709440" y="4714221"/>
                  <a:ext cx="2023200" cy="1155600"/>
                </a:xfrm>
                <a:prstGeom prst="can">
                  <a:avLst/>
                </a:prstGeom>
                <a:solidFill>
                  <a:srgbClr val="FF9933"/>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4" name="Zylinder 153"/>
                <p:cNvSpPr/>
                <p:nvPr/>
              </p:nvSpPr>
              <p:spPr>
                <a:xfrm rot="16200000">
                  <a:off x="1709308" y="4719921"/>
                  <a:ext cx="2023200" cy="1155600"/>
                </a:xfrm>
                <a:prstGeom prst="can">
                  <a:avLst/>
                </a:prstGeom>
                <a:solidFill>
                  <a:schemeClr val="accent4">
                    <a:lumMod val="75000"/>
                  </a:schemeClr>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5" name="Zylinder 154"/>
                <p:cNvSpPr/>
                <p:nvPr/>
              </p:nvSpPr>
              <p:spPr>
                <a:xfrm rot="16200000">
                  <a:off x="709177" y="4714219"/>
                  <a:ext cx="2023200" cy="1155600"/>
                </a:xfrm>
                <a:prstGeom prst="can">
                  <a:avLst/>
                </a:prstGeom>
                <a:solidFill>
                  <a:srgbClr val="33CC33"/>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56" name="Zylinder 155"/>
                <p:cNvSpPr/>
                <p:nvPr/>
              </p:nvSpPr>
              <p:spPr>
                <a:xfrm rot="16200000">
                  <a:off x="-302599" y="4720869"/>
                  <a:ext cx="2023064" cy="1153838"/>
                </a:xfrm>
                <a:prstGeom prst="can">
                  <a:avLst/>
                </a:prstGeom>
                <a:solidFill>
                  <a:schemeClr val="accent4">
                    <a:lumMod val="60000"/>
                    <a:lumOff val="40000"/>
                  </a:schemeClr>
                </a:solidFill>
                <a:scene3d>
                  <a:camera prst="orthographicFront">
                    <a:rot lat="0" lon="0" rev="0"/>
                  </a:camera>
                  <a:lightRig rig="flat" dir="tl">
                    <a:rot lat="0" lon="0" rev="0"/>
                  </a:lightRig>
                </a:scene3d>
                <a:sp3d prstMaterial="dkEdge">
                  <a:bevelT w="120900" h="88900"/>
                  <a:bevelB w="88900" h="3175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grpSp>
          <p:grpSp>
            <p:nvGrpSpPr>
              <p:cNvPr id="136" name="Gruppieren 135"/>
              <p:cNvGrpSpPr/>
              <p:nvPr/>
            </p:nvGrpSpPr>
            <p:grpSpPr>
              <a:xfrm>
                <a:off x="1751412" y="4500570"/>
                <a:ext cx="7178306" cy="500066"/>
                <a:chOff x="1751412" y="4500570"/>
                <a:chExt cx="7178306" cy="500066"/>
              </a:xfrm>
            </p:grpSpPr>
            <p:grpSp>
              <p:nvGrpSpPr>
                <p:cNvPr id="137" name="Gruppieren 136"/>
                <p:cNvGrpSpPr/>
                <p:nvPr/>
              </p:nvGrpSpPr>
              <p:grpSpPr>
                <a:xfrm>
                  <a:off x="1751412" y="4500570"/>
                  <a:ext cx="6479886" cy="500066"/>
                  <a:chOff x="1751412" y="4500570"/>
                  <a:chExt cx="6479886" cy="500066"/>
                </a:xfrm>
              </p:grpSpPr>
              <p:sp>
                <p:nvSpPr>
                  <p:cNvPr id="139" name="Textfeld 138"/>
                  <p:cNvSpPr txBox="1"/>
                  <p:nvPr/>
                </p:nvSpPr>
                <p:spPr>
                  <a:xfrm>
                    <a:off x="6215074" y="4500570"/>
                    <a:ext cx="2016224" cy="369332"/>
                  </a:xfrm>
                  <a:prstGeom prst="rect">
                    <a:avLst/>
                  </a:prstGeom>
                  <a:noFill/>
                </p:spPr>
                <p:txBody>
                  <a:bodyPr wrap="square" rtlCol="0">
                    <a:spAutoFit/>
                  </a:bodyPr>
                  <a:lstStyle/>
                  <a:p>
                    <a:endParaRPr lang="de-DE" dirty="0" smtClean="0"/>
                  </a:p>
                </p:txBody>
              </p:sp>
              <p:sp>
                <p:nvSpPr>
                  <p:cNvPr id="140" name="Textfeld 139"/>
                  <p:cNvSpPr txBox="1"/>
                  <p:nvPr/>
                </p:nvSpPr>
                <p:spPr>
                  <a:xfrm>
                    <a:off x="1751412" y="4600526"/>
                    <a:ext cx="500066" cy="400110"/>
                  </a:xfrm>
                  <a:prstGeom prst="rect">
                    <a:avLst/>
                  </a:prstGeom>
                  <a:noFill/>
                </p:spPr>
                <p:txBody>
                  <a:bodyPr wrap="square" rtlCol="0">
                    <a:spAutoFit/>
                  </a:bodyPr>
                  <a:lstStyle/>
                  <a:p>
                    <a:r>
                      <a:rPr lang="de-DE" sz="2000" b="1" dirty="0" smtClean="0"/>
                      <a:t>C</a:t>
                    </a:r>
                  </a:p>
                </p:txBody>
              </p:sp>
              <p:sp>
                <p:nvSpPr>
                  <p:cNvPr id="141" name="Textfeld 140"/>
                  <p:cNvSpPr txBox="1"/>
                  <p:nvPr/>
                </p:nvSpPr>
                <p:spPr>
                  <a:xfrm>
                    <a:off x="2537230" y="4572008"/>
                    <a:ext cx="500066" cy="400110"/>
                  </a:xfrm>
                  <a:prstGeom prst="rect">
                    <a:avLst/>
                  </a:prstGeom>
                  <a:noFill/>
                </p:spPr>
                <p:txBody>
                  <a:bodyPr wrap="square" rtlCol="0">
                    <a:spAutoFit/>
                  </a:bodyPr>
                  <a:lstStyle/>
                  <a:p>
                    <a:r>
                      <a:rPr lang="de-DE" sz="2000" b="1" dirty="0" smtClean="0"/>
                      <a:t>E1</a:t>
                    </a:r>
                  </a:p>
                </p:txBody>
              </p:sp>
              <p:sp>
                <p:nvSpPr>
                  <p:cNvPr id="142" name="Textfeld 141"/>
                  <p:cNvSpPr txBox="1"/>
                  <p:nvPr/>
                </p:nvSpPr>
                <p:spPr>
                  <a:xfrm>
                    <a:off x="3357554" y="4600526"/>
                    <a:ext cx="500066" cy="400110"/>
                  </a:xfrm>
                  <a:prstGeom prst="rect">
                    <a:avLst/>
                  </a:prstGeom>
                  <a:noFill/>
                </p:spPr>
                <p:txBody>
                  <a:bodyPr wrap="square" rtlCol="0">
                    <a:spAutoFit/>
                  </a:bodyPr>
                  <a:lstStyle/>
                  <a:p>
                    <a:r>
                      <a:rPr lang="de-DE" sz="2000" b="1" dirty="0" smtClean="0"/>
                      <a:t>E2</a:t>
                    </a:r>
                  </a:p>
                </p:txBody>
              </p:sp>
              <p:sp>
                <p:nvSpPr>
                  <p:cNvPr id="143" name="Textfeld 142"/>
                  <p:cNvSpPr txBox="1"/>
                  <p:nvPr/>
                </p:nvSpPr>
                <p:spPr>
                  <a:xfrm>
                    <a:off x="4071934" y="4572008"/>
                    <a:ext cx="642942" cy="400110"/>
                  </a:xfrm>
                  <a:prstGeom prst="rect">
                    <a:avLst/>
                  </a:prstGeom>
                  <a:noFill/>
                </p:spPr>
                <p:txBody>
                  <a:bodyPr wrap="square" rtlCol="0">
                    <a:spAutoFit/>
                  </a:bodyPr>
                  <a:lstStyle/>
                  <a:p>
                    <a:r>
                      <a:rPr lang="de-DE" sz="2000" b="1" dirty="0" smtClean="0"/>
                      <a:t>NS2</a:t>
                    </a:r>
                  </a:p>
                </p:txBody>
              </p:sp>
              <p:sp>
                <p:nvSpPr>
                  <p:cNvPr id="144" name="Textfeld 143"/>
                  <p:cNvSpPr txBox="1"/>
                  <p:nvPr/>
                </p:nvSpPr>
                <p:spPr>
                  <a:xfrm>
                    <a:off x="4892258" y="4572008"/>
                    <a:ext cx="642942" cy="400110"/>
                  </a:xfrm>
                  <a:prstGeom prst="rect">
                    <a:avLst/>
                  </a:prstGeom>
                  <a:noFill/>
                </p:spPr>
                <p:txBody>
                  <a:bodyPr wrap="square" rtlCol="0">
                    <a:spAutoFit/>
                  </a:bodyPr>
                  <a:lstStyle/>
                  <a:p>
                    <a:r>
                      <a:rPr lang="de-DE" sz="2000" b="1" dirty="0" smtClean="0"/>
                      <a:t>NS3</a:t>
                    </a:r>
                  </a:p>
                </p:txBody>
              </p:sp>
              <p:sp>
                <p:nvSpPr>
                  <p:cNvPr id="145" name="Textfeld 144"/>
                  <p:cNvSpPr txBox="1"/>
                  <p:nvPr/>
                </p:nvSpPr>
                <p:spPr>
                  <a:xfrm>
                    <a:off x="5641144" y="4572008"/>
                    <a:ext cx="857256" cy="400110"/>
                  </a:xfrm>
                  <a:prstGeom prst="rect">
                    <a:avLst/>
                  </a:prstGeom>
                  <a:noFill/>
                </p:spPr>
                <p:txBody>
                  <a:bodyPr wrap="square" rtlCol="0">
                    <a:spAutoFit/>
                  </a:bodyPr>
                  <a:lstStyle/>
                  <a:p>
                    <a:r>
                      <a:rPr lang="de-DE" sz="2000" b="1" dirty="0" smtClean="0"/>
                      <a:t>NS4A</a:t>
                    </a:r>
                  </a:p>
                </p:txBody>
              </p:sp>
              <p:sp>
                <p:nvSpPr>
                  <p:cNvPr id="146" name="Textfeld 145"/>
                  <p:cNvSpPr txBox="1"/>
                  <p:nvPr/>
                </p:nvSpPr>
                <p:spPr>
                  <a:xfrm>
                    <a:off x="6431814" y="4572008"/>
                    <a:ext cx="857256" cy="400110"/>
                  </a:xfrm>
                  <a:prstGeom prst="rect">
                    <a:avLst/>
                  </a:prstGeom>
                  <a:noFill/>
                </p:spPr>
                <p:txBody>
                  <a:bodyPr wrap="square" rtlCol="0">
                    <a:spAutoFit/>
                  </a:bodyPr>
                  <a:lstStyle/>
                  <a:p>
                    <a:r>
                      <a:rPr lang="de-DE" sz="2000" b="1" dirty="0" smtClean="0"/>
                      <a:t>NS4B</a:t>
                    </a:r>
                  </a:p>
                </p:txBody>
              </p:sp>
              <p:sp>
                <p:nvSpPr>
                  <p:cNvPr id="147" name="Textfeld 146"/>
                  <p:cNvSpPr txBox="1"/>
                  <p:nvPr/>
                </p:nvSpPr>
                <p:spPr>
                  <a:xfrm>
                    <a:off x="7215206" y="4583273"/>
                    <a:ext cx="857256" cy="400110"/>
                  </a:xfrm>
                  <a:prstGeom prst="rect">
                    <a:avLst/>
                  </a:prstGeom>
                  <a:noFill/>
                </p:spPr>
                <p:txBody>
                  <a:bodyPr wrap="square" rtlCol="0">
                    <a:spAutoFit/>
                  </a:bodyPr>
                  <a:lstStyle/>
                  <a:p>
                    <a:r>
                      <a:rPr lang="de-DE" sz="2000" b="1" dirty="0" smtClean="0"/>
                      <a:t>NS5A</a:t>
                    </a:r>
                  </a:p>
                </p:txBody>
              </p:sp>
            </p:grpSp>
            <p:sp>
              <p:nvSpPr>
                <p:cNvPr id="138" name="Textfeld 137"/>
                <p:cNvSpPr txBox="1"/>
                <p:nvPr/>
              </p:nvSpPr>
              <p:spPr>
                <a:xfrm>
                  <a:off x="8072462" y="4600526"/>
                  <a:ext cx="857256" cy="400110"/>
                </a:xfrm>
                <a:prstGeom prst="rect">
                  <a:avLst/>
                </a:prstGeom>
                <a:noFill/>
              </p:spPr>
              <p:txBody>
                <a:bodyPr wrap="square" rtlCol="0">
                  <a:spAutoFit/>
                </a:bodyPr>
                <a:lstStyle/>
                <a:p>
                  <a:r>
                    <a:rPr lang="de-DE" sz="2000" b="1" dirty="0" smtClean="0"/>
                    <a:t>NS5B</a:t>
                  </a:r>
                </a:p>
              </p:txBody>
            </p:sp>
          </p:grpSp>
        </p:grpSp>
        <p:grpSp>
          <p:nvGrpSpPr>
            <p:cNvPr id="117" name="Gruppieren 116"/>
            <p:cNvGrpSpPr/>
            <p:nvPr/>
          </p:nvGrpSpPr>
          <p:grpSpPr>
            <a:xfrm>
              <a:off x="989326" y="1772816"/>
              <a:ext cx="6786610" cy="1000134"/>
              <a:chOff x="1357290" y="2214554"/>
              <a:chExt cx="6786610" cy="1000134"/>
            </a:xfrm>
          </p:grpSpPr>
          <p:cxnSp>
            <p:nvCxnSpPr>
              <p:cNvPr id="124" name="Gerade Verbindung mit Pfeil 123"/>
              <p:cNvCxnSpPr/>
              <p:nvPr/>
            </p:nvCxnSpPr>
            <p:spPr>
              <a:xfrm flipV="1">
                <a:off x="1428728" y="2786058"/>
                <a:ext cx="500066" cy="357190"/>
              </a:xfrm>
              <a:prstGeom prst="straightConnector1">
                <a:avLst/>
              </a:prstGeom>
              <a:ln w="25400">
                <a:solidFill>
                  <a:schemeClr val="accent1"/>
                </a:solidFill>
                <a:tailEnd type="arrow"/>
              </a:ln>
              <a:effectLst/>
            </p:spPr>
            <p:style>
              <a:lnRef idx="2">
                <a:schemeClr val="dk1"/>
              </a:lnRef>
              <a:fillRef idx="0">
                <a:schemeClr val="dk1"/>
              </a:fillRef>
              <a:effectRef idx="1">
                <a:schemeClr val="dk1"/>
              </a:effectRef>
              <a:fontRef idx="minor">
                <a:schemeClr val="tx1"/>
              </a:fontRef>
            </p:style>
          </p:cxnSp>
          <p:grpSp>
            <p:nvGrpSpPr>
              <p:cNvPr id="125" name="Gruppieren 124"/>
              <p:cNvGrpSpPr/>
              <p:nvPr/>
            </p:nvGrpSpPr>
            <p:grpSpPr>
              <a:xfrm>
                <a:off x="1357290" y="2214554"/>
                <a:ext cx="6786610" cy="500067"/>
                <a:chOff x="1357290" y="2214554"/>
                <a:chExt cx="6786610" cy="500067"/>
              </a:xfrm>
              <a:effectLst>
                <a:reflection blurRad="6350" stA="50000" endA="300" endPos="55500" dist="50800" dir="5400000" sy="-100000" algn="bl" rotWithShape="0"/>
              </a:effectLst>
            </p:grpSpPr>
            <p:sp>
              <p:nvSpPr>
                <p:cNvPr id="127" name="Flussdiagramm: Verzögerung 126"/>
                <p:cNvSpPr/>
                <p:nvPr/>
              </p:nvSpPr>
              <p:spPr>
                <a:xfrm>
                  <a:off x="6929454" y="2214554"/>
                  <a:ext cx="1214446" cy="500066"/>
                </a:xfrm>
                <a:prstGeom prst="flowChartDelay">
                  <a:avLst/>
                </a:prstGeom>
                <a:solidFill>
                  <a:schemeClr val="accent1">
                    <a:lumMod val="75000"/>
                  </a:schemeClr>
                </a:solidFill>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28" name="Flussdiagramm: Datenträger mit direktem Zugriff 127"/>
                <p:cNvSpPr/>
                <p:nvPr/>
              </p:nvSpPr>
              <p:spPr>
                <a:xfrm flipH="1">
                  <a:off x="5643570" y="2214554"/>
                  <a:ext cx="1571637" cy="500066"/>
                </a:xfrm>
                <a:prstGeom prst="flowChartMagneticDrum">
                  <a:avLst/>
                </a:prstGeom>
                <a:solidFill>
                  <a:srgbClr val="FF552D"/>
                </a:solidFill>
                <a:ln>
                  <a:noFill/>
                </a:ln>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29" name="Flussdiagramm: Datenträger mit direktem Zugriff 128"/>
                <p:cNvSpPr/>
                <p:nvPr/>
              </p:nvSpPr>
              <p:spPr>
                <a:xfrm flipH="1">
                  <a:off x="2357422" y="2214554"/>
                  <a:ext cx="1571637" cy="500066"/>
                </a:xfrm>
                <a:prstGeom prst="flowChartMagneticDrum">
                  <a:avLst/>
                </a:prstGeom>
                <a:solidFill>
                  <a:srgbClr val="339933"/>
                </a:solidFill>
                <a:ln>
                  <a:noFill/>
                </a:ln>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30" name="Flussdiagramm: Datenträger mit direktem Zugriff 129"/>
                <p:cNvSpPr/>
                <p:nvPr/>
              </p:nvSpPr>
              <p:spPr>
                <a:xfrm flipH="1">
                  <a:off x="4572000" y="2214554"/>
                  <a:ext cx="1571637" cy="500066"/>
                </a:xfrm>
                <a:prstGeom prst="flowChartMagneticDrum">
                  <a:avLst/>
                </a:prstGeom>
                <a:solidFill>
                  <a:srgbClr val="FF552D"/>
                </a:solidFill>
                <a:ln>
                  <a:noFill/>
                </a:ln>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grpSp>
              <p:nvGrpSpPr>
                <p:cNvPr id="131" name="Gruppieren 130"/>
                <p:cNvGrpSpPr/>
                <p:nvPr/>
              </p:nvGrpSpPr>
              <p:grpSpPr>
                <a:xfrm>
                  <a:off x="1357290" y="2214554"/>
                  <a:ext cx="1500198" cy="500067"/>
                  <a:chOff x="357158" y="2357429"/>
                  <a:chExt cx="1500198" cy="500067"/>
                </a:xfrm>
              </p:grpSpPr>
              <p:sp>
                <p:nvSpPr>
                  <p:cNvPr id="133" name="Flussdiagramm: Verzögerung 132"/>
                  <p:cNvSpPr/>
                  <p:nvPr/>
                </p:nvSpPr>
                <p:spPr>
                  <a:xfrm rot="10800000">
                    <a:off x="357158" y="2357430"/>
                    <a:ext cx="1214446" cy="500066"/>
                  </a:xfrm>
                  <a:prstGeom prst="flowChartDelay">
                    <a:avLst/>
                  </a:prstGeom>
                  <a:solidFill>
                    <a:schemeClr val="accent1">
                      <a:lumMod val="75000"/>
                    </a:schemeClr>
                  </a:solidFill>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sp>
                <p:nvSpPr>
                  <p:cNvPr id="134" name="Ellipse 133"/>
                  <p:cNvSpPr/>
                  <p:nvPr/>
                </p:nvSpPr>
                <p:spPr>
                  <a:xfrm>
                    <a:off x="1295916" y="2357429"/>
                    <a:ext cx="561440" cy="497641"/>
                  </a:xfrm>
                  <a:prstGeom prst="ellipse">
                    <a:avLst/>
                  </a:prstGeom>
                  <a:solidFill>
                    <a:schemeClr val="accent1">
                      <a:lumMod val="75000"/>
                    </a:schemeClr>
                  </a:solidFill>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grpSp>
            <p:sp>
              <p:nvSpPr>
                <p:cNvPr id="132" name="Flussdiagramm: Datenträger mit direktem Zugriff 131"/>
                <p:cNvSpPr/>
                <p:nvPr/>
              </p:nvSpPr>
              <p:spPr>
                <a:xfrm flipH="1">
                  <a:off x="3500430" y="2214554"/>
                  <a:ext cx="1571637" cy="500066"/>
                </a:xfrm>
                <a:prstGeom prst="flowChartMagneticDrum">
                  <a:avLst/>
                </a:prstGeom>
                <a:solidFill>
                  <a:srgbClr val="339933"/>
                </a:solidFill>
                <a:ln>
                  <a:noFill/>
                </a:ln>
                <a:effectLst/>
                <a:scene3d>
                  <a:camera prst="orthographicFront">
                    <a:rot lat="0" lon="0" rev="0"/>
                  </a:camera>
                  <a:lightRig rig="flat" dir="tl">
                    <a:rot lat="0" lon="0" rev="0"/>
                  </a:lightRig>
                </a:scene3d>
                <a:sp3d prstMaterial="plastic">
                  <a:bevelT w="44450" h="0"/>
                  <a:bevelB w="0" h="0"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pc="30" smtClean="0">
                    <a:solidFill>
                      <a:schemeClr val="tx1"/>
                    </a:solidFill>
                  </a:endParaRPr>
                </a:p>
              </p:txBody>
            </p:sp>
          </p:grpSp>
          <p:cxnSp>
            <p:nvCxnSpPr>
              <p:cNvPr id="126" name="Gerade Verbindung mit Pfeil 125"/>
              <p:cNvCxnSpPr/>
              <p:nvPr/>
            </p:nvCxnSpPr>
            <p:spPr>
              <a:xfrm rot="16200000" flipV="1">
                <a:off x="7572396" y="2786058"/>
                <a:ext cx="428630" cy="428629"/>
              </a:xfrm>
              <a:prstGeom prst="straightConnector1">
                <a:avLst/>
              </a:prstGeom>
              <a:ln w="25400">
                <a:solidFill>
                  <a:schemeClr val="accent1"/>
                </a:solidFill>
                <a:tailEnd type="arrow"/>
              </a:ln>
              <a:effectLst/>
            </p:spPr>
            <p:style>
              <a:lnRef idx="2">
                <a:schemeClr val="dk1"/>
              </a:lnRef>
              <a:fillRef idx="0">
                <a:schemeClr val="dk1"/>
              </a:fillRef>
              <a:effectRef idx="1">
                <a:schemeClr val="dk1"/>
              </a:effectRef>
              <a:fontRef idx="minor">
                <a:schemeClr val="tx1"/>
              </a:fontRef>
            </p:style>
          </p:cxnSp>
        </p:grpSp>
        <p:cxnSp>
          <p:nvCxnSpPr>
            <p:cNvPr id="118" name="Gerade Verbindung 117"/>
            <p:cNvCxnSpPr/>
            <p:nvPr/>
          </p:nvCxnSpPr>
          <p:spPr>
            <a:xfrm rot="5400000">
              <a:off x="953607" y="2880105"/>
              <a:ext cx="1857388" cy="928694"/>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119" name="Gerade Verbindung 118"/>
            <p:cNvCxnSpPr/>
            <p:nvPr/>
          </p:nvCxnSpPr>
          <p:spPr>
            <a:xfrm>
              <a:off x="6775804" y="2344692"/>
              <a:ext cx="1087530" cy="1785950"/>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sp>
          <p:nvSpPr>
            <p:cNvPr id="120" name="Geschweifte Klammer links 119"/>
            <p:cNvSpPr/>
            <p:nvPr/>
          </p:nvSpPr>
          <p:spPr>
            <a:xfrm rot="16200000">
              <a:off x="3275342" y="1558502"/>
              <a:ext cx="428628" cy="2143140"/>
            </a:xfrm>
            <a:prstGeom prst="leftBrace">
              <a:avLst/>
            </a:prstGeom>
            <a:ln w="25400">
              <a:solidFill>
                <a:schemeClr val="accent1"/>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de-DE"/>
            </a:p>
          </p:txBody>
        </p:sp>
        <p:sp>
          <p:nvSpPr>
            <p:cNvPr id="121" name="Geschweifte Klammer links 120"/>
            <p:cNvSpPr/>
            <p:nvPr/>
          </p:nvSpPr>
          <p:spPr>
            <a:xfrm rot="16200000">
              <a:off x="5489920" y="1558501"/>
              <a:ext cx="428628" cy="2143140"/>
            </a:xfrm>
            <a:prstGeom prst="leftBrace">
              <a:avLst/>
            </a:prstGeom>
            <a:ln w="25400">
              <a:solidFill>
                <a:schemeClr val="accent1"/>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de-DE"/>
            </a:p>
          </p:txBody>
        </p:sp>
        <p:sp>
          <p:nvSpPr>
            <p:cNvPr id="122" name="Textfeld 121"/>
            <p:cNvSpPr txBox="1"/>
            <p:nvPr/>
          </p:nvSpPr>
          <p:spPr>
            <a:xfrm>
              <a:off x="2764858" y="2915824"/>
              <a:ext cx="1581139" cy="461665"/>
            </a:xfrm>
            <a:prstGeom prst="rect">
              <a:avLst/>
            </a:prstGeom>
            <a:noFill/>
          </p:spPr>
          <p:txBody>
            <a:bodyPr wrap="square" rtlCol="0">
              <a:spAutoFit/>
            </a:bodyPr>
            <a:lstStyle/>
            <a:p>
              <a:pPr algn="ctr"/>
              <a:r>
                <a:rPr lang="de-DE" sz="2400" dirty="0" err="1" smtClean="0"/>
                <a:t>structural</a:t>
              </a:r>
              <a:endParaRPr lang="de-DE" sz="2400" dirty="0" smtClean="0"/>
            </a:p>
          </p:txBody>
        </p:sp>
        <p:sp>
          <p:nvSpPr>
            <p:cNvPr id="123" name="Textfeld 122"/>
            <p:cNvSpPr txBox="1"/>
            <p:nvPr/>
          </p:nvSpPr>
          <p:spPr>
            <a:xfrm>
              <a:off x="4704102" y="2915824"/>
              <a:ext cx="2000264" cy="830997"/>
            </a:xfrm>
            <a:prstGeom prst="rect">
              <a:avLst/>
            </a:prstGeom>
            <a:noFill/>
          </p:spPr>
          <p:txBody>
            <a:bodyPr wrap="square" rtlCol="0">
              <a:spAutoFit/>
            </a:bodyPr>
            <a:lstStyle/>
            <a:p>
              <a:pPr algn="ctr"/>
              <a:r>
                <a:rPr lang="de-DE" sz="2400" dirty="0"/>
                <a:t>non-</a:t>
              </a:r>
              <a:r>
                <a:rPr lang="de-DE" sz="2400" dirty="0" err="1"/>
                <a:t>structural</a:t>
              </a:r>
              <a:endParaRPr lang="de-DE" sz="2400" dirty="0"/>
            </a:p>
            <a:p>
              <a:pPr algn="ctr"/>
              <a:endParaRPr lang="de-DE" sz="2400" dirty="0" smtClean="0"/>
            </a:p>
          </p:txBody>
        </p:sp>
      </p:grpSp>
      <p:sp>
        <p:nvSpPr>
          <p:cNvPr id="113" name="Textfeld 112"/>
          <p:cNvSpPr txBox="1"/>
          <p:nvPr/>
        </p:nvSpPr>
        <p:spPr>
          <a:xfrm>
            <a:off x="-258458" y="2701510"/>
            <a:ext cx="2714644" cy="923330"/>
          </a:xfrm>
          <a:prstGeom prst="rect">
            <a:avLst/>
          </a:prstGeom>
          <a:noFill/>
        </p:spPr>
        <p:txBody>
          <a:bodyPr wrap="square" rtlCol="0">
            <a:spAutoFit/>
          </a:bodyPr>
          <a:lstStyle/>
          <a:p>
            <a:pPr algn="ctr"/>
            <a:r>
              <a:rPr lang="de-DE" sz="1800" dirty="0" smtClean="0"/>
              <a:t>5‘-non-coding </a:t>
            </a:r>
          </a:p>
          <a:p>
            <a:pPr algn="ctr"/>
            <a:r>
              <a:rPr lang="de-DE" sz="1800" dirty="0" err="1"/>
              <a:t>r</a:t>
            </a:r>
            <a:r>
              <a:rPr lang="de-DE" sz="1800" dirty="0" err="1" smtClean="0"/>
              <a:t>egion</a:t>
            </a:r>
            <a:r>
              <a:rPr lang="de-DE" sz="1800" dirty="0" smtClean="0"/>
              <a:t> </a:t>
            </a:r>
          </a:p>
          <a:p>
            <a:pPr algn="ctr"/>
            <a:r>
              <a:rPr lang="de-DE" sz="1800" dirty="0" smtClean="0"/>
              <a:t>5‘NTR, 5‘UTR</a:t>
            </a:r>
          </a:p>
        </p:txBody>
      </p:sp>
      <p:sp>
        <p:nvSpPr>
          <p:cNvPr id="114" name="Textfeld 113"/>
          <p:cNvSpPr txBox="1"/>
          <p:nvPr/>
        </p:nvSpPr>
        <p:spPr>
          <a:xfrm>
            <a:off x="7013275" y="2772950"/>
            <a:ext cx="2357454" cy="923330"/>
          </a:xfrm>
          <a:prstGeom prst="rect">
            <a:avLst/>
          </a:prstGeom>
          <a:noFill/>
        </p:spPr>
        <p:txBody>
          <a:bodyPr wrap="square" rtlCol="0">
            <a:spAutoFit/>
          </a:bodyPr>
          <a:lstStyle/>
          <a:p>
            <a:pPr algn="ctr"/>
            <a:r>
              <a:rPr lang="de-DE" sz="1800" dirty="0" smtClean="0"/>
              <a:t>3</a:t>
            </a:r>
            <a:r>
              <a:rPr lang="de-DE" sz="1800" dirty="0"/>
              <a:t>‘-</a:t>
            </a:r>
            <a:r>
              <a:rPr lang="de-DE" sz="1800" dirty="0" smtClean="0"/>
              <a:t>non-coding</a:t>
            </a:r>
            <a:endParaRPr lang="de-DE" sz="1800" dirty="0"/>
          </a:p>
          <a:p>
            <a:pPr algn="ctr"/>
            <a:r>
              <a:rPr lang="de-DE" sz="1800" dirty="0" err="1"/>
              <a:t>region</a:t>
            </a:r>
            <a:r>
              <a:rPr lang="de-DE" sz="1800" dirty="0"/>
              <a:t> </a:t>
            </a:r>
          </a:p>
          <a:p>
            <a:pPr algn="ctr"/>
            <a:r>
              <a:rPr lang="de-DE" sz="1800" dirty="0" smtClean="0"/>
              <a:t> 3‘NTR, 3‘UTR </a:t>
            </a:r>
          </a:p>
        </p:txBody>
      </p:sp>
    </p:spTree>
    <p:extLst>
      <p:ext uri="{BB962C8B-B14F-4D97-AF65-F5344CB8AC3E}">
        <p14:creationId xmlns="" xmlns:p14="http://schemas.microsoft.com/office/powerpoint/2010/main" val="3395191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1188" y="260648"/>
            <a:ext cx="8209284" cy="1077218"/>
          </a:xfrm>
          <a:prstGeom prst="rect">
            <a:avLst/>
          </a:prstGeom>
          <a:noFill/>
        </p:spPr>
        <p:txBody>
          <a:bodyPr wrap="square" rtlCol="0">
            <a:spAutoFit/>
          </a:bodyPr>
          <a:lstStyle/>
          <a:p>
            <a:r>
              <a:rPr lang="en-US" dirty="0" smtClean="0"/>
              <a:t>What commercial assays are available for genotyping?</a:t>
            </a:r>
          </a:p>
        </p:txBody>
      </p:sp>
      <p:sp>
        <p:nvSpPr>
          <p:cNvPr id="4" name="Textfeld 3"/>
          <p:cNvSpPr txBox="1"/>
          <p:nvPr/>
        </p:nvSpPr>
        <p:spPr>
          <a:xfrm>
            <a:off x="611188" y="1700808"/>
            <a:ext cx="8209284" cy="1938992"/>
          </a:xfrm>
          <a:prstGeom prst="rect">
            <a:avLst/>
          </a:prstGeom>
          <a:noFill/>
        </p:spPr>
        <p:txBody>
          <a:bodyPr wrap="square" rtlCol="0">
            <a:spAutoFit/>
          </a:bodyPr>
          <a:lstStyle/>
          <a:p>
            <a:pPr marL="457200" indent="-457200">
              <a:buFont typeface="Arial" pitchFamily="34" charset="0"/>
              <a:buChar char="•"/>
            </a:pPr>
            <a:r>
              <a:rPr lang="en-US" sz="2400" dirty="0" smtClean="0"/>
              <a:t>Siemens </a:t>
            </a:r>
            <a:r>
              <a:rPr lang="en-US" sz="2400" b="1" dirty="0" smtClean="0"/>
              <a:t>VERSANT HCV </a:t>
            </a:r>
            <a:r>
              <a:rPr lang="en-US" sz="2400" dirty="0" smtClean="0"/>
              <a:t>genotype </a:t>
            </a:r>
            <a:r>
              <a:rPr lang="en-US" sz="2400" dirty="0"/>
              <a:t>assay (</a:t>
            </a:r>
            <a:r>
              <a:rPr lang="en-US" sz="2400" dirty="0" err="1"/>
              <a:t>LiPA</a:t>
            </a:r>
            <a:r>
              <a:rPr lang="en-US" sz="2400" dirty="0"/>
              <a:t>), a second generation line probe assay, contains probes targeting both the 5’ non coding and the core regions of the viral </a:t>
            </a:r>
            <a:r>
              <a:rPr lang="en-US" sz="2400" dirty="0" smtClean="0"/>
              <a:t>genome (core region for improved 1a/b subtyping.</a:t>
            </a:r>
          </a:p>
          <a:p>
            <a:pPr marL="457200" indent="-457200">
              <a:buFont typeface="Arial" pitchFamily="34" charset="0"/>
              <a:buChar char="•"/>
            </a:pPr>
            <a:r>
              <a:rPr lang="en-US" sz="2400" dirty="0" smtClean="0"/>
              <a:t>Line probe format</a:t>
            </a:r>
            <a:endParaRPr lang="en-US" sz="2400" dirty="0"/>
          </a:p>
        </p:txBody>
      </p:sp>
      <p:grpSp>
        <p:nvGrpSpPr>
          <p:cNvPr id="7" name="Gruppieren 6"/>
          <p:cNvGrpSpPr/>
          <p:nvPr/>
        </p:nvGrpSpPr>
        <p:grpSpPr>
          <a:xfrm>
            <a:off x="975058" y="3717032"/>
            <a:ext cx="6477262" cy="2485246"/>
            <a:chOff x="609600" y="1125538"/>
            <a:chExt cx="8153400" cy="4343400"/>
          </a:xfrm>
        </p:grpSpPr>
        <p:sp>
          <p:nvSpPr>
            <p:cNvPr id="8" name="Rectangle 2"/>
            <p:cNvSpPr>
              <a:spLocks noChangeArrowheads="1"/>
            </p:cNvSpPr>
            <p:nvPr/>
          </p:nvSpPr>
          <p:spPr bwMode="auto">
            <a:xfrm>
              <a:off x="609600" y="1125538"/>
              <a:ext cx="8153400" cy="4343400"/>
            </a:xfrm>
            <a:prstGeom prst="rect">
              <a:avLst/>
            </a:prstGeom>
            <a:solidFill>
              <a:srgbClr val="FFFFFF"/>
            </a:solidFill>
            <a:ln w="38100">
              <a:solidFill>
                <a:srgbClr val="2D5B7B"/>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bg1"/>
                </a:buClr>
                <a:buFont typeface="Wingdings" pitchFamily="2" charset="2"/>
                <a:buNone/>
              </a:pPr>
              <a:r>
                <a:rPr lang="de-DE" altLang="de-DE" sz="1200">
                  <a:solidFill>
                    <a:schemeClr val="bg1"/>
                  </a:solidFill>
                  <a:latin typeface="DIN-Medium" charset="0"/>
                </a:rPr>
                <a:t>z</a:t>
              </a:r>
            </a:p>
          </p:txBody>
        </p:sp>
        <p:sp>
          <p:nvSpPr>
            <p:cNvPr id="9" name="Text Box 4"/>
            <p:cNvSpPr txBox="1">
              <a:spLocks noChangeArrowheads="1"/>
            </p:cNvSpPr>
            <p:nvPr/>
          </p:nvSpPr>
          <p:spPr bwMode="auto">
            <a:xfrm>
              <a:off x="4217988" y="16891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2000" b="1">
                <a:solidFill>
                  <a:srgbClr val="FFFF00"/>
                </a:solidFill>
                <a:latin typeface="Arial" pitchFamily="34" charset="0"/>
              </a:endParaRPr>
            </a:p>
          </p:txBody>
        </p:sp>
        <p:sp>
          <p:nvSpPr>
            <p:cNvPr id="10" name="Text Box 5"/>
            <p:cNvSpPr txBox="1">
              <a:spLocks noChangeArrowheads="1"/>
            </p:cNvSpPr>
            <p:nvPr/>
          </p:nvSpPr>
          <p:spPr bwMode="auto">
            <a:xfrm>
              <a:off x="4953000" y="3614738"/>
              <a:ext cx="12636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a:latin typeface="DIN-Bold" charset="0"/>
                </a:rPr>
                <a:t>Colourless</a:t>
              </a:r>
            </a:p>
            <a:p>
              <a:r>
                <a:rPr lang="de-DE" altLang="de-DE" sz="1800">
                  <a:latin typeface="DIN-Bold" charset="0"/>
                </a:rPr>
                <a:t>substrate</a:t>
              </a:r>
            </a:p>
          </p:txBody>
        </p:sp>
        <p:sp>
          <p:nvSpPr>
            <p:cNvPr id="11" name="Text Box 6"/>
            <p:cNvSpPr txBox="1">
              <a:spLocks noChangeArrowheads="1"/>
            </p:cNvSpPr>
            <p:nvPr/>
          </p:nvSpPr>
          <p:spPr bwMode="auto">
            <a:xfrm>
              <a:off x="2743200" y="3614738"/>
              <a:ext cx="1123950" cy="641350"/>
            </a:xfrm>
            <a:prstGeom prst="rect">
              <a:avLst/>
            </a:prstGeom>
            <a:solidFill>
              <a:srgbClr val="9966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dirty="0" err="1">
                  <a:solidFill>
                    <a:srgbClr val="D0B158"/>
                  </a:solidFill>
                  <a:latin typeface="DIN-Bold" charset="0"/>
                </a:rPr>
                <a:t>Purple</a:t>
              </a:r>
              <a:endParaRPr lang="de-DE" altLang="de-DE" sz="1800" dirty="0">
                <a:solidFill>
                  <a:srgbClr val="D0B158"/>
                </a:solidFill>
                <a:latin typeface="DIN-Bold" charset="0"/>
              </a:endParaRPr>
            </a:p>
            <a:p>
              <a:r>
                <a:rPr lang="de-DE" altLang="de-DE" sz="1800" dirty="0" err="1">
                  <a:solidFill>
                    <a:srgbClr val="D0B158"/>
                  </a:solidFill>
                  <a:latin typeface="DIN-Bold" charset="0"/>
                </a:rPr>
                <a:t>substrate</a:t>
              </a:r>
              <a:endParaRPr lang="de-DE" altLang="de-DE" sz="1800" dirty="0">
                <a:solidFill>
                  <a:srgbClr val="D0B158"/>
                </a:solidFill>
                <a:latin typeface="DIN-Bold" charset="0"/>
              </a:endParaRPr>
            </a:p>
          </p:txBody>
        </p:sp>
        <p:sp>
          <p:nvSpPr>
            <p:cNvPr id="12" name="Oval 7"/>
            <p:cNvSpPr>
              <a:spLocks noChangeArrowheads="1"/>
            </p:cNvSpPr>
            <p:nvPr/>
          </p:nvSpPr>
          <p:spPr bwMode="auto">
            <a:xfrm>
              <a:off x="968375" y="3563938"/>
              <a:ext cx="808038" cy="406400"/>
            </a:xfrm>
            <a:prstGeom prst="ellipse">
              <a:avLst/>
            </a:prstGeom>
            <a:noFill/>
            <a:ln w="38100">
              <a:solidFill>
                <a:schemeClr val="tx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13" name="Object 8"/>
            <p:cNvGraphicFramePr>
              <a:graphicFrameLocks noChangeAspect="1"/>
            </p:cNvGraphicFramePr>
            <p:nvPr>
              <p:extLst>
                <p:ext uri="{D42A27DB-BD31-4B8C-83A1-F6EECF244321}">
                  <p14:modId xmlns="" xmlns:p14="http://schemas.microsoft.com/office/powerpoint/2010/main" val="176581885"/>
                </p:ext>
              </p:extLst>
            </p:nvPr>
          </p:nvGraphicFramePr>
          <p:xfrm>
            <a:off x="3276600" y="2935288"/>
            <a:ext cx="2057400" cy="673100"/>
          </p:xfrm>
          <a:graphic>
            <a:graphicData uri="http://schemas.openxmlformats.org/presentationml/2006/ole">
              <p:oleObj spid="_x0000_s5149" name="CorelDRAW" r:id="rId3" imgW="3914775" imgH="1247775" progId="">
                <p:embed/>
              </p:oleObj>
            </a:graphicData>
          </a:graphic>
        </p:graphicFrame>
        <p:sp>
          <p:nvSpPr>
            <p:cNvPr id="14" name="AutoShape 9"/>
            <p:cNvSpPr>
              <a:spLocks noChangeArrowheads="1"/>
            </p:cNvSpPr>
            <p:nvPr/>
          </p:nvSpPr>
          <p:spPr bwMode="auto">
            <a:xfrm>
              <a:off x="3505200" y="4611688"/>
              <a:ext cx="1066800" cy="76200"/>
            </a:xfrm>
            <a:prstGeom prst="rightArrow">
              <a:avLst>
                <a:gd name="adj1" fmla="val 50000"/>
                <a:gd name="adj2" fmla="val 35000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 name="AutoShape 10"/>
            <p:cNvSpPr>
              <a:spLocks noChangeArrowheads="1"/>
            </p:cNvSpPr>
            <p:nvPr/>
          </p:nvSpPr>
          <p:spPr bwMode="auto">
            <a:xfrm rot="10800000">
              <a:off x="1905000" y="3697288"/>
              <a:ext cx="685800" cy="182562"/>
            </a:xfrm>
            <a:prstGeom prst="rightArrow">
              <a:avLst>
                <a:gd name="adj1" fmla="val 50000"/>
                <a:gd name="adj2" fmla="val 93913"/>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 name="Line 11"/>
            <p:cNvSpPr>
              <a:spLocks noChangeShapeType="1"/>
            </p:cNvSpPr>
            <p:nvPr/>
          </p:nvSpPr>
          <p:spPr bwMode="auto">
            <a:xfrm>
              <a:off x="1143000" y="3392488"/>
              <a:ext cx="38100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 name="Group 12"/>
            <p:cNvGrpSpPr>
              <a:grpSpLocks/>
            </p:cNvGrpSpPr>
            <p:nvPr/>
          </p:nvGrpSpPr>
          <p:grpSpPr bwMode="auto">
            <a:xfrm>
              <a:off x="685800" y="1944688"/>
              <a:ext cx="1660525" cy="2947987"/>
              <a:chOff x="432" y="1392"/>
              <a:chExt cx="1046" cy="1857"/>
            </a:xfrm>
          </p:grpSpPr>
          <p:sp>
            <p:nvSpPr>
              <p:cNvPr id="122" name="Text Box 13"/>
              <p:cNvSpPr txBox="1">
                <a:spLocks noChangeArrowheads="1"/>
              </p:cNvSpPr>
              <p:nvPr/>
            </p:nvSpPr>
            <p:spPr bwMode="auto">
              <a:xfrm>
                <a:off x="432" y="2999"/>
                <a:ext cx="1046"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a:latin typeface="DIN-Bold" charset="0"/>
                  </a:rPr>
                  <a:t>DNA</a:t>
                </a:r>
                <a:r>
                  <a:rPr lang="de-DE" altLang="de-DE" sz="2000">
                    <a:latin typeface="DINCE-Medium" pitchFamily="2" charset="-18"/>
                    <a:cs typeface="Times New Roman" pitchFamily="18" charset="0"/>
                  </a:rPr>
                  <a:t>•</a:t>
                </a:r>
                <a:r>
                  <a:rPr lang="de-DE" altLang="de-DE" sz="2000">
                    <a:latin typeface="DINCE-Medium" pitchFamily="2" charset="-18"/>
                  </a:rPr>
                  <a:t>STRIP</a:t>
                </a:r>
                <a:r>
                  <a:rPr lang="de-DE" altLang="de-DE" sz="2000" baseline="30000">
                    <a:latin typeface="DINCE-Medium" pitchFamily="2" charset="-18"/>
                    <a:cs typeface="Times New Roman" pitchFamily="18" charset="0"/>
                  </a:rPr>
                  <a:t>®</a:t>
                </a:r>
                <a:endParaRPr lang="de-DE" altLang="de-DE" sz="2000" baseline="30000">
                  <a:latin typeface="DINCE-Medium" pitchFamily="2" charset="-18"/>
                </a:endParaRPr>
              </a:p>
            </p:txBody>
          </p:sp>
          <p:grpSp>
            <p:nvGrpSpPr>
              <p:cNvPr id="123" name="Group 14"/>
              <p:cNvGrpSpPr>
                <a:grpSpLocks/>
              </p:cNvGrpSpPr>
              <p:nvPr/>
            </p:nvGrpSpPr>
            <p:grpSpPr bwMode="auto">
              <a:xfrm>
                <a:off x="720" y="1392"/>
                <a:ext cx="264" cy="1571"/>
                <a:chOff x="720" y="1392"/>
                <a:chExt cx="264" cy="1571"/>
              </a:xfrm>
            </p:grpSpPr>
            <p:sp>
              <p:nvSpPr>
                <p:cNvPr id="124" name="Freeform 15"/>
                <p:cNvSpPr>
                  <a:spLocks/>
                </p:cNvSpPr>
                <p:nvPr/>
              </p:nvSpPr>
              <p:spPr bwMode="auto">
                <a:xfrm>
                  <a:off x="740" y="1392"/>
                  <a:ext cx="244" cy="16"/>
                </a:xfrm>
                <a:custGeom>
                  <a:avLst/>
                  <a:gdLst>
                    <a:gd name="T0" fmla="*/ 330 w 330"/>
                    <a:gd name="T1" fmla="*/ 13 h 25"/>
                    <a:gd name="T2" fmla="*/ 318 w 330"/>
                    <a:gd name="T3" fmla="*/ 0 h 25"/>
                    <a:gd name="T4" fmla="*/ 0 w 330"/>
                    <a:gd name="T5" fmla="*/ 0 h 25"/>
                    <a:gd name="T6" fmla="*/ 0 w 330"/>
                    <a:gd name="T7" fmla="*/ 25 h 25"/>
                    <a:gd name="T8" fmla="*/ 318 w 330"/>
                    <a:gd name="T9" fmla="*/ 25 h 25"/>
                    <a:gd name="T10" fmla="*/ 302 w 330"/>
                    <a:gd name="T11" fmla="*/ 13 h 25"/>
                    <a:gd name="T12" fmla="*/ 330 w 330"/>
                    <a:gd name="T13" fmla="*/ 13 h 25"/>
                    <a:gd name="T14" fmla="*/ 330 w 330"/>
                    <a:gd name="T15" fmla="*/ 0 h 25"/>
                    <a:gd name="T16" fmla="*/ 318 w 330"/>
                    <a:gd name="T17" fmla="*/ 0 h 25"/>
                    <a:gd name="T18" fmla="*/ 330 w 330"/>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25">
                      <a:moveTo>
                        <a:pt x="330" y="13"/>
                      </a:moveTo>
                      <a:lnTo>
                        <a:pt x="318" y="0"/>
                      </a:lnTo>
                      <a:lnTo>
                        <a:pt x="0" y="0"/>
                      </a:lnTo>
                      <a:lnTo>
                        <a:pt x="0" y="25"/>
                      </a:lnTo>
                      <a:lnTo>
                        <a:pt x="318" y="25"/>
                      </a:lnTo>
                      <a:lnTo>
                        <a:pt x="302" y="13"/>
                      </a:lnTo>
                      <a:lnTo>
                        <a:pt x="330" y="13"/>
                      </a:lnTo>
                      <a:lnTo>
                        <a:pt x="330" y="0"/>
                      </a:lnTo>
                      <a:lnTo>
                        <a:pt x="318" y="0"/>
                      </a:lnTo>
                      <a:lnTo>
                        <a:pt x="330" y="13"/>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5" name="Freeform 16"/>
                <p:cNvSpPr>
                  <a:spLocks/>
                </p:cNvSpPr>
                <p:nvPr/>
              </p:nvSpPr>
              <p:spPr bwMode="auto">
                <a:xfrm>
                  <a:off x="730" y="2946"/>
                  <a:ext cx="245" cy="17"/>
                </a:xfrm>
                <a:custGeom>
                  <a:avLst/>
                  <a:gdLst>
                    <a:gd name="T0" fmla="*/ 0 w 331"/>
                    <a:gd name="T1" fmla="*/ 12 h 25"/>
                    <a:gd name="T2" fmla="*/ 13 w 331"/>
                    <a:gd name="T3" fmla="*/ 25 h 25"/>
                    <a:gd name="T4" fmla="*/ 331 w 331"/>
                    <a:gd name="T5" fmla="*/ 25 h 25"/>
                    <a:gd name="T6" fmla="*/ 331 w 331"/>
                    <a:gd name="T7" fmla="*/ 0 h 25"/>
                    <a:gd name="T8" fmla="*/ 13 w 331"/>
                    <a:gd name="T9" fmla="*/ 0 h 25"/>
                    <a:gd name="T10" fmla="*/ 25 w 331"/>
                    <a:gd name="T11" fmla="*/ 12 h 25"/>
                    <a:gd name="T12" fmla="*/ 0 w 331"/>
                    <a:gd name="T13" fmla="*/ 12 h 25"/>
                    <a:gd name="T14" fmla="*/ 0 w 331"/>
                    <a:gd name="T15" fmla="*/ 25 h 25"/>
                    <a:gd name="T16" fmla="*/ 13 w 331"/>
                    <a:gd name="T17" fmla="*/ 25 h 25"/>
                    <a:gd name="T18" fmla="*/ 0 w 331"/>
                    <a:gd name="T19"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25">
                      <a:moveTo>
                        <a:pt x="0" y="12"/>
                      </a:moveTo>
                      <a:lnTo>
                        <a:pt x="13" y="25"/>
                      </a:lnTo>
                      <a:lnTo>
                        <a:pt x="331" y="25"/>
                      </a:lnTo>
                      <a:lnTo>
                        <a:pt x="331" y="0"/>
                      </a:lnTo>
                      <a:lnTo>
                        <a:pt x="13" y="0"/>
                      </a:lnTo>
                      <a:lnTo>
                        <a:pt x="25" y="12"/>
                      </a:lnTo>
                      <a:lnTo>
                        <a:pt x="0" y="12"/>
                      </a:lnTo>
                      <a:lnTo>
                        <a:pt x="0" y="25"/>
                      </a:lnTo>
                      <a:lnTo>
                        <a:pt x="13" y="25"/>
                      </a:lnTo>
                      <a:lnTo>
                        <a:pt x="0" y="12"/>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6" name="Freeform 17"/>
                <p:cNvSpPr>
                  <a:spLocks/>
                </p:cNvSpPr>
                <p:nvPr/>
              </p:nvSpPr>
              <p:spPr bwMode="auto">
                <a:xfrm>
                  <a:off x="740" y="2232"/>
                  <a:ext cx="235" cy="17"/>
                </a:xfrm>
                <a:custGeom>
                  <a:avLst/>
                  <a:gdLst>
                    <a:gd name="T0" fmla="*/ 318 w 318"/>
                    <a:gd name="T1" fmla="*/ 12 h 25"/>
                    <a:gd name="T2" fmla="*/ 318 w 318"/>
                    <a:gd name="T3" fmla="*/ 0 h 25"/>
                    <a:gd name="T4" fmla="*/ 0 w 318"/>
                    <a:gd name="T5" fmla="*/ 0 h 25"/>
                    <a:gd name="T6" fmla="*/ 0 w 318"/>
                    <a:gd name="T7" fmla="*/ 25 h 25"/>
                    <a:gd name="T8" fmla="*/ 318 w 318"/>
                    <a:gd name="T9" fmla="*/ 25 h 25"/>
                    <a:gd name="T10" fmla="*/ 318 w 318"/>
                    <a:gd name="T11" fmla="*/ 12 h 25"/>
                  </a:gdLst>
                  <a:ahLst/>
                  <a:cxnLst>
                    <a:cxn ang="0">
                      <a:pos x="T0" y="T1"/>
                    </a:cxn>
                    <a:cxn ang="0">
                      <a:pos x="T2" y="T3"/>
                    </a:cxn>
                    <a:cxn ang="0">
                      <a:pos x="T4" y="T5"/>
                    </a:cxn>
                    <a:cxn ang="0">
                      <a:pos x="T6" y="T7"/>
                    </a:cxn>
                    <a:cxn ang="0">
                      <a:pos x="T8" y="T9"/>
                    </a:cxn>
                    <a:cxn ang="0">
                      <a:pos x="T10" y="T11"/>
                    </a:cxn>
                  </a:cxnLst>
                  <a:rect l="0" t="0" r="r" b="b"/>
                  <a:pathLst>
                    <a:path w="318" h="25">
                      <a:moveTo>
                        <a:pt x="318" y="12"/>
                      </a:moveTo>
                      <a:lnTo>
                        <a:pt x="318" y="0"/>
                      </a:lnTo>
                      <a:lnTo>
                        <a:pt x="0" y="0"/>
                      </a:lnTo>
                      <a:lnTo>
                        <a:pt x="0" y="25"/>
                      </a:lnTo>
                      <a:lnTo>
                        <a:pt x="318" y="25"/>
                      </a:lnTo>
                      <a:lnTo>
                        <a:pt x="318" y="12"/>
                      </a:lnTo>
                      <a:close/>
                    </a:path>
                  </a:pathLst>
                </a:custGeom>
                <a:solidFill>
                  <a:schemeClr val="folHlink"/>
                </a:solidFill>
                <a:ln w="28575" cmpd="sng">
                  <a:solidFill>
                    <a:schemeClr val="folHlink"/>
                  </a:solidFill>
                  <a:round/>
                  <a:headEnd/>
                  <a:tailEnd/>
                </a:ln>
              </p:spPr>
              <p:txBody>
                <a:bodyPr/>
                <a:lstStyle/>
                <a:p>
                  <a:endParaRPr lang="de-DE"/>
                </a:p>
              </p:txBody>
            </p:sp>
            <p:grpSp>
              <p:nvGrpSpPr>
                <p:cNvPr id="127" name="Group 18"/>
                <p:cNvGrpSpPr>
                  <a:grpSpLocks/>
                </p:cNvGrpSpPr>
                <p:nvPr/>
              </p:nvGrpSpPr>
              <p:grpSpPr bwMode="auto">
                <a:xfrm>
                  <a:off x="720" y="1392"/>
                  <a:ext cx="262" cy="1562"/>
                  <a:chOff x="720" y="1392"/>
                  <a:chExt cx="262" cy="1562"/>
                </a:xfrm>
              </p:grpSpPr>
              <p:sp>
                <p:nvSpPr>
                  <p:cNvPr id="128" name="Freeform 19"/>
                  <p:cNvSpPr>
                    <a:spLocks/>
                  </p:cNvSpPr>
                  <p:nvPr/>
                </p:nvSpPr>
                <p:spPr bwMode="auto">
                  <a:xfrm>
                    <a:off x="727" y="1647"/>
                    <a:ext cx="234" cy="18"/>
                  </a:xfrm>
                  <a:custGeom>
                    <a:avLst/>
                    <a:gdLst>
                      <a:gd name="T0" fmla="*/ 315 w 315"/>
                      <a:gd name="T1" fmla="*/ 12 h 27"/>
                      <a:gd name="T2" fmla="*/ 315 w 315"/>
                      <a:gd name="T3" fmla="*/ 0 h 27"/>
                      <a:gd name="T4" fmla="*/ 0 w 315"/>
                      <a:gd name="T5" fmla="*/ 0 h 27"/>
                      <a:gd name="T6" fmla="*/ 0 w 315"/>
                      <a:gd name="T7" fmla="*/ 27 h 27"/>
                      <a:gd name="T8" fmla="*/ 315 w 315"/>
                      <a:gd name="T9" fmla="*/ 27 h 27"/>
                      <a:gd name="T10" fmla="*/ 315 w 315"/>
                      <a:gd name="T11" fmla="*/ 12 h 27"/>
                    </a:gdLst>
                    <a:ahLst/>
                    <a:cxnLst>
                      <a:cxn ang="0">
                        <a:pos x="T0" y="T1"/>
                      </a:cxn>
                      <a:cxn ang="0">
                        <a:pos x="T2" y="T3"/>
                      </a:cxn>
                      <a:cxn ang="0">
                        <a:pos x="T4" y="T5"/>
                      </a:cxn>
                      <a:cxn ang="0">
                        <a:pos x="T6" y="T7"/>
                      </a:cxn>
                      <a:cxn ang="0">
                        <a:pos x="T8" y="T9"/>
                      </a:cxn>
                      <a:cxn ang="0">
                        <a:pos x="T10" y="T11"/>
                      </a:cxn>
                    </a:cxnLst>
                    <a:rect l="0" t="0" r="r" b="b"/>
                    <a:pathLst>
                      <a:path w="315" h="27">
                        <a:moveTo>
                          <a:pt x="315" y="12"/>
                        </a:moveTo>
                        <a:lnTo>
                          <a:pt x="315" y="0"/>
                        </a:lnTo>
                        <a:lnTo>
                          <a:pt x="0" y="0"/>
                        </a:lnTo>
                        <a:lnTo>
                          <a:pt x="0" y="27"/>
                        </a:lnTo>
                        <a:lnTo>
                          <a:pt x="315" y="27"/>
                        </a:lnTo>
                        <a:lnTo>
                          <a:pt x="315" y="12"/>
                        </a:lnTo>
                        <a:close/>
                      </a:path>
                    </a:pathLst>
                  </a:custGeom>
                  <a:solidFill>
                    <a:schemeClr val="folHlink"/>
                  </a:solidFill>
                  <a:ln w="28575" cmpd="sng">
                    <a:solidFill>
                      <a:schemeClr val="folHlink"/>
                    </a:solidFill>
                    <a:round/>
                    <a:headEnd/>
                    <a:tailEnd/>
                  </a:ln>
                </p:spPr>
                <p:txBody>
                  <a:bodyPr/>
                  <a:lstStyle/>
                  <a:p>
                    <a:endParaRPr lang="de-DE"/>
                  </a:p>
                </p:txBody>
              </p:sp>
              <p:sp>
                <p:nvSpPr>
                  <p:cNvPr id="129" name="Freeform 20"/>
                  <p:cNvSpPr>
                    <a:spLocks/>
                  </p:cNvSpPr>
                  <p:nvPr/>
                </p:nvSpPr>
                <p:spPr bwMode="auto">
                  <a:xfrm>
                    <a:off x="740" y="1976"/>
                    <a:ext cx="235" cy="18"/>
                  </a:xfrm>
                  <a:custGeom>
                    <a:avLst/>
                    <a:gdLst>
                      <a:gd name="T0" fmla="*/ 318 w 318"/>
                      <a:gd name="T1" fmla="*/ 15 h 27"/>
                      <a:gd name="T2" fmla="*/ 318 w 318"/>
                      <a:gd name="T3" fmla="*/ 0 h 27"/>
                      <a:gd name="T4" fmla="*/ 0 w 318"/>
                      <a:gd name="T5" fmla="*/ 0 h 27"/>
                      <a:gd name="T6" fmla="*/ 0 w 318"/>
                      <a:gd name="T7" fmla="*/ 27 h 27"/>
                      <a:gd name="T8" fmla="*/ 318 w 318"/>
                      <a:gd name="T9" fmla="*/ 27 h 27"/>
                      <a:gd name="T10" fmla="*/ 318 w 318"/>
                      <a:gd name="T11" fmla="*/ 15 h 27"/>
                    </a:gdLst>
                    <a:ahLst/>
                    <a:cxnLst>
                      <a:cxn ang="0">
                        <a:pos x="T0" y="T1"/>
                      </a:cxn>
                      <a:cxn ang="0">
                        <a:pos x="T2" y="T3"/>
                      </a:cxn>
                      <a:cxn ang="0">
                        <a:pos x="T4" y="T5"/>
                      </a:cxn>
                      <a:cxn ang="0">
                        <a:pos x="T6" y="T7"/>
                      </a:cxn>
                      <a:cxn ang="0">
                        <a:pos x="T8" y="T9"/>
                      </a:cxn>
                      <a:cxn ang="0">
                        <a:pos x="T10" y="T11"/>
                      </a:cxn>
                    </a:cxnLst>
                    <a:rect l="0" t="0" r="r" b="b"/>
                    <a:pathLst>
                      <a:path w="318" h="27">
                        <a:moveTo>
                          <a:pt x="318" y="15"/>
                        </a:moveTo>
                        <a:lnTo>
                          <a:pt x="318" y="0"/>
                        </a:lnTo>
                        <a:lnTo>
                          <a:pt x="0" y="0"/>
                        </a:lnTo>
                        <a:lnTo>
                          <a:pt x="0" y="27"/>
                        </a:lnTo>
                        <a:lnTo>
                          <a:pt x="318" y="27"/>
                        </a:lnTo>
                        <a:lnTo>
                          <a:pt x="318" y="15"/>
                        </a:lnTo>
                        <a:close/>
                      </a:path>
                    </a:pathLst>
                  </a:custGeom>
                  <a:solidFill>
                    <a:schemeClr val="folHlink"/>
                  </a:solidFill>
                  <a:ln w="28575" cmpd="sng">
                    <a:solidFill>
                      <a:schemeClr val="folHlink"/>
                    </a:solidFill>
                    <a:round/>
                    <a:headEnd/>
                    <a:tailEnd/>
                  </a:ln>
                </p:spPr>
                <p:txBody>
                  <a:bodyPr/>
                  <a:lstStyle/>
                  <a:p>
                    <a:endParaRPr lang="de-DE"/>
                  </a:p>
                </p:txBody>
              </p:sp>
              <p:sp>
                <p:nvSpPr>
                  <p:cNvPr id="130" name="Line 21"/>
                  <p:cNvSpPr>
                    <a:spLocks noChangeShapeType="1"/>
                  </p:cNvSpPr>
                  <p:nvPr/>
                </p:nvSpPr>
                <p:spPr bwMode="auto">
                  <a:xfrm>
                    <a:off x="727" y="2763"/>
                    <a:ext cx="255" cy="0"/>
                  </a:xfrm>
                  <a:prstGeom prst="line">
                    <a:avLst/>
                  </a:prstGeom>
                  <a:noFill/>
                  <a:ln w="63500">
                    <a:solidFill>
                      <a:schemeClr val="folHlink"/>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31" name="Freeform 22"/>
                  <p:cNvSpPr>
                    <a:spLocks/>
                  </p:cNvSpPr>
                  <p:nvPr/>
                </p:nvSpPr>
                <p:spPr bwMode="auto">
                  <a:xfrm>
                    <a:off x="960" y="1392"/>
                    <a:ext cx="21" cy="1562"/>
                  </a:xfrm>
                  <a:custGeom>
                    <a:avLst/>
                    <a:gdLst>
                      <a:gd name="T0" fmla="*/ 16 w 28"/>
                      <a:gd name="T1" fmla="*/ 2309 h 2309"/>
                      <a:gd name="T2" fmla="*/ 28 w 28"/>
                      <a:gd name="T3" fmla="*/ 2296 h 2309"/>
                      <a:gd name="T4" fmla="*/ 28 w 28"/>
                      <a:gd name="T5" fmla="*/ 0 h 2309"/>
                      <a:gd name="T6" fmla="*/ 0 w 28"/>
                      <a:gd name="T7" fmla="*/ 0 h 2309"/>
                      <a:gd name="T8" fmla="*/ 0 w 28"/>
                      <a:gd name="T9" fmla="*/ 2296 h 2309"/>
                      <a:gd name="T10" fmla="*/ 16 w 28"/>
                      <a:gd name="T11" fmla="*/ 2284 h 2309"/>
                      <a:gd name="T12" fmla="*/ 16 w 28"/>
                      <a:gd name="T13" fmla="*/ 2309 h 2309"/>
                      <a:gd name="T14" fmla="*/ 28 w 28"/>
                      <a:gd name="T15" fmla="*/ 2309 h 2309"/>
                      <a:gd name="T16" fmla="*/ 28 w 28"/>
                      <a:gd name="T17" fmla="*/ 2296 h 2309"/>
                      <a:gd name="T18" fmla="*/ 16 w 28"/>
                      <a:gd name="T19" fmla="*/ 2309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09">
                        <a:moveTo>
                          <a:pt x="16" y="2309"/>
                        </a:moveTo>
                        <a:lnTo>
                          <a:pt x="28" y="2296"/>
                        </a:lnTo>
                        <a:lnTo>
                          <a:pt x="28" y="0"/>
                        </a:lnTo>
                        <a:lnTo>
                          <a:pt x="0" y="0"/>
                        </a:lnTo>
                        <a:lnTo>
                          <a:pt x="0" y="2296"/>
                        </a:lnTo>
                        <a:lnTo>
                          <a:pt x="16" y="2284"/>
                        </a:lnTo>
                        <a:lnTo>
                          <a:pt x="16" y="2309"/>
                        </a:lnTo>
                        <a:lnTo>
                          <a:pt x="28" y="2309"/>
                        </a:lnTo>
                        <a:lnTo>
                          <a:pt x="28" y="2296"/>
                        </a:lnTo>
                        <a:lnTo>
                          <a:pt x="16" y="2309"/>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32" name="Freeform 23"/>
                  <p:cNvSpPr>
                    <a:spLocks/>
                  </p:cNvSpPr>
                  <p:nvPr/>
                </p:nvSpPr>
                <p:spPr bwMode="auto">
                  <a:xfrm>
                    <a:off x="727" y="1392"/>
                    <a:ext cx="19" cy="1562"/>
                  </a:xfrm>
                  <a:custGeom>
                    <a:avLst/>
                    <a:gdLst>
                      <a:gd name="T0" fmla="*/ 13 w 25"/>
                      <a:gd name="T1" fmla="*/ 0 h 2309"/>
                      <a:gd name="T2" fmla="*/ 0 w 25"/>
                      <a:gd name="T3" fmla="*/ 13 h 2309"/>
                      <a:gd name="T4" fmla="*/ 0 w 25"/>
                      <a:gd name="T5" fmla="*/ 2309 h 2309"/>
                      <a:gd name="T6" fmla="*/ 25 w 25"/>
                      <a:gd name="T7" fmla="*/ 2309 h 2309"/>
                      <a:gd name="T8" fmla="*/ 25 w 25"/>
                      <a:gd name="T9" fmla="*/ 13 h 2309"/>
                      <a:gd name="T10" fmla="*/ 13 w 25"/>
                      <a:gd name="T11" fmla="*/ 25 h 2309"/>
                      <a:gd name="T12" fmla="*/ 13 w 25"/>
                      <a:gd name="T13" fmla="*/ 0 h 2309"/>
                      <a:gd name="T14" fmla="*/ 0 w 25"/>
                      <a:gd name="T15" fmla="*/ 0 h 2309"/>
                      <a:gd name="T16" fmla="*/ 0 w 25"/>
                      <a:gd name="T17" fmla="*/ 13 h 2309"/>
                      <a:gd name="T18" fmla="*/ 13 w 25"/>
                      <a:gd name="T19" fmla="*/ 0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09">
                        <a:moveTo>
                          <a:pt x="13" y="0"/>
                        </a:moveTo>
                        <a:lnTo>
                          <a:pt x="0" y="13"/>
                        </a:lnTo>
                        <a:lnTo>
                          <a:pt x="0" y="2309"/>
                        </a:lnTo>
                        <a:lnTo>
                          <a:pt x="25" y="2309"/>
                        </a:lnTo>
                        <a:lnTo>
                          <a:pt x="25" y="13"/>
                        </a:lnTo>
                        <a:lnTo>
                          <a:pt x="13" y="25"/>
                        </a:lnTo>
                        <a:lnTo>
                          <a:pt x="13" y="0"/>
                        </a:lnTo>
                        <a:lnTo>
                          <a:pt x="0" y="0"/>
                        </a:lnTo>
                        <a:lnTo>
                          <a:pt x="0" y="13"/>
                        </a:lnTo>
                        <a:lnTo>
                          <a:pt x="13" y="0"/>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33" name="Freeform 24"/>
                  <p:cNvSpPr>
                    <a:spLocks/>
                  </p:cNvSpPr>
                  <p:nvPr/>
                </p:nvSpPr>
                <p:spPr bwMode="auto">
                  <a:xfrm>
                    <a:off x="720" y="2544"/>
                    <a:ext cx="235" cy="17"/>
                  </a:xfrm>
                  <a:custGeom>
                    <a:avLst/>
                    <a:gdLst>
                      <a:gd name="T0" fmla="*/ 318 w 318"/>
                      <a:gd name="T1" fmla="*/ 12 h 25"/>
                      <a:gd name="T2" fmla="*/ 318 w 318"/>
                      <a:gd name="T3" fmla="*/ 0 h 25"/>
                      <a:gd name="T4" fmla="*/ 0 w 318"/>
                      <a:gd name="T5" fmla="*/ 0 h 25"/>
                      <a:gd name="T6" fmla="*/ 0 w 318"/>
                      <a:gd name="T7" fmla="*/ 25 h 25"/>
                      <a:gd name="T8" fmla="*/ 318 w 318"/>
                      <a:gd name="T9" fmla="*/ 25 h 25"/>
                      <a:gd name="T10" fmla="*/ 318 w 318"/>
                      <a:gd name="T11" fmla="*/ 12 h 25"/>
                    </a:gdLst>
                    <a:ahLst/>
                    <a:cxnLst>
                      <a:cxn ang="0">
                        <a:pos x="T0" y="T1"/>
                      </a:cxn>
                      <a:cxn ang="0">
                        <a:pos x="T2" y="T3"/>
                      </a:cxn>
                      <a:cxn ang="0">
                        <a:pos x="T4" y="T5"/>
                      </a:cxn>
                      <a:cxn ang="0">
                        <a:pos x="T6" y="T7"/>
                      </a:cxn>
                      <a:cxn ang="0">
                        <a:pos x="T8" y="T9"/>
                      </a:cxn>
                      <a:cxn ang="0">
                        <a:pos x="T10" y="T11"/>
                      </a:cxn>
                    </a:cxnLst>
                    <a:rect l="0" t="0" r="r" b="b"/>
                    <a:pathLst>
                      <a:path w="318" h="25">
                        <a:moveTo>
                          <a:pt x="318" y="12"/>
                        </a:moveTo>
                        <a:lnTo>
                          <a:pt x="318" y="0"/>
                        </a:lnTo>
                        <a:lnTo>
                          <a:pt x="0" y="0"/>
                        </a:lnTo>
                        <a:lnTo>
                          <a:pt x="0" y="25"/>
                        </a:lnTo>
                        <a:lnTo>
                          <a:pt x="318" y="25"/>
                        </a:lnTo>
                        <a:lnTo>
                          <a:pt x="318" y="12"/>
                        </a:lnTo>
                        <a:close/>
                      </a:path>
                    </a:pathLst>
                  </a:custGeom>
                  <a:solidFill>
                    <a:srgbClr val="996633"/>
                  </a:solidFill>
                  <a:ln w="28575" cmpd="sng">
                    <a:solidFill>
                      <a:srgbClr val="996633"/>
                    </a:solidFill>
                    <a:round/>
                    <a:headEnd/>
                    <a:tailEnd/>
                  </a:ln>
                </p:spPr>
                <p:txBody>
                  <a:bodyPr/>
                  <a:lstStyle/>
                  <a:p>
                    <a:endParaRPr lang="de-DE"/>
                  </a:p>
                </p:txBody>
              </p:sp>
            </p:grpSp>
          </p:grpSp>
        </p:grpSp>
        <p:sp>
          <p:nvSpPr>
            <p:cNvPr id="18" name="Freeform 25"/>
            <p:cNvSpPr>
              <a:spLocks/>
            </p:cNvSpPr>
            <p:nvPr/>
          </p:nvSpPr>
          <p:spPr bwMode="auto">
            <a:xfrm>
              <a:off x="6997700" y="3082925"/>
              <a:ext cx="425450" cy="417513"/>
            </a:xfrm>
            <a:custGeom>
              <a:avLst/>
              <a:gdLst>
                <a:gd name="T0" fmla="*/ 268 w 268"/>
                <a:gd name="T1" fmla="*/ 33 h 263"/>
                <a:gd name="T2" fmla="*/ 263 w 268"/>
                <a:gd name="T3" fmla="*/ 31 h 263"/>
                <a:gd name="T4" fmla="*/ 257 w 268"/>
                <a:gd name="T5" fmla="*/ 27 h 263"/>
                <a:gd name="T6" fmla="*/ 251 w 268"/>
                <a:gd name="T7" fmla="*/ 23 h 263"/>
                <a:gd name="T8" fmla="*/ 244 w 268"/>
                <a:gd name="T9" fmla="*/ 19 h 263"/>
                <a:gd name="T10" fmla="*/ 238 w 268"/>
                <a:gd name="T11" fmla="*/ 15 h 263"/>
                <a:gd name="T12" fmla="*/ 232 w 268"/>
                <a:gd name="T13" fmla="*/ 14 h 263"/>
                <a:gd name="T14" fmla="*/ 224 w 268"/>
                <a:gd name="T15" fmla="*/ 12 h 263"/>
                <a:gd name="T16" fmla="*/ 219 w 268"/>
                <a:gd name="T17" fmla="*/ 8 h 263"/>
                <a:gd name="T18" fmla="*/ 201 w 268"/>
                <a:gd name="T19" fmla="*/ 4 h 263"/>
                <a:gd name="T20" fmla="*/ 184 w 268"/>
                <a:gd name="T21" fmla="*/ 0 h 263"/>
                <a:gd name="T22" fmla="*/ 167 w 268"/>
                <a:gd name="T23" fmla="*/ 0 h 263"/>
                <a:gd name="T24" fmla="*/ 149 w 268"/>
                <a:gd name="T25" fmla="*/ 0 h 263"/>
                <a:gd name="T26" fmla="*/ 134 w 268"/>
                <a:gd name="T27" fmla="*/ 0 h 263"/>
                <a:gd name="T28" fmla="*/ 119 w 268"/>
                <a:gd name="T29" fmla="*/ 4 h 263"/>
                <a:gd name="T30" fmla="*/ 103 w 268"/>
                <a:gd name="T31" fmla="*/ 8 h 263"/>
                <a:gd name="T32" fmla="*/ 88 w 268"/>
                <a:gd name="T33" fmla="*/ 14 h 263"/>
                <a:gd name="T34" fmla="*/ 75 w 268"/>
                <a:gd name="T35" fmla="*/ 19 h 263"/>
                <a:gd name="T36" fmla="*/ 61 w 268"/>
                <a:gd name="T37" fmla="*/ 27 h 263"/>
                <a:gd name="T38" fmla="*/ 48 w 268"/>
                <a:gd name="T39" fmla="*/ 37 h 263"/>
                <a:gd name="T40" fmla="*/ 38 w 268"/>
                <a:gd name="T41" fmla="*/ 46 h 263"/>
                <a:gd name="T42" fmla="*/ 29 w 268"/>
                <a:gd name="T43" fmla="*/ 58 h 263"/>
                <a:gd name="T44" fmla="*/ 19 w 268"/>
                <a:gd name="T45" fmla="*/ 69 h 263"/>
                <a:gd name="T46" fmla="*/ 11 w 268"/>
                <a:gd name="T47" fmla="*/ 83 h 263"/>
                <a:gd name="T48" fmla="*/ 7 w 268"/>
                <a:gd name="T49" fmla="*/ 98 h 263"/>
                <a:gd name="T50" fmla="*/ 4 w 268"/>
                <a:gd name="T51" fmla="*/ 108 h 263"/>
                <a:gd name="T52" fmla="*/ 2 w 268"/>
                <a:gd name="T53" fmla="*/ 119 h 263"/>
                <a:gd name="T54" fmla="*/ 0 w 268"/>
                <a:gd name="T55" fmla="*/ 131 h 263"/>
                <a:gd name="T56" fmla="*/ 0 w 268"/>
                <a:gd name="T57" fmla="*/ 142 h 263"/>
                <a:gd name="T58" fmla="*/ 4 w 268"/>
                <a:gd name="T59" fmla="*/ 165 h 263"/>
                <a:gd name="T60" fmla="*/ 9 w 268"/>
                <a:gd name="T61" fmla="*/ 187 h 263"/>
                <a:gd name="T62" fmla="*/ 19 w 268"/>
                <a:gd name="T63" fmla="*/ 208 h 263"/>
                <a:gd name="T64" fmla="*/ 32 w 268"/>
                <a:gd name="T65" fmla="*/ 229 h 263"/>
                <a:gd name="T66" fmla="*/ 50 w 268"/>
                <a:gd name="T67" fmla="*/ 246 h 263"/>
                <a:gd name="T68" fmla="*/ 69 w 268"/>
                <a:gd name="T69" fmla="*/ 263 h 263"/>
                <a:gd name="T70" fmla="*/ 268 w 268"/>
                <a:gd name="T71" fmla="*/ 3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8" h="263">
                  <a:moveTo>
                    <a:pt x="268" y="33"/>
                  </a:moveTo>
                  <a:lnTo>
                    <a:pt x="263" y="31"/>
                  </a:lnTo>
                  <a:lnTo>
                    <a:pt x="257" y="27"/>
                  </a:lnTo>
                  <a:lnTo>
                    <a:pt x="251" y="23"/>
                  </a:lnTo>
                  <a:lnTo>
                    <a:pt x="244" y="19"/>
                  </a:lnTo>
                  <a:lnTo>
                    <a:pt x="238" y="15"/>
                  </a:lnTo>
                  <a:lnTo>
                    <a:pt x="232" y="14"/>
                  </a:lnTo>
                  <a:lnTo>
                    <a:pt x="224" y="12"/>
                  </a:lnTo>
                  <a:lnTo>
                    <a:pt x="219" y="8"/>
                  </a:lnTo>
                  <a:lnTo>
                    <a:pt x="201" y="4"/>
                  </a:lnTo>
                  <a:lnTo>
                    <a:pt x="184" y="0"/>
                  </a:lnTo>
                  <a:lnTo>
                    <a:pt x="167" y="0"/>
                  </a:lnTo>
                  <a:lnTo>
                    <a:pt x="149" y="0"/>
                  </a:lnTo>
                  <a:lnTo>
                    <a:pt x="134" y="0"/>
                  </a:lnTo>
                  <a:lnTo>
                    <a:pt x="119" y="4"/>
                  </a:lnTo>
                  <a:lnTo>
                    <a:pt x="103" y="8"/>
                  </a:lnTo>
                  <a:lnTo>
                    <a:pt x="88" y="14"/>
                  </a:lnTo>
                  <a:lnTo>
                    <a:pt x="75" y="19"/>
                  </a:lnTo>
                  <a:lnTo>
                    <a:pt x="61" y="27"/>
                  </a:lnTo>
                  <a:lnTo>
                    <a:pt x="48" y="37"/>
                  </a:lnTo>
                  <a:lnTo>
                    <a:pt x="38" y="46"/>
                  </a:lnTo>
                  <a:lnTo>
                    <a:pt x="29" y="58"/>
                  </a:lnTo>
                  <a:lnTo>
                    <a:pt x="19" y="69"/>
                  </a:lnTo>
                  <a:lnTo>
                    <a:pt x="11" y="83"/>
                  </a:lnTo>
                  <a:lnTo>
                    <a:pt x="7" y="98"/>
                  </a:lnTo>
                  <a:lnTo>
                    <a:pt x="4" y="108"/>
                  </a:lnTo>
                  <a:lnTo>
                    <a:pt x="2" y="119"/>
                  </a:lnTo>
                  <a:lnTo>
                    <a:pt x="0" y="131"/>
                  </a:lnTo>
                  <a:lnTo>
                    <a:pt x="0" y="142"/>
                  </a:lnTo>
                  <a:lnTo>
                    <a:pt x="4" y="165"/>
                  </a:lnTo>
                  <a:lnTo>
                    <a:pt x="9" y="187"/>
                  </a:lnTo>
                  <a:lnTo>
                    <a:pt x="19" y="208"/>
                  </a:lnTo>
                  <a:lnTo>
                    <a:pt x="32" y="229"/>
                  </a:lnTo>
                  <a:lnTo>
                    <a:pt x="50" y="246"/>
                  </a:lnTo>
                  <a:lnTo>
                    <a:pt x="69" y="263"/>
                  </a:lnTo>
                  <a:lnTo>
                    <a:pt x="268" y="3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9" name="Freeform 26"/>
            <p:cNvSpPr>
              <a:spLocks/>
            </p:cNvSpPr>
            <p:nvPr/>
          </p:nvSpPr>
          <p:spPr bwMode="auto">
            <a:xfrm>
              <a:off x="7326313" y="3046413"/>
              <a:ext cx="128587" cy="131762"/>
            </a:xfrm>
            <a:custGeom>
              <a:avLst/>
              <a:gdLst>
                <a:gd name="T0" fmla="*/ 0 w 81"/>
                <a:gd name="T1" fmla="*/ 63 h 83"/>
                <a:gd name="T2" fmla="*/ 0 w 81"/>
                <a:gd name="T3" fmla="*/ 63 h 83"/>
                <a:gd name="T4" fmla="*/ 6 w 81"/>
                <a:gd name="T5" fmla="*/ 65 h 83"/>
                <a:gd name="T6" fmla="*/ 12 w 81"/>
                <a:gd name="T7" fmla="*/ 67 h 83"/>
                <a:gd name="T8" fmla="*/ 17 w 81"/>
                <a:gd name="T9" fmla="*/ 69 h 83"/>
                <a:gd name="T10" fmla="*/ 23 w 81"/>
                <a:gd name="T11" fmla="*/ 71 h 83"/>
                <a:gd name="T12" fmla="*/ 29 w 81"/>
                <a:gd name="T13" fmla="*/ 75 h 83"/>
                <a:gd name="T14" fmla="*/ 35 w 81"/>
                <a:gd name="T15" fmla="*/ 77 h 83"/>
                <a:gd name="T16" fmla="*/ 38 w 81"/>
                <a:gd name="T17" fmla="*/ 81 h 83"/>
                <a:gd name="T18" fmla="*/ 44 w 81"/>
                <a:gd name="T19" fmla="*/ 83 h 83"/>
                <a:gd name="T20" fmla="*/ 81 w 81"/>
                <a:gd name="T21" fmla="*/ 31 h 83"/>
                <a:gd name="T22" fmla="*/ 73 w 81"/>
                <a:gd name="T23" fmla="*/ 25 h 83"/>
                <a:gd name="T24" fmla="*/ 67 w 81"/>
                <a:gd name="T25" fmla="*/ 21 h 83"/>
                <a:gd name="T26" fmla="*/ 60 w 81"/>
                <a:gd name="T27" fmla="*/ 17 h 83"/>
                <a:gd name="T28" fmla="*/ 52 w 81"/>
                <a:gd name="T29" fmla="*/ 13 h 83"/>
                <a:gd name="T30" fmla="*/ 44 w 81"/>
                <a:gd name="T31" fmla="*/ 10 h 83"/>
                <a:gd name="T32" fmla="*/ 37 w 81"/>
                <a:gd name="T33" fmla="*/ 6 h 83"/>
                <a:gd name="T34" fmla="*/ 29 w 81"/>
                <a:gd name="T35" fmla="*/ 4 h 83"/>
                <a:gd name="T36" fmla="*/ 21 w 81"/>
                <a:gd name="T37" fmla="*/ 0 h 83"/>
                <a:gd name="T38" fmla="*/ 21 w 81"/>
                <a:gd name="T39" fmla="*/ 0 h 83"/>
                <a:gd name="T40" fmla="*/ 0 w 81"/>
                <a:gd name="T41" fmla="*/ 6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83">
                  <a:moveTo>
                    <a:pt x="0" y="63"/>
                  </a:moveTo>
                  <a:lnTo>
                    <a:pt x="0" y="63"/>
                  </a:lnTo>
                  <a:lnTo>
                    <a:pt x="6" y="65"/>
                  </a:lnTo>
                  <a:lnTo>
                    <a:pt x="12" y="67"/>
                  </a:lnTo>
                  <a:lnTo>
                    <a:pt x="17" y="69"/>
                  </a:lnTo>
                  <a:lnTo>
                    <a:pt x="23" y="71"/>
                  </a:lnTo>
                  <a:lnTo>
                    <a:pt x="29" y="75"/>
                  </a:lnTo>
                  <a:lnTo>
                    <a:pt x="35" y="77"/>
                  </a:lnTo>
                  <a:lnTo>
                    <a:pt x="38" y="81"/>
                  </a:lnTo>
                  <a:lnTo>
                    <a:pt x="44" y="83"/>
                  </a:lnTo>
                  <a:lnTo>
                    <a:pt x="81" y="31"/>
                  </a:lnTo>
                  <a:lnTo>
                    <a:pt x="73" y="25"/>
                  </a:lnTo>
                  <a:lnTo>
                    <a:pt x="67" y="21"/>
                  </a:lnTo>
                  <a:lnTo>
                    <a:pt x="60" y="17"/>
                  </a:lnTo>
                  <a:lnTo>
                    <a:pt x="52" y="13"/>
                  </a:lnTo>
                  <a:lnTo>
                    <a:pt x="44" y="10"/>
                  </a:lnTo>
                  <a:lnTo>
                    <a:pt x="37" y="6"/>
                  </a:lnTo>
                  <a:lnTo>
                    <a:pt x="29" y="4"/>
                  </a:lnTo>
                  <a:lnTo>
                    <a:pt x="21" y="0"/>
                  </a:lnTo>
                  <a:lnTo>
                    <a:pt x="21" y="0"/>
                  </a:lnTo>
                  <a:lnTo>
                    <a:pt x="0" y="63"/>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0" name="Freeform 27"/>
            <p:cNvSpPr>
              <a:spLocks/>
            </p:cNvSpPr>
            <p:nvPr/>
          </p:nvSpPr>
          <p:spPr bwMode="auto">
            <a:xfrm>
              <a:off x="6958013" y="3030538"/>
              <a:ext cx="401637" cy="223837"/>
            </a:xfrm>
            <a:custGeom>
              <a:avLst/>
              <a:gdLst>
                <a:gd name="T0" fmla="*/ 63 w 253"/>
                <a:gd name="T1" fmla="*/ 141 h 141"/>
                <a:gd name="T2" fmla="*/ 63 w 253"/>
                <a:gd name="T3" fmla="*/ 141 h 141"/>
                <a:gd name="T4" fmla="*/ 67 w 253"/>
                <a:gd name="T5" fmla="*/ 129 h 141"/>
                <a:gd name="T6" fmla="*/ 73 w 253"/>
                <a:gd name="T7" fmla="*/ 120 h 141"/>
                <a:gd name="T8" fmla="*/ 79 w 253"/>
                <a:gd name="T9" fmla="*/ 110 h 141"/>
                <a:gd name="T10" fmla="*/ 86 w 253"/>
                <a:gd name="T11" fmla="*/ 102 h 141"/>
                <a:gd name="T12" fmla="*/ 94 w 253"/>
                <a:gd name="T13" fmla="*/ 95 h 141"/>
                <a:gd name="T14" fmla="*/ 103 w 253"/>
                <a:gd name="T15" fmla="*/ 87 h 141"/>
                <a:gd name="T16" fmla="*/ 115 w 253"/>
                <a:gd name="T17" fmla="*/ 81 h 141"/>
                <a:gd name="T18" fmla="*/ 125 w 253"/>
                <a:gd name="T19" fmla="*/ 75 h 141"/>
                <a:gd name="T20" fmla="*/ 138 w 253"/>
                <a:gd name="T21" fmla="*/ 72 h 141"/>
                <a:gd name="T22" fmla="*/ 150 w 253"/>
                <a:gd name="T23" fmla="*/ 68 h 141"/>
                <a:gd name="T24" fmla="*/ 163 w 253"/>
                <a:gd name="T25" fmla="*/ 66 h 141"/>
                <a:gd name="T26" fmla="*/ 176 w 253"/>
                <a:gd name="T27" fmla="*/ 66 h 141"/>
                <a:gd name="T28" fmla="*/ 190 w 253"/>
                <a:gd name="T29" fmla="*/ 66 h 141"/>
                <a:gd name="T30" fmla="*/ 205 w 253"/>
                <a:gd name="T31" fmla="*/ 66 h 141"/>
                <a:gd name="T32" fmla="*/ 219 w 253"/>
                <a:gd name="T33" fmla="*/ 70 h 141"/>
                <a:gd name="T34" fmla="*/ 232 w 253"/>
                <a:gd name="T35" fmla="*/ 73 h 141"/>
                <a:gd name="T36" fmla="*/ 253 w 253"/>
                <a:gd name="T37" fmla="*/ 10 h 141"/>
                <a:gd name="T38" fmla="*/ 232 w 253"/>
                <a:gd name="T39" fmla="*/ 6 h 141"/>
                <a:gd name="T40" fmla="*/ 213 w 253"/>
                <a:gd name="T41" fmla="*/ 2 h 141"/>
                <a:gd name="T42" fmla="*/ 194 w 253"/>
                <a:gd name="T43" fmla="*/ 0 h 141"/>
                <a:gd name="T44" fmla="*/ 174 w 253"/>
                <a:gd name="T45" fmla="*/ 0 h 141"/>
                <a:gd name="T46" fmla="*/ 155 w 253"/>
                <a:gd name="T47" fmla="*/ 2 h 141"/>
                <a:gd name="T48" fmla="*/ 136 w 253"/>
                <a:gd name="T49" fmla="*/ 4 h 141"/>
                <a:gd name="T50" fmla="*/ 117 w 253"/>
                <a:gd name="T51" fmla="*/ 10 h 141"/>
                <a:gd name="T52" fmla="*/ 100 w 253"/>
                <a:gd name="T53" fmla="*/ 16 h 141"/>
                <a:gd name="T54" fmla="*/ 84 w 253"/>
                <a:gd name="T55" fmla="*/ 23 h 141"/>
                <a:gd name="T56" fmla="*/ 67 w 253"/>
                <a:gd name="T57" fmla="*/ 33 h 141"/>
                <a:gd name="T58" fmla="*/ 54 w 253"/>
                <a:gd name="T59" fmla="*/ 45 h 141"/>
                <a:gd name="T60" fmla="*/ 40 w 253"/>
                <a:gd name="T61" fmla="*/ 56 h 141"/>
                <a:gd name="T62" fmla="*/ 27 w 253"/>
                <a:gd name="T63" fmla="*/ 72 h 141"/>
                <a:gd name="T64" fmla="*/ 17 w 253"/>
                <a:gd name="T65" fmla="*/ 85 h 141"/>
                <a:gd name="T66" fmla="*/ 7 w 253"/>
                <a:gd name="T67" fmla="*/ 102 h 141"/>
                <a:gd name="T68" fmla="*/ 0 w 253"/>
                <a:gd name="T69" fmla="*/ 120 h 141"/>
                <a:gd name="T70" fmla="*/ 0 w 253"/>
                <a:gd name="T71" fmla="*/ 120 h 141"/>
                <a:gd name="T72" fmla="*/ 63 w 253"/>
                <a:gd name="T7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 h="141">
                  <a:moveTo>
                    <a:pt x="63" y="141"/>
                  </a:moveTo>
                  <a:lnTo>
                    <a:pt x="63" y="141"/>
                  </a:lnTo>
                  <a:lnTo>
                    <a:pt x="67" y="129"/>
                  </a:lnTo>
                  <a:lnTo>
                    <a:pt x="73" y="120"/>
                  </a:lnTo>
                  <a:lnTo>
                    <a:pt x="79" y="110"/>
                  </a:lnTo>
                  <a:lnTo>
                    <a:pt x="86" y="102"/>
                  </a:lnTo>
                  <a:lnTo>
                    <a:pt x="94" y="95"/>
                  </a:lnTo>
                  <a:lnTo>
                    <a:pt x="103" y="87"/>
                  </a:lnTo>
                  <a:lnTo>
                    <a:pt x="115" y="81"/>
                  </a:lnTo>
                  <a:lnTo>
                    <a:pt x="125" y="75"/>
                  </a:lnTo>
                  <a:lnTo>
                    <a:pt x="138" y="72"/>
                  </a:lnTo>
                  <a:lnTo>
                    <a:pt x="150" y="68"/>
                  </a:lnTo>
                  <a:lnTo>
                    <a:pt x="163" y="66"/>
                  </a:lnTo>
                  <a:lnTo>
                    <a:pt x="176" y="66"/>
                  </a:lnTo>
                  <a:lnTo>
                    <a:pt x="190" y="66"/>
                  </a:lnTo>
                  <a:lnTo>
                    <a:pt x="205" y="66"/>
                  </a:lnTo>
                  <a:lnTo>
                    <a:pt x="219" y="70"/>
                  </a:lnTo>
                  <a:lnTo>
                    <a:pt x="232" y="73"/>
                  </a:lnTo>
                  <a:lnTo>
                    <a:pt x="253" y="10"/>
                  </a:lnTo>
                  <a:lnTo>
                    <a:pt x="232" y="6"/>
                  </a:lnTo>
                  <a:lnTo>
                    <a:pt x="213" y="2"/>
                  </a:lnTo>
                  <a:lnTo>
                    <a:pt x="194" y="0"/>
                  </a:lnTo>
                  <a:lnTo>
                    <a:pt x="174" y="0"/>
                  </a:lnTo>
                  <a:lnTo>
                    <a:pt x="155" y="2"/>
                  </a:lnTo>
                  <a:lnTo>
                    <a:pt x="136" y="4"/>
                  </a:lnTo>
                  <a:lnTo>
                    <a:pt x="117" y="10"/>
                  </a:lnTo>
                  <a:lnTo>
                    <a:pt x="100" y="16"/>
                  </a:lnTo>
                  <a:lnTo>
                    <a:pt x="84" y="23"/>
                  </a:lnTo>
                  <a:lnTo>
                    <a:pt x="67" y="33"/>
                  </a:lnTo>
                  <a:lnTo>
                    <a:pt x="54" y="45"/>
                  </a:lnTo>
                  <a:lnTo>
                    <a:pt x="40" y="56"/>
                  </a:lnTo>
                  <a:lnTo>
                    <a:pt x="27" y="72"/>
                  </a:lnTo>
                  <a:lnTo>
                    <a:pt x="17" y="85"/>
                  </a:lnTo>
                  <a:lnTo>
                    <a:pt x="7" y="102"/>
                  </a:lnTo>
                  <a:lnTo>
                    <a:pt x="0" y="120"/>
                  </a:lnTo>
                  <a:lnTo>
                    <a:pt x="0" y="120"/>
                  </a:lnTo>
                  <a:lnTo>
                    <a:pt x="63" y="141"/>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1" name="Freeform 28"/>
            <p:cNvSpPr>
              <a:spLocks/>
            </p:cNvSpPr>
            <p:nvPr/>
          </p:nvSpPr>
          <p:spPr bwMode="auto">
            <a:xfrm>
              <a:off x="6945313" y="3221038"/>
              <a:ext cx="192087" cy="322262"/>
            </a:xfrm>
            <a:custGeom>
              <a:avLst/>
              <a:gdLst>
                <a:gd name="T0" fmla="*/ 121 w 121"/>
                <a:gd name="T1" fmla="*/ 149 h 203"/>
                <a:gd name="T2" fmla="*/ 104 w 121"/>
                <a:gd name="T3" fmla="*/ 136 h 203"/>
                <a:gd name="T4" fmla="*/ 90 w 121"/>
                <a:gd name="T5" fmla="*/ 121 h 203"/>
                <a:gd name="T6" fmla="*/ 81 w 121"/>
                <a:gd name="T7" fmla="*/ 105 h 203"/>
                <a:gd name="T8" fmla="*/ 73 w 121"/>
                <a:gd name="T9" fmla="*/ 88 h 203"/>
                <a:gd name="T10" fmla="*/ 67 w 121"/>
                <a:gd name="T11" fmla="*/ 71 h 203"/>
                <a:gd name="T12" fmla="*/ 65 w 121"/>
                <a:gd name="T13" fmla="*/ 53 h 203"/>
                <a:gd name="T14" fmla="*/ 65 w 121"/>
                <a:gd name="T15" fmla="*/ 46 h 203"/>
                <a:gd name="T16" fmla="*/ 67 w 121"/>
                <a:gd name="T17" fmla="*/ 36 h 203"/>
                <a:gd name="T18" fmla="*/ 67 w 121"/>
                <a:gd name="T19" fmla="*/ 28 h 203"/>
                <a:gd name="T20" fmla="*/ 71 w 121"/>
                <a:gd name="T21" fmla="*/ 21 h 203"/>
                <a:gd name="T22" fmla="*/ 8 w 121"/>
                <a:gd name="T23" fmla="*/ 0 h 203"/>
                <a:gd name="T24" fmla="*/ 4 w 121"/>
                <a:gd name="T25" fmla="*/ 15 h 203"/>
                <a:gd name="T26" fmla="*/ 2 w 121"/>
                <a:gd name="T27" fmla="*/ 28 h 203"/>
                <a:gd name="T28" fmla="*/ 0 w 121"/>
                <a:gd name="T29" fmla="*/ 42 h 203"/>
                <a:gd name="T30" fmla="*/ 0 w 121"/>
                <a:gd name="T31" fmla="*/ 57 h 203"/>
                <a:gd name="T32" fmla="*/ 4 w 121"/>
                <a:gd name="T33" fmla="*/ 84 h 203"/>
                <a:gd name="T34" fmla="*/ 12 w 121"/>
                <a:gd name="T35" fmla="*/ 111 h 203"/>
                <a:gd name="T36" fmla="*/ 23 w 121"/>
                <a:gd name="T37" fmla="*/ 136 h 203"/>
                <a:gd name="T38" fmla="*/ 40 w 121"/>
                <a:gd name="T39" fmla="*/ 161 h 203"/>
                <a:gd name="T40" fmla="*/ 60 w 121"/>
                <a:gd name="T41" fmla="*/ 182 h 203"/>
                <a:gd name="T42" fmla="*/ 83 w 121"/>
                <a:gd name="T43" fmla="*/ 203 h 203"/>
                <a:gd name="T44" fmla="*/ 121 w 121"/>
                <a:gd name="T45" fmla="*/ 14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3">
                  <a:moveTo>
                    <a:pt x="121" y="149"/>
                  </a:moveTo>
                  <a:lnTo>
                    <a:pt x="104" y="136"/>
                  </a:lnTo>
                  <a:lnTo>
                    <a:pt x="90" y="121"/>
                  </a:lnTo>
                  <a:lnTo>
                    <a:pt x="81" y="105"/>
                  </a:lnTo>
                  <a:lnTo>
                    <a:pt x="73" y="88"/>
                  </a:lnTo>
                  <a:lnTo>
                    <a:pt x="67" y="71"/>
                  </a:lnTo>
                  <a:lnTo>
                    <a:pt x="65" y="53"/>
                  </a:lnTo>
                  <a:lnTo>
                    <a:pt x="65" y="46"/>
                  </a:lnTo>
                  <a:lnTo>
                    <a:pt x="67" y="36"/>
                  </a:lnTo>
                  <a:lnTo>
                    <a:pt x="67" y="28"/>
                  </a:lnTo>
                  <a:lnTo>
                    <a:pt x="71" y="21"/>
                  </a:lnTo>
                  <a:lnTo>
                    <a:pt x="8" y="0"/>
                  </a:lnTo>
                  <a:lnTo>
                    <a:pt x="4" y="15"/>
                  </a:lnTo>
                  <a:lnTo>
                    <a:pt x="2" y="28"/>
                  </a:lnTo>
                  <a:lnTo>
                    <a:pt x="0" y="42"/>
                  </a:lnTo>
                  <a:lnTo>
                    <a:pt x="0" y="57"/>
                  </a:lnTo>
                  <a:lnTo>
                    <a:pt x="4" y="84"/>
                  </a:lnTo>
                  <a:lnTo>
                    <a:pt x="12" y="111"/>
                  </a:lnTo>
                  <a:lnTo>
                    <a:pt x="23" y="136"/>
                  </a:lnTo>
                  <a:lnTo>
                    <a:pt x="40" y="161"/>
                  </a:lnTo>
                  <a:lnTo>
                    <a:pt x="60" y="182"/>
                  </a:lnTo>
                  <a:lnTo>
                    <a:pt x="83" y="203"/>
                  </a:lnTo>
                  <a:lnTo>
                    <a:pt x="121" y="149"/>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2" name="Freeform 29"/>
            <p:cNvSpPr>
              <a:spLocks/>
            </p:cNvSpPr>
            <p:nvPr/>
          </p:nvSpPr>
          <p:spPr bwMode="auto">
            <a:xfrm>
              <a:off x="5534025" y="2698750"/>
              <a:ext cx="1143000" cy="88900"/>
            </a:xfrm>
            <a:custGeom>
              <a:avLst/>
              <a:gdLst>
                <a:gd name="T0" fmla="*/ 720 w 720"/>
                <a:gd name="T1" fmla="*/ 56 h 56"/>
                <a:gd name="T2" fmla="*/ 665 w 720"/>
                <a:gd name="T3" fmla="*/ 42 h 56"/>
                <a:gd name="T4" fmla="*/ 597 w 720"/>
                <a:gd name="T5" fmla="*/ 33 h 56"/>
                <a:gd name="T6" fmla="*/ 519 w 720"/>
                <a:gd name="T7" fmla="*/ 23 h 56"/>
                <a:gd name="T8" fmla="*/ 428 w 720"/>
                <a:gd name="T9" fmla="*/ 15 h 56"/>
                <a:gd name="T10" fmla="*/ 331 w 720"/>
                <a:gd name="T11" fmla="*/ 10 h 56"/>
                <a:gd name="T12" fmla="*/ 225 w 720"/>
                <a:gd name="T13" fmla="*/ 4 h 56"/>
                <a:gd name="T14" fmla="*/ 116 w 720"/>
                <a:gd name="T15" fmla="*/ 2 h 56"/>
                <a:gd name="T16" fmla="*/ 0 w 720"/>
                <a:gd name="T17" fmla="*/ 0 h 56"/>
                <a:gd name="T18" fmla="*/ 720 w 720"/>
                <a:gd name="T1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56">
                  <a:moveTo>
                    <a:pt x="720" y="56"/>
                  </a:moveTo>
                  <a:lnTo>
                    <a:pt x="665" y="42"/>
                  </a:lnTo>
                  <a:lnTo>
                    <a:pt x="597" y="33"/>
                  </a:lnTo>
                  <a:lnTo>
                    <a:pt x="519" y="23"/>
                  </a:lnTo>
                  <a:lnTo>
                    <a:pt x="428" y="15"/>
                  </a:lnTo>
                  <a:lnTo>
                    <a:pt x="331" y="10"/>
                  </a:lnTo>
                  <a:lnTo>
                    <a:pt x="225" y="4"/>
                  </a:lnTo>
                  <a:lnTo>
                    <a:pt x="116" y="2"/>
                  </a:lnTo>
                  <a:lnTo>
                    <a:pt x="0" y="0"/>
                  </a:lnTo>
                  <a:lnTo>
                    <a:pt x="720" y="56"/>
                  </a:lnTo>
                  <a:close/>
                </a:path>
              </a:pathLst>
            </a:custGeom>
            <a:solidFill>
              <a:srgbClr val="C8AEC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3" name="Freeform 30"/>
            <p:cNvSpPr>
              <a:spLocks/>
            </p:cNvSpPr>
            <p:nvPr/>
          </p:nvSpPr>
          <p:spPr bwMode="auto">
            <a:xfrm>
              <a:off x="5534025" y="2676525"/>
              <a:ext cx="1146175" cy="128588"/>
            </a:xfrm>
            <a:custGeom>
              <a:avLst/>
              <a:gdLst>
                <a:gd name="T0" fmla="*/ 0 w 722"/>
                <a:gd name="T1" fmla="*/ 27 h 81"/>
                <a:gd name="T2" fmla="*/ 114 w 722"/>
                <a:gd name="T3" fmla="*/ 29 h 81"/>
                <a:gd name="T4" fmla="*/ 225 w 722"/>
                <a:gd name="T5" fmla="*/ 31 h 81"/>
                <a:gd name="T6" fmla="*/ 329 w 722"/>
                <a:gd name="T7" fmla="*/ 37 h 81"/>
                <a:gd name="T8" fmla="*/ 427 w 722"/>
                <a:gd name="T9" fmla="*/ 43 h 81"/>
                <a:gd name="T10" fmla="*/ 517 w 722"/>
                <a:gd name="T11" fmla="*/ 50 h 81"/>
                <a:gd name="T12" fmla="*/ 595 w 722"/>
                <a:gd name="T13" fmla="*/ 60 h 81"/>
                <a:gd name="T14" fmla="*/ 663 w 722"/>
                <a:gd name="T15" fmla="*/ 70 h 81"/>
                <a:gd name="T16" fmla="*/ 716 w 722"/>
                <a:gd name="T17" fmla="*/ 81 h 81"/>
                <a:gd name="T18" fmla="*/ 722 w 722"/>
                <a:gd name="T19" fmla="*/ 56 h 81"/>
                <a:gd name="T20" fmla="*/ 668 w 722"/>
                <a:gd name="T21" fmla="*/ 45 h 81"/>
                <a:gd name="T22" fmla="*/ 599 w 722"/>
                <a:gd name="T23" fmla="*/ 33 h 81"/>
                <a:gd name="T24" fmla="*/ 519 w 722"/>
                <a:gd name="T25" fmla="*/ 24 h 81"/>
                <a:gd name="T26" fmla="*/ 428 w 722"/>
                <a:gd name="T27" fmla="*/ 16 h 81"/>
                <a:gd name="T28" fmla="*/ 331 w 722"/>
                <a:gd name="T29" fmla="*/ 10 h 81"/>
                <a:gd name="T30" fmla="*/ 225 w 722"/>
                <a:gd name="T31" fmla="*/ 4 h 81"/>
                <a:gd name="T32" fmla="*/ 116 w 722"/>
                <a:gd name="T33" fmla="*/ 2 h 81"/>
                <a:gd name="T34" fmla="*/ 0 w 722"/>
                <a:gd name="T35" fmla="*/ 0 h 81"/>
                <a:gd name="T36" fmla="*/ 0 w 722"/>
                <a:gd name="T37" fmla="*/ 2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2" h="81">
                  <a:moveTo>
                    <a:pt x="0" y="27"/>
                  </a:moveTo>
                  <a:lnTo>
                    <a:pt x="114" y="29"/>
                  </a:lnTo>
                  <a:lnTo>
                    <a:pt x="225" y="31"/>
                  </a:lnTo>
                  <a:lnTo>
                    <a:pt x="329" y="37"/>
                  </a:lnTo>
                  <a:lnTo>
                    <a:pt x="427" y="43"/>
                  </a:lnTo>
                  <a:lnTo>
                    <a:pt x="517" y="50"/>
                  </a:lnTo>
                  <a:lnTo>
                    <a:pt x="595" y="60"/>
                  </a:lnTo>
                  <a:lnTo>
                    <a:pt x="663" y="70"/>
                  </a:lnTo>
                  <a:lnTo>
                    <a:pt x="716" y="81"/>
                  </a:lnTo>
                  <a:lnTo>
                    <a:pt x="722" y="56"/>
                  </a:lnTo>
                  <a:lnTo>
                    <a:pt x="668" y="45"/>
                  </a:lnTo>
                  <a:lnTo>
                    <a:pt x="599" y="33"/>
                  </a:lnTo>
                  <a:lnTo>
                    <a:pt x="519" y="24"/>
                  </a:lnTo>
                  <a:lnTo>
                    <a:pt x="428" y="16"/>
                  </a:lnTo>
                  <a:lnTo>
                    <a:pt x="331" y="10"/>
                  </a:lnTo>
                  <a:lnTo>
                    <a:pt x="225" y="4"/>
                  </a:lnTo>
                  <a:lnTo>
                    <a:pt x="116" y="2"/>
                  </a:lnTo>
                  <a:lnTo>
                    <a:pt x="0" y="0"/>
                  </a:lnTo>
                  <a:lnTo>
                    <a:pt x="0" y="27"/>
                  </a:lnTo>
                  <a:close/>
                </a:path>
              </a:pathLst>
            </a:custGeom>
            <a:solidFill>
              <a:srgbClr val="1F1A1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4" name="Freeform 31"/>
            <p:cNvSpPr>
              <a:spLocks/>
            </p:cNvSpPr>
            <p:nvPr/>
          </p:nvSpPr>
          <p:spPr bwMode="auto">
            <a:xfrm>
              <a:off x="4283075" y="2481263"/>
              <a:ext cx="1250950" cy="468312"/>
            </a:xfrm>
            <a:custGeom>
              <a:avLst/>
              <a:gdLst>
                <a:gd name="T0" fmla="*/ 88 w 788"/>
                <a:gd name="T1" fmla="*/ 0 h 295"/>
                <a:gd name="T2" fmla="*/ 702 w 788"/>
                <a:gd name="T3" fmla="*/ 0 h 295"/>
                <a:gd name="T4" fmla="*/ 719 w 788"/>
                <a:gd name="T5" fmla="*/ 2 h 295"/>
                <a:gd name="T6" fmla="*/ 735 w 788"/>
                <a:gd name="T7" fmla="*/ 8 h 295"/>
                <a:gd name="T8" fmla="*/ 750 w 788"/>
                <a:gd name="T9" fmla="*/ 16 h 295"/>
                <a:gd name="T10" fmla="*/ 764 w 788"/>
                <a:gd name="T11" fmla="*/ 25 h 295"/>
                <a:gd name="T12" fmla="*/ 773 w 788"/>
                <a:gd name="T13" fmla="*/ 39 h 295"/>
                <a:gd name="T14" fmla="*/ 783 w 788"/>
                <a:gd name="T15" fmla="*/ 54 h 295"/>
                <a:gd name="T16" fmla="*/ 787 w 788"/>
                <a:gd name="T17" fmla="*/ 72 h 295"/>
                <a:gd name="T18" fmla="*/ 788 w 788"/>
                <a:gd name="T19" fmla="*/ 89 h 295"/>
                <a:gd name="T20" fmla="*/ 788 w 788"/>
                <a:gd name="T21" fmla="*/ 208 h 295"/>
                <a:gd name="T22" fmla="*/ 787 w 788"/>
                <a:gd name="T23" fmla="*/ 225 h 295"/>
                <a:gd name="T24" fmla="*/ 783 w 788"/>
                <a:gd name="T25" fmla="*/ 241 h 295"/>
                <a:gd name="T26" fmla="*/ 773 w 788"/>
                <a:gd name="T27" fmla="*/ 256 h 295"/>
                <a:gd name="T28" fmla="*/ 764 w 788"/>
                <a:gd name="T29" fmla="*/ 270 h 295"/>
                <a:gd name="T30" fmla="*/ 750 w 788"/>
                <a:gd name="T31" fmla="*/ 279 h 295"/>
                <a:gd name="T32" fmla="*/ 735 w 788"/>
                <a:gd name="T33" fmla="*/ 289 h 295"/>
                <a:gd name="T34" fmla="*/ 719 w 788"/>
                <a:gd name="T35" fmla="*/ 293 h 295"/>
                <a:gd name="T36" fmla="*/ 702 w 788"/>
                <a:gd name="T37" fmla="*/ 295 h 295"/>
                <a:gd name="T38" fmla="*/ 88 w 788"/>
                <a:gd name="T39" fmla="*/ 295 h 295"/>
                <a:gd name="T40" fmla="*/ 69 w 788"/>
                <a:gd name="T41" fmla="*/ 293 h 295"/>
                <a:gd name="T42" fmla="*/ 53 w 788"/>
                <a:gd name="T43" fmla="*/ 289 h 295"/>
                <a:gd name="T44" fmla="*/ 38 w 788"/>
                <a:gd name="T45" fmla="*/ 279 h 295"/>
                <a:gd name="T46" fmla="*/ 25 w 788"/>
                <a:gd name="T47" fmla="*/ 270 h 295"/>
                <a:gd name="T48" fmla="*/ 15 w 788"/>
                <a:gd name="T49" fmla="*/ 256 h 295"/>
                <a:gd name="T50" fmla="*/ 7 w 788"/>
                <a:gd name="T51" fmla="*/ 241 h 295"/>
                <a:gd name="T52" fmla="*/ 2 w 788"/>
                <a:gd name="T53" fmla="*/ 225 h 295"/>
                <a:gd name="T54" fmla="*/ 0 w 788"/>
                <a:gd name="T55" fmla="*/ 208 h 295"/>
                <a:gd name="T56" fmla="*/ 0 w 788"/>
                <a:gd name="T57" fmla="*/ 89 h 295"/>
                <a:gd name="T58" fmla="*/ 2 w 788"/>
                <a:gd name="T59" fmla="*/ 72 h 295"/>
                <a:gd name="T60" fmla="*/ 7 w 788"/>
                <a:gd name="T61" fmla="*/ 54 h 295"/>
                <a:gd name="T62" fmla="*/ 15 w 788"/>
                <a:gd name="T63" fmla="*/ 39 h 295"/>
                <a:gd name="T64" fmla="*/ 25 w 788"/>
                <a:gd name="T65" fmla="*/ 25 h 295"/>
                <a:gd name="T66" fmla="*/ 38 w 788"/>
                <a:gd name="T67" fmla="*/ 16 h 295"/>
                <a:gd name="T68" fmla="*/ 53 w 788"/>
                <a:gd name="T69" fmla="*/ 8 h 295"/>
                <a:gd name="T70" fmla="*/ 69 w 788"/>
                <a:gd name="T71" fmla="*/ 2 h 295"/>
                <a:gd name="T72" fmla="*/ 88 w 788"/>
                <a:gd name="T73"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8" h="295">
                  <a:moveTo>
                    <a:pt x="88" y="0"/>
                  </a:moveTo>
                  <a:lnTo>
                    <a:pt x="702" y="0"/>
                  </a:lnTo>
                  <a:lnTo>
                    <a:pt x="719" y="2"/>
                  </a:lnTo>
                  <a:lnTo>
                    <a:pt x="735" y="8"/>
                  </a:lnTo>
                  <a:lnTo>
                    <a:pt x="750" y="16"/>
                  </a:lnTo>
                  <a:lnTo>
                    <a:pt x="764" y="25"/>
                  </a:lnTo>
                  <a:lnTo>
                    <a:pt x="773" y="39"/>
                  </a:lnTo>
                  <a:lnTo>
                    <a:pt x="783" y="54"/>
                  </a:lnTo>
                  <a:lnTo>
                    <a:pt x="787" y="72"/>
                  </a:lnTo>
                  <a:lnTo>
                    <a:pt x="788" y="89"/>
                  </a:lnTo>
                  <a:lnTo>
                    <a:pt x="788" y="208"/>
                  </a:lnTo>
                  <a:lnTo>
                    <a:pt x="787" y="225"/>
                  </a:lnTo>
                  <a:lnTo>
                    <a:pt x="783" y="241"/>
                  </a:lnTo>
                  <a:lnTo>
                    <a:pt x="773" y="256"/>
                  </a:lnTo>
                  <a:lnTo>
                    <a:pt x="764" y="270"/>
                  </a:lnTo>
                  <a:lnTo>
                    <a:pt x="750" y="279"/>
                  </a:lnTo>
                  <a:lnTo>
                    <a:pt x="735" y="289"/>
                  </a:lnTo>
                  <a:lnTo>
                    <a:pt x="719" y="293"/>
                  </a:lnTo>
                  <a:lnTo>
                    <a:pt x="702" y="295"/>
                  </a:lnTo>
                  <a:lnTo>
                    <a:pt x="88" y="295"/>
                  </a:lnTo>
                  <a:lnTo>
                    <a:pt x="69" y="293"/>
                  </a:lnTo>
                  <a:lnTo>
                    <a:pt x="53" y="289"/>
                  </a:lnTo>
                  <a:lnTo>
                    <a:pt x="38" y="279"/>
                  </a:lnTo>
                  <a:lnTo>
                    <a:pt x="25" y="270"/>
                  </a:lnTo>
                  <a:lnTo>
                    <a:pt x="15" y="256"/>
                  </a:lnTo>
                  <a:lnTo>
                    <a:pt x="7" y="241"/>
                  </a:lnTo>
                  <a:lnTo>
                    <a:pt x="2" y="225"/>
                  </a:lnTo>
                  <a:lnTo>
                    <a:pt x="0" y="208"/>
                  </a:lnTo>
                  <a:lnTo>
                    <a:pt x="0" y="89"/>
                  </a:lnTo>
                  <a:lnTo>
                    <a:pt x="2" y="72"/>
                  </a:lnTo>
                  <a:lnTo>
                    <a:pt x="7" y="54"/>
                  </a:lnTo>
                  <a:lnTo>
                    <a:pt x="15" y="39"/>
                  </a:lnTo>
                  <a:lnTo>
                    <a:pt x="25" y="25"/>
                  </a:lnTo>
                  <a:lnTo>
                    <a:pt x="38" y="16"/>
                  </a:lnTo>
                  <a:lnTo>
                    <a:pt x="53" y="8"/>
                  </a:lnTo>
                  <a:lnTo>
                    <a:pt x="69" y="2"/>
                  </a:lnTo>
                  <a:lnTo>
                    <a:pt x="88" y="0"/>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5" name="Freeform 32"/>
            <p:cNvSpPr>
              <a:spLocks/>
            </p:cNvSpPr>
            <p:nvPr/>
          </p:nvSpPr>
          <p:spPr bwMode="auto">
            <a:xfrm>
              <a:off x="4283075" y="2481263"/>
              <a:ext cx="1250950" cy="468312"/>
            </a:xfrm>
            <a:custGeom>
              <a:avLst/>
              <a:gdLst>
                <a:gd name="T0" fmla="*/ 88 w 788"/>
                <a:gd name="T1" fmla="*/ 0 h 295"/>
                <a:gd name="T2" fmla="*/ 702 w 788"/>
                <a:gd name="T3" fmla="*/ 0 h 295"/>
                <a:gd name="T4" fmla="*/ 719 w 788"/>
                <a:gd name="T5" fmla="*/ 2 h 295"/>
                <a:gd name="T6" fmla="*/ 735 w 788"/>
                <a:gd name="T7" fmla="*/ 8 h 295"/>
                <a:gd name="T8" fmla="*/ 750 w 788"/>
                <a:gd name="T9" fmla="*/ 16 h 295"/>
                <a:gd name="T10" fmla="*/ 764 w 788"/>
                <a:gd name="T11" fmla="*/ 25 h 295"/>
                <a:gd name="T12" fmla="*/ 773 w 788"/>
                <a:gd name="T13" fmla="*/ 39 h 295"/>
                <a:gd name="T14" fmla="*/ 783 w 788"/>
                <a:gd name="T15" fmla="*/ 54 h 295"/>
                <a:gd name="T16" fmla="*/ 787 w 788"/>
                <a:gd name="T17" fmla="*/ 72 h 295"/>
                <a:gd name="T18" fmla="*/ 788 w 788"/>
                <a:gd name="T19" fmla="*/ 89 h 295"/>
                <a:gd name="T20" fmla="*/ 788 w 788"/>
                <a:gd name="T21" fmla="*/ 208 h 295"/>
                <a:gd name="T22" fmla="*/ 787 w 788"/>
                <a:gd name="T23" fmla="*/ 225 h 295"/>
                <a:gd name="T24" fmla="*/ 783 w 788"/>
                <a:gd name="T25" fmla="*/ 241 h 295"/>
                <a:gd name="T26" fmla="*/ 773 w 788"/>
                <a:gd name="T27" fmla="*/ 256 h 295"/>
                <a:gd name="T28" fmla="*/ 764 w 788"/>
                <a:gd name="T29" fmla="*/ 270 h 295"/>
                <a:gd name="T30" fmla="*/ 750 w 788"/>
                <a:gd name="T31" fmla="*/ 279 h 295"/>
                <a:gd name="T32" fmla="*/ 735 w 788"/>
                <a:gd name="T33" fmla="*/ 289 h 295"/>
                <a:gd name="T34" fmla="*/ 719 w 788"/>
                <a:gd name="T35" fmla="*/ 293 h 295"/>
                <a:gd name="T36" fmla="*/ 702 w 788"/>
                <a:gd name="T37" fmla="*/ 295 h 295"/>
                <a:gd name="T38" fmla="*/ 88 w 788"/>
                <a:gd name="T39" fmla="*/ 295 h 295"/>
                <a:gd name="T40" fmla="*/ 69 w 788"/>
                <a:gd name="T41" fmla="*/ 293 h 295"/>
                <a:gd name="T42" fmla="*/ 53 w 788"/>
                <a:gd name="T43" fmla="*/ 289 h 295"/>
                <a:gd name="T44" fmla="*/ 38 w 788"/>
                <a:gd name="T45" fmla="*/ 279 h 295"/>
                <a:gd name="T46" fmla="*/ 25 w 788"/>
                <a:gd name="T47" fmla="*/ 270 h 295"/>
                <a:gd name="T48" fmla="*/ 15 w 788"/>
                <a:gd name="T49" fmla="*/ 256 h 295"/>
                <a:gd name="T50" fmla="*/ 7 w 788"/>
                <a:gd name="T51" fmla="*/ 241 h 295"/>
                <a:gd name="T52" fmla="*/ 2 w 788"/>
                <a:gd name="T53" fmla="*/ 225 h 295"/>
                <a:gd name="T54" fmla="*/ 0 w 788"/>
                <a:gd name="T55" fmla="*/ 208 h 295"/>
                <a:gd name="T56" fmla="*/ 0 w 788"/>
                <a:gd name="T57" fmla="*/ 89 h 295"/>
                <a:gd name="T58" fmla="*/ 2 w 788"/>
                <a:gd name="T59" fmla="*/ 72 h 295"/>
                <a:gd name="T60" fmla="*/ 7 w 788"/>
                <a:gd name="T61" fmla="*/ 54 h 295"/>
                <a:gd name="T62" fmla="*/ 15 w 788"/>
                <a:gd name="T63" fmla="*/ 39 h 295"/>
                <a:gd name="T64" fmla="*/ 25 w 788"/>
                <a:gd name="T65" fmla="*/ 25 h 295"/>
                <a:gd name="T66" fmla="*/ 38 w 788"/>
                <a:gd name="T67" fmla="*/ 16 h 295"/>
                <a:gd name="T68" fmla="*/ 53 w 788"/>
                <a:gd name="T69" fmla="*/ 8 h 295"/>
                <a:gd name="T70" fmla="*/ 69 w 788"/>
                <a:gd name="T71" fmla="*/ 2 h 295"/>
                <a:gd name="T72" fmla="*/ 88 w 788"/>
                <a:gd name="T73"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8" h="295">
                  <a:moveTo>
                    <a:pt x="88" y="0"/>
                  </a:moveTo>
                  <a:lnTo>
                    <a:pt x="702" y="0"/>
                  </a:lnTo>
                  <a:lnTo>
                    <a:pt x="719" y="2"/>
                  </a:lnTo>
                  <a:lnTo>
                    <a:pt x="735" y="8"/>
                  </a:lnTo>
                  <a:lnTo>
                    <a:pt x="750" y="16"/>
                  </a:lnTo>
                  <a:lnTo>
                    <a:pt x="764" y="25"/>
                  </a:lnTo>
                  <a:lnTo>
                    <a:pt x="773" y="39"/>
                  </a:lnTo>
                  <a:lnTo>
                    <a:pt x="783" y="54"/>
                  </a:lnTo>
                  <a:lnTo>
                    <a:pt x="787" y="72"/>
                  </a:lnTo>
                  <a:lnTo>
                    <a:pt x="788" y="89"/>
                  </a:lnTo>
                  <a:lnTo>
                    <a:pt x="788" y="208"/>
                  </a:lnTo>
                  <a:lnTo>
                    <a:pt x="787" y="225"/>
                  </a:lnTo>
                  <a:lnTo>
                    <a:pt x="783" y="241"/>
                  </a:lnTo>
                  <a:lnTo>
                    <a:pt x="773" y="256"/>
                  </a:lnTo>
                  <a:lnTo>
                    <a:pt x="764" y="270"/>
                  </a:lnTo>
                  <a:lnTo>
                    <a:pt x="750" y="279"/>
                  </a:lnTo>
                  <a:lnTo>
                    <a:pt x="735" y="289"/>
                  </a:lnTo>
                  <a:lnTo>
                    <a:pt x="719" y="293"/>
                  </a:lnTo>
                  <a:lnTo>
                    <a:pt x="702" y="295"/>
                  </a:lnTo>
                  <a:lnTo>
                    <a:pt x="88" y="295"/>
                  </a:lnTo>
                  <a:lnTo>
                    <a:pt x="69" y="293"/>
                  </a:lnTo>
                  <a:lnTo>
                    <a:pt x="53" y="289"/>
                  </a:lnTo>
                  <a:lnTo>
                    <a:pt x="38" y="279"/>
                  </a:lnTo>
                  <a:lnTo>
                    <a:pt x="25" y="270"/>
                  </a:lnTo>
                  <a:lnTo>
                    <a:pt x="15" y="256"/>
                  </a:lnTo>
                  <a:lnTo>
                    <a:pt x="7" y="241"/>
                  </a:lnTo>
                  <a:lnTo>
                    <a:pt x="2" y="225"/>
                  </a:lnTo>
                  <a:lnTo>
                    <a:pt x="0" y="208"/>
                  </a:lnTo>
                  <a:lnTo>
                    <a:pt x="0" y="89"/>
                  </a:lnTo>
                  <a:lnTo>
                    <a:pt x="2" y="72"/>
                  </a:lnTo>
                  <a:lnTo>
                    <a:pt x="7" y="54"/>
                  </a:lnTo>
                  <a:lnTo>
                    <a:pt x="15" y="39"/>
                  </a:lnTo>
                  <a:lnTo>
                    <a:pt x="25" y="25"/>
                  </a:lnTo>
                  <a:lnTo>
                    <a:pt x="38" y="16"/>
                  </a:lnTo>
                  <a:lnTo>
                    <a:pt x="53" y="8"/>
                  </a:lnTo>
                  <a:lnTo>
                    <a:pt x="69" y="2"/>
                  </a:lnTo>
                  <a:lnTo>
                    <a:pt x="88" y="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26" name="Freeform 33"/>
            <p:cNvSpPr>
              <a:spLocks noEditPoints="1"/>
            </p:cNvSpPr>
            <p:nvPr/>
          </p:nvSpPr>
          <p:spPr bwMode="auto">
            <a:xfrm>
              <a:off x="4300538" y="1652588"/>
              <a:ext cx="225425" cy="222250"/>
            </a:xfrm>
            <a:custGeom>
              <a:avLst/>
              <a:gdLst>
                <a:gd name="T0" fmla="*/ 0 w 142"/>
                <a:gd name="T1" fmla="*/ 140 h 140"/>
                <a:gd name="T2" fmla="*/ 58 w 142"/>
                <a:gd name="T3" fmla="*/ 0 h 140"/>
                <a:gd name="T4" fmla="*/ 81 w 142"/>
                <a:gd name="T5" fmla="*/ 0 h 140"/>
                <a:gd name="T6" fmla="*/ 142 w 142"/>
                <a:gd name="T7" fmla="*/ 140 h 140"/>
                <a:gd name="T8" fmla="*/ 119 w 142"/>
                <a:gd name="T9" fmla="*/ 140 h 140"/>
                <a:gd name="T10" fmla="*/ 102 w 142"/>
                <a:gd name="T11" fmla="*/ 98 h 140"/>
                <a:gd name="T12" fmla="*/ 39 w 142"/>
                <a:gd name="T13" fmla="*/ 98 h 140"/>
                <a:gd name="T14" fmla="*/ 21 w 142"/>
                <a:gd name="T15" fmla="*/ 140 h 140"/>
                <a:gd name="T16" fmla="*/ 0 w 142"/>
                <a:gd name="T17" fmla="*/ 140 h 140"/>
                <a:gd name="T18" fmla="*/ 44 w 142"/>
                <a:gd name="T19" fmla="*/ 82 h 140"/>
                <a:gd name="T20" fmla="*/ 96 w 142"/>
                <a:gd name="T21" fmla="*/ 82 h 140"/>
                <a:gd name="T22" fmla="*/ 79 w 142"/>
                <a:gd name="T23" fmla="*/ 44 h 140"/>
                <a:gd name="T24" fmla="*/ 77 w 142"/>
                <a:gd name="T25" fmla="*/ 40 h 140"/>
                <a:gd name="T26" fmla="*/ 77 w 142"/>
                <a:gd name="T27" fmla="*/ 36 h 140"/>
                <a:gd name="T28" fmla="*/ 75 w 142"/>
                <a:gd name="T29" fmla="*/ 32 h 140"/>
                <a:gd name="T30" fmla="*/ 73 w 142"/>
                <a:gd name="T31" fmla="*/ 29 h 140"/>
                <a:gd name="T32" fmla="*/ 71 w 142"/>
                <a:gd name="T33" fmla="*/ 25 h 140"/>
                <a:gd name="T34" fmla="*/ 71 w 142"/>
                <a:gd name="T35" fmla="*/ 21 h 140"/>
                <a:gd name="T36" fmla="*/ 69 w 142"/>
                <a:gd name="T37" fmla="*/ 19 h 140"/>
                <a:gd name="T38" fmla="*/ 69 w 142"/>
                <a:gd name="T39" fmla="*/ 15 h 140"/>
                <a:gd name="T40" fmla="*/ 67 w 142"/>
                <a:gd name="T41" fmla="*/ 19 h 140"/>
                <a:gd name="T42" fmla="*/ 67 w 142"/>
                <a:gd name="T43" fmla="*/ 23 h 140"/>
                <a:gd name="T44" fmla="*/ 65 w 142"/>
                <a:gd name="T45" fmla="*/ 25 h 140"/>
                <a:gd name="T46" fmla="*/ 65 w 142"/>
                <a:gd name="T47" fmla="*/ 29 h 140"/>
                <a:gd name="T48" fmla="*/ 63 w 142"/>
                <a:gd name="T49" fmla="*/ 32 h 140"/>
                <a:gd name="T50" fmla="*/ 63 w 142"/>
                <a:gd name="T51" fmla="*/ 36 h 140"/>
                <a:gd name="T52" fmla="*/ 62 w 142"/>
                <a:gd name="T53" fmla="*/ 38 h 140"/>
                <a:gd name="T54" fmla="*/ 62 w 142"/>
                <a:gd name="T55" fmla="*/ 42 h 140"/>
                <a:gd name="T56" fmla="*/ 44 w 142"/>
                <a:gd name="T57" fmla="*/ 8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140">
                  <a:moveTo>
                    <a:pt x="0" y="140"/>
                  </a:moveTo>
                  <a:lnTo>
                    <a:pt x="58" y="0"/>
                  </a:lnTo>
                  <a:lnTo>
                    <a:pt x="81" y="0"/>
                  </a:lnTo>
                  <a:lnTo>
                    <a:pt x="142" y="140"/>
                  </a:lnTo>
                  <a:lnTo>
                    <a:pt x="119" y="140"/>
                  </a:lnTo>
                  <a:lnTo>
                    <a:pt x="102" y="98"/>
                  </a:lnTo>
                  <a:lnTo>
                    <a:pt x="39" y="98"/>
                  </a:lnTo>
                  <a:lnTo>
                    <a:pt x="21" y="140"/>
                  </a:lnTo>
                  <a:lnTo>
                    <a:pt x="0" y="140"/>
                  </a:lnTo>
                  <a:close/>
                  <a:moveTo>
                    <a:pt x="44" y="82"/>
                  </a:moveTo>
                  <a:lnTo>
                    <a:pt x="96" y="82"/>
                  </a:lnTo>
                  <a:lnTo>
                    <a:pt x="79" y="44"/>
                  </a:lnTo>
                  <a:lnTo>
                    <a:pt x="77" y="40"/>
                  </a:lnTo>
                  <a:lnTo>
                    <a:pt x="77" y="36"/>
                  </a:lnTo>
                  <a:lnTo>
                    <a:pt x="75" y="32"/>
                  </a:lnTo>
                  <a:lnTo>
                    <a:pt x="73" y="29"/>
                  </a:lnTo>
                  <a:lnTo>
                    <a:pt x="71" y="25"/>
                  </a:lnTo>
                  <a:lnTo>
                    <a:pt x="71" y="21"/>
                  </a:lnTo>
                  <a:lnTo>
                    <a:pt x="69" y="19"/>
                  </a:lnTo>
                  <a:lnTo>
                    <a:pt x="69" y="15"/>
                  </a:lnTo>
                  <a:lnTo>
                    <a:pt x="67" y="19"/>
                  </a:lnTo>
                  <a:lnTo>
                    <a:pt x="67" y="23"/>
                  </a:lnTo>
                  <a:lnTo>
                    <a:pt x="65" y="25"/>
                  </a:lnTo>
                  <a:lnTo>
                    <a:pt x="65" y="29"/>
                  </a:lnTo>
                  <a:lnTo>
                    <a:pt x="63" y="32"/>
                  </a:lnTo>
                  <a:lnTo>
                    <a:pt x="63" y="36"/>
                  </a:lnTo>
                  <a:lnTo>
                    <a:pt x="62" y="38"/>
                  </a:lnTo>
                  <a:lnTo>
                    <a:pt x="62" y="42"/>
                  </a:lnTo>
                  <a:lnTo>
                    <a:pt x="44" y="82"/>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7" name="Rectangle 34"/>
            <p:cNvSpPr>
              <a:spLocks noChangeArrowheads="1"/>
            </p:cNvSpPr>
            <p:nvPr/>
          </p:nvSpPr>
          <p:spPr bwMode="auto">
            <a:xfrm>
              <a:off x="4548188" y="1652588"/>
              <a:ext cx="30162" cy="222250"/>
            </a:xfrm>
            <a:prstGeom prst="rect">
              <a:avLst/>
            </a:prstGeom>
            <a:solidFill>
              <a:srgbClr val="91557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28" name="Freeform 35"/>
            <p:cNvSpPr>
              <a:spLocks/>
            </p:cNvSpPr>
            <p:nvPr/>
          </p:nvSpPr>
          <p:spPr bwMode="auto">
            <a:xfrm>
              <a:off x="4624388" y="1652588"/>
              <a:ext cx="142875" cy="222250"/>
            </a:xfrm>
            <a:custGeom>
              <a:avLst/>
              <a:gdLst>
                <a:gd name="T0" fmla="*/ 0 w 90"/>
                <a:gd name="T1" fmla="*/ 140 h 140"/>
                <a:gd name="T2" fmla="*/ 0 w 90"/>
                <a:gd name="T3" fmla="*/ 0 h 140"/>
                <a:gd name="T4" fmla="*/ 17 w 90"/>
                <a:gd name="T5" fmla="*/ 0 h 140"/>
                <a:gd name="T6" fmla="*/ 17 w 90"/>
                <a:gd name="T7" fmla="*/ 80 h 140"/>
                <a:gd name="T8" fmla="*/ 61 w 90"/>
                <a:gd name="T9" fmla="*/ 40 h 140"/>
                <a:gd name="T10" fmla="*/ 86 w 90"/>
                <a:gd name="T11" fmla="*/ 40 h 140"/>
                <a:gd name="T12" fmla="*/ 44 w 90"/>
                <a:gd name="T13" fmla="*/ 77 h 140"/>
                <a:gd name="T14" fmla="*/ 90 w 90"/>
                <a:gd name="T15" fmla="*/ 140 h 140"/>
                <a:gd name="T16" fmla="*/ 67 w 90"/>
                <a:gd name="T17" fmla="*/ 140 h 140"/>
                <a:gd name="T18" fmla="*/ 30 w 90"/>
                <a:gd name="T19" fmla="*/ 88 h 140"/>
                <a:gd name="T20" fmla="*/ 17 w 90"/>
                <a:gd name="T21" fmla="*/ 100 h 140"/>
                <a:gd name="T22" fmla="*/ 17 w 90"/>
                <a:gd name="T23" fmla="*/ 140 h 140"/>
                <a:gd name="T24" fmla="*/ 0 w 90"/>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40">
                  <a:moveTo>
                    <a:pt x="0" y="140"/>
                  </a:moveTo>
                  <a:lnTo>
                    <a:pt x="0" y="0"/>
                  </a:lnTo>
                  <a:lnTo>
                    <a:pt x="17" y="0"/>
                  </a:lnTo>
                  <a:lnTo>
                    <a:pt x="17" y="80"/>
                  </a:lnTo>
                  <a:lnTo>
                    <a:pt x="61" y="40"/>
                  </a:lnTo>
                  <a:lnTo>
                    <a:pt x="86" y="40"/>
                  </a:lnTo>
                  <a:lnTo>
                    <a:pt x="44" y="77"/>
                  </a:lnTo>
                  <a:lnTo>
                    <a:pt x="90" y="140"/>
                  </a:lnTo>
                  <a:lnTo>
                    <a:pt x="67" y="140"/>
                  </a:lnTo>
                  <a:lnTo>
                    <a:pt x="30" y="88"/>
                  </a:lnTo>
                  <a:lnTo>
                    <a:pt x="17" y="100"/>
                  </a:lnTo>
                  <a:lnTo>
                    <a:pt x="17" y="140"/>
                  </a:lnTo>
                  <a:lnTo>
                    <a:pt x="0" y="140"/>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9" name="Freeform 36"/>
            <p:cNvSpPr>
              <a:spLocks noEditPoints="1"/>
            </p:cNvSpPr>
            <p:nvPr/>
          </p:nvSpPr>
          <p:spPr bwMode="auto">
            <a:xfrm>
              <a:off x="4781550" y="1709738"/>
              <a:ext cx="158750" cy="168275"/>
            </a:xfrm>
            <a:custGeom>
              <a:avLst/>
              <a:gdLst>
                <a:gd name="T0" fmla="*/ 68 w 100"/>
                <a:gd name="T1" fmla="*/ 98 h 106"/>
                <a:gd name="T2" fmla="*/ 56 w 100"/>
                <a:gd name="T3" fmla="*/ 104 h 106"/>
                <a:gd name="T4" fmla="*/ 43 w 100"/>
                <a:gd name="T5" fmla="*/ 106 h 106"/>
                <a:gd name="T6" fmla="*/ 25 w 100"/>
                <a:gd name="T7" fmla="*/ 106 h 106"/>
                <a:gd name="T8" fmla="*/ 10 w 100"/>
                <a:gd name="T9" fmla="*/ 98 h 106"/>
                <a:gd name="T10" fmla="*/ 0 w 100"/>
                <a:gd name="T11" fmla="*/ 87 h 106"/>
                <a:gd name="T12" fmla="*/ 0 w 100"/>
                <a:gd name="T13" fmla="*/ 73 h 106"/>
                <a:gd name="T14" fmla="*/ 2 w 100"/>
                <a:gd name="T15" fmla="*/ 66 h 106"/>
                <a:gd name="T16" fmla="*/ 8 w 100"/>
                <a:gd name="T17" fmla="*/ 58 h 106"/>
                <a:gd name="T18" fmla="*/ 14 w 100"/>
                <a:gd name="T19" fmla="*/ 54 h 106"/>
                <a:gd name="T20" fmla="*/ 23 w 100"/>
                <a:gd name="T21" fmla="*/ 50 h 106"/>
                <a:gd name="T22" fmla="*/ 31 w 100"/>
                <a:gd name="T23" fmla="*/ 48 h 106"/>
                <a:gd name="T24" fmla="*/ 43 w 100"/>
                <a:gd name="T25" fmla="*/ 46 h 106"/>
                <a:gd name="T26" fmla="*/ 66 w 100"/>
                <a:gd name="T27" fmla="*/ 42 h 106"/>
                <a:gd name="T28" fmla="*/ 75 w 100"/>
                <a:gd name="T29" fmla="*/ 39 h 106"/>
                <a:gd name="T30" fmla="*/ 75 w 100"/>
                <a:gd name="T31" fmla="*/ 37 h 106"/>
                <a:gd name="T32" fmla="*/ 75 w 100"/>
                <a:gd name="T33" fmla="*/ 27 h 106"/>
                <a:gd name="T34" fmla="*/ 69 w 100"/>
                <a:gd name="T35" fmla="*/ 19 h 106"/>
                <a:gd name="T36" fmla="*/ 56 w 100"/>
                <a:gd name="T37" fmla="*/ 16 h 106"/>
                <a:gd name="T38" fmla="*/ 41 w 100"/>
                <a:gd name="T39" fmla="*/ 16 h 106"/>
                <a:gd name="T40" fmla="*/ 31 w 100"/>
                <a:gd name="T41" fmla="*/ 19 h 106"/>
                <a:gd name="T42" fmla="*/ 23 w 100"/>
                <a:gd name="T43" fmla="*/ 27 h 106"/>
                <a:gd name="T44" fmla="*/ 4 w 100"/>
                <a:gd name="T45" fmla="*/ 29 h 106"/>
                <a:gd name="T46" fmla="*/ 8 w 100"/>
                <a:gd name="T47" fmla="*/ 18 h 106"/>
                <a:gd name="T48" fmla="*/ 16 w 100"/>
                <a:gd name="T49" fmla="*/ 10 h 106"/>
                <a:gd name="T50" fmla="*/ 27 w 100"/>
                <a:gd name="T51" fmla="*/ 4 h 106"/>
                <a:gd name="T52" fmla="*/ 43 w 100"/>
                <a:gd name="T53" fmla="*/ 2 h 106"/>
                <a:gd name="T54" fmla="*/ 60 w 100"/>
                <a:gd name="T55" fmla="*/ 0 h 106"/>
                <a:gd name="T56" fmla="*/ 73 w 100"/>
                <a:gd name="T57" fmla="*/ 4 h 106"/>
                <a:gd name="T58" fmla="*/ 83 w 100"/>
                <a:gd name="T59" fmla="*/ 8 h 106"/>
                <a:gd name="T60" fmla="*/ 89 w 100"/>
                <a:gd name="T61" fmla="*/ 14 h 106"/>
                <a:gd name="T62" fmla="*/ 93 w 100"/>
                <a:gd name="T63" fmla="*/ 19 h 106"/>
                <a:gd name="T64" fmla="*/ 94 w 100"/>
                <a:gd name="T65" fmla="*/ 27 h 106"/>
                <a:gd name="T66" fmla="*/ 94 w 100"/>
                <a:gd name="T67" fmla="*/ 39 h 106"/>
                <a:gd name="T68" fmla="*/ 94 w 100"/>
                <a:gd name="T69" fmla="*/ 81 h 106"/>
                <a:gd name="T70" fmla="*/ 96 w 100"/>
                <a:gd name="T71" fmla="*/ 94 h 106"/>
                <a:gd name="T72" fmla="*/ 98 w 100"/>
                <a:gd name="T73" fmla="*/ 102 h 106"/>
                <a:gd name="T74" fmla="*/ 79 w 100"/>
                <a:gd name="T75" fmla="*/ 102 h 106"/>
                <a:gd name="T76" fmla="*/ 77 w 100"/>
                <a:gd name="T77" fmla="*/ 94 h 106"/>
                <a:gd name="T78" fmla="*/ 68 w 100"/>
                <a:gd name="T79" fmla="*/ 56 h 106"/>
                <a:gd name="T80" fmla="*/ 46 w 100"/>
                <a:gd name="T81" fmla="*/ 60 h 106"/>
                <a:gd name="T82" fmla="*/ 33 w 100"/>
                <a:gd name="T83" fmla="*/ 62 h 106"/>
                <a:gd name="T84" fmla="*/ 27 w 100"/>
                <a:gd name="T85" fmla="*/ 64 h 106"/>
                <a:gd name="T86" fmla="*/ 23 w 100"/>
                <a:gd name="T87" fmla="*/ 67 h 106"/>
                <a:gd name="T88" fmla="*/ 20 w 100"/>
                <a:gd name="T89" fmla="*/ 73 h 106"/>
                <a:gd name="T90" fmla="*/ 20 w 100"/>
                <a:gd name="T91" fmla="*/ 79 h 106"/>
                <a:gd name="T92" fmla="*/ 23 w 100"/>
                <a:gd name="T93" fmla="*/ 87 h 106"/>
                <a:gd name="T94" fmla="*/ 29 w 100"/>
                <a:gd name="T95" fmla="*/ 91 h 106"/>
                <a:gd name="T96" fmla="*/ 41 w 100"/>
                <a:gd name="T97" fmla="*/ 92 h 106"/>
                <a:gd name="T98" fmla="*/ 54 w 100"/>
                <a:gd name="T99" fmla="*/ 92 h 106"/>
                <a:gd name="T100" fmla="*/ 64 w 100"/>
                <a:gd name="T101" fmla="*/ 87 h 106"/>
                <a:gd name="T102" fmla="*/ 71 w 100"/>
                <a:gd name="T103" fmla="*/ 79 h 106"/>
                <a:gd name="T104" fmla="*/ 75 w 100"/>
                <a:gd name="T105" fmla="*/ 69 h 106"/>
                <a:gd name="T106" fmla="*/ 75 w 100"/>
                <a:gd name="T107"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06">
                  <a:moveTo>
                    <a:pt x="77" y="92"/>
                  </a:moveTo>
                  <a:lnTo>
                    <a:pt x="75" y="94"/>
                  </a:lnTo>
                  <a:lnTo>
                    <a:pt x="73" y="96"/>
                  </a:lnTo>
                  <a:lnTo>
                    <a:pt x="69" y="98"/>
                  </a:lnTo>
                  <a:lnTo>
                    <a:pt x="68" y="98"/>
                  </a:lnTo>
                  <a:lnTo>
                    <a:pt x="66" y="100"/>
                  </a:lnTo>
                  <a:lnTo>
                    <a:pt x="62" y="102"/>
                  </a:lnTo>
                  <a:lnTo>
                    <a:pt x="60" y="102"/>
                  </a:lnTo>
                  <a:lnTo>
                    <a:pt x="58" y="104"/>
                  </a:lnTo>
                  <a:lnTo>
                    <a:pt x="56" y="104"/>
                  </a:lnTo>
                  <a:lnTo>
                    <a:pt x="52" y="104"/>
                  </a:lnTo>
                  <a:lnTo>
                    <a:pt x="50" y="106"/>
                  </a:lnTo>
                  <a:lnTo>
                    <a:pt x="48" y="106"/>
                  </a:lnTo>
                  <a:lnTo>
                    <a:pt x="45" y="106"/>
                  </a:lnTo>
                  <a:lnTo>
                    <a:pt x="43" y="106"/>
                  </a:lnTo>
                  <a:lnTo>
                    <a:pt x="41" y="106"/>
                  </a:lnTo>
                  <a:lnTo>
                    <a:pt x="37" y="106"/>
                  </a:lnTo>
                  <a:lnTo>
                    <a:pt x="33" y="106"/>
                  </a:lnTo>
                  <a:lnTo>
                    <a:pt x="29" y="106"/>
                  </a:lnTo>
                  <a:lnTo>
                    <a:pt x="25" y="106"/>
                  </a:lnTo>
                  <a:lnTo>
                    <a:pt x="21" y="104"/>
                  </a:lnTo>
                  <a:lnTo>
                    <a:pt x="18" y="104"/>
                  </a:lnTo>
                  <a:lnTo>
                    <a:pt x="14" y="102"/>
                  </a:lnTo>
                  <a:lnTo>
                    <a:pt x="12" y="100"/>
                  </a:lnTo>
                  <a:lnTo>
                    <a:pt x="10" y="98"/>
                  </a:lnTo>
                  <a:lnTo>
                    <a:pt x="6" y="96"/>
                  </a:lnTo>
                  <a:lnTo>
                    <a:pt x="4" y="94"/>
                  </a:lnTo>
                  <a:lnTo>
                    <a:pt x="4" y="92"/>
                  </a:lnTo>
                  <a:lnTo>
                    <a:pt x="2" y="89"/>
                  </a:lnTo>
                  <a:lnTo>
                    <a:pt x="0" y="87"/>
                  </a:lnTo>
                  <a:lnTo>
                    <a:pt x="0" y="83"/>
                  </a:lnTo>
                  <a:lnTo>
                    <a:pt x="0" y="81"/>
                  </a:lnTo>
                  <a:lnTo>
                    <a:pt x="0" y="77"/>
                  </a:lnTo>
                  <a:lnTo>
                    <a:pt x="0" y="75"/>
                  </a:lnTo>
                  <a:lnTo>
                    <a:pt x="0" y="73"/>
                  </a:lnTo>
                  <a:lnTo>
                    <a:pt x="0" y="73"/>
                  </a:lnTo>
                  <a:lnTo>
                    <a:pt x="0" y="71"/>
                  </a:lnTo>
                  <a:lnTo>
                    <a:pt x="0" y="69"/>
                  </a:lnTo>
                  <a:lnTo>
                    <a:pt x="2" y="67"/>
                  </a:lnTo>
                  <a:lnTo>
                    <a:pt x="2" y="66"/>
                  </a:lnTo>
                  <a:lnTo>
                    <a:pt x="2" y="64"/>
                  </a:lnTo>
                  <a:lnTo>
                    <a:pt x="4" y="62"/>
                  </a:lnTo>
                  <a:lnTo>
                    <a:pt x="6" y="62"/>
                  </a:lnTo>
                  <a:lnTo>
                    <a:pt x="6" y="60"/>
                  </a:lnTo>
                  <a:lnTo>
                    <a:pt x="8" y="58"/>
                  </a:lnTo>
                  <a:lnTo>
                    <a:pt x="8" y="58"/>
                  </a:lnTo>
                  <a:lnTo>
                    <a:pt x="10" y="56"/>
                  </a:lnTo>
                  <a:lnTo>
                    <a:pt x="12" y="56"/>
                  </a:lnTo>
                  <a:lnTo>
                    <a:pt x="12" y="54"/>
                  </a:lnTo>
                  <a:lnTo>
                    <a:pt x="14" y="54"/>
                  </a:lnTo>
                  <a:lnTo>
                    <a:pt x="16" y="52"/>
                  </a:lnTo>
                  <a:lnTo>
                    <a:pt x="18" y="52"/>
                  </a:lnTo>
                  <a:lnTo>
                    <a:pt x="20" y="50"/>
                  </a:lnTo>
                  <a:lnTo>
                    <a:pt x="21" y="50"/>
                  </a:lnTo>
                  <a:lnTo>
                    <a:pt x="23" y="50"/>
                  </a:lnTo>
                  <a:lnTo>
                    <a:pt x="25" y="48"/>
                  </a:lnTo>
                  <a:lnTo>
                    <a:pt x="25" y="48"/>
                  </a:lnTo>
                  <a:lnTo>
                    <a:pt x="27" y="48"/>
                  </a:lnTo>
                  <a:lnTo>
                    <a:pt x="29" y="48"/>
                  </a:lnTo>
                  <a:lnTo>
                    <a:pt x="31" y="48"/>
                  </a:lnTo>
                  <a:lnTo>
                    <a:pt x="33" y="48"/>
                  </a:lnTo>
                  <a:lnTo>
                    <a:pt x="35" y="46"/>
                  </a:lnTo>
                  <a:lnTo>
                    <a:pt x="37" y="46"/>
                  </a:lnTo>
                  <a:lnTo>
                    <a:pt x="41" y="46"/>
                  </a:lnTo>
                  <a:lnTo>
                    <a:pt x="43" y="46"/>
                  </a:lnTo>
                  <a:lnTo>
                    <a:pt x="48" y="46"/>
                  </a:lnTo>
                  <a:lnTo>
                    <a:pt x="54" y="44"/>
                  </a:lnTo>
                  <a:lnTo>
                    <a:pt x="58" y="44"/>
                  </a:lnTo>
                  <a:lnTo>
                    <a:pt x="62" y="42"/>
                  </a:lnTo>
                  <a:lnTo>
                    <a:pt x="66" y="42"/>
                  </a:lnTo>
                  <a:lnTo>
                    <a:pt x="69" y="42"/>
                  </a:lnTo>
                  <a:lnTo>
                    <a:pt x="73" y="41"/>
                  </a:lnTo>
                  <a:lnTo>
                    <a:pt x="75" y="41"/>
                  </a:lnTo>
                  <a:lnTo>
                    <a:pt x="75" y="39"/>
                  </a:lnTo>
                  <a:lnTo>
                    <a:pt x="75" y="39"/>
                  </a:lnTo>
                  <a:lnTo>
                    <a:pt x="75" y="39"/>
                  </a:lnTo>
                  <a:lnTo>
                    <a:pt x="75" y="37"/>
                  </a:lnTo>
                  <a:lnTo>
                    <a:pt x="75" y="37"/>
                  </a:lnTo>
                  <a:lnTo>
                    <a:pt x="75" y="37"/>
                  </a:lnTo>
                  <a:lnTo>
                    <a:pt x="75" y="37"/>
                  </a:lnTo>
                  <a:lnTo>
                    <a:pt x="75" y="35"/>
                  </a:lnTo>
                  <a:lnTo>
                    <a:pt x="75" y="33"/>
                  </a:lnTo>
                  <a:lnTo>
                    <a:pt x="75" y="31"/>
                  </a:lnTo>
                  <a:lnTo>
                    <a:pt x="75" y="29"/>
                  </a:lnTo>
                  <a:lnTo>
                    <a:pt x="75" y="27"/>
                  </a:lnTo>
                  <a:lnTo>
                    <a:pt x="73" y="25"/>
                  </a:lnTo>
                  <a:lnTo>
                    <a:pt x="73" y="23"/>
                  </a:lnTo>
                  <a:lnTo>
                    <a:pt x="71" y="21"/>
                  </a:lnTo>
                  <a:lnTo>
                    <a:pt x="71" y="21"/>
                  </a:lnTo>
                  <a:lnTo>
                    <a:pt x="69" y="19"/>
                  </a:lnTo>
                  <a:lnTo>
                    <a:pt x="68" y="18"/>
                  </a:lnTo>
                  <a:lnTo>
                    <a:pt x="64" y="18"/>
                  </a:lnTo>
                  <a:lnTo>
                    <a:pt x="62" y="16"/>
                  </a:lnTo>
                  <a:lnTo>
                    <a:pt x="60" y="16"/>
                  </a:lnTo>
                  <a:lnTo>
                    <a:pt x="56" y="16"/>
                  </a:lnTo>
                  <a:lnTo>
                    <a:pt x="52" y="16"/>
                  </a:lnTo>
                  <a:lnTo>
                    <a:pt x="50" y="16"/>
                  </a:lnTo>
                  <a:lnTo>
                    <a:pt x="46" y="16"/>
                  </a:lnTo>
                  <a:lnTo>
                    <a:pt x="43" y="16"/>
                  </a:lnTo>
                  <a:lnTo>
                    <a:pt x="41" y="16"/>
                  </a:lnTo>
                  <a:lnTo>
                    <a:pt x="39" y="16"/>
                  </a:lnTo>
                  <a:lnTo>
                    <a:pt x="35" y="18"/>
                  </a:lnTo>
                  <a:lnTo>
                    <a:pt x="33" y="18"/>
                  </a:lnTo>
                  <a:lnTo>
                    <a:pt x="31" y="18"/>
                  </a:lnTo>
                  <a:lnTo>
                    <a:pt x="31" y="19"/>
                  </a:lnTo>
                  <a:lnTo>
                    <a:pt x="29" y="21"/>
                  </a:lnTo>
                  <a:lnTo>
                    <a:pt x="27" y="21"/>
                  </a:lnTo>
                  <a:lnTo>
                    <a:pt x="25" y="23"/>
                  </a:lnTo>
                  <a:lnTo>
                    <a:pt x="25" y="25"/>
                  </a:lnTo>
                  <a:lnTo>
                    <a:pt x="23" y="27"/>
                  </a:lnTo>
                  <a:lnTo>
                    <a:pt x="23" y="29"/>
                  </a:lnTo>
                  <a:lnTo>
                    <a:pt x="21" y="31"/>
                  </a:lnTo>
                  <a:lnTo>
                    <a:pt x="21" y="35"/>
                  </a:lnTo>
                  <a:lnTo>
                    <a:pt x="2" y="33"/>
                  </a:lnTo>
                  <a:lnTo>
                    <a:pt x="4" y="29"/>
                  </a:lnTo>
                  <a:lnTo>
                    <a:pt x="4" y="27"/>
                  </a:lnTo>
                  <a:lnTo>
                    <a:pt x="4" y="25"/>
                  </a:lnTo>
                  <a:lnTo>
                    <a:pt x="6" y="23"/>
                  </a:lnTo>
                  <a:lnTo>
                    <a:pt x="8" y="19"/>
                  </a:lnTo>
                  <a:lnTo>
                    <a:pt x="8" y="18"/>
                  </a:lnTo>
                  <a:lnTo>
                    <a:pt x="10" y="16"/>
                  </a:lnTo>
                  <a:lnTo>
                    <a:pt x="10" y="16"/>
                  </a:lnTo>
                  <a:lnTo>
                    <a:pt x="12" y="14"/>
                  </a:lnTo>
                  <a:lnTo>
                    <a:pt x="14" y="12"/>
                  </a:lnTo>
                  <a:lnTo>
                    <a:pt x="16" y="10"/>
                  </a:lnTo>
                  <a:lnTo>
                    <a:pt x="18" y="8"/>
                  </a:lnTo>
                  <a:lnTo>
                    <a:pt x="20" y="8"/>
                  </a:lnTo>
                  <a:lnTo>
                    <a:pt x="21" y="6"/>
                  </a:lnTo>
                  <a:lnTo>
                    <a:pt x="25" y="6"/>
                  </a:lnTo>
                  <a:lnTo>
                    <a:pt x="27" y="4"/>
                  </a:lnTo>
                  <a:lnTo>
                    <a:pt x="29" y="4"/>
                  </a:lnTo>
                  <a:lnTo>
                    <a:pt x="33" y="2"/>
                  </a:lnTo>
                  <a:lnTo>
                    <a:pt x="37" y="2"/>
                  </a:lnTo>
                  <a:lnTo>
                    <a:pt x="39" y="2"/>
                  </a:lnTo>
                  <a:lnTo>
                    <a:pt x="43" y="2"/>
                  </a:lnTo>
                  <a:lnTo>
                    <a:pt x="45" y="0"/>
                  </a:lnTo>
                  <a:lnTo>
                    <a:pt x="48" y="0"/>
                  </a:lnTo>
                  <a:lnTo>
                    <a:pt x="52" y="0"/>
                  </a:lnTo>
                  <a:lnTo>
                    <a:pt x="56" y="0"/>
                  </a:lnTo>
                  <a:lnTo>
                    <a:pt x="60" y="0"/>
                  </a:lnTo>
                  <a:lnTo>
                    <a:pt x="62" y="2"/>
                  </a:lnTo>
                  <a:lnTo>
                    <a:pt x="66" y="2"/>
                  </a:lnTo>
                  <a:lnTo>
                    <a:pt x="68" y="2"/>
                  </a:lnTo>
                  <a:lnTo>
                    <a:pt x="71" y="2"/>
                  </a:lnTo>
                  <a:lnTo>
                    <a:pt x="73" y="4"/>
                  </a:lnTo>
                  <a:lnTo>
                    <a:pt x="75" y="4"/>
                  </a:lnTo>
                  <a:lnTo>
                    <a:pt x="77" y="4"/>
                  </a:lnTo>
                  <a:lnTo>
                    <a:pt x="79" y="6"/>
                  </a:lnTo>
                  <a:lnTo>
                    <a:pt x="81" y="6"/>
                  </a:lnTo>
                  <a:lnTo>
                    <a:pt x="83" y="8"/>
                  </a:lnTo>
                  <a:lnTo>
                    <a:pt x="85" y="8"/>
                  </a:lnTo>
                  <a:lnTo>
                    <a:pt x="85" y="10"/>
                  </a:lnTo>
                  <a:lnTo>
                    <a:pt x="87" y="10"/>
                  </a:lnTo>
                  <a:lnTo>
                    <a:pt x="89" y="12"/>
                  </a:lnTo>
                  <a:lnTo>
                    <a:pt x="89" y="14"/>
                  </a:lnTo>
                  <a:lnTo>
                    <a:pt x="91" y="14"/>
                  </a:lnTo>
                  <a:lnTo>
                    <a:pt x="91" y="16"/>
                  </a:lnTo>
                  <a:lnTo>
                    <a:pt x="93" y="18"/>
                  </a:lnTo>
                  <a:lnTo>
                    <a:pt x="93" y="18"/>
                  </a:lnTo>
                  <a:lnTo>
                    <a:pt x="93" y="19"/>
                  </a:lnTo>
                  <a:lnTo>
                    <a:pt x="93" y="21"/>
                  </a:lnTo>
                  <a:lnTo>
                    <a:pt x="94" y="23"/>
                  </a:lnTo>
                  <a:lnTo>
                    <a:pt x="94" y="25"/>
                  </a:lnTo>
                  <a:lnTo>
                    <a:pt x="94" y="25"/>
                  </a:lnTo>
                  <a:lnTo>
                    <a:pt x="94" y="27"/>
                  </a:lnTo>
                  <a:lnTo>
                    <a:pt x="94" y="29"/>
                  </a:lnTo>
                  <a:lnTo>
                    <a:pt x="94" y="31"/>
                  </a:lnTo>
                  <a:lnTo>
                    <a:pt x="94" y="33"/>
                  </a:lnTo>
                  <a:lnTo>
                    <a:pt x="94" y="37"/>
                  </a:lnTo>
                  <a:lnTo>
                    <a:pt x="94" y="39"/>
                  </a:lnTo>
                  <a:lnTo>
                    <a:pt x="94" y="62"/>
                  </a:lnTo>
                  <a:lnTo>
                    <a:pt x="94" y="67"/>
                  </a:lnTo>
                  <a:lnTo>
                    <a:pt x="94" y="73"/>
                  </a:lnTo>
                  <a:lnTo>
                    <a:pt x="94" y="77"/>
                  </a:lnTo>
                  <a:lnTo>
                    <a:pt x="94" y="81"/>
                  </a:lnTo>
                  <a:lnTo>
                    <a:pt x="94" y="85"/>
                  </a:lnTo>
                  <a:lnTo>
                    <a:pt x="96" y="89"/>
                  </a:lnTo>
                  <a:lnTo>
                    <a:pt x="96" y="91"/>
                  </a:lnTo>
                  <a:lnTo>
                    <a:pt x="96" y="92"/>
                  </a:lnTo>
                  <a:lnTo>
                    <a:pt x="96" y="94"/>
                  </a:lnTo>
                  <a:lnTo>
                    <a:pt x="96" y="96"/>
                  </a:lnTo>
                  <a:lnTo>
                    <a:pt x="96" y="96"/>
                  </a:lnTo>
                  <a:lnTo>
                    <a:pt x="98" y="98"/>
                  </a:lnTo>
                  <a:lnTo>
                    <a:pt x="98" y="100"/>
                  </a:lnTo>
                  <a:lnTo>
                    <a:pt x="98" y="102"/>
                  </a:lnTo>
                  <a:lnTo>
                    <a:pt x="100" y="102"/>
                  </a:lnTo>
                  <a:lnTo>
                    <a:pt x="100" y="104"/>
                  </a:lnTo>
                  <a:lnTo>
                    <a:pt x="81" y="104"/>
                  </a:lnTo>
                  <a:lnTo>
                    <a:pt x="81" y="104"/>
                  </a:lnTo>
                  <a:lnTo>
                    <a:pt x="79" y="102"/>
                  </a:lnTo>
                  <a:lnTo>
                    <a:pt x="79" y="100"/>
                  </a:lnTo>
                  <a:lnTo>
                    <a:pt x="79" y="98"/>
                  </a:lnTo>
                  <a:lnTo>
                    <a:pt x="79" y="96"/>
                  </a:lnTo>
                  <a:lnTo>
                    <a:pt x="77" y="96"/>
                  </a:lnTo>
                  <a:lnTo>
                    <a:pt x="77" y="94"/>
                  </a:lnTo>
                  <a:lnTo>
                    <a:pt x="77" y="92"/>
                  </a:lnTo>
                  <a:close/>
                  <a:moveTo>
                    <a:pt x="75" y="54"/>
                  </a:moveTo>
                  <a:lnTo>
                    <a:pt x="73" y="54"/>
                  </a:lnTo>
                  <a:lnTo>
                    <a:pt x="69" y="56"/>
                  </a:lnTo>
                  <a:lnTo>
                    <a:pt x="68" y="56"/>
                  </a:lnTo>
                  <a:lnTo>
                    <a:pt x="64" y="58"/>
                  </a:lnTo>
                  <a:lnTo>
                    <a:pt x="60" y="58"/>
                  </a:lnTo>
                  <a:lnTo>
                    <a:pt x="56" y="58"/>
                  </a:lnTo>
                  <a:lnTo>
                    <a:pt x="50" y="60"/>
                  </a:lnTo>
                  <a:lnTo>
                    <a:pt x="46" y="60"/>
                  </a:lnTo>
                  <a:lnTo>
                    <a:pt x="43" y="60"/>
                  </a:lnTo>
                  <a:lnTo>
                    <a:pt x="41" y="62"/>
                  </a:lnTo>
                  <a:lnTo>
                    <a:pt x="39" y="62"/>
                  </a:lnTo>
                  <a:lnTo>
                    <a:pt x="35" y="62"/>
                  </a:lnTo>
                  <a:lnTo>
                    <a:pt x="33" y="62"/>
                  </a:lnTo>
                  <a:lnTo>
                    <a:pt x="33" y="62"/>
                  </a:lnTo>
                  <a:lnTo>
                    <a:pt x="31" y="64"/>
                  </a:lnTo>
                  <a:lnTo>
                    <a:pt x="29" y="64"/>
                  </a:lnTo>
                  <a:lnTo>
                    <a:pt x="27" y="64"/>
                  </a:lnTo>
                  <a:lnTo>
                    <a:pt x="27" y="64"/>
                  </a:lnTo>
                  <a:lnTo>
                    <a:pt x="25" y="66"/>
                  </a:lnTo>
                  <a:lnTo>
                    <a:pt x="25" y="66"/>
                  </a:lnTo>
                  <a:lnTo>
                    <a:pt x="23" y="67"/>
                  </a:lnTo>
                  <a:lnTo>
                    <a:pt x="23" y="67"/>
                  </a:lnTo>
                  <a:lnTo>
                    <a:pt x="23" y="67"/>
                  </a:lnTo>
                  <a:lnTo>
                    <a:pt x="21" y="69"/>
                  </a:lnTo>
                  <a:lnTo>
                    <a:pt x="21" y="69"/>
                  </a:lnTo>
                  <a:lnTo>
                    <a:pt x="21" y="71"/>
                  </a:lnTo>
                  <a:lnTo>
                    <a:pt x="20" y="71"/>
                  </a:lnTo>
                  <a:lnTo>
                    <a:pt x="20" y="73"/>
                  </a:lnTo>
                  <a:lnTo>
                    <a:pt x="20" y="73"/>
                  </a:lnTo>
                  <a:lnTo>
                    <a:pt x="20" y="75"/>
                  </a:lnTo>
                  <a:lnTo>
                    <a:pt x="20" y="77"/>
                  </a:lnTo>
                  <a:lnTo>
                    <a:pt x="20" y="77"/>
                  </a:lnTo>
                  <a:lnTo>
                    <a:pt x="20" y="79"/>
                  </a:lnTo>
                  <a:lnTo>
                    <a:pt x="20" y="81"/>
                  </a:lnTo>
                  <a:lnTo>
                    <a:pt x="20" y="83"/>
                  </a:lnTo>
                  <a:lnTo>
                    <a:pt x="21" y="83"/>
                  </a:lnTo>
                  <a:lnTo>
                    <a:pt x="21" y="85"/>
                  </a:lnTo>
                  <a:lnTo>
                    <a:pt x="23" y="87"/>
                  </a:lnTo>
                  <a:lnTo>
                    <a:pt x="23" y="87"/>
                  </a:lnTo>
                  <a:lnTo>
                    <a:pt x="25" y="89"/>
                  </a:lnTo>
                  <a:lnTo>
                    <a:pt x="27" y="91"/>
                  </a:lnTo>
                  <a:lnTo>
                    <a:pt x="27" y="91"/>
                  </a:lnTo>
                  <a:lnTo>
                    <a:pt x="29" y="91"/>
                  </a:lnTo>
                  <a:lnTo>
                    <a:pt x="31" y="92"/>
                  </a:lnTo>
                  <a:lnTo>
                    <a:pt x="35" y="92"/>
                  </a:lnTo>
                  <a:lnTo>
                    <a:pt x="37" y="92"/>
                  </a:lnTo>
                  <a:lnTo>
                    <a:pt x="39" y="92"/>
                  </a:lnTo>
                  <a:lnTo>
                    <a:pt x="41" y="92"/>
                  </a:lnTo>
                  <a:lnTo>
                    <a:pt x="45" y="92"/>
                  </a:lnTo>
                  <a:lnTo>
                    <a:pt x="46" y="92"/>
                  </a:lnTo>
                  <a:lnTo>
                    <a:pt x="48" y="92"/>
                  </a:lnTo>
                  <a:lnTo>
                    <a:pt x="52" y="92"/>
                  </a:lnTo>
                  <a:lnTo>
                    <a:pt x="54" y="92"/>
                  </a:lnTo>
                  <a:lnTo>
                    <a:pt x="56" y="91"/>
                  </a:lnTo>
                  <a:lnTo>
                    <a:pt x="58" y="91"/>
                  </a:lnTo>
                  <a:lnTo>
                    <a:pt x="60" y="89"/>
                  </a:lnTo>
                  <a:lnTo>
                    <a:pt x="62" y="89"/>
                  </a:lnTo>
                  <a:lnTo>
                    <a:pt x="64" y="87"/>
                  </a:lnTo>
                  <a:lnTo>
                    <a:pt x="66" y="85"/>
                  </a:lnTo>
                  <a:lnTo>
                    <a:pt x="68" y="83"/>
                  </a:lnTo>
                  <a:lnTo>
                    <a:pt x="69" y="83"/>
                  </a:lnTo>
                  <a:lnTo>
                    <a:pt x="71" y="81"/>
                  </a:lnTo>
                  <a:lnTo>
                    <a:pt x="71" y="79"/>
                  </a:lnTo>
                  <a:lnTo>
                    <a:pt x="73" y="77"/>
                  </a:lnTo>
                  <a:lnTo>
                    <a:pt x="73" y="75"/>
                  </a:lnTo>
                  <a:lnTo>
                    <a:pt x="75" y="73"/>
                  </a:lnTo>
                  <a:lnTo>
                    <a:pt x="75" y="71"/>
                  </a:lnTo>
                  <a:lnTo>
                    <a:pt x="75" y="69"/>
                  </a:lnTo>
                  <a:lnTo>
                    <a:pt x="75" y="67"/>
                  </a:lnTo>
                  <a:lnTo>
                    <a:pt x="75" y="66"/>
                  </a:lnTo>
                  <a:lnTo>
                    <a:pt x="75" y="62"/>
                  </a:lnTo>
                  <a:lnTo>
                    <a:pt x="75" y="60"/>
                  </a:lnTo>
                  <a:lnTo>
                    <a:pt x="75" y="54"/>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0" name="Rectangle 37"/>
            <p:cNvSpPr>
              <a:spLocks noChangeArrowheads="1"/>
            </p:cNvSpPr>
            <p:nvPr/>
          </p:nvSpPr>
          <p:spPr bwMode="auto">
            <a:xfrm>
              <a:off x="4976813" y="1652588"/>
              <a:ext cx="30162" cy="222250"/>
            </a:xfrm>
            <a:prstGeom prst="rect">
              <a:avLst/>
            </a:prstGeom>
            <a:solidFill>
              <a:srgbClr val="91557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31" name="Freeform 38"/>
            <p:cNvSpPr>
              <a:spLocks noEditPoints="1"/>
            </p:cNvSpPr>
            <p:nvPr/>
          </p:nvSpPr>
          <p:spPr bwMode="auto">
            <a:xfrm>
              <a:off x="5053013" y="1652588"/>
              <a:ext cx="30162" cy="222250"/>
            </a:xfrm>
            <a:custGeom>
              <a:avLst/>
              <a:gdLst>
                <a:gd name="T0" fmla="*/ 0 w 19"/>
                <a:gd name="T1" fmla="*/ 21 h 140"/>
                <a:gd name="T2" fmla="*/ 0 w 19"/>
                <a:gd name="T3" fmla="*/ 0 h 140"/>
                <a:gd name="T4" fmla="*/ 19 w 19"/>
                <a:gd name="T5" fmla="*/ 0 h 140"/>
                <a:gd name="T6" fmla="*/ 19 w 19"/>
                <a:gd name="T7" fmla="*/ 21 h 140"/>
                <a:gd name="T8" fmla="*/ 0 w 19"/>
                <a:gd name="T9" fmla="*/ 21 h 140"/>
                <a:gd name="T10" fmla="*/ 0 w 19"/>
                <a:gd name="T11" fmla="*/ 140 h 140"/>
                <a:gd name="T12" fmla="*/ 0 w 19"/>
                <a:gd name="T13" fmla="*/ 40 h 140"/>
                <a:gd name="T14" fmla="*/ 19 w 19"/>
                <a:gd name="T15" fmla="*/ 40 h 140"/>
                <a:gd name="T16" fmla="*/ 19 w 19"/>
                <a:gd name="T17" fmla="*/ 140 h 140"/>
                <a:gd name="T18" fmla="*/ 0 w 19"/>
                <a:gd name="T1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40">
                  <a:moveTo>
                    <a:pt x="0" y="21"/>
                  </a:moveTo>
                  <a:lnTo>
                    <a:pt x="0" y="0"/>
                  </a:lnTo>
                  <a:lnTo>
                    <a:pt x="19" y="0"/>
                  </a:lnTo>
                  <a:lnTo>
                    <a:pt x="19" y="21"/>
                  </a:lnTo>
                  <a:lnTo>
                    <a:pt x="0" y="21"/>
                  </a:lnTo>
                  <a:close/>
                  <a:moveTo>
                    <a:pt x="0" y="140"/>
                  </a:moveTo>
                  <a:lnTo>
                    <a:pt x="0" y="40"/>
                  </a:lnTo>
                  <a:lnTo>
                    <a:pt x="19" y="40"/>
                  </a:lnTo>
                  <a:lnTo>
                    <a:pt x="19" y="140"/>
                  </a:lnTo>
                  <a:lnTo>
                    <a:pt x="0" y="140"/>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2" name="Freeform 39"/>
            <p:cNvSpPr>
              <a:spLocks/>
            </p:cNvSpPr>
            <p:nvPr/>
          </p:nvSpPr>
          <p:spPr bwMode="auto">
            <a:xfrm>
              <a:off x="5114925" y="1709738"/>
              <a:ext cx="146050" cy="168275"/>
            </a:xfrm>
            <a:custGeom>
              <a:avLst/>
              <a:gdLst>
                <a:gd name="T0" fmla="*/ 21 w 92"/>
                <a:gd name="T1" fmla="*/ 77 h 106"/>
                <a:gd name="T2" fmla="*/ 25 w 92"/>
                <a:gd name="T3" fmla="*/ 85 h 106"/>
                <a:gd name="T4" fmla="*/ 32 w 92"/>
                <a:gd name="T5" fmla="*/ 89 h 106"/>
                <a:gd name="T6" fmla="*/ 42 w 92"/>
                <a:gd name="T7" fmla="*/ 92 h 106"/>
                <a:gd name="T8" fmla="*/ 53 w 92"/>
                <a:gd name="T9" fmla="*/ 92 h 106"/>
                <a:gd name="T10" fmla="*/ 63 w 92"/>
                <a:gd name="T11" fmla="*/ 91 h 106"/>
                <a:gd name="T12" fmla="*/ 69 w 92"/>
                <a:gd name="T13" fmla="*/ 85 h 106"/>
                <a:gd name="T14" fmla="*/ 73 w 92"/>
                <a:gd name="T15" fmla="*/ 79 h 106"/>
                <a:gd name="T16" fmla="*/ 73 w 92"/>
                <a:gd name="T17" fmla="*/ 73 h 106"/>
                <a:gd name="T18" fmla="*/ 69 w 92"/>
                <a:gd name="T19" fmla="*/ 69 h 106"/>
                <a:gd name="T20" fmla="*/ 65 w 92"/>
                <a:gd name="T21" fmla="*/ 66 h 106"/>
                <a:gd name="T22" fmla="*/ 55 w 92"/>
                <a:gd name="T23" fmla="*/ 64 h 106"/>
                <a:gd name="T24" fmla="*/ 38 w 92"/>
                <a:gd name="T25" fmla="*/ 60 h 106"/>
                <a:gd name="T26" fmla="*/ 25 w 92"/>
                <a:gd name="T27" fmla="*/ 56 h 106"/>
                <a:gd name="T28" fmla="*/ 15 w 92"/>
                <a:gd name="T29" fmla="*/ 52 h 106"/>
                <a:gd name="T30" fmla="*/ 9 w 92"/>
                <a:gd name="T31" fmla="*/ 46 h 106"/>
                <a:gd name="T32" fmla="*/ 5 w 92"/>
                <a:gd name="T33" fmla="*/ 41 h 106"/>
                <a:gd name="T34" fmla="*/ 3 w 92"/>
                <a:gd name="T35" fmla="*/ 33 h 106"/>
                <a:gd name="T36" fmla="*/ 3 w 92"/>
                <a:gd name="T37" fmla="*/ 27 h 106"/>
                <a:gd name="T38" fmla="*/ 5 w 92"/>
                <a:gd name="T39" fmla="*/ 21 h 106"/>
                <a:gd name="T40" fmla="*/ 9 w 92"/>
                <a:gd name="T41" fmla="*/ 16 h 106"/>
                <a:gd name="T42" fmla="*/ 13 w 92"/>
                <a:gd name="T43" fmla="*/ 10 h 106"/>
                <a:gd name="T44" fmla="*/ 19 w 92"/>
                <a:gd name="T45" fmla="*/ 6 h 106"/>
                <a:gd name="T46" fmla="*/ 25 w 92"/>
                <a:gd name="T47" fmla="*/ 4 h 106"/>
                <a:gd name="T48" fmla="*/ 32 w 92"/>
                <a:gd name="T49" fmla="*/ 2 h 106"/>
                <a:gd name="T50" fmla="*/ 40 w 92"/>
                <a:gd name="T51" fmla="*/ 0 h 106"/>
                <a:gd name="T52" fmla="*/ 49 w 92"/>
                <a:gd name="T53" fmla="*/ 0 h 106"/>
                <a:gd name="T54" fmla="*/ 61 w 92"/>
                <a:gd name="T55" fmla="*/ 2 h 106"/>
                <a:gd name="T56" fmla="*/ 71 w 92"/>
                <a:gd name="T57" fmla="*/ 6 h 106"/>
                <a:gd name="T58" fmla="*/ 78 w 92"/>
                <a:gd name="T59" fmla="*/ 12 h 106"/>
                <a:gd name="T60" fmla="*/ 84 w 92"/>
                <a:gd name="T61" fmla="*/ 18 h 106"/>
                <a:gd name="T62" fmla="*/ 86 w 92"/>
                <a:gd name="T63" fmla="*/ 25 h 106"/>
                <a:gd name="T64" fmla="*/ 69 w 92"/>
                <a:gd name="T65" fmla="*/ 29 h 106"/>
                <a:gd name="T66" fmla="*/ 67 w 92"/>
                <a:gd name="T67" fmla="*/ 23 h 106"/>
                <a:gd name="T68" fmla="*/ 61 w 92"/>
                <a:gd name="T69" fmla="*/ 18 h 106"/>
                <a:gd name="T70" fmla="*/ 53 w 92"/>
                <a:gd name="T71" fmla="*/ 16 h 106"/>
                <a:gd name="T72" fmla="*/ 42 w 92"/>
                <a:gd name="T73" fmla="*/ 16 h 106"/>
                <a:gd name="T74" fmla="*/ 32 w 92"/>
                <a:gd name="T75" fmla="*/ 16 h 106"/>
                <a:gd name="T76" fmla="*/ 26 w 92"/>
                <a:gd name="T77" fmla="*/ 19 h 106"/>
                <a:gd name="T78" fmla="*/ 23 w 92"/>
                <a:gd name="T79" fmla="*/ 25 h 106"/>
                <a:gd name="T80" fmla="*/ 21 w 92"/>
                <a:gd name="T81" fmla="*/ 29 h 106"/>
                <a:gd name="T82" fmla="*/ 23 w 92"/>
                <a:gd name="T83" fmla="*/ 33 h 106"/>
                <a:gd name="T84" fmla="*/ 25 w 92"/>
                <a:gd name="T85" fmla="*/ 35 h 106"/>
                <a:gd name="T86" fmla="*/ 28 w 92"/>
                <a:gd name="T87" fmla="*/ 37 h 106"/>
                <a:gd name="T88" fmla="*/ 32 w 92"/>
                <a:gd name="T89" fmla="*/ 39 h 106"/>
                <a:gd name="T90" fmla="*/ 38 w 92"/>
                <a:gd name="T91" fmla="*/ 41 h 106"/>
                <a:gd name="T92" fmla="*/ 51 w 92"/>
                <a:gd name="T93" fmla="*/ 44 h 106"/>
                <a:gd name="T94" fmla="*/ 67 w 92"/>
                <a:gd name="T95" fmla="*/ 48 h 106"/>
                <a:gd name="T96" fmla="*/ 76 w 92"/>
                <a:gd name="T97" fmla="*/ 52 h 106"/>
                <a:gd name="T98" fmla="*/ 84 w 92"/>
                <a:gd name="T99" fmla="*/ 56 h 106"/>
                <a:gd name="T100" fmla="*/ 88 w 92"/>
                <a:gd name="T101" fmla="*/ 62 h 106"/>
                <a:gd name="T102" fmla="*/ 92 w 92"/>
                <a:gd name="T103" fmla="*/ 69 h 106"/>
                <a:gd name="T104" fmla="*/ 92 w 92"/>
                <a:gd name="T105" fmla="*/ 77 h 106"/>
                <a:gd name="T106" fmla="*/ 90 w 92"/>
                <a:gd name="T107" fmla="*/ 85 h 106"/>
                <a:gd name="T108" fmla="*/ 84 w 92"/>
                <a:gd name="T109" fmla="*/ 92 h 106"/>
                <a:gd name="T110" fmla="*/ 78 w 92"/>
                <a:gd name="T111" fmla="*/ 98 h 106"/>
                <a:gd name="T112" fmla="*/ 69 w 92"/>
                <a:gd name="T113" fmla="*/ 104 h 106"/>
                <a:gd name="T114" fmla="*/ 57 w 92"/>
                <a:gd name="T115" fmla="*/ 106 h 106"/>
                <a:gd name="T116" fmla="*/ 42 w 92"/>
                <a:gd name="T117" fmla="*/ 106 h 106"/>
                <a:gd name="T118" fmla="*/ 25 w 92"/>
                <a:gd name="T119" fmla="*/ 104 h 106"/>
                <a:gd name="T120" fmla="*/ 11 w 92"/>
                <a:gd name="T121" fmla="*/ 96 h 106"/>
                <a:gd name="T122" fmla="*/ 3 w 92"/>
                <a:gd name="T123"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 h="106">
                  <a:moveTo>
                    <a:pt x="0" y="73"/>
                  </a:moveTo>
                  <a:lnTo>
                    <a:pt x="19" y="71"/>
                  </a:lnTo>
                  <a:lnTo>
                    <a:pt x="19" y="73"/>
                  </a:lnTo>
                  <a:lnTo>
                    <a:pt x="21" y="77"/>
                  </a:lnTo>
                  <a:lnTo>
                    <a:pt x="21" y="79"/>
                  </a:lnTo>
                  <a:lnTo>
                    <a:pt x="23" y="81"/>
                  </a:lnTo>
                  <a:lnTo>
                    <a:pt x="23" y="83"/>
                  </a:lnTo>
                  <a:lnTo>
                    <a:pt x="25" y="85"/>
                  </a:lnTo>
                  <a:lnTo>
                    <a:pt x="26" y="87"/>
                  </a:lnTo>
                  <a:lnTo>
                    <a:pt x="26" y="87"/>
                  </a:lnTo>
                  <a:lnTo>
                    <a:pt x="28" y="89"/>
                  </a:lnTo>
                  <a:lnTo>
                    <a:pt x="32" y="89"/>
                  </a:lnTo>
                  <a:lnTo>
                    <a:pt x="34" y="91"/>
                  </a:lnTo>
                  <a:lnTo>
                    <a:pt x="36" y="91"/>
                  </a:lnTo>
                  <a:lnTo>
                    <a:pt x="38" y="92"/>
                  </a:lnTo>
                  <a:lnTo>
                    <a:pt x="42" y="92"/>
                  </a:lnTo>
                  <a:lnTo>
                    <a:pt x="44" y="92"/>
                  </a:lnTo>
                  <a:lnTo>
                    <a:pt x="48" y="92"/>
                  </a:lnTo>
                  <a:lnTo>
                    <a:pt x="49" y="92"/>
                  </a:lnTo>
                  <a:lnTo>
                    <a:pt x="53" y="92"/>
                  </a:lnTo>
                  <a:lnTo>
                    <a:pt x="55" y="92"/>
                  </a:lnTo>
                  <a:lnTo>
                    <a:pt x="59" y="91"/>
                  </a:lnTo>
                  <a:lnTo>
                    <a:pt x="61" y="91"/>
                  </a:lnTo>
                  <a:lnTo>
                    <a:pt x="63" y="91"/>
                  </a:lnTo>
                  <a:lnTo>
                    <a:pt x="65" y="89"/>
                  </a:lnTo>
                  <a:lnTo>
                    <a:pt x="67" y="89"/>
                  </a:lnTo>
                  <a:lnTo>
                    <a:pt x="67" y="87"/>
                  </a:lnTo>
                  <a:lnTo>
                    <a:pt x="69" y="85"/>
                  </a:lnTo>
                  <a:lnTo>
                    <a:pt x="71" y="85"/>
                  </a:lnTo>
                  <a:lnTo>
                    <a:pt x="71" y="83"/>
                  </a:lnTo>
                  <a:lnTo>
                    <a:pt x="73" y="81"/>
                  </a:lnTo>
                  <a:lnTo>
                    <a:pt x="73" y="79"/>
                  </a:lnTo>
                  <a:lnTo>
                    <a:pt x="73" y="79"/>
                  </a:lnTo>
                  <a:lnTo>
                    <a:pt x="73" y="77"/>
                  </a:lnTo>
                  <a:lnTo>
                    <a:pt x="73" y="75"/>
                  </a:lnTo>
                  <a:lnTo>
                    <a:pt x="73" y="73"/>
                  </a:lnTo>
                  <a:lnTo>
                    <a:pt x="73" y="73"/>
                  </a:lnTo>
                  <a:lnTo>
                    <a:pt x="71" y="71"/>
                  </a:lnTo>
                  <a:lnTo>
                    <a:pt x="71" y="69"/>
                  </a:lnTo>
                  <a:lnTo>
                    <a:pt x="69" y="69"/>
                  </a:lnTo>
                  <a:lnTo>
                    <a:pt x="69" y="67"/>
                  </a:lnTo>
                  <a:lnTo>
                    <a:pt x="67" y="67"/>
                  </a:lnTo>
                  <a:lnTo>
                    <a:pt x="67" y="67"/>
                  </a:lnTo>
                  <a:lnTo>
                    <a:pt x="65" y="66"/>
                  </a:lnTo>
                  <a:lnTo>
                    <a:pt x="63" y="66"/>
                  </a:lnTo>
                  <a:lnTo>
                    <a:pt x="61" y="66"/>
                  </a:lnTo>
                  <a:lnTo>
                    <a:pt x="57" y="64"/>
                  </a:lnTo>
                  <a:lnTo>
                    <a:pt x="55" y="64"/>
                  </a:lnTo>
                  <a:lnTo>
                    <a:pt x="51" y="62"/>
                  </a:lnTo>
                  <a:lnTo>
                    <a:pt x="48" y="62"/>
                  </a:lnTo>
                  <a:lnTo>
                    <a:pt x="44" y="60"/>
                  </a:lnTo>
                  <a:lnTo>
                    <a:pt x="38" y="60"/>
                  </a:lnTo>
                  <a:lnTo>
                    <a:pt x="34" y="58"/>
                  </a:lnTo>
                  <a:lnTo>
                    <a:pt x="30" y="58"/>
                  </a:lnTo>
                  <a:lnTo>
                    <a:pt x="26" y="56"/>
                  </a:lnTo>
                  <a:lnTo>
                    <a:pt x="25" y="56"/>
                  </a:lnTo>
                  <a:lnTo>
                    <a:pt x="23" y="54"/>
                  </a:lnTo>
                  <a:lnTo>
                    <a:pt x="19" y="54"/>
                  </a:lnTo>
                  <a:lnTo>
                    <a:pt x="17" y="52"/>
                  </a:lnTo>
                  <a:lnTo>
                    <a:pt x="15" y="52"/>
                  </a:lnTo>
                  <a:lnTo>
                    <a:pt x="15" y="50"/>
                  </a:lnTo>
                  <a:lnTo>
                    <a:pt x="13" y="48"/>
                  </a:lnTo>
                  <a:lnTo>
                    <a:pt x="11" y="48"/>
                  </a:lnTo>
                  <a:lnTo>
                    <a:pt x="9" y="46"/>
                  </a:lnTo>
                  <a:lnTo>
                    <a:pt x="9" y="44"/>
                  </a:lnTo>
                  <a:lnTo>
                    <a:pt x="7" y="44"/>
                  </a:lnTo>
                  <a:lnTo>
                    <a:pt x="7" y="42"/>
                  </a:lnTo>
                  <a:lnTo>
                    <a:pt x="5" y="41"/>
                  </a:lnTo>
                  <a:lnTo>
                    <a:pt x="5" y="39"/>
                  </a:lnTo>
                  <a:lnTo>
                    <a:pt x="5" y="37"/>
                  </a:lnTo>
                  <a:lnTo>
                    <a:pt x="3" y="35"/>
                  </a:lnTo>
                  <a:lnTo>
                    <a:pt x="3" y="33"/>
                  </a:lnTo>
                  <a:lnTo>
                    <a:pt x="3" y="31"/>
                  </a:lnTo>
                  <a:lnTo>
                    <a:pt x="3" y="31"/>
                  </a:lnTo>
                  <a:lnTo>
                    <a:pt x="3" y="29"/>
                  </a:lnTo>
                  <a:lnTo>
                    <a:pt x="3" y="27"/>
                  </a:lnTo>
                  <a:lnTo>
                    <a:pt x="3" y="25"/>
                  </a:lnTo>
                  <a:lnTo>
                    <a:pt x="3" y="23"/>
                  </a:lnTo>
                  <a:lnTo>
                    <a:pt x="5" y="21"/>
                  </a:lnTo>
                  <a:lnTo>
                    <a:pt x="5" y="21"/>
                  </a:lnTo>
                  <a:lnTo>
                    <a:pt x="5" y="19"/>
                  </a:lnTo>
                  <a:lnTo>
                    <a:pt x="7" y="18"/>
                  </a:lnTo>
                  <a:lnTo>
                    <a:pt x="7" y="16"/>
                  </a:lnTo>
                  <a:lnTo>
                    <a:pt x="9" y="16"/>
                  </a:lnTo>
                  <a:lnTo>
                    <a:pt x="9" y="14"/>
                  </a:lnTo>
                  <a:lnTo>
                    <a:pt x="11" y="12"/>
                  </a:lnTo>
                  <a:lnTo>
                    <a:pt x="11" y="12"/>
                  </a:lnTo>
                  <a:lnTo>
                    <a:pt x="13" y="10"/>
                  </a:lnTo>
                  <a:lnTo>
                    <a:pt x="15" y="10"/>
                  </a:lnTo>
                  <a:lnTo>
                    <a:pt x="17" y="8"/>
                  </a:lnTo>
                  <a:lnTo>
                    <a:pt x="17" y="8"/>
                  </a:lnTo>
                  <a:lnTo>
                    <a:pt x="19" y="6"/>
                  </a:lnTo>
                  <a:lnTo>
                    <a:pt x="19" y="6"/>
                  </a:lnTo>
                  <a:lnTo>
                    <a:pt x="21" y="6"/>
                  </a:lnTo>
                  <a:lnTo>
                    <a:pt x="23" y="4"/>
                  </a:lnTo>
                  <a:lnTo>
                    <a:pt x="25" y="4"/>
                  </a:lnTo>
                  <a:lnTo>
                    <a:pt x="26" y="4"/>
                  </a:lnTo>
                  <a:lnTo>
                    <a:pt x="28" y="2"/>
                  </a:lnTo>
                  <a:lnTo>
                    <a:pt x="30" y="2"/>
                  </a:lnTo>
                  <a:lnTo>
                    <a:pt x="32" y="2"/>
                  </a:lnTo>
                  <a:lnTo>
                    <a:pt x="34" y="2"/>
                  </a:lnTo>
                  <a:lnTo>
                    <a:pt x="36" y="2"/>
                  </a:lnTo>
                  <a:lnTo>
                    <a:pt x="38" y="0"/>
                  </a:lnTo>
                  <a:lnTo>
                    <a:pt x="40" y="0"/>
                  </a:lnTo>
                  <a:lnTo>
                    <a:pt x="42" y="0"/>
                  </a:lnTo>
                  <a:lnTo>
                    <a:pt x="44" y="0"/>
                  </a:lnTo>
                  <a:lnTo>
                    <a:pt x="48" y="0"/>
                  </a:lnTo>
                  <a:lnTo>
                    <a:pt x="49" y="0"/>
                  </a:lnTo>
                  <a:lnTo>
                    <a:pt x="53" y="2"/>
                  </a:lnTo>
                  <a:lnTo>
                    <a:pt x="55" y="2"/>
                  </a:lnTo>
                  <a:lnTo>
                    <a:pt x="59" y="2"/>
                  </a:lnTo>
                  <a:lnTo>
                    <a:pt x="61" y="2"/>
                  </a:lnTo>
                  <a:lnTo>
                    <a:pt x="65" y="4"/>
                  </a:lnTo>
                  <a:lnTo>
                    <a:pt x="67" y="4"/>
                  </a:lnTo>
                  <a:lnTo>
                    <a:pt x="69" y="6"/>
                  </a:lnTo>
                  <a:lnTo>
                    <a:pt x="71" y="6"/>
                  </a:lnTo>
                  <a:lnTo>
                    <a:pt x="73" y="8"/>
                  </a:lnTo>
                  <a:lnTo>
                    <a:pt x="74" y="8"/>
                  </a:lnTo>
                  <a:lnTo>
                    <a:pt x="76" y="10"/>
                  </a:lnTo>
                  <a:lnTo>
                    <a:pt x="78" y="12"/>
                  </a:lnTo>
                  <a:lnTo>
                    <a:pt x="80" y="12"/>
                  </a:lnTo>
                  <a:lnTo>
                    <a:pt x="80" y="14"/>
                  </a:lnTo>
                  <a:lnTo>
                    <a:pt x="82" y="16"/>
                  </a:lnTo>
                  <a:lnTo>
                    <a:pt x="84" y="18"/>
                  </a:lnTo>
                  <a:lnTo>
                    <a:pt x="84" y="19"/>
                  </a:lnTo>
                  <a:lnTo>
                    <a:pt x="84" y="21"/>
                  </a:lnTo>
                  <a:lnTo>
                    <a:pt x="86" y="23"/>
                  </a:lnTo>
                  <a:lnTo>
                    <a:pt x="86" y="25"/>
                  </a:lnTo>
                  <a:lnTo>
                    <a:pt x="88" y="27"/>
                  </a:lnTo>
                  <a:lnTo>
                    <a:pt x="88" y="29"/>
                  </a:lnTo>
                  <a:lnTo>
                    <a:pt x="69" y="31"/>
                  </a:lnTo>
                  <a:lnTo>
                    <a:pt x="69" y="29"/>
                  </a:lnTo>
                  <a:lnTo>
                    <a:pt x="69" y="27"/>
                  </a:lnTo>
                  <a:lnTo>
                    <a:pt x="67" y="27"/>
                  </a:lnTo>
                  <a:lnTo>
                    <a:pt x="67" y="25"/>
                  </a:lnTo>
                  <a:lnTo>
                    <a:pt x="67" y="23"/>
                  </a:lnTo>
                  <a:lnTo>
                    <a:pt x="65" y="21"/>
                  </a:lnTo>
                  <a:lnTo>
                    <a:pt x="63" y="21"/>
                  </a:lnTo>
                  <a:lnTo>
                    <a:pt x="63" y="19"/>
                  </a:lnTo>
                  <a:lnTo>
                    <a:pt x="61" y="18"/>
                  </a:lnTo>
                  <a:lnTo>
                    <a:pt x="59" y="18"/>
                  </a:lnTo>
                  <a:lnTo>
                    <a:pt x="57" y="18"/>
                  </a:lnTo>
                  <a:lnTo>
                    <a:pt x="55" y="16"/>
                  </a:lnTo>
                  <a:lnTo>
                    <a:pt x="53" y="16"/>
                  </a:lnTo>
                  <a:lnTo>
                    <a:pt x="49" y="16"/>
                  </a:lnTo>
                  <a:lnTo>
                    <a:pt x="48" y="16"/>
                  </a:lnTo>
                  <a:lnTo>
                    <a:pt x="46" y="16"/>
                  </a:lnTo>
                  <a:lnTo>
                    <a:pt x="42" y="16"/>
                  </a:lnTo>
                  <a:lnTo>
                    <a:pt x="40" y="16"/>
                  </a:lnTo>
                  <a:lnTo>
                    <a:pt x="36" y="16"/>
                  </a:lnTo>
                  <a:lnTo>
                    <a:pt x="34" y="16"/>
                  </a:lnTo>
                  <a:lnTo>
                    <a:pt x="32" y="16"/>
                  </a:lnTo>
                  <a:lnTo>
                    <a:pt x="30" y="18"/>
                  </a:lnTo>
                  <a:lnTo>
                    <a:pt x="28" y="18"/>
                  </a:lnTo>
                  <a:lnTo>
                    <a:pt x="26" y="19"/>
                  </a:lnTo>
                  <a:lnTo>
                    <a:pt x="26" y="19"/>
                  </a:lnTo>
                  <a:lnTo>
                    <a:pt x="25" y="21"/>
                  </a:lnTo>
                  <a:lnTo>
                    <a:pt x="25" y="21"/>
                  </a:lnTo>
                  <a:lnTo>
                    <a:pt x="23" y="23"/>
                  </a:lnTo>
                  <a:lnTo>
                    <a:pt x="23" y="25"/>
                  </a:lnTo>
                  <a:lnTo>
                    <a:pt x="23" y="25"/>
                  </a:lnTo>
                  <a:lnTo>
                    <a:pt x="21" y="27"/>
                  </a:lnTo>
                  <a:lnTo>
                    <a:pt x="21" y="27"/>
                  </a:lnTo>
                  <a:lnTo>
                    <a:pt x="21" y="29"/>
                  </a:lnTo>
                  <a:lnTo>
                    <a:pt x="21" y="29"/>
                  </a:lnTo>
                  <a:lnTo>
                    <a:pt x="23" y="31"/>
                  </a:lnTo>
                  <a:lnTo>
                    <a:pt x="23" y="31"/>
                  </a:lnTo>
                  <a:lnTo>
                    <a:pt x="23" y="33"/>
                  </a:lnTo>
                  <a:lnTo>
                    <a:pt x="23" y="33"/>
                  </a:lnTo>
                  <a:lnTo>
                    <a:pt x="23" y="33"/>
                  </a:lnTo>
                  <a:lnTo>
                    <a:pt x="25" y="35"/>
                  </a:lnTo>
                  <a:lnTo>
                    <a:pt x="25" y="35"/>
                  </a:lnTo>
                  <a:lnTo>
                    <a:pt x="25" y="35"/>
                  </a:lnTo>
                  <a:lnTo>
                    <a:pt x="26" y="37"/>
                  </a:lnTo>
                  <a:lnTo>
                    <a:pt x="26" y="37"/>
                  </a:lnTo>
                  <a:lnTo>
                    <a:pt x="28" y="37"/>
                  </a:lnTo>
                  <a:lnTo>
                    <a:pt x="28" y="37"/>
                  </a:lnTo>
                  <a:lnTo>
                    <a:pt x="30" y="39"/>
                  </a:lnTo>
                  <a:lnTo>
                    <a:pt x="30" y="39"/>
                  </a:lnTo>
                  <a:lnTo>
                    <a:pt x="32" y="39"/>
                  </a:lnTo>
                  <a:lnTo>
                    <a:pt x="32" y="39"/>
                  </a:lnTo>
                  <a:lnTo>
                    <a:pt x="34" y="41"/>
                  </a:lnTo>
                  <a:lnTo>
                    <a:pt x="36" y="41"/>
                  </a:lnTo>
                  <a:lnTo>
                    <a:pt x="38" y="41"/>
                  </a:lnTo>
                  <a:lnTo>
                    <a:pt x="42" y="41"/>
                  </a:lnTo>
                  <a:lnTo>
                    <a:pt x="44" y="42"/>
                  </a:lnTo>
                  <a:lnTo>
                    <a:pt x="48" y="42"/>
                  </a:lnTo>
                  <a:lnTo>
                    <a:pt x="51" y="44"/>
                  </a:lnTo>
                  <a:lnTo>
                    <a:pt x="57" y="44"/>
                  </a:lnTo>
                  <a:lnTo>
                    <a:pt x="61" y="46"/>
                  </a:lnTo>
                  <a:lnTo>
                    <a:pt x="65" y="48"/>
                  </a:lnTo>
                  <a:lnTo>
                    <a:pt x="67" y="48"/>
                  </a:lnTo>
                  <a:lnTo>
                    <a:pt x="71" y="50"/>
                  </a:lnTo>
                  <a:lnTo>
                    <a:pt x="73" y="50"/>
                  </a:lnTo>
                  <a:lnTo>
                    <a:pt x="74" y="50"/>
                  </a:lnTo>
                  <a:lnTo>
                    <a:pt x="76" y="52"/>
                  </a:lnTo>
                  <a:lnTo>
                    <a:pt x="78" y="52"/>
                  </a:lnTo>
                  <a:lnTo>
                    <a:pt x="80" y="54"/>
                  </a:lnTo>
                  <a:lnTo>
                    <a:pt x="82" y="54"/>
                  </a:lnTo>
                  <a:lnTo>
                    <a:pt x="84" y="56"/>
                  </a:lnTo>
                  <a:lnTo>
                    <a:pt x="84" y="58"/>
                  </a:lnTo>
                  <a:lnTo>
                    <a:pt x="86" y="58"/>
                  </a:lnTo>
                  <a:lnTo>
                    <a:pt x="88" y="60"/>
                  </a:lnTo>
                  <a:lnTo>
                    <a:pt x="88" y="62"/>
                  </a:lnTo>
                  <a:lnTo>
                    <a:pt x="90" y="64"/>
                  </a:lnTo>
                  <a:lnTo>
                    <a:pt x="90" y="66"/>
                  </a:lnTo>
                  <a:lnTo>
                    <a:pt x="90" y="67"/>
                  </a:lnTo>
                  <a:lnTo>
                    <a:pt x="92" y="69"/>
                  </a:lnTo>
                  <a:lnTo>
                    <a:pt x="92" y="71"/>
                  </a:lnTo>
                  <a:lnTo>
                    <a:pt x="92" y="73"/>
                  </a:lnTo>
                  <a:lnTo>
                    <a:pt x="92" y="75"/>
                  </a:lnTo>
                  <a:lnTo>
                    <a:pt x="92" y="77"/>
                  </a:lnTo>
                  <a:lnTo>
                    <a:pt x="92" y="79"/>
                  </a:lnTo>
                  <a:lnTo>
                    <a:pt x="92" y="81"/>
                  </a:lnTo>
                  <a:lnTo>
                    <a:pt x="90" y="83"/>
                  </a:lnTo>
                  <a:lnTo>
                    <a:pt x="90" y="85"/>
                  </a:lnTo>
                  <a:lnTo>
                    <a:pt x="88" y="87"/>
                  </a:lnTo>
                  <a:lnTo>
                    <a:pt x="88" y="89"/>
                  </a:lnTo>
                  <a:lnTo>
                    <a:pt x="86" y="91"/>
                  </a:lnTo>
                  <a:lnTo>
                    <a:pt x="84" y="92"/>
                  </a:lnTo>
                  <a:lnTo>
                    <a:pt x="84" y="94"/>
                  </a:lnTo>
                  <a:lnTo>
                    <a:pt x="82" y="96"/>
                  </a:lnTo>
                  <a:lnTo>
                    <a:pt x="80" y="98"/>
                  </a:lnTo>
                  <a:lnTo>
                    <a:pt x="78" y="98"/>
                  </a:lnTo>
                  <a:lnTo>
                    <a:pt x="74" y="100"/>
                  </a:lnTo>
                  <a:lnTo>
                    <a:pt x="73" y="102"/>
                  </a:lnTo>
                  <a:lnTo>
                    <a:pt x="71" y="102"/>
                  </a:lnTo>
                  <a:lnTo>
                    <a:pt x="69" y="104"/>
                  </a:lnTo>
                  <a:lnTo>
                    <a:pt x="65" y="104"/>
                  </a:lnTo>
                  <a:lnTo>
                    <a:pt x="63" y="106"/>
                  </a:lnTo>
                  <a:lnTo>
                    <a:pt x="59" y="106"/>
                  </a:lnTo>
                  <a:lnTo>
                    <a:pt x="57" y="106"/>
                  </a:lnTo>
                  <a:lnTo>
                    <a:pt x="53" y="106"/>
                  </a:lnTo>
                  <a:lnTo>
                    <a:pt x="51" y="106"/>
                  </a:lnTo>
                  <a:lnTo>
                    <a:pt x="48" y="106"/>
                  </a:lnTo>
                  <a:lnTo>
                    <a:pt x="42" y="106"/>
                  </a:lnTo>
                  <a:lnTo>
                    <a:pt x="38" y="106"/>
                  </a:lnTo>
                  <a:lnTo>
                    <a:pt x="32" y="106"/>
                  </a:lnTo>
                  <a:lnTo>
                    <a:pt x="28" y="104"/>
                  </a:lnTo>
                  <a:lnTo>
                    <a:pt x="25" y="104"/>
                  </a:lnTo>
                  <a:lnTo>
                    <a:pt x="21" y="102"/>
                  </a:lnTo>
                  <a:lnTo>
                    <a:pt x="17" y="100"/>
                  </a:lnTo>
                  <a:lnTo>
                    <a:pt x="15" y="98"/>
                  </a:lnTo>
                  <a:lnTo>
                    <a:pt x="11" y="96"/>
                  </a:lnTo>
                  <a:lnTo>
                    <a:pt x="9" y="94"/>
                  </a:lnTo>
                  <a:lnTo>
                    <a:pt x="7" y="91"/>
                  </a:lnTo>
                  <a:lnTo>
                    <a:pt x="5" y="89"/>
                  </a:lnTo>
                  <a:lnTo>
                    <a:pt x="3" y="85"/>
                  </a:lnTo>
                  <a:lnTo>
                    <a:pt x="2" y="81"/>
                  </a:lnTo>
                  <a:lnTo>
                    <a:pt x="2" y="79"/>
                  </a:lnTo>
                  <a:lnTo>
                    <a:pt x="0" y="73"/>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3" name="Freeform 40"/>
            <p:cNvSpPr>
              <a:spLocks/>
            </p:cNvSpPr>
            <p:nvPr/>
          </p:nvSpPr>
          <p:spPr bwMode="auto">
            <a:xfrm>
              <a:off x="5287963" y="1709738"/>
              <a:ext cx="149225" cy="168275"/>
            </a:xfrm>
            <a:custGeom>
              <a:avLst/>
              <a:gdLst>
                <a:gd name="T0" fmla="*/ 94 w 94"/>
                <a:gd name="T1" fmla="*/ 73 h 106"/>
                <a:gd name="T2" fmla="*/ 90 w 94"/>
                <a:gd name="T3" fmla="*/ 85 h 106"/>
                <a:gd name="T4" fmla="*/ 83 w 94"/>
                <a:gd name="T5" fmla="*/ 94 h 106"/>
                <a:gd name="T6" fmla="*/ 73 w 94"/>
                <a:gd name="T7" fmla="*/ 102 h 106"/>
                <a:gd name="T8" fmla="*/ 61 w 94"/>
                <a:gd name="T9" fmla="*/ 106 h 106"/>
                <a:gd name="T10" fmla="*/ 50 w 94"/>
                <a:gd name="T11" fmla="*/ 106 h 106"/>
                <a:gd name="T12" fmla="*/ 33 w 94"/>
                <a:gd name="T13" fmla="*/ 104 h 106"/>
                <a:gd name="T14" fmla="*/ 21 w 94"/>
                <a:gd name="T15" fmla="*/ 98 h 106"/>
                <a:gd name="T16" fmla="*/ 10 w 94"/>
                <a:gd name="T17" fmla="*/ 89 h 106"/>
                <a:gd name="T18" fmla="*/ 2 w 94"/>
                <a:gd name="T19" fmla="*/ 77 h 106"/>
                <a:gd name="T20" fmla="*/ 0 w 94"/>
                <a:gd name="T21" fmla="*/ 60 h 106"/>
                <a:gd name="T22" fmla="*/ 0 w 94"/>
                <a:gd name="T23" fmla="*/ 46 h 106"/>
                <a:gd name="T24" fmla="*/ 2 w 94"/>
                <a:gd name="T25" fmla="*/ 35 h 106"/>
                <a:gd name="T26" fmla="*/ 6 w 94"/>
                <a:gd name="T27" fmla="*/ 25 h 106"/>
                <a:gd name="T28" fmla="*/ 10 w 94"/>
                <a:gd name="T29" fmla="*/ 18 h 106"/>
                <a:gd name="T30" fmla="*/ 17 w 94"/>
                <a:gd name="T31" fmla="*/ 10 h 106"/>
                <a:gd name="T32" fmla="*/ 27 w 94"/>
                <a:gd name="T33" fmla="*/ 6 h 106"/>
                <a:gd name="T34" fmla="*/ 36 w 94"/>
                <a:gd name="T35" fmla="*/ 2 h 106"/>
                <a:gd name="T36" fmla="*/ 46 w 94"/>
                <a:gd name="T37" fmla="*/ 0 h 106"/>
                <a:gd name="T38" fmla="*/ 58 w 94"/>
                <a:gd name="T39" fmla="*/ 2 h 106"/>
                <a:gd name="T40" fmla="*/ 69 w 94"/>
                <a:gd name="T41" fmla="*/ 4 h 106"/>
                <a:gd name="T42" fmla="*/ 79 w 94"/>
                <a:gd name="T43" fmla="*/ 10 h 106"/>
                <a:gd name="T44" fmla="*/ 86 w 94"/>
                <a:gd name="T45" fmla="*/ 16 h 106"/>
                <a:gd name="T46" fmla="*/ 90 w 94"/>
                <a:gd name="T47" fmla="*/ 25 h 106"/>
                <a:gd name="T48" fmla="*/ 75 w 94"/>
                <a:gd name="T49" fmla="*/ 35 h 106"/>
                <a:gd name="T50" fmla="*/ 73 w 94"/>
                <a:gd name="T51" fmla="*/ 29 h 106"/>
                <a:gd name="T52" fmla="*/ 69 w 94"/>
                <a:gd name="T53" fmla="*/ 23 h 106"/>
                <a:gd name="T54" fmla="*/ 63 w 94"/>
                <a:gd name="T55" fmla="*/ 19 h 106"/>
                <a:gd name="T56" fmla="*/ 58 w 94"/>
                <a:gd name="T57" fmla="*/ 16 h 106"/>
                <a:gd name="T58" fmla="*/ 52 w 94"/>
                <a:gd name="T59" fmla="*/ 16 h 106"/>
                <a:gd name="T60" fmla="*/ 42 w 94"/>
                <a:gd name="T61" fmla="*/ 16 h 106"/>
                <a:gd name="T62" fmla="*/ 35 w 94"/>
                <a:gd name="T63" fmla="*/ 19 h 106"/>
                <a:gd name="T64" fmla="*/ 27 w 94"/>
                <a:gd name="T65" fmla="*/ 25 h 106"/>
                <a:gd name="T66" fmla="*/ 21 w 94"/>
                <a:gd name="T67" fmla="*/ 33 h 106"/>
                <a:gd name="T68" fmla="*/ 19 w 94"/>
                <a:gd name="T69" fmla="*/ 44 h 106"/>
                <a:gd name="T70" fmla="*/ 19 w 94"/>
                <a:gd name="T71" fmla="*/ 58 h 106"/>
                <a:gd name="T72" fmla="*/ 21 w 94"/>
                <a:gd name="T73" fmla="*/ 71 h 106"/>
                <a:gd name="T74" fmla="*/ 25 w 94"/>
                <a:gd name="T75" fmla="*/ 81 h 106"/>
                <a:gd name="T76" fmla="*/ 31 w 94"/>
                <a:gd name="T77" fmla="*/ 87 h 106"/>
                <a:gd name="T78" fmla="*/ 40 w 94"/>
                <a:gd name="T79" fmla="*/ 91 h 106"/>
                <a:gd name="T80" fmla="*/ 48 w 94"/>
                <a:gd name="T81" fmla="*/ 92 h 106"/>
                <a:gd name="T82" fmla="*/ 56 w 94"/>
                <a:gd name="T83" fmla="*/ 92 h 106"/>
                <a:gd name="T84" fmla="*/ 63 w 94"/>
                <a:gd name="T85" fmla="*/ 89 h 106"/>
                <a:gd name="T86" fmla="*/ 69 w 94"/>
                <a:gd name="T87" fmla="*/ 85 h 106"/>
                <a:gd name="T88" fmla="*/ 73 w 94"/>
                <a:gd name="T89" fmla="*/ 79 h 106"/>
                <a:gd name="T90" fmla="*/ 77 w 94"/>
                <a:gd name="T91"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106">
                  <a:moveTo>
                    <a:pt x="77" y="67"/>
                  </a:moveTo>
                  <a:lnTo>
                    <a:pt x="94" y="69"/>
                  </a:lnTo>
                  <a:lnTo>
                    <a:pt x="94" y="73"/>
                  </a:lnTo>
                  <a:lnTo>
                    <a:pt x="92" y="77"/>
                  </a:lnTo>
                  <a:lnTo>
                    <a:pt x="92" y="81"/>
                  </a:lnTo>
                  <a:lnTo>
                    <a:pt x="90" y="85"/>
                  </a:lnTo>
                  <a:lnTo>
                    <a:pt x="88" y="89"/>
                  </a:lnTo>
                  <a:lnTo>
                    <a:pt x="84" y="91"/>
                  </a:lnTo>
                  <a:lnTo>
                    <a:pt x="83" y="94"/>
                  </a:lnTo>
                  <a:lnTo>
                    <a:pt x="79" y="96"/>
                  </a:lnTo>
                  <a:lnTo>
                    <a:pt x="77" y="98"/>
                  </a:lnTo>
                  <a:lnTo>
                    <a:pt x="73" y="102"/>
                  </a:lnTo>
                  <a:lnTo>
                    <a:pt x="69" y="102"/>
                  </a:lnTo>
                  <a:lnTo>
                    <a:pt x="65" y="104"/>
                  </a:lnTo>
                  <a:lnTo>
                    <a:pt x="61" y="106"/>
                  </a:lnTo>
                  <a:lnTo>
                    <a:pt x="58" y="106"/>
                  </a:lnTo>
                  <a:lnTo>
                    <a:pt x="54" y="106"/>
                  </a:lnTo>
                  <a:lnTo>
                    <a:pt x="50" y="106"/>
                  </a:lnTo>
                  <a:lnTo>
                    <a:pt x="44" y="106"/>
                  </a:lnTo>
                  <a:lnTo>
                    <a:pt x="38" y="106"/>
                  </a:lnTo>
                  <a:lnTo>
                    <a:pt x="33" y="104"/>
                  </a:lnTo>
                  <a:lnTo>
                    <a:pt x="29" y="104"/>
                  </a:lnTo>
                  <a:lnTo>
                    <a:pt x="25" y="102"/>
                  </a:lnTo>
                  <a:lnTo>
                    <a:pt x="21" y="98"/>
                  </a:lnTo>
                  <a:lnTo>
                    <a:pt x="17" y="96"/>
                  </a:lnTo>
                  <a:lnTo>
                    <a:pt x="13" y="92"/>
                  </a:lnTo>
                  <a:lnTo>
                    <a:pt x="10" y="89"/>
                  </a:lnTo>
                  <a:lnTo>
                    <a:pt x="8" y="85"/>
                  </a:lnTo>
                  <a:lnTo>
                    <a:pt x="4" y="81"/>
                  </a:lnTo>
                  <a:lnTo>
                    <a:pt x="2" y="77"/>
                  </a:lnTo>
                  <a:lnTo>
                    <a:pt x="2" y="71"/>
                  </a:lnTo>
                  <a:lnTo>
                    <a:pt x="0" y="66"/>
                  </a:lnTo>
                  <a:lnTo>
                    <a:pt x="0" y="60"/>
                  </a:lnTo>
                  <a:lnTo>
                    <a:pt x="0" y="54"/>
                  </a:lnTo>
                  <a:lnTo>
                    <a:pt x="0" y="50"/>
                  </a:lnTo>
                  <a:lnTo>
                    <a:pt x="0" y="46"/>
                  </a:lnTo>
                  <a:lnTo>
                    <a:pt x="0" y="42"/>
                  </a:lnTo>
                  <a:lnTo>
                    <a:pt x="0" y="39"/>
                  </a:lnTo>
                  <a:lnTo>
                    <a:pt x="2" y="35"/>
                  </a:lnTo>
                  <a:lnTo>
                    <a:pt x="2" y="31"/>
                  </a:lnTo>
                  <a:lnTo>
                    <a:pt x="4" y="29"/>
                  </a:lnTo>
                  <a:lnTo>
                    <a:pt x="6" y="25"/>
                  </a:lnTo>
                  <a:lnTo>
                    <a:pt x="6" y="23"/>
                  </a:lnTo>
                  <a:lnTo>
                    <a:pt x="8" y="19"/>
                  </a:lnTo>
                  <a:lnTo>
                    <a:pt x="10" y="18"/>
                  </a:lnTo>
                  <a:lnTo>
                    <a:pt x="12" y="16"/>
                  </a:lnTo>
                  <a:lnTo>
                    <a:pt x="15" y="12"/>
                  </a:lnTo>
                  <a:lnTo>
                    <a:pt x="17" y="10"/>
                  </a:lnTo>
                  <a:lnTo>
                    <a:pt x="19" y="8"/>
                  </a:lnTo>
                  <a:lnTo>
                    <a:pt x="23" y="8"/>
                  </a:lnTo>
                  <a:lnTo>
                    <a:pt x="27" y="6"/>
                  </a:lnTo>
                  <a:lnTo>
                    <a:pt x="29" y="4"/>
                  </a:lnTo>
                  <a:lnTo>
                    <a:pt x="33" y="4"/>
                  </a:lnTo>
                  <a:lnTo>
                    <a:pt x="36" y="2"/>
                  </a:lnTo>
                  <a:lnTo>
                    <a:pt x="38" y="2"/>
                  </a:lnTo>
                  <a:lnTo>
                    <a:pt x="42" y="2"/>
                  </a:lnTo>
                  <a:lnTo>
                    <a:pt x="46" y="0"/>
                  </a:lnTo>
                  <a:lnTo>
                    <a:pt x="50" y="0"/>
                  </a:lnTo>
                  <a:lnTo>
                    <a:pt x="54" y="0"/>
                  </a:lnTo>
                  <a:lnTo>
                    <a:pt x="58" y="2"/>
                  </a:lnTo>
                  <a:lnTo>
                    <a:pt x="61" y="2"/>
                  </a:lnTo>
                  <a:lnTo>
                    <a:pt x="65" y="2"/>
                  </a:lnTo>
                  <a:lnTo>
                    <a:pt x="69" y="4"/>
                  </a:lnTo>
                  <a:lnTo>
                    <a:pt x="73" y="6"/>
                  </a:lnTo>
                  <a:lnTo>
                    <a:pt x="75" y="8"/>
                  </a:lnTo>
                  <a:lnTo>
                    <a:pt x="79" y="10"/>
                  </a:lnTo>
                  <a:lnTo>
                    <a:pt x="81" y="12"/>
                  </a:lnTo>
                  <a:lnTo>
                    <a:pt x="84" y="14"/>
                  </a:lnTo>
                  <a:lnTo>
                    <a:pt x="86" y="16"/>
                  </a:lnTo>
                  <a:lnTo>
                    <a:pt x="88" y="19"/>
                  </a:lnTo>
                  <a:lnTo>
                    <a:pt x="90" y="23"/>
                  </a:lnTo>
                  <a:lnTo>
                    <a:pt x="90" y="25"/>
                  </a:lnTo>
                  <a:lnTo>
                    <a:pt x="92" y="29"/>
                  </a:lnTo>
                  <a:lnTo>
                    <a:pt x="92" y="33"/>
                  </a:lnTo>
                  <a:lnTo>
                    <a:pt x="75" y="35"/>
                  </a:lnTo>
                  <a:lnTo>
                    <a:pt x="75" y="33"/>
                  </a:lnTo>
                  <a:lnTo>
                    <a:pt x="73" y="31"/>
                  </a:lnTo>
                  <a:lnTo>
                    <a:pt x="73" y="29"/>
                  </a:lnTo>
                  <a:lnTo>
                    <a:pt x="71" y="27"/>
                  </a:lnTo>
                  <a:lnTo>
                    <a:pt x="71" y="25"/>
                  </a:lnTo>
                  <a:lnTo>
                    <a:pt x="69" y="23"/>
                  </a:lnTo>
                  <a:lnTo>
                    <a:pt x="67" y="21"/>
                  </a:lnTo>
                  <a:lnTo>
                    <a:pt x="65" y="19"/>
                  </a:lnTo>
                  <a:lnTo>
                    <a:pt x="63" y="19"/>
                  </a:lnTo>
                  <a:lnTo>
                    <a:pt x="61" y="18"/>
                  </a:lnTo>
                  <a:lnTo>
                    <a:pt x="61" y="18"/>
                  </a:lnTo>
                  <a:lnTo>
                    <a:pt x="58" y="16"/>
                  </a:lnTo>
                  <a:lnTo>
                    <a:pt x="56" y="16"/>
                  </a:lnTo>
                  <a:lnTo>
                    <a:pt x="54" y="16"/>
                  </a:lnTo>
                  <a:lnTo>
                    <a:pt x="52" y="16"/>
                  </a:lnTo>
                  <a:lnTo>
                    <a:pt x="50" y="16"/>
                  </a:lnTo>
                  <a:lnTo>
                    <a:pt x="46" y="16"/>
                  </a:lnTo>
                  <a:lnTo>
                    <a:pt x="42" y="16"/>
                  </a:lnTo>
                  <a:lnTo>
                    <a:pt x="40" y="16"/>
                  </a:lnTo>
                  <a:lnTo>
                    <a:pt x="36" y="18"/>
                  </a:lnTo>
                  <a:lnTo>
                    <a:pt x="35" y="19"/>
                  </a:lnTo>
                  <a:lnTo>
                    <a:pt x="33" y="19"/>
                  </a:lnTo>
                  <a:lnTo>
                    <a:pt x="29" y="21"/>
                  </a:lnTo>
                  <a:lnTo>
                    <a:pt x="27" y="25"/>
                  </a:lnTo>
                  <a:lnTo>
                    <a:pt x="25" y="27"/>
                  </a:lnTo>
                  <a:lnTo>
                    <a:pt x="23" y="29"/>
                  </a:lnTo>
                  <a:lnTo>
                    <a:pt x="21" y="33"/>
                  </a:lnTo>
                  <a:lnTo>
                    <a:pt x="21" y="37"/>
                  </a:lnTo>
                  <a:lnTo>
                    <a:pt x="19" y="41"/>
                  </a:lnTo>
                  <a:lnTo>
                    <a:pt x="19" y="44"/>
                  </a:lnTo>
                  <a:lnTo>
                    <a:pt x="19" y="48"/>
                  </a:lnTo>
                  <a:lnTo>
                    <a:pt x="17" y="54"/>
                  </a:lnTo>
                  <a:lnTo>
                    <a:pt x="19" y="58"/>
                  </a:lnTo>
                  <a:lnTo>
                    <a:pt x="19" y="64"/>
                  </a:lnTo>
                  <a:lnTo>
                    <a:pt x="19" y="67"/>
                  </a:lnTo>
                  <a:lnTo>
                    <a:pt x="21" y="71"/>
                  </a:lnTo>
                  <a:lnTo>
                    <a:pt x="21" y="75"/>
                  </a:lnTo>
                  <a:lnTo>
                    <a:pt x="23" y="77"/>
                  </a:lnTo>
                  <a:lnTo>
                    <a:pt x="25" y="81"/>
                  </a:lnTo>
                  <a:lnTo>
                    <a:pt x="27" y="83"/>
                  </a:lnTo>
                  <a:lnTo>
                    <a:pt x="29" y="85"/>
                  </a:lnTo>
                  <a:lnTo>
                    <a:pt x="31" y="87"/>
                  </a:lnTo>
                  <a:lnTo>
                    <a:pt x="35" y="89"/>
                  </a:lnTo>
                  <a:lnTo>
                    <a:pt x="36" y="91"/>
                  </a:lnTo>
                  <a:lnTo>
                    <a:pt x="40" y="91"/>
                  </a:lnTo>
                  <a:lnTo>
                    <a:pt x="42" y="92"/>
                  </a:lnTo>
                  <a:lnTo>
                    <a:pt x="46" y="92"/>
                  </a:lnTo>
                  <a:lnTo>
                    <a:pt x="48" y="92"/>
                  </a:lnTo>
                  <a:lnTo>
                    <a:pt x="52" y="92"/>
                  </a:lnTo>
                  <a:lnTo>
                    <a:pt x="54" y="92"/>
                  </a:lnTo>
                  <a:lnTo>
                    <a:pt x="56" y="92"/>
                  </a:lnTo>
                  <a:lnTo>
                    <a:pt x="59" y="91"/>
                  </a:lnTo>
                  <a:lnTo>
                    <a:pt x="61" y="91"/>
                  </a:lnTo>
                  <a:lnTo>
                    <a:pt x="63" y="89"/>
                  </a:lnTo>
                  <a:lnTo>
                    <a:pt x="65" y="89"/>
                  </a:lnTo>
                  <a:lnTo>
                    <a:pt x="67" y="87"/>
                  </a:lnTo>
                  <a:lnTo>
                    <a:pt x="69" y="85"/>
                  </a:lnTo>
                  <a:lnTo>
                    <a:pt x="71" y="83"/>
                  </a:lnTo>
                  <a:lnTo>
                    <a:pt x="71" y="81"/>
                  </a:lnTo>
                  <a:lnTo>
                    <a:pt x="73" y="79"/>
                  </a:lnTo>
                  <a:lnTo>
                    <a:pt x="75" y="75"/>
                  </a:lnTo>
                  <a:lnTo>
                    <a:pt x="75" y="73"/>
                  </a:lnTo>
                  <a:lnTo>
                    <a:pt x="77" y="71"/>
                  </a:lnTo>
                  <a:lnTo>
                    <a:pt x="77" y="67"/>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4" name="Freeform 41"/>
            <p:cNvSpPr>
              <a:spLocks/>
            </p:cNvSpPr>
            <p:nvPr/>
          </p:nvSpPr>
          <p:spPr bwMode="auto">
            <a:xfrm>
              <a:off x="5464175" y="1652588"/>
              <a:ext cx="141288" cy="222250"/>
            </a:xfrm>
            <a:custGeom>
              <a:avLst/>
              <a:gdLst>
                <a:gd name="T0" fmla="*/ 0 w 89"/>
                <a:gd name="T1" fmla="*/ 0 h 140"/>
                <a:gd name="T2" fmla="*/ 18 w 89"/>
                <a:gd name="T3" fmla="*/ 52 h 140"/>
                <a:gd name="T4" fmla="*/ 25 w 89"/>
                <a:gd name="T5" fmla="*/ 44 h 140"/>
                <a:gd name="T6" fmla="*/ 33 w 89"/>
                <a:gd name="T7" fmla="*/ 40 h 140"/>
                <a:gd name="T8" fmla="*/ 43 w 89"/>
                <a:gd name="T9" fmla="*/ 38 h 140"/>
                <a:gd name="T10" fmla="*/ 52 w 89"/>
                <a:gd name="T11" fmla="*/ 36 h 140"/>
                <a:gd name="T12" fmla="*/ 58 w 89"/>
                <a:gd name="T13" fmla="*/ 36 h 140"/>
                <a:gd name="T14" fmla="*/ 62 w 89"/>
                <a:gd name="T15" fmla="*/ 38 h 140"/>
                <a:gd name="T16" fmla="*/ 67 w 89"/>
                <a:gd name="T17" fmla="*/ 40 h 140"/>
                <a:gd name="T18" fmla="*/ 73 w 89"/>
                <a:gd name="T19" fmla="*/ 42 h 140"/>
                <a:gd name="T20" fmla="*/ 77 w 89"/>
                <a:gd name="T21" fmla="*/ 44 h 140"/>
                <a:gd name="T22" fmla="*/ 81 w 89"/>
                <a:gd name="T23" fmla="*/ 46 h 140"/>
                <a:gd name="T24" fmla="*/ 83 w 89"/>
                <a:gd name="T25" fmla="*/ 50 h 140"/>
                <a:gd name="T26" fmla="*/ 85 w 89"/>
                <a:gd name="T27" fmla="*/ 54 h 140"/>
                <a:gd name="T28" fmla="*/ 87 w 89"/>
                <a:gd name="T29" fmla="*/ 57 h 140"/>
                <a:gd name="T30" fmla="*/ 89 w 89"/>
                <a:gd name="T31" fmla="*/ 63 h 140"/>
                <a:gd name="T32" fmla="*/ 89 w 89"/>
                <a:gd name="T33" fmla="*/ 69 h 140"/>
                <a:gd name="T34" fmla="*/ 89 w 89"/>
                <a:gd name="T35" fmla="*/ 77 h 140"/>
                <a:gd name="T36" fmla="*/ 71 w 89"/>
                <a:gd name="T37" fmla="*/ 140 h 140"/>
                <a:gd name="T38" fmla="*/ 71 w 89"/>
                <a:gd name="T39" fmla="*/ 73 h 140"/>
                <a:gd name="T40" fmla="*/ 69 w 89"/>
                <a:gd name="T41" fmla="*/ 67 h 140"/>
                <a:gd name="T42" fmla="*/ 67 w 89"/>
                <a:gd name="T43" fmla="*/ 63 h 140"/>
                <a:gd name="T44" fmla="*/ 66 w 89"/>
                <a:gd name="T45" fmla="*/ 59 h 140"/>
                <a:gd name="T46" fmla="*/ 64 w 89"/>
                <a:gd name="T47" fmla="*/ 55 h 140"/>
                <a:gd name="T48" fmla="*/ 60 w 89"/>
                <a:gd name="T49" fmla="*/ 54 h 140"/>
                <a:gd name="T50" fmla="*/ 56 w 89"/>
                <a:gd name="T51" fmla="*/ 52 h 140"/>
                <a:gd name="T52" fmla="*/ 50 w 89"/>
                <a:gd name="T53" fmla="*/ 52 h 140"/>
                <a:gd name="T54" fmla="*/ 44 w 89"/>
                <a:gd name="T55" fmla="*/ 52 h 140"/>
                <a:gd name="T56" fmla="*/ 41 w 89"/>
                <a:gd name="T57" fmla="*/ 52 h 140"/>
                <a:gd name="T58" fmla="*/ 37 w 89"/>
                <a:gd name="T59" fmla="*/ 54 h 140"/>
                <a:gd name="T60" fmla="*/ 33 w 89"/>
                <a:gd name="T61" fmla="*/ 55 h 140"/>
                <a:gd name="T62" fmla="*/ 31 w 89"/>
                <a:gd name="T63" fmla="*/ 57 h 140"/>
                <a:gd name="T64" fmla="*/ 27 w 89"/>
                <a:gd name="T65" fmla="*/ 59 h 140"/>
                <a:gd name="T66" fmla="*/ 25 w 89"/>
                <a:gd name="T67" fmla="*/ 61 h 140"/>
                <a:gd name="T68" fmla="*/ 21 w 89"/>
                <a:gd name="T69" fmla="*/ 65 h 140"/>
                <a:gd name="T70" fmla="*/ 21 w 89"/>
                <a:gd name="T71" fmla="*/ 69 h 140"/>
                <a:gd name="T72" fmla="*/ 20 w 89"/>
                <a:gd name="T73" fmla="*/ 73 h 140"/>
                <a:gd name="T74" fmla="*/ 20 w 89"/>
                <a:gd name="T75" fmla="*/ 77 h 140"/>
                <a:gd name="T76" fmla="*/ 18 w 89"/>
                <a:gd name="T77" fmla="*/ 82 h 140"/>
                <a:gd name="T78" fmla="*/ 18 w 89"/>
                <a:gd name="T7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 h="140">
                  <a:moveTo>
                    <a:pt x="0" y="140"/>
                  </a:moveTo>
                  <a:lnTo>
                    <a:pt x="0" y="0"/>
                  </a:lnTo>
                  <a:lnTo>
                    <a:pt x="18" y="0"/>
                  </a:lnTo>
                  <a:lnTo>
                    <a:pt x="18" y="52"/>
                  </a:lnTo>
                  <a:lnTo>
                    <a:pt x="21" y="48"/>
                  </a:lnTo>
                  <a:lnTo>
                    <a:pt x="25" y="44"/>
                  </a:lnTo>
                  <a:lnTo>
                    <a:pt x="29" y="42"/>
                  </a:lnTo>
                  <a:lnTo>
                    <a:pt x="33" y="40"/>
                  </a:lnTo>
                  <a:lnTo>
                    <a:pt x="37" y="38"/>
                  </a:lnTo>
                  <a:lnTo>
                    <a:pt x="43" y="38"/>
                  </a:lnTo>
                  <a:lnTo>
                    <a:pt x="46" y="36"/>
                  </a:lnTo>
                  <a:lnTo>
                    <a:pt x="52" y="36"/>
                  </a:lnTo>
                  <a:lnTo>
                    <a:pt x="54" y="36"/>
                  </a:lnTo>
                  <a:lnTo>
                    <a:pt x="58" y="36"/>
                  </a:lnTo>
                  <a:lnTo>
                    <a:pt x="60" y="38"/>
                  </a:lnTo>
                  <a:lnTo>
                    <a:pt x="62" y="38"/>
                  </a:lnTo>
                  <a:lnTo>
                    <a:pt x="66" y="38"/>
                  </a:lnTo>
                  <a:lnTo>
                    <a:pt x="67" y="40"/>
                  </a:lnTo>
                  <a:lnTo>
                    <a:pt x="69" y="40"/>
                  </a:lnTo>
                  <a:lnTo>
                    <a:pt x="73" y="42"/>
                  </a:lnTo>
                  <a:lnTo>
                    <a:pt x="75" y="42"/>
                  </a:lnTo>
                  <a:lnTo>
                    <a:pt x="77" y="44"/>
                  </a:lnTo>
                  <a:lnTo>
                    <a:pt x="79" y="46"/>
                  </a:lnTo>
                  <a:lnTo>
                    <a:pt x="81" y="46"/>
                  </a:lnTo>
                  <a:lnTo>
                    <a:pt x="81" y="48"/>
                  </a:lnTo>
                  <a:lnTo>
                    <a:pt x="83" y="50"/>
                  </a:lnTo>
                  <a:lnTo>
                    <a:pt x="85" y="52"/>
                  </a:lnTo>
                  <a:lnTo>
                    <a:pt x="85" y="54"/>
                  </a:lnTo>
                  <a:lnTo>
                    <a:pt x="87" y="55"/>
                  </a:lnTo>
                  <a:lnTo>
                    <a:pt x="87" y="57"/>
                  </a:lnTo>
                  <a:lnTo>
                    <a:pt x="89" y="61"/>
                  </a:lnTo>
                  <a:lnTo>
                    <a:pt x="89" y="63"/>
                  </a:lnTo>
                  <a:lnTo>
                    <a:pt x="89" y="67"/>
                  </a:lnTo>
                  <a:lnTo>
                    <a:pt x="89" y="69"/>
                  </a:lnTo>
                  <a:lnTo>
                    <a:pt x="89" y="73"/>
                  </a:lnTo>
                  <a:lnTo>
                    <a:pt x="89" y="77"/>
                  </a:lnTo>
                  <a:lnTo>
                    <a:pt x="89" y="140"/>
                  </a:lnTo>
                  <a:lnTo>
                    <a:pt x="71" y="140"/>
                  </a:lnTo>
                  <a:lnTo>
                    <a:pt x="71" y="77"/>
                  </a:lnTo>
                  <a:lnTo>
                    <a:pt x="71" y="73"/>
                  </a:lnTo>
                  <a:lnTo>
                    <a:pt x="69" y="71"/>
                  </a:lnTo>
                  <a:lnTo>
                    <a:pt x="69" y="67"/>
                  </a:lnTo>
                  <a:lnTo>
                    <a:pt x="69" y="65"/>
                  </a:lnTo>
                  <a:lnTo>
                    <a:pt x="67" y="63"/>
                  </a:lnTo>
                  <a:lnTo>
                    <a:pt x="67" y="61"/>
                  </a:lnTo>
                  <a:lnTo>
                    <a:pt x="66" y="59"/>
                  </a:lnTo>
                  <a:lnTo>
                    <a:pt x="64" y="57"/>
                  </a:lnTo>
                  <a:lnTo>
                    <a:pt x="64" y="55"/>
                  </a:lnTo>
                  <a:lnTo>
                    <a:pt x="62" y="55"/>
                  </a:lnTo>
                  <a:lnTo>
                    <a:pt x="60" y="54"/>
                  </a:lnTo>
                  <a:lnTo>
                    <a:pt x="58" y="54"/>
                  </a:lnTo>
                  <a:lnTo>
                    <a:pt x="56" y="52"/>
                  </a:lnTo>
                  <a:lnTo>
                    <a:pt x="52" y="52"/>
                  </a:lnTo>
                  <a:lnTo>
                    <a:pt x="50" y="52"/>
                  </a:lnTo>
                  <a:lnTo>
                    <a:pt x="48" y="52"/>
                  </a:lnTo>
                  <a:lnTo>
                    <a:pt x="44" y="52"/>
                  </a:lnTo>
                  <a:lnTo>
                    <a:pt x="43" y="52"/>
                  </a:lnTo>
                  <a:lnTo>
                    <a:pt x="41" y="52"/>
                  </a:lnTo>
                  <a:lnTo>
                    <a:pt x="39" y="54"/>
                  </a:lnTo>
                  <a:lnTo>
                    <a:pt x="37" y="54"/>
                  </a:lnTo>
                  <a:lnTo>
                    <a:pt x="35" y="54"/>
                  </a:lnTo>
                  <a:lnTo>
                    <a:pt x="33" y="55"/>
                  </a:lnTo>
                  <a:lnTo>
                    <a:pt x="31" y="55"/>
                  </a:lnTo>
                  <a:lnTo>
                    <a:pt x="31" y="57"/>
                  </a:lnTo>
                  <a:lnTo>
                    <a:pt x="29" y="57"/>
                  </a:lnTo>
                  <a:lnTo>
                    <a:pt x="27" y="59"/>
                  </a:lnTo>
                  <a:lnTo>
                    <a:pt x="25" y="61"/>
                  </a:lnTo>
                  <a:lnTo>
                    <a:pt x="25" y="61"/>
                  </a:lnTo>
                  <a:lnTo>
                    <a:pt x="23" y="63"/>
                  </a:lnTo>
                  <a:lnTo>
                    <a:pt x="21" y="65"/>
                  </a:lnTo>
                  <a:lnTo>
                    <a:pt x="21" y="67"/>
                  </a:lnTo>
                  <a:lnTo>
                    <a:pt x="21" y="69"/>
                  </a:lnTo>
                  <a:lnTo>
                    <a:pt x="20" y="71"/>
                  </a:lnTo>
                  <a:lnTo>
                    <a:pt x="20" y="73"/>
                  </a:lnTo>
                  <a:lnTo>
                    <a:pt x="20" y="75"/>
                  </a:lnTo>
                  <a:lnTo>
                    <a:pt x="20" y="77"/>
                  </a:lnTo>
                  <a:lnTo>
                    <a:pt x="20" y="78"/>
                  </a:lnTo>
                  <a:lnTo>
                    <a:pt x="18" y="82"/>
                  </a:lnTo>
                  <a:lnTo>
                    <a:pt x="18" y="84"/>
                  </a:lnTo>
                  <a:lnTo>
                    <a:pt x="18" y="140"/>
                  </a:lnTo>
                  <a:lnTo>
                    <a:pt x="0" y="140"/>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5" name="Freeform 42"/>
            <p:cNvSpPr>
              <a:spLocks noEditPoints="1"/>
            </p:cNvSpPr>
            <p:nvPr/>
          </p:nvSpPr>
          <p:spPr bwMode="auto">
            <a:xfrm>
              <a:off x="5641975" y="1709738"/>
              <a:ext cx="160338" cy="168275"/>
            </a:xfrm>
            <a:custGeom>
              <a:avLst/>
              <a:gdLst>
                <a:gd name="T0" fmla="*/ 99 w 101"/>
                <a:gd name="T1" fmla="*/ 77 h 106"/>
                <a:gd name="T2" fmla="*/ 94 w 101"/>
                <a:gd name="T3" fmla="*/ 89 h 106"/>
                <a:gd name="T4" fmla="*/ 86 w 101"/>
                <a:gd name="T5" fmla="*/ 96 h 106"/>
                <a:gd name="T6" fmla="*/ 76 w 101"/>
                <a:gd name="T7" fmla="*/ 102 h 106"/>
                <a:gd name="T8" fmla="*/ 65 w 101"/>
                <a:gd name="T9" fmla="*/ 106 h 106"/>
                <a:gd name="T10" fmla="*/ 51 w 101"/>
                <a:gd name="T11" fmla="*/ 106 h 106"/>
                <a:gd name="T12" fmla="*/ 34 w 101"/>
                <a:gd name="T13" fmla="*/ 104 h 106"/>
                <a:gd name="T14" fmla="*/ 21 w 101"/>
                <a:gd name="T15" fmla="*/ 98 h 106"/>
                <a:gd name="T16" fmla="*/ 9 w 101"/>
                <a:gd name="T17" fmla="*/ 89 h 106"/>
                <a:gd name="T18" fmla="*/ 3 w 101"/>
                <a:gd name="T19" fmla="*/ 77 h 106"/>
                <a:gd name="T20" fmla="*/ 0 w 101"/>
                <a:gd name="T21" fmla="*/ 60 h 106"/>
                <a:gd name="T22" fmla="*/ 0 w 101"/>
                <a:gd name="T23" fmla="*/ 42 h 106"/>
                <a:gd name="T24" fmla="*/ 5 w 101"/>
                <a:gd name="T25" fmla="*/ 27 h 106"/>
                <a:gd name="T26" fmla="*/ 13 w 101"/>
                <a:gd name="T27" fmla="*/ 16 h 106"/>
                <a:gd name="T28" fmla="*/ 27 w 101"/>
                <a:gd name="T29" fmla="*/ 6 h 106"/>
                <a:gd name="T30" fmla="*/ 40 w 101"/>
                <a:gd name="T31" fmla="*/ 2 h 106"/>
                <a:gd name="T32" fmla="*/ 55 w 101"/>
                <a:gd name="T33" fmla="*/ 0 h 106"/>
                <a:gd name="T34" fmla="*/ 71 w 101"/>
                <a:gd name="T35" fmla="*/ 4 h 106"/>
                <a:gd name="T36" fmla="*/ 82 w 101"/>
                <a:gd name="T37" fmla="*/ 12 h 106"/>
                <a:gd name="T38" fmla="*/ 94 w 101"/>
                <a:gd name="T39" fmla="*/ 23 h 106"/>
                <a:gd name="T40" fmla="*/ 99 w 101"/>
                <a:gd name="T41" fmla="*/ 37 h 106"/>
                <a:gd name="T42" fmla="*/ 101 w 101"/>
                <a:gd name="T43" fmla="*/ 54 h 106"/>
                <a:gd name="T44" fmla="*/ 101 w 101"/>
                <a:gd name="T45" fmla="*/ 54 h 106"/>
                <a:gd name="T46" fmla="*/ 101 w 101"/>
                <a:gd name="T47" fmla="*/ 56 h 106"/>
                <a:gd name="T48" fmla="*/ 19 w 101"/>
                <a:gd name="T49" fmla="*/ 58 h 106"/>
                <a:gd name="T50" fmla="*/ 21 w 101"/>
                <a:gd name="T51" fmla="*/ 69 h 106"/>
                <a:gd name="T52" fmla="*/ 25 w 101"/>
                <a:gd name="T53" fmla="*/ 79 h 106"/>
                <a:gd name="T54" fmla="*/ 30 w 101"/>
                <a:gd name="T55" fmla="*/ 87 h 106"/>
                <a:gd name="T56" fmla="*/ 40 w 101"/>
                <a:gd name="T57" fmla="*/ 91 h 106"/>
                <a:gd name="T58" fmla="*/ 48 w 101"/>
                <a:gd name="T59" fmla="*/ 92 h 106"/>
                <a:gd name="T60" fmla="*/ 57 w 101"/>
                <a:gd name="T61" fmla="*/ 92 h 106"/>
                <a:gd name="T62" fmla="*/ 63 w 101"/>
                <a:gd name="T63" fmla="*/ 91 h 106"/>
                <a:gd name="T64" fmla="*/ 69 w 101"/>
                <a:gd name="T65" fmla="*/ 87 h 106"/>
                <a:gd name="T66" fmla="*/ 75 w 101"/>
                <a:gd name="T67" fmla="*/ 83 h 106"/>
                <a:gd name="T68" fmla="*/ 78 w 101"/>
                <a:gd name="T69" fmla="*/ 77 h 106"/>
                <a:gd name="T70" fmla="*/ 19 w 101"/>
                <a:gd name="T71" fmla="*/ 44 h 106"/>
                <a:gd name="T72" fmla="*/ 80 w 101"/>
                <a:gd name="T73" fmla="*/ 39 h 106"/>
                <a:gd name="T74" fmla="*/ 78 w 101"/>
                <a:gd name="T75" fmla="*/ 31 h 106"/>
                <a:gd name="T76" fmla="*/ 75 w 101"/>
                <a:gd name="T77" fmla="*/ 25 h 106"/>
                <a:gd name="T78" fmla="*/ 67 w 101"/>
                <a:gd name="T79" fmla="*/ 19 h 106"/>
                <a:gd name="T80" fmla="*/ 57 w 101"/>
                <a:gd name="T81" fmla="*/ 16 h 106"/>
                <a:gd name="T82" fmla="*/ 48 w 101"/>
                <a:gd name="T83" fmla="*/ 16 h 106"/>
                <a:gd name="T84" fmla="*/ 40 w 101"/>
                <a:gd name="T85" fmla="*/ 18 h 106"/>
                <a:gd name="T86" fmla="*/ 32 w 101"/>
                <a:gd name="T87" fmla="*/ 21 h 106"/>
                <a:gd name="T88" fmla="*/ 25 w 101"/>
                <a:gd name="T89" fmla="*/ 27 h 106"/>
                <a:gd name="T90" fmla="*/ 21 w 101"/>
                <a:gd name="T91" fmla="*/ 35 h 106"/>
                <a:gd name="T92" fmla="*/ 19 w 101"/>
                <a:gd name="T93"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06">
                  <a:moveTo>
                    <a:pt x="80" y="71"/>
                  </a:moveTo>
                  <a:lnTo>
                    <a:pt x="99" y="73"/>
                  </a:lnTo>
                  <a:lnTo>
                    <a:pt x="99" y="77"/>
                  </a:lnTo>
                  <a:lnTo>
                    <a:pt x="98" y="81"/>
                  </a:lnTo>
                  <a:lnTo>
                    <a:pt x="96" y="85"/>
                  </a:lnTo>
                  <a:lnTo>
                    <a:pt x="94" y="89"/>
                  </a:lnTo>
                  <a:lnTo>
                    <a:pt x="92" y="91"/>
                  </a:lnTo>
                  <a:lnTo>
                    <a:pt x="88" y="94"/>
                  </a:lnTo>
                  <a:lnTo>
                    <a:pt x="86" y="96"/>
                  </a:lnTo>
                  <a:lnTo>
                    <a:pt x="84" y="98"/>
                  </a:lnTo>
                  <a:lnTo>
                    <a:pt x="80" y="100"/>
                  </a:lnTo>
                  <a:lnTo>
                    <a:pt x="76" y="102"/>
                  </a:lnTo>
                  <a:lnTo>
                    <a:pt x="73" y="104"/>
                  </a:lnTo>
                  <a:lnTo>
                    <a:pt x="69" y="104"/>
                  </a:lnTo>
                  <a:lnTo>
                    <a:pt x="65" y="106"/>
                  </a:lnTo>
                  <a:lnTo>
                    <a:pt x="61" y="106"/>
                  </a:lnTo>
                  <a:lnTo>
                    <a:pt x="57" y="106"/>
                  </a:lnTo>
                  <a:lnTo>
                    <a:pt x="51" y="106"/>
                  </a:lnTo>
                  <a:lnTo>
                    <a:pt x="46" y="106"/>
                  </a:lnTo>
                  <a:lnTo>
                    <a:pt x="40" y="106"/>
                  </a:lnTo>
                  <a:lnTo>
                    <a:pt x="34" y="104"/>
                  </a:lnTo>
                  <a:lnTo>
                    <a:pt x="30" y="104"/>
                  </a:lnTo>
                  <a:lnTo>
                    <a:pt x="25" y="102"/>
                  </a:lnTo>
                  <a:lnTo>
                    <a:pt x="21" y="98"/>
                  </a:lnTo>
                  <a:lnTo>
                    <a:pt x="17" y="96"/>
                  </a:lnTo>
                  <a:lnTo>
                    <a:pt x="13" y="92"/>
                  </a:lnTo>
                  <a:lnTo>
                    <a:pt x="9" y="89"/>
                  </a:lnTo>
                  <a:lnTo>
                    <a:pt x="7" y="85"/>
                  </a:lnTo>
                  <a:lnTo>
                    <a:pt x="5" y="81"/>
                  </a:lnTo>
                  <a:lnTo>
                    <a:pt x="3" y="77"/>
                  </a:lnTo>
                  <a:lnTo>
                    <a:pt x="2" y="71"/>
                  </a:lnTo>
                  <a:lnTo>
                    <a:pt x="0" y="66"/>
                  </a:lnTo>
                  <a:lnTo>
                    <a:pt x="0" y="60"/>
                  </a:lnTo>
                  <a:lnTo>
                    <a:pt x="0" y="54"/>
                  </a:lnTo>
                  <a:lnTo>
                    <a:pt x="0" y="48"/>
                  </a:lnTo>
                  <a:lnTo>
                    <a:pt x="0" y="42"/>
                  </a:lnTo>
                  <a:lnTo>
                    <a:pt x="2" y="37"/>
                  </a:lnTo>
                  <a:lnTo>
                    <a:pt x="3" y="33"/>
                  </a:lnTo>
                  <a:lnTo>
                    <a:pt x="5" y="27"/>
                  </a:lnTo>
                  <a:lnTo>
                    <a:pt x="7" y="23"/>
                  </a:lnTo>
                  <a:lnTo>
                    <a:pt x="11" y="19"/>
                  </a:lnTo>
                  <a:lnTo>
                    <a:pt x="13" y="16"/>
                  </a:lnTo>
                  <a:lnTo>
                    <a:pt x="17" y="12"/>
                  </a:lnTo>
                  <a:lnTo>
                    <a:pt x="21" y="8"/>
                  </a:lnTo>
                  <a:lnTo>
                    <a:pt x="27" y="6"/>
                  </a:lnTo>
                  <a:lnTo>
                    <a:pt x="30" y="4"/>
                  </a:lnTo>
                  <a:lnTo>
                    <a:pt x="34" y="2"/>
                  </a:lnTo>
                  <a:lnTo>
                    <a:pt x="40" y="2"/>
                  </a:lnTo>
                  <a:lnTo>
                    <a:pt x="46" y="0"/>
                  </a:lnTo>
                  <a:lnTo>
                    <a:pt x="51" y="0"/>
                  </a:lnTo>
                  <a:lnTo>
                    <a:pt x="55" y="0"/>
                  </a:lnTo>
                  <a:lnTo>
                    <a:pt x="61" y="2"/>
                  </a:lnTo>
                  <a:lnTo>
                    <a:pt x="67" y="2"/>
                  </a:lnTo>
                  <a:lnTo>
                    <a:pt x="71" y="4"/>
                  </a:lnTo>
                  <a:lnTo>
                    <a:pt x="75" y="6"/>
                  </a:lnTo>
                  <a:lnTo>
                    <a:pt x="78" y="8"/>
                  </a:lnTo>
                  <a:lnTo>
                    <a:pt x="82" y="12"/>
                  </a:lnTo>
                  <a:lnTo>
                    <a:pt x="86" y="16"/>
                  </a:lnTo>
                  <a:lnTo>
                    <a:pt x="90" y="18"/>
                  </a:lnTo>
                  <a:lnTo>
                    <a:pt x="94" y="23"/>
                  </a:lnTo>
                  <a:lnTo>
                    <a:pt x="96" y="27"/>
                  </a:lnTo>
                  <a:lnTo>
                    <a:pt x="98" y="31"/>
                  </a:lnTo>
                  <a:lnTo>
                    <a:pt x="99" y="37"/>
                  </a:lnTo>
                  <a:lnTo>
                    <a:pt x="99" y="42"/>
                  </a:lnTo>
                  <a:lnTo>
                    <a:pt x="101" y="48"/>
                  </a:lnTo>
                  <a:lnTo>
                    <a:pt x="101" y="54"/>
                  </a:lnTo>
                  <a:lnTo>
                    <a:pt x="101" y="54"/>
                  </a:lnTo>
                  <a:lnTo>
                    <a:pt x="101" y="54"/>
                  </a:lnTo>
                  <a:lnTo>
                    <a:pt x="101" y="54"/>
                  </a:lnTo>
                  <a:lnTo>
                    <a:pt x="101" y="56"/>
                  </a:lnTo>
                  <a:lnTo>
                    <a:pt x="101" y="56"/>
                  </a:lnTo>
                  <a:lnTo>
                    <a:pt x="101" y="56"/>
                  </a:lnTo>
                  <a:lnTo>
                    <a:pt x="101" y="58"/>
                  </a:lnTo>
                  <a:lnTo>
                    <a:pt x="101" y="58"/>
                  </a:lnTo>
                  <a:lnTo>
                    <a:pt x="19" y="58"/>
                  </a:lnTo>
                  <a:lnTo>
                    <a:pt x="19" y="62"/>
                  </a:lnTo>
                  <a:lnTo>
                    <a:pt x="19" y="66"/>
                  </a:lnTo>
                  <a:lnTo>
                    <a:pt x="21" y="69"/>
                  </a:lnTo>
                  <a:lnTo>
                    <a:pt x="21" y="73"/>
                  </a:lnTo>
                  <a:lnTo>
                    <a:pt x="23" y="75"/>
                  </a:lnTo>
                  <a:lnTo>
                    <a:pt x="25" y="79"/>
                  </a:lnTo>
                  <a:lnTo>
                    <a:pt x="27" y="81"/>
                  </a:lnTo>
                  <a:lnTo>
                    <a:pt x="28" y="83"/>
                  </a:lnTo>
                  <a:lnTo>
                    <a:pt x="30" y="87"/>
                  </a:lnTo>
                  <a:lnTo>
                    <a:pt x="34" y="87"/>
                  </a:lnTo>
                  <a:lnTo>
                    <a:pt x="36" y="89"/>
                  </a:lnTo>
                  <a:lnTo>
                    <a:pt x="40" y="91"/>
                  </a:lnTo>
                  <a:lnTo>
                    <a:pt x="42" y="91"/>
                  </a:lnTo>
                  <a:lnTo>
                    <a:pt x="46" y="92"/>
                  </a:lnTo>
                  <a:lnTo>
                    <a:pt x="48" y="92"/>
                  </a:lnTo>
                  <a:lnTo>
                    <a:pt x="51" y="92"/>
                  </a:lnTo>
                  <a:lnTo>
                    <a:pt x="55" y="92"/>
                  </a:lnTo>
                  <a:lnTo>
                    <a:pt x="57" y="92"/>
                  </a:lnTo>
                  <a:lnTo>
                    <a:pt x="59" y="92"/>
                  </a:lnTo>
                  <a:lnTo>
                    <a:pt x="61" y="91"/>
                  </a:lnTo>
                  <a:lnTo>
                    <a:pt x="63" y="91"/>
                  </a:lnTo>
                  <a:lnTo>
                    <a:pt x="65" y="91"/>
                  </a:lnTo>
                  <a:lnTo>
                    <a:pt x="67" y="89"/>
                  </a:lnTo>
                  <a:lnTo>
                    <a:pt x="69" y="87"/>
                  </a:lnTo>
                  <a:lnTo>
                    <a:pt x="71" y="87"/>
                  </a:lnTo>
                  <a:lnTo>
                    <a:pt x="73" y="85"/>
                  </a:lnTo>
                  <a:lnTo>
                    <a:pt x="75" y="83"/>
                  </a:lnTo>
                  <a:lnTo>
                    <a:pt x="76" y="81"/>
                  </a:lnTo>
                  <a:lnTo>
                    <a:pt x="76" y="79"/>
                  </a:lnTo>
                  <a:lnTo>
                    <a:pt x="78" y="77"/>
                  </a:lnTo>
                  <a:lnTo>
                    <a:pt x="80" y="75"/>
                  </a:lnTo>
                  <a:lnTo>
                    <a:pt x="80" y="71"/>
                  </a:lnTo>
                  <a:close/>
                  <a:moveTo>
                    <a:pt x="19" y="44"/>
                  </a:moveTo>
                  <a:lnTo>
                    <a:pt x="80" y="44"/>
                  </a:lnTo>
                  <a:lnTo>
                    <a:pt x="80" y="41"/>
                  </a:lnTo>
                  <a:lnTo>
                    <a:pt x="80" y="39"/>
                  </a:lnTo>
                  <a:lnTo>
                    <a:pt x="80" y="35"/>
                  </a:lnTo>
                  <a:lnTo>
                    <a:pt x="78" y="33"/>
                  </a:lnTo>
                  <a:lnTo>
                    <a:pt x="78" y="31"/>
                  </a:lnTo>
                  <a:lnTo>
                    <a:pt x="76" y="29"/>
                  </a:lnTo>
                  <a:lnTo>
                    <a:pt x="75" y="27"/>
                  </a:lnTo>
                  <a:lnTo>
                    <a:pt x="75" y="25"/>
                  </a:lnTo>
                  <a:lnTo>
                    <a:pt x="73" y="23"/>
                  </a:lnTo>
                  <a:lnTo>
                    <a:pt x="69" y="21"/>
                  </a:lnTo>
                  <a:lnTo>
                    <a:pt x="67" y="19"/>
                  </a:lnTo>
                  <a:lnTo>
                    <a:pt x="63" y="18"/>
                  </a:lnTo>
                  <a:lnTo>
                    <a:pt x="61" y="16"/>
                  </a:lnTo>
                  <a:lnTo>
                    <a:pt x="57" y="16"/>
                  </a:lnTo>
                  <a:lnTo>
                    <a:pt x="55" y="16"/>
                  </a:lnTo>
                  <a:lnTo>
                    <a:pt x="51" y="16"/>
                  </a:lnTo>
                  <a:lnTo>
                    <a:pt x="48" y="16"/>
                  </a:lnTo>
                  <a:lnTo>
                    <a:pt x="46" y="16"/>
                  </a:lnTo>
                  <a:lnTo>
                    <a:pt x="42" y="16"/>
                  </a:lnTo>
                  <a:lnTo>
                    <a:pt x="40" y="18"/>
                  </a:lnTo>
                  <a:lnTo>
                    <a:pt x="36" y="18"/>
                  </a:lnTo>
                  <a:lnTo>
                    <a:pt x="34" y="19"/>
                  </a:lnTo>
                  <a:lnTo>
                    <a:pt x="32" y="21"/>
                  </a:lnTo>
                  <a:lnTo>
                    <a:pt x="28" y="23"/>
                  </a:lnTo>
                  <a:lnTo>
                    <a:pt x="27" y="25"/>
                  </a:lnTo>
                  <a:lnTo>
                    <a:pt x="25" y="27"/>
                  </a:lnTo>
                  <a:lnTo>
                    <a:pt x="25" y="29"/>
                  </a:lnTo>
                  <a:lnTo>
                    <a:pt x="23" y="33"/>
                  </a:lnTo>
                  <a:lnTo>
                    <a:pt x="21" y="35"/>
                  </a:lnTo>
                  <a:lnTo>
                    <a:pt x="21" y="39"/>
                  </a:lnTo>
                  <a:lnTo>
                    <a:pt x="21" y="41"/>
                  </a:lnTo>
                  <a:lnTo>
                    <a:pt x="19" y="44"/>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6" name="Freeform 43"/>
            <p:cNvSpPr>
              <a:spLocks noEditPoints="1"/>
            </p:cNvSpPr>
            <p:nvPr/>
          </p:nvSpPr>
          <p:spPr bwMode="auto">
            <a:xfrm>
              <a:off x="4327525" y="2000250"/>
              <a:ext cx="184150" cy="222250"/>
            </a:xfrm>
            <a:custGeom>
              <a:avLst/>
              <a:gdLst>
                <a:gd name="T0" fmla="*/ 0 w 116"/>
                <a:gd name="T1" fmla="*/ 0 h 140"/>
                <a:gd name="T2" fmla="*/ 60 w 116"/>
                <a:gd name="T3" fmla="*/ 0 h 140"/>
                <a:gd name="T4" fmla="*/ 68 w 116"/>
                <a:gd name="T5" fmla="*/ 0 h 140"/>
                <a:gd name="T6" fmla="*/ 73 w 116"/>
                <a:gd name="T7" fmla="*/ 0 h 140"/>
                <a:gd name="T8" fmla="*/ 77 w 116"/>
                <a:gd name="T9" fmla="*/ 2 h 140"/>
                <a:gd name="T10" fmla="*/ 83 w 116"/>
                <a:gd name="T11" fmla="*/ 2 h 140"/>
                <a:gd name="T12" fmla="*/ 89 w 116"/>
                <a:gd name="T13" fmla="*/ 4 h 140"/>
                <a:gd name="T14" fmla="*/ 93 w 116"/>
                <a:gd name="T15" fmla="*/ 4 h 140"/>
                <a:gd name="T16" fmla="*/ 96 w 116"/>
                <a:gd name="T17" fmla="*/ 6 h 140"/>
                <a:gd name="T18" fmla="*/ 100 w 116"/>
                <a:gd name="T19" fmla="*/ 9 h 140"/>
                <a:gd name="T20" fmla="*/ 104 w 116"/>
                <a:gd name="T21" fmla="*/ 11 h 140"/>
                <a:gd name="T22" fmla="*/ 108 w 116"/>
                <a:gd name="T23" fmla="*/ 15 h 140"/>
                <a:gd name="T24" fmla="*/ 110 w 116"/>
                <a:gd name="T25" fmla="*/ 19 h 140"/>
                <a:gd name="T26" fmla="*/ 112 w 116"/>
                <a:gd name="T27" fmla="*/ 23 h 140"/>
                <a:gd name="T28" fmla="*/ 114 w 116"/>
                <a:gd name="T29" fmla="*/ 29 h 140"/>
                <a:gd name="T30" fmla="*/ 116 w 116"/>
                <a:gd name="T31" fmla="*/ 32 h 140"/>
                <a:gd name="T32" fmla="*/ 116 w 116"/>
                <a:gd name="T33" fmla="*/ 38 h 140"/>
                <a:gd name="T34" fmla="*/ 116 w 116"/>
                <a:gd name="T35" fmla="*/ 44 h 140"/>
                <a:gd name="T36" fmla="*/ 114 w 116"/>
                <a:gd name="T37" fmla="*/ 54 h 140"/>
                <a:gd name="T38" fmla="*/ 112 w 116"/>
                <a:gd name="T39" fmla="*/ 61 h 140"/>
                <a:gd name="T40" fmla="*/ 106 w 116"/>
                <a:gd name="T41" fmla="*/ 67 h 140"/>
                <a:gd name="T42" fmla="*/ 100 w 116"/>
                <a:gd name="T43" fmla="*/ 73 h 140"/>
                <a:gd name="T44" fmla="*/ 91 w 116"/>
                <a:gd name="T45" fmla="*/ 79 h 140"/>
                <a:gd name="T46" fmla="*/ 81 w 116"/>
                <a:gd name="T47" fmla="*/ 81 h 140"/>
                <a:gd name="T48" fmla="*/ 66 w 116"/>
                <a:gd name="T49" fmla="*/ 82 h 140"/>
                <a:gd name="T50" fmla="*/ 20 w 116"/>
                <a:gd name="T51" fmla="*/ 82 h 140"/>
                <a:gd name="T52" fmla="*/ 0 w 116"/>
                <a:gd name="T53" fmla="*/ 140 h 140"/>
                <a:gd name="T54" fmla="*/ 60 w 116"/>
                <a:gd name="T55" fmla="*/ 67 h 140"/>
                <a:gd name="T56" fmla="*/ 68 w 116"/>
                <a:gd name="T57" fmla="*/ 65 h 140"/>
                <a:gd name="T58" fmla="*/ 75 w 116"/>
                <a:gd name="T59" fmla="*/ 65 h 140"/>
                <a:gd name="T60" fmla="*/ 83 w 116"/>
                <a:gd name="T61" fmla="*/ 63 h 140"/>
                <a:gd name="T62" fmla="*/ 87 w 116"/>
                <a:gd name="T63" fmla="*/ 59 h 140"/>
                <a:gd name="T64" fmla="*/ 91 w 116"/>
                <a:gd name="T65" fmla="*/ 56 h 140"/>
                <a:gd name="T66" fmla="*/ 93 w 116"/>
                <a:gd name="T67" fmla="*/ 52 h 140"/>
                <a:gd name="T68" fmla="*/ 94 w 116"/>
                <a:gd name="T69" fmla="*/ 46 h 140"/>
                <a:gd name="T70" fmla="*/ 94 w 116"/>
                <a:gd name="T71" fmla="*/ 40 h 140"/>
                <a:gd name="T72" fmla="*/ 94 w 116"/>
                <a:gd name="T73" fmla="*/ 36 h 140"/>
                <a:gd name="T74" fmla="*/ 94 w 116"/>
                <a:gd name="T75" fmla="*/ 32 h 140"/>
                <a:gd name="T76" fmla="*/ 93 w 116"/>
                <a:gd name="T77" fmla="*/ 29 h 140"/>
                <a:gd name="T78" fmla="*/ 91 w 116"/>
                <a:gd name="T79" fmla="*/ 27 h 140"/>
                <a:gd name="T80" fmla="*/ 87 w 116"/>
                <a:gd name="T81" fmla="*/ 23 h 140"/>
                <a:gd name="T82" fmla="*/ 85 w 116"/>
                <a:gd name="T83" fmla="*/ 21 h 140"/>
                <a:gd name="T84" fmla="*/ 81 w 116"/>
                <a:gd name="T85" fmla="*/ 19 h 140"/>
                <a:gd name="T86" fmla="*/ 77 w 116"/>
                <a:gd name="T87" fmla="*/ 17 h 140"/>
                <a:gd name="T88" fmla="*/ 75 w 116"/>
                <a:gd name="T89" fmla="*/ 17 h 140"/>
                <a:gd name="T90" fmla="*/ 69 w 116"/>
                <a:gd name="T91" fmla="*/ 17 h 140"/>
                <a:gd name="T92" fmla="*/ 66 w 116"/>
                <a:gd name="T93" fmla="*/ 17 h 140"/>
                <a:gd name="T94" fmla="*/ 58 w 116"/>
                <a:gd name="T95" fmla="*/ 17 h 140"/>
                <a:gd name="T96" fmla="*/ 20 w 116"/>
                <a:gd name="T97"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140">
                  <a:moveTo>
                    <a:pt x="0" y="140"/>
                  </a:moveTo>
                  <a:lnTo>
                    <a:pt x="0" y="0"/>
                  </a:lnTo>
                  <a:lnTo>
                    <a:pt x="58" y="0"/>
                  </a:lnTo>
                  <a:lnTo>
                    <a:pt x="60" y="0"/>
                  </a:lnTo>
                  <a:lnTo>
                    <a:pt x="64" y="0"/>
                  </a:lnTo>
                  <a:lnTo>
                    <a:pt x="68" y="0"/>
                  </a:lnTo>
                  <a:lnTo>
                    <a:pt x="69" y="0"/>
                  </a:lnTo>
                  <a:lnTo>
                    <a:pt x="73" y="0"/>
                  </a:lnTo>
                  <a:lnTo>
                    <a:pt x="75" y="0"/>
                  </a:lnTo>
                  <a:lnTo>
                    <a:pt x="77" y="2"/>
                  </a:lnTo>
                  <a:lnTo>
                    <a:pt x="81" y="2"/>
                  </a:lnTo>
                  <a:lnTo>
                    <a:pt x="83" y="2"/>
                  </a:lnTo>
                  <a:lnTo>
                    <a:pt x="85" y="2"/>
                  </a:lnTo>
                  <a:lnTo>
                    <a:pt x="89" y="4"/>
                  </a:lnTo>
                  <a:lnTo>
                    <a:pt x="91" y="4"/>
                  </a:lnTo>
                  <a:lnTo>
                    <a:pt x="93" y="4"/>
                  </a:lnTo>
                  <a:lnTo>
                    <a:pt x="94" y="6"/>
                  </a:lnTo>
                  <a:lnTo>
                    <a:pt x="96" y="6"/>
                  </a:lnTo>
                  <a:lnTo>
                    <a:pt x="98" y="7"/>
                  </a:lnTo>
                  <a:lnTo>
                    <a:pt x="100" y="9"/>
                  </a:lnTo>
                  <a:lnTo>
                    <a:pt x="102" y="9"/>
                  </a:lnTo>
                  <a:lnTo>
                    <a:pt x="104" y="11"/>
                  </a:lnTo>
                  <a:lnTo>
                    <a:pt x="106" y="13"/>
                  </a:lnTo>
                  <a:lnTo>
                    <a:pt x="108" y="15"/>
                  </a:lnTo>
                  <a:lnTo>
                    <a:pt x="108" y="17"/>
                  </a:lnTo>
                  <a:lnTo>
                    <a:pt x="110" y="19"/>
                  </a:lnTo>
                  <a:lnTo>
                    <a:pt x="112" y="21"/>
                  </a:lnTo>
                  <a:lnTo>
                    <a:pt x="112" y="23"/>
                  </a:lnTo>
                  <a:lnTo>
                    <a:pt x="114" y="25"/>
                  </a:lnTo>
                  <a:lnTo>
                    <a:pt x="114" y="29"/>
                  </a:lnTo>
                  <a:lnTo>
                    <a:pt x="114" y="31"/>
                  </a:lnTo>
                  <a:lnTo>
                    <a:pt x="116" y="32"/>
                  </a:lnTo>
                  <a:lnTo>
                    <a:pt x="116" y="34"/>
                  </a:lnTo>
                  <a:lnTo>
                    <a:pt x="116" y="38"/>
                  </a:lnTo>
                  <a:lnTo>
                    <a:pt x="116" y="40"/>
                  </a:lnTo>
                  <a:lnTo>
                    <a:pt x="116" y="44"/>
                  </a:lnTo>
                  <a:lnTo>
                    <a:pt x="116" y="48"/>
                  </a:lnTo>
                  <a:lnTo>
                    <a:pt x="114" y="54"/>
                  </a:lnTo>
                  <a:lnTo>
                    <a:pt x="112" y="57"/>
                  </a:lnTo>
                  <a:lnTo>
                    <a:pt x="112" y="61"/>
                  </a:lnTo>
                  <a:lnTo>
                    <a:pt x="108" y="63"/>
                  </a:lnTo>
                  <a:lnTo>
                    <a:pt x="106" y="67"/>
                  </a:lnTo>
                  <a:lnTo>
                    <a:pt x="104" y="71"/>
                  </a:lnTo>
                  <a:lnTo>
                    <a:pt x="100" y="73"/>
                  </a:lnTo>
                  <a:lnTo>
                    <a:pt x="96" y="77"/>
                  </a:lnTo>
                  <a:lnTo>
                    <a:pt x="91" y="79"/>
                  </a:lnTo>
                  <a:lnTo>
                    <a:pt x="87" y="81"/>
                  </a:lnTo>
                  <a:lnTo>
                    <a:pt x="81" y="81"/>
                  </a:lnTo>
                  <a:lnTo>
                    <a:pt x="73" y="82"/>
                  </a:lnTo>
                  <a:lnTo>
                    <a:pt x="66" y="82"/>
                  </a:lnTo>
                  <a:lnTo>
                    <a:pt x="58" y="82"/>
                  </a:lnTo>
                  <a:lnTo>
                    <a:pt x="20" y="82"/>
                  </a:lnTo>
                  <a:lnTo>
                    <a:pt x="20" y="140"/>
                  </a:lnTo>
                  <a:lnTo>
                    <a:pt x="0" y="140"/>
                  </a:lnTo>
                  <a:close/>
                  <a:moveTo>
                    <a:pt x="20" y="67"/>
                  </a:moveTo>
                  <a:lnTo>
                    <a:pt x="60" y="67"/>
                  </a:lnTo>
                  <a:lnTo>
                    <a:pt x="64" y="67"/>
                  </a:lnTo>
                  <a:lnTo>
                    <a:pt x="68" y="65"/>
                  </a:lnTo>
                  <a:lnTo>
                    <a:pt x="71" y="65"/>
                  </a:lnTo>
                  <a:lnTo>
                    <a:pt x="75" y="65"/>
                  </a:lnTo>
                  <a:lnTo>
                    <a:pt x="79" y="63"/>
                  </a:lnTo>
                  <a:lnTo>
                    <a:pt x="83" y="63"/>
                  </a:lnTo>
                  <a:lnTo>
                    <a:pt x="85" y="61"/>
                  </a:lnTo>
                  <a:lnTo>
                    <a:pt x="87" y="59"/>
                  </a:lnTo>
                  <a:lnTo>
                    <a:pt x="89" y="57"/>
                  </a:lnTo>
                  <a:lnTo>
                    <a:pt x="91" y="56"/>
                  </a:lnTo>
                  <a:lnTo>
                    <a:pt x="93" y="54"/>
                  </a:lnTo>
                  <a:lnTo>
                    <a:pt x="93" y="52"/>
                  </a:lnTo>
                  <a:lnTo>
                    <a:pt x="94" y="50"/>
                  </a:lnTo>
                  <a:lnTo>
                    <a:pt x="94" y="46"/>
                  </a:lnTo>
                  <a:lnTo>
                    <a:pt x="94" y="44"/>
                  </a:lnTo>
                  <a:lnTo>
                    <a:pt x="94" y="40"/>
                  </a:lnTo>
                  <a:lnTo>
                    <a:pt x="94" y="38"/>
                  </a:lnTo>
                  <a:lnTo>
                    <a:pt x="94" y="36"/>
                  </a:lnTo>
                  <a:lnTo>
                    <a:pt x="94" y="34"/>
                  </a:lnTo>
                  <a:lnTo>
                    <a:pt x="94" y="32"/>
                  </a:lnTo>
                  <a:lnTo>
                    <a:pt x="93" y="31"/>
                  </a:lnTo>
                  <a:lnTo>
                    <a:pt x="93" y="29"/>
                  </a:lnTo>
                  <a:lnTo>
                    <a:pt x="91" y="27"/>
                  </a:lnTo>
                  <a:lnTo>
                    <a:pt x="91" y="27"/>
                  </a:lnTo>
                  <a:lnTo>
                    <a:pt x="89" y="25"/>
                  </a:lnTo>
                  <a:lnTo>
                    <a:pt x="87" y="23"/>
                  </a:lnTo>
                  <a:lnTo>
                    <a:pt x="87" y="21"/>
                  </a:lnTo>
                  <a:lnTo>
                    <a:pt x="85" y="21"/>
                  </a:lnTo>
                  <a:lnTo>
                    <a:pt x="83" y="19"/>
                  </a:lnTo>
                  <a:lnTo>
                    <a:pt x="81" y="19"/>
                  </a:lnTo>
                  <a:lnTo>
                    <a:pt x="79" y="19"/>
                  </a:lnTo>
                  <a:lnTo>
                    <a:pt x="77" y="17"/>
                  </a:lnTo>
                  <a:lnTo>
                    <a:pt x="75" y="17"/>
                  </a:lnTo>
                  <a:lnTo>
                    <a:pt x="75" y="17"/>
                  </a:lnTo>
                  <a:lnTo>
                    <a:pt x="73" y="17"/>
                  </a:lnTo>
                  <a:lnTo>
                    <a:pt x="69" y="17"/>
                  </a:lnTo>
                  <a:lnTo>
                    <a:pt x="68" y="17"/>
                  </a:lnTo>
                  <a:lnTo>
                    <a:pt x="66" y="17"/>
                  </a:lnTo>
                  <a:lnTo>
                    <a:pt x="62" y="17"/>
                  </a:lnTo>
                  <a:lnTo>
                    <a:pt x="58" y="17"/>
                  </a:lnTo>
                  <a:lnTo>
                    <a:pt x="20" y="17"/>
                  </a:lnTo>
                  <a:lnTo>
                    <a:pt x="20" y="67"/>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7" name="Freeform 44"/>
            <p:cNvSpPr>
              <a:spLocks/>
            </p:cNvSpPr>
            <p:nvPr/>
          </p:nvSpPr>
          <p:spPr bwMode="auto">
            <a:xfrm>
              <a:off x="4548188" y="2000250"/>
              <a:ext cx="142875" cy="222250"/>
            </a:xfrm>
            <a:custGeom>
              <a:avLst/>
              <a:gdLst>
                <a:gd name="T0" fmla="*/ 0 w 90"/>
                <a:gd name="T1" fmla="*/ 0 h 140"/>
                <a:gd name="T2" fmla="*/ 19 w 90"/>
                <a:gd name="T3" fmla="*/ 50 h 140"/>
                <a:gd name="T4" fmla="*/ 25 w 90"/>
                <a:gd name="T5" fmla="*/ 44 h 140"/>
                <a:gd name="T6" fmla="*/ 34 w 90"/>
                <a:gd name="T7" fmla="*/ 40 h 140"/>
                <a:gd name="T8" fmla="*/ 42 w 90"/>
                <a:gd name="T9" fmla="*/ 36 h 140"/>
                <a:gd name="T10" fmla="*/ 51 w 90"/>
                <a:gd name="T11" fmla="*/ 36 h 140"/>
                <a:gd name="T12" fmla="*/ 57 w 90"/>
                <a:gd name="T13" fmla="*/ 36 h 140"/>
                <a:gd name="T14" fmla="*/ 63 w 90"/>
                <a:gd name="T15" fmla="*/ 36 h 140"/>
                <a:gd name="T16" fmla="*/ 69 w 90"/>
                <a:gd name="T17" fmla="*/ 38 h 140"/>
                <a:gd name="T18" fmla="*/ 73 w 90"/>
                <a:gd name="T19" fmla="*/ 40 h 140"/>
                <a:gd name="T20" fmla="*/ 76 w 90"/>
                <a:gd name="T21" fmla="*/ 42 h 140"/>
                <a:gd name="T22" fmla="*/ 80 w 90"/>
                <a:gd name="T23" fmla="*/ 46 h 140"/>
                <a:gd name="T24" fmla="*/ 84 w 90"/>
                <a:gd name="T25" fmla="*/ 50 h 140"/>
                <a:gd name="T26" fmla="*/ 86 w 90"/>
                <a:gd name="T27" fmla="*/ 54 h 140"/>
                <a:gd name="T28" fmla="*/ 88 w 90"/>
                <a:gd name="T29" fmla="*/ 57 h 140"/>
                <a:gd name="T30" fmla="*/ 88 w 90"/>
                <a:gd name="T31" fmla="*/ 63 h 140"/>
                <a:gd name="T32" fmla="*/ 90 w 90"/>
                <a:gd name="T33" fmla="*/ 69 h 140"/>
                <a:gd name="T34" fmla="*/ 90 w 90"/>
                <a:gd name="T35" fmla="*/ 75 h 140"/>
                <a:gd name="T36" fmla="*/ 71 w 90"/>
                <a:gd name="T37" fmla="*/ 140 h 140"/>
                <a:gd name="T38" fmla="*/ 71 w 90"/>
                <a:gd name="T39" fmla="*/ 73 h 140"/>
                <a:gd name="T40" fmla="*/ 71 w 90"/>
                <a:gd name="T41" fmla="*/ 67 h 140"/>
                <a:gd name="T42" fmla="*/ 69 w 90"/>
                <a:gd name="T43" fmla="*/ 61 h 140"/>
                <a:gd name="T44" fmla="*/ 67 w 90"/>
                <a:gd name="T45" fmla="*/ 57 h 140"/>
                <a:gd name="T46" fmla="*/ 63 w 90"/>
                <a:gd name="T47" fmla="*/ 56 h 140"/>
                <a:gd name="T48" fmla="*/ 59 w 90"/>
                <a:gd name="T49" fmla="*/ 54 h 140"/>
                <a:gd name="T50" fmla="*/ 55 w 90"/>
                <a:gd name="T51" fmla="*/ 52 h 140"/>
                <a:gd name="T52" fmla="*/ 49 w 90"/>
                <a:gd name="T53" fmla="*/ 52 h 140"/>
                <a:gd name="T54" fmla="*/ 46 w 90"/>
                <a:gd name="T55" fmla="*/ 52 h 140"/>
                <a:gd name="T56" fmla="*/ 42 w 90"/>
                <a:gd name="T57" fmla="*/ 52 h 140"/>
                <a:gd name="T58" fmla="*/ 38 w 90"/>
                <a:gd name="T59" fmla="*/ 52 h 140"/>
                <a:gd name="T60" fmla="*/ 34 w 90"/>
                <a:gd name="T61" fmla="*/ 54 h 140"/>
                <a:gd name="T62" fmla="*/ 30 w 90"/>
                <a:gd name="T63" fmla="*/ 56 h 140"/>
                <a:gd name="T64" fmla="*/ 26 w 90"/>
                <a:gd name="T65" fmla="*/ 57 h 140"/>
                <a:gd name="T66" fmla="*/ 25 w 90"/>
                <a:gd name="T67" fmla="*/ 61 h 140"/>
                <a:gd name="T68" fmla="*/ 23 w 90"/>
                <a:gd name="T69" fmla="*/ 63 h 140"/>
                <a:gd name="T70" fmla="*/ 21 w 90"/>
                <a:gd name="T71" fmla="*/ 67 h 140"/>
                <a:gd name="T72" fmla="*/ 19 w 90"/>
                <a:gd name="T73" fmla="*/ 71 h 140"/>
                <a:gd name="T74" fmla="*/ 19 w 90"/>
                <a:gd name="T75" fmla="*/ 77 h 140"/>
                <a:gd name="T76" fmla="*/ 19 w 90"/>
                <a:gd name="T77" fmla="*/ 81 h 140"/>
                <a:gd name="T78" fmla="*/ 19 w 90"/>
                <a:gd name="T7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140">
                  <a:moveTo>
                    <a:pt x="0" y="140"/>
                  </a:moveTo>
                  <a:lnTo>
                    <a:pt x="0" y="0"/>
                  </a:lnTo>
                  <a:lnTo>
                    <a:pt x="19" y="0"/>
                  </a:lnTo>
                  <a:lnTo>
                    <a:pt x="19" y="50"/>
                  </a:lnTo>
                  <a:lnTo>
                    <a:pt x="23" y="46"/>
                  </a:lnTo>
                  <a:lnTo>
                    <a:pt x="25" y="44"/>
                  </a:lnTo>
                  <a:lnTo>
                    <a:pt x="28" y="42"/>
                  </a:lnTo>
                  <a:lnTo>
                    <a:pt x="34" y="40"/>
                  </a:lnTo>
                  <a:lnTo>
                    <a:pt x="38" y="38"/>
                  </a:lnTo>
                  <a:lnTo>
                    <a:pt x="42" y="36"/>
                  </a:lnTo>
                  <a:lnTo>
                    <a:pt x="46" y="36"/>
                  </a:lnTo>
                  <a:lnTo>
                    <a:pt x="51" y="36"/>
                  </a:lnTo>
                  <a:lnTo>
                    <a:pt x="55" y="36"/>
                  </a:lnTo>
                  <a:lnTo>
                    <a:pt x="57" y="36"/>
                  </a:lnTo>
                  <a:lnTo>
                    <a:pt x="61" y="36"/>
                  </a:lnTo>
                  <a:lnTo>
                    <a:pt x="63" y="36"/>
                  </a:lnTo>
                  <a:lnTo>
                    <a:pt x="65" y="38"/>
                  </a:lnTo>
                  <a:lnTo>
                    <a:pt x="69" y="38"/>
                  </a:lnTo>
                  <a:lnTo>
                    <a:pt x="71" y="40"/>
                  </a:lnTo>
                  <a:lnTo>
                    <a:pt x="73" y="40"/>
                  </a:lnTo>
                  <a:lnTo>
                    <a:pt x="74" y="42"/>
                  </a:lnTo>
                  <a:lnTo>
                    <a:pt x="76" y="42"/>
                  </a:lnTo>
                  <a:lnTo>
                    <a:pt x="78" y="44"/>
                  </a:lnTo>
                  <a:lnTo>
                    <a:pt x="80" y="46"/>
                  </a:lnTo>
                  <a:lnTo>
                    <a:pt x="82" y="48"/>
                  </a:lnTo>
                  <a:lnTo>
                    <a:pt x="84" y="50"/>
                  </a:lnTo>
                  <a:lnTo>
                    <a:pt x="84" y="52"/>
                  </a:lnTo>
                  <a:lnTo>
                    <a:pt x="86" y="54"/>
                  </a:lnTo>
                  <a:lnTo>
                    <a:pt x="86" y="56"/>
                  </a:lnTo>
                  <a:lnTo>
                    <a:pt x="88" y="57"/>
                  </a:lnTo>
                  <a:lnTo>
                    <a:pt x="88" y="59"/>
                  </a:lnTo>
                  <a:lnTo>
                    <a:pt x="88" y="63"/>
                  </a:lnTo>
                  <a:lnTo>
                    <a:pt x="88" y="65"/>
                  </a:lnTo>
                  <a:lnTo>
                    <a:pt x="90" y="69"/>
                  </a:lnTo>
                  <a:lnTo>
                    <a:pt x="90" y="71"/>
                  </a:lnTo>
                  <a:lnTo>
                    <a:pt x="90" y="75"/>
                  </a:lnTo>
                  <a:lnTo>
                    <a:pt x="90" y="140"/>
                  </a:lnTo>
                  <a:lnTo>
                    <a:pt x="71" y="140"/>
                  </a:lnTo>
                  <a:lnTo>
                    <a:pt x="71" y="75"/>
                  </a:lnTo>
                  <a:lnTo>
                    <a:pt x="71" y="73"/>
                  </a:lnTo>
                  <a:lnTo>
                    <a:pt x="71" y="69"/>
                  </a:lnTo>
                  <a:lnTo>
                    <a:pt x="71" y="67"/>
                  </a:lnTo>
                  <a:lnTo>
                    <a:pt x="69" y="65"/>
                  </a:lnTo>
                  <a:lnTo>
                    <a:pt x="69" y="61"/>
                  </a:lnTo>
                  <a:lnTo>
                    <a:pt x="67" y="59"/>
                  </a:lnTo>
                  <a:lnTo>
                    <a:pt x="67" y="57"/>
                  </a:lnTo>
                  <a:lnTo>
                    <a:pt x="65" y="57"/>
                  </a:lnTo>
                  <a:lnTo>
                    <a:pt x="63" y="56"/>
                  </a:lnTo>
                  <a:lnTo>
                    <a:pt x="61" y="54"/>
                  </a:lnTo>
                  <a:lnTo>
                    <a:pt x="59" y="54"/>
                  </a:lnTo>
                  <a:lnTo>
                    <a:pt x="57" y="52"/>
                  </a:lnTo>
                  <a:lnTo>
                    <a:pt x="55" y="52"/>
                  </a:lnTo>
                  <a:lnTo>
                    <a:pt x="53" y="52"/>
                  </a:lnTo>
                  <a:lnTo>
                    <a:pt x="49" y="52"/>
                  </a:lnTo>
                  <a:lnTo>
                    <a:pt x="48" y="52"/>
                  </a:lnTo>
                  <a:lnTo>
                    <a:pt x="46" y="52"/>
                  </a:lnTo>
                  <a:lnTo>
                    <a:pt x="44" y="52"/>
                  </a:lnTo>
                  <a:lnTo>
                    <a:pt x="42" y="52"/>
                  </a:lnTo>
                  <a:lnTo>
                    <a:pt x="40" y="52"/>
                  </a:lnTo>
                  <a:lnTo>
                    <a:pt x="38" y="52"/>
                  </a:lnTo>
                  <a:lnTo>
                    <a:pt x="36" y="54"/>
                  </a:lnTo>
                  <a:lnTo>
                    <a:pt x="34" y="54"/>
                  </a:lnTo>
                  <a:lnTo>
                    <a:pt x="32" y="56"/>
                  </a:lnTo>
                  <a:lnTo>
                    <a:pt x="30" y="56"/>
                  </a:lnTo>
                  <a:lnTo>
                    <a:pt x="28" y="57"/>
                  </a:lnTo>
                  <a:lnTo>
                    <a:pt x="26" y="57"/>
                  </a:lnTo>
                  <a:lnTo>
                    <a:pt x="26" y="59"/>
                  </a:lnTo>
                  <a:lnTo>
                    <a:pt x="25" y="61"/>
                  </a:lnTo>
                  <a:lnTo>
                    <a:pt x="23" y="63"/>
                  </a:lnTo>
                  <a:lnTo>
                    <a:pt x="23" y="63"/>
                  </a:lnTo>
                  <a:lnTo>
                    <a:pt x="21" y="65"/>
                  </a:lnTo>
                  <a:lnTo>
                    <a:pt x="21" y="67"/>
                  </a:lnTo>
                  <a:lnTo>
                    <a:pt x="21" y="69"/>
                  </a:lnTo>
                  <a:lnTo>
                    <a:pt x="19" y="71"/>
                  </a:lnTo>
                  <a:lnTo>
                    <a:pt x="19" y="73"/>
                  </a:lnTo>
                  <a:lnTo>
                    <a:pt x="19" y="77"/>
                  </a:lnTo>
                  <a:lnTo>
                    <a:pt x="19" y="79"/>
                  </a:lnTo>
                  <a:lnTo>
                    <a:pt x="19" y="81"/>
                  </a:lnTo>
                  <a:lnTo>
                    <a:pt x="19" y="84"/>
                  </a:lnTo>
                  <a:lnTo>
                    <a:pt x="19" y="140"/>
                  </a:lnTo>
                  <a:lnTo>
                    <a:pt x="0" y="140"/>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8" name="Freeform 45"/>
            <p:cNvSpPr>
              <a:spLocks noEditPoints="1"/>
            </p:cNvSpPr>
            <p:nvPr/>
          </p:nvSpPr>
          <p:spPr bwMode="auto">
            <a:xfrm>
              <a:off x="4724400" y="2057400"/>
              <a:ext cx="165100" cy="168275"/>
            </a:xfrm>
            <a:custGeom>
              <a:avLst/>
              <a:gdLst>
                <a:gd name="T0" fmla="*/ 0 w 104"/>
                <a:gd name="T1" fmla="*/ 41 h 106"/>
                <a:gd name="T2" fmla="*/ 6 w 104"/>
                <a:gd name="T3" fmla="*/ 23 h 106"/>
                <a:gd name="T4" fmla="*/ 17 w 104"/>
                <a:gd name="T5" fmla="*/ 12 h 106"/>
                <a:gd name="T6" fmla="*/ 29 w 104"/>
                <a:gd name="T7" fmla="*/ 4 h 106"/>
                <a:gd name="T8" fmla="*/ 42 w 104"/>
                <a:gd name="T9" fmla="*/ 0 h 106"/>
                <a:gd name="T10" fmla="*/ 57 w 104"/>
                <a:gd name="T11" fmla="*/ 0 h 106"/>
                <a:gd name="T12" fmla="*/ 71 w 104"/>
                <a:gd name="T13" fmla="*/ 4 h 106"/>
                <a:gd name="T14" fmla="*/ 84 w 104"/>
                <a:gd name="T15" fmla="*/ 10 h 106"/>
                <a:gd name="T16" fmla="*/ 94 w 104"/>
                <a:gd name="T17" fmla="*/ 21 h 106"/>
                <a:gd name="T18" fmla="*/ 102 w 104"/>
                <a:gd name="T19" fmla="*/ 35 h 106"/>
                <a:gd name="T20" fmla="*/ 104 w 104"/>
                <a:gd name="T21" fmla="*/ 52 h 106"/>
                <a:gd name="T22" fmla="*/ 102 w 104"/>
                <a:gd name="T23" fmla="*/ 66 h 106"/>
                <a:gd name="T24" fmla="*/ 100 w 104"/>
                <a:gd name="T25" fmla="*/ 75 h 106"/>
                <a:gd name="T26" fmla="*/ 94 w 104"/>
                <a:gd name="T27" fmla="*/ 85 h 106"/>
                <a:gd name="T28" fmla="*/ 88 w 104"/>
                <a:gd name="T29" fmla="*/ 93 h 106"/>
                <a:gd name="T30" fmla="*/ 81 w 104"/>
                <a:gd name="T31" fmla="*/ 98 h 106"/>
                <a:gd name="T32" fmla="*/ 71 w 104"/>
                <a:gd name="T33" fmla="*/ 102 h 106"/>
                <a:gd name="T34" fmla="*/ 61 w 104"/>
                <a:gd name="T35" fmla="*/ 104 h 106"/>
                <a:gd name="T36" fmla="*/ 52 w 104"/>
                <a:gd name="T37" fmla="*/ 106 h 106"/>
                <a:gd name="T38" fmla="*/ 34 w 104"/>
                <a:gd name="T39" fmla="*/ 104 h 106"/>
                <a:gd name="T40" fmla="*/ 21 w 104"/>
                <a:gd name="T41" fmla="*/ 98 h 106"/>
                <a:gd name="T42" fmla="*/ 11 w 104"/>
                <a:gd name="T43" fmla="*/ 89 h 106"/>
                <a:gd name="T44" fmla="*/ 4 w 104"/>
                <a:gd name="T45" fmla="*/ 75 h 106"/>
                <a:gd name="T46" fmla="*/ 0 w 104"/>
                <a:gd name="T47" fmla="*/ 60 h 106"/>
                <a:gd name="T48" fmla="*/ 19 w 104"/>
                <a:gd name="T49" fmla="*/ 58 h 106"/>
                <a:gd name="T50" fmla="*/ 21 w 104"/>
                <a:gd name="T51" fmla="*/ 70 h 106"/>
                <a:gd name="T52" fmla="*/ 27 w 104"/>
                <a:gd name="T53" fmla="*/ 79 h 106"/>
                <a:gd name="T54" fmla="*/ 33 w 104"/>
                <a:gd name="T55" fmla="*/ 87 h 106"/>
                <a:gd name="T56" fmla="*/ 42 w 104"/>
                <a:gd name="T57" fmla="*/ 91 h 106"/>
                <a:gd name="T58" fmla="*/ 52 w 104"/>
                <a:gd name="T59" fmla="*/ 93 h 106"/>
                <a:gd name="T60" fmla="*/ 61 w 104"/>
                <a:gd name="T61" fmla="*/ 91 h 106"/>
                <a:gd name="T62" fmla="*/ 69 w 104"/>
                <a:gd name="T63" fmla="*/ 87 h 106"/>
                <a:gd name="T64" fmla="*/ 77 w 104"/>
                <a:gd name="T65" fmla="*/ 79 h 106"/>
                <a:gd name="T66" fmla="*/ 81 w 104"/>
                <a:gd name="T67" fmla="*/ 70 h 106"/>
                <a:gd name="T68" fmla="*/ 84 w 104"/>
                <a:gd name="T69" fmla="*/ 58 h 106"/>
                <a:gd name="T70" fmla="*/ 82 w 104"/>
                <a:gd name="T71" fmla="*/ 43 h 106"/>
                <a:gd name="T72" fmla="*/ 81 w 104"/>
                <a:gd name="T73" fmla="*/ 33 h 106"/>
                <a:gd name="T74" fmla="*/ 75 w 104"/>
                <a:gd name="T75" fmla="*/ 23 h 106"/>
                <a:gd name="T76" fmla="*/ 67 w 104"/>
                <a:gd name="T77" fmla="*/ 18 h 106"/>
                <a:gd name="T78" fmla="*/ 57 w 104"/>
                <a:gd name="T79" fmla="*/ 16 h 106"/>
                <a:gd name="T80" fmla="*/ 48 w 104"/>
                <a:gd name="T81" fmla="*/ 14 h 106"/>
                <a:gd name="T82" fmla="*/ 38 w 104"/>
                <a:gd name="T83" fmla="*/ 16 h 106"/>
                <a:gd name="T84" fmla="*/ 31 w 104"/>
                <a:gd name="T85" fmla="*/ 21 h 106"/>
                <a:gd name="T86" fmla="*/ 25 w 104"/>
                <a:gd name="T87" fmla="*/ 29 h 106"/>
                <a:gd name="T88" fmla="*/ 21 w 104"/>
                <a:gd name="T89" fmla="*/ 41 h 106"/>
                <a:gd name="T90" fmla="*/ 19 w 104"/>
                <a:gd name="T91"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106">
                  <a:moveTo>
                    <a:pt x="0" y="52"/>
                  </a:moveTo>
                  <a:lnTo>
                    <a:pt x="0" y="46"/>
                  </a:lnTo>
                  <a:lnTo>
                    <a:pt x="0" y="41"/>
                  </a:lnTo>
                  <a:lnTo>
                    <a:pt x="2" y="33"/>
                  </a:lnTo>
                  <a:lnTo>
                    <a:pt x="4" y="29"/>
                  </a:lnTo>
                  <a:lnTo>
                    <a:pt x="6" y="23"/>
                  </a:lnTo>
                  <a:lnTo>
                    <a:pt x="10" y="20"/>
                  </a:lnTo>
                  <a:lnTo>
                    <a:pt x="13" y="16"/>
                  </a:lnTo>
                  <a:lnTo>
                    <a:pt x="17" y="12"/>
                  </a:lnTo>
                  <a:lnTo>
                    <a:pt x="21" y="8"/>
                  </a:lnTo>
                  <a:lnTo>
                    <a:pt x="25" y="6"/>
                  </a:lnTo>
                  <a:lnTo>
                    <a:pt x="29" y="4"/>
                  </a:lnTo>
                  <a:lnTo>
                    <a:pt x="33" y="2"/>
                  </a:lnTo>
                  <a:lnTo>
                    <a:pt x="36" y="2"/>
                  </a:lnTo>
                  <a:lnTo>
                    <a:pt x="42" y="0"/>
                  </a:lnTo>
                  <a:lnTo>
                    <a:pt x="46" y="0"/>
                  </a:lnTo>
                  <a:lnTo>
                    <a:pt x="52" y="0"/>
                  </a:lnTo>
                  <a:lnTo>
                    <a:pt x="57" y="0"/>
                  </a:lnTo>
                  <a:lnTo>
                    <a:pt x="61" y="0"/>
                  </a:lnTo>
                  <a:lnTo>
                    <a:pt x="67" y="2"/>
                  </a:lnTo>
                  <a:lnTo>
                    <a:pt x="71" y="4"/>
                  </a:lnTo>
                  <a:lnTo>
                    <a:pt x="77" y="6"/>
                  </a:lnTo>
                  <a:lnTo>
                    <a:pt x="81" y="8"/>
                  </a:lnTo>
                  <a:lnTo>
                    <a:pt x="84" y="10"/>
                  </a:lnTo>
                  <a:lnTo>
                    <a:pt x="88" y="14"/>
                  </a:lnTo>
                  <a:lnTo>
                    <a:pt x="92" y="18"/>
                  </a:lnTo>
                  <a:lnTo>
                    <a:pt x="94" y="21"/>
                  </a:lnTo>
                  <a:lnTo>
                    <a:pt x="98" y="25"/>
                  </a:lnTo>
                  <a:lnTo>
                    <a:pt x="100" y="29"/>
                  </a:lnTo>
                  <a:lnTo>
                    <a:pt x="102" y="35"/>
                  </a:lnTo>
                  <a:lnTo>
                    <a:pt x="102" y="41"/>
                  </a:lnTo>
                  <a:lnTo>
                    <a:pt x="102" y="46"/>
                  </a:lnTo>
                  <a:lnTo>
                    <a:pt x="104" y="52"/>
                  </a:lnTo>
                  <a:lnTo>
                    <a:pt x="104" y="56"/>
                  </a:lnTo>
                  <a:lnTo>
                    <a:pt x="102" y="60"/>
                  </a:lnTo>
                  <a:lnTo>
                    <a:pt x="102" y="66"/>
                  </a:lnTo>
                  <a:lnTo>
                    <a:pt x="102" y="70"/>
                  </a:lnTo>
                  <a:lnTo>
                    <a:pt x="100" y="73"/>
                  </a:lnTo>
                  <a:lnTo>
                    <a:pt x="100" y="75"/>
                  </a:lnTo>
                  <a:lnTo>
                    <a:pt x="98" y="79"/>
                  </a:lnTo>
                  <a:lnTo>
                    <a:pt x="96" y="83"/>
                  </a:lnTo>
                  <a:lnTo>
                    <a:pt x="94" y="85"/>
                  </a:lnTo>
                  <a:lnTo>
                    <a:pt x="92" y="87"/>
                  </a:lnTo>
                  <a:lnTo>
                    <a:pt x="90" y="91"/>
                  </a:lnTo>
                  <a:lnTo>
                    <a:pt x="88" y="93"/>
                  </a:lnTo>
                  <a:lnTo>
                    <a:pt x="86" y="94"/>
                  </a:lnTo>
                  <a:lnTo>
                    <a:pt x="84" y="96"/>
                  </a:lnTo>
                  <a:lnTo>
                    <a:pt x="81" y="98"/>
                  </a:lnTo>
                  <a:lnTo>
                    <a:pt x="79" y="100"/>
                  </a:lnTo>
                  <a:lnTo>
                    <a:pt x="75" y="100"/>
                  </a:lnTo>
                  <a:lnTo>
                    <a:pt x="71" y="102"/>
                  </a:lnTo>
                  <a:lnTo>
                    <a:pt x="69" y="104"/>
                  </a:lnTo>
                  <a:lnTo>
                    <a:pt x="65" y="104"/>
                  </a:lnTo>
                  <a:lnTo>
                    <a:pt x="61" y="104"/>
                  </a:lnTo>
                  <a:lnTo>
                    <a:pt x="57" y="106"/>
                  </a:lnTo>
                  <a:lnTo>
                    <a:pt x="56" y="106"/>
                  </a:lnTo>
                  <a:lnTo>
                    <a:pt x="52" y="106"/>
                  </a:lnTo>
                  <a:lnTo>
                    <a:pt x="46" y="106"/>
                  </a:lnTo>
                  <a:lnTo>
                    <a:pt x="40" y="104"/>
                  </a:lnTo>
                  <a:lnTo>
                    <a:pt x="34" y="104"/>
                  </a:lnTo>
                  <a:lnTo>
                    <a:pt x="31" y="102"/>
                  </a:lnTo>
                  <a:lnTo>
                    <a:pt x="27" y="100"/>
                  </a:lnTo>
                  <a:lnTo>
                    <a:pt x="21" y="98"/>
                  </a:lnTo>
                  <a:lnTo>
                    <a:pt x="17" y="94"/>
                  </a:lnTo>
                  <a:lnTo>
                    <a:pt x="13" y="93"/>
                  </a:lnTo>
                  <a:lnTo>
                    <a:pt x="11" y="89"/>
                  </a:lnTo>
                  <a:lnTo>
                    <a:pt x="8" y="85"/>
                  </a:lnTo>
                  <a:lnTo>
                    <a:pt x="6" y="81"/>
                  </a:lnTo>
                  <a:lnTo>
                    <a:pt x="4" y="75"/>
                  </a:lnTo>
                  <a:lnTo>
                    <a:pt x="2" y="71"/>
                  </a:lnTo>
                  <a:lnTo>
                    <a:pt x="0" y="66"/>
                  </a:lnTo>
                  <a:lnTo>
                    <a:pt x="0" y="60"/>
                  </a:lnTo>
                  <a:lnTo>
                    <a:pt x="0" y="52"/>
                  </a:lnTo>
                  <a:close/>
                  <a:moveTo>
                    <a:pt x="19" y="52"/>
                  </a:moveTo>
                  <a:lnTo>
                    <a:pt x="19" y="58"/>
                  </a:lnTo>
                  <a:lnTo>
                    <a:pt x="19" y="62"/>
                  </a:lnTo>
                  <a:lnTo>
                    <a:pt x="21" y="66"/>
                  </a:lnTo>
                  <a:lnTo>
                    <a:pt x="21" y="70"/>
                  </a:lnTo>
                  <a:lnTo>
                    <a:pt x="23" y="73"/>
                  </a:lnTo>
                  <a:lnTo>
                    <a:pt x="25" y="77"/>
                  </a:lnTo>
                  <a:lnTo>
                    <a:pt x="27" y="79"/>
                  </a:lnTo>
                  <a:lnTo>
                    <a:pt x="29" y="83"/>
                  </a:lnTo>
                  <a:lnTo>
                    <a:pt x="31" y="85"/>
                  </a:lnTo>
                  <a:lnTo>
                    <a:pt x="33" y="87"/>
                  </a:lnTo>
                  <a:lnTo>
                    <a:pt x="36" y="89"/>
                  </a:lnTo>
                  <a:lnTo>
                    <a:pt x="38" y="89"/>
                  </a:lnTo>
                  <a:lnTo>
                    <a:pt x="42" y="91"/>
                  </a:lnTo>
                  <a:lnTo>
                    <a:pt x="44" y="91"/>
                  </a:lnTo>
                  <a:lnTo>
                    <a:pt x="48" y="91"/>
                  </a:lnTo>
                  <a:lnTo>
                    <a:pt x="52" y="93"/>
                  </a:lnTo>
                  <a:lnTo>
                    <a:pt x="56" y="91"/>
                  </a:lnTo>
                  <a:lnTo>
                    <a:pt x="57" y="91"/>
                  </a:lnTo>
                  <a:lnTo>
                    <a:pt x="61" y="91"/>
                  </a:lnTo>
                  <a:lnTo>
                    <a:pt x="63" y="89"/>
                  </a:lnTo>
                  <a:lnTo>
                    <a:pt x="67" y="89"/>
                  </a:lnTo>
                  <a:lnTo>
                    <a:pt x="69" y="87"/>
                  </a:lnTo>
                  <a:lnTo>
                    <a:pt x="73" y="85"/>
                  </a:lnTo>
                  <a:lnTo>
                    <a:pt x="75" y="83"/>
                  </a:lnTo>
                  <a:lnTo>
                    <a:pt x="77" y="79"/>
                  </a:lnTo>
                  <a:lnTo>
                    <a:pt x="79" y="77"/>
                  </a:lnTo>
                  <a:lnTo>
                    <a:pt x="81" y="73"/>
                  </a:lnTo>
                  <a:lnTo>
                    <a:pt x="81" y="70"/>
                  </a:lnTo>
                  <a:lnTo>
                    <a:pt x="82" y="66"/>
                  </a:lnTo>
                  <a:lnTo>
                    <a:pt x="82" y="62"/>
                  </a:lnTo>
                  <a:lnTo>
                    <a:pt x="84" y="58"/>
                  </a:lnTo>
                  <a:lnTo>
                    <a:pt x="84" y="52"/>
                  </a:lnTo>
                  <a:lnTo>
                    <a:pt x="84" y="48"/>
                  </a:lnTo>
                  <a:lnTo>
                    <a:pt x="82" y="43"/>
                  </a:lnTo>
                  <a:lnTo>
                    <a:pt x="82" y="39"/>
                  </a:lnTo>
                  <a:lnTo>
                    <a:pt x="81" y="35"/>
                  </a:lnTo>
                  <a:lnTo>
                    <a:pt x="81" y="33"/>
                  </a:lnTo>
                  <a:lnTo>
                    <a:pt x="79" y="29"/>
                  </a:lnTo>
                  <a:lnTo>
                    <a:pt x="77" y="27"/>
                  </a:lnTo>
                  <a:lnTo>
                    <a:pt x="75" y="23"/>
                  </a:lnTo>
                  <a:lnTo>
                    <a:pt x="73" y="21"/>
                  </a:lnTo>
                  <a:lnTo>
                    <a:pt x="69" y="20"/>
                  </a:lnTo>
                  <a:lnTo>
                    <a:pt x="67" y="18"/>
                  </a:lnTo>
                  <a:lnTo>
                    <a:pt x="63" y="16"/>
                  </a:lnTo>
                  <a:lnTo>
                    <a:pt x="61" y="16"/>
                  </a:lnTo>
                  <a:lnTo>
                    <a:pt x="57" y="16"/>
                  </a:lnTo>
                  <a:lnTo>
                    <a:pt x="56" y="14"/>
                  </a:lnTo>
                  <a:lnTo>
                    <a:pt x="52" y="14"/>
                  </a:lnTo>
                  <a:lnTo>
                    <a:pt x="48" y="14"/>
                  </a:lnTo>
                  <a:lnTo>
                    <a:pt x="44" y="16"/>
                  </a:lnTo>
                  <a:lnTo>
                    <a:pt x="42" y="16"/>
                  </a:lnTo>
                  <a:lnTo>
                    <a:pt x="38" y="16"/>
                  </a:lnTo>
                  <a:lnTo>
                    <a:pt x="36" y="18"/>
                  </a:lnTo>
                  <a:lnTo>
                    <a:pt x="33" y="20"/>
                  </a:lnTo>
                  <a:lnTo>
                    <a:pt x="31" y="21"/>
                  </a:lnTo>
                  <a:lnTo>
                    <a:pt x="29" y="23"/>
                  </a:lnTo>
                  <a:lnTo>
                    <a:pt x="27" y="27"/>
                  </a:lnTo>
                  <a:lnTo>
                    <a:pt x="25" y="29"/>
                  </a:lnTo>
                  <a:lnTo>
                    <a:pt x="23" y="33"/>
                  </a:lnTo>
                  <a:lnTo>
                    <a:pt x="21" y="37"/>
                  </a:lnTo>
                  <a:lnTo>
                    <a:pt x="21" y="41"/>
                  </a:lnTo>
                  <a:lnTo>
                    <a:pt x="19" y="45"/>
                  </a:lnTo>
                  <a:lnTo>
                    <a:pt x="19" y="48"/>
                  </a:lnTo>
                  <a:lnTo>
                    <a:pt x="19" y="52"/>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9" name="Freeform 46"/>
            <p:cNvSpPr>
              <a:spLocks/>
            </p:cNvSpPr>
            <p:nvPr/>
          </p:nvSpPr>
          <p:spPr bwMode="auto">
            <a:xfrm>
              <a:off x="4910138" y="2057400"/>
              <a:ext cx="146050" cy="168275"/>
            </a:xfrm>
            <a:custGeom>
              <a:avLst/>
              <a:gdLst>
                <a:gd name="T0" fmla="*/ 19 w 92"/>
                <a:gd name="T1" fmla="*/ 75 h 106"/>
                <a:gd name="T2" fmla="*/ 23 w 92"/>
                <a:gd name="T3" fmla="*/ 83 h 106"/>
                <a:gd name="T4" fmla="*/ 31 w 92"/>
                <a:gd name="T5" fmla="*/ 89 h 106"/>
                <a:gd name="T6" fmla="*/ 40 w 92"/>
                <a:gd name="T7" fmla="*/ 91 h 106"/>
                <a:gd name="T8" fmla="*/ 54 w 92"/>
                <a:gd name="T9" fmla="*/ 91 h 106"/>
                <a:gd name="T10" fmla="*/ 63 w 92"/>
                <a:gd name="T11" fmla="*/ 89 h 106"/>
                <a:gd name="T12" fmla="*/ 69 w 92"/>
                <a:gd name="T13" fmla="*/ 85 h 106"/>
                <a:gd name="T14" fmla="*/ 71 w 92"/>
                <a:gd name="T15" fmla="*/ 79 h 106"/>
                <a:gd name="T16" fmla="*/ 71 w 92"/>
                <a:gd name="T17" fmla="*/ 73 h 106"/>
                <a:gd name="T18" fmla="*/ 69 w 92"/>
                <a:gd name="T19" fmla="*/ 68 h 106"/>
                <a:gd name="T20" fmla="*/ 63 w 92"/>
                <a:gd name="T21" fmla="*/ 66 h 106"/>
                <a:gd name="T22" fmla="*/ 54 w 92"/>
                <a:gd name="T23" fmla="*/ 62 h 106"/>
                <a:gd name="T24" fmla="*/ 38 w 92"/>
                <a:gd name="T25" fmla="*/ 58 h 106"/>
                <a:gd name="T26" fmla="*/ 25 w 92"/>
                <a:gd name="T27" fmla="*/ 54 h 106"/>
                <a:gd name="T28" fmla="*/ 15 w 92"/>
                <a:gd name="T29" fmla="*/ 50 h 106"/>
                <a:gd name="T30" fmla="*/ 10 w 92"/>
                <a:gd name="T31" fmla="*/ 46 h 106"/>
                <a:gd name="T32" fmla="*/ 6 w 92"/>
                <a:gd name="T33" fmla="*/ 39 h 106"/>
                <a:gd name="T34" fmla="*/ 4 w 92"/>
                <a:gd name="T35" fmla="*/ 33 h 106"/>
                <a:gd name="T36" fmla="*/ 4 w 92"/>
                <a:gd name="T37" fmla="*/ 25 h 106"/>
                <a:gd name="T38" fmla="*/ 6 w 92"/>
                <a:gd name="T39" fmla="*/ 20 h 106"/>
                <a:gd name="T40" fmla="*/ 8 w 92"/>
                <a:gd name="T41" fmla="*/ 14 h 106"/>
                <a:gd name="T42" fmla="*/ 13 w 92"/>
                <a:gd name="T43" fmla="*/ 10 h 106"/>
                <a:gd name="T44" fmla="*/ 17 w 92"/>
                <a:gd name="T45" fmla="*/ 6 h 106"/>
                <a:gd name="T46" fmla="*/ 23 w 92"/>
                <a:gd name="T47" fmla="*/ 2 h 106"/>
                <a:gd name="T48" fmla="*/ 31 w 92"/>
                <a:gd name="T49" fmla="*/ 0 h 106"/>
                <a:gd name="T50" fmla="*/ 40 w 92"/>
                <a:gd name="T51" fmla="*/ 0 h 106"/>
                <a:gd name="T52" fmla="*/ 50 w 92"/>
                <a:gd name="T53" fmla="*/ 0 h 106"/>
                <a:gd name="T54" fmla="*/ 61 w 92"/>
                <a:gd name="T55" fmla="*/ 2 h 106"/>
                <a:gd name="T56" fmla="*/ 71 w 92"/>
                <a:gd name="T57" fmla="*/ 6 h 106"/>
                <a:gd name="T58" fmla="*/ 79 w 92"/>
                <a:gd name="T59" fmla="*/ 10 h 106"/>
                <a:gd name="T60" fmla="*/ 83 w 92"/>
                <a:gd name="T61" fmla="*/ 16 h 106"/>
                <a:gd name="T62" fmla="*/ 86 w 92"/>
                <a:gd name="T63" fmla="*/ 23 h 106"/>
                <a:gd name="T64" fmla="*/ 69 w 92"/>
                <a:gd name="T65" fmla="*/ 29 h 106"/>
                <a:gd name="T66" fmla="*/ 65 w 92"/>
                <a:gd name="T67" fmla="*/ 21 h 106"/>
                <a:gd name="T68" fmla="*/ 59 w 92"/>
                <a:gd name="T69" fmla="*/ 18 h 106"/>
                <a:gd name="T70" fmla="*/ 52 w 92"/>
                <a:gd name="T71" fmla="*/ 16 h 106"/>
                <a:gd name="T72" fmla="*/ 42 w 92"/>
                <a:gd name="T73" fmla="*/ 14 h 106"/>
                <a:gd name="T74" fmla="*/ 33 w 92"/>
                <a:gd name="T75" fmla="*/ 16 h 106"/>
                <a:gd name="T76" fmla="*/ 25 w 92"/>
                <a:gd name="T77" fmla="*/ 20 h 106"/>
                <a:gd name="T78" fmla="*/ 21 w 92"/>
                <a:gd name="T79" fmla="*/ 23 h 106"/>
                <a:gd name="T80" fmla="*/ 21 w 92"/>
                <a:gd name="T81" fmla="*/ 27 h 106"/>
                <a:gd name="T82" fmla="*/ 23 w 92"/>
                <a:gd name="T83" fmla="*/ 31 h 106"/>
                <a:gd name="T84" fmla="*/ 25 w 92"/>
                <a:gd name="T85" fmla="*/ 33 h 106"/>
                <a:gd name="T86" fmla="*/ 27 w 92"/>
                <a:gd name="T87" fmla="*/ 37 h 106"/>
                <a:gd name="T88" fmla="*/ 31 w 92"/>
                <a:gd name="T89" fmla="*/ 39 h 106"/>
                <a:gd name="T90" fmla="*/ 38 w 92"/>
                <a:gd name="T91" fmla="*/ 41 h 106"/>
                <a:gd name="T92" fmla="*/ 52 w 92"/>
                <a:gd name="T93" fmla="*/ 43 h 106"/>
                <a:gd name="T94" fmla="*/ 67 w 92"/>
                <a:gd name="T95" fmla="*/ 48 h 106"/>
                <a:gd name="T96" fmla="*/ 77 w 92"/>
                <a:gd name="T97" fmla="*/ 50 h 106"/>
                <a:gd name="T98" fmla="*/ 83 w 92"/>
                <a:gd name="T99" fmla="*/ 56 h 106"/>
                <a:gd name="T100" fmla="*/ 88 w 92"/>
                <a:gd name="T101" fmla="*/ 60 h 106"/>
                <a:gd name="T102" fmla="*/ 90 w 92"/>
                <a:gd name="T103" fmla="*/ 68 h 106"/>
                <a:gd name="T104" fmla="*/ 92 w 92"/>
                <a:gd name="T105" fmla="*/ 75 h 106"/>
                <a:gd name="T106" fmla="*/ 88 w 92"/>
                <a:gd name="T107" fmla="*/ 85 h 106"/>
                <a:gd name="T108" fmla="*/ 84 w 92"/>
                <a:gd name="T109" fmla="*/ 93 h 106"/>
                <a:gd name="T110" fmla="*/ 77 w 92"/>
                <a:gd name="T111" fmla="*/ 98 h 106"/>
                <a:gd name="T112" fmla="*/ 67 w 92"/>
                <a:gd name="T113" fmla="*/ 102 h 106"/>
                <a:gd name="T114" fmla="*/ 56 w 92"/>
                <a:gd name="T115" fmla="*/ 106 h 106"/>
                <a:gd name="T116" fmla="*/ 42 w 92"/>
                <a:gd name="T117" fmla="*/ 106 h 106"/>
                <a:gd name="T118" fmla="*/ 25 w 92"/>
                <a:gd name="T119" fmla="*/ 102 h 106"/>
                <a:gd name="T120" fmla="*/ 12 w 92"/>
                <a:gd name="T121" fmla="*/ 96 h 106"/>
                <a:gd name="T122" fmla="*/ 4 w 92"/>
                <a:gd name="T123"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 h="106">
                  <a:moveTo>
                    <a:pt x="0" y="73"/>
                  </a:moveTo>
                  <a:lnTo>
                    <a:pt x="19" y="71"/>
                  </a:lnTo>
                  <a:lnTo>
                    <a:pt x="19" y="73"/>
                  </a:lnTo>
                  <a:lnTo>
                    <a:pt x="19" y="75"/>
                  </a:lnTo>
                  <a:lnTo>
                    <a:pt x="21" y="77"/>
                  </a:lnTo>
                  <a:lnTo>
                    <a:pt x="21" y="79"/>
                  </a:lnTo>
                  <a:lnTo>
                    <a:pt x="23" y="81"/>
                  </a:lnTo>
                  <a:lnTo>
                    <a:pt x="23" y="83"/>
                  </a:lnTo>
                  <a:lnTo>
                    <a:pt x="25" y="85"/>
                  </a:lnTo>
                  <a:lnTo>
                    <a:pt x="27" y="87"/>
                  </a:lnTo>
                  <a:lnTo>
                    <a:pt x="29" y="87"/>
                  </a:lnTo>
                  <a:lnTo>
                    <a:pt x="31" y="89"/>
                  </a:lnTo>
                  <a:lnTo>
                    <a:pt x="33" y="89"/>
                  </a:lnTo>
                  <a:lnTo>
                    <a:pt x="36" y="91"/>
                  </a:lnTo>
                  <a:lnTo>
                    <a:pt x="38" y="91"/>
                  </a:lnTo>
                  <a:lnTo>
                    <a:pt x="40" y="91"/>
                  </a:lnTo>
                  <a:lnTo>
                    <a:pt x="44" y="93"/>
                  </a:lnTo>
                  <a:lnTo>
                    <a:pt x="46" y="93"/>
                  </a:lnTo>
                  <a:lnTo>
                    <a:pt x="50" y="93"/>
                  </a:lnTo>
                  <a:lnTo>
                    <a:pt x="54" y="91"/>
                  </a:lnTo>
                  <a:lnTo>
                    <a:pt x="56" y="91"/>
                  </a:lnTo>
                  <a:lnTo>
                    <a:pt x="58" y="91"/>
                  </a:lnTo>
                  <a:lnTo>
                    <a:pt x="59" y="91"/>
                  </a:lnTo>
                  <a:lnTo>
                    <a:pt x="63" y="89"/>
                  </a:lnTo>
                  <a:lnTo>
                    <a:pt x="65" y="89"/>
                  </a:lnTo>
                  <a:lnTo>
                    <a:pt x="65" y="87"/>
                  </a:lnTo>
                  <a:lnTo>
                    <a:pt x="67" y="85"/>
                  </a:lnTo>
                  <a:lnTo>
                    <a:pt x="69" y="85"/>
                  </a:lnTo>
                  <a:lnTo>
                    <a:pt x="69" y="83"/>
                  </a:lnTo>
                  <a:lnTo>
                    <a:pt x="71" y="81"/>
                  </a:lnTo>
                  <a:lnTo>
                    <a:pt x="71" y="81"/>
                  </a:lnTo>
                  <a:lnTo>
                    <a:pt x="71" y="79"/>
                  </a:lnTo>
                  <a:lnTo>
                    <a:pt x="73" y="77"/>
                  </a:lnTo>
                  <a:lnTo>
                    <a:pt x="73" y="75"/>
                  </a:lnTo>
                  <a:lnTo>
                    <a:pt x="73" y="73"/>
                  </a:lnTo>
                  <a:lnTo>
                    <a:pt x="71" y="73"/>
                  </a:lnTo>
                  <a:lnTo>
                    <a:pt x="71" y="71"/>
                  </a:lnTo>
                  <a:lnTo>
                    <a:pt x="71" y="70"/>
                  </a:lnTo>
                  <a:lnTo>
                    <a:pt x="71" y="70"/>
                  </a:lnTo>
                  <a:lnTo>
                    <a:pt x="69" y="68"/>
                  </a:lnTo>
                  <a:lnTo>
                    <a:pt x="67" y="68"/>
                  </a:lnTo>
                  <a:lnTo>
                    <a:pt x="67" y="66"/>
                  </a:lnTo>
                  <a:lnTo>
                    <a:pt x="65" y="66"/>
                  </a:lnTo>
                  <a:lnTo>
                    <a:pt x="63" y="66"/>
                  </a:lnTo>
                  <a:lnTo>
                    <a:pt x="61" y="64"/>
                  </a:lnTo>
                  <a:lnTo>
                    <a:pt x="59" y="64"/>
                  </a:lnTo>
                  <a:lnTo>
                    <a:pt x="58" y="64"/>
                  </a:lnTo>
                  <a:lnTo>
                    <a:pt x="54" y="62"/>
                  </a:lnTo>
                  <a:lnTo>
                    <a:pt x="52" y="62"/>
                  </a:lnTo>
                  <a:lnTo>
                    <a:pt x="48" y="60"/>
                  </a:lnTo>
                  <a:lnTo>
                    <a:pt x="42" y="60"/>
                  </a:lnTo>
                  <a:lnTo>
                    <a:pt x="38" y="58"/>
                  </a:lnTo>
                  <a:lnTo>
                    <a:pt x="35" y="58"/>
                  </a:lnTo>
                  <a:lnTo>
                    <a:pt x="31" y="56"/>
                  </a:lnTo>
                  <a:lnTo>
                    <a:pt x="27" y="56"/>
                  </a:lnTo>
                  <a:lnTo>
                    <a:pt x="25" y="54"/>
                  </a:lnTo>
                  <a:lnTo>
                    <a:pt x="21" y="54"/>
                  </a:lnTo>
                  <a:lnTo>
                    <a:pt x="19" y="52"/>
                  </a:lnTo>
                  <a:lnTo>
                    <a:pt x="17" y="52"/>
                  </a:lnTo>
                  <a:lnTo>
                    <a:pt x="15" y="50"/>
                  </a:lnTo>
                  <a:lnTo>
                    <a:pt x="13" y="50"/>
                  </a:lnTo>
                  <a:lnTo>
                    <a:pt x="12" y="48"/>
                  </a:lnTo>
                  <a:lnTo>
                    <a:pt x="12" y="46"/>
                  </a:lnTo>
                  <a:lnTo>
                    <a:pt x="10" y="46"/>
                  </a:lnTo>
                  <a:lnTo>
                    <a:pt x="8" y="45"/>
                  </a:lnTo>
                  <a:lnTo>
                    <a:pt x="8" y="43"/>
                  </a:lnTo>
                  <a:lnTo>
                    <a:pt x="6" y="41"/>
                  </a:lnTo>
                  <a:lnTo>
                    <a:pt x="6" y="39"/>
                  </a:lnTo>
                  <a:lnTo>
                    <a:pt x="4" y="39"/>
                  </a:lnTo>
                  <a:lnTo>
                    <a:pt x="4" y="37"/>
                  </a:lnTo>
                  <a:lnTo>
                    <a:pt x="4" y="35"/>
                  </a:lnTo>
                  <a:lnTo>
                    <a:pt x="4" y="33"/>
                  </a:lnTo>
                  <a:lnTo>
                    <a:pt x="4" y="31"/>
                  </a:lnTo>
                  <a:lnTo>
                    <a:pt x="4" y="29"/>
                  </a:lnTo>
                  <a:lnTo>
                    <a:pt x="4" y="27"/>
                  </a:lnTo>
                  <a:lnTo>
                    <a:pt x="4" y="25"/>
                  </a:lnTo>
                  <a:lnTo>
                    <a:pt x="4" y="23"/>
                  </a:lnTo>
                  <a:lnTo>
                    <a:pt x="4" y="23"/>
                  </a:lnTo>
                  <a:lnTo>
                    <a:pt x="4" y="21"/>
                  </a:lnTo>
                  <a:lnTo>
                    <a:pt x="6" y="20"/>
                  </a:lnTo>
                  <a:lnTo>
                    <a:pt x="6" y="18"/>
                  </a:lnTo>
                  <a:lnTo>
                    <a:pt x="6" y="18"/>
                  </a:lnTo>
                  <a:lnTo>
                    <a:pt x="8" y="16"/>
                  </a:lnTo>
                  <a:lnTo>
                    <a:pt x="8" y="14"/>
                  </a:lnTo>
                  <a:lnTo>
                    <a:pt x="10" y="12"/>
                  </a:lnTo>
                  <a:lnTo>
                    <a:pt x="10" y="12"/>
                  </a:lnTo>
                  <a:lnTo>
                    <a:pt x="12" y="10"/>
                  </a:lnTo>
                  <a:lnTo>
                    <a:pt x="13" y="10"/>
                  </a:lnTo>
                  <a:lnTo>
                    <a:pt x="13" y="8"/>
                  </a:lnTo>
                  <a:lnTo>
                    <a:pt x="15" y="8"/>
                  </a:lnTo>
                  <a:lnTo>
                    <a:pt x="17" y="6"/>
                  </a:lnTo>
                  <a:lnTo>
                    <a:pt x="17" y="6"/>
                  </a:lnTo>
                  <a:lnTo>
                    <a:pt x="19" y="4"/>
                  </a:lnTo>
                  <a:lnTo>
                    <a:pt x="21" y="4"/>
                  </a:lnTo>
                  <a:lnTo>
                    <a:pt x="23" y="4"/>
                  </a:lnTo>
                  <a:lnTo>
                    <a:pt x="23" y="2"/>
                  </a:lnTo>
                  <a:lnTo>
                    <a:pt x="25" y="2"/>
                  </a:lnTo>
                  <a:lnTo>
                    <a:pt x="27" y="2"/>
                  </a:lnTo>
                  <a:lnTo>
                    <a:pt x="29" y="2"/>
                  </a:lnTo>
                  <a:lnTo>
                    <a:pt x="31" y="0"/>
                  </a:lnTo>
                  <a:lnTo>
                    <a:pt x="33" y="0"/>
                  </a:lnTo>
                  <a:lnTo>
                    <a:pt x="35" y="0"/>
                  </a:lnTo>
                  <a:lnTo>
                    <a:pt x="36" y="0"/>
                  </a:lnTo>
                  <a:lnTo>
                    <a:pt x="40" y="0"/>
                  </a:lnTo>
                  <a:lnTo>
                    <a:pt x="42" y="0"/>
                  </a:lnTo>
                  <a:lnTo>
                    <a:pt x="44" y="0"/>
                  </a:lnTo>
                  <a:lnTo>
                    <a:pt x="46" y="0"/>
                  </a:lnTo>
                  <a:lnTo>
                    <a:pt x="50" y="0"/>
                  </a:lnTo>
                  <a:lnTo>
                    <a:pt x="54" y="0"/>
                  </a:lnTo>
                  <a:lnTo>
                    <a:pt x="56" y="0"/>
                  </a:lnTo>
                  <a:lnTo>
                    <a:pt x="59" y="2"/>
                  </a:lnTo>
                  <a:lnTo>
                    <a:pt x="61" y="2"/>
                  </a:lnTo>
                  <a:lnTo>
                    <a:pt x="63" y="2"/>
                  </a:lnTo>
                  <a:lnTo>
                    <a:pt x="67" y="4"/>
                  </a:lnTo>
                  <a:lnTo>
                    <a:pt x="69" y="4"/>
                  </a:lnTo>
                  <a:lnTo>
                    <a:pt x="71" y="6"/>
                  </a:lnTo>
                  <a:lnTo>
                    <a:pt x="73" y="6"/>
                  </a:lnTo>
                  <a:lnTo>
                    <a:pt x="75" y="8"/>
                  </a:lnTo>
                  <a:lnTo>
                    <a:pt x="77" y="8"/>
                  </a:lnTo>
                  <a:lnTo>
                    <a:pt x="79" y="10"/>
                  </a:lnTo>
                  <a:lnTo>
                    <a:pt x="79" y="12"/>
                  </a:lnTo>
                  <a:lnTo>
                    <a:pt x="81" y="12"/>
                  </a:lnTo>
                  <a:lnTo>
                    <a:pt x="83" y="14"/>
                  </a:lnTo>
                  <a:lnTo>
                    <a:pt x="83" y="16"/>
                  </a:lnTo>
                  <a:lnTo>
                    <a:pt x="84" y="18"/>
                  </a:lnTo>
                  <a:lnTo>
                    <a:pt x="84" y="20"/>
                  </a:lnTo>
                  <a:lnTo>
                    <a:pt x="86" y="21"/>
                  </a:lnTo>
                  <a:lnTo>
                    <a:pt x="86" y="23"/>
                  </a:lnTo>
                  <a:lnTo>
                    <a:pt x="86" y="25"/>
                  </a:lnTo>
                  <a:lnTo>
                    <a:pt x="86" y="29"/>
                  </a:lnTo>
                  <a:lnTo>
                    <a:pt x="69" y="31"/>
                  </a:lnTo>
                  <a:lnTo>
                    <a:pt x="69" y="29"/>
                  </a:lnTo>
                  <a:lnTo>
                    <a:pt x="67" y="27"/>
                  </a:lnTo>
                  <a:lnTo>
                    <a:pt x="67" y="25"/>
                  </a:lnTo>
                  <a:lnTo>
                    <a:pt x="67" y="23"/>
                  </a:lnTo>
                  <a:lnTo>
                    <a:pt x="65" y="21"/>
                  </a:lnTo>
                  <a:lnTo>
                    <a:pt x="65" y="21"/>
                  </a:lnTo>
                  <a:lnTo>
                    <a:pt x="63" y="20"/>
                  </a:lnTo>
                  <a:lnTo>
                    <a:pt x="61" y="18"/>
                  </a:lnTo>
                  <a:lnTo>
                    <a:pt x="59" y="18"/>
                  </a:lnTo>
                  <a:lnTo>
                    <a:pt x="58" y="16"/>
                  </a:lnTo>
                  <a:lnTo>
                    <a:pt x="58" y="16"/>
                  </a:lnTo>
                  <a:lnTo>
                    <a:pt x="54" y="16"/>
                  </a:lnTo>
                  <a:lnTo>
                    <a:pt x="52" y="16"/>
                  </a:lnTo>
                  <a:lnTo>
                    <a:pt x="50" y="14"/>
                  </a:lnTo>
                  <a:lnTo>
                    <a:pt x="48" y="14"/>
                  </a:lnTo>
                  <a:lnTo>
                    <a:pt x="44" y="14"/>
                  </a:lnTo>
                  <a:lnTo>
                    <a:pt x="42" y="14"/>
                  </a:lnTo>
                  <a:lnTo>
                    <a:pt x="38" y="14"/>
                  </a:lnTo>
                  <a:lnTo>
                    <a:pt x="36" y="14"/>
                  </a:lnTo>
                  <a:lnTo>
                    <a:pt x="35" y="16"/>
                  </a:lnTo>
                  <a:lnTo>
                    <a:pt x="33" y="16"/>
                  </a:lnTo>
                  <a:lnTo>
                    <a:pt x="31" y="16"/>
                  </a:lnTo>
                  <a:lnTo>
                    <a:pt x="29" y="18"/>
                  </a:lnTo>
                  <a:lnTo>
                    <a:pt x="27" y="18"/>
                  </a:lnTo>
                  <a:lnTo>
                    <a:pt x="25" y="20"/>
                  </a:lnTo>
                  <a:lnTo>
                    <a:pt x="25" y="20"/>
                  </a:lnTo>
                  <a:lnTo>
                    <a:pt x="23" y="21"/>
                  </a:lnTo>
                  <a:lnTo>
                    <a:pt x="23" y="21"/>
                  </a:lnTo>
                  <a:lnTo>
                    <a:pt x="21" y="23"/>
                  </a:lnTo>
                  <a:lnTo>
                    <a:pt x="21" y="25"/>
                  </a:lnTo>
                  <a:lnTo>
                    <a:pt x="21" y="25"/>
                  </a:lnTo>
                  <a:lnTo>
                    <a:pt x="21" y="27"/>
                  </a:lnTo>
                  <a:lnTo>
                    <a:pt x="21" y="27"/>
                  </a:lnTo>
                  <a:lnTo>
                    <a:pt x="21" y="29"/>
                  </a:lnTo>
                  <a:lnTo>
                    <a:pt x="21" y="29"/>
                  </a:lnTo>
                  <a:lnTo>
                    <a:pt x="21" y="31"/>
                  </a:lnTo>
                  <a:lnTo>
                    <a:pt x="23" y="31"/>
                  </a:lnTo>
                  <a:lnTo>
                    <a:pt x="23" y="31"/>
                  </a:lnTo>
                  <a:lnTo>
                    <a:pt x="23" y="33"/>
                  </a:lnTo>
                  <a:lnTo>
                    <a:pt x="23" y="33"/>
                  </a:lnTo>
                  <a:lnTo>
                    <a:pt x="25" y="33"/>
                  </a:lnTo>
                  <a:lnTo>
                    <a:pt x="25" y="35"/>
                  </a:lnTo>
                  <a:lnTo>
                    <a:pt x="25" y="35"/>
                  </a:lnTo>
                  <a:lnTo>
                    <a:pt x="27" y="35"/>
                  </a:lnTo>
                  <a:lnTo>
                    <a:pt x="27" y="37"/>
                  </a:lnTo>
                  <a:lnTo>
                    <a:pt x="29" y="37"/>
                  </a:lnTo>
                  <a:lnTo>
                    <a:pt x="29" y="37"/>
                  </a:lnTo>
                  <a:lnTo>
                    <a:pt x="31" y="37"/>
                  </a:lnTo>
                  <a:lnTo>
                    <a:pt x="31" y="39"/>
                  </a:lnTo>
                  <a:lnTo>
                    <a:pt x="33" y="39"/>
                  </a:lnTo>
                  <a:lnTo>
                    <a:pt x="35" y="39"/>
                  </a:lnTo>
                  <a:lnTo>
                    <a:pt x="36" y="39"/>
                  </a:lnTo>
                  <a:lnTo>
                    <a:pt x="38" y="41"/>
                  </a:lnTo>
                  <a:lnTo>
                    <a:pt x="40" y="41"/>
                  </a:lnTo>
                  <a:lnTo>
                    <a:pt x="44" y="41"/>
                  </a:lnTo>
                  <a:lnTo>
                    <a:pt x="48" y="43"/>
                  </a:lnTo>
                  <a:lnTo>
                    <a:pt x="52" y="43"/>
                  </a:lnTo>
                  <a:lnTo>
                    <a:pt x="56" y="45"/>
                  </a:lnTo>
                  <a:lnTo>
                    <a:pt x="59" y="46"/>
                  </a:lnTo>
                  <a:lnTo>
                    <a:pt x="63" y="46"/>
                  </a:lnTo>
                  <a:lnTo>
                    <a:pt x="67" y="48"/>
                  </a:lnTo>
                  <a:lnTo>
                    <a:pt x="69" y="48"/>
                  </a:lnTo>
                  <a:lnTo>
                    <a:pt x="73" y="48"/>
                  </a:lnTo>
                  <a:lnTo>
                    <a:pt x="75" y="50"/>
                  </a:lnTo>
                  <a:lnTo>
                    <a:pt x="77" y="50"/>
                  </a:lnTo>
                  <a:lnTo>
                    <a:pt x="79" y="52"/>
                  </a:lnTo>
                  <a:lnTo>
                    <a:pt x="81" y="52"/>
                  </a:lnTo>
                  <a:lnTo>
                    <a:pt x="83" y="54"/>
                  </a:lnTo>
                  <a:lnTo>
                    <a:pt x="83" y="56"/>
                  </a:lnTo>
                  <a:lnTo>
                    <a:pt x="84" y="56"/>
                  </a:lnTo>
                  <a:lnTo>
                    <a:pt x="86" y="58"/>
                  </a:lnTo>
                  <a:lnTo>
                    <a:pt x="86" y="60"/>
                  </a:lnTo>
                  <a:lnTo>
                    <a:pt x="88" y="60"/>
                  </a:lnTo>
                  <a:lnTo>
                    <a:pt x="88" y="62"/>
                  </a:lnTo>
                  <a:lnTo>
                    <a:pt x="90" y="64"/>
                  </a:lnTo>
                  <a:lnTo>
                    <a:pt x="90" y="66"/>
                  </a:lnTo>
                  <a:lnTo>
                    <a:pt x="90" y="68"/>
                  </a:lnTo>
                  <a:lnTo>
                    <a:pt x="90" y="70"/>
                  </a:lnTo>
                  <a:lnTo>
                    <a:pt x="92" y="71"/>
                  </a:lnTo>
                  <a:lnTo>
                    <a:pt x="92" y="73"/>
                  </a:lnTo>
                  <a:lnTo>
                    <a:pt x="92" y="75"/>
                  </a:lnTo>
                  <a:lnTo>
                    <a:pt x="90" y="77"/>
                  </a:lnTo>
                  <a:lnTo>
                    <a:pt x="90" y="81"/>
                  </a:lnTo>
                  <a:lnTo>
                    <a:pt x="90" y="83"/>
                  </a:lnTo>
                  <a:lnTo>
                    <a:pt x="88" y="85"/>
                  </a:lnTo>
                  <a:lnTo>
                    <a:pt x="88" y="87"/>
                  </a:lnTo>
                  <a:lnTo>
                    <a:pt x="86" y="89"/>
                  </a:lnTo>
                  <a:lnTo>
                    <a:pt x="86" y="91"/>
                  </a:lnTo>
                  <a:lnTo>
                    <a:pt x="84" y="93"/>
                  </a:lnTo>
                  <a:lnTo>
                    <a:pt x="83" y="94"/>
                  </a:lnTo>
                  <a:lnTo>
                    <a:pt x="81" y="94"/>
                  </a:lnTo>
                  <a:lnTo>
                    <a:pt x="79" y="96"/>
                  </a:lnTo>
                  <a:lnTo>
                    <a:pt x="77" y="98"/>
                  </a:lnTo>
                  <a:lnTo>
                    <a:pt x="75" y="100"/>
                  </a:lnTo>
                  <a:lnTo>
                    <a:pt x="73" y="100"/>
                  </a:lnTo>
                  <a:lnTo>
                    <a:pt x="71" y="102"/>
                  </a:lnTo>
                  <a:lnTo>
                    <a:pt x="67" y="102"/>
                  </a:lnTo>
                  <a:lnTo>
                    <a:pt x="65" y="104"/>
                  </a:lnTo>
                  <a:lnTo>
                    <a:pt x="61" y="104"/>
                  </a:lnTo>
                  <a:lnTo>
                    <a:pt x="59" y="104"/>
                  </a:lnTo>
                  <a:lnTo>
                    <a:pt x="56" y="106"/>
                  </a:lnTo>
                  <a:lnTo>
                    <a:pt x="54" y="106"/>
                  </a:lnTo>
                  <a:lnTo>
                    <a:pt x="50" y="106"/>
                  </a:lnTo>
                  <a:lnTo>
                    <a:pt x="48" y="106"/>
                  </a:lnTo>
                  <a:lnTo>
                    <a:pt x="42" y="106"/>
                  </a:lnTo>
                  <a:lnTo>
                    <a:pt x="36" y="106"/>
                  </a:lnTo>
                  <a:lnTo>
                    <a:pt x="33" y="104"/>
                  </a:lnTo>
                  <a:lnTo>
                    <a:pt x="29" y="104"/>
                  </a:lnTo>
                  <a:lnTo>
                    <a:pt x="25" y="102"/>
                  </a:lnTo>
                  <a:lnTo>
                    <a:pt x="21" y="102"/>
                  </a:lnTo>
                  <a:lnTo>
                    <a:pt x="17" y="100"/>
                  </a:lnTo>
                  <a:lnTo>
                    <a:pt x="13" y="98"/>
                  </a:lnTo>
                  <a:lnTo>
                    <a:pt x="12" y="96"/>
                  </a:lnTo>
                  <a:lnTo>
                    <a:pt x="10" y="93"/>
                  </a:lnTo>
                  <a:lnTo>
                    <a:pt x="8" y="91"/>
                  </a:lnTo>
                  <a:lnTo>
                    <a:pt x="6" y="87"/>
                  </a:lnTo>
                  <a:lnTo>
                    <a:pt x="4" y="85"/>
                  </a:lnTo>
                  <a:lnTo>
                    <a:pt x="2" y="81"/>
                  </a:lnTo>
                  <a:lnTo>
                    <a:pt x="2" y="77"/>
                  </a:lnTo>
                  <a:lnTo>
                    <a:pt x="0" y="73"/>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0" name="Freeform 47"/>
            <p:cNvSpPr>
              <a:spLocks noEditPoints="1"/>
            </p:cNvSpPr>
            <p:nvPr/>
          </p:nvSpPr>
          <p:spPr bwMode="auto">
            <a:xfrm>
              <a:off x="5089525" y="2057400"/>
              <a:ext cx="152400" cy="227013"/>
            </a:xfrm>
            <a:custGeom>
              <a:avLst/>
              <a:gdLst>
                <a:gd name="T0" fmla="*/ 18 w 96"/>
                <a:gd name="T1" fmla="*/ 2 h 143"/>
                <a:gd name="T2" fmla="*/ 21 w 96"/>
                <a:gd name="T3" fmla="*/ 12 h 143"/>
                <a:gd name="T4" fmla="*/ 25 w 96"/>
                <a:gd name="T5" fmla="*/ 8 h 143"/>
                <a:gd name="T6" fmla="*/ 31 w 96"/>
                <a:gd name="T7" fmla="*/ 4 h 143"/>
                <a:gd name="T8" fmla="*/ 37 w 96"/>
                <a:gd name="T9" fmla="*/ 2 h 143"/>
                <a:gd name="T10" fmla="*/ 44 w 96"/>
                <a:gd name="T11" fmla="*/ 0 h 143"/>
                <a:gd name="T12" fmla="*/ 52 w 96"/>
                <a:gd name="T13" fmla="*/ 0 h 143"/>
                <a:gd name="T14" fmla="*/ 62 w 96"/>
                <a:gd name="T15" fmla="*/ 2 h 143"/>
                <a:gd name="T16" fmla="*/ 71 w 96"/>
                <a:gd name="T17" fmla="*/ 4 h 143"/>
                <a:gd name="T18" fmla="*/ 79 w 96"/>
                <a:gd name="T19" fmla="*/ 10 h 143"/>
                <a:gd name="T20" fmla="*/ 85 w 96"/>
                <a:gd name="T21" fmla="*/ 18 h 143"/>
                <a:gd name="T22" fmla="*/ 90 w 96"/>
                <a:gd name="T23" fmla="*/ 25 h 143"/>
                <a:gd name="T24" fmla="*/ 94 w 96"/>
                <a:gd name="T25" fmla="*/ 35 h 143"/>
                <a:gd name="T26" fmla="*/ 96 w 96"/>
                <a:gd name="T27" fmla="*/ 45 h 143"/>
                <a:gd name="T28" fmla="*/ 96 w 96"/>
                <a:gd name="T29" fmla="*/ 56 h 143"/>
                <a:gd name="T30" fmla="*/ 94 w 96"/>
                <a:gd name="T31" fmla="*/ 68 h 143"/>
                <a:gd name="T32" fmla="*/ 90 w 96"/>
                <a:gd name="T33" fmla="*/ 77 h 143"/>
                <a:gd name="T34" fmla="*/ 87 w 96"/>
                <a:gd name="T35" fmla="*/ 87 h 143"/>
                <a:gd name="T36" fmla="*/ 81 w 96"/>
                <a:gd name="T37" fmla="*/ 93 h 143"/>
                <a:gd name="T38" fmla="*/ 73 w 96"/>
                <a:gd name="T39" fmla="*/ 98 h 143"/>
                <a:gd name="T40" fmla="*/ 64 w 96"/>
                <a:gd name="T41" fmla="*/ 104 h 143"/>
                <a:gd name="T42" fmla="*/ 54 w 96"/>
                <a:gd name="T43" fmla="*/ 106 h 143"/>
                <a:gd name="T44" fmla="*/ 46 w 96"/>
                <a:gd name="T45" fmla="*/ 106 h 143"/>
                <a:gd name="T46" fmla="*/ 39 w 96"/>
                <a:gd name="T47" fmla="*/ 104 h 143"/>
                <a:gd name="T48" fmla="*/ 33 w 96"/>
                <a:gd name="T49" fmla="*/ 102 h 143"/>
                <a:gd name="T50" fmla="*/ 27 w 96"/>
                <a:gd name="T51" fmla="*/ 100 h 143"/>
                <a:gd name="T52" fmla="*/ 23 w 96"/>
                <a:gd name="T53" fmla="*/ 96 h 143"/>
                <a:gd name="T54" fmla="*/ 19 w 96"/>
                <a:gd name="T55" fmla="*/ 93 h 143"/>
                <a:gd name="T56" fmla="*/ 18 w 96"/>
                <a:gd name="T57" fmla="*/ 54 h 143"/>
                <a:gd name="T58" fmla="*/ 19 w 96"/>
                <a:gd name="T59" fmla="*/ 68 h 143"/>
                <a:gd name="T60" fmla="*/ 21 w 96"/>
                <a:gd name="T61" fmla="*/ 77 h 143"/>
                <a:gd name="T62" fmla="*/ 29 w 96"/>
                <a:gd name="T63" fmla="*/ 85 h 143"/>
                <a:gd name="T64" fmla="*/ 35 w 96"/>
                <a:gd name="T65" fmla="*/ 89 h 143"/>
                <a:gd name="T66" fmla="*/ 44 w 96"/>
                <a:gd name="T67" fmla="*/ 91 h 143"/>
                <a:gd name="T68" fmla="*/ 52 w 96"/>
                <a:gd name="T69" fmla="*/ 91 h 143"/>
                <a:gd name="T70" fmla="*/ 62 w 96"/>
                <a:gd name="T71" fmla="*/ 89 h 143"/>
                <a:gd name="T72" fmla="*/ 67 w 96"/>
                <a:gd name="T73" fmla="*/ 83 h 143"/>
                <a:gd name="T74" fmla="*/ 73 w 96"/>
                <a:gd name="T75" fmla="*/ 73 h 143"/>
                <a:gd name="T76" fmla="*/ 77 w 96"/>
                <a:gd name="T77" fmla="*/ 62 h 143"/>
                <a:gd name="T78" fmla="*/ 77 w 96"/>
                <a:gd name="T79" fmla="*/ 46 h 143"/>
                <a:gd name="T80" fmla="*/ 75 w 96"/>
                <a:gd name="T81" fmla="*/ 35 h 143"/>
                <a:gd name="T82" fmla="*/ 69 w 96"/>
                <a:gd name="T83" fmla="*/ 25 h 143"/>
                <a:gd name="T84" fmla="*/ 64 w 96"/>
                <a:gd name="T85" fmla="*/ 20 h 143"/>
                <a:gd name="T86" fmla="*/ 56 w 96"/>
                <a:gd name="T87" fmla="*/ 16 h 143"/>
                <a:gd name="T88" fmla="*/ 48 w 96"/>
                <a:gd name="T89" fmla="*/ 14 h 143"/>
                <a:gd name="T90" fmla="*/ 39 w 96"/>
                <a:gd name="T91" fmla="*/ 16 h 143"/>
                <a:gd name="T92" fmla="*/ 31 w 96"/>
                <a:gd name="T93" fmla="*/ 20 h 143"/>
                <a:gd name="T94" fmla="*/ 25 w 96"/>
                <a:gd name="T95" fmla="*/ 27 h 143"/>
                <a:gd name="T96" fmla="*/ 19 w 96"/>
                <a:gd name="T97" fmla="*/ 37 h 143"/>
                <a:gd name="T98" fmla="*/ 18 w 96"/>
                <a:gd name="T99" fmla="*/ 4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 h="143">
                  <a:moveTo>
                    <a:pt x="0" y="143"/>
                  </a:moveTo>
                  <a:lnTo>
                    <a:pt x="0" y="2"/>
                  </a:lnTo>
                  <a:lnTo>
                    <a:pt x="18" y="2"/>
                  </a:lnTo>
                  <a:lnTo>
                    <a:pt x="18" y="16"/>
                  </a:lnTo>
                  <a:lnTo>
                    <a:pt x="19" y="14"/>
                  </a:lnTo>
                  <a:lnTo>
                    <a:pt x="21" y="12"/>
                  </a:lnTo>
                  <a:lnTo>
                    <a:pt x="21" y="10"/>
                  </a:lnTo>
                  <a:lnTo>
                    <a:pt x="23" y="8"/>
                  </a:lnTo>
                  <a:lnTo>
                    <a:pt x="25" y="8"/>
                  </a:lnTo>
                  <a:lnTo>
                    <a:pt x="27" y="6"/>
                  </a:lnTo>
                  <a:lnTo>
                    <a:pt x="29" y="4"/>
                  </a:lnTo>
                  <a:lnTo>
                    <a:pt x="31" y="4"/>
                  </a:lnTo>
                  <a:lnTo>
                    <a:pt x="33" y="2"/>
                  </a:lnTo>
                  <a:lnTo>
                    <a:pt x="35" y="2"/>
                  </a:lnTo>
                  <a:lnTo>
                    <a:pt x="37" y="2"/>
                  </a:lnTo>
                  <a:lnTo>
                    <a:pt x="39" y="0"/>
                  </a:lnTo>
                  <a:lnTo>
                    <a:pt x="42" y="0"/>
                  </a:lnTo>
                  <a:lnTo>
                    <a:pt x="44" y="0"/>
                  </a:lnTo>
                  <a:lnTo>
                    <a:pt x="46" y="0"/>
                  </a:lnTo>
                  <a:lnTo>
                    <a:pt x="50" y="0"/>
                  </a:lnTo>
                  <a:lnTo>
                    <a:pt x="52" y="0"/>
                  </a:lnTo>
                  <a:lnTo>
                    <a:pt x="56" y="0"/>
                  </a:lnTo>
                  <a:lnTo>
                    <a:pt x="60" y="0"/>
                  </a:lnTo>
                  <a:lnTo>
                    <a:pt x="62" y="2"/>
                  </a:lnTo>
                  <a:lnTo>
                    <a:pt x="65" y="2"/>
                  </a:lnTo>
                  <a:lnTo>
                    <a:pt x="69" y="4"/>
                  </a:lnTo>
                  <a:lnTo>
                    <a:pt x="71" y="4"/>
                  </a:lnTo>
                  <a:lnTo>
                    <a:pt x="75" y="6"/>
                  </a:lnTo>
                  <a:lnTo>
                    <a:pt x="77" y="8"/>
                  </a:lnTo>
                  <a:lnTo>
                    <a:pt x="79" y="10"/>
                  </a:lnTo>
                  <a:lnTo>
                    <a:pt x="81" y="12"/>
                  </a:lnTo>
                  <a:lnTo>
                    <a:pt x="83" y="16"/>
                  </a:lnTo>
                  <a:lnTo>
                    <a:pt x="85" y="18"/>
                  </a:lnTo>
                  <a:lnTo>
                    <a:pt x="87" y="20"/>
                  </a:lnTo>
                  <a:lnTo>
                    <a:pt x="89" y="23"/>
                  </a:lnTo>
                  <a:lnTo>
                    <a:pt x="90" y="25"/>
                  </a:lnTo>
                  <a:lnTo>
                    <a:pt x="92" y="29"/>
                  </a:lnTo>
                  <a:lnTo>
                    <a:pt x="92" y="31"/>
                  </a:lnTo>
                  <a:lnTo>
                    <a:pt x="94" y="35"/>
                  </a:lnTo>
                  <a:lnTo>
                    <a:pt x="94" y="39"/>
                  </a:lnTo>
                  <a:lnTo>
                    <a:pt x="94" y="41"/>
                  </a:lnTo>
                  <a:lnTo>
                    <a:pt x="96" y="45"/>
                  </a:lnTo>
                  <a:lnTo>
                    <a:pt x="96" y="48"/>
                  </a:lnTo>
                  <a:lnTo>
                    <a:pt x="96" y="52"/>
                  </a:lnTo>
                  <a:lnTo>
                    <a:pt x="96" y="56"/>
                  </a:lnTo>
                  <a:lnTo>
                    <a:pt x="96" y="60"/>
                  </a:lnTo>
                  <a:lnTo>
                    <a:pt x="94" y="64"/>
                  </a:lnTo>
                  <a:lnTo>
                    <a:pt x="94" y="68"/>
                  </a:lnTo>
                  <a:lnTo>
                    <a:pt x="94" y="70"/>
                  </a:lnTo>
                  <a:lnTo>
                    <a:pt x="92" y="73"/>
                  </a:lnTo>
                  <a:lnTo>
                    <a:pt x="90" y="77"/>
                  </a:lnTo>
                  <a:lnTo>
                    <a:pt x="90" y="81"/>
                  </a:lnTo>
                  <a:lnTo>
                    <a:pt x="89" y="83"/>
                  </a:lnTo>
                  <a:lnTo>
                    <a:pt x="87" y="87"/>
                  </a:lnTo>
                  <a:lnTo>
                    <a:pt x="85" y="89"/>
                  </a:lnTo>
                  <a:lnTo>
                    <a:pt x="83" y="91"/>
                  </a:lnTo>
                  <a:lnTo>
                    <a:pt x="81" y="93"/>
                  </a:lnTo>
                  <a:lnTo>
                    <a:pt x="77" y="96"/>
                  </a:lnTo>
                  <a:lnTo>
                    <a:pt x="75" y="98"/>
                  </a:lnTo>
                  <a:lnTo>
                    <a:pt x="73" y="98"/>
                  </a:lnTo>
                  <a:lnTo>
                    <a:pt x="69" y="100"/>
                  </a:lnTo>
                  <a:lnTo>
                    <a:pt x="65" y="102"/>
                  </a:lnTo>
                  <a:lnTo>
                    <a:pt x="64" y="104"/>
                  </a:lnTo>
                  <a:lnTo>
                    <a:pt x="60" y="104"/>
                  </a:lnTo>
                  <a:lnTo>
                    <a:pt x="58" y="104"/>
                  </a:lnTo>
                  <a:lnTo>
                    <a:pt x="54" y="106"/>
                  </a:lnTo>
                  <a:lnTo>
                    <a:pt x="52" y="106"/>
                  </a:lnTo>
                  <a:lnTo>
                    <a:pt x="48" y="106"/>
                  </a:lnTo>
                  <a:lnTo>
                    <a:pt x="46" y="106"/>
                  </a:lnTo>
                  <a:lnTo>
                    <a:pt x="44" y="106"/>
                  </a:lnTo>
                  <a:lnTo>
                    <a:pt x="41" y="106"/>
                  </a:lnTo>
                  <a:lnTo>
                    <a:pt x="39" y="104"/>
                  </a:lnTo>
                  <a:lnTo>
                    <a:pt x="37" y="104"/>
                  </a:lnTo>
                  <a:lnTo>
                    <a:pt x="35" y="104"/>
                  </a:lnTo>
                  <a:lnTo>
                    <a:pt x="33" y="102"/>
                  </a:lnTo>
                  <a:lnTo>
                    <a:pt x="31" y="102"/>
                  </a:lnTo>
                  <a:lnTo>
                    <a:pt x="29" y="102"/>
                  </a:lnTo>
                  <a:lnTo>
                    <a:pt x="27" y="100"/>
                  </a:lnTo>
                  <a:lnTo>
                    <a:pt x="25" y="98"/>
                  </a:lnTo>
                  <a:lnTo>
                    <a:pt x="25" y="98"/>
                  </a:lnTo>
                  <a:lnTo>
                    <a:pt x="23" y="96"/>
                  </a:lnTo>
                  <a:lnTo>
                    <a:pt x="21" y="96"/>
                  </a:lnTo>
                  <a:lnTo>
                    <a:pt x="19" y="94"/>
                  </a:lnTo>
                  <a:lnTo>
                    <a:pt x="19" y="93"/>
                  </a:lnTo>
                  <a:lnTo>
                    <a:pt x="19" y="143"/>
                  </a:lnTo>
                  <a:lnTo>
                    <a:pt x="0" y="143"/>
                  </a:lnTo>
                  <a:close/>
                  <a:moveTo>
                    <a:pt x="18" y="54"/>
                  </a:moveTo>
                  <a:lnTo>
                    <a:pt x="18" y="58"/>
                  </a:lnTo>
                  <a:lnTo>
                    <a:pt x="18" y="62"/>
                  </a:lnTo>
                  <a:lnTo>
                    <a:pt x="19" y="68"/>
                  </a:lnTo>
                  <a:lnTo>
                    <a:pt x="19" y="71"/>
                  </a:lnTo>
                  <a:lnTo>
                    <a:pt x="21" y="73"/>
                  </a:lnTo>
                  <a:lnTo>
                    <a:pt x="21" y="77"/>
                  </a:lnTo>
                  <a:lnTo>
                    <a:pt x="23" y="79"/>
                  </a:lnTo>
                  <a:lnTo>
                    <a:pt x="25" y="83"/>
                  </a:lnTo>
                  <a:lnTo>
                    <a:pt x="29" y="85"/>
                  </a:lnTo>
                  <a:lnTo>
                    <a:pt x="31" y="87"/>
                  </a:lnTo>
                  <a:lnTo>
                    <a:pt x="33" y="89"/>
                  </a:lnTo>
                  <a:lnTo>
                    <a:pt x="35" y="89"/>
                  </a:lnTo>
                  <a:lnTo>
                    <a:pt x="39" y="91"/>
                  </a:lnTo>
                  <a:lnTo>
                    <a:pt x="41" y="91"/>
                  </a:lnTo>
                  <a:lnTo>
                    <a:pt x="44" y="91"/>
                  </a:lnTo>
                  <a:lnTo>
                    <a:pt x="46" y="93"/>
                  </a:lnTo>
                  <a:lnTo>
                    <a:pt x="50" y="91"/>
                  </a:lnTo>
                  <a:lnTo>
                    <a:pt x="52" y="91"/>
                  </a:lnTo>
                  <a:lnTo>
                    <a:pt x="56" y="91"/>
                  </a:lnTo>
                  <a:lnTo>
                    <a:pt x="58" y="89"/>
                  </a:lnTo>
                  <a:lnTo>
                    <a:pt x="62" y="89"/>
                  </a:lnTo>
                  <a:lnTo>
                    <a:pt x="64" y="87"/>
                  </a:lnTo>
                  <a:lnTo>
                    <a:pt x="65" y="85"/>
                  </a:lnTo>
                  <a:lnTo>
                    <a:pt x="67" y="83"/>
                  </a:lnTo>
                  <a:lnTo>
                    <a:pt x="69" y="79"/>
                  </a:lnTo>
                  <a:lnTo>
                    <a:pt x="71" y="77"/>
                  </a:lnTo>
                  <a:lnTo>
                    <a:pt x="73" y="73"/>
                  </a:lnTo>
                  <a:lnTo>
                    <a:pt x="75" y="70"/>
                  </a:lnTo>
                  <a:lnTo>
                    <a:pt x="75" y="66"/>
                  </a:lnTo>
                  <a:lnTo>
                    <a:pt x="77" y="62"/>
                  </a:lnTo>
                  <a:lnTo>
                    <a:pt x="77" y="56"/>
                  </a:lnTo>
                  <a:lnTo>
                    <a:pt x="77" y="52"/>
                  </a:lnTo>
                  <a:lnTo>
                    <a:pt x="77" y="46"/>
                  </a:lnTo>
                  <a:lnTo>
                    <a:pt x="77" y="43"/>
                  </a:lnTo>
                  <a:lnTo>
                    <a:pt x="75" y="39"/>
                  </a:lnTo>
                  <a:lnTo>
                    <a:pt x="75" y="35"/>
                  </a:lnTo>
                  <a:lnTo>
                    <a:pt x="73" y="31"/>
                  </a:lnTo>
                  <a:lnTo>
                    <a:pt x="71" y="29"/>
                  </a:lnTo>
                  <a:lnTo>
                    <a:pt x="69" y="25"/>
                  </a:lnTo>
                  <a:lnTo>
                    <a:pt x="67" y="23"/>
                  </a:lnTo>
                  <a:lnTo>
                    <a:pt x="65" y="21"/>
                  </a:lnTo>
                  <a:lnTo>
                    <a:pt x="64" y="20"/>
                  </a:lnTo>
                  <a:lnTo>
                    <a:pt x="62" y="18"/>
                  </a:lnTo>
                  <a:lnTo>
                    <a:pt x="58" y="16"/>
                  </a:lnTo>
                  <a:lnTo>
                    <a:pt x="56" y="16"/>
                  </a:lnTo>
                  <a:lnTo>
                    <a:pt x="54" y="14"/>
                  </a:lnTo>
                  <a:lnTo>
                    <a:pt x="50" y="14"/>
                  </a:lnTo>
                  <a:lnTo>
                    <a:pt x="48" y="14"/>
                  </a:lnTo>
                  <a:lnTo>
                    <a:pt x="44" y="14"/>
                  </a:lnTo>
                  <a:lnTo>
                    <a:pt x="42" y="14"/>
                  </a:lnTo>
                  <a:lnTo>
                    <a:pt x="39" y="16"/>
                  </a:lnTo>
                  <a:lnTo>
                    <a:pt x="37" y="16"/>
                  </a:lnTo>
                  <a:lnTo>
                    <a:pt x="33" y="18"/>
                  </a:lnTo>
                  <a:lnTo>
                    <a:pt x="31" y="20"/>
                  </a:lnTo>
                  <a:lnTo>
                    <a:pt x="29" y="21"/>
                  </a:lnTo>
                  <a:lnTo>
                    <a:pt x="27" y="23"/>
                  </a:lnTo>
                  <a:lnTo>
                    <a:pt x="25" y="27"/>
                  </a:lnTo>
                  <a:lnTo>
                    <a:pt x="23" y="29"/>
                  </a:lnTo>
                  <a:lnTo>
                    <a:pt x="21" y="33"/>
                  </a:lnTo>
                  <a:lnTo>
                    <a:pt x="19" y="37"/>
                  </a:lnTo>
                  <a:lnTo>
                    <a:pt x="19" y="41"/>
                  </a:lnTo>
                  <a:lnTo>
                    <a:pt x="18" y="45"/>
                  </a:lnTo>
                  <a:lnTo>
                    <a:pt x="18" y="48"/>
                  </a:lnTo>
                  <a:lnTo>
                    <a:pt x="18" y="54"/>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1" name="Freeform 48"/>
            <p:cNvSpPr>
              <a:spLocks/>
            </p:cNvSpPr>
            <p:nvPr/>
          </p:nvSpPr>
          <p:spPr bwMode="auto">
            <a:xfrm>
              <a:off x="5278438" y="2000250"/>
              <a:ext cx="141287" cy="222250"/>
            </a:xfrm>
            <a:custGeom>
              <a:avLst/>
              <a:gdLst>
                <a:gd name="T0" fmla="*/ 0 w 89"/>
                <a:gd name="T1" fmla="*/ 0 h 140"/>
                <a:gd name="T2" fmla="*/ 18 w 89"/>
                <a:gd name="T3" fmla="*/ 50 h 140"/>
                <a:gd name="T4" fmla="*/ 25 w 89"/>
                <a:gd name="T5" fmla="*/ 44 h 140"/>
                <a:gd name="T6" fmla="*/ 33 w 89"/>
                <a:gd name="T7" fmla="*/ 40 h 140"/>
                <a:gd name="T8" fmla="*/ 41 w 89"/>
                <a:gd name="T9" fmla="*/ 36 h 140"/>
                <a:gd name="T10" fmla="*/ 50 w 89"/>
                <a:gd name="T11" fmla="*/ 36 h 140"/>
                <a:gd name="T12" fmla="*/ 56 w 89"/>
                <a:gd name="T13" fmla="*/ 36 h 140"/>
                <a:gd name="T14" fmla="*/ 62 w 89"/>
                <a:gd name="T15" fmla="*/ 36 h 140"/>
                <a:gd name="T16" fmla="*/ 67 w 89"/>
                <a:gd name="T17" fmla="*/ 38 h 140"/>
                <a:gd name="T18" fmla="*/ 71 w 89"/>
                <a:gd name="T19" fmla="*/ 40 h 140"/>
                <a:gd name="T20" fmla="*/ 77 w 89"/>
                <a:gd name="T21" fmla="*/ 42 h 140"/>
                <a:gd name="T22" fmla="*/ 79 w 89"/>
                <a:gd name="T23" fmla="*/ 46 h 140"/>
                <a:gd name="T24" fmla="*/ 83 w 89"/>
                <a:gd name="T25" fmla="*/ 50 h 140"/>
                <a:gd name="T26" fmla="*/ 85 w 89"/>
                <a:gd name="T27" fmla="*/ 54 h 140"/>
                <a:gd name="T28" fmla="*/ 87 w 89"/>
                <a:gd name="T29" fmla="*/ 57 h 140"/>
                <a:gd name="T30" fmla="*/ 89 w 89"/>
                <a:gd name="T31" fmla="*/ 63 h 140"/>
                <a:gd name="T32" fmla="*/ 89 w 89"/>
                <a:gd name="T33" fmla="*/ 69 h 140"/>
                <a:gd name="T34" fmla="*/ 89 w 89"/>
                <a:gd name="T35" fmla="*/ 75 h 140"/>
                <a:gd name="T36" fmla="*/ 69 w 89"/>
                <a:gd name="T37" fmla="*/ 140 h 140"/>
                <a:gd name="T38" fmla="*/ 69 w 89"/>
                <a:gd name="T39" fmla="*/ 73 h 140"/>
                <a:gd name="T40" fmla="*/ 69 w 89"/>
                <a:gd name="T41" fmla="*/ 67 h 140"/>
                <a:gd name="T42" fmla="*/ 67 w 89"/>
                <a:gd name="T43" fmla="*/ 61 h 140"/>
                <a:gd name="T44" fmla="*/ 65 w 89"/>
                <a:gd name="T45" fmla="*/ 57 h 140"/>
                <a:gd name="T46" fmla="*/ 62 w 89"/>
                <a:gd name="T47" fmla="*/ 56 h 140"/>
                <a:gd name="T48" fmla="*/ 60 w 89"/>
                <a:gd name="T49" fmla="*/ 54 h 140"/>
                <a:gd name="T50" fmla="*/ 54 w 89"/>
                <a:gd name="T51" fmla="*/ 52 h 140"/>
                <a:gd name="T52" fmla="*/ 50 w 89"/>
                <a:gd name="T53" fmla="*/ 52 h 140"/>
                <a:gd name="T54" fmla="*/ 44 w 89"/>
                <a:gd name="T55" fmla="*/ 52 h 140"/>
                <a:gd name="T56" fmla="*/ 41 w 89"/>
                <a:gd name="T57" fmla="*/ 52 h 140"/>
                <a:gd name="T58" fmla="*/ 37 w 89"/>
                <a:gd name="T59" fmla="*/ 52 h 140"/>
                <a:gd name="T60" fmla="*/ 33 w 89"/>
                <a:gd name="T61" fmla="*/ 54 h 140"/>
                <a:gd name="T62" fmla="*/ 29 w 89"/>
                <a:gd name="T63" fmla="*/ 56 h 140"/>
                <a:gd name="T64" fmla="*/ 27 w 89"/>
                <a:gd name="T65" fmla="*/ 57 h 140"/>
                <a:gd name="T66" fmla="*/ 23 w 89"/>
                <a:gd name="T67" fmla="*/ 61 h 140"/>
                <a:gd name="T68" fmla="*/ 21 w 89"/>
                <a:gd name="T69" fmla="*/ 63 h 140"/>
                <a:gd name="T70" fmla="*/ 19 w 89"/>
                <a:gd name="T71" fmla="*/ 67 h 140"/>
                <a:gd name="T72" fmla="*/ 19 w 89"/>
                <a:gd name="T73" fmla="*/ 71 h 140"/>
                <a:gd name="T74" fmla="*/ 18 w 89"/>
                <a:gd name="T75" fmla="*/ 77 h 140"/>
                <a:gd name="T76" fmla="*/ 18 w 89"/>
                <a:gd name="T77" fmla="*/ 81 h 140"/>
                <a:gd name="T78" fmla="*/ 18 w 89"/>
                <a:gd name="T7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 h="140">
                  <a:moveTo>
                    <a:pt x="0" y="140"/>
                  </a:moveTo>
                  <a:lnTo>
                    <a:pt x="0" y="0"/>
                  </a:lnTo>
                  <a:lnTo>
                    <a:pt x="18" y="0"/>
                  </a:lnTo>
                  <a:lnTo>
                    <a:pt x="18" y="50"/>
                  </a:lnTo>
                  <a:lnTo>
                    <a:pt x="21" y="46"/>
                  </a:lnTo>
                  <a:lnTo>
                    <a:pt x="25" y="44"/>
                  </a:lnTo>
                  <a:lnTo>
                    <a:pt x="29" y="42"/>
                  </a:lnTo>
                  <a:lnTo>
                    <a:pt x="33" y="40"/>
                  </a:lnTo>
                  <a:lnTo>
                    <a:pt x="37" y="38"/>
                  </a:lnTo>
                  <a:lnTo>
                    <a:pt x="41" y="36"/>
                  </a:lnTo>
                  <a:lnTo>
                    <a:pt x="46" y="36"/>
                  </a:lnTo>
                  <a:lnTo>
                    <a:pt x="50" y="36"/>
                  </a:lnTo>
                  <a:lnTo>
                    <a:pt x="54" y="36"/>
                  </a:lnTo>
                  <a:lnTo>
                    <a:pt x="56" y="36"/>
                  </a:lnTo>
                  <a:lnTo>
                    <a:pt x="60" y="36"/>
                  </a:lnTo>
                  <a:lnTo>
                    <a:pt x="62" y="36"/>
                  </a:lnTo>
                  <a:lnTo>
                    <a:pt x="65" y="38"/>
                  </a:lnTo>
                  <a:lnTo>
                    <a:pt x="67" y="38"/>
                  </a:lnTo>
                  <a:lnTo>
                    <a:pt x="69" y="40"/>
                  </a:lnTo>
                  <a:lnTo>
                    <a:pt x="71" y="40"/>
                  </a:lnTo>
                  <a:lnTo>
                    <a:pt x="75" y="42"/>
                  </a:lnTo>
                  <a:lnTo>
                    <a:pt x="77" y="42"/>
                  </a:lnTo>
                  <a:lnTo>
                    <a:pt x="79" y="44"/>
                  </a:lnTo>
                  <a:lnTo>
                    <a:pt x="79" y="46"/>
                  </a:lnTo>
                  <a:lnTo>
                    <a:pt x="81" y="48"/>
                  </a:lnTo>
                  <a:lnTo>
                    <a:pt x="83" y="50"/>
                  </a:lnTo>
                  <a:lnTo>
                    <a:pt x="85" y="52"/>
                  </a:lnTo>
                  <a:lnTo>
                    <a:pt x="85" y="54"/>
                  </a:lnTo>
                  <a:lnTo>
                    <a:pt x="87" y="56"/>
                  </a:lnTo>
                  <a:lnTo>
                    <a:pt x="87" y="57"/>
                  </a:lnTo>
                  <a:lnTo>
                    <a:pt x="87" y="59"/>
                  </a:lnTo>
                  <a:lnTo>
                    <a:pt x="89" y="63"/>
                  </a:lnTo>
                  <a:lnTo>
                    <a:pt x="89" y="65"/>
                  </a:lnTo>
                  <a:lnTo>
                    <a:pt x="89" y="69"/>
                  </a:lnTo>
                  <a:lnTo>
                    <a:pt x="89" y="71"/>
                  </a:lnTo>
                  <a:lnTo>
                    <a:pt x="89" y="75"/>
                  </a:lnTo>
                  <a:lnTo>
                    <a:pt x="89" y="140"/>
                  </a:lnTo>
                  <a:lnTo>
                    <a:pt x="69" y="140"/>
                  </a:lnTo>
                  <a:lnTo>
                    <a:pt x="69" y="75"/>
                  </a:lnTo>
                  <a:lnTo>
                    <a:pt x="69" y="73"/>
                  </a:lnTo>
                  <a:lnTo>
                    <a:pt x="69" y="69"/>
                  </a:lnTo>
                  <a:lnTo>
                    <a:pt x="69" y="67"/>
                  </a:lnTo>
                  <a:lnTo>
                    <a:pt x="69" y="65"/>
                  </a:lnTo>
                  <a:lnTo>
                    <a:pt x="67" y="61"/>
                  </a:lnTo>
                  <a:lnTo>
                    <a:pt x="67" y="59"/>
                  </a:lnTo>
                  <a:lnTo>
                    <a:pt x="65" y="57"/>
                  </a:lnTo>
                  <a:lnTo>
                    <a:pt x="64" y="57"/>
                  </a:lnTo>
                  <a:lnTo>
                    <a:pt x="62" y="56"/>
                  </a:lnTo>
                  <a:lnTo>
                    <a:pt x="62" y="54"/>
                  </a:lnTo>
                  <a:lnTo>
                    <a:pt x="60" y="54"/>
                  </a:lnTo>
                  <a:lnTo>
                    <a:pt x="58" y="52"/>
                  </a:lnTo>
                  <a:lnTo>
                    <a:pt x="54" y="52"/>
                  </a:lnTo>
                  <a:lnTo>
                    <a:pt x="52" y="52"/>
                  </a:lnTo>
                  <a:lnTo>
                    <a:pt x="50" y="52"/>
                  </a:lnTo>
                  <a:lnTo>
                    <a:pt x="46" y="52"/>
                  </a:lnTo>
                  <a:lnTo>
                    <a:pt x="44" y="52"/>
                  </a:lnTo>
                  <a:lnTo>
                    <a:pt x="42" y="52"/>
                  </a:lnTo>
                  <a:lnTo>
                    <a:pt x="41" y="52"/>
                  </a:lnTo>
                  <a:lnTo>
                    <a:pt x="39" y="52"/>
                  </a:lnTo>
                  <a:lnTo>
                    <a:pt x="37" y="52"/>
                  </a:lnTo>
                  <a:lnTo>
                    <a:pt x="35" y="54"/>
                  </a:lnTo>
                  <a:lnTo>
                    <a:pt x="33" y="54"/>
                  </a:lnTo>
                  <a:lnTo>
                    <a:pt x="31" y="56"/>
                  </a:lnTo>
                  <a:lnTo>
                    <a:pt x="29" y="56"/>
                  </a:lnTo>
                  <a:lnTo>
                    <a:pt x="27" y="57"/>
                  </a:lnTo>
                  <a:lnTo>
                    <a:pt x="27" y="57"/>
                  </a:lnTo>
                  <a:lnTo>
                    <a:pt x="25" y="59"/>
                  </a:lnTo>
                  <a:lnTo>
                    <a:pt x="23" y="61"/>
                  </a:lnTo>
                  <a:lnTo>
                    <a:pt x="23" y="63"/>
                  </a:lnTo>
                  <a:lnTo>
                    <a:pt x="21" y="63"/>
                  </a:lnTo>
                  <a:lnTo>
                    <a:pt x="21" y="65"/>
                  </a:lnTo>
                  <a:lnTo>
                    <a:pt x="19" y="67"/>
                  </a:lnTo>
                  <a:lnTo>
                    <a:pt x="19" y="69"/>
                  </a:lnTo>
                  <a:lnTo>
                    <a:pt x="19" y="71"/>
                  </a:lnTo>
                  <a:lnTo>
                    <a:pt x="19" y="73"/>
                  </a:lnTo>
                  <a:lnTo>
                    <a:pt x="18" y="77"/>
                  </a:lnTo>
                  <a:lnTo>
                    <a:pt x="18" y="79"/>
                  </a:lnTo>
                  <a:lnTo>
                    <a:pt x="18" y="81"/>
                  </a:lnTo>
                  <a:lnTo>
                    <a:pt x="18" y="84"/>
                  </a:lnTo>
                  <a:lnTo>
                    <a:pt x="18" y="140"/>
                  </a:lnTo>
                  <a:lnTo>
                    <a:pt x="0" y="140"/>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2" name="Freeform 49"/>
            <p:cNvSpPr>
              <a:spLocks noEditPoints="1"/>
            </p:cNvSpPr>
            <p:nvPr/>
          </p:nvSpPr>
          <p:spPr bwMode="auto">
            <a:xfrm>
              <a:off x="5456238" y="2057400"/>
              <a:ext cx="157162" cy="168275"/>
            </a:xfrm>
            <a:custGeom>
              <a:avLst/>
              <a:gdLst>
                <a:gd name="T0" fmla="*/ 67 w 99"/>
                <a:gd name="T1" fmla="*/ 98 h 106"/>
                <a:gd name="T2" fmla="*/ 55 w 99"/>
                <a:gd name="T3" fmla="*/ 104 h 106"/>
                <a:gd name="T4" fmla="*/ 42 w 99"/>
                <a:gd name="T5" fmla="*/ 106 h 106"/>
                <a:gd name="T6" fmla="*/ 25 w 99"/>
                <a:gd name="T7" fmla="*/ 104 h 106"/>
                <a:gd name="T8" fmla="*/ 9 w 99"/>
                <a:gd name="T9" fmla="*/ 98 h 106"/>
                <a:gd name="T10" fmla="*/ 0 w 99"/>
                <a:gd name="T11" fmla="*/ 85 h 106"/>
                <a:gd name="T12" fmla="*/ 0 w 99"/>
                <a:gd name="T13" fmla="*/ 73 h 106"/>
                <a:gd name="T14" fmla="*/ 1 w 99"/>
                <a:gd name="T15" fmla="*/ 66 h 106"/>
                <a:gd name="T16" fmla="*/ 7 w 99"/>
                <a:gd name="T17" fmla="*/ 58 h 106"/>
                <a:gd name="T18" fmla="*/ 13 w 99"/>
                <a:gd name="T19" fmla="*/ 52 h 106"/>
                <a:gd name="T20" fmla="*/ 23 w 99"/>
                <a:gd name="T21" fmla="*/ 48 h 106"/>
                <a:gd name="T22" fmla="*/ 30 w 99"/>
                <a:gd name="T23" fmla="*/ 46 h 106"/>
                <a:gd name="T24" fmla="*/ 42 w 99"/>
                <a:gd name="T25" fmla="*/ 45 h 106"/>
                <a:gd name="T26" fmla="*/ 65 w 99"/>
                <a:gd name="T27" fmla="*/ 43 h 106"/>
                <a:gd name="T28" fmla="*/ 76 w 99"/>
                <a:gd name="T29" fmla="*/ 37 h 106"/>
                <a:gd name="T30" fmla="*/ 76 w 99"/>
                <a:gd name="T31" fmla="*/ 35 h 106"/>
                <a:gd name="T32" fmla="*/ 74 w 99"/>
                <a:gd name="T33" fmla="*/ 25 h 106"/>
                <a:gd name="T34" fmla="*/ 69 w 99"/>
                <a:gd name="T35" fmla="*/ 20 h 106"/>
                <a:gd name="T36" fmla="*/ 55 w 99"/>
                <a:gd name="T37" fmla="*/ 14 h 106"/>
                <a:gd name="T38" fmla="*/ 40 w 99"/>
                <a:gd name="T39" fmla="*/ 16 h 106"/>
                <a:gd name="T40" fmla="*/ 30 w 99"/>
                <a:gd name="T41" fmla="*/ 18 h 106"/>
                <a:gd name="T42" fmla="*/ 23 w 99"/>
                <a:gd name="T43" fmla="*/ 27 h 106"/>
                <a:gd name="T44" fmla="*/ 3 w 99"/>
                <a:gd name="T45" fmla="*/ 29 h 106"/>
                <a:gd name="T46" fmla="*/ 7 w 99"/>
                <a:gd name="T47" fmla="*/ 18 h 106"/>
                <a:gd name="T48" fmla="*/ 15 w 99"/>
                <a:gd name="T49" fmla="*/ 10 h 106"/>
                <a:gd name="T50" fmla="*/ 26 w 99"/>
                <a:gd name="T51" fmla="*/ 4 h 106"/>
                <a:gd name="T52" fmla="*/ 42 w 99"/>
                <a:gd name="T53" fmla="*/ 0 h 106"/>
                <a:gd name="T54" fmla="*/ 59 w 99"/>
                <a:gd name="T55" fmla="*/ 0 h 106"/>
                <a:gd name="T56" fmla="*/ 72 w 99"/>
                <a:gd name="T57" fmla="*/ 2 h 106"/>
                <a:gd name="T58" fmla="*/ 82 w 99"/>
                <a:gd name="T59" fmla="*/ 6 h 106"/>
                <a:gd name="T60" fmla="*/ 88 w 99"/>
                <a:gd name="T61" fmla="*/ 12 h 106"/>
                <a:gd name="T62" fmla="*/ 92 w 99"/>
                <a:gd name="T63" fmla="*/ 20 h 106"/>
                <a:gd name="T64" fmla="*/ 94 w 99"/>
                <a:gd name="T65" fmla="*/ 27 h 106"/>
                <a:gd name="T66" fmla="*/ 94 w 99"/>
                <a:gd name="T67" fmla="*/ 39 h 106"/>
                <a:gd name="T68" fmla="*/ 94 w 99"/>
                <a:gd name="T69" fmla="*/ 81 h 106"/>
                <a:gd name="T70" fmla="*/ 96 w 99"/>
                <a:gd name="T71" fmla="*/ 93 h 106"/>
                <a:gd name="T72" fmla="*/ 99 w 99"/>
                <a:gd name="T73" fmla="*/ 100 h 106"/>
                <a:gd name="T74" fmla="*/ 80 w 99"/>
                <a:gd name="T75" fmla="*/ 100 h 106"/>
                <a:gd name="T76" fmla="*/ 76 w 99"/>
                <a:gd name="T77" fmla="*/ 93 h 106"/>
                <a:gd name="T78" fmla="*/ 67 w 99"/>
                <a:gd name="T79" fmla="*/ 56 h 106"/>
                <a:gd name="T80" fmla="*/ 46 w 99"/>
                <a:gd name="T81" fmla="*/ 60 h 106"/>
                <a:gd name="T82" fmla="*/ 34 w 99"/>
                <a:gd name="T83" fmla="*/ 62 h 106"/>
                <a:gd name="T84" fmla="*/ 26 w 99"/>
                <a:gd name="T85" fmla="*/ 64 h 106"/>
                <a:gd name="T86" fmla="*/ 23 w 99"/>
                <a:gd name="T87" fmla="*/ 68 h 106"/>
                <a:gd name="T88" fmla="*/ 19 w 99"/>
                <a:gd name="T89" fmla="*/ 71 h 106"/>
                <a:gd name="T90" fmla="*/ 19 w 99"/>
                <a:gd name="T91" fmla="*/ 77 h 106"/>
                <a:gd name="T92" fmla="*/ 23 w 99"/>
                <a:gd name="T93" fmla="*/ 85 h 106"/>
                <a:gd name="T94" fmla="*/ 30 w 99"/>
                <a:gd name="T95" fmla="*/ 91 h 106"/>
                <a:gd name="T96" fmla="*/ 42 w 99"/>
                <a:gd name="T97" fmla="*/ 93 h 106"/>
                <a:gd name="T98" fmla="*/ 53 w 99"/>
                <a:gd name="T99" fmla="*/ 91 h 106"/>
                <a:gd name="T100" fmla="*/ 65 w 99"/>
                <a:gd name="T101" fmla="*/ 85 h 106"/>
                <a:gd name="T102" fmla="*/ 71 w 99"/>
                <a:gd name="T103" fmla="*/ 77 h 106"/>
                <a:gd name="T104" fmla="*/ 74 w 99"/>
                <a:gd name="T105" fmla="*/ 70 h 106"/>
                <a:gd name="T106" fmla="*/ 74 w 99"/>
                <a:gd name="T107"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6">
                  <a:moveTo>
                    <a:pt x="76" y="91"/>
                  </a:moveTo>
                  <a:lnTo>
                    <a:pt x="74" y="93"/>
                  </a:lnTo>
                  <a:lnTo>
                    <a:pt x="72" y="94"/>
                  </a:lnTo>
                  <a:lnTo>
                    <a:pt x="69" y="96"/>
                  </a:lnTo>
                  <a:lnTo>
                    <a:pt x="67" y="98"/>
                  </a:lnTo>
                  <a:lnTo>
                    <a:pt x="65" y="100"/>
                  </a:lnTo>
                  <a:lnTo>
                    <a:pt x="61" y="100"/>
                  </a:lnTo>
                  <a:lnTo>
                    <a:pt x="59" y="102"/>
                  </a:lnTo>
                  <a:lnTo>
                    <a:pt x="57" y="102"/>
                  </a:lnTo>
                  <a:lnTo>
                    <a:pt x="55" y="104"/>
                  </a:lnTo>
                  <a:lnTo>
                    <a:pt x="51" y="104"/>
                  </a:lnTo>
                  <a:lnTo>
                    <a:pt x="49" y="104"/>
                  </a:lnTo>
                  <a:lnTo>
                    <a:pt x="48" y="104"/>
                  </a:lnTo>
                  <a:lnTo>
                    <a:pt x="44" y="106"/>
                  </a:lnTo>
                  <a:lnTo>
                    <a:pt x="42" y="106"/>
                  </a:lnTo>
                  <a:lnTo>
                    <a:pt x="40" y="106"/>
                  </a:lnTo>
                  <a:lnTo>
                    <a:pt x="36" y="106"/>
                  </a:lnTo>
                  <a:lnTo>
                    <a:pt x="32" y="106"/>
                  </a:lnTo>
                  <a:lnTo>
                    <a:pt x="28" y="106"/>
                  </a:lnTo>
                  <a:lnTo>
                    <a:pt x="25" y="104"/>
                  </a:lnTo>
                  <a:lnTo>
                    <a:pt x="21" y="104"/>
                  </a:lnTo>
                  <a:lnTo>
                    <a:pt x="17" y="102"/>
                  </a:lnTo>
                  <a:lnTo>
                    <a:pt x="15" y="102"/>
                  </a:lnTo>
                  <a:lnTo>
                    <a:pt x="11" y="100"/>
                  </a:lnTo>
                  <a:lnTo>
                    <a:pt x="9" y="98"/>
                  </a:lnTo>
                  <a:lnTo>
                    <a:pt x="7" y="96"/>
                  </a:lnTo>
                  <a:lnTo>
                    <a:pt x="3" y="93"/>
                  </a:lnTo>
                  <a:lnTo>
                    <a:pt x="3" y="91"/>
                  </a:lnTo>
                  <a:lnTo>
                    <a:pt x="1" y="89"/>
                  </a:lnTo>
                  <a:lnTo>
                    <a:pt x="0" y="85"/>
                  </a:lnTo>
                  <a:lnTo>
                    <a:pt x="0" y="83"/>
                  </a:lnTo>
                  <a:lnTo>
                    <a:pt x="0" y="79"/>
                  </a:lnTo>
                  <a:lnTo>
                    <a:pt x="0" y="77"/>
                  </a:lnTo>
                  <a:lnTo>
                    <a:pt x="0" y="75"/>
                  </a:lnTo>
                  <a:lnTo>
                    <a:pt x="0" y="73"/>
                  </a:lnTo>
                  <a:lnTo>
                    <a:pt x="0" y="71"/>
                  </a:lnTo>
                  <a:lnTo>
                    <a:pt x="0" y="70"/>
                  </a:lnTo>
                  <a:lnTo>
                    <a:pt x="0" y="68"/>
                  </a:lnTo>
                  <a:lnTo>
                    <a:pt x="1" y="66"/>
                  </a:lnTo>
                  <a:lnTo>
                    <a:pt x="1" y="66"/>
                  </a:lnTo>
                  <a:lnTo>
                    <a:pt x="3" y="64"/>
                  </a:lnTo>
                  <a:lnTo>
                    <a:pt x="3" y="62"/>
                  </a:lnTo>
                  <a:lnTo>
                    <a:pt x="5" y="60"/>
                  </a:lnTo>
                  <a:lnTo>
                    <a:pt x="5" y="60"/>
                  </a:lnTo>
                  <a:lnTo>
                    <a:pt x="7" y="58"/>
                  </a:lnTo>
                  <a:lnTo>
                    <a:pt x="7" y="56"/>
                  </a:lnTo>
                  <a:lnTo>
                    <a:pt x="9" y="56"/>
                  </a:lnTo>
                  <a:lnTo>
                    <a:pt x="11" y="54"/>
                  </a:lnTo>
                  <a:lnTo>
                    <a:pt x="13" y="54"/>
                  </a:lnTo>
                  <a:lnTo>
                    <a:pt x="13" y="52"/>
                  </a:lnTo>
                  <a:lnTo>
                    <a:pt x="15" y="52"/>
                  </a:lnTo>
                  <a:lnTo>
                    <a:pt x="17" y="50"/>
                  </a:lnTo>
                  <a:lnTo>
                    <a:pt x="19" y="50"/>
                  </a:lnTo>
                  <a:lnTo>
                    <a:pt x="21" y="50"/>
                  </a:lnTo>
                  <a:lnTo>
                    <a:pt x="23" y="48"/>
                  </a:lnTo>
                  <a:lnTo>
                    <a:pt x="25" y="48"/>
                  </a:lnTo>
                  <a:lnTo>
                    <a:pt x="26" y="48"/>
                  </a:lnTo>
                  <a:lnTo>
                    <a:pt x="26" y="48"/>
                  </a:lnTo>
                  <a:lnTo>
                    <a:pt x="28" y="46"/>
                  </a:lnTo>
                  <a:lnTo>
                    <a:pt x="30" y="46"/>
                  </a:lnTo>
                  <a:lnTo>
                    <a:pt x="32" y="46"/>
                  </a:lnTo>
                  <a:lnTo>
                    <a:pt x="34" y="46"/>
                  </a:lnTo>
                  <a:lnTo>
                    <a:pt x="36" y="46"/>
                  </a:lnTo>
                  <a:lnTo>
                    <a:pt x="40" y="46"/>
                  </a:lnTo>
                  <a:lnTo>
                    <a:pt x="42" y="45"/>
                  </a:lnTo>
                  <a:lnTo>
                    <a:pt x="48" y="45"/>
                  </a:lnTo>
                  <a:lnTo>
                    <a:pt x="53" y="45"/>
                  </a:lnTo>
                  <a:lnTo>
                    <a:pt x="57" y="43"/>
                  </a:lnTo>
                  <a:lnTo>
                    <a:pt x="61" y="43"/>
                  </a:lnTo>
                  <a:lnTo>
                    <a:pt x="65" y="43"/>
                  </a:lnTo>
                  <a:lnTo>
                    <a:pt x="69" y="41"/>
                  </a:lnTo>
                  <a:lnTo>
                    <a:pt x="72" y="41"/>
                  </a:lnTo>
                  <a:lnTo>
                    <a:pt x="74" y="39"/>
                  </a:lnTo>
                  <a:lnTo>
                    <a:pt x="74" y="39"/>
                  </a:lnTo>
                  <a:lnTo>
                    <a:pt x="76" y="37"/>
                  </a:lnTo>
                  <a:lnTo>
                    <a:pt x="76" y="37"/>
                  </a:lnTo>
                  <a:lnTo>
                    <a:pt x="76" y="37"/>
                  </a:lnTo>
                  <a:lnTo>
                    <a:pt x="76" y="37"/>
                  </a:lnTo>
                  <a:lnTo>
                    <a:pt x="76" y="35"/>
                  </a:lnTo>
                  <a:lnTo>
                    <a:pt x="76" y="35"/>
                  </a:lnTo>
                  <a:lnTo>
                    <a:pt x="76" y="35"/>
                  </a:lnTo>
                  <a:lnTo>
                    <a:pt x="74" y="33"/>
                  </a:lnTo>
                  <a:lnTo>
                    <a:pt x="74" y="29"/>
                  </a:lnTo>
                  <a:lnTo>
                    <a:pt x="74" y="27"/>
                  </a:lnTo>
                  <a:lnTo>
                    <a:pt x="74" y="25"/>
                  </a:lnTo>
                  <a:lnTo>
                    <a:pt x="72" y="23"/>
                  </a:lnTo>
                  <a:lnTo>
                    <a:pt x="72" y="23"/>
                  </a:lnTo>
                  <a:lnTo>
                    <a:pt x="71" y="21"/>
                  </a:lnTo>
                  <a:lnTo>
                    <a:pt x="71" y="20"/>
                  </a:lnTo>
                  <a:lnTo>
                    <a:pt x="69" y="20"/>
                  </a:lnTo>
                  <a:lnTo>
                    <a:pt x="67" y="18"/>
                  </a:lnTo>
                  <a:lnTo>
                    <a:pt x="63" y="16"/>
                  </a:lnTo>
                  <a:lnTo>
                    <a:pt x="61" y="16"/>
                  </a:lnTo>
                  <a:lnTo>
                    <a:pt x="59" y="16"/>
                  </a:lnTo>
                  <a:lnTo>
                    <a:pt x="55" y="14"/>
                  </a:lnTo>
                  <a:lnTo>
                    <a:pt x="53" y="14"/>
                  </a:lnTo>
                  <a:lnTo>
                    <a:pt x="49" y="14"/>
                  </a:lnTo>
                  <a:lnTo>
                    <a:pt x="46" y="14"/>
                  </a:lnTo>
                  <a:lnTo>
                    <a:pt x="44" y="14"/>
                  </a:lnTo>
                  <a:lnTo>
                    <a:pt x="40" y="16"/>
                  </a:lnTo>
                  <a:lnTo>
                    <a:pt x="38" y="16"/>
                  </a:lnTo>
                  <a:lnTo>
                    <a:pt x="36" y="16"/>
                  </a:lnTo>
                  <a:lnTo>
                    <a:pt x="32" y="16"/>
                  </a:lnTo>
                  <a:lnTo>
                    <a:pt x="30" y="18"/>
                  </a:lnTo>
                  <a:lnTo>
                    <a:pt x="30" y="18"/>
                  </a:lnTo>
                  <a:lnTo>
                    <a:pt x="28" y="20"/>
                  </a:lnTo>
                  <a:lnTo>
                    <a:pt x="26" y="21"/>
                  </a:lnTo>
                  <a:lnTo>
                    <a:pt x="25" y="23"/>
                  </a:lnTo>
                  <a:lnTo>
                    <a:pt x="25" y="23"/>
                  </a:lnTo>
                  <a:lnTo>
                    <a:pt x="23" y="27"/>
                  </a:lnTo>
                  <a:lnTo>
                    <a:pt x="23" y="29"/>
                  </a:lnTo>
                  <a:lnTo>
                    <a:pt x="21" y="31"/>
                  </a:lnTo>
                  <a:lnTo>
                    <a:pt x="21" y="33"/>
                  </a:lnTo>
                  <a:lnTo>
                    <a:pt x="1" y="31"/>
                  </a:lnTo>
                  <a:lnTo>
                    <a:pt x="3" y="29"/>
                  </a:lnTo>
                  <a:lnTo>
                    <a:pt x="3" y="25"/>
                  </a:lnTo>
                  <a:lnTo>
                    <a:pt x="5" y="23"/>
                  </a:lnTo>
                  <a:lnTo>
                    <a:pt x="5" y="21"/>
                  </a:lnTo>
                  <a:lnTo>
                    <a:pt x="7" y="20"/>
                  </a:lnTo>
                  <a:lnTo>
                    <a:pt x="7" y="18"/>
                  </a:lnTo>
                  <a:lnTo>
                    <a:pt x="9" y="16"/>
                  </a:lnTo>
                  <a:lnTo>
                    <a:pt x="11" y="14"/>
                  </a:lnTo>
                  <a:lnTo>
                    <a:pt x="11" y="12"/>
                  </a:lnTo>
                  <a:lnTo>
                    <a:pt x="13" y="10"/>
                  </a:lnTo>
                  <a:lnTo>
                    <a:pt x="15" y="10"/>
                  </a:lnTo>
                  <a:lnTo>
                    <a:pt x="17" y="8"/>
                  </a:lnTo>
                  <a:lnTo>
                    <a:pt x="19" y="6"/>
                  </a:lnTo>
                  <a:lnTo>
                    <a:pt x="21" y="6"/>
                  </a:lnTo>
                  <a:lnTo>
                    <a:pt x="25" y="4"/>
                  </a:lnTo>
                  <a:lnTo>
                    <a:pt x="26" y="4"/>
                  </a:lnTo>
                  <a:lnTo>
                    <a:pt x="30" y="2"/>
                  </a:lnTo>
                  <a:lnTo>
                    <a:pt x="32" y="2"/>
                  </a:lnTo>
                  <a:lnTo>
                    <a:pt x="36" y="2"/>
                  </a:lnTo>
                  <a:lnTo>
                    <a:pt x="38" y="0"/>
                  </a:lnTo>
                  <a:lnTo>
                    <a:pt x="42" y="0"/>
                  </a:lnTo>
                  <a:lnTo>
                    <a:pt x="46" y="0"/>
                  </a:lnTo>
                  <a:lnTo>
                    <a:pt x="48" y="0"/>
                  </a:lnTo>
                  <a:lnTo>
                    <a:pt x="51" y="0"/>
                  </a:lnTo>
                  <a:lnTo>
                    <a:pt x="55" y="0"/>
                  </a:lnTo>
                  <a:lnTo>
                    <a:pt x="59" y="0"/>
                  </a:lnTo>
                  <a:lnTo>
                    <a:pt x="61" y="0"/>
                  </a:lnTo>
                  <a:lnTo>
                    <a:pt x="65" y="0"/>
                  </a:lnTo>
                  <a:lnTo>
                    <a:pt x="67" y="0"/>
                  </a:lnTo>
                  <a:lnTo>
                    <a:pt x="71" y="2"/>
                  </a:lnTo>
                  <a:lnTo>
                    <a:pt x="72" y="2"/>
                  </a:lnTo>
                  <a:lnTo>
                    <a:pt x="74" y="2"/>
                  </a:lnTo>
                  <a:lnTo>
                    <a:pt x="76" y="4"/>
                  </a:lnTo>
                  <a:lnTo>
                    <a:pt x="78" y="4"/>
                  </a:lnTo>
                  <a:lnTo>
                    <a:pt x="80" y="6"/>
                  </a:lnTo>
                  <a:lnTo>
                    <a:pt x="82" y="6"/>
                  </a:lnTo>
                  <a:lnTo>
                    <a:pt x="84" y="8"/>
                  </a:lnTo>
                  <a:lnTo>
                    <a:pt x="86" y="8"/>
                  </a:lnTo>
                  <a:lnTo>
                    <a:pt x="86" y="10"/>
                  </a:lnTo>
                  <a:lnTo>
                    <a:pt x="88" y="10"/>
                  </a:lnTo>
                  <a:lnTo>
                    <a:pt x="88" y="12"/>
                  </a:lnTo>
                  <a:lnTo>
                    <a:pt x="90" y="14"/>
                  </a:lnTo>
                  <a:lnTo>
                    <a:pt x="90" y="14"/>
                  </a:lnTo>
                  <a:lnTo>
                    <a:pt x="92" y="16"/>
                  </a:lnTo>
                  <a:lnTo>
                    <a:pt x="92" y="18"/>
                  </a:lnTo>
                  <a:lnTo>
                    <a:pt x="92" y="20"/>
                  </a:lnTo>
                  <a:lnTo>
                    <a:pt x="94" y="21"/>
                  </a:lnTo>
                  <a:lnTo>
                    <a:pt x="94" y="23"/>
                  </a:lnTo>
                  <a:lnTo>
                    <a:pt x="94" y="23"/>
                  </a:lnTo>
                  <a:lnTo>
                    <a:pt x="94" y="25"/>
                  </a:lnTo>
                  <a:lnTo>
                    <a:pt x="94" y="27"/>
                  </a:lnTo>
                  <a:lnTo>
                    <a:pt x="94" y="29"/>
                  </a:lnTo>
                  <a:lnTo>
                    <a:pt x="94" y="31"/>
                  </a:lnTo>
                  <a:lnTo>
                    <a:pt x="94" y="33"/>
                  </a:lnTo>
                  <a:lnTo>
                    <a:pt x="94" y="35"/>
                  </a:lnTo>
                  <a:lnTo>
                    <a:pt x="94" y="39"/>
                  </a:lnTo>
                  <a:lnTo>
                    <a:pt x="94" y="62"/>
                  </a:lnTo>
                  <a:lnTo>
                    <a:pt x="94" y="68"/>
                  </a:lnTo>
                  <a:lnTo>
                    <a:pt x="94" y="71"/>
                  </a:lnTo>
                  <a:lnTo>
                    <a:pt x="94" y="77"/>
                  </a:lnTo>
                  <a:lnTo>
                    <a:pt x="94" y="81"/>
                  </a:lnTo>
                  <a:lnTo>
                    <a:pt x="96" y="85"/>
                  </a:lnTo>
                  <a:lnTo>
                    <a:pt x="96" y="87"/>
                  </a:lnTo>
                  <a:lnTo>
                    <a:pt x="96" y="89"/>
                  </a:lnTo>
                  <a:lnTo>
                    <a:pt x="96" y="91"/>
                  </a:lnTo>
                  <a:lnTo>
                    <a:pt x="96" y="93"/>
                  </a:lnTo>
                  <a:lnTo>
                    <a:pt x="96" y="94"/>
                  </a:lnTo>
                  <a:lnTo>
                    <a:pt x="97" y="96"/>
                  </a:lnTo>
                  <a:lnTo>
                    <a:pt x="97" y="98"/>
                  </a:lnTo>
                  <a:lnTo>
                    <a:pt x="97" y="98"/>
                  </a:lnTo>
                  <a:lnTo>
                    <a:pt x="99" y="100"/>
                  </a:lnTo>
                  <a:lnTo>
                    <a:pt x="99" y="102"/>
                  </a:lnTo>
                  <a:lnTo>
                    <a:pt x="99" y="104"/>
                  </a:lnTo>
                  <a:lnTo>
                    <a:pt x="80" y="104"/>
                  </a:lnTo>
                  <a:lnTo>
                    <a:pt x="80" y="102"/>
                  </a:lnTo>
                  <a:lnTo>
                    <a:pt x="80" y="100"/>
                  </a:lnTo>
                  <a:lnTo>
                    <a:pt x="78" y="100"/>
                  </a:lnTo>
                  <a:lnTo>
                    <a:pt x="78" y="98"/>
                  </a:lnTo>
                  <a:lnTo>
                    <a:pt x="78" y="96"/>
                  </a:lnTo>
                  <a:lnTo>
                    <a:pt x="78" y="94"/>
                  </a:lnTo>
                  <a:lnTo>
                    <a:pt x="76" y="93"/>
                  </a:lnTo>
                  <a:lnTo>
                    <a:pt x="76" y="91"/>
                  </a:lnTo>
                  <a:close/>
                  <a:moveTo>
                    <a:pt x="74" y="52"/>
                  </a:moveTo>
                  <a:lnTo>
                    <a:pt x="72" y="54"/>
                  </a:lnTo>
                  <a:lnTo>
                    <a:pt x="71" y="54"/>
                  </a:lnTo>
                  <a:lnTo>
                    <a:pt x="67" y="56"/>
                  </a:lnTo>
                  <a:lnTo>
                    <a:pt x="63" y="56"/>
                  </a:lnTo>
                  <a:lnTo>
                    <a:pt x="59" y="58"/>
                  </a:lnTo>
                  <a:lnTo>
                    <a:pt x="55" y="58"/>
                  </a:lnTo>
                  <a:lnTo>
                    <a:pt x="49" y="58"/>
                  </a:lnTo>
                  <a:lnTo>
                    <a:pt x="46" y="60"/>
                  </a:lnTo>
                  <a:lnTo>
                    <a:pt x="42" y="60"/>
                  </a:lnTo>
                  <a:lnTo>
                    <a:pt x="40" y="60"/>
                  </a:lnTo>
                  <a:lnTo>
                    <a:pt x="38" y="60"/>
                  </a:lnTo>
                  <a:lnTo>
                    <a:pt x="36" y="60"/>
                  </a:lnTo>
                  <a:lnTo>
                    <a:pt x="34" y="62"/>
                  </a:lnTo>
                  <a:lnTo>
                    <a:pt x="32" y="62"/>
                  </a:lnTo>
                  <a:lnTo>
                    <a:pt x="30" y="62"/>
                  </a:lnTo>
                  <a:lnTo>
                    <a:pt x="28" y="62"/>
                  </a:lnTo>
                  <a:lnTo>
                    <a:pt x="28" y="64"/>
                  </a:lnTo>
                  <a:lnTo>
                    <a:pt x="26" y="64"/>
                  </a:lnTo>
                  <a:lnTo>
                    <a:pt x="25" y="64"/>
                  </a:lnTo>
                  <a:lnTo>
                    <a:pt x="25" y="66"/>
                  </a:lnTo>
                  <a:lnTo>
                    <a:pt x="25" y="66"/>
                  </a:lnTo>
                  <a:lnTo>
                    <a:pt x="23" y="66"/>
                  </a:lnTo>
                  <a:lnTo>
                    <a:pt x="23" y="68"/>
                  </a:lnTo>
                  <a:lnTo>
                    <a:pt x="21" y="68"/>
                  </a:lnTo>
                  <a:lnTo>
                    <a:pt x="21" y="70"/>
                  </a:lnTo>
                  <a:lnTo>
                    <a:pt x="21" y="70"/>
                  </a:lnTo>
                  <a:lnTo>
                    <a:pt x="21" y="71"/>
                  </a:lnTo>
                  <a:lnTo>
                    <a:pt x="19" y="71"/>
                  </a:lnTo>
                  <a:lnTo>
                    <a:pt x="19" y="73"/>
                  </a:lnTo>
                  <a:lnTo>
                    <a:pt x="19" y="73"/>
                  </a:lnTo>
                  <a:lnTo>
                    <a:pt x="19" y="75"/>
                  </a:lnTo>
                  <a:lnTo>
                    <a:pt x="19" y="77"/>
                  </a:lnTo>
                  <a:lnTo>
                    <a:pt x="19" y="77"/>
                  </a:lnTo>
                  <a:lnTo>
                    <a:pt x="19" y="79"/>
                  </a:lnTo>
                  <a:lnTo>
                    <a:pt x="19" y="81"/>
                  </a:lnTo>
                  <a:lnTo>
                    <a:pt x="21" y="83"/>
                  </a:lnTo>
                  <a:lnTo>
                    <a:pt x="21" y="85"/>
                  </a:lnTo>
                  <a:lnTo>
                    <a:pt x="23" y="85"/>
                  </a:lnTo>
                  <a:lnTo>
                    <a:pt x="23" y="87"/>
                  </a:lnTo>
                  <a:lnTo>
                    <a:pt x="25" y="89"/>
                  </a:lnTo>
                  <a:lnTo>
                    <a:pt x="26" y="89"/>
                  </a:lnTo>
                  <a:lnTo>
                    <a:pt x="28" y="91"/>
                  </a:lnTo>
                  <a:lnTo>
                    <a:pt x="30" y="91"/>
                  </a:lnTo>
                  <a:lnTo>
                    <a:pt x="32" y="91"/>
                  </a:lnTo>
                  <a:lnTo>
                    <a:pt x="34" y="93"/>
                  </a:lnTo>
                  <a:lnTo>
                    <a:pt x="36" y="93"/>
                  </a:lnTo>
                  <a:lnTo>
                    <a:pt x="38" y="93"/>
                  </a:lnTo>
                  <a:lnTo>
                    <a:pt x="42" y="93"/>
                  </a:lnTo>
                  <a:lnTo>
                    <a:pt x="44" y="93"/>
                  </a:lnTo>
                  <a:lnTo>
                    <a:pt x="46" y="93"/>
                  </a:lnTo>
                  <a:lnTo>
                    <a:pt x="49" y="93"/>
                  </a:lnTo>
                  <a:lnTo>
                    <a:pt x="51" y="91"/>
                  </a:lnTo>
                  <a:lnTo>
                    <a:pt x="53" y="91"/>
                  </a:lnTo>
                  <a:lnTo>
                    <a:pt x="55" y="91"/>
                  </a:lnTo>
                  <a:lnTo>
                    <a:pt x="57" y="89"/>
                  </a:lnTo>
                  <a:lnTo>
                    <a:pt x="59" y="89"/>
                  </a:lnTo>
                  <a:lnTo>
                    <a:pt x="63" y="87"/>
                  </a:lnTo>
                  <a:lnTo>
                    <a:pt x="65" y="85"/>
                  </a:lnTo>
                  <a:lnTo>
                    <a:pt x="65" y="85"/>
                  </a:lnTo>
                  <a:lnTo>
                    <a:pt x="67" y="83"/>
                  </a:lnTo>
                  <a:lnTo>
                    <a:pt x="69" y="81"/>
                  </a:lnTo>
                  <a:lnTo>
                    <a:pt x="71" y="79"/>
                  </a:lnTo>
                  <a:lnTo>
                    <a:pt x="71" y="77"/>
                  </a:lnTo>
                  <a:lnTo>
                    <a:pt x="72" y="75"/>
                  </a:lnTo>
                  <a:lnTo>
                    <a:pt x="72" y="75"/>
                  </a:lnTo>
                  <a:lnTo>
                    <a:pt x="74" y="73"/>
                  </a:lnTo>
                  <a:lnTo>
                    <a:pt x="74" y="71"/>
                  </a:lnTo>
                  <a:lnTo>
                    <a:pt x="74" y="70"/>
                  </a:lnTo>
                  <a:lnTo>
                    <a:pt x="74" y="68"/>
                  </a:lnTo>
                  <a:lnTo>
                    <a:pt x="74" y="64"/>
                  </a:lnTo>
                  <a:lnTo>
                    <a:pt x="74" y="62"/>
                  </a:lnTo>
                  <a:lnTo>
                    <a:pt x="74" y="60"/>
                  </a:lnTo>
                  <a:lnTo>
                    <a:pt x="74" y="52"/>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3" name="Freeform 50"/>
            <p:cNvSpPr>
              <a:spLocks/>
            </p:cNvSpPr>
            <p:nvPr/>
          </p:nvSpPr>
          <p:spPr bwMode="auto">
            <a:xfrm>
              <a:off x="5635625" y="2006600"/>
              <a:ext cx="85725" cy="215900"/>
            </a:xfrm>
            <a:custGeom>
              <a:avLst/>
              <a:gdLst>
                <a:gd name="T0" fmla="*/ 54 w 54"/>
                <a:gd name="T1" fmla="*/ 136 h 136"/>
                <a:gd name="T2" fmla="*/ 50 w 54"/>
                <a:gd name="T3" fmla="*/ 136 h 136"/>
                <a:gd name="T4" fmla="*/ 46 w 54"/>
                <a:gd name="T5" fmla="*/ 136 h 136"/>
                <a:gd name="T6" fmla="*/ 42 w 54"/>
                <a:gd name="T7" fmla="*/ 136 h 136"/>
                <a:gd name="T8" fmla="*/ 40 w 54"/>
                <a:gd name="T9" fmla="*/ 136 h 136"/>
                <a:gd name="T10" fmla="*/ 34 w 54"/>
                <a:gd name="T11" fmla="*/ 136 h 136"/>
                <a:gd name="T12" fmla="*/ 31 w 54"/>
                <a:gd name="T13" fmla="*/ 136 h 136"/>
                <a:gd name="T14" fmla="*/ 27 w 54"/>
                <a:gd name="T15" fmla="*/ 136 h 136"/>
                <a:gd name="T16" fmla="*/ 23 w 54"/>
                <a:gd name="T17" fmla="*/ 134 h 136"/>
                <a:gd name="T18" fmla="*/ 21 w 54"/>
                <a:gd name="T19" fmla="*/ 132 h 136"/>
                <a:gd name="T20" fmla="*/ 19 w 54"/>
                <a:gd name="T21" fmla="*/ 130 h 136"/>
                <a:gd name="T22" fmla="*/ 17 w 54"/>
                <a:gd name="T23" fmla="*/ 128 h 136"/>
                <a:gd name="T24" fmla="*/ 15 w 54"/>
                <a:gd name="T25" fmla="*/ 126 h 136"/>
                <a:gd name="T26" fmla="*/ 15 w 54"/>
                <a:gd name="T27" fmla="*/ 123 h 136"/>
                <a:gd name="T28" fmla="*/ 13 w 54"/>
                <a:gd name="T29" fmla="*/ 119 h 136"/>
                <a:gd name="T30" fmla="*/ 13 w 54"/>
                <a:gd name="T31" fmla="*/ 113 h 136"/>
                <a:gd name="T32" fmla="*/ 13 w 54"/>
                <a:gd name="T33" fmla="*/ 105 h 136"/>
                <a:gd name="T34" fmla="*/ 0 w 54"/>
                <a:gd name="T35" fmla="*/ 48 h 136"/>
                <a:gd name="T36" fmla="*/ 13 w 54"/>
                <a:gd name="T37" fmla="*/ 34 h 136"/>
                <a:gd name="T38" fmla="*/ 32 w 54"/>
                <a:gd name="T39" fmla="*/ 0 h 136"/>
                <a:gd name="T40" fmla="*/ 52 w 54"/>
                <a:gd name="T41" fmla="*/ 34 h 136"/>
                <a:gd name="T42" fmla="*/ 32 w 54"/>
                <a:gd name="T43" fmla="*/ 48 h 136"/>
                <a:gd name="T44" fmla="*/ 32 w 54"/>
                <a:gd name="T45" fmla="*/ 109 h 136"/>
                <a:gd name="T46" fmla="*/ 32 w 54"/>
                <a:gd name="T47" fmla="*/ 111 h 136"/>
                <a:gd name="T48" fmla="*/ 32 w 54"/>
                <a:gd name="T49" fmla="*/ 113 h 136"/>
                <a:gd name="T50" fmla="*/ 32 w 54"/>
                <a:gd name="T51" fmla="*/ 115 h 136"/>
                <a:gd name="T52" fmla="*/ 32 w 54"/>
                <a:gd name="T53" fmla="*/ 117 h 136"/>
                <a:gd name="T54" fmla="*/ 34 w 54"/>
                <a:gd name="T55" fmla="*/ 117 h 136"/>
                <a:gd name="T56" fmla="*/ 34 w 54"/>
                <a:gd name="T57" fmla="*/ 119 h 136"/>
                <a:gd name="T58" fmla="*/ 36 w 54"/>
                <a:gd name="T59" fmla="*/ 119 h 136"/>
                <a:gd name="T60" fmla="*/ 36 w 54"/>
                <a:gd name="T61" fmla="*/ 121 h 136"/>
                <a:gd name="T62" fmla="*/ 38 w 54"/>
                <a:gd name="T63" fmla="*/ 121 h 136"/>
                <a:gd name="T64" fmla="*/ 40 w 54"/>
                <a:gd name="T65" fmla="*/ 121 h 136"/>
                <a:gd name="T66" fmla="*/ 42 w 54"/>
                <a:gd name="T67" fmla="*/ 121 h 136"/>
                <a:gd name="T68" fmla="*/ 44 w 54"/>
                <a:gd name="T69" fmla="*/ 121 h 136"/>
                <a:gd name="T70" fmla="*/ 46 w 54"/>
                <a:gd name="T71" fmla="*/ 121 h 136"/>
                <a:gd name="T72" fmla="*/ 48 w 54"/>
                <a:gd name="T73" fmla="*/ 121 h 136"/>
                <a:gd name="T74" fmla="*/ 50 w 54"/>
                <a:gd name="T75"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136">
                  <a:moveTo>
                    <a:pt x="52" y="121"/>
                  </a:moveTo>
                  <a:lnTo>
                    <a:pt x="54" y="136"/>
                  </a:lnTo>
                  <a:lnTo>
                    <a:pt x="52" y="136"/>
                  </a:lnTo>
                  <a:lnTo>
                    <a:pt x="50" y="136"/>
                  </a:lnTo>
                  <a:lnTo>
                    <a:pt x="48" y="136"/>
                  </a:lnTo>
                  <a:lnTo>
                    <a:pt x="46" y="136"/>
                  </a:lnTo>
                  <a:lnTo>
                    <a:pt x="44" y="136"/>
                  </a:lnTo>
                  <a:lnTo>
                    <a:pt x="42" y="136"/>
                  </a:lnTo>
                  <a:lnTo>
                    <a:pt x="40" y="136"/>
                  </a:lnTo>
                  <a:lnTo>
                    <a:pt x="40" y="136"/>
                  </a:lnTo>
                  <a:lnTo>
                    <a:pt x="36" y="136"/>
                  </a:lnTo>
                  <a:lnTo>
                    <a:pt x="34" y="136"/>
                  </a:lnTo>
                  <a:lnTo>
                    <a:pt x="32" y="136"/>
                  </a:lnTo>
                  <a:lnTo>
                    <a:pt x="31" y="136"/>
                  </a:lnTo>
                  <a:lnTo>
                    <a:pt x="29" y="136"/>
                  </a:lnTo>
                  <a:lnTo>
                    <a:pt x="27" y="136"/>
                  </a:lnTo>
                  <a:lnTo>
                    <a:pt x="25" y="134"/>
                  </a:lnTo>
                  <a:lnTo>
                    <a:pt x="23" y="134"/>
                  </a:lnTo>
                  <a:lnTo>
                    <a:pt x="23" y="132"/>
                  </a:lnTo>
                  <a:lnTo>
                    <a:pt x="21" y="132"/>
                  </a:lnTo>
                  <a:lnTo>
                    <a:pt x="19" y="132"/>
                  </a:lnTo>
                  <a:lnTo>
                    <a:pt x="19" y="130"/>
                  </a:lnTo>
                  <a:lnTo>
                    <a:pt x="17" y="130"/>
                  </a:lnTo>
                  <a:lnTo>
                    <a:pt x="17" y="128"/>
                  </a:lnTo>
                  <a:lnTo>
                    <a:pt x="17" y="126"/>
                  </a:lnTo>
                  <a:lnTo>
                    <a:pt x="15" y="126"/>
                  </a:lnTo>
                  <a:lnTo>
                    <a:pt x="15" y="125"/>
                  </a:lnTo>
                  <a:lnTo>
                    <a:pt x="15" y="123"/>
                  </a:lnTo>
                  <a:lnTo>
                    <a:pt x="15" y="121"/>
                  </a:lnTo>
                  <a:lnTo>
                    <a:pt x="13" y="119"/>
                  </a:lnTo>
                  <a:lnTo>
                    <a:pt x="13" y="117"/>
                  </a:lnTo>
                  <a:lnTo>
                    <a:pt x="13" y="113"/>
                  </a:lnTo>
                  <a:lnTo>
                    <a:pt x="13" y="109"/>
                  </a:lnTo>
                  <a:lnTo>
                    <a:pt x="13" y="105"/>
                  </a:lnTo>
                  <a:lnTo>
                    <a:pt x="13" y="48"/>
                  </a:lnTo>
                  <a:lnTo>
                    <a:pt x="0" y="48"/>
                  </a:lnTo>
                  <a:lnTo>
                    <a:pt x="0" y="34"/>
                  </a:lnTo>
                  <a:lnTo>
                    <a:pt x="13" y="34"/>
                  </a:lnTo>
                  <a:lnTo>
                    <a:pt x="13" y="9"/>
                  </a:lnTo>
                  <a:lnTo>
                    <a:pt x="32" y="0"/>
                  </a:lnTo>
                  <a:lnTo>
                    <a:pt x="32" y="34"/>
                  </a:lnTo>
                  <a:lnTo>
                    <a:pt x="52" y="34"/>
                  </a:lnTo>
                  <a:lnTo>
                    <a:pt x="52" y="48"/>
                  </a:lnTo>
                  <a:lnTo>
                    <a:pt x="32" y="48"/>
                  </a:lnTo>
                  <a:lnTo>
                    <a:pt x="32" y="107"/>
                  </a:lnTo>
                  <a:lnTo>
                    <a:pt x="32" y="109"/>
                  </a:lnTo>
                  <a:lnTo>
                    <a:pt x="32" y="111"/>
                  </a:lnTo>
                  <a:lnTo>
                    <a:pt x="32" y="111"/>
                  </a:lnTo>
                  <a:lnTo>
                    <a:pt x="32" y="113"/>
                  </a:lnTo>
                  <a:lnTo>
                    <a:pt x="32" y="113"/>
                  </a:lnTo>
                  <a:lnTo>
                    <a:pt x="32" y="115"/>
                  </a:lnTo>
                  <a:lnTo>
                    <a:pt x="32" y="115"/>
                  </a:lnTo>
                  <a:lnTo>
                    <a:pt x="32" y="117"/>
                  </a:lnTo>
                  <a:lnTo>
                    <a:pt x="32" y="117"/>
                  </a:lnTo>
                  <a:lnTo>
                    <a:pt x="34" y="117"/>
                  </a:lnTo>
                  <a:lnTo>
                    <a:pt x="34" y="117"/>
                  </a:lnTo>
                  <a:lnTo>
                    <a:pt x="34" y="119"/>
                  </a:lnTo>
                  <a:lnTo>
                    <a:pt x="34" y="119"/>
                  </a:lnTo>
                  <a:lnTo>
                    <a:pt x="34" y="119"/>
                  </a:lnTo>
                  <a:lnTo>
                    <a:pt x="36" y="119"/>
                  </a:lnTo>
                  <a:lnTo>
                    <a:pt x="36" y="119"/>
                  </a:lnTo>
                  <a:lnTo>
                    <a:pt x="36" y="121"/>
                  </a:lnTo>
                  <a:lnTo>
                    <a:pt x="38" y="121"/>
                  </a:lnTo>
                  <a:lnTo>
                    <a:pt x="38" y="121"/>
                  </a:lnTo>
                  <a:lnTo>
                    <a:pt x="38" y="121"/>
                  </a:lnTo>
                  <a:lnTo>
                    <a:pt x="40" y="121"/>
                  </a:lnTo>
                  <a:lnTo>
                    <a:pt x="40" y="121"/>
                  </a:lnTo>
                  <a:lnTo>
                    <a:pt x="42" y="121"/>
                  </a:lnTo>
                  <a:lnTo>
                    <a:pt x="42" y="121"/>
                  </a:lnTo>
                  <a:lnTo>
                    <a:pt x="44" y="121"/>
                  </a:lnTo>
                  <a:lnTo>
                    <a:pt x="44" y="121"/>
                  </a:lnTo>
                  <a:lnTo>
                    <a:pt x="46" y="121"/>
                  </a:lnTo>
                  <a:lnTo>
                    <a:pt x="46" y="121"/>
                  </a:lnTo>
                  <a:lnTo>
                    <a:pt x="48" y="121"/>
                  </a:lnTo>
                  <a:lnTo>
                    <a:pt x="48" y="121"/>
                  </a:lnTo>
                  <a:lnTo>
                    <a:pt x="50" y="121"/>
                  </a:lnTo>
                  <a:lnTo>
                    <a:pt x="52" y="121"/>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4" name="Freeform 51"/>
            <p:cNvSpPr>
              <a:spLocks noEditPoints="1"/>
            </p:cNvSpPr>
            <p:nvPr/>
          </p:nvSpPr>
          <p:spPr bwMode="auto">
            <a:xfrm>
              <a:off x="5735638" y="2057400"/>
              <a:ext cx="158750" cy="168275"/>
            </a:xfrm>
            <a:custGeom>
              <a:avLst/>
              <a:gdLst>
                <a:gd name="T0" fmla="*/ 67 w 100"/>
                <a:gd name="T1" fmla="*/ 98 h 106"/>
                <a:gd name="T2" fmla="*/ 56 w 100"/>
                <a:gd name="T3" fmla="*/ 104 h 106"/>
                <a:gd name="T4" fmla="*/ 42 w 100"/>
                <a:gd name="T5" fmla="*/ 106 h 106"/>
                <a:gd name="T6" fmla="*/ 25 w 100"/>
                <a:gd name="T7" fmla="*/ 104 h 106"/>
                <a:gd name="T8" fmla="*/ 10 w 100"/>
                <a:gd name="T9" fmla="*/ 98 h 106"/>
                <a:gd name="T10" fmla="*/ 0 w 100"/>
                <a:gd name="T11" fmla="*/ 85 h 106"/>
                <a:gd name="T12" fmla="*/ 0 w 100"/>
                <a:gd name="T13" fmla="*/ 73 h 106"/>
                <a:gd name="T14" fmla="*/ 2 w 100"/>
                <a:gd name="T15" fmla="*/ 66 h 106"/>
                <a:gd name="T16" fmla="*/ 8 w 100"/>
                <a:gd name="T17" fmla="*/ 58 h 106"/>
                <a:gd name="T18" fmla="*/ 14 w 100"/>
                <a:gd name="T19" fmla="*/ 52 h 106"/>
                <a:gd name="T20" fmla="*/ 23 w 100"/>
                <a:gd name="T21" fmla="*/ 48 h 106"/>
                <a:gd name="T22" fmla="*/ 31 w 100"/>
                <a:gd name="T23" fmla="*/ 46 h 106"/>
                <a:gd name="T24" fmla="*/ 42 w 100"/>
                <a:gd name="T25" fmla="*/ 45 h 106"/>
                <a:gd name="T26" fmla="*/ 67 w 100"/>
                <a:gd name="T27" fmla="*/ 43 h 106"/>
                <a:gd name="T28" fmla="*/ 77 w 100"/>
                <a:gd name="T29" fmla="*/ 37 h 106"/>
                <a:gd name="T30" fmla="*/ 77 w 100"/>
                <a:gd name="T31" fmla="*/ 35 h 106"/>
                <a:gd name="T32" fmla="*/ 75 w 100"/>
                <a:gd name="T33" fmla="*/ 25 h 106"/>
                <a:gd name="T34" fmla="*/ 69 w 100"/>
                <a:gd name="T35" fmla="*/ 20 h 106"/>
                <a:gd name="T36" fmla="*/ 56 w 100"/>
                <a:gd name="T37" fmla="*/ 14 h 106"/>
                <a:gd name="T38" fmla="*/ 40 w 100"/>
                <a:gd name="T39" fmla="*/ 16 h 106"/>
                <a:gd name="T40" fmla="*/ 31 w 100"/>
                <a:gd name="T41" fmla="*/ 18 h 106"/>
                <a:gd name="T42" fmla="*/ 23 w 100"/>
                <a:gd name="T43" fmla="*/ 27 h 106"/>
                <a:gd name="T44" fmla="*/ 4 w 100"/>
                <a:gd name="T45" fmla="*/ 29 h 106"/>
                <a:gd name="T46" fmla="*/ 8 w 100"/>
                <a:gd name="T47" fmla="*/ 18 h 106"/>
                <a:gd name="T48" fmla="*/ 16 w 100"/>
                <a:gd name="T49" fmla="*/ 10 h 106"/>
                <a:gd name="T50" fmla="*/ 27 w 100"/>
                <a:gd name="T51" fmla="*/ 4 h 106"/>
                <a:gd name="T52" fmla="*/ 42 w 100"/>
                <a:gd name="T53" fmla="*/ 0 h 106"/>
                <a:gd name="T54" fmla="*/ 60 w 100"/>
                <a:gd name="T55" fmla="*/ 0 h 106"/>
                <a:gd name="T56" fmla="*/ 73 w 100"/>
                <a:gd name="T57" fmla="*/ 2 h 106"/>
                <a:gd name="T58" fmla="*/ 83 w 100"/>
                <a:gd name="T59" fmla="*/ 6 h 106"/>
                <a:gd name="T60" fmla="*/ 88 w 100"/>
                <a:gd name="T61" fmla="*/ 12 h 106"/>
                <a:gd name="T62" fmla="*/ 92 w 100"/>
                <a:gd name="T63" fmla="*/ 20 h 106"/>
                <a:gd name="T64" fmla="*/ 94 w 100"/>
                <a:gd name="T65" fmla="*/ 27 h 106"/>
                <a:gd name="T66" fmla="*/ 94 w 100"/>
                <a:gd name="T67" fmla="*/ 39 h 106"/>
                <a:gd name="T68" fmla="*/ 96 w 100"/>
                <a:gd name="T69" fmla="*/ 81 h 106"/>
                <a:gd name="T70" fmla="*/ 96 w 100"/>
                <a:gd name="T71" fmla="*/ 93 h 106"/>
                <a:gd name="T72" fmla="*/ 100 w 100"/>
                <a:gd name="T73" fmla="*/ 100 h 106"/>
                <a:gd name="T74" fmla="*/ 81 w 100"/>
                <a:gd name="T75" fmla="*/ 100 h 106"/>
                <a:gd name="T76" fmla="*/ 79 w 100"/>
                <a:gd name="T77" fmla="*/ 93 h 106"/>
                <a:gd name="T78" fmla="*/ 67 w 100"/>
                <a:gd name="T79" fmla="*/ 56 h 106"/>
                <a:gd name="T80" fmla="*/ 46 w 100"/>
                <a:gd name="T81" fmla="*/ 60 h 106"/>
                <a:gd name="T82" fmla="*/ 35 w 100"/>
                <a:gd name="T83" fmla="*/ 62 h 106"/>
                <a:gd name="T84" fmla="*/ 27 w 100"/>
                <a:gd name="T85" fmla="*/ 64 h 106"/>
                <a:gd name="T86" fmla="*/ 23 w 100"/>
                <a:gd name="T87" fmla="*/ 68 h 106"/>
                <a:gd name="T88" fmla="*/ 19 w 100"/>
                <a:gd name="T89" fmla="*/ 71 h 106"/>
                <a:gd name="T90" fmla="*/ 19 w 100"/>
                <a:gd name="T91" fmla="*/ 77 h 106"/>
                <a:gd name="T92" fmla="*/ 23 w 100"/>
                <a:gd name="T93" fmla="*/ 85 h 106"/>
                <a:gd name="T94" fmla="*/ 31 w 100"/>
                <a:gd name="T95" fmla="*/ 91 h 106"/>
                <a:gd name="T96" fmla="*/ 42 w 100"/>
                <a:gd name="T97" fmla="*/ 93 h 106"/>
                <a:gd name="T98" fmla="*/ 54 w 100"/>
                <a:gd name="T99" fmla="*/ 91 h 106"/>
                <a:gd name="T100" fmla="*/ 65 w 100"/>
                <a:gd name="T101" fmla="*/ 85 h 106"/>
                <a:gd name="T102" fmla="*/ 71 w 100"/>
                <a:gd name="T103" fmla="*/ 77 h 106"/>
                <a:gd name="T104" fmla="*/ 75 w 100"/>
                <a:gd name="T105" fmla="*/ 70 h 106"/>
                <a:gd name="T106" fmla="*/ 77 w 100"/>
                <a:gd name="T107"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06">
                  <a:moveTo>
                    <a:pt x="77" y="91"/>
                  </a:moveTo>
                  <a:lnTo>
                    <a:pt x="75" y="93"/>
                  </a:lnTo>
                  <a:lnTo>
                    <a:pt x="73" y="94"/>
                  </a:lnTo>
                  <a:lnTo>
                    <a:pt x="69" y="96"/>
                  </a:lnTo>
                  <a:lnTo>
                    <a:pt x="67" y="98"/>
                  </a:lnTo>
                  <a:lnTo>
                    <a:pt x="65" y="100"/>
                  </a:lnTo>
                  <a:lnTo>
                    <a:pt x="63" y="100"/>
                  </a:lnTo>
                  <a:lnTo>
                    <a:pt x="60" y="102"/>
                  </a:lnTo>
                  <a:lnTo>
                    <a:pt x="58" y="102"/>
                  </a:lnTo>
                  <a:lnTo>
                    <a:pt x="56" y="104"/>
                  </a:lnTo>
                  <a:lnTo>
                    <a:pt x="52" y="104"/>
                  </a:lnTo>
                  <a:lnTo>
                    <a:pt x="50" y="104"/>
                  </a:lnTo>
                  <a:lnTo>
                    <a:pt x="48" y="104"/>
                  </a:lnTo>
                  <a:lnTo>
                    <a:pt x="44" y="106"/>
                  </a:lnTo>
                  <a:lnTo>
                    <a:pt x="42" y="106"/>
                  </a:lnTo>
                  <a:lnTo>
                    <a:pt x="40" y="106"/>
                  </a:lnTo>
                  <a:lnTo>
                    <a:pt x="37" y="106"/>
                  </a:lnTo>
                  <a:lnTo>
                    <a:pt x="33" y="106"/>
                  </a:lnTo>
                  <a:lnTo>
                    <a:pt x="29" y="106"/>
                  </a:lnTo>
                  <a:lnTo>
                    <a:pt x="25" y="104"/>
                  </a:lnTo>
                  <a:lnTo>
                    <a:pt x="21" y="104"/>
                  </a:lnTo>
                  <a:lnTo>
                    <a:pt x="17" y="102"/>
                  </a:lnTo>
                  <a:lnTo>
                    <a:pt x="16" y="102"/>
                  </a:lnTo>
                  <a:lnTo>
                    <a:pt x="12" y="100"/>
                  </a:lnTo>
                  <a:lnTo>
                    <a:pt x="10" y="98"/>
                  </a:lnTo>
                  <a:lnTo>
                    <a:pt x="8" y="96"/>
                  </a:lnTo>
                  <a:lnTo>
                    <a:pt x="6" y="93"/>
                  </a:lnTo>
                  <a:lnTo>
                    <a:pt x="4" y="91"/>
                  </a:lnTo>
                  <a:lnTo>
                    <a:pt x="2" y="89"/>
                  </a:lnTo>
                  <a:lnTo>
                    <a:pt x="0" y="85"/>
                  </a:lnTo>
                  <a:lnTo>
                    <a:pt x="0" y="83"/>
                  </a:lnTo>
                  <a:lnTo>
                    <a:pt x="0" y="79"/>
                  </a:lnTo>
                  <a:lnTo>
                    <a:pt x="0" y="77"/>
                  </a:lnTo>
                  <a:lnTo>
                    <a:pt x="0" y="75"/>
                  </a:lnTo>
                  <a:lnTo>
                    <a:pt x="0" y="73"/>
                  </a:lnTo>
                  <a:lnTo>
                    <a:pt x="0" y="71"/>
                  </a:lnTo>
                  <a:lnTo>
                    <a:pt x="0" y="70"/>
                  </a:lnTo>
                  <a:lnTo>
                    <a:pt x="0" y="68"/>
                  </a:lnTo>
                  <a:lnTo>
                    <a:pt x="2" y="66"/>
                  </a:lnTo>
                  <a:lnTo>
                    <a:pt x="2" y="66"/>
                  </a:lnTo>
                  <a:lnTo>
                    <a:pt x="4" y="64"/>
                  </a:lnTo>
                  <a:lnTo>
                    <a:pt x="4" y="62"/>
                  </a:lnTo>
                  <a:lnTo>
                    <a:pt x="6" y="60"/>
                  </a:lnTo>
                  <a:lnTo>
                    <a:pt x="6" y="60"/>
                  </a:lnTo>
                  <a:lnTo>
                    <a:pt x="8" y="58"/>
                  </a:lnTo>
                  <a:lnTo>
                    <a:pt x="8" y="56"/>
                  </a:lnTo>
                  <a:lnTo>
                    <a:pt x="10" y="56"/>
                  </a:lnTo>
                  <a:lnTo>
                    <a:pt x="12" y="54"/>
                  </a:lnTo>
                  <a:lnTo>
                    <a:pt x="14" y="54"/>
                  </a:lnTo>
                  <a:lnTo>
                    <a:pt x="14" y="52"/>
                  </a:lnTo>
                  <a:lnTo>
                    <a:pt x="16" y="52"/>
                  </a:lnTo>
                  <a:lnTo>
                    <a:pt x="17" y="50"/>
                  </a:lnTo>
                  <a:lnTo>
                    <a:pt x="19" y="50"/>
                  </a:lnTo>
                  <a:lnTo>
                    <a:pt x="21" y="50"/>
                  </a:lnTo>
                  <a:lnTo>
                    <a:pt x="23" y="48"/>
                  </a:lnTo>
                  <a:lnTo>
                    <a:pt x="25" y="48"/>
                  </a:lnTo>
                  <a:lnTo>
                    <a:pt x="27" y="48"/>
                  </a:lnTo>
                  <a:lnTo>
                    <a:pt x="27" y="48"/>
                  </a:lnTo>
                  <a:lnTo>
                    <a:pt x="29" y="46"/>
                  </a:lnTo>
                  <a:lnTo>
                    <a:pt x="31" y="46"/>
                  </a:lnTo>
                  <a:lnTo>
                    <a:pt x="33" y="46"/>
                  </a:lnTo>
                  <a:lnTo>
                    <a:pt x="35" y="46"/>
                  </a:lnTo>
                  <a:lnTo>
                    <a:pt x="39" y="46"/>
                  </a:lnTo>
                  <a:lnTo>
                    <a:pt x="40" y="46"/>
                  </a:lnTo>
                  <a:lnTo>
                    <a:pt x="42" y="45"/>
                  </a:lnTo>
                  <a:lnTo>
                    <a:pt x="48" y="45"/>
                  </a:lnTo>
                  <a:lnTo>
                    <a:pt x="54" y="45"/>
                  </a:lnTo>
                  <a:lnTo>
                    <a:pt x="58" y="43"/>
                  </a:lnTo>
                  <a:lnTo>
                    <a:pt x="62" y="43"/>
                  </a:lnTo>
                  <a:lnTo>
                    <a:pt x="67" y="43"/>
                  </a:lnTo>
                  <a:lnTo>
                    <a:pt x="69" y="41"/>
                  </a:lnTo>
                  <a:lnTo>
                    <a:pt x="73" y="41"/>
                  </a:lnTo>
                  <a:lnTo>
                    <a:pt x="77" y="39"/>
                  </a:lnTo>
                  <a:lnTo>
                    <a:pt x="77" y="39"/>
                  </a:lnTo>
                  <a:lnTo>
                    <a:pt x="77" y="37"/>
                  </a:lnTo>
                  <a:lnTo>
                    <a:pt x="77" y="37"/>
                  </a:lnTo>
                  <a:lnTo>
                    <a:pt x="77" y="37"/>
                  </a:lnTo>
                  <a:lnTo>
                    <a:pt x="77" y="37"/>
                  </a:lnTo>
                  <a:lnTo>
                    <a:pt x="77" y="35"/>
                  </a:lnTo>
                  <a:lnTo>
                    <a:pt x="77" y="35"/>
                  </a:lnTo>
                  <a:lnTo>
                    <a:pt x="77" y="35"/>
                  </a:lnTo>
                  <a:lnTo>
                    <a:pt x="77" y="33"/>
                  </a:lnTo>
                  <a:lnTo>
                    <a:pt x="75" y="29"/>
                  </a:lnTo>
                  <a:lnTo>
                    <a:pt x="75" y="27"/>
                  </a:lnTo>
                  <a:lnTo>
                    <a:pt x="75" y="25"/>
                  </a:lnTo>
                  <a:lnTo>
                    <a:pt x="75" y="23"/>
                  </a:lnTo>
                  <a:lnTo>
                    <a:pt x="73" y="23"/>
                  </a:lnTo>
                  <a:lnTo>
                    <a:pt x="73" y="21"/>
                  </a:lnTo>
                  <a:lnTo>
                    <a:pt x="71" y="20"/>
                  </a:lnTo>
                  <a:lnTo>
                    <a:pt x="69" y="20"/>
                  </a:lnTo>
                  <a:lnTo>
                    <a:pt x="67" y="18"/>
                  </a:lnTo>
                  <a:lnTo>
                    <a:pt x="65" y="16"/>
                  </a:lnTo>
                  <a:lnTo>
                    <a:pt x="62" y="16"/>
                  </a:lnTo>
                  <a:lnTo>
                    <a:pt x="60" y="16"/>
                  </a:lnTo>
                  <a:lnTo>
                    <a:pt x="56" y="14"/>
                  </a:lnTo>
                  <a:lnTo>
                    <a:pt x="54" y="14"/>
                  </a:lnTo>
                  <a:lnTo>
                    <a:pt x="50" y="14"/>
                  </a:lnTo>
                  <a:lnTo>
                    <a:pt x="46" y="14"/>
                  </a:lnTo>
                  <a:lnTo>
                    <a:pt x="44" y="14"/>
                  </a:lnTo>
                  <a:lnTo>
                    <a:pt x="40" y="16"/>
                  </a:lnTo>
                  <a:lnTo>
                    <a:pt x="39" y="16"/>
                  </a:lnTo>
                  <a:lnTo>
                    <a:pt x="37" y="16"/>
                  </a:lnTo>
                  <a:lnTo>
                    <a:pt x="35" y="16"/>
                  </a:lnTo>
                  <a:lnTo>
                    <a:pt x="33" y="18"/>
                  </a:lnTo>
                  <a:lnTo>
                    <a:pt x="31" y="18"/>
                  </a:lnTo>
                  <a:lnTo>
                    <a:pt x="29" y="20"/>
                  </a:lnTo>
                  <a:lnTo>
                    <a:pt x="27" y="21"/>
                  </a:lnTo>
                  <a:lnTo>
                    <a:pt x="27" y="23"/>
                  </a:lnTo>
                  <a:lnTo>
                    <a:pt x="25" y="23"/>
                  </a:lnTo>
                  <a:lnTo>
                    <a:pt x="23" y="27"/>
                  </a:lnTo>
                  <a:lnTo>
                    <a:pt x="23" y="29"/>
                  </a:lnTo>
                  <a:lnTo>
                    <a:pt x="21" y="31"/>
                  </a:lnTo>
                  <a:lnTo>
                    <a:pt x="21" y="33"/>
                  </a:lnTo>
                  <a:lnTo>
                    <a:pt x="2" y="31"/>
                  </a:lnTo>
                  <a:lnTo>
                    <a:pt x="4" y="29"/>
                  </a:lnTo>
                  <a:lnTo>
                    <a:pt x="4" y="25"/>
                  </a:lnTo>
                  <a:lnTo>
                    <a:pt x="6" y="23"/>
                  </a:lnTo>
                  <a:lnTo>
                    <a:pt x="6" y="21"/>
                  </a:lnTo>
                  <a:lnTo>
                    <a:pt x="8" y="20"/>
                  </a:lnTo>
                  <a:lnTo>
                    <a:pt x="8" y="18"/>
                  </a:lnTo>
                  <a:lnTo>
                    <a:pt x="10" y="16"/>
                  </a:lnTo>
                  <a:lnTo>
                    <a:pt x="12" y="14"/>
                  </a:lnTo>
                  <a:lnTo>
                    <a:pt x="12" y="12"/>
                  </a:lnTo>
                  <a:lnTo>
                    <a:pt x="14" y="10"/>
                  </a:lnTo>
                  <a:lnTo>
                    <a:pt x="16" y="10"/>
                  </a:lnTo>
                  <a:lnTo>
                    <a:pt x="17" y="8"/>
                  </a:lnTo>
                  <a:lnTo>
                    <a:pt x="19" y="6"/>
                  </a:lnTo>
                  <a:lnTo>
                    <a:pt x="23" y="6"/>
                  </a:lnTo>
                  <a:lnTo>
                    <a:pt x="25" y="4"/>
                  </a:lnTo>
                  <a:lnTo>
                    <a:pt x="27" y="4"/>
                  </a:lnTo>
                  <a:lnTo>
                    <a:pt x="31" y="2"/>
                  </a:lnTo>
                  <a:lnTo>
                    <a:pt x="33" y="2"/>
                  </a:lnTo>
                  <a:lnTo>
                    <a:pt x="37" y="2"/>
                  </a:lnTo>
                  <a:lnTo>
                    <a:pt x="39" y="0"/>
                  </a:lnTo>
                  <a:lnTo>
                    <a:pt x="42" y="0"/>
                  </a:lnTo>
                  <a:lnTo>
                    <a:pt x="46" y="0"/>
                  </a:lnTo>
                  <a:lnTo>
                    <a:pt x="48" y="0"/>
                  </a:lnTo>
                  <a:lnTo>
                    <a:pt x="52" y="0"/>
                  </a:lnTo>
                  <a:lnTo>
                    <a:pt x="56" y="0"/>
                  </a:lnTo>
                  <a:lnTo>
                    <a:pt x="60" y="0"/>
                  </a:lnTo>
                  <a:lnTo>
                    <a:pt x="62" y="0"/>
                  </a:lnTo>
                  <a:lnTo>
                    <a:pt x="65" y="0"/>
                  </a:lnTo>
                  <a:lnTo>
                    <a:pt x="67" y="0"/>
                  </a:lnTo>
                  <a:lnTo>
                    <a:pt x="71" y="2"/>
                  </a:lnTo>
                  <a:lnTo>
                    <a:pt x="73" y="2"/>
                  </a:lnTo>
                  <a:lnTo>
                    <a:pt x="75" y="2"/>
                  </a:lnTo>
                  <a:lnTo>
                    <a:pt x="77" y="4"/>
                  </a:lnTo>
                  <a:lnTo>
                    <a:pt x="79" y="4"/>
                  </a:lnTo>
                  <a:lnTo>
                    <a:pt x="81" y="6"/>
                  </a:lnTo>
                  <a:lnTo>
                    <a:pt x="83" y="6"/>
                  </a:lnTo>
                  <a:lnTo>
                    <a:pt x="85" y="8"/>
                  </a:lnTo>
                  <a:lnTo>
                    <a:pt x="87" y="8"/>
                  </a:lnTo>
                  <a:lnTo>
                    <a:pt x="87" y="10"/>
                  </a:lnTo>
                  <a:lnTo>
                    <a:pt x="88" y="10"/>
                  </a:lnTo>
                  <a:lnTo>
                    <a:pt x="88" y="12"/>
                  </a:lnTo>
                  <a:lnTo>
                    <a:pt x="90" y="14"/>
                  </a:lnTo>
                  <a:lnTo>
                    <a:pt x="90" y="14"/>
                  </a:lnTo>
                  <a:lnTo>
                    <a:pt x="92" y="16"/>
                  </a:lnTo>
                  <a:lnTo>
                    <a:pt x="92" y="18"/>
                  </a:lnTo>
                  <a:lnTo>
                    <a:pt x="92" y="20"/>
                  </a:lnTo>
                  <a:lnTo>
                    <a:pt x="94" y="21"/>
                  </a:lnTo>
                  <a:lnTo>
                    <a:pt x="94" y="23"/>
                  </a:lnTo>
                  <a:lnTo>
                    <a:pt x="94" y="23"/>
                  </a:lnTo>
                  <a:lnTo>
                    <a:pt x="94" y="25"/>
                  </a:lnTo>
                  <a:lnTo>
                    <a:pt x="94" y="27"/>
                  </a:lnTo>
                  <a:lnTo>
                    <a:pt x="94" y="29"/>
                  </a:lnTo>
                  <a:lnTo>
                    <a:pt x="94" y="31"/>
                  </a:lnTo>
                  <a:lnTo>
                    <a:pt x="94" y="33"/>
                  </a:lnTo>
                  <a:lnTo>
                    <a:pt x="94" y="35"/>
                  </a:lnTo>
                  <a:lnTo>
                    <a:pt x="94" y="39"/>
                  </a:lnTo>
                  <a:lnTo>
                    <a:pt x="94" y="62"/>
                  </a:lnTo>
                  <a:lnTo>
                    <a:pt x="94" y="68"/>
                  </a:lnTo>
                  <a:lnTo>
                    <a:pt x="94" y="71"/>
                  </a:lnTo>
                  <a:lnTo>
                    <a:pt x="94" y="77"/>
                  </a:lnTo>
                  <a:lnTo>
                    <a:pt x="96" y="81"/>
                  </a:lnTo>
                  <a:lnTo>
                    <a:pt x="96" y="85"/>
                  </a:lnTo>
                  <a:lnTo>
                    <a:pt x="96" y="87"/>
                  </a:lnTo>
                  <a:lnTo>
                    <a:pt x="96" y="89"/>
                  </a:lnTo>
                  <a:lnTo>
                    <a:pt x="96" y="91"/>
                  </a:lnTo>
                  <a:lnTo>
                    <a:pt x="96" y="93"/>
                  </a:lnTo>
                  <a:lnTo>
                    <a:pt x="96" y="94"/>
                  </a:lnTo>
                  <a:lnTo>
                    <a:pt x="98" y="96"/>
                  </a:lnTo>
                  <a:lnTo>
                    <a:pt x="98" y="98"/>
                  </a:lnTo>
                  <a:lnTo>
                    <a:pt x="98" y="98"/>
                  </a:lnTo>
                  <a:lnTo>
                    <a:pt x="100" y="100"/>
                  </a:lnTo>
                  <a:lnTo>
                    <a:pt x="100" y="102"/>
                  </a:lnTo>
                  <a:lnTo>
                    <a:pt x="100" y="104"/>
                  </a:lnTo>
                  <a:lnTo>
                    <a:pt x="81" y="104"/>
                  </a:lnTo>
                  <a:lnTo>
                    <a:pt x="81" y="102"/>
                  </a:lnTo>
                  <a:lnTo>
                    <a:pt x="81" y="100"/>
                  </a:lnTo>
                  <a:lnTo>
                    <a:pt x="79" y="100"/>
                  </a:lnTo>
                  <a:lnTo>
                    <a:pt x="79" y="98"/>
                  </a:lnTo>
                  <a:lnTo>
                    <a:pt x="79" y="96"/>
                  </a:lnTo>
                  <a:lnTo>
                    <a:pt x="79" y="94"/>
                  </a:lnTo>
                  <a:lnTo>
                    <a:pt x="79" y="93"/>
                  </a:lnTo>
                  <a:lnTo>
                    <a:pt x="77" y="91"/>
                  </a:lnTo>
                  <a:close/>
                  <a:moveTo>
                    <a:pt x="77" y="52"/>
                  </a:moveTo>
                  <a:lnTo>
                    <a:pt x="73" y="54"/>
                  </a:lnTo>
                  <a:lnTo>
                    <a:pt x="71" y="54"/>
                  </a:lnTo>
                  <a:lnTo>
                    <a:pt x="67" y="56"/>
                  </a:lnTo>
                  <a:lnTo>
                    <a:pt x="63" y="56"/>
                  </a:lnTo>
                  <a:lnTo>
                    <a:pt x="60" y="58"/>
                  </a:lnTo>
                  <a:lnTo>
                    <a:pt x="56" y="58"/>
                  </a:lnTo>
                  <a:lnTo>
                    <a:pt x="50" y="58"/>
                  </a:lnTo>
                  <a:lnTo>
                    <a:pt x="46" y="60"/>
                  </a:lnTo>
                  <a:lnTo>
                    <a:pt x="42" y="60"/>
                  </a:lnTo>
                  <a:lnTo>
                    <a:pt x="40" y="60"/>
                  </a:lnTo>
                  <a:lnTo>
                    <a:pt x="39" y="60"/>
                  </a:lnTo>
                  <a:lnTo>
                    <a:pt x="37" y="60"/>
                  </a:lnTo>
                  <a:lnTo>
                    <a:pt x="35" y="62"/>
                  </a:lnTo>
                  <a:lnTo>
                    <a:pt x="33" y="62"/>
                  </a:lnTo>
                  <a:lnTo>
                    <a:pt x="31" y="62"/>
                  </a:lnTo>
                  <a:lnTo>
                    <a:pt x="29" y="62"/>
                  </a:lnTo>
                  <a:lnTo>
                    <a:pt x="29" y="64"/>
                  </a:lnTo>
                  <a:lnTo>
                    <a:pt x="27" y="64"/>
                  </a:lnTo>
                  <a:lnTo>
                    <a:pt x="27" y="64"/>
                  </a:lnTo>
                  <a:lnTo>
                    <a:pt x="25" y="66"/>
                  </a:lnTo>
                  <a:lnTo>
                    <a:pt x="25" y="66"/>
                  </a:lnTo>
                  <a:lnTo>
                    <a:pt x="23" y="66"/>
                  </a:lnTo>
                  <a:lnTo>
                    <a:pt x="23" y="68"/>
                  </a:lnTo>
                  <a:lnTo>
                    <a:pt x="21" y="68"/>
                  </a:lnTo>
                  <a:lnTo>
                    <a:pt x="21" y="70"/>
                  </a:lnTo>
                  <a:lnTo>
                    <a:pt x="21" y="70"/>
                  </a:lnTo>
                  <a:lnTo>
                    <a:pt x="21" y="71"/>
                  </a:lnTo>
                  <a:lnTo>
                    <a:pt x="19" y="71"/>
                  </a:lnTo>
                  <a:lnTo>
                    <a:pt x="19" y="73"/>
                  </a:lnTo>
                  <a:lnTo>
                    <a:pt x="19" y="73"/>
                  </a:lnTo>
                  <a:lnTo>
                    <a:pt x="19" y="75"/>
                  </a:lnTo>
                  <a:lnTo>
                    <a:pt x="19" y="77"/>
                  </a:lnTo>
                  <a:lnTo>
                    <a:pt x="19" y="77"/>
                  </a:lnTo>
                  <a:lnTo>
                    <a:pt x="19" y="79"/>
                  </a:lnTo>
                  <a:lnTo>
                    <a:pt x="19" y="81"/>
                  </a:lnTo>
                  <a:lnTo>
                    <a:pt x="21" y="83"/>
                  </a:lnTo>
                  <a:lnTo>
                    <a:pt x="21" y="85"/>
                  </a:lnTo>
                  <a:lnTo>
                    <a:pt x="23" y="85"/>
                  </a:lnTo>
                  <a:lnTo>
                    <a:pt x="23" y="87"/>
                  </a:lnTo>
                  <a:lnTo>
                    <a:pt x="25" y="89"/>
                  </a:lnTo>
                  <a:lnTo>
                    <a:pt x="27" y="89"/>
                  </a:lnTo>
                  <a:lnTo>
                    <a:pt x="29" y="91"/>
                  </a:lnTo>
                  <a:lnTo>
                    <a:pt x="31" y="91"/>
                  </a:lnTo>
                  <a:lnTo>
                    <a:pt x="33" y="91"/>
                  </a:lnTo>
                  <a:lnTo>
                    <a:pt x="35" y="93"/>
                  </a:lnTo>
                  <a:lnTo>
                    <a:pt x="37" y="93"/>
                  </a:lnTo>
                  <a:lnTo>
                    <a:pt x="39" y="93"/>
                  </a:lnTo>
                  <a:lnTo>
                    <a:pt x="42" y="93"/>
                  </a:lnTo>
                  <a:lnTo>
                    <a:pt x="44" y="93"/>
                  </a:lnTo>
                  <a:lnTo>
                    <a:pt x="46" y="93"/>
                  </a:lnTo>
                  <a:lnTo>
                    <a:pt x="50" y="93"/>
                  </a:lnTo>
                  <a:lnTo>
                    <a:pt x="52" y="91"/>
                  </a:lnTo>
                  <a:lnTo>
                    <a:pt x="54" y="91"/>
                  </a:lnTo>
                  <a:lnTo>
                    <a:pt x="56" y="91"/>
                  </a:lnTo>
                  <a:lnTo>
                    <a:pt x="58" y="89"/>
                  </a:lnTo>
                  <a:lnTo>
                    <a:pt x="62" y="89"/>
                  </a:lnTo>
                  <a:lnTo>
                    <a:pt x="63" y="87"/>
                  </a:lnTo>
                  <a:lnTo>
                    <a:pt x="65" y="85"/>
                  </a:lnTo>
                  <a:lnTo>
                    <a:pt x="67" y="85"/>
                  </a:lnTo>
                  <a:lnTo>
                    <a:pt x="67" y="83"/>
                  </a:lnTo>
                  <a:lnTo>
                    <a:pt x="69" y="81"/>
                  </a:lnTo>
                  <a:lnTo>
                    <a:pt x="71" y="79"/>
                  </a:lnTo>
                  <a:lnTo>
                    <a:pt x="71" y="77"/>
                  </a:lnTo>
                  <a:lnTo>
                    <a:pt x="73" y="75"/>
                  </a:lnTo>
                  <a:lnTo>
                    <a:pt x="73" y="75"/>
                  </a:lnTo>
                  <a:lnTo>
                    <a:pt x="75" y="73"/>
                  </a:lnTo>
                  <a:lnTo>
                    <a:pt x="75" y="71"/>
                  </a:lnTo>
                  <a:lnTo>
                    <a:pt x="75" y="70"/>
                  </a:lnTo>
                  <a:lnTo>
                    <a:pt x="75" y="68"/>
                  </a:lnTo>
                  <a:lnTo>
                    <a:pt x="75" y="64"/>
                  </a:lnTo>
                  <a:lnTo>
                    <a:pt x="77" y="62"/>
                  </a:lnTo>
                  <a:lnTo>
                    <a:pt x="77" y="60"/>
                  </a:lnTo>
                  <a:lnTo>
                    <a:pt x="77" y="52"/>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5" name="Freeform 52"/>
            <p:cNvSpPr>
              <a:spLocks/>
            </p:cNvSpPr>
            <p:nvPr/>
          </p:nvSpPr>
          <p:spPr bwMode="auto">
            <a:xfrm>
              <a:off x="5921375" y="2057400"/>
              <a:ext cx="142875" cy="168275"/>
            </a:xfrm>
            <a:custGeom>
              <a:avLst/>
              <a:gdLst>
                <a:gd name="T0" fmla="*/ 19 w 90"/>
                <a:gd name="T1" fmla="*/ 75 h 106"/>
                <a:gd name="T2" fmla="*/ 23 w 90"/>
                <a:gd name="T3" fmla="*/ 83 h 106"/>
                <a:gd name="T4" fmla="*/ 31 w 90"/>
                <a:gd name="T5" fmla="*/ 89 h 106"/>
                <a:gd name="T6" fmla="*/ 41 w 90"/>
                <a:gd name="T7" fmla="*/ 91 h 106"/>
                <a:gd name="T8" fmla="*/ 52 w 90"/>
                <a:gd name="T9" fmla="*/ 91 h 106"/>
                <a:gd name="T10" fmla="*/ 62 w 90"/>
                <a:gd name="T11" fmla="*/ 89 h 106"/>
                <a:gd name="T12" fmla="*/ 67 w 90"/>
                <a:gd name="T13" fmla="*/ 85 h 106"/>
                <a:gd name="T14" fmla="*/ 71 w 90"/>
                <a:gd name="T15" fmla="*/ 79 h 106"/>
                <a:gd name="T16" fmla="*/ 71 w 90"/>
                <a:gd name="T17" fmla="*/ 73 h 106"/>
                <a:gd name="T18" fmla="*/ 69 w 90"/>
                <a:gd name="T19" fmla="*/ 68 h 106"/>
                <a:gd name="T20" fmla="*/ 64 w 90"/>
                <a:gd name="T21" fmla="*/ 66 h 106"/>
                <a:gd name="T22" fmla="*/ 54 w 90"/>
                <a:gd name="T23" fmla="*/ 62 h 106"/>
                <a:gd name="T24" fmla="*/ 37 w 90"/>
                <a:gd name="T25" fmla="*/ 58 h 106"/>
                <a:gd name="T26" fmla="*/ 23 w 90"/>
                <a:gd name="T27" fmla="*/ 54 h 106"/>
                <a:gd name="T28" fmla="*/ 16 w 90"/>
                <a:gd name="T29" fmla="*/ 50 h 106"/>
                <a:gd name="T30" fmla="*/ 8 w 90"/>
                <a:gd name="T31" fmla="*/ 46 h 106"/>
                <a:gd name="T32" fmla="*/ 4 w 90"/>
                <a:gd name="T33" fmla="*/ 39 h 106"/>
                <a:gd name="T34" fmla="*/ 2 w 90"/>
                <a:gd name="T35" fmla="*/ 33 h 106"/>
                <a:gd name="T36" fmla="*/ 2 w 90"/>
                <a:gd name="T37" fmla="*/ 25 h 106"/>
                <a:gd name="T38" fmla="*/ 4 w 90"/>
                <a:gd name="T39" fmla="*/ 20 h 106"/>
                <a:gd name="T40" fmla="*/ 8 w 90"/>
                <a:gd name="T41" fmla="*/ 14 h 106"/>
                <a:gd name="T42" fmla="*/ 12 w 90"/>
                <a:gd name="T43" fmla="*/ 10 h 106"/>
                <a:gd name="T44" fmla="*/ 18 w 90"/>
                <a:gd name="T45" fmla="*/ 6 h 106"/>
                <a:gd name="T46" fmla="*/ 23 w 90"/>
                <a:gd name="T47" fmla="*/ 2 h 106"/>
                <a:gd name="T48" fmla="*/ 31 w 90"/>
                <a:gd name="T49" fmla="*/ 0 h 106"/>
                <a:gd name="T50" fmla="*/ 39 w 90"/>
                <a:gd name="T51" fmla="*/ 0 h 106"/>
                <a:gd name="T52" fmla="*/ 48 w 90"/>
                <a:gd name="T53" fmla="*/ 0 h 106"/>
                <a:gd name="T54" fmla="*/ 60 w 90"/>
                <a:gd name="T55" fmla="*/ 2 h 106"/>
                <a:gd name="T56" fmla="*/ 69 w 90"/>
                <a:gd name="T57" fmla="*/ 6 h 106"/>
                <a:gd name="T58" fmla="*/ 77 w 90"/>
                <a:gd name="T59" fmla="*/ 10 h 106"/>
                <a:gd name="T60" fmla="*/ 83 w 90"/>
                <a:gd name="T61" fmla="*/ 16 h 106"/>
                <a:gd name="T62" fmla="*/ 85 w 90"/>
                <a:gd name="T63" fmla="*/ 23 h 106"/>
                <a:gd name="T64" fmla="*/ 67 w 90"/>
                <a:gd name="T65" fmla="*/ 29 h 106"/>
                <a:gd name="T66" fmla="*/ 65 w 90"/>
                <a:gd name="T67" fmla="*/ 21 h 106"/>
                <a:gd name="T68" fmla="*/ 60 w 90"/>
                <a:gd name="T69" fmla="*/ 18 h 106"/>
                <a:gd name="T70" fmla="*/ 52 w 90"/>
                <a:gd name="T71" fmla="*/ 16 h 106"/>
                <a:gd name="T72" fmla="*/ 41 w 90"/>
                <a:gd name="T73" fmla="*/ 14 h 106"/>
                <a:gd name="T74" fmla="*/ 31 w 90"/>
                <a:gd name="T75" fmla="*/ 16 h 106"/>
                <a:gd name="T76" fmla="*/ 25 w 90"/>
                <a:gd name="T77" fmla="*/ 20 h 106"/>
                <a:gd name="T78" fmla="*/ 21 w 90"/>
                <a:gd name="T79" fmla="*/ 23 h 106"/>
                <a:gd name="T80" fmla="*/ 21 w 90"/>
                <a:gd name="T81" fmla="*/ 27 h 106"/>
                <a:gd name="T82" fmla="*/ 21 w 90"/>
                <a:gd name="T83" fmla="*/ 31 h 106"/>
                <a:gd name="T84" fmla="*/ 23 w 90"/>
                <a:gd name="T85" fmla="*/ 33 h 106"/>
                <a:gd name="T86" fmla="*/ 27 w 90"/>
                <a:gd name="T87" fmla="*/ 37 h 106"/>
                <a:gd name="T88" fmla="*/ 31 w 90"/>
                <a:gd name="T89" fmla="*/ 39 h 106"/>
                <a:gd name="T90" fmla="*/ 37 w 90"/>
                <a:gd name="T91" fmla="*/ 41 h 106"/>
                <a:gd name="T92" fmla="*/ 50 w 90"/>
                <a:gd name="T93" fmla="*/ 43 h 106"/>
                <a:gd name="T94" fmla="*/ 65 w 90"/>
                <a:gd name="T95" fmla="*/ 48 h 106"/>
                <a:gd name="T96" fmla="*/ 75 w 90"/>
                <a:gd name="T97" fmla="*/ 50 h 106"/>
                <a:gd name="T98" fmla="*/ 83 w 90"/>
                <a:gd name="T99" fmla="*/ 56 h 106"/>
                <a:gd name="T100" fmla="*/ 87 w 90"/>
                <a:gd name="T101" fmla="*/ 60 h 106"/>
                <a:gd name="T102" fmla="*/ 90 w 90"/>
                <a:gd name="T103" fmla="*/ 68 h 106"/>
                <a:gd name="T104" fmla="*/ 90 w 90"/>
                <a:gd name="T105" fmla="*/ 75 h 106"/>
                <a:gd name="T106" fmla="*/ 89 w 90"/>
                <a:gd name="T107" fmla="*/ 85 h 106"/>
                <a:gd name="T108" fmla="*/ 85 w 90"/>
                <a:gd name="T109" fmla="*/ 93 h 106"/>
                <a:gd name="T110" fmla="*/ 77 w 90"/>
                <a:gd name="T111" fmla="*/ 98 h 106"/>
                <a:gd name="T112" fmla="*/ 67 w 90"/>
                <a:gd name="T113" fmla="*/ 102 h 106"/>
                <a:gd name="T114" fmla="*/ 56 w 90"/>
                <a:gd name="T115" fmla="*/ 106 h 106"/>
                <a:gd name="T116" fmla="*/ 41 w 90"/>
                <a:gd name="T117" fmla="*/ 106 h 106"/>
                <a:gd name="T118" fmla="*/ 23 w 90"/>
                <a:gd name="T119" fmla="*/ 102 h 106"/>
                <a:gd name="T120" fmla="*/ 12 w 90"/>
                <a:gd name="T121" fmla="*/ 96 h 106"/>
                <a:gd name="T122" fmla="*/ 2 w 90"/>
                <a:gd name="T123"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106">
                  <a:moveTo>
                    <a:pt x="0" y="73"/>
                  </a:moveTo>
                  <a:lnTo>
                    <a:pt x="18" y="71"/>
                  </a:lnTo>
                  <a:lnTo>
                    <a:pt x="18" y="73"/>
                  </a:lnTo>
                  <a:lnTo>
                    <a:pt x="19" y="75"/>
                  </a:lnTo>
                  <a:lnTo>
                    <a:pt x="19" y="77"/>
                  </a:lnTo>
                  <a:lnTo>
                    <a:pt x="21" y="79"/>
                  </a:lnTo>
                  <a:lnTo>
                    <a:pt x="21" y="81"/>
                  </a:lnTo>
                  <a:lnTo>
                    <a:pt x="23" y="83"/>
                  </a:lnTo>
                  <a:lnTo>
                    <a:pt x="25" y="85"/>
                  </a:lnTo>
                  <a:lnTo>
                    <a:pt x="27" y="87"/>
                  </a:lnTo>
                  <a:lnTo>
                    <a:pt x="29" y="87"/>
                  </a:lnTo>
                  <a:lnTo>
                    <a:pt x="31" y="89"/>
                  </a:lnTo>
                  <a:lnTo>
                    <a:pt x="33" y="89"/>
                  </a:lnTo>
                  <a:lnTo>
                    <a:pt x="35" y="91"/>
                  </a:lnTo>
                  <a:lnTo>
                    <a:pt x="37" y="91"/>
                  </a:lnTo>
                  <a:lnTo>
                    <a:pt x="41" y="91"/>
                  </a:lnTo>
                  <a:lnTo>
                    <a:pt x="42" y="93"/>
                  </a:lnTo>
                  <a:lnTo>
                    <a:pt x="46" y="93"/>
                  </a:lnTo>
                  <a:lnTo>
                    <a:pt x="50" y="93"/>
                  </a:lnTo>
                  <a:lnTo>
                    <a:pt x="52" y="91"/>
                  </a:lnTo>
                  <a:lnTo>
                    <a:pt x="54" y="91"/>
                  </a:lnTo>
                  <a:lnTo>
                    <a:pt x="58" y="91"/>
                  </a:lnTo>
                  <a:lnTo>
                    <a:pt x="60" y="91"/>
                  </a:lnTo>
                  <a:lnTo>
                    <a:pt x="62" y="89"/>
                  </a:lnTo>
                  <a:lnTo>
                    <a:pt x="64" y="89"/>
                  </a:lnTo>
                  <a:lnTo>
                    <a:pt x="65" y="87"/>
                  </a:lnTo>
                  <a:lnTo>
                    <a:pt x="67" y="85"/>
                  </a:lnTo>
                  <a:lnTo>
                    <a:pt x="67" y="85"/>
                  </a:lnTo>
                  <a:lnTo>
                    <a:pt x="69" y="83"/>
                  </a:lnTo>
                  <a:lnTo>
                    <a:pt x="69" y="81"/>
                  </a:lnTo>
                  <a:lnTo>
                    <a:pt x="71" y="81"/>
                  </a:lnTo>
                  <a:lnTo>
                    <a:pt x="71" y="79"/>
                  </a:lnTo>
                  <a:lnTo>
                    <a:pt x="71" y="77"/>
                  </a:lnTo>
                  <a:lnTo>
                    <a:pt x="71" y="75"/>
                  </a:lnTo>
                  <a:lnTo>
                    <a:pt x="71" y="73"/>
                  </a:lnTo>
                  <a:lnTo>
                    <a:pt x="71" y="73"/>
                  </a:lnTo>
                  <a:lnTo>
                    <a:pt x="71" y="71"/>
                  </a:lnTo>
                  <a:lnTo>
                    <a:pt x="69" y="70"/>
                  </a:lnTo>
                  <a:lnTo>
                    <a:pt x="69" y="70"/>
                  </a:lnTo>
                  <a:lnTo>
                    <a:pt x="69" y="68"/>
                  </a:lnTo>
                  <a:lnTo>
                    <a:pt x="67" y="68"/>
                  </a:lnTo>
                  <a:lnTo>
                    <a:pt x="65" y="66"/>
                  </a:lnTo>
                  <a:lnTo>
                    <a:pt x="65" y="66"/>
                  </a:lnTo>
                  <a:lnTo>
                    <a:pt x="64" y="66"/>
                  </a:lnTo>
                  <a:lnTo>
                    <a:pt x="62" y="64"/>
                  </a:lnTo>
                  <a:lnTo>
                    <a:pt x="60" y="64"/>
                  </a:lnTo>
                  <a:lnTo>
                    <a:pt x="56" y="64"/>
                  </a:lnTo>
                  <a:lnTo>
                    <a:pt x="54" y="62"/>
                  </a:lnTo>
                  <a:lnTo>
                    <a:pt x="50" y="62"/>
                  </a:lnTo>
                  <a:lnTo>
                    <a:pt x="46" y="60"/>
                  </a:lnTo>
                  <a:lnTo>
                    <a:pt x="42" y="60"/>
                  </a:lnTo>
                  <a:lnTo>
                    <a:pt x="37" y="58"/>
                  </a:lnTo>
                  <a:lnTo>
                    <a:pt x="33" y="58"/>
                  </a:lnTo>
                  <a:lnTo>
                    <a:pt x="29" y="56"/>
                  </a:lnTo>
                  <a:lnTo>
                    <a:pt x="27" y="56"/>
                  </a:lnTo>
                  <a:lnTo>
                    <a:pt x="23" y="54"/>
                  </a:lnTo>
                  <a:lnTo>
                    <a:pt x="21" y="54"/>
                  </a:lnTo>
                  <a:lnTo>
                    <a:pt x="19" y="52"/>
                  </a:lnTo>
                  <a:lnTo>
                    <a:pt x="18" y="52"/>
                  </a:lnTo>
                  <a:lnTo>
                    <a:pt x="16" y="50"/>
                  </a:lnTo>
                  <a:lnTo>
                    <a:pt x="14" y="50"/>
                  </a:lnTo>
                  <a:lnTo>
                    <a:pt x="12" y="48"/>
                  </a:lnTo>
                  <a:lnTo>
                    <a:pt x="10" y="46"/>
                  </a:lnTo>
                  <a:lnTo>
                    <a:pt x="8" y="46"/>
                  </a:lnTo>
                  <a:lnTo>
                    <a:pt x="8" y="45"/>
                  </a:lnTo>
                  <a:lnTo>
                    <a:pt x="6" y="43"/>
                  </a:lnTo>
                  <a:lnTo>
                    <a:pt x="6" y="41"/>
                  </a:lnTo>
                  <a:lnTo>
                    <a:pt x="4" y="39"/>
                  </a:lnTo>
                  <a:lnTo>
                    <a:pt x="4" y="39"/>
                  </a:lnTo>
                  <a:lnTo>
                    <a:pt x="4" y="37"/>
                  </a:lnTo>
                  <a:lnTo>
                    <a:pt x="2" y="35"/>
                  </a:lnTo>
                  <a:lnTo>
                    <a:pt x="2" y="33"/>
                  </a:lnTo>
                  <a:lnTo>
                    <a:pt x="2" y="31"/>
                  </a:lnTo>
                  <a:lnTo>
                    <a:pt x="2" y="29"/>
                  </a:lnTo>
                  <a:lnTo>
                    <a:pt x="2" y="27"/>
                  </a:lnTo>
                  <a:lnTo>
                    <a:pt x="2" y="25"/>
                  </a:lnTo>
                  <a:lnTo>
                    <a:pt x="2" y="23"/>
                  </a:lnTo>
                  <a:lnTo>
                    <a:pt x="4" y="23"/>
                  </a:lnTo>
                  <a:lnTo>
                    <a:pt x="4" y="21"/>
                  </a:lnTo>
                  <a:lnTo>
                    <a:pt x="4" y="20"/>
                  </a:lnTo>
                  <a:lnTo>
                    <a:pt x="4" y="18"/>
                  </a:lnTo>
                  <a:lnTo>
                    <a:pt x="6" y="18"/>
                  </a:lnTo>
                  <a:lnTo>
                    <a:pt x="6" y="16"/>
                  </a:lnTo>
                  <a:lnTo>
                    <a:pt x="8" y="14"/>
                  </a:lnTo>
                  <a:lnTo>
                    <a:pt x="8" y="12"/>
                  </a:lnTo>
                  <a:lnTo>
                    <a:pt x="10" y="12"/>
                  </a:lnTo>
                  <a:lnTo>
                    <a:pt x="12" y="10"/>
                  </a:lnTo>
                  <a:lnTo>
                    <a:pt x="12" y="10"/>
                  </a:lnTo>
                  <a:lnTo>
                    <a:pt x="14" y="8"/>
                  </a:lnTo>
                  <a:lnTo>
                    <a:pt x="16" y="8"/>
                  </a:lnTo>
                  <a:lnTo>
                    <a:pt x="16" y="6"/>
                  </a:lnTo>
                  <a:lnTo>
                    <a:pt x="18" y="6"/>
                  </a:lnTo>
                  <a:lnTo>
                    <a:pt x="19" y="4"/>
                  </a:lnTo>
                  <a:lnTo>
                    <a:pt x="19" y="4"/>
                  </a:lnTo>
                  <a:lnTo>
                    <a:pt x="21" y="4"/>
                  </a:lnTo>
                  <a:lnTo>
                    <a:pt x="23" y="2"/>
                  </a:lnTo>
                  <a:lnTo>
                    <a:pt x="25" y="2"/>
                  </a:lnTo>
                  <a:lnTo>
                    <a:pt x="27" y="2"/>
                  </a:lnTo>
                  <a:lnTo>
                    <a:pt x="29" y="2"/>
                  </a:lnTo>
                  <a:lnTo>
                    <a:pt x="31" y="0"/>
                  </a:lnTo>
                  <a:lnTo>
                    <a:pt x="33" y="0"/>
                  </a:lnTo>
                  <a:lnTo>
                    <a:pt x="35" y="0"/>
                  </a:lnTo>
                  <a:lnTo>
                    <a:pt x="37" y="0"/>
                  </a:lnTo>
                  <a:lnTo>
                    <a:pt x="39" y="0"/>
                  </a:lnTo>
                  <a:lnTo>
                    <a:pt x="41" y="0"/>
                  </a:lnTo>
                  <a:lnTo>
                    <a:pt x="42" y="0"/>
                  </a:lnTo>
                  <a:lnTo>
                    <a:pt x="46" y="0"/>
                  </a:lnTo>
                  <a:lnTo>
                    <a:pt x="48" y="0"/>
                  </a:lnTo>
                  <a:lnTo>
                    <a:pt x="52" y="0"/>
                  </a:lnTo>
                  <a:lnTo>
                    <a:pt x="56" y="0"/>
                  </a:lnTo>
                  <a:lnTo>
                    <a:pt x="58" y="2"/>
                  </a:lnTo>
                  <a:lnTo>
                    <a:pt x="60" y="2"/>
                  </a:lnTo>
                  <a:lnTo>
                    <a:pt x="64" y="2"/>
                  </a:lnTo>
                  <a:lnTo>
                    <a:pt x="65" y="4"/>
                  </a:lnTo>
                  <a:lnTo>
                    <a:pt x="67" y="4"/>
                  </a:lnTo>
                  <a:lnTo>
                    <a:pt x="69" y="6"/>
                  </a:lnTo>
                  <a:lnTo>
                    <a:pt x="73" y="6"/>
                  </a:lnTo>
                  <a:lnTo>
                    <a:pt x="73" y="8"/>
                  </a:lnTo>
                  <a:lnTo>
                    <a:pt x="75" y="8"/>
                  </a:lnTo>
                  <a:lnTo>
                    <a:pt x="77" y="10"/>
                  </a:lnTo>
                  <a:lnTo>
                    <a:pt x="79" y="12"/>
                  </a:lnTo>
                  <a:lnTo>
                    <a:pt x="81" y="12"/>
                  </a:lnTo>
                  <a:lnTo>
                    <a:pt x="81" y="14"/>
                  </a:lnTo>
                  <a:lnTo>
                    <a:pt x="83" y="16"/>
                  </a:lnTo>
                  <a:lnTo>
                    <a:pt x="83" y="18"/>
                  </a:lnTo>
                  <a:lnTo>
                    <a:pt x="85" y="20"/>
                  </a:lnTo>
                  <a:lnTo>
                    <a:pt x="85" y="21"/>
                  </a:lnTo>
                  <a:lnTo>
                    <a:pt x="85" y="23"/>
                  </a:lnTo>
                  <a:lnTo>
                    <a:pt x="87" y="25"/>
                  </a:lnTo>
                  <a:lnTo>
                    <a:pt x="87" y="29"/>
                  </a:lnTo>
                  <a:lnTo>
                    <a:pt x="67" y="31"/>
                  </a:lnTo>
                  <a:lnTo>
                    <a:pt x="67" y="29"/>
                  </a:lnTo>
                  <a:lnTo>
                    <a:pt x="67" y="27"/>
                  </a:lnTo>
                  <a:lnTo>
                    <a:pt x="67" y="25"/>
                  </a:lnTo>
                  <a:lnTo>
                    <a:pt x="65" y="23"/>
                  </a:lnTo>
                  <a:lnTo>
                    <a:pt x="65" y="21"/>
                  </a:lnTo>
                  <a:lnTo>
                    <a:pt x="64" y="21"/>
                  </a:lnTo>
                  <a:lnTo>
                    <a:pt x="62" y="20"/>
                  </a:lnTo>
                  <a:lnTo>
                    <a:pt x="62" y="18"/>
                  </a:lnTo>
                  <a:lnTo>
                    <a:pt x="60" y="18"/>
                  </a:lnTo>
                  <a:lnTo>
                    <a:pt x="58" y="16"/>
                  </a:lnTo>
                  <a:lnTo>
                    <a:pt x="56" y="16"/>
                  </a:lnTo>
                  <a:lnTo>
                    <a:pt x="54" y="16"/>
                  </a:lnTo>
                  <a:lnTo>
                    <a:pt x="52" y="16"/>
                  </a:lnTo>
                  <a:lnTo>
                    <a:pt x="50" y="14"/>
                  </a:lnTo>
                  <a:lnTo>
                    <a:pt x="46" y="14"/>
                  </a:lnTo>
                  <a:lnTo>
                    <a:pt x="44" y="14"/>
                  </a:lnTo>
                  <a:lnTo>
                    <a:pt x="41" y="14"/>
                  </a:lnTo>
                  <a:lnTo>
                    <a:pt x="39" y="14"/>
                  </a:lnTo>
                  <a:lnTo>
                    <a:pt x="35" y="14"/>
                  </a:lnTo>
                  <a:lnTo>
                    <a:pt x="33" y="16"/>
                  </a:lnTo>
                  <a:lnTo>
                    <a:pt x="31" y="16"/>
                  </a:lnTo>
                  <a:lnTo>
                    <a:pt x="29" y="16"/>
                  </a:lnTo>
                  <a:lnTo>
                    <a:pt x="27" y="18"/>
                  </a:lnTo>
                  <a:lnTo>
                    <a:pt x="25" y="18"/>
                  </a:lnTo>
                  <a:lnTo>
                    <a:pt x="25" y="20"/>
                  </a:lnTo>
                  <a:lnTo>
                    <a:pt x="23" y="20"/>
                  </a:lnTo>
                  <a:lnTo>
                    <a:pt x="23" y="21"/>
                  </a:lnTo>
                  <a:lnTo>
                    <a:pt x="21" y="21"/>
                  </a:lnTo>
                  <a:lnTo>
                    <a:pt x="21" y="23"/>
                  </a:lnTo>
                  <a:lnTo>
                    <a:pt x="21" y="25"/>
                  </a:lnTo>
                  <a:lnTo>
                    <a:pt x="21" y="25"/>
                  </a:lnTo>
                  <a:lnTo>
                    <a:pt x="21" y="27"/>
                  </a:lnTo>
                  <a:lnTo>
                    <a:pt x="21" y="27"/>
                  </a:lnTo>
                  <a:lnTo>
                    <a:pt x="21" y="29"/>
                  </a:lnTo>
                  <a:lnTo>
                    <a:pt x="21" y="29"/>
                  </a:lnTo>
                  <a:lnTo>
                    <a:pt x="21" y="31"/>
                  </a:lnTo>
                  <a:lnTo>
                    <a:pt x="21" y="31"/>
                  </a:lnTo>
                  <a:lnTo>
                    <a:pt x="21" y="31"/>
                  </a:lnTo>
                  <a:lnTo>
                    <a:pt x="21" y="33"/>
                  </a:lnTo>
                  <a:lnTo>
                    <a:pt x="23" y="33"/>
                  </a:lnTo>
                  <a:lnTo>
                    <a:pt x="23" y="33"/>
                  </a:lnTo>
                  <a:lnTo>
                    <a:pt x="23" y="35"/>
                  </a:lnTo>
                  <a:lnTo>
                    <a:pt x="25" y="35"/>
                  </a:lnTo>
                  <a:lnTo>
                    <a:pt x="25" y="35"/>
                  </a:lnTo>
                  <a:lnTo>
                    <a:pt x="27" y="37"/>
                  </a:lnTo>
                  <a:lnTo>
                    <a:pt x="27" y="37"/>
                  </a:lnTo>
                  <a:lnTo>
                    <a:pt x="29" y="37"/>
                  </a:lnTo>
                  <a:lnTo>
                    <a:pt x="29" y="37"/>
                  </a:lnTo>
                  <a:lnTo>
                    <a:pt x="31" y="39"/>
                  </a:lnTo>
                  <a:lnTo>
                    <a:pt x="33" y="39"/>
                  </a:lnTo>
                  <a:lnTo>
                    <a:pt x="33" y="39"/>
                  </a:lnTo>
                  <a:lnTo>
                    <a:pt x="35" y="39"/>
                  </a:lnTo>
                  <a:lnTo>
                    <a:pt x="37" y="41"/>
                  </a:lnTo>
                  <a:lnTo>
                    <a:pt x="41" y="41"/>
                  </a:lnTo>
                  <a:lnTo>
                    <a:pt x="42" y="41"/>
                  </a:lnTo>
                  <a:lnTo>
                    <a:pt x="46" y="43"/>
                  </a:lnTo>
                  <a:lnTo>
                    <a:pt x="50" y="43"/>
                  </a:lnTo>
                  <a:lnTo>
                    <a:pt x="56" y="45"/>
                  </a:lnTo>
                  <a:lnTo>
                    <a:pt x="60" y="46"/>
                  </a:lnTo>
                  <a:lnTo>
                    <a:pt x="64" y="46"/>
                  </a:lnTo>
                  <a:lnTo>
                    <a:pt x="65" y="48"/>
                  </a:lnTo>
                  <a:lnTo>
                    <a:pt x="69" y="48"/>
                  </a:lnTo>
                  <a:lnTo>
                    <a:pt x="71" y="48"/>
                  </a:lnTo>
                  <a:lnTo>
                    <a:pt x="73" y="50"/>
                  </a:lnTo>
                  <a:lnTo>
                    <a:pt x="75" y="50"/>
                  </a:lnTo>
                  <a:lnTo>
                    <a:pt x="77" y="52"/>
                  </a:lnTo>
                  <a:lnTo>
                    <a:pt x="79" y="52"/>
                  </a:lnTo>
                  <a:lnTo>
                    <a:pt x="81" y="54"/>
                  </a:lnTo>
                  <a:lnTo>
                    <a:pt x="83" y="56"/>
                  </a:lnTo>
                  <a:lnTo>
                    <a:pt x="85" y="56"/>
                  </a:lnTo>
                  <a:lnTo>
                    <a:pt x="85" y="58"/>
                  </a:lnTo>
                  <a:lnTo>
                    <a:pt x="87" y="60"/>
                  </a:lnTo>
                  <a:lnTo>
                    <a:pt x="87" y="60"/>
                  </a:lnTo>
                  <a:lnTo>
                    <a:pt x="89" y="62"/>
                  </a:lnTo>
                  <a:lnTo>
                    <a:pt x="89" y="64"/>
                  </a:lnTo>
                  <a:lnTo>
                    <a:pt x="90" y="66"/>
                  </a:lnTo>
                  <a:lnTo>
                    <a:pt x="90" y="68"/>
                  </a:lnTo>
                  <a:lnTo>
                    <a:pt x="90" y="70"/>
                  </a:lnTo>
                  <a:lnTo>
                    <a:pt x="90" y="71"/>
                  </a:lnTo>
                  <a:lnTo>
                    <a:pt x="90" y="73"/>
                  </a:lnTo>
                  <a:lnTo>
                    <a:pt x="90" y="75"/>
                  </a:lnTo>
                  <a:lnTo>
                    <a:pt x="90" y="77"/>
                  </a:lnTo>
                  <a:lnTo>
                    <a:pt x="90" y="81"/>
                  </a:lnTo>
                  <a:lnTo>
                    <a:pt x="89" y="83"/>
                  </a:lnTo>
                  <a:lnTo>
                    <a:pt x="89" y="85"/>
                  </a:lnTo>
                  <a:lnTo>
                    <a:pt x="87" y="87"/>
                  </a:lnTo>
                  <a:lnTo>
                    <a:pt x="87" y="89"/>
                  </a:lnTo>
                  <a:lnTo>
                    <a:pt x="85" y="91"/>
                  </a:lnTo>
                  <a:lnTo>
                    <a:pt x="85" y="93"/>
                  </a:lnTo>
                  <a:lnTo>
                    <a:pt x="83" y="94"/>
                  </a:lnTo>
                  <a:lnTo>
                    <a:pt x="81" y="94"/>
                  </a:lnTo>
                  <a:lnTo>
                    <a:pt x="79" y="96"/>
                  </a:lnTo>
                  <a:lnTo>
                    <a:pt x="77" y="98"/>
                  </a:lnTo>
                  <a:lnTo>
                    <a:pt x="75" y="100"/>
                  </a:lnTo>
                  <a:lnTo>
                    <a:pt x="71" y="100"/>
                  </a:lnTo>
                  <a:lnTo>
                    <a:pt x="69" y="102"/>
                  </a:lnTo>
                  <a:lnTo>
                    <a:pt x="67" y="102"/>
                  </a:lnTo>
                  <a:lnTo>
                    <a:pt x="64" y="104"/>
                  </a:lnTo>
                  <a:lnTo>
                    <a:pt x="62" y="104"/>
                  </a:lnTo>
                  <a:lnTo>
                    <a:pt x="58" y="104"/>
                  </a:lnTo>
                  <a:lnTo>
                    <a:pt x="56" y="106"/>
                  </a:lnTo>
                  <a:lnTo>
                    <a:pt x="52" y="106"/>
                  </a:lnTo>
                  <a:lnTo>
                    <a:pt x="50" y="106"/>
                  </a:lnTo>
                  <a:lnTo>
                    <a:pt x="46" y="106"/>
                  </a:lnTo>
                  <a:lnTo>
                    <a:pt x="41" y="106"/>
                  </a:lnTo>
                  <a:lnTo>
                    <a:pt x="37" y="106"/>
                  </a:lnTo>
                  <a:lnTo>
                    <a:pt x="31" y="104"/>
                  </a:lnTo>
                  <a:lnTo>
                    <a:pt x="27" y="104"/>
                  </a:lnTo>
                  <a:lnTo>
                    <a:pt x="23" y="102"/>
                  </a:lnTo>
                  <a:lnTo>
                    <a:pt x="19" y="102"/>
                  </a:lnTo>
                  <a:lnTo>
                    <a:pt x="18" y="100"/>
                  </a:lnTo>
                  <a:lnTo>
                    <a:pt x="14" y="98"/>
                  </a:lnTo>
                  <a:lnTo>
                    <a:pt x="12" y="96"/>
                  </a:lnTo>
                  <a:lnTo>
                    <a:pt x="8" y="93"/>
                  </a:lnTo>
                  <a:lnTo>
                    <a:pt x="6" y="91"/>
                  </a:lnTo>
                  <a:lnTo>
                    <a:pt x="4" y="87"/>
                  </a:lnTo>
                  <a:lnTo>
                    <a:pt x="2" y="85"/>
                  </a:lnTo>
                  <a:lnTo>
                    <a:pt x="2" y="81"/>
                  </a:lnTo>
                  <a:lnTo>
                    <a:pt x="0" y="77"/>
                  </a:lnTo>
                  <a:lnTo>
                    <a:pt x="0" y="73"/>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6" name="Freeform 53"/>
            <p:cNvSpPr>
              <a:spLocks noEditPoints="1"/>
            </p:cNvSpPr>
            <p:nvPr/>
          </p:nvSpPr>
          <p:spPr bwMode="auto">
            <a:xfrm>
              <a:off x="6089650" y="2057400"/>
              <a:ext cx="161925" cy="168275"/>
            </a:xfrm>
            <a:custGeom>
              <a:avLst/>
              <a:gdLst>
                <a:gd name="T0" fmla="*/ 100 w 102"/>
                <a:gd name="T1" fmla="*/ 77 h 106"/>
                <a:gd name="T2" fmla="*/ 94 w 102"/>
                <a:gd name="T3" fmla="*/ 87 h 106"/>
                <a:gd name="T4" fmla="*/ 88 w 102"/>
                <a:gd name="T5" fmla="*/ 94 h 106"/>
                <a:gd name="T6" fmla="*/ 78 w 102"/>
                <a:gd name="T7" fmla="*/ 100 h 106"/>
                <a:gd name="T8" fmla="*/ 67 w 102"/>
                <a:gd name="T9" fmla="*/ 104 h 106"/>
                <a:gd name="T10" fmla="*/ 54 w 102"/>
                <a:gd name="T11" fmla="*/ 106 h 106"/>
                <a:gd name="T12" fmla="*/ 36 w 102"/>
                <a:gd name="T13" fmla="*/ 104 h 106"/>
                <a:gd name="T14" fmla="*/ 23 w 102"/>
                <a:gd name="T15" fmla="*/ 98 h 106"/>
                <a:gd name="T16" fmla="*/ 11 w 102"/>
                <a:gd name="T17" fmla="*/ 89 h 106"/>
                <a:gd name="T18" fmla="*/ 4 w 102"/>
                <a:gd name="T19" fmla="*/ 75 h 106"/>
                <a:gd name="T20" fmla="*/ 2 w 102"/>
                <a:gd name="T21" fmla="*/ 60 h 106"/>
                <a:gd name="T22" fmla="*/ 2 w 102"/>
                <a:gd name="T23" fmla="*/ 43 h 106"/>
                <a:gd name="T24" fmla="*/ 6 w 102"/>
                <a:gd name="T25" fmla="*/ 27 h 106"/>
                <a:gd name="T26" fmla="*/ 15 w 102"/>
                <a:gd name="T27" fmla="*/ 14 h 106"/>
                <a:gd name="T28" fmla="*/ 27 w 102"/>
                <a:gd name="T29" fmla="*/ 6 h 106"/>
                <a:gd name="T30" fmla="*/ 40 w 102"/>
                <a:gd name="T31" fmla="*/ 0 h 106"/>
                <a:gd name="T32" fmla="*/ 57 w 102"/>
                <a:gd name="T33" fmla="*/ 0 h 106"/>
                <a:gd name="T34" fmla="*/ 73 w 102"/>
                <a:gd name="T35" fmla="*/ 4 h 106"/>
                <a:gd name="T36" fmla="*/ 84 w 102"/>
                <a:gd name="T37" fmla="*/ 10 h 106"/>
                <a:gd name="T38" fmla="*/ 94 w 102"/>
                <a:gd name="T39" fmla="*/ 21 h 106"/>
                <a:gd name="T40" fmla="*/ 100 w 102"/>
                <a:gd name="T41" fmla="*/ 35 h 106"/>
                <a:gd name="T42" fmla="*/ 102 w 102"/>
                <a:gd name="T43" fmla="*/ 52 h 106"/>
                <a:gd name="T44" fmla="*/ 102 w 102"/>
                <a:gd name="T45" fmla="*/ 54 h 106"/>
                <a:gd name="T46" fmla="*/ 102 w 102"/>
                <a:gd name="T47" fmla="*/ 56 h 106"/>
                <a:gd name="T48" fmla="*/ 19 w 102"/>
                <a:gd name="T49" fmla="*/ 58 h 106"/>
                <a:gd name="T50" fmla="*/ 21 w 102"/>
                <a:gd name="T51" fmla="*/ 70 h 106"/>
                <a:gd name="T52" fmla="*/ 27 w 102"/>
                <a:gd name="T53" fmla="*/ 77 h 106"/>
                <a:gd name="T54" fmla="*/ 32 w 102"/>
                <a:gd name="T55" fmla="*/ 85 h 106"/>
                <a:gd name="T56" fmla="*/ 40 w 102"/>
                <a:gd name="T57" fmla="*/ 89 h 106"/>
                <a:gd name="T58" fmla="*/ 50 w 102"/>
                <a:gd name="T59" fmla="*/ 93 h 106"/>
                <a:gd name="T60" fmla="*/ 57 w 102"/>
                <a:gd name="T61" fmla="*/ 91 h 106"/>
                <a:gd name="T62" fmla="*/ 65 w 102"/>
                <a:gd name="T63" fmla="*/ 91 h 106"/>
                <a:gd name="T64" fmla="*/ 71 w 102"/>
                <a:gd name="T65" fmla="*/ 87 h 106"/>
                <a:gd name="T66" fmla="*/ 75 w 102"/>
                <a:gd name="T67" fmla="*/ 83 h 106"/>
                <a:gd name="T68" fmla="*/ 80 w 102"/>
                <a:gd name="T69" fmla="*/ 75 h 106"/>
                <a:gd name="T70" fmla="*/ 21 w 102"/>
                <a:gd name="T71" fmla="*/ 43 h 106"/>
                <a:gd name="T72" fmla="*/ 80 w 102"/>
                <a:gd name="T73" fmla="*/ 37 h 106"/>
                <a:gd name="T74" fmla="*/ 78 w 102"/>
                <a:gd name="T75" fmla="*/ 29 h 106"/>
                <a:gd name="T76" fmla="*/ 75 w 102"/>
                <a:gd name="T77" fmla="*/ 23 h 106"/>
                <a:gd name="T78" fmla="*/ 67 w 102"/>
                <a:gd name="T79" fmla="*/ 18 h 106"/>
                <a:gd name="T80" fmla="*/ 59 w 102"/>
                <a:gd name="T81" fmla="*/ 16 h 106"/>
                <a:gd name="T82" fmla="*/ 50 w 102"/>
                <a:gd name="T83" fmla="*/ 14 h 106"/>
                <a:gd name="T84" fmla="*/ 40 w 102"/>
                <a:gd name="T85" fmla="*/ 16 h 106"/>
                <a:gd name="T86" fmla="*/ 32 w 102"/>
                <a:gd name="T87" fmla="*/ 20 h 106"/>
                <a:gd name="T88" fmla="*/ 27 w 102"/>
                <a:gd name="T89" fmla="*/ 27 h 106"/>
                <a:gd name="T90" fmla="*/ 23 w 102"/>
                <a:gd name="T91" fmla="*/ 35 h 106"/>
                <a:gd name="T92" fmla="*/ 21 w 102"/>
                <a:gd name="T93"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6">
                  <a:moveTo>
                    <a:pt x="82" y="71"/>
                  </a:moveTo>
                  <a:lnTo>
                    <a:pt x="102" y="73"/>
                  </a:lnTo>
                  <a:lnTo>
                    <a:pt x="100" y="77"/>
                  </a:lnTo>
                  <a:lnTo>
                    <a:pt x="98" y="81"/>
                  </a:lnTo>
                  <a:lnTo>
                    <a:pt x="96" y="83"/>
                  </a:lnTo>
                  <a:lnTo>
                    <a:pt x="94" y="87"/>
                  </a:lnTo>
                  <a:lnTo>
                    <a:pt x="92" y="91"/>
                  </a:lnTo>
                  <a:lnTo>
                    <a:pt x="90" y="93"/>
                  </a:lnTo>
                  <a:lnTo>
                    <a:pt x="88" y="94"/>
                  </a:lnTo>
                  <a:lnTo>
                    <a:pt x="84" y="96"/>
                  </a:lnTo>
                  <a:lnTo>
                    <a:pt x="80" y="98"/>
                  </a:lnTo>
                  <a:lnTo>
                    <a:pt x="78" y="100"/>
                  </a:lnTo>
                  <a:lnTo>
                    <a:pt x="75" y="102"/>
                  </a:lnTo>
                  <a:lnTo>
                    <a:pt x="71" y="104"/>
                  </a:lnTo>
                  <a:lnTo>
                    <a:pt x="67" y="104"/>
                  </a:lnTo>
                  <a:lnTo>
                    <a:pt x="61" y="106"/>
                  </a:lnTo>
                  <a:lnTo>
                    <a:pt x="57" y="106"/>
                  </a:lnTo>
                  <a:lnTo>
                    <a:pt x="54" y="106"/>
                  </a:lnTo>
                  <a:lnTo>
                    <a:pt x="48" y="106"/>
                  </a:lnTo>
                  <a:lnTo>
                    <a:pt x="42" y="104"/>
                  </a:lnTo>
                  <a:lnTo>
                    <a:pt x="36" y="104"/>
                  </a:lnTo>
                  <a:lnTo>
                    <a:pt x="31" y="102"/>
                  </a:lnTo>
                  <a:lnTo>
                    <a:pt x="27" y="100"/>
                  </a:lnTo>
                  <a:lnTo>
                    <a:pt x="23" y="98"/>
                  </a:lnTo>
                  <a:lnTo>
                    <a:pt x="19" y="94"/>
                  </a:lnTo>
                  <a:lnTo>
                    <a:pt x="15" y="93"/>
                  </a:lnTo>
                  <a:lnTo>
                    <a:pt x="11" y="89"/>
                  </a:lnTo>
                  <a:lnTo>
                    <a:pt x="9" y="85"/>
                  </a:lnTo>
                  <a:lnTo>
                    <a:pt x="6" y="81"/>
                  </a:lnTo>
                  <a:lnTo>
                    <a:pt x="4" y="75"/>
                  </a:lnTo>
                  <a:lnTo>
                    <a:pt x="2" y="71"/>
                  </a:lnTo>
                  <a:lnTo>
                    <a:pt x="2" y="66"/>
                  </a:lnTo>
                  <a:lnTo>
                    <a:pt x="2" y="60"/>
                  </a:lnTo>
                  <a:lnTo>
                    <a:pt x="0" y="54"/>
                  </a:lnTo>
                  <a:lnTo>
                    <a:pt x="2" y="48"/>
                  </a:lnTo>
                  <a:lnTo>
                    <a:pt x="2" y="43"/>
                  </a:lnTo>
                  <a:lnTo>
                    <a:pt x="2" y="37"/>
                  </a:lnTo>
                  <a:lnTo>
                    <a:pt x="4" y="31"/>
                  </a:lnTo>
                  <a:lnTo>
                    <a:pt x="6" y="27"/>
                  </a:lnTo>
                  <a:lnTo>
                    <a:pt x="9" y="21"/>
                  </a:lnTo>
                  <a:lnTo>
                    <a:pt x="11" y="18"/>
                  </a:lnTo>
                  <a:lnTo>
                    <a:pt x="15" y="14"/>
                  </a:lnTo>
                  <a:lnTo>
                    <a:pt x="19" y="10"/>
                  </a:lnTo>
                  <a:lnTo>
                    <a:pt x="23" y="8"/>
                  </a:lnTo>
                  <a:lnTo>
                    <a:pt x="27" y="6"/>
                  </a:lnTo>
                  <a:lnTo>
                    <a:pt x="31" y="4"/>
                  </a:lnTo>
                  <a:lnTo>
                    <a:pt x="36" y="2"/>
                  </a:lnTo>
                  <a:lnTo>
                    <a:pt x="40" y="0"/>
                  </a:lnTo>
                  <a:lnTo>
                    <a:pt x="46" y="0"/>
                  </a:lnTo>
                  <a:lnTo>
                    <a:pt x="52" y="0"/>
                  </a:lnTo>
                  <a:lnTo>
                    <a:pt x="57" y="0"/>
                  </a:lnTo>
                  <a:lnTo>
                    <a:pt x="63" y="0"/>
                  </a:lnTo>
                  <a:lnTo>
                    <a:pt x="67" y="2"/>
                  </a:lnTo>
                  <a:lnTo>
                    <a:pt x="73" y="4"/>
                  </a:lnTo>
                  <a:lnTo>
                    <a:pt x="77" y="6"/>
                  </a:lnTo>
                  <a:lnTo>
                    <a:pt x="80" y="8"/>
                  </a:lnTo>
                  <a:lnTo>
                    <a:pt x="84" y="10"/>
                  </a:lnTo>
                  <a:lnTo>
                    <a:pt x="88" y="14"/>
                  </a:lnTo>
                  <a:lnTo>
                    <a:pt x="92" y="18"/>
                  </a:lnTo>
                  <a:lnTo>
                    <a:pt x="94" y="21"/>
                  </a:lnTo>
                  <a:lnTo>
                    <a:pt x="96" y="25"/>
                  </a:lnTo>
                  <a:lnTo>
                    <a:pt x="98" y="31"/>
                  </a:lnTo>
                  <a:lnTo>
                    <a:pt x="100" y="35"/>
                  </a:lnTo>
                  <a:lnTo>
                    <a:pt x="102" y="41"/>
                  </a:lnTo>
                  <a:lnTo>
                    <a:pt x="102" y="46"/>
                  </a:lnTo>
                  <a:lnTo>
                    <a:pt x="102" y="52"/>
                  </a:lnTo>
                  <a:lnTo>
                    <a:pt x="102" y="52"/>
                  </a:lnTo>
                  <a:lnTo>
                    <a:pt x="102" y="54"/>
                  </a:lnTo>
                  <a:lnTo>
                    <a:pt x="102" y="54"/>
                  </a:lnTo>
                  <a:lnTo>
                    <a:pt x="102" y="54"/>
                  </a:lnTo>
                  <a:lnTo>
                    <a:pt x="102" y="56"/>
                  </a:lnTo>
                  <a:lnTo>
                    <a:pt x="102" y="56"/>
                  </a:lnTo>
                  <a:lnTo>
                    <a:pt x="102" y="56"/>
                  </a:lnTo>
                  <a:lnTo>
                    <a:pt x="102" y="58"/>
                  </a:lnTo>
                  <a:lnTo>
                    <a:pt x="19" y="58"/>
                  </a:lnTo>
                  <a:lnTo>
                    <a:pt x="21" y="62"/>
                  </a:lnTo>
                  <a:lnTo>
                    <a:pt x="21" y="66"/>
                  </a:lnTo>
                  <a:lnTo>
                    <a:pt x="21" y="70"/>
                  </a:lnTo>
                  <a:lnTo>
                    <a:pt x="23" y="71"/>
                  </a:lnTo>
                  <a:lnTo>
                    <a:pt x="25" y="75"/>
                  </a:lnTo>
                  <a:lnTo>
                    <a:pt x="27" y="77"/>
                  </a:lnTo>
                  <a:lnTo>
                    <a:pt x="29" y="81"/>
                  </a:lnTo>
                  <a:lnTo>
                    <a:pt x="31" y="83"/>
                  </a:lnTo>
                  <a:lnTo>
                    <a:pt x="32" y="85"/>
                  </a:lnTo>
                  <a:lnTo>
                    <a:pt x="34" y="87"/>
                  </a:lnTo>
                  <a:lnTo>
                    <a:pt x="38" y="89"/>
                  </a:lnTo>
                  <a:lnTo>
                    <a:pt x="40" y="89"/>
                  </a:lnTo>
                  <a:lnTo>
                    <a:pt x="44" y="91"/>
                  </a:lnTo>
                  <a:lnTo>
                    <a:pt x="46" y="91"/>
                  </a:lnTo>
                  <a:lnTo>
                    <a:pt x="50" y="93"/>
                  </a:lnTo>
                  <a:lnTo>
                    <a:pt x="54" y="93"/>
                  </a:lnTo>
                  <a:lnTo>
                    <a:pt x="55" y="93"/>
                  </a:lnTo>
                  <a:lnTo>
                    <a:pt x="57" y="91"/>
                  </a:lnTo>
                  <a:lnTo>
                    <a:pt x="61" y="91"/>
                  </a:lnTo>
                  <a:lnTo>
                    <a:pt x="63" y="91"/>
                  </a:lnTo>
                  <a:lnTo>
                    <a:pt x="65" y="91"/>
                  </a:lnTo>
                  <a:lnTo>
                    <a:pt x="67" y="89"/>
                  </a:lnTo>
                  <a:lnTo>
                    <a:pt x="69" y="89"/>
                  </a:lnTo>
                  <a:lnTo>
                    <a:pt x="71" y="87"/>
                  </a:lnTo>
                  <a:lnTo>
                    <a:pt x="73" y="85"/>
                  </a:lnTo>
                  <a:lnTo>
                    <a:pt x="75" y="85"/>
                  </a:lnTo>
                  <a:lnTo>
                    <a:pt x="75" y="83"/>
                  </a:lnTo>
                  <a:lnTo>
                    <a:pt x="77" y="81"/>
                  </a:lnTo>
                  <a:lnTo>
                    <a:pt x="78" y="79"/>
                  </a:lnTo>
                  <a:lnTo>
                    <a:pt x="80" y="75"/>
                  </a:lnTo>
                  <a:lnTo>
                    <a:pt x="80" y="73"/>
                  </a:lnTo>
                  <a:lnTo>
                    <a:pt x="82" y="71"/>
                  </a:lnTo>
                  <a:close/>
                  <a:moveTo>
                    <a:pt x="21" y="43"/>
                  </a:moveTo>
                  <a:lnTo>
                    <a:pt x="82" y="43"/>
                  </a:lnTo>
                  <a:lnTo>
                    <a:pt x="82" y="41"/>
                  </a:lnTo>
                  <a:lnTo>
                    <a:pt x="80" y="37"/>
                  </a:lnTo>
                  <a:lnTo>
                    <a:pt x="80" y="35"/>
                  </a:lnTo>
                  <a:lnTo>
                    <a:pt x="80" y="31"/>
                  </a:lnTo>
                  <a:lnTo>
                    <a:pt x="78" y="29"/>
                  </a:lnTo>
                  <a:lnTo>
                    <a:pt x="78" y="27"/>
                  </a:lnTo>
                  <a:lnTo>
                    <a:pt x="77" y="25"/>
                  </a:lnTo>
                  <a:lnTo>
                    <a:pt x="75" y="23"/>
                  </a:lnTo>
                  <a:lnTo>
                    <a:pt x="73" y="21"/>
                  </a:lnTo>
                  <a:lnTo>
                    <a:pt x="71" y="20"/>
                  </a:lnTo>
                  <a:lnTo>
                    <a:pt x="67" y="18"/>
                  </a:lnTo>
                  <a:lnTo>
                    <a:pt x="65" y="16"/>
                  </a:lnTo>
                  <a:lnTo>
                    <a:pt x="61" y="16"/>
                  </a:lnTo>
                  <a:lnTo>
                    <a:pt x="59" y="16"/>
                  </a:lnTo>
                  <a:lnTo>
                    <a:pt x="55" y="14"/>
                  </a:lnTo>
                  <a:lnTo>
                    <a:pt x="52" y="14"/>
                  </a:lnTo>
                  <a:lnTo>
                    <a:pt x="50" y="14"/>
                  </a:lnTo>
                  <a:lnTo>
                    <a:pt x="46" y="14"/>
                  </a:lnTo>
                  <a:lnTo>
                    <a:pt x="44" y="16"/>
                  </a:lnTo>
                  <a:lnTo>
                    <a:pt x="40" y="16"/>
                  </a:lnTo>
                  <a:lnTo>
                    <a:pt x="38" y="18"/>
                  </a:lnTo>
                  <a:lnTo>
                    <a:pt x="34" y="20"/>
                  </a:lnTo>
                  <a:lnTo>
                    <a:pt x="32" y="20"/>
                  </a:lnTo>
                  <a:lnTo>
                    <a:pt x="31" y="21"/>
                  </a:lnTo>
                  <a:lnTo>
                    <a:pt x="29" y="23"/>
                  </a:lnTo>
                  <a:lnTo>
                    <a:pt x="27" y="27"/>
                  </a:lnTo>
                  <a:lnTo>
                    <a:pt x="25" y="29"/>
                  </a:lnTo>
                  <a:lnTo>
                    <a:pt x="23" y="31"/>
                  </a:lnTo>
                  <a:lnTo>
                    <a:pt x="23" y="35"/>
                  </a:lnTo>
                  <a:lnTo>
                    <a:pt x="21" y="37"/>
                  </a:lnTo>
                  <a:lnTo>
                    <a:pt x="21" y="41"/>
                  </a:lnTo>
                  <a:lnTo>
                    <a:pt x="21" y="43"/>
                  </a:lnTo>
                  <a:close/>
                </a:path>
              </a:pathLst>
            </a:custGeom>
            <a:solidFill>
              <a:srgbClr val="9155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7" name="Freeform 54"/>
            <p:cNvSpPr>
              <a:spLocks/>
            </p:cNvSpPr>
            <p:nvPr/>
          </p:nvSpPr>
          <p:spPr bwMode="auto">
            <a:xfrm>
              <a:off x="4300538" y="1652588"/>
              <a:ext cx="225425" cy="222250"/>
            </a:xfrm>
            <a:custGeom>
              <a:avLst/>
              <a:gdLst>
                <a:gd name="T0" fmla="*/ 0 w 142"/>
                <a:gd name="T1" fmla="*/ 140 h 140"/>
                <a:gd name="T2" fmla="*/ 58 w 142"/>
                <a:gd name="T3" fmla="*/ 0 h 140"/>
                <a:gd name="T4" fmla="*/ 81 w 142"/>
                <a:gd name="T5" fmla="*/ 0 h 140"/>
                <a:gd name="T6" fmla="*/ 142 w 142"/>
                <a:gd name="T7" fmla="*/ 140 h 140"/>
                <a:gd name="T8" fmla="*/ 119 w 142"/>
                <a:gd name="T9" fmla="*/ 140 h 140"/>
                <a:gd name="T10" fmla="*/ 102 w 142"/>
                <a:gd name="T11" fmla="*/ 98 h 140"/>
                <a:gd name="T12" fmla="*/ 39 w 142"/>
                <a:gd name="T13" fmla="*/ 98 h 140"/>
                <a:gd name="T14" fmla="*/ 21 w 142"/>
                <a:gd name="T15" fmla="*/ 140 h 140"/>
                <a:gd name="T16" fmla="*/ 0 w 142"/>
                <a:gd name="T1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0">
                  <a:moveTo>
                    <a:pt x="0" y="140"/>
                  </a:moveTo>
                  <a:lnTo>
                    <a:pt x="58" y="0"/>
                  </a:lnTo>
                  <a:lnTo>
                    <a:pt x="81" y="0"/>
                  </a:lnTo>
                  <a:lnTo>
                    <a:pt x="142" y="140"/>
                  </a:lnTo>
                  <a:lnTo>
                    <a:pt x="119" y="140"/>
                  </a:lnTo>
                  <a:lnTo>
                    <a:pt x="102" y="98"/>
                  </a:lnTo>
                  <a:lnTo>
                    <a:pt x="39" y="98"/>
                  </a:lnTo>
                  <a:lnTo>
                    <a:pt x="21" y="140"/>
                  </a:lnTo>
                  <a:lnTo>
                    <a:pt x="0" y="14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48" name="Freeform 55"/>
            <p:cNvSpPr>
              <a:spLocks/>
            </p:cNvSpPr>
            <p:nvPr/>
          </p:nvSpPr>
          <p:spPr bwMode="auto">
            <a:xfrm>
              <a:off x="4370388" y="1676400"/>
              <a:ext cx="82550" cy="106363"/>
            </a:xfrm>
            <a:custGeom>
              <a:avLst/>
              <a:gdLst>
                <a:gd name="T0" fmla="*/ 0 w 52"/>
                <a:gd name="T1" fmla="*/ 67 h 67"/>
                <a:gd name="T2" fmla="*/ 52 w 52"/>
                <a:gd name="T3" fmla="*/ 67 h 67"/>
                <a:gd name="T4" fmla="*/ 35 w 52"/>
                <a:gd name="T5" fmla="*/ 29 h 67"/>
                <a:gd name="T6" fmla="*/ 33 w 52"/>
                <a:gd name="T7" fmla="*/ 25 h 67"/>
                <a:gd name="T8" fmla="*/ 33 w 52"/>
                <a:gd name="T9" fmla="*/ 21 h 67"/>
                <a:gd name="T10" fmla="*/ 31 w 52"/>
                <a:gd name="T11" fmla="*/ 17 h 67"/>
                <a:gd name="T12" fmla="*/ 29 w 52"/>
                <a:gd name="T13" fmla="*/ 14 h 67"/>
                <a:gd name="T14" fmla="*/ 27 w 52"/>
                <a:gd name="T15" fmla="*/ 10 h 67"/>
                <a:gd name="T16" fmla="*/ 27 w 52"/>
                <a:gd name="T17" fmla="*/ 6 h 67"/>
                <a:gd name="T18" fmla="*/ 25 w 52"/>
                <a:gd name="T19" fmla="*/ 4 h 67"/>
                <a:gd name="T20" fmla="*/ 25 w 52"/>
                <a:gd name="T21" fmla="*/ 0 h 67"/>
                <a:gd name="T22" fmla="*/ 23 w 52"/>
                <a:gd name="T23" fmla="*/ 4 h 67"/>
                <a:gd name="T24" fmla="*/ 23 w 52"/>
                <a:gd name="T25" fmla="*/ 8 h 67"/>
                <a:gd name="T26" fmla="*/ 21 w 52"/>
                <a:gd name="T27" fmla="*/ 10 h 67"/>
                <a:gd name="T28" fmla="*/ 21 w 52"/>
                <a:gd name="T29" fmla="*/ 14 h 67"/>
                <a:gd name="T30" fmla="*/ 19 w 52"/>
                <a:gd name="T31" fmla="*/ 17 h 67"/>
                <a:gd name="T32" fmla="*/ 19 w 52"/>
                <a:gd name="T33" fmla="*/ 21 h 67"/>
                <a:gd name="T34" fmla="*/ 18 w 52"/>
                <a:gd name="T35" fmla="*/ 23 h 67"/>
                <a:gd name="T36" fmla="*/ 18 w 52"/>
                <a:gd name="T37" fmla="*/ 27 h 67"/>
                <a:gd name="T38" fmla="*/ 0 w 52"/>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67">
                  <a:moveTo>
                    <a:pt x="0" y="67"/>
                  </a:moveTo>
                  <a:lnTo>
                    <a:pt x="52" y="67"/>
                  </a:lnTo>
                  <a:lnTo>
                    <a:pt x="35" y="29"/>
                  </a:lnTo>
                  <a:lnTo>
                    <a:pt x="33" y="25"/>
                  </a:lnTo>
                  <a:lnTo>
                    <a:pt x="33" y="21"/>
                  </a:lnTo>
                  <a:lnTo>
                    <a:pt x="31" y="17"/>
                  </a:lnTo>
                  <a:lnTo>
                    <a:pt x="29" y="14"/>
                  </a:lnTo>
                  <a:lnTo>
                    <a:pt x="27" y="10"/>
                  </a:lnTo>
                  <a:lnTo>
                    <a:pt x="27" y="6"/>
                  </a:lnTo>
                  <a:lnTo>
                    <a:pt x="25" y="4"/>
                  </a:lnTo>
                  <a:lnTo>
                    <a:pt x="25" y="0"/>
                  </a:lnTo>
                  <a:lnTo>
                    <a:pt x="23" y="4"/>
                  </a:lnTo>
                  <a:lnTo>
                    <a:pt x="23" y="8"/>
                  </a:lnTo>
                  <a:lnTo>
                    <a:pt x="21" y="10"/>
                  </a:lnTo>
                  <a:lnTo>
                    <a:pt x="21" y="14"/>
                  </a:lnTo>
                  <a:lnTo>
                    <a:pt x="19" y="17"/>
                  </a:lnTo>
                  <a:lnTo>
                    <a:pt x="19" y="21"/>
                  </a:lnTo>
                  <a:lnTo>
                    <a:pt x="18" y="23"/>
                  </a:lnTo>
                  <a:lnTo>
                    <a:pt x="18" y="27"/>
                  </a:lnTo>
                  <a:lnTo>
                    <a:pt x="0" y="67"/>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49" name="Rectangle 56"/>
            <p:cNvSpPr>
              <a:spLocks noChangeArrowheads="1"/>
            </p:cNvSpPr>
            <p:nvPr/>
          </p:nvSpPr>
          <p:spPr bwMode="auto">
            <a:xfrm>
              <a:off x="4548188" y="1652588"/>
              <a:ext cx="30162" cy="222250"/>
            </a:xfrm>
            <a:prstGeom prst="rect">
              <a:avLst/>
            </a:prstGeom>
            <a:noFill/>
            <a:ln w="3175">
              <a:solidFill>
                <a:srgbClr val="91557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0" name="Freeform 57"/>
            <p:cNvSpPr>
              <a:spLocks/>
            </p:cNvSpPr>
            <p:nvPr/>
          </p:nvSpPr>
          <p:spPr bwMode="auto">
            <a:xfrm>
              <a:off x="4624388" y="1652588"/>
              <a:ext cx="142875" cy="222250"/>
            </a:xfrm>
            <a:custGeom>
              <a:avLst/>
              <a:gdLst>
                <a:gd name="T0" fmla="*/ 0 w 90"/>
                <a:gd name="T1" fmla="*/ 140 h 140"/>
                <a:gd name="T2" fmla="*/ 0 w 90"/>
                <a:gd name="T3" fmla="*/ 0 h 140"/>
                <a:gd name="T4" fmla="*/ 17 w 90"/>
                <a:gd name="T5" fmla="*/ 0 h 140"/>
                <a:gd name="T6" fmla="*/ 17 w 90"/>
                <a:gd name="T7" fmla="*/ 80 h 140"/>
                <a:gd name="T8" fmla="*/ 61 w 90"/>
                <a:gd name="T9" fmla="*/ 40 h 140"/>
                <a:gd name="T10" fmla="*/ 86 w 90"/>
                <a:gd name="T11" fmla="*/ 40 h 140"/>
                <a:gd name="T12" fmla="*/ 44 w 90"/>
                <a:gd name="T13" fmla="*/ 77 h 140"/>
                <a:gd name="T14" fmla="*/ 90 w 90"/>
                <a:gd name="T15" fmla="*/ 140 h 140"/>
                <a:gd name="T16" fmla="*/ 67 w 90"/>
                <a:gd name="T17" fmla="*/ 140 h 140"/>
                <a:gd name="T18" fmla="*/ 30 w 90"/>
                <a:gd name="T19" fmla="*/ 88 h 140"/>
                <a:gd name="T20" fmla="*/ 17 w 90"/>
                <a:gd name="T21" fmla="*/ 100 h 140"/>
                <a:gd name="T22" fmla="*/ 17 w 90"/>
                <a:gd name="T23" fmla="*/ 140 h 140"/>
                <a:gd name="T24" fmla="*/ 0 w 90"/>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40">
                  <a:moveTo>
                    <a:pt x="0" y="140"/>
                  </a:moveTo>
                  <a:lnTo>
                    <a:pt x="0" y="0"/>
                  </a:lnTo>
                  <a:lnTo>
                    <a:pt x="17" y="0"/>
                  </a:lnTo>
                  <a:lnTo>
                    <a:pt x="17" y="80"/>
                  </a:lnTo>
                  <a:lnTo>
                    <a:pt x="61" y="40"/>
                  </a:lnTo>
                  <a:lnTo>
                    <a:pt x="86" y="40"/>
                  </a:lnTo>
                  <a:lnTo>
                    <a:pt x="44" y="77"/>
                  </a:lnTo>
                  <a:lnTo>
                    <a:pt x="90" y="140"/>
                  </a:lnTo>
                  <a:lnTo>
                    <a:pt x="67" y="140"/>
                  </a:lnTo>
                  <a:lnTo>
                    <a:pt x="30" y="88"/>
                  </a:lnTo>
                  <a:lnTo>
                    <a:pt x="17" y="100"/>
                  </a:lnTo>
                  <a:lnTo>
                    <a:pt x="17" y="140"/>
                  </a:lnTo>
                  <a:lnTo>
                    <a:pt x="0" y="14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1" name="Freeform 58"/>
            <p:cNvSpPr>
              <a:spLocks/>
            </p:cNvSpPr>
            <p:nvPr/>
          </p:nvSpPr>
          <p:spPr bwMode="auto">
            <a:xfrm>
              <a:off x="4781550" y="1709738"/>
              <a:ext cx="158750" cy="168275"/>
            </a:xfrm>
            <a:custGeom>
              <a:avLst/>
              <a:gdLst>
                <a:gd name="T0" fmla="*/ 69 w 100"/>
                <a:gd name="T1" fmla="*/ 98 h 106"/>
                <a:gd name="T2" fmla="*/ 60 w 100"/>
                <a:gd name="T3" fmla="*/ 102 h 106"/>
                <a:gd name="T4" fmla="*/ 50 w 100"/>
                <a:gd name="T5" fmla="*/ 106 h 106"/>
                <a:gd name="T6" fmla="*/ 41 w 100"/>
                <a:gd name="T7" fmla="*/ 106 h 106"/>
                <a:gd name="T8" fmla="*/ 25 w 100"/>
                <a:gd name="T9" fmla="*/ 106 h 106"/>
                <a:gd name="T10" fmla="*/ 12 w 100"/>
                <a:gd name="T11" fmla="*/ 100 h 106"/>
                <a:gd name="T12" fmla="*/ 4 w 100"/>
                <a:gd name="T13" fmla="*/ 92 h 106"/>
                <a:gd name="T14" fmla="*/ 0 w 100"/>
                <a:gd name="T15" fmla="*/ 81 h 106"/>
                <a:gd name="T16" fmla="*/ 0 w 100"/>
                <a:gd name="T17" fmla="*/ 73 h 106"/>
                <a:gd name="T18" fmla="*/ 2 w 100"/>
                <a:gd name="T19" fmla="*/ 66 h 106"/>
                <a:gd name="T20" fmla="*/ 6 w 100"/>
                <a:gd name="T21" fmla="*/ 60 h 106"/>
                <a:gd name="T22" fmla="*/ 12 w 100"/>
                <a:gd name="T23" fmla="*/ 56 h 106"/>
                <a:gd name="T24" fmla="*/ 18 w 100"/>
                <a:gd name="T25" fmla="*/ 52 h 106"/>
                <a:gd name="T26" fmla="*/ 25 w 100"/>
                <a:gd name="T27" fmla="*/ 48 h 106"/>
                <a:gd name="T28" fmla="*/ 31 w 100"/>
                <a:gd name="T29" fmla="*/ 48 h 106"/>
                <a:gd name="T30" fmla="*/ 41 w 100"/>
                <a:gd name="T31" fmla="*/ 46 h 106"/>
                <a:gd name="T32" fmla="*/ 58 w 100"/>
                <a:gd name="T33" fmla="*/ 44 h 106"/>
                <a:gd name="T34" fmla="*/ 73 w 100"/>
                <a:gd name="T35" fmla="*/ 41 h 106"/>
                <a:gd name="T36" fmla="*/ 75 w 100"/>
                <a:gd name="T37" fmla="*/ 39 h 106"/>
                <a:gd name="T38" fmla="*/ 75 w 100"/>
                <a:gd name="T39" fmla="*/ 37 h 106"/>
                <a:gd name="T40" fmla="*/ 75 w 100"/>
                <a:gd name="T41" fmla="*/ 29 h 106"/>
                <a:gd name="T42" fmla="*/ 71 w 100"/>
                <a:gd name="T43" fmla="*/ 21 h 106"/>
                <a:gd name="T44" fmla="*/ 64 w 100"/>
                <a:gd name="T45" fmla="*/ 18 h 106"/>
                <a:gd name="T46" fmla="*/ 52 w 100"/>
                <a:gd name="T47" fmla="*/ 16 h 106"/>
                <a:gd name="T48" fmla="*/ 41 w 100"/>
                <a:gd name="T49" fmla="*/ 16 h 106"/>
                <a:gd name="T50" fmla="*/ 31 w 100"/>
                <a:gd name="T51" fmla="*/ 18 h 106"/>
                <a:gd name="T52" fmla="*/ 25 w 100"/>
                <a:gd name="T53" fmla="*/ 23 h 106"/>
                <a:gd name="T54" fmla="*/ 21 w 100"/>
                <a:gd name="T55" fmla="*/ 31 h 106"/>
                <a:gd name="T56" fmla="*/ 4 w 100"/>
                <a:gd name="T57" fmla="*/ 27 h 106"/>
                <a:gd name="T58" fmla="*/ 8 w 100"/>
                <a:gd name="T59" fmla="*/ 18 h 106"/>
                <a:gd name="T60" fmla="*/ 14 w 100"/>
                <a:gd name="T61" fmla="*/ 12 h 106"/>
                <a:gd name="T62" fmla="*/ 21 w 100"/>
                <a:gd name="T63" fmla="*/ 6 h 106"/>
                <a:gd name="T64" fmla="*/ 33 w 100"/>
                <a:gd name="T65" fmla="*/ 2 h 106"/>
                <a:gd name="T66" fmla="*/ 45 w 100"/>
                <a:gd name="T67" fmla="*/ 0 h 106"/>
                <a:gd name="T68" fmla="*/ 60 w 100"/>
                <a:gd name="T69" fmla="*/ 0 h 106"/>
                <a:gd name="T70" fmla="*/ 71 w 100"/>
                <a:gd name="T71" fmla="*/ 2 h 106"/>
                <a:gd name="T72" fmla="*/ 79 w 100"/>
                <a:gd name="T73" fmla="*/ 6 h 106"/>
                <a:gd name="T74" fmla="*/ 85 w 100"/>
                <a:gd name="T75" fmla="*/ 10 h 106"/>
                <a:gd name="T76" fmla="*/ 91 w 100"/>
                <a:gd name="T77" fmla="*/ 14 h 106"/>
                <a:gd name="T78" fmla="*/ 93 w 100"/>
                <a:gd name="T79" fmla="*/ 19 h 106"/>
                <a:gd name="T80" fmla="*/ 94 w 100"/>
                <a:gd name="T81" fmla="*/ 25 h 106"/>
                <a:gd name="T82" fmla="*/ 94 w 100"/>
                <a:gd name="T83" fmla="*/ 33 h 106"/>
                <a:gd name="T84" fmla="*/ 94 w 100"/>
                <a:gd name="T85" fmla="*/ 67 h 106"/>
                <a:gd name="T86" fmla="*/ 94 w 100"/>
                <a:gd name="T87" fmla="*/ 85 h 106"/>
                <a:gd name="T88" fmla="*/ 96 w 100"/>
                <a:gd name="T89" fmla="*/ 94 h 106"/>
                <a:gd name="T90" fmla="*/ 98 w 100"/>
                <a:gd name="T91" fmla="*/ 100 h 106"/>
                <a:gd name="T92" fmla="*/ 81 w 100"/>
                <a:gd name="T93" fmla="*/ 104 h 106"/>
                <a:gd name="T94" fmla="*/ 79 w 100"/>
                <a:gd name="T95" fmla="*/ 98 h 106"/>
                <a:gd name="T96" fmla="*/ 77 w 100"/>
                <a:gd name="T97"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106">
                  <a:moveTo>
                    <a:pt x="77" y="92"/>
                  </a:moveTo>
                  <a:lnTo>
                    <a:pt x="75" y="94"/>
                  </a:lnTo>
                  <a:lnTo>
                    <a:pt x="73" y="96"/>
                  </a:lnTo>
                  <a:lnTo>
                    <a:pt x="69" y="98"/>
                  </a:lnTo>
                  <a:lnTo>
                    <a:pt x="68" y="98"/>
                  </a:lnTo>
                  <a:lnTo>
                    <a:pt x="66" y="100"/>
                  </a:lnTo>
                  <a:lnTo>
                    <a:pt x="62" y="102"/>
                  </a:lnTo>
                  <a:lnTo>
                    <a:pt x="60" y="102"/>
                  </a:lnTo>
                  <a:lnTo>
                    <a:pt x="58" y="104"/>
                  </a:lnTo>
                  <a:lnTo>
                    <a:pt x="56" y="104"/>
                  </a:lnTo>
                  <a:lnTo>
                    <a:pt x="52" y="104"/>
                  </a:lnTo>
                  <a:lnTo>
                    <a:pt x="50" y="106"/>
                  </a:lnTo>
                  <a:lnTo>
                    <a:pt x="48" y="106"/>
                  </a:lnTo>
                  <a:lnTo>
                    <a:pt x="45" y="106"/>
                  </a:lnTo>
                  <a:lnTo>
                    <a:pt x="43" y="106"/>
                  </a:lnTo>
                  <a:lnTo>
                    <a:pt x="41" y="106"/>
                  </a:lnTo>
                  <a:lnTo>
                    <a:pt x="37" y="106"/>
                  </a:lnTo>
                  <a:lnTo>
                    <a:pt x="33" y="106"/>
                  </a:lnTo>
                  <a:lnTo>
                    <a:pt x="29" y="106"/>
                  </a:lnTo>
                  <a:lnTo>
                    <a:pt x="25" y="106"/>
                  </a:lnTo>
                  <a:lnTo>
                    <a:pt x="21" y="104"/>
                  </a:lnTo>
                  <a:lnTo>
                    <a:pt x="18" y="104"/>
                  </a:lnTo>
                  <a:lnTo>
                    <a:pt x="14" y="102"/>
                  </a:lnTo>
                  <a:lnTo>
                    <a:pt x="12" y="100"/>
                  </a:lnTo>
                  <a:lnTo>
                    <a:pt x="10" y="98"/>
                  </a:lnTo>
                  <a:lnTo>
                    <a:pt x="6" y="96"/>
                  </a:lnTo>
                  <a:lnTo>
                    <a:pt x="4" y="94"/>
                  </a:lnTo>
                  <a:lnTo>
                    <a:pt x="4" y="92"/>
                  </a:lnTo>
                  <a:lnTo>
                    <a:pt x="2" y="89"/>
                  </a:lnTo>
                  <a:lnTo>
                    <a:pt x="0" y="87"/>
                  </a:lnTo>
                  <a:lnTo>
                    <a:pt x="0" y="83"/>
                  </a:lnTo>
                  <a:lnTo>
                    <a:pt x="0" y="81"/>
                  </a:lnTo>
                  <a:lnTo>
                    <a:pt x="0" y="77"/>
                  </a:lnTo>
                  <a:lnTo>
                    <a:pt x="0" y="75"/>
                  </a:lnTo>
                  <a:lnTo>
                    <a:pt x="0" y="73"/>
                  </a:lnTo>
                  <a:lnTo>
                    <a:pt x="0" y="73"/>
                  </a:lnTo>
                  <a:lnTo>
                    <a:pt x="0" y="71"/>
                  </a:lnTo>
                  <a:lnTo>
                    <a:pt x="0" y="69"/>
                  </a:lnTo>
                  <a:lnTo>
                    <a:pt x="2" y="67"/>
                  </a:lnTo>
                  <a:lnTo>
                    <a:pt x="2" y="66"/>
                  </a:lnTo>
                  <a:lnTo>
                    <a:pt x="2" y="64"/>
                  </a:lnTo>
                  <a:lnTo>
                    <a:pt x="4" y="62"/>
                  </a:lnTo>
                  <a:lnTo>
                    <a:pt x="6" y="62"/>
                  </a:lnTo>
                  <a:lnTo>
                    <a:pt x="6" y="60"/>
                  </a:lnTo>
                  <a:lnTo>
                    <a:pt x="8" y="58"/>
                  </a:lnTo>
                  <a:lnTo>
                    <a:pt x="8" y="58"/>
                  </a:lnTo>
                  <a:lnTo>
                    <a:pt x="10" y="56"/>
                  </a:lnTo>
                  <a:lnTo>
                    <a:pt x="12" y="56"/>
                  </a:lnTo>
                  <a:lnTo>
                    <a:pt x="12" y="54"/>
                  </a:lnTo>
                  <a:lnTo>
                    <a:pt x="14" y="54"/>
                  </a:lnTo>
                  <a:lnTo>
                    <a:pt x="16" y="52"/>
                  </a:lnTo>
                  <a:lnTo>
                    <a:pt x="18" y="52"/>
                  </a:lnTo>
                  <a:lnTo>
                    <a:pt x="20" y="50"/>
                  </a:lnTo>
                  <a:lnTo>
                    <a:pt x="21" y="50"/>
                  </a:lnTo>
                  <a:lnTo>
                    <a:pt x="23" y="50"/>
                  </a:lnTo>
                  <a:lnTo>
                    <a:pt x="25" y="48"/>
                  </a:lnTo>
                  <a:lnTo>
                    <a:pt x="25" y="48"/>
                  </a:lnTo>
                  <a:lnTo>
                    <a:pt x="27" y="48"/>
                  </a:lnTo>
                  <a:lnTo>
                    <a:pt x="29" y="48"/>
                  </a:lnTo>
                  <a:lnTo>
                    <a:pt x="31" y="48"/>
                  </a:lnTo>
                  <a:lnTo>
                    <a:pt x="33" y="48"/>
                  </a:lnTo>
                  <a:lnTo>
                    <a:pt x="35" y="46"/>
                  </a:lnTo>
                  <a:lnTo>
                    <a:pt x="37" y="46"/>
                  </a:lnTo>
                  <a:lnTo>
                    <a:pt x="41" y="46"/>
                  </a:lnTo>
                  <a:lnTo>
                    <a:pt x="43" y="46"/>
                  </a:lnTo>
                  <a:lnTo>
                    <a:pt x="48" y="46"/>
                  </a:lnTo>
                  <a:lnTo>
                    <a:pt x="54" y="44"/>
                  </a:lnTo>
                  <a:lnTo>
                    <a:pt x="58" y="44"/>
                  </a:lnTo>
                  <a:lnTo>
                    <a:pt x="62" y="42"/>
                  </a:lnTo>
                  <a:lnTo>
                    <a:pt x="66" y="42"/>
                  </a:lnTo>
                  <a:lnTo>
                    <a:pt x="69" y="42"/>
                  </a:lnTo>
                  <a:lnTo>
                    <a:pt x="73" y="41"/>
                  </a:lnTo>
                  <a:lnTo>
                    <a:pt x="75" y="41"/>
                  </a:lnTo>
                  <a:lnTo>
                    <a:pt x="75" y="39"/>
                  </a:lnTo>
                  <a:lnTo>
                    <a:pt x="75" y="39"/>
                  </a:lnTo>
                  <a:lnTo>
                    <a:pt x="75" y="39"/>
                  </a:lnTo>
                  <a:lnTo>
                    <a:pt x="75" y="37"/>
                  </a:lnTo>
                  <a:lnTo>
                    <a:pt x="75" y="37"/>
                  </a:lnTo>
                  <a:lnTo>
                    <a:pt x="75" y="37"/>
                  </a:lnTo>
                  <a:lnTo>
                    <a:pt x="75" y="37"/>
                  </a:lnTo>
                  <a:lnTo>
                    <a:pt x="75" y="35"/>
                  </a:lnTo>
                  <a:lnTo>
                    <a:pt x="75" y="33"/>
                  </a:lnTo>
                  <a:lnTo>
                    <a:pt x="75" y="31"/>
                  </a:lnTo>
                  <a:lnTo>
                    <a:pt x="75" y="29"/>
                  </a:lnTo>
                  <a:lnTo>
                    <a:pt x="75" y="27"/>
                  </a:lnTo>
                  <a:lnTo>
                    <a:pt x="73" y="25"/>
                  </a:lnTo>
                  <a:lnTo>
                    <a:pt x="73" y="23"/>
                  </a:lnTo>
                  <a:lnTo>
                    <a:pt x="71" y="21"/>
                  </a:lnTo>
                  <a:lnTo>
                    <a:pt x="71" y="21"/>
                  </a:lnTo>
                  <a:lnTo>
                    <a:pt x="69" y="19"/>
                  </a:lnTo>
                  <a:lnTo>
                    <a:pt x="68" y="18"/>
                  </a:lnTo>
                  <a:lnTo>
                    <a:pt x="64" y="18"/>
                  </a:lnTo>
                  <a:lnTo>
                    <a:pt x="62" y="16"/>
                  </a:lnTo>
                  <a:lnTo>
                    <a:pt x="60" y="16"/>
                  </a:lnTo>
                  <a:lnTo>
                    <a:pt x="56" y="16"/>
                  </a:lnTo>
                  <a:lnTo>
                    <a:pt x="52" y="16"/>
                  </a:lnTo>
                  <a:lnTo>
                    <a:pt x="50" y="16"/>
                  </a:lnTo>
                  <a:lnTo>
                    <a:pt x="46" y="16"/>
                  </a:lnTo>
                  <a:lnTo>
                    <a:pt x="43" y="16"/>
                  </a:lnTo>
                  <a:lnTo>
                    <a:pt x="41" y="16"/>
                  </a:lnTo>
                  <a:lnTo>
                    <a:pt x="39" y="16"/>
                  </a:lnTo>
                  <a:lnTo>
                    <a:pt x="35" y="18"/>
                  </a:lnTo>
                  <a:lnTo>
                    <a:pt x="33" y="18"/>
                  </a:lnTo>
                  <a:lnTo>
                    <a:pt x="31" y="18"/>
                  </a:lnTo>
                  <a:lnTo>
                    <a:pt x="31" y="19"/>
                  </a:lnTo>
                  <a:lnTo>
                    <a:pt x="29" y="21"/>
                  </a:lnTo>
                  <a:lnTo>
                    <a:pt x="27" y="21"/>
                  </a:lnTo>
                  <a:lnTo>
                    <a:pt x="25" y="23"/>
                  </a:lnTo>
                  <a:lnTo>
                    <a:pt x="25" y="25"/>
                  </a:lnTo>
                  <a:lnTo>
                    <a:pt x="23" y="27"/>
                  </a:lnTo>
                  <a:lnTo>
                    <a:pt x="23" y="29"/>
                  </a:lnTo>
                  <a:lnTo>
                    <a:pt x="21" y="31"/>
                  </a:lnTo>
                  <a:lnTo>
                    <a:pt x="21" y="35"/>
                  </a:lnTo>
                  <a:lnTo>
                    <a:pt x="2" y="33"/>
                  </a:lnTo>
                  <a:lnTo>
                    <a:pt x="4" y="29"/>
                  </a:lnTo>
                  <a:lnTo>
                    <a:pt x="4" y="27"/>
                  </a:lnTo>
                  <a:lnTo>
                    <a:pt x="4" y="25"/>
                  </a:lnTo>
                  <a:lnTo>
                    <a:pt x="6" y="23"/>
                  </a:lnTo>
                  <a:lnTo>
                    <a:pt x="8" y="19"/>
                  </a:lnTo>
                  <a:lnTo>
                    <a:pt x="8" y="18"/>
                  </a:lnTo>
                  <a:lnTo>
                    <a:pt x="10" y="16"/>
                  </a:lnTo>
                  <a:lnTo>
                    <a:pt x="10" y="16"/>
                  </a:lnTo>
                  <a:lnTo>
                    <a:pt x="12" y="14"/>
                  </a:lnTo>
                  <a:lnTo>
                    <a:pt x="14" y="12"/>
                  </a:lnTo>
                  <a:lnTo>
                    <a:pt x="16" y="10"/>
                  </a:lnTo>
                  <a:lnTo>
                    <a:pt x="18" y="8"/>
                  </a:lnTo>
                  <a:lnTo>
                    <a:pt x="20" y="8"/>
                  </a:lnTo>
                  <a:lnTo>
                    <a:pt x="21" y="6"/>
                  </a:lnTo>
                  <a:lnTo>
                    <a:pt x="25" y="6"/>
                  </a:lnTo>
                  <a:lnTo>
                    <a:pt x="27" y="4"/>
                  </a:lnTo>
                  <a:lnTo>
                    <a:pt x="29" y="4"/>
                  </a:lnTo>
                  <a:lnTo>
                    <a:pt x="33" y="2"/>
                  </a:lnTo>
                  <a:lnTo>
                    <a:pt x="37" y="2"/>
                  </a:lnTo>
                  <a:lnTo>
                    <a:pt x="39" y="2"/>
                  </a:lnTo>
                  <a:lnTo>
                    <a:pt x="43" y="2"/>
                  </a:lnTo>
                  <a:lnTo>
                    <a:pt x="45" y="0"/>
                  </a:lnTo>
                  <a:lnTo>
                    <a:pt x="48" y="0"/>
                  </a:lnTo>
                  <a:lnTo>
                    <a:pt x="52" y="0"/>
                  </a:lnTo>
                  <a:lnTo>
                    <a:pt x="56" y="0"/>
                  </a:lnTo>
                  <a:lnTo>
                    <a:pt x="60" y="0"/>
                  </a:lnTo>
                  <a:lnTo>
                    <a:pt x="62" y="2"/>
                  </a:lnTo>
                  <a:lnTo>
                    <a:pt x="66" y="2"/>
                  </a:lnTo>
                  <a:lnTo>
                    <a:pt x="68" y="2"/>
                  </a:lnTo>
                  <a:lnTo>
                    <a:pt x="71" y="2"/>
                  </a:lnTo>
                  <a:lnTo>
                    <a:pt x="73" y="4"/>
                  </a:lnTo>
                  <a:lnTo>
                    <a:pt x="75" y="4"/>
                  </a:lnTo>
                  <a:lnTo>
                    <a:pt x="77" y="4"/>
                  </a:lnTo>
                  <a:lnTo>
                    <a:pt x="79" y="6"/>
                  </a:lnTo>
                  <a:lnTo>
                    <a:pt x="81" y="6"/>
                  </a:lnTo>
                  <a:lnTo>
                    <a:pt x="83" y="8"/>
                  </a:lnTo>
                  <a:lnTo>
                    <a:pt x="85" y="8"/>
                  </a:lnTo>
                  <a:lnTo>
                    <a:pt x="85" y="10"/>
                  </a:lnTo>
                  <a:lnTo>
                    <a:pt x="87" y="10"/>
                  </a:lnTo>
                  <a:lnTo>
                    <a:pt x="89" y="12"/>
                  </a:lnTo>
                  <a:lnTo>
                    <a:pt x="89" y="14"/>
                  </a:lnTo>
                  <a:lnTo>
                    <a:pt x="91" y="14"/>
                  </a:lnTo>
                  <a:lnTo>
                    <a:pt x="91" y="16"/>
                  </a:lnTo>
                  <a:lnTo>
                    <a:pt x="93" y="18"/>
                  </a:lnTo>
                  <a:lnTo>
                    <a:pt x="93" y="18"/>
                  </a:lnTo>
                  <a:lnTo>
                    <a:pt x="93" y="19"/>
                  </a:lnTo>
                  <a:lnTo>
                    <a:pt x="93" y="21"/>
                  </a:lnTo>
                  <a:lnTo>
                    <a:pt x="94" y="23"/>
                  </a:lnTo>
                  <a:lnTo>
                    <a:pt x="94" y="25"/>
                  </a:lnTo>
                  <a:lnTo>
                    <a:pt x="94" y="25"/>
                  </a:lnTo>
                  <a:lnTo>
                    <a:pt x="94" y="27"/>
                  </a:lnTo>
                  <a:lnTo>
                    <a:pt x="94" y="29"/>
                  </a:lnTo>
                  <a:lnTo>
                    <a:pt x="94" y="31"/>
                  </a:lnTo>
                  <a:lnTo>
                    <a:pt x="94" y="33"/>
                  </a:lnTo>
                  <a:lnTo>
                    <a:pt x="94" y="37"/>
                  </a:lnTo>
                  <a:lnTo>
                    <a:pt x="94" y="39"/>
                  </a:lnTo>
                  <a:lnTo>
                    <a:pt x="94" y="62"/>
                  </a:lnTo>
                  <a:lnTo>
                    <a:pt x="94" y="67"/>
                  </a:lnTo>
                  <a:lnTo>
                    <a:pt x="94" y="73"/>
                  </a:lnTo>
                  <a:lnTo>
                    <a:pt x="94" y="77"/>
                  </a:lnTo>
                  <a:lnTo>
                    <a:pt x="94" y="81"/>
                  </a:lnTo>
                  <a:lnTo>
                    <a:pt x="94" y="85"/>
                  </a:lnTo>
                  <a:lnTo>
                    <a:pt x="96" y="89"/>
                  </a:lnTo>
                  <a:lnTo>
                    <a:pt x="96" y="91"/>
                  </a:lnTo>
                  <a:lnTo>
                    <a:pt x="96" y="92"/>
                  </a:lnTo>
                  <a:lnTo>
                    <a:pt x="96" y="94"/>
                  </a:lnTo>
                  <a:lnTo>
                    <a:pt x="96" y="96"/>
                  </a:lnTo>
                  <a:lnTo>
                    <a:pt x="96" y="96"/>
                  </a:lnTo>
                  <a:lnTo>
                    <a:pt x="98" y="98"/>
                  </a:lnTo>
                  <a:lnTo>
                    <a:pt x="98" y="100"/>
                  </a:lnTo>
                  <a:lnTo>
                    <a:pt x="98" y="102"/>
                  </a:lnTo>
                  <a:lnTo>
                    <a:pt x="100" y="102"/>
                  </a:lnTo>
                  <a:lnTo>
                    <a:pt x="100" y="104"/>
                  </a:lnTo>
                  <a:lnTo>
                    <a:pt x="81" y="104"/>
                  </a:lnTo>
                  <a:lnTo>
                    <a:pt x="81" y="104"/>
                  </a:lnTo>
                  <a:lnTo>
                    <a:pt x="79" y="102"/>
                  </a:lnTo>
                  <a:lnTo>
                    <a:pt x="79" y="100"/>
                  </a:lnTo>
                  <a:lnTo>
                    <a:pt x="79" y="98"/>
                  </a:lnTo>
                  <a:lnTo>
                    <a:pt x="79" y="96"/>
                  </a:lnTo>
                  <a:lnTo>
                    <a:pt x="77" y="96"/>
                  </a:lnTo>
                  <a:lnTo>
                    <a:pt x="77" y="94"/>
                  </a:lnTo>
                  <a:lnTo>
                    <a:pt x="77" y="92"/>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2" name="Freeform 59"/>
            <p:cNvSpPr>
              <a:spLocks/>
            </p:cNvSpPr>
            <p:nvPr/>
          </p:nvSpPr>
          <p:spPr bwMode="auto">
            <a:xfrm>
              <a:off x="4813300" y="1795463"/>
              <a:ext cx="87313" cy="60325"/>
            </a:xfrm>
            <a:custGeom>
              <a:avLst/>
              <a:gdLst>
                <a:gd name="T0" fmla="*/ 53 w 55"/>
                <a:gd name="T1" fmla="*/ 0 h 38"/>
                <a:gd name="T2" fmla="*/ 48 w 55"/>
                <a:gd name="T3" fmla="*/ 2 h 38"/>
                <a:gd name="T4" fmla="*/ 40 w 55"/>
                <a:gd name="T5" fmla="*/ 4 h 38"/>
                <a:gd name="T6" fmla="*/ 30 w 55"/>
                <a:gd name="T7" fmla="*/ 6 h 38"/>
                <a:gd name="T8" fmla="*/ 23 w 55"/>
                <a:gd name="T9" fmla="*/ 6 h 38"/>
                <a:gd name="T10" fmla="*/ 19 w 55"/>
                <a:gd name="T11" fmla="*/ 8 h 38"/>
                <a:gd name="T12" fmla="*/ 13 w 55"/>
                <a:gd name="T13" fmla="*/ 8 h 38"/>
                <a:gd name="T14" fmla="*/ 11 w 55"/>
                <a:gd name="T15" fmla="*/ 10 h 38"/>
                <a:gd name="T16" fmla="*/ 7 w 55"/>
                <a:gd name="T17" fmla="*/ 10 h 38"/>
                <a:gd name="T18" fmla="*/ 5 w 55"/>
                <a:gd name="T19" fmla="*/ 12 h 38"/>
                <a:gd name="T20" fmla="*/ 3 w 55"/>
                <a:gd name="T21" fmla="*/ 13 h 38"/>
                <a:gd name="T22" fmla="*/ 3 w 55"/>
                <a:gd name="T23" fmla="*/ 13 h 38"/>
                <a:gd name="T24" fmla="*/ 1 w 55"/>
                <a:gd name="T25" fmla="*/ 15 h 38"/>
                <a:gd name="T26" fmla="*/ 0 w 55"/>
                <a:gd name="T27" fmla="*/ 17 h 38"/>
                <a:gd name="T28" fmla="*/ 0 w 55"/>
                <a:gd name="T29" fmla="*/ 19 h 38"/>
                <a:gd name="T30" fmla="*/ 0 w 55"/>
                <a:gd name="T31" fmla="*/ 23 h 38"/>
                <a:gd name="T32" fmla="*/ 0 w 55"/>
                <a:gd name="T33" fmla="*/ 25 h 38"/>
                <a:gd name="T34" fmla="*/ 0 w 55"/>
                <a:gd name="T35" fmla="*/ 29 h 38"/>
                <a:gd name="T36" fmla="*/ 1 w 55"/>
                <a:gd name="T37" fmla="*/ 31 h 38"/>
                <a:gd name="T38" fmla="*/ 3 w 55"/>
                <a:gd name="T39" fmla="*/ 33 h 38"/>
                <a:gd name="T40" fmla="*/ 7 w 55"/>
                <a:gd name="T41" fmla="*/ 37 h 38"/>
                <a:gd name="T42" fmla="*/ 9 w 55"/>
                <a:gd name="T43" fmla="*/ 37 h 38"/>
                <a:gd name="T44" fmla="*/ 15 w 55"/>
                <a:gd name="T45" fmla="*/ 38 h 38"/>
                <a:gd name="T46" fmla="*/ 19 w 55"/>
                <a:gd name="T47" fmla="*/ 38 h 38"/>
                <a:gd name="T48" fmla="*/ 25 w 55"/>
                <a:gd name="T49" fmla="*/ 38 h 38"/>
                <a:gd name="T50" fmla="*/ 28 w 55"/>
                <a:gd name="T51" fmla="*/ 38 h 38"/>
                <a:gd name="T52" fmla="*/ 34 w 55"/>
                <a:gd name="T53" fmla="*/ 38 h 38"/>
                <a:gd name="T54" fmla="*/ 38 w 55"/>
                <a:gd name="T55" fmla="*/ 37 h 38"/>
                <a:gd name="T56" fmla="*/ 42 w 55"/>
                <a:gd name="T57" fmla="*/ 35 h 38"/>
                <a:gd name="T58" fmla="*/ 46 w 55"/>
                <a:gd name="T59" fmla="*/ 31 h 38"/>
                <a:gd name="T60" fmla="*/ 49 w 55"/>
                <a:gd name="T61" fmla="*/ 29 h 38"/>
                <a:gd name="T62" fmla="*/ 51 w 55"/>
                <a:gd name="T63" fmla="*/ 25 h 38"/>
                <a:gd name="T64" fmla="*/ 53 w 55"/>
                <a:gd name="T65" fmla="*/ 21 h 38"/>
                <a:gd name="T66" fmla="*/ 55 w 55"/>
                <a:gd name="T67" fmla="*/ 17 h 38"/>
                <a:gd name="T68" fmla="*/ 55 w 55"/>
                <a:gd name="T69" fmla="*/ 13 h 38"/>
                <a:gd name="T70" fmla="*/ 55 w 55"/>
                <a:gd name="T71" fmla="*/ 8 h 38"/>
                <a:gd name="T72" fmla="*/ 55 w 55"/>
                <a:gd name="T7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38">
                  <a:moveTo>
                    <a:pt x="55" y="0"/>
                  </a:moveTo>
                  <a:lnTo>
                    <a:pt x="53" y="0"/>
                  </a:lnTo>
                  <a:lnTo>
                    <a:pt x="49" y="2"/>
                  </a:lnTo>
                  <a:lnTo>
                    <a:pt x="48" y="2"/>
                  </a:lnTo>
                  <a:lnTo>
                    <a:pt x="44" y="4"/>
                  </a:lnTo>
                  <a:lnTo>
                    <a:pt x="40" y="4"/>
                  </a:lnTo>
                  <a:lnTo>
                    <a:pt x="36" y="4"/>
                  </a:lnTo>
                  <a:lnTo>
                    <a:pt x="30" y="6"/>
                  </a:lnTo>
                  <a:lnTo>
                    <a:pt x="26" y="6"/>
                  </a:lnTo>
                  <a:lnTo>
                    <a:pt x="23" y="6"/>
                  </a:lnTo>
                  <a:lnTo>
                    <a:pt x="21" y="8"/>
                  </a:lnTo>
                  <a:lnTo>
                    <a:pt x="19" y="8"/>
                  </a:lnTo>
                  <a:lnTo>
                    <a:pt x="15" y="8"/>
                  </a:lnTo>
                  <a:lnTo>
                    <a:pt x="13" y="8"/>
                  </a:lnTo>
                  <a:lnTo>
                    <a:pt x="13" y="8"/>
                  </a:lnTo>
                  <a:lnTo>
                    <a:pt x="11" y="10"/>
                  </a:lnTo>
                  <a:lnTo>
                    <a:pt x="9" y="10"/>
                  </a:lnTo>
                  <a:lnTo>
                    <a:pt x="7" y="10"/>
                  </a:lnTo>
                  <a:lnTo>
                    <a:pt x="7" y="10"/>
                  </a:lnTo>
                  <a:lnTo>
                    <a:pt x="5" y="12"/>
                  </a:lnTo>
                  <a:lnTo>
                    <a:pt x="5" y="12"/>
                  </a:lnTo>
                  <a:lnTo>
                    <a:pt x="3" y="13"/>
                  </a:lnTo>
                  <a:lnTo>
                    <a:pt x="3" y="13"/>
                  </a:lnTo>
                  <a:lnTo>
                    <a:pt x="3" y="13"/>
                  </a:lnTo>
                  <a:lnTo>
                    <a:pt x="1" y="15"/>
                  </a:lnTo>
                  <a:lnTo>
                    <a:pt x="1" y="15"/>
                  </a:lnTo>
                  <a:lnTo>
                    <a:pt x="1" y="17"/>
                  </a:lnTo>
                  <a:lnTo>
                    <a:pt x="0" y="17"/>
                  </a:lnTo>
                  <a:lnTo>
                    <a:pt x="0" y="19"/>
                  </a:lnTo>
                  <a:lnTo>
                    <a:pt x="0" y="19"/>
                  </a:lnTo>
                  <a:lnTo>
                    <a:pt x="0" y="21"/>
                  </a:lnTo>
                  <a:lnTo>
                    <a:pt x="0" y="23"/>
                  </a:lnTo>
                  <a:lnTo>
                    <a:pt x="0" y="23"/>
                  </a:lnTo>
                  <a:lnTo>
                    <a:pt x="0" y="25"/>
                  </a:lnTo>
                  <a:lnTo>
                    <a:pt x="0" y="27"/>
                  </a:lnTo>
                  <a:lnTo>
                    <a:pt x="0" y="29"/>
                  </a:lnTo>
                  <a:lnTo>
                    <a:pt x="1" y="29"/>
                  </a:lnTo>
                  <a:lnTo>
                    <a:pt x="1" y="31"/>
                  </a:lnTo>
                  <a:lnTo>
                    <a:pt x="3" y="33"/>
                  </a:lnTo>
                  <a:lnTo>
                    <a:pt x="3" y="33"/>
                  </a:lnTo>
                  <a:lnTo>
                    <a:pt x="5" y="35"/>
                  </a:lnTo>
                  <a:lnTo>
                    <a:pt x="7" y="37"/>
                  </a:lnTo>
                  <a:lnTo>
                    <a:pt x="7" y="37"/>
                  </a:lnTo>
                  <a:lnTo>
                    <a:pt x="9" y="37"/>
                  </a:lnTo>
                  <a:lnTo>
                    <a:pt x="11" y="38"/>
                  </a:lnTo>
                  <a:lnTo>
                    <a:pt x="15" y="38"/>
                  </a:lnTo>
                  <a:lnTo>
                    <a:pt x="17" y="38"/>
                  </a:lnTo>
                  <a:lnTo>
                    <a:pt x="19" y="38"/>
                  </a:lnTo>
                  <a:lnTo>
                    <a:pt x="21" y="38"/>
                  </a:lnTo>
                  <a:lnTo>
                    <a:pt x="25" y="38"/>
                  </a:lnTo>
                  <a:lnTo>
                    <a:pt x="26" y="38"/>
                  </a:lnTo>
                  <a:lnTo>
                    <a:pt x="28" y="38"/>
                  </a:lnTo>
                  <a:lnTo>
                    <a:pt x="32" y="38"/>
                  </a:lnTo>
                  <a:lnTo>
                    <a:pt x="34" y="38"/>
                  </a:lnTo>
                  <a:lnTo>
                    <a:pt x="36" y="37"/>
                  </a:lnTo>
                  <a:lnTo>
                    <a:pt x="38" y="37"/>
                  </a:lnTo>
                  <a:lnTo>
                    <a:pt x="40" y="35"/>
                  </a:lnTo>
                  <a:lnTo>
                    <a:pt x="42" y="35"/>
                  </a:lnTo>
                  <a:lnTo>
                    <a:pt x="44" y="33"/>
                  </a:lnTo>
                  <a:lnTo>
                    <a:pt x="46" y="31"/>
                  </a:lnTo>
                  <a:lnTo>
                    <a:pt x="48" y="29"/>
                  </a:lnTo>
                  <a:lnTo>
                    <a:pt x="49" y="29"/>
                  </a:lnTo>
                  <a:lnTo>
                    <a:pt x="51" y="27"/>
                  </a:lnTo>
                  <a:lnTo>
                    <a:pt x="51" y="25"/>
                  </a:lnTo>
                  <a:lnTo>
                    <a:pt x="53" y="23"/>
                  </a:lnTo>
                  <a:lnTo>
                    <a:pt x="53" y="21"/>
                  </a:lnTo>
                  <a:lnTo>
                    <a:pt x="55" y="19"/>
                  </a:lnTo>
                  <a:lnTo>
                    <a:pt x="55" y="17"/>
                  </a:lnTo>
                  <a:lnTo>
                    <a:pt x="55" y="15"/>
                  </a:lnTo>
                  <a:lnTo>
                    <a:pt x="55" y="13"/>
                  </a:lnTo>
                  <a:lnTo>
                    <a:pt x="55" y="12"/>
                  </a:lnTo>
                  <a:lnTo>
                    <a:pt x="55" y="8"/>
                  </a:lnTo>
                  <a:lnTo>
                    <a:pt x="55" y="6"/>
                  </a:lnTo>
                  <a:lnTo>
                    <a:pt x="55" y="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3" name="Rectangle 60"/>
            <p:cNvSpPr>
              <a:spLocks noChangeArrowheads="1"/>
            </p:cNvSpPr>
            <p:nvPr/>
          </p:nvSpPr>
          <p:spPr bwMode="auto">
            <a:xfrm>
              <a:off x="4976813" y="1652588"/>
              <a:ext cx="30162" cy="222250"/>
            </a:xfrm>
            <a:prstGeom prst="rect">
              <a:avLst/>
            </a:prstGeom>
            <a:noFill/>
            <a:ln w="3175">
              <a:solidFill>
                <a:srgbClr val="91557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4" name="Rectangle 61"/>
            <p:cNvSpPr>
              <a:spLocks noChangeArrowheads="1"/>
            </p:cNvSpPr>
            <p:nvPr/>
          </p:nvSpPr>
          <p:spPr bwMode="auto">
            <a:xfrm>
              <a:off x="5053013" y="1652588"/>
              <a:ext cx="30162" cy="33337"/>
            </a:xfrm>
            <a:prstGeom prst="rect">
              <a:avLst/>
            </a:prstGeom>
            <a:noFill/>
            <a:ln w="3175">
              <a:solidFill>
                <a:srgbClr val="91557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5" name="Rectangle 62"/>
            <p:cNvSpPr>
              <a:spLocks noChangeArrowheads="1"/>
            </p:cNvSpPr>
            <p:nvPr/>
          </p:nvSpPr>
          <p:spPr bwMode="auto">
            <a:xfrm>
              <a:off x="5053013" y="1716088"/>
              <a:ext cx="30162" cy="158750"/>
            </a:xfrm>
            <a:prstGeom prst="rect">
              <a:avLst/>
            </a:prstGeom>
            <a:noFill/>
            <a:ln w="3175">
              <a:solidFill>
                <a:srgbClr val="91557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6" name="Freeform 63"/>
            <p:cNvSpPr>
              <a:spLocks/>
            </p:cNvSpPr>
            <p:nvPr/>
          </p:nvSpPr>
          <p:spPr bwMode="auto">
            <a:xfrm>
              <a:off x="5114925" y="1709738"/>
              <a:ext cx="146050" cy="168275"/>
            </a:xfrm>
            <a:custGeom>
              <a:avLst/>
              <a:gdLst>
                <a:gd name="T0" fmla="*/ 21 w 92"/>
                <a:gd name="T1" fmla="*/ 77 h 106"/>
                <a:gd name="T2" fmla="*/ 25 w 92"/>
                <a:gd name="T3" fmla="*/ 85 h 106"/>
                <a:gd name="T4" fmla="*/ 32 w 92"/>
                <a:gd name="T5" fmla="*/ 89 h 106"/>
                <a:gd name="T6" fmla="*/ 42 w 92"/>
                <a:gd name="T7" fmla="*/ 92 h 106"/>
                <a:gd name="T8" fmla="*/ 53 w 92"/>
                <a:gd name="T9" fmla="*/ 92 h 106"/>
                <a:gd name="T10" fmla="*/ 63 w 92"/>
                <a:gd name="T11" fmla="*/ 91 h 106"/>
                <a:gd name="T12" fmla="*/ 69 w 92"/>
                <a:gd name="T13" fmla="*/ 85 h 106"/>
                <a:gd name="T14" fmla="*/ 73 w 92"/>
                <a:gd name="T15" fmla="*/ 79 h 106"/>
                <a:gd name="T16" fmla="*/ 73 w 92"/>
                <a:gd name="T17" fmla="*/ 73 h 106"/>
                <a:gd name="T18" fmla="*/ 69 w 92"/>
                <a:gd name="T19" fmla="*/ 69 h 106"/>
                <a:gd name="T20" fmla="*/ 65 w 92"/>
                <a:gd name="T21" fmla="*/ 66 h 106"/>
                <a:gd name="T22" fmla="*/ 55 w 92"/>
                <a:gd name="T23" fmla="*/ 64 h 106"/>
                <a:gd name="T24" fmla="*/ 38 w 92"/>
                <a:gd name="T25" fmla="*/ 60 h 106"/>
                <a:gd name="T26" fmla="*/ 25 w 92"/>
                <a:gd name="T27" fmla="*/ 56 h 106"/>
                <a:gd name="T28" fmla="*/ 15 w 92"/>
                <a:gd name="T29" fmla="*/ 52 h 106"/>
                <a:gd name="T30" fmla="*/ 9 w 92"/>
                <a:gd name="T31" fmla="*/ 46 h 106"/>
                <a:gd name="T32" fmla="*/ 5 w 92"/>
                <a:gd name="T33" fmla="*/ 41 h 106"/>
                <a:gd name="T34" fmla="*/ 3 w 92"/>
                <a:gd name="T35" fmla="*/ 33 h 106"/>
                <a:gd name="T36" fmla="*/ 3 w 92"/>
                <a:gd name="T37" fmla="*/ 27 h 106"/>
                <a:gd name="T38" fmla="*/ 5 w 92"/>
                <a:gd name="T39" fmla="*/ 21 h 106"/>
                <a:gd name="T40" fmla="*/ 9 w 92"/>
                <a:gd name="T41" fmla="*/ 16 h 106"/>
                <a:gd name="T42" fmla="*/ 13 w 92"/>
                <a:gd name="T43" fmla="*/ 10 h 106"/>
                <a:gd name="T44" fmla="*/ 19 w 92"/>
                <a:gd name="T45" fmla="*/ 6 h 106"/>
                <a:gd name="T46" fmla="*/ 25 w 92"/>
                <a:gd name="T47" fmla="*/ 4 h 106"/>
                <a:gd name="T48" fmla="*/ 32 w 92"/>
                <a:gd name="T49" fmla="*/ 2 h 106"/>
                <a:gd name="T50" fmla="*/ 40 w 92"/>
                <a:gd name="T51" fmla="*/ 0 h 106"/>
                <a:gd name="T52" fmla="*/ 49 w 92"/>
                <a:gd name="T53" fmla="*/ 0 h 106"/>
                <a:gd name="T54" fmla="*/ 61 w 92"/>
                <a:gd name="T55" fmla="*/ 2 h 106"/>
                <a:gd name="T56" fmla="*/ 71 w 92"/>
                <a:gd name="T57" fmla="*/ 6 h 106"/>
                <a:gd name="T58" fmla="*/ 78 w 92"/>
                <a:gd name="T59" fmla="*/ 12 h 106"/>
                <a:gd name="T60" fmla="*/ 84 w 92"/>
                <a:gd name="T61" fmla="*/ 18 h 106"/>
                <a:gd name="T62" fmla="*/ 86 w 92"/>
                <a:gd name="T63" fmla="*/ 25 h 106"/>
                <a:gd name="T64" fmla="*/ 69 w 92"/>
                <a:gd name="T65" fmla="*/ 29 h 106"/>
                <a:gd name="T66" fmla="*/ 67 w 92"/>
                <a:gd name="T67" fmla="*/ 23 h 106"/>
                <a:gd name="T68" fmla="*/ 61 w 92"/>
                <a:gd name="T69" fmla="*/ 18 h 106"/>
                <a:gd name="T70" fmla="*/ 53 w 92"/>
                <a:gd name="T71" fmla="*/ 16 h 106"/>
                <a:gd name="T72" fmla="*/ 42 w 92"/>
                <a:gd name="T73" fmla="*/ 16 h 106"/>
                <a:gd name="T74" fmla="*/ 32 w 92"/>
                <a:gd name="T75" fmla="*/ 16 h 106"/>
                <a:gd name="T76" fmla="*/ 26 w 92"/>
                <a:gd name="T77" fmla="*/ 19 h 106"/>
                <a:gd name="T78" fmla="*/ 23 w 92"/>
                <a:gd name="T79" fmla="*/ 25 h 106"/>
                <a:gd name="T80" fmla="*/ 21 w 92"/>
                <a:gd name="T81" fmla="*/ 29 h 106"/>
                <a:gd name="T82" fmla="*/ 23 w 92"/>
                <a:gd name="T83" fmla="*/ 33 h 106"/>
                <a:gd name="T84" fmla="*/ 25 w 92"/>
                <a:gd name="T85" fmla="*/ 35 h 106"/>
                <a:gd name="T86" fmla="*/ 28 w 92"/>
                <a:gd name="T87" fmla="*/ 37 h 106"/>
                <a:gd name="T88" fmla="*/ 32 w 92"/>
                <a:gd name="T89" fmla="*/ 39 h 106"/>
                <a:gd name="T90" fmla="*/ 38 w 92"/>
                <a:gd name="T91" fmla="*/ 41 h 106"/>
                <a:gd name="T92" fmla="*/ 51 w 92"/>
                <a:gd name="T93" fmla="*/ 44 h 106"/>
                <a:gd name="T94" fmla="*/ 67 w 92"/>
                <a:gd name="T95" fmla="*/ 48 h 106"/>
                <a:gd name="T96" fmla="*/ 76 w 92"/>
                <a:gd name="T97" fmla="*/ 52 h 106"/>
                <a:gd name="T98" fmla="*/ 84 w 92"/>
                <a:gd name="T99" fmla="*/ 56 h 106"/>
                <a:gd name="T100" fmla="*/ 88 w 92"/>
                <a:gd name="T101" fmla="*/ 62 h 106"/>
                <a:gd name="T102" fmla="*/ 92 w 92"/>
                <a:gd name="T103" fmla="*/ 69 h 106"/>
                <a:gd name="T104" fmla="*/ 92 w 92"/>
                <a:gd name="T105" fmla="*/ 77 h 106"/>
                <a:gd name="T106" fmla="*/ 90 w 92"/>
                <a:gd name="T107" fmla="*/ 85 h 106"/>
                <a:gd name="T108" fmla="*/ 84 w 92"/>
                <a:gd name="T109" fmla="*/ 92 h 106"/>
                <a:gd name="T110" fmla="*/ 78 w 92"/>
                <a:gd name="T111" fmla="*/ 98 h 106"/>
                <a:gd name="T112" fmla="*/ 69 w 92"/>
                <a:gd name="T113" fmla="*/ 104 h 106"/>
                <a:gd name="T114" fmla="*/ 57 w 92"/>
                <a:gd name="T115" fmla="*/ 106 h 106"/>
                <a:gd name="T116" fmla="*/ 42 w 92"/>
                <a:gd name="T117" fmla="*/ 106 h 106"/>
                <a:gd name="T118" fmla="*/ 25 w 92"/>
                <a:gd name="T119" fmla="*/ 104 h 106"/>
                <a:gd name="T120" fmla="*/ 11 w 92"/>
                <a:gd name="T121" fmla="*/ 96 h 106"/>
                <a:gd name="T122" fmla="*/ 3 w 92"/>
                <a:gd name="T123"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 h="106">
                  <a:moveTo>
                    <a:pt x="0" y="73"/>
                  </a:moveTo>
                  <a:lnTo>
                    <a:pt x="19" y="71"/>
                  </a:lnTo>
                  <a:lnTo>
                    <a:pt x="19" y="73"/>
                  </a:lnTo>
                  <a:lnTo>
                    <a:pt x="21" y="77"/>
                  </a:lnTo>
                  <a:lnTo>
                    <a:pt x="21" y="79"/>
                  </a:lnTo>
                  <a:lnTo>
                    <a:pt x="23" y="81"/>
                  </a:lnTo>
                  <a:lnTo>
                    <a:pt x="23" y="83"/>
                  </a:lnTo>
                  <a:lnTo>
                    <a:pt x="25" y="85"/>
                  </a:lnTo>
                  <a:lnTo>
                    <a:pt x="26" y="87"/>
                  </a:lnTo>
                  <a:lnTo>
                    <a:pt x="26" y="87"/>
                  </a:lnTo>
                  <a:lnTo>
                    <a:pt x="28" y="89"/>
                  </a:lnTo>
                  <a:lnTo>
                    <a:pt x="32" y="89"/>
                  </a:lnTo>
                  <a:lnTo>
                    <a:pt x="34" y="91"/>
                  </a:lnTo>
                  <a:lnTo>
                    <a:pt x="36" y="91"/>
                  </a:lnTo>
                  <a:lnTo>
                    <a:pt x="38" y="92"/>
                  </a:lnTo>
                  <a:lnTo>
                    <a:pt x="42" y="92"/>
                  </a:lnTo>
                  <a:lnTo>
                    <a:pt x="44" y="92"/>
                  </a:lnTo>
                  <a:lnTo>
                    <a:pt x="48" y="92"/>
                  </a:lnTo>
                  <a:lnTo>
                    <a:pt x="49" y="92"/>
                  </a:lnTo>
                  <a:lnTo>
                    <a:pt x="53" y="92"/>
                  </a:lnTo>
                  <a:lnTo>
                    <a:pt x="55" y="92"/>
                  </a:lnTo>
                  <a:lnTo>
                    <a:pt x="59" y="91"/>
                  </a:lnTo>
                  <a:lnTo>
                    <a:pt x="61" y="91"/>
                  </a:lnTo>
                  <a:lnTo>
                    <a:pt x="63" y="91"/>
                  </a:lnTo>
                  <a:lnTo>
                    <a:pt x="65" y="89"/>
                  </a:lnTo>
                  <a:lnTo>
                    <a:pt x="67" y="89"/>
                  </a:lnTo>
                  <a:lnTo>
                    <a:pt x="67" y="87"/>
                  </a:lnTo>
                  <a:lnTo>
                    <a:pt x="69" y="85"/>
                  </a:lnTo>
                  <a:lnTo>
                    <a:pt x="71" y="85"/>
                  </a:lnTo>
                  <a:lnTo>
                    <a:pt x="71" y="83"/>
                  </a:lnTo>
                  <a:lnTo>
                    <a:pt x="73" y="81"/>
                  </a:lnTo>
                  <a:lnTo>
                    <a:pt x="73" y="79"/>
                  </a:lnTo>
                  <a:lnTo>
                    <a:pt x="73" y="79"/>
                  </a:lnTo>
                  <a:lnTo>
                    <a:pt x="73" y="77"/>
                  </a:lnTo>
                  <a:lnTo>
                    <a:pt x="73" y="75"/>
                  </a:lnTo>
                  <a:lnTo>
                    <a:pt x="73" y="73"/>
                  </a:lnTo>
                  <a:lnTo>
                    <a:pt x="73" y="73"/>
                  </a:lnTo>
                  <a:lnTo>
                    <a:pt x="71" y="71"/>
                  </a:lnTo>
                  <a:lnTo>
                    <a:pt x="71" y="69"/>
                  </a:lnTo>
                  <a:lnTo>
                    <a:pt x="69" y="69"/>
                  </a:lnTo>
                  <a:lnTo>
                    <a:pt x="69" y="67"/>
                  </a:lnTo>
                  <a:lnTo>
                    <a:pt x="67" y="67"/>
                  </a:lnTo>
                  <a:lnTo>
                    <a:pt x="67" y="67"/>
                  </a:lnTo>
                  <a:lnTo>
                    <a:pt x="65" y="66"/>
                  </a:lnTo>
                  <a:lnTo>
                    <a:pt x="63" y="66"/>
                  </a:lnTo>
                  <a:lnTo>
                    <a:pt x="61" y="66"/>
                  </a:lnTo>
                  <a:lnTo>
                    <a:pt x="57" y="64"/>
                  </a:lnTo>
                  <a:lnTo>
                    <a:pt x="55" y="64"/>
                  </a:lnTo>
                  <a:lnTo>
                    <a:pt x="51" y="62"/>
                  </a:lnTo>
                  <a:lnTo>
                    <a:pt x="48" y="62"/>
                  </a:lnTo>
                  <a:lnTo>
                    <a:pt x="44" y="60"/>
                  </a:lnTo>
                  <a:lnTo>
                    <a:pt x="38" y="60"/>
                  </a:lnTo>
                  <a:lnTo>
                    <a:pt x="34" y="58"/>
                  </a:lnTo>
                  <a:lnTo>
                    <a:pt x="30" y="58"/>
                  </a:lnTo>
                  <a:lnTo>
                    <a:pt x="26" y="56"/>
                  </a:lnTo>
                  <a:lnTo>
                    <a:pt x="25" y="56"/>
                  </a:lnTo>
                  <a:lnTo>
                    <a:pt x="23" y="54"/>
                  </a:lnTo>
                  <a:lnTo>
                    <a:pt x="19" y="54"/>
                  </a:lnTo>
                  <a:lnTo>
                    <a:pt x="17" y="52"/>
                  </a:lnTo>
                  <a:lnTo>
                    <a:pt x="15" y="52"/>
                  </a:lnTo>
                  <a:lnTo>
                    <a:pt x="15" y="50"/>
                  </a:lnTo>
                  <a:lnTo>
                    <a:pt x="13" y="48"/>
                  </a:lnTo>
                  <a:lnTo>
                    <a:pt x="11" y="48"/>
                  </a:lnTo>
                  <a:lnTo>
                    <a:pt x="9" y="46"/>
                  </a:lnTo>
                  <a:lnTo>
                    <a:pt x="9" y="44"/>
                  </a:lnTo>
                  <a:lnTo>
                    <a:pt x="7" y="44"/>
                  </a:lnTo>
                  <a:lnTo>
                    <a:pt x="7" y="42"/>
                  </a:lnTo>
                  <a:lnTo>
                    <a:pt x="5" y="41"/>
                  </a:lnTo>
                  <a:lnTo>
                    <a:pt x="5" y="39"/>
                  </a:lnTo>
                  <a:lnTo>
                    <a:pt x="5" y="37"/>
                  </a:lnTo>
                  <a:lnTo>
                    <a:pt x="3" y="35"/>
                  </a:lnTo>
                  <a:lnTo>
                    <a:pt x="3" y="33"/>
                  </a:lnTo>
                  <a:lnTo>
                    <a:pt x="3" y="31"/>
                  </a:lnTo>
                  <a:lnTo>
                    <a:pt x="3" y="31"/>
                  </a:lnTo>
                  <a:lnTo>
                    <a:pt x="3" y="29"/>
                  </a:lnTo>
                  <a:lnTo>
                    <a:pt x="3" y="27"/>
                  </a:lnTo>
                  <a:lnTo>
                    <a:pt x="3" y="25"/>
                  </a:lnTo>
                  <a:lnTo>
                    <a:pt x="3" y="23"/>
                  </a:lnTo>
                  <a:lnTo>
                    <a:pt x="5" y="21"/>
                  </a:lnTo>
                  <a:lnTo>
                    <a:pt x="5" y="21"/>
                  </a:lnTo>
                  <a:lnTo>
                    <a:pt x="5" y="19"/>
                  </a:lnTo>
                  <a:lnTo>
                    <a:pt x="7" y="18"/>
                  </a:lnTo>
                  <a:lnTo>
                    <a:pt x="7" y="16"/>
                  </a:lnTo>
                  <a:lnTo>
                    <a:pt x="9" y="16"/>
                  </a:lnTo>
                  <a:lnTo>
                    <a:pt x="9" y="14"/>
                  </a:lnTo>
                  <a:lnTo>
                    <a:pt x="11" y="12"/>
                  </a:lnTo>
                  <a:lnTo>
                    <a:pt x="11" y="12"/>
                  </a:lnTo>
                  <a:lnTo>
                    <a:pt x="13" y="10"/>
                  </a:lnTo>
                  <a:lnTo>
                    <a:pt x="15" y="10"/>
                  </a:lnTo>
                  <a:lnTo>
                    <a:pt x="17" y="8"/>
                  </a:lnTo>
                  <a:lnTo>
                    <a:pt x="17" y="8"/>
                  </a:lnTo>
                  <a:lnTo>
                    <a:pt x="19" y="6"/>
                  </a:lnTo>
                  <a:lnTo>
                    <a:pt x="19" y="6"/>
                  </a:lnTo>
                  <a:lnTo>
                    <a:pt x="21" y="6"/>
                  </a:lnTo>
                  <a:lnTo>
                    <a:pt x="23" y="4"/>
                  </a:lnTo>
                  <a:lnTo>
                    <a:pt x="25" y="4"/>
                  </a:lnTo>
                  <a:lnTo>
                    <a:pt x="26" y="4"/>
                  </a:lnTo>
                  <a:lnTo>
                    <a:pt x="28" y="2"/>
                  </a:lnTo>
                  <a:lnTo>
                    <a:pt x="30" y="2"/>
                  </a:lnTo>
                  <a:lnTo>
                    <a:pt x="32" y="2"/>
                  </a:lnTo>
                  <a:lnTo>
                    <a:pt x="34" y="2"/>
                  </a:lnTo>
                  <a:lnTo>
                    <a:pt x="36" y="2"/>
                  </a:lnTo>
                  <a:lnTo>
                    <a:pt x="38" y="0"/>
                  </a:lnTo>
                  <a:lnTo>
                    <a:pt x="40" y="0"/>
                  </a:lnTo>
                  <a:lnTo>
                    <a:pt x="42" y="0"/>
                  </a:lnTo>
                  <a:lnTo>
                    <a:pt x="44" y="0"/>
                  </a:lnTo>
                  <a:lnTo>
                    <a:pt x="48" y="0"/>
                  </a:lnTo>
                  <a:lnTo>
                    <a:pt x="49" y="0"/>
                  </a:lnTo>
                  <a:lnTo>
                    <a:pt x="53" y="2"/>
                  </a:lnTo>
                  <a:lnTo>
                    <a:pt x="55" y="2"/>
                  </a:lnTo>
                  <a:lnTo>
                    <a:pt x="59" y="2"/>
                  </a:lnTo>
                  <a:lnTo>
                    <a:pt x="61" y="2"/>
                  </a:lnTo>
                  <a:lnTo>
                    <a:pt x="65" y="4"/>
                  </a:lnTo>
                  <a:lnTo>
                    <a:pt x="67" y="4"/>
                  </a:lnTo>
                  <a:lnTo>
                    <a:pt x="69" y="6"/>
                  </a:lnTo>
                  <a:lnTo>
                    <a:pt x="71" y="6"/>
                  </a:lnTo>
                  <a:lnTo>
                    <a:pt x="73" y="8"/>
                  </a:lnTo>
                  <a:lnTo>
                    <a:pt x="74" y="8"/>
                  </a:lnTo>
                  <a:lnTo>
                    <a:pt x="76" y="10"/>
                  </a:lnTo>
                  <a:lnTo>
                    <a:pt x="78" y="12"/>
                  </a:lnTo>
                  <a:lnTo>
                    <a:pt x="80" y="12"/>
                  </a:lnTo>
                  <a:lnTo>
                    <a:pt x="80" y="14"/>
                  </a:lnTo>
                  <a:lnTo>
                    <a:pt x="82" y="16"/>
                  </a:lnTo>
                  <a:lnTo>
                    <a:pt x="84" y="18"/>
                  </a:lnTo>
                  <a:lnTo>
                    <a:pt x="84" y="19"/>
                  </a:lnTo>
                  <a:lnTo>
                    <a:pt x="84" y="21"/>
                  </a:lnTo>
                  <a:lnTo>
                    <a:pt x="86" y="23"/>
                  </a:lnTo>
                  <a:lnTo>
                    <a:pt x="86" y="25"/>
                  </a:lnTo>
                  <a:lnTo>
                    <a:pt x="88" y="27"/>
                  </a:lnTo>
                  <a:lnTo>
                    <a:pt x="88" y="29"/>
                  </a:lnTo>
                  <a:lnTo>
                    <a:pt x="69" y="31"/>
                  </a:lnTo>
                  <a:lnTo>
                    <a:pt x="69" y="29"/>
                  </a:lnTo>
                  <a:lnTo>
                    <a:pt x="69" y="27"/>
                  </a:lnTo>
                  <a:lnTo>
                    <a:pt x="67" y="27"/>
                  </a:lnTo>
                  <a:lnTo>
                    <a:pt x="67" y="25"/>
                  </a:lnTo>
                  <a:lnTo>
                    <a:pt x="67" y="23"/>
                  </a:lnTo>
                  <a:lnTo>
                    <a:pt x="65" y="21"/>
                  </a:lnTo>
                  <a:lnTo>
                    <a:pt x="63" y="21"/>
                  </a:lnTo>
                  <a:lnTo>
                    <a:pt x="63" y="19"/>
                  </a:lnTo>
                  <a:lnTo>
                    <a:pt x="61" y="18"/>
                  </a:lnTo>
                  <a:lnTo>
                    <a:pt x="59" y="18"/>
                  </a:lnTo>
                  <a:lnTo>
                    <a:pt x="57" y="18"/>
                  </a:lnTo>
                  <a:lnTo>
                    <a:pt x="55" y="16"/>
                  </a:lnTo>
                  <a:lnTo>
                    <a:pt x="53" y="16"/>
                  </a:lnTo>
                  <a:lnTo>
                    <a:pt x="49" y="16"/>
                  </a:lnTo>
                  <a:lnTo>
                    <a:pt x="48" y="16"/>
                  </a:lnTo>
                  <a:lnTo>
                    <a:pt x="46" y="16"/>
                  </a:lnTo>
                  <a:lnTo>
                    <a:pt x="42" y="16"/>
                  </a:lnTo>
                  <a:lnTo>
                    <a:pt x="40" y="16"/>
                  </a:lnTo>
                  <a:lnTo>
                    <a:pt x="36" y="16"/>
                  </a:lnTo>
                  <a:lnTo>
                    <a:pt x="34" y="16"/>
                  </a:lnTo>
                  <a:lnTo>
                    <a:pt x="32" y="16"/>
                  </a:lnTo>
                  <a:lnTo>
                    <a:pt x="30" y="18"/>
                  </a:lnTo>
                  <a:lnTo>
                    <a:pt x="28" y="18"/>
                  </a:lnTo>
                  <a:lnTo>
                    <a:pt x="26" y="19"/>
                  </a:lnTo>
                  <a:lnTo>
                    <a:pt x="26" y="19"/>
                  </a:lnTo>
                  <a:lnTo>
                    <a:pt x="25" y="21"/>
                  </a:lnTo>
                  <a:lnTo>
                    <a:pt x="25" y="21"/>
                  </a:lnTo>
                  <a:lnTo>
                    <a:pt x="23" y="23"/>
                  </a:lnTo>
                  <a:lnTo>
                    <a:pt x="23" y="25"/>
                  </a:lnTo>
                  <a:lnTo>
                    <a:pt x="23" y="25"/>
                  </a:lnTo>
                  <a:lnTo>
                    <a:pt x="21" y="27"/>
                  </a:lnTo>
                  <a:lnTo>
                    <a:pt x="21" y="27"/>
                  </a:lnTo>
                  <a:lnTo>
                    <a:pt x="21" y="29"/>
                  </a:lnTo>
                  <a:lnTo>
                    <a:pt x="21" y="29"/>
                  </a:lnTo>
                  <a:lnTo>
                    <a:pt x="23" y="31"/>
                  </a:lnTo>
                  <a:lnTo>
                    <a:pt x="23" y="31"/>
                  </a:lnTo>
                  <a:lnTo>
                    <a:pt x="23" y="33"/>
                  </a:lnTo>
                  <a:lnTo>
                    <a:pt x="23" y="33"/>
                  </a:lnTo>
                  <a:lnTo>
                    <a:pt x="23" y="33"/>
                  </a:lnTo>
                  <a:lnTo>
                    <a:pt x="25" y="35"/>
                  </a:lnTo>
                  <a:lnTo>
                    <a:pt x="25" y="35"/>
                  </a:lnTo>
                  <a:lnTo>
                    <a:pt x="25" y="35"/>
                  </a:lnTo>
                  <a:lnTo>
                    <a:pt x="26" y="37"/>
                  </a:lnTo>
                  <a:lnTo>
                    <a:pt x="26" y="37"/>
                  </a:lnTo>
                  <a:lnTo>
                    <a:pt x="28" y="37"/>
                  </a:lnTo>
                  <a:lnTo>
                    <a:pt x="28" y="37"/>
                  </a:lnTo>
                  <a:lnTo>
                    <a:pt x="30" y="39"/>
                  </a:lnTo>
                  <a:lnTo>
                    <a:pt x="30" y="39"/>
                  </a:lnTo>
                  <a:lnTo>
                    <a:pt x="32" y="39"/>
                  </a:lnTo>
                  <a:lnTo>
                    <a:pt x="32" y="39"/>
                  </a:lnTo>
                  <a:lnTo>
                    <a:pt x="34" y="41"/>
                  </a:lnTo>
                  <a:lnTo>
                    <a:pt x="36" y="41"/>
                  </a:lnTo>
                  <a:lnTo>
                    <a:pt x="38" y="41"/>
                  </a:lnTo>
                  <a:lnTo>
                    <a:pt x="42" y="41"/>
                  </a:lnTo>
                  <a:lnTo>
                    <a:pt x="44" y="42"/>
                  </a:lnTo>
                  <a:lnTo>
                    <a:pt x="48" y="42"/>
                  </a:lnTo>
                  <a:lnTo>
                    <a:pt x="51" y="44"/>
                  </a:lnTo>
                  <a:lnTo>
                    <a:pt x="57" y="44"/>
                  </a:lnTo>
                  <a:lnTo>
                    <a:pt x="61" y="46"/>
                  </a:lnTo>
                  <a:lnTo>
                    <a:pt x="65" y="48"/>
                  </a:lnTo>
                  <a:lnTo>
                    <a:pt x="67" y="48"/>
                  </a:lnTo>
                  <a:lnTo>
                    <a:pt x="71" y="50"/>
                  </a:lnTo>
                  <a:lnTo>
                    <a:pt x="73" y="50"/>
                  </a:lnTo>
                  <a:lnTo>
                    <a:pt x="74" y="50"/>
                  </a:lnTo>
                  <a:lnTo>
                    <a:pt x="76" y="52"/>
                  </a:lnTo>
                  <a:lnTo>
                    <a:pt x="78" y="52"/>
                  </a:lnTo>
                  <a:lnTo>
                    <a:pt x="80" y="54"/>
                  </a:lnTo>
                  <a:lnTo>
                    <a:pt x="82" y="54"/>
                  </a:lnTo>
                  <a:lnTo>
                    <a:pt x="84" y="56"/>
                  </a:lnTo>
                  <a:lnTo>
                    <a:pt x="84" y="58"/>
                  </a:lnTo>
                  <a:lnTo>
                    <a:pt x="86" y="58"/>
                  </a:lnTo>
                  <a:lnTo>
                    <a:pt x="88" y="60"/>
                  </a:lnTo>
                  <a:lnTo>
                    <a:pt x="88" y="62"/>
                  </a:lnTo>
                  <a:lnTo>
                    <a:pt x="90" y="64"/>
                  </a:lnTo>
                  <a:lnTo>
                    <a:pt x="90" y="66"/>
                  </a:lnTo>
                  <a:lnTo>
                    <a:pt x="90" y="67"/>
                  </a:lnTo>
                  <a:lnTo>
                    <a:pt x="92" y="69"/>
                  </a:lnTo>
                  <a:lnTo>
                    <a:pt x="92" y="71"/>
                  </a:lnTo>
                  <a:lnTo>
                    <a:pt x="92" y="73"/>
                  </a:lnTo>
                  <a:lnTo>
                    <a:pt x="92" y="75"/>
                  </a:lnTo>
                  <a:lnTo>
                    <a:pt x="92" y="77"/>
                  </a:lnTo>
                  <a:lnTo>
                    <a:pt x="92" y="79"/>
                  </a:lnTo>
                  <a:lnTo>
                    <a:pt x="92" y="81"/>
                  </a:lnTo>
                  <a:lnTo>
                    <a:pt x="90" y="83"/>
                  </a:lnTo>
                  <a:lnTo>
                    <a:pt x="90" y="85"/>
                  </a:lnTo>
                  <a:lnTo>
                    <a:pt x="88" y="87"/>
                  </a:lnTo>
                  <a:lnTo>
                    <a:pt x="88" y="89"/>
                  </a:lnTo>
                  <a:lnTo>
                    <a:pt x="86" y="91"/>
                  </a:lnTo>
                  <a:lnTo>
                    <a:pt x="84" y="92"/>
                  </a:lnTo>
                  <a:lnTo>
                    <a:pt x="84" y="94"/>
                  </a:lnTo>
                  <a:lnTo>
                    <a:pt x="82" y="96"/>
                  </a:lnTo>
                  <a:lnTo>
                    <a:pt x="80" y="98"/>
                  </a:lnTo>
                  <a:lnTo>
                    <a:pt x="78" y="98"/>
                  </a:lnTo>
                  <a:lnTo>
                    <a:pt x="74" y="100"/>
                  </a:lnTo>
                  <a:lnTo>
                    <a:pt x="73" y="102"/>
                  </a:lnTo>
                  <a:lnTo>
                    <a:pt x="71" y="102"/>
                  </a:lnTo>
                  <a:lnTo>
                    <a:pt x="69" y="104"/>
                  </a:lnTo>
                  <a:lnTo>
                    <a:pt x="65" y="104"/>
                  </a:lnTo>
                  <a:lnTo>
                    <a:pt x="63" y="106"/>
                  </a:lnTo>
                  <a:lnTo>
                    <a:pt x="59" y="106"/>
                  </a:lnTo>
                  <a:lnTo>
                    <a:pt x="57" y="106"/>
                  </a:lnTo>
                  <a:lnTo>
                    <a:pt x="53" y="106"/>
                  </a:lnTo>
                  <a:lnTo>
                    <a:pt x="51" y="106"/>
                  </a:lnTo>
                  <a:lnTo>
                    <a:pt x="48" y="106"/>
                  </a:lnTo>
                  <a:lnTo>
                    <a:pt x="42" y="106"/>
                  </a:lnTo>
                  <a:lnTo>
                    <a:pt x="38" y="106"/>
                  </a:lnTo>
                  <a:lnTo>
                    <a:pt x="32" y="106"/>
                  </a:lnTo>
                  <a:lnTo>
                    <a:pt x="28" y="104"/>
                  </a:lnTo>
                  <a:lnTo>
                    <a:pt x="25" y="104"/>
                  </a:lnTo>
                  <a:lnTo>
                    <a:pt x="21" y="102"/>
                  </a:lnTo>
                  <a:lnTo>
                    <a:pt x="17" y="100"/>
                  </a:lnTo>
                  <a:lnTo>
                    <a:pt x="15" y="98"/>
                  </a:lnTo>
                  <a:lnTo>
                    <a:pt x="11" y="96"/>
                  </a:lnTo>
                  <a:lnTo>
                    <a:pt x="9" y="94"/>
                  </a:lnTo>
                  <a:lnTo>
                    <a:pt x="7" y="91"/>
                  </a:lnTo>
                  <a:lnTo>
                    <a:pt x="5" y="89"/>
                  </a:lnTo>
                  <a:lnTo>
                    <a:pt x="3" y="85"/>
                  </a:lnTo>
                  <a:lnTo>
                    <a:pt x="2" y="81"/>
                  </a:lnTo>
                  <a:lnTo>
                    <a:pt x="2" y="79"/>
                  </a:lnTo>
                  <a:lnTo>
                    <a:pt x="0" y="73"/>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7" name="Freeform 64"/>
            <p:cNvSpPr>
              <a:spLocks/>
            </p:cNvSpPr>
            <p:nvPr/>
          </p:nvSpPr>
          <p:spPr bwMode="auto">
            <a:xfrm>
              <a:off x="5287963" y="1709738"/>
              <a:ext cx="149225" cy="168275"/>
            </a:xfrm>
            <a:custGeom>
              <a:avLst/>
              <a:gdLst>
                <a:gd name="T0" fmla="*/ 94 w 94"/>
                <a:gd name="T1" fmla="*/ 73 h 106"/>
                <a:gd name="T2" fmla="*/ 90 w 94"/>
                <a:gd name="T3" fmla="*/ 85 h 106"/>
                <a:gd name="T4" fmla="*/ 83 w 94"/>
                <a:gd name="T5" fmla="*/ 94 h 106"/>
                <a:gd name="T6" fmla="*/ 73 w 94"/>
                <a:gd name="T7" fmla="*/ 102 h 106"/>
                <a:gd name="T8" fmla="*/ 61 w 94"/>
                <a:gd name="T9" fmla="*/ 106 h 106"/>
                <a:gd name="T10" fmla="*/ 50 w 94"/>
                <a:gd name="T11" fmla="*/ 106 h 106"/>
                <a:gd name="T12" fmla="*/ 33 w 94"/>
                <a:gd name="T13" fmla="*/ 104 h 106"/>
                <a:gd name="T14" fmla="*/ 21 w 94"/>
                <a:gd name="T15" fmla="*/ 98 h 106"/>
                <a:gd name="T16" fmla="*/ 10 w 94"/>
                <a:gd name="T17" fmla="*/ 89 h 106"/>
                <a:gd name="T18" fmla="*/ 2 w 94"/>
                <a:gd name="T19" fmla="*/ 77 h 106"/>
                <a:gd name="T20" fmla="*/ 0 w 94"/>
                <a:gd name="T21" fmla="*/ 60 h 106"/>
                <a:gd name="T22" fmla="*/ 0 w 94"/>
                <a:gd name="T23" fmla="*/ 46 h 106"/>
                <a:gd name="T24" fmla="*/ 2 w 94"/>
                <a:gd name="T25" fmla="*/ 35 h 106"/>
                <a:gd name="T26" fmla="*/ 6 w 94"/>
                <a:gd name="T27" fmla="*/ 25 h 106"/>
                <a:gd name="T28" fmla="*/ 10 w 94"/>
                <a:gd name="T29" fmla="*/ 18 h 106"/>
                <a:gd name="T30" fmla="*/ 17 w 94"/>
                <a:gd name="T31" fmla="*/ 10 h 106"/>
                <a:gd name="T32" fmla="*/ 27 w 94"/>
                <a:gd name="T33" fmla="*/ 6 h 106"/>
                <a:gd name="T34" fmla="*/ 36 w 94"/>
                <a:gd name="T35" fmla="*/ 2 h 106"/>
                <a:gd name="T36" fmla="*/ 46 w 94"/>
                <a:gd name="T37" fmla="*/ 0 h 106"/>
                <a:gd name="T38" fmla="*/ 58 w 94"/>
                <a:gd name="T39" fmla="*/ 2 h 106"/>
                <a:gd name="T40" fmla="*/ 69 w 94"/>
                <a:gd name="T41" fmla="*/ 4 h 106"/>
                <a:gd name="T42" fmla="*/ 79 w 94"/>
                <a:gd name="T43" fmla="*/ 10 h 106"/>
                <a:gd name="T44" fmla="*/ 86 w 94"/>
                <a:gd name="T45" fmla="*/ 16 h 106"/>
                <a:gd name="T46" fmla="*/ 90 w 94"/>
                <a:gd name="T47" fmla="*/ 25 h 106"/>
                <a:gd name="T48" fmla="*/ 75 w 94"/>
                <a:gd name="T49" fmla="*/ 35 h 106"/>
                <a:gd name="T50" fmla="*/ 73 w 94"/>
                <a:gd name="T51" fmla="*/ 29 h 106"/>
                <a:gd name="T52" fmla="*/ 69 w 94"/>
                <a:gd name="T53" fmla="*/ 23 h 106"/>
                <a:gd name="T54" fmla="*/ 63 w 94"/>
                <a:gd name="T55" fmla="*/ 19 h 106"/>
                <a:gd name="T56" fmla="*/ 58 w 94"/>
                <a:gd name="T57" fmla="*/ 16 h 106"/>
                <a:gd name="T58" fmla="*/ 52 w 94"/>
                <a:gd name="T59" fmla="*/ 16 h 106"/>
                <a:gd name="T60" fmla="*/ 42 w 94"/>
                <a:gd name="T61" fmla="*/ 16 h 106"/>
                <a:gd name="T62" fmla="*/ 35 w 94"/>
                <a:gd name="T63" fmla="*/ 19 h 106"/>
                <a:gd name="T64" fmla="*/ 27 w 94"/>
                <a:gd name="T65" fmla="*/ 25 h 106"/>
                <a:gd name="T66" fmla="*/ 21 w 94"/>
                <a:gd name="T67" fmla="*/ 33 h 106"/>
                <a:gd name="T68" fmla="*/ 19 w 94"/>
                <a:gd name="T69" fmla="*/ 44 h 106"/>
                <a:gd name="T70" fmla="*/ 19 w 94"/>
                <a:gd name="T71" fmla="*/ 58 h 106"/>
                <a:gd name="T72" fmla="*/ 21 w 94"/>
                <a:gd name="T73" fmla="*/ 71 h 106"/>
                <a:gd name="T74" fmla="*/ 25 w 94"/>
                <a:gd name="T75" fmla="*/ 81 h 106"/>
                <a:gd name="T76" fmla="*/ 31 w 94"/>
                <a:gd name="T77" fmla="*/ 87 h 106"/>
                <a:gd name="T78" fmla="*/ 40 w 94"/>
                <a:gd name="T79" fmla="*/ 91 h 106"/>
                <a:gd name="T80" fmla="*/ 48 w 94"/>
                <a:gd name="T81" fmla="*/ 92 h 106"/>
                <a:gd name="T82" fmla="*/ 56 w 94"/>
                <a:gd name="T83" fmla="*/ 92 h 106"/>
                <a:gd name="T84" fmla="*/ 63 w 94"/>
                <a:gd name="T85" fmla="*/ 89 h 106"/>
                <a:gd name="T86" fmla="*/ 69 w 94"/>
                <a:gd name="T87" fmla="*/ 85 h 106"/>
                <a:gd name="T88" fmla="*/ 73 w 94"/>
                <a:gd name="T89" fmla="*/ 79 h 106"/>
                <a:gd name="T90" fmla="*/ 77 w 94"/>
                <a:gd name="T91"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106">
                  <a:moveTo>
                    <a:pt x="77" y="67"/>
                  </a:moveTo>
                  <a:lnTo>
                    <a:pt x="94" y="69"/>
                  </a:lnTo>
                  <a:lnTo>
                    <a:pt x="94" y="73"/>
                  </a:lnTo>
                  <a:lnTo>
                    <a:pt x="92" y="77"/>
                  </a:lnTo>
                  <a:lnTo>
                    <a:pt x="92" y="81"/>
                  </a:lnTo>
                  <a:lnTo>
                    <a:pt x="90" y="85"/>
                  </a:lnTo>
                  <a:lnTo>
                    <a:pt x="88" y="89"/>
                  </a:lnTo>
                  <a:lnTo>
                    <a:pt x="84" y="91"/>
                  </a:lnTo>
                  <a:lnTo>
                    <a:pt x="83" y="94"/>
                  </a:lnTo>
                  <a:lnTo>
                    <a:pt x="79" y="96"/>
                  </a:lnTo>
                  <a:lnTo>
                    <a:pt x="77" y="98"/>
                  </a:lnTo>
                  <a:lnTo>
                    <a:pt x="73" y="102"/>
                  </a:lnTo>
                  <a:lnTo>
                    <a:pt x="69" y="102"/>
                  </a:lnTo>
                  <a:lnTo>
                    <a:pt x="65" y="104"/>
                  </a:lnTo>
                  <a:lnTo>
                    <a:pt x="61" y="106"/>
                  </a:lnTo>
                  <a:lnTo>
                    <a:pt x="58" y="106"/>
                  </a:lnTo>
                  <a:lnTo>
                    <a:pt x="54" y="106"/>
                  </a:lnTo>
                  <a:lnTo>
                    <a:pt x="50" y="106"/>
                  </a:lnTo>
                  <a:lnTo>
                    <a:pt x="44" y="106"/>
                  </a:lnTo>
                  <a:lnTo>
                    <a:pt x="38" y="106"/>
                  </a:lnTo>
                  <a:lnTo>
                    <a:pt x="33" y="104"/>
                  </a:lnTo>
                  <a:lnTo>
                    <a:pt x="29" y="104"/>
                  </a:lnTo>
                  <a:lnTo>
                    <a:pt x="25" y="102"/>
                  </a:lnTo>
                  <a:lnTo>
                    <a:pt x="21" y="98"/>
                  </a:lnTo>
                  <a:lnTo>
                    <a:pt x="17" y="96"/>
                  </a:lnTo>
                  <a:lnTo>
                    <a:pt x="13" y="92"/>
                  </a:lnTo>
                  <a:lnTo>
                    <a:pt x="10" y="89"/>
                  </a:lnTo>
                  <a:lnTo>
                    <a:pt x="8" y="85"/>
                  </a:lnTo>
                  <a:lnTo>
                    <a:pt x="4" y="81"/>
                  </a:lnTo>
                  <a:lnTo>
                    <a:pt x="2" y="77"/>
                  </a:lnTo>
                  <a:lnTo>
                    <a:pt x="2" y="71"/>
                  </a:lnTo>
                  <a:lnTo>
                    <a:pt x="0" y="66"/>
                  </a:lnTo>
                  <a:lnTo>
                    <a:pt x="0" y="60"/>
                  </a:lnTo>
                  <a:lnTo>
                    <a:pt x="0" y="54"/>
                  </a:lnTo>
                  <a:lnTo>
                    <a:pt x="0" y="50"/>
                  </a:lnTo>
                  <a:lnTo>
                    <a:pt x="0" y="46"/>
                  </a:lnTo>
                  <a:lnTo>
                    <a:pt x="0" y="42"/>
                  </a:lnTo>
                  <a:lnTo>
                    <a:pt x="0" y="39"/>
                  </a:lnTo>
                  <a:lnTo>
                    <a:pt x="2" y="35"/>
                  </a:lnTo>
                  <a:lnTo>
                    <a:pt x="2" y="31"/>
                  </a:lnTo>
                  <a:lnTo>
                    <a:pt x="4" y="29"/>
                  </a:lnTo>
                  <a:lnTo>
                    <a:pt x="6" y="25"/>
                  </a:lnTo>
                  <a:lnTo>
                    <a:pt x="6" y="23"/>
                  </a:lnTo>
                  <a:lnTo>
                    <a:pt x="8" y="19"/>
                  </a:lnTo>
                  <a:lnTo>
                    <a:pt x="10" y="18"/>
                  </a:lnTo>
                  <a:lnTo>
                    <a:pt x="12" y="16"/>
                  </a:lnTo>
                  <a:lnTo>
                    <a:pt x="15" y="12"/>
                  </a:lnTo>
                  <a:lnTo>
                    <a:pt x="17" y="10"/>
                  </a:lnTo>
                  <a:lnTo>
                    <a:pt x="19" y="8"/>
                  </a:lnTo>
                  <a:lnTo>
                    <a:pt x="23" y="8"/>
                  </a:lnTo>
                  <a:lnTo>
                    <a:pt x="27" y="6"/>
                  </a:lnTo>
                  <a:lnTo>
                    <a:pt x="29" y="4"/>
                  </a:lnTo>
                  <a:lnTo>
                    <a:pt x="33" y="4"/>
                  </a:lnTo>
                  <a:lnTo>
                    <a:pt x="36" y="2"/>
                  </a:lnTo>
                  <a:lnTo>
                    <a:pt x="38" y="2"/>
                  </a:lnTo>
                  <a:lnTo>
                    <a:pt x="42" y="2"/>
                  </a:lnTo>
                  <a:lnTo>
                    <a:pt x="46" y="0"/>
                  </a:lnTo>
                  <a:lnTo>
                    <a:pt x="50" y="0"/>
                  </a:lnTo>
                  <a:lnTo>
                    <a:pt x="54" y="0"/>
                  </a:lnTo>
                  <a:lnTo>
                    <a:pt x="58" y="2"/>
                  </a:lnTo>
                  <a:lnTo>
                    <a:pt x="61" y="2"/>
                  </a:lnTo>
                  <a:lnTo>
                    <a:pt x="65" y="2"/>
                  </a:lnTo>
                  <a:lnTo>
                    <a:pt x="69" y="4"/>
                  </a:lnTo>
                  <a:lnTo>
                    <a:pt x="73" y="6"/>
                  </a:lnTo>
                  <a:lnTo>
                    <a:pt x="75" y="8"/>
                  </a:lnTo>
                  <a:lnTo>
                    <a:pt x="79" y="10"/>
                  </a:lnTo>
                  <a:lnTo>
                    <a:pt x="81" y="12"/>
                  </a:lnTo>
                  <a:lnTo>
                    <a:pt x="84" y="14"/>
                  </a:lnTo>
                  <a:lnTo>
                    <a:pt x="86" y="16"/>
                  </a:lnTo>
                  <a:lnTo>
                    <a:pt x="88" y="19"/>
                  </a:lnTo>
                  <a:lnTo>
                    <a:pt x="90" y="23"/>
                  </a:lnTo>
                  <a:lnTo>
                    <a:pt x="90" y="25"/>
                  </a:lnTo>
                  <a:lnTo>
                    <a:pt x="92" y="29"/>
                  </a:lnTo>
                  <a:lnTo>
                    <a:pt x="92" y="33"/>
                  </a:lnTo>
                  <a:lnTo>
                    <a:pt x="75" y="35"/>
                  </a:lnTo>
                  <a:lnTo>
                    <a:pt x="75" y="33"/>
                  </a:lnTo>
                  <a:lnTo>
                    <a:pt x="73" y="31"/>
                  </a:lnTo>
                  <a:lnTo>
                    <a:pt x="73" y="29"/>
                  </a:lnTo>
                  <a:lnTo>
                    <a:pt x="71" y="27"/>
                  </a:lnTo>
                  <a:lnTo>
                    <a:pt x="71" y="25"/>
                  </a:lnTo>
                  <a:lnTo>
                    <a:pt x="69" y="23"/>
                  </a:lnTo>
                  <a:lnTo>
                    <a:pt x="67" y="21"/>
                  </a:lnTo>
                  <a:lnTo>
                    <a:pt x="65" y="19"/>
                  </a:lnTo>
                  <a:lnTo>
                    <a:pt x="63" y="19"/>
                  </a:lnTo>
                  <a:lnTo>
                    <a:pt x="61" y="18"/>
                  </a:lnTo>
                  <a:lnTo>
                    <a:pt x="61" y="18"/>
                  </a:lnTo>
                  <a:lnTo>
                    <a:pt x="58" y="16"/>
                  </a:lnTo>
                  <a:lnTo>
                    <a:pt x="56" y="16"/>
                  </a:lnTo>
                  <a:lnTo>
                    <a:pt x="54" y="16"/>
                  </a:lnTo>
                  <a:lnTo>
                    <a:pt x="52" y="16"/>
                  </a:lnTo>
                  <a:lnTo>
                    <a:pt x="50" y="16"/>
                  </a:lnTo>
                  <a:lnTo>
                    <a:pt x="46" y="16"/>
                  </a:lnTo>
                  <a:lnTo>
                    <a:pt x="42" y="16"/>
                  </a:lnTo>
                  <a:lnTo>
                    <a:pt x="40" y="16"/>
                  </a:lnTo>
                  <a:lnTo>
                    <a:pt x="36" y="18"/>
                  </a:lnTo>
                  <a:lnTo>
                    <a:pt x="35" y="19"/>
                  </a:lnTo>
                  <a:lnTo>
                    <a:pt x="33" y="19"/>
                  </a:lnTo>
                  <a:lnTo>
                    <a:pt x="29" y="21"/>
                  </a:lnTo>
                  <a:lnTo>
                    <a:pt x="27" y="25"/>
                  </a:lnTo>
                  <a:lnTo>
                    <a:pt x="25" y="27"/>
                  </a:lnTo>
                  <a:lnTo>
                    <a:pt x="23" y="29"/>
                  </a:lnTo>
                  <a:lnTo>
                    <a:pt x="21" y="33"/>
                  </a:lnTo>
                  <a:lnTo>
                    <a:pt x="21" y="37"/>
                  </a:lnTo>
                  <a:lnTo>
                    <a:pt x="19" y="41"/>
                  </a:lnTo>
                  <a:lnTo>
                    <a:pt x="19" y="44"/>
                  </a:lnTo>
                  <a:lnTo>
                    <a:pt x="19" y="48"/>
                  </a:lnTo>
                  <a:lnTo>
                    <a:pt x="17" y="54"/>
                  </a:lnTo>
                  <a:lnTo>
                    <a:pt x="19" y="58"/>
                  </a:lnTo>
                  <a:lnTo>
                    <a:pt x="19" y="64"/>
                  </a:lnTo>
                  <a:lnTo>
                    <a:pt x="19" y="67"/>
                  </a:lnTo>
                  <a:lnTo>
                    <a:pt x="21" y="71"/>
                  </a:lnTo>
                  <a:lnTo>
                    <a:pt x="21" y="75"/>
                  </a:lnTo>
                  <a:lnTo>
                    <a:pt x="23" y="77"/>
                  </a:lnTo>
                  <a:lnTo>
                    <a:pt x="25" y="81"/>
                  </a:lnTo>
                  <a:lnTo>
                    <a:pt x="27" y="83"/>
                  </a:lnTo>
                  <a:lnTo>
                    <a:pt x="29" y="85"/>
                  </a:lnTo>
                  <a:lnTo>
                    <a:pt x="31" y="87"/>
                  </a:lnTo>
                  <a:lnTo>
                    <a:pt x="35" y="89"/>
                  </a:lnTo>
                  <a:lnTo>
                    <a:pt x="36" y="91"/>
                  </a:lnTo>
                  <a:lnTo>
                    <a:pt x="40" y="91"/>
                  </a:lnTo>
                  <a:lnTo>
                    <a:pt x="42" y="92"/>
                  </a:lnTo>
                  <a:lnTo>
                    <a:pt x="46" y="92"/>
                  </a:lnTo>
                  <a:lnTo>
                    <a:pt x="48" y="92"/>
                  </a:lnTo>
                  <a:lnTo>
                    <a:pt x="52" y="92"/>
                  </a:lnTo>
                  <a:lnTo>
                    <a:pt x="54" y="92"/>
                  </a:lnTo>
                  <a:lnTo>
                    <a:pt x="56" y="92"/>
                  </a:lnTo>
                  <a:lnTo>
                    <a:pt x="59" y="91"/>
                  </a:lnTo>
                  <a:lnTo>
                    <a:pt x="61" y="91"/>
                  </a:lnTo>
                  <a:lnTo>
                    <a:pt x="63" y="89"/>
                  </a:lnTo>
                  <a:lnTo>
                    <a:pt x="65" y="89"/>
                  </a:lnTo>
                  <a:lnTo>
                    <a:pt x="67" y="87"/>
                  </a:lnTo>
                  <a:lnTo>
                    <a:pt x="69" y="85"/>
                  </a:lnTo>
                  <a:lnTo>
                    <a:pt x="71" y="83"/>
                  </a:lnTo>
                  <a:lnTo>
                    <a:pt x="71" y="81"/>
                  </a:lnTo>
                  <a:lnTo>
                    <a:pt x="73" y="79"/>
                  </a:lnTo>
                  <a:lnTo>
                    <a:pt x="75" y="75"/>
                  </a:lnTo>
                  <a:lnTo>
                    <a:pt x="75" y="73"/>
                  </a:lnTo>
                  <a:lnTo>
                    <a:pt x="77" y="71"/>
                  </a:lnTo>
                  <a:lnTo>
                    <a:pt x="77" y="67"/>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8" name="Freeform 65"/>
            <p:cNvSpPr>
              <a:spLocks/>
            </p:cNvSpPr>
            <p:nvPr/>
          </p:nvSpPr>
          <p:spPr bwMode="auto">
            <a:xfrm>
              <a:off x="5464175" y="1652588"/>
              <a:ext cx="141288" cy="222250"/>
            </a:xfrm>
            <a:custGeom>
              <a:avLst/>
              <a:gdLst>
                <a:gd name="T0" fmla="*/ 0 w 89"/>
                <a:gd name="T1" fmla="*/ 0 h 140"/>
                <a:gd name="T2" fmla="*/ 18 w 89"/>
                <a:gd name="T3" fmla="*/ 52 h 140"/>
                <a:gd name="T4" fmla="*/ 25 w 89"/>
                <a:gd name="T5" fmla="*/ 44 h 140"/>
                <a:gd name="T6" fmla="*/ 33 w 89"/>
                <a:gd name="T7" fmla="*/ 40 h 140"/>
                <a:gd name="T8" fmla="*/ 43 w 89"/>
                <a:gd name="T9" fmla="*/ 38 h 140"/>
                <a:gd name="T10" fmla="*/ 52 w 89"/>
                <a:gd name="T11" fmla="*/ 36 h 140"/>
                <a:gd name="T12" fmla="*/ 58 w 89"/>
                <a:gd name="T13" fmla="*/ 36 h 140"/>
                <a:gd name="T14" fmla="*/ 62 w 89"/>
                <a:gd name="T15" fmla="*/ 38 h 140"/>
                <a:gd name="T16" fmla="*/ 67 w 89"/>
                <a:gd name="T17" fmla="*/ 40 h 140"/>
                <a:gd name="T18" fmla="*/ 73 w 89"/>
                <a:gd name="T19" fmla="*/ 42 h 140"/>
                <a:gd name="T20" fmla="*/ 77 w 89"/>
                <a:gd name="T21" fmla="*/ 44 h 140"/>
                <a:gd name="T22" fmla="*/ 81 w 89"/>
                <a:gd name="T23" fmla="*/ 46 h 140"/>
                <a:gd name="T24" fmla="*/ 83 w 89"/>
                <a:gd name="T25" fmla="*/ 50 h 140"/>
                <a:gd name="T26" fmla="*/ 85 w 89"/>
                <a:gd name="T27" fmla="*/ 54 h 140"/>
                <a:gd name="T28" fmla="*/ 87 w 89"/>
                <a:gd name="T29" fmla="*/ 57 h 140"/>
                <a:gd name="T30" fmla="*/ 89 w 89"/>
                <a:gd name="T31" fmla="*/ 63 h 140"/>
                <a:gd name="T32" fmla="*/ 89 w 89"/>
                <a:gd name="T33" fmla="*/ 69 h 140"/>
                <a:gd name="T34" fmla="*/ 89 w 89"/>
                <a:gd name="T35" fmla="*/ 77 h 140"/>
                <a:gd name="T36" fmla="*/ 71 w 89"/>
                <a:gd name="T37" fmla="*/ 140 h 140"/>
                <a:gd name="T38" fmla="*/ 71 w 89"/>
                <a:gd name="T39" fmla="*/ 73 h 140"/>
                <a:gd name="T40" fmla="*/ 69 w 89"/>
                <a:gd name="T41" fmla="*/ 67 h 140"/>
                <a:gd name="T42" fmla="*/ 67 w 89"/>
                <a:gd name="T43" fmla="*/ 63 h 140"/>
                <a:gd name="T44" fmla="*/ 66 w 89"/>
                <a:gd name="T45" fmla="*/ 59 h 140"/>
                <a:gd name="T46" fmla="*/ 64 w 89"/>
                <a:gd name="T47" fmla="*/ 55 h 140"/>
                <a:gd name="T48" fmla="*/ 60 w 89"/>
                <a:gd name="T49" fmla="*/ 54 h 140"/>
                <a:gd name="T50" fmla="*/ 56 w 89"/>
                <a:gd name="T51" fmla="*/ 52 h 140"/>
                <a:gd name="T52" fmla="*/ 50 w 89"/>
                <a:gd name="T53" fmla="*/ 52 h 140"/>
                <a:gd name="T54" fmla="*/ 44 w 89"/>
                <a:gd name="T55" fmla="*/ 52 h 140"/>
                <a:gd name="T56" fmla="*/ 41 w 89"/>
                <a:gd name="T57" fmla="*/ 52 h 140"/>
                <a:gd name="T58" fmla="*/ 37 w 89"/>
                <a:gd name="T59" fmla="*/ 54 h 140"/>
                <a:gd name="T60" fmla="*/ 33 w 89"/>
                <a:gd name="T61" fmla="*/ 55 h 140"/>
                <a:gd name="T62" fmla="*/ 31 w 89"/>
                <a:gd name="T63" fmla="*/ 57 h 140"/>
                <a:gd name="T64" fmla="*/ 27 w 89"/>
                <a:gd name="T65" fmla="*/ 59 h 140"/>
                <a:gd name="T66" fmla="*/ 25 w 89"/>
                <a:gd name="T67" fmla="*/ 61 h 140"/>
                <a:gd name="T68" fmla="*/ 21 w 89"/>
                <a:gd name="T69" fmla="*/ 65 h 140"/>
                <a:gd name="T70" fmla="*/ 21 w 89"/>
                <a:gd name="T71" fmla="*/ 69 h 140"/>
                <a:gd name="T72" fmla="*/ 20 w 89"/>
                <a:gd name="T73" fmla="*/ 73 h 140"/>
                <a:gd name="T74" fmla="*/ 20 w 89"/>
                <a:gd name="T75" fmla="*/ 77 h 140"/>
                <a:gd name="T76" fmla="*/ 18 w 89"/>
                <a:gd name="T77" fmla="*/ 82 h 140"/>
                <a:gd name="T78" fmla="*/ 18 w 89"/>
                <a:gd name="T7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 h="140">
                  <a:moveTo>
                    <a:pt x="0" y="140"/>
                  </a:moveTo>
                  <a:lnTo>
                    <a:pt x="0" y="0"/>
                  </a:lnTo>
                  <a:lnTo>
                    <a:pt x="18" y="0"/>
                  </a:lnTo>
                  <a:lnTo>
                    <a:pt x="18" y="52"/>
                  </a:lnTo>
                  <a:lnTo>
                    <a:pt x="21" y="48"/>
                  </a:lnTo>
                  <a:lnTo>
                    <a:pt x="25" y="44"/>
                  </a:lnTo>
                  <a:lnTo>
                    <a:pt x="29" y="42"/>
                  </a:lnTo>
                  <a:lnTo>
                    <a:pt x="33" y="40"/>
                  </a:lnTo>
                  <a:lnTo>
                    <a:pt x="37" y="38"/>
                  </a:lnTo>
                  <a:lnTo>
                    <a:pt x="43" y="38"/>
                  </a:lnTo>
                  <a:lnTo>
                    <a:pt x="46" y="36"/>
                  </a:lnTo>
                  <a:lnTo>
                    <a:pt x="52" y="36"/>
                  </a:lnTo>
                  <a:lnTo>
                    <a:pt x="54" y="36"/>
                  </a:lnTo>
                  <a:lnTo>
                    <a:pt x="58" y="36"/>
                  </a:lnTo>
                  <a:lnTo>
                    <a:pt x="60" y="38"/>
                  </a:lnTo>
                  <a:lnTo>
                    <a:pt x="62" y="38"/>
                  </a:lnTo>
                  <a:lnTo>
                    <a:pt x="66" y="38"/>
                  </a:lnTo>
                  <a:lnTo>
                    <a:pt x="67" y="40"/>
                  </a:lnTo>
                  <a:lnTo>
                    <a:pt x="69" y="40"/>
                  </a:lnTo>
                  <a:lnTo>
                    <a:pt x="73" y="42"/>
                  </a:lnTo>
                  <a:lnTo>
                    <a:pt x="75" y="42"/>
                  </a:lnTo>
                  <a:lnTo>
                    <a:pt x="77" y="44"/>
                  </a:lnTo>
                  <a:lnTo>
                    <a:pt x="79" y="46"/>
                  </a:lnTo>
                  <a:lnTo>
                    <a:pt x="81" y="46"/>
                  </a:lnTo>
                  <a:lnTo>
                    <a:pt x="81" y="48"/>
                  </a:lnTo>
                  <a:lnTo>
                    <a:pt x="83" y="50"/>
                  </a:lnTo>
                  <a:lnTo>
                    <a:pt x="85" y="52"/>
                  </a:lnTo>
                  <a:lnTo>
                    <a:pt x="85" y="54"/>
                  </a:lnTo>
                  <a:lnTo>
                    <a:pt x="87" y="55"/>
                  </a:lnTo>
                  <a:lnTo>
                    <a:pt x="87" y="57"/>
                  </a:lnTo>
                  <a:lnTo>
                    <a:pt x="89" y="61"/>
                  </a:lnTo>
                  <a:lnTo>
                    <a:pt x="89" y="63"/>
                  </a:lnTo>
                  <a:lnTo>
                    <a:pt x="89" y="67"/>
                  </a:lnTo>
                  <a:lnTo>
                    <a:pt x="89" y="69"/>
                  </a:lnTo>
                  <a:lnTo>
                    <a:pt x="89" y="73"/>
                  </a:lnTo>
                  <a:lnTo>
                    <a:pt x="89" y="77"/>
                  </a:lnTo>
                  <a:lnTo>
                    <a:pt x="89" y="140"/>
                  </a:lnTo>
                  <a:lnTo>
                    <a:pt x="71" y="140"/>
                  </a:lnTo>
                  <a:lnTo>
                    <a:pt x="71" y="77"/>
                  </a:lnTo>
                  <a:lnTo>
                    <a:pt x="71" y="73"/>
                  </a:lnTo>
                  <a:lnTo>
                    <a:pt x="69" y="71"/>
                  </a:lnTo>
                  <a:lnTo>
                    <a:pt x="69" y="67"/>
                  </a:lnTo>
                  <a:lnTo>
                    <a:pt x="69" y="65"/>
                  </a:lnTo>
                  <a:lnTo>
                    <a:pt x="67" y="63"/>
                  </a:lnTo>
                  <a:lnTo>
                    <a:pt x="67" y="61"/>
                  </a:lnTo>
                  <a:lnTo>
                    <a:pt x="66" y="59"/>
                  </a:lnTo>
                  <a:lnTo>
                    <a:pt x="64" y="57"/>
                  </a:lnTo>
                  <a:lnTo>
                    <a:pt x="64" y="55"/>
                  </a:lnTo>
                  <a:lnTo>
                    <a:pt x="62" y="55"/>
                  </a:lnTo>
                  <a:lnTo>
                    <a:pt x="60" y="54"/>
                  </a:lnTo>
                  <a:lnTo>
                    <a:pt x="58" y="54"/>
                  </a:lnTo>
                  <a:lnTo>
                    <a:pt x="56" y="52"/>
                  </a:lnTo>
                  <a:lnTo>
                    <a:pt x="52" y="52"/>
                  </a:lnTo>
                  <a:lnTo>
                    <a:pt x="50" y="52"/>
                  </a:lnTo>
                  <a:lnTo>
                    <a:pt x="48" y="52"/>
                  </a:lnTo>
                  <a:lnTo>
                    <a:pt x="44" y="52"/>
                  </a:lnTo>
                  <a:lnTo>
                    <a:pt x="43" y="52"/>
                  </a:lnTo>
                  <a:lnTo>
                    <a:pt x="41" y="52"/>
                  </a:lnTo>
                  <a:lnTo>
                    <a:pt x="39" y="54"/>
                  </a:lnTo>
                  <a:lnTo>
                    <a:pt x="37" y="54"/>
                  </a:lnTo>
                  <a:lnTo>
                    <a:pt x="35" y="54"/>
                  </a:lnTo>
                  <a:lnTo>
                    <a:pt x="33" y="55"/>
                  </a:lnTo>
                  <a:lnTo>
                    <a:pt x="31" y="55"/>
                  </a:lnTo>
                  <a:lnTo>
                    <a:pt x="31" y="57"/>
                  </a:lnTo>
                  <a:lnTo>
                    <a:pt x="29" y="57"/>
                  </a:lnTo>
                  <a:lnTo>
                    <a:pt x="27" y="59"/>
                  </a:lnTo>
                  <a:lnTo>
                    <a:pt x="25" y="61"/>
                  </a:lnTo>
                  <a:lnTo>
                    <a:pt x="25" y="61"/>
                  </a:lnTo>
                  <a:lnTo>
                    <a:pt x="23" y="63"/>
                  </a:lnTo>
                  <a:lnTo>
                    <a:pt x="21" y="65"/>
                  </a:lnTo>
                  <a:lnTo>
                    <a:pt x="21" y="67"/>
                  </a:lnTo>
                  <a:lnTo>
                    <a:pt x="21" y="69"/>
                  </a:lnTo>
                  <a:lnTo>
                    <a:pt x="20" y="71"/>
                  </a:lnTo>
                  <a:lnTo>
                    <a:pt x="20" y="73"/>
                  </a:lnTo>
                  <a:lnTo>
                    <a:pt x="20" y="75"/>
                  </a:lnTo>
                  <a:lnTo>
                    <a:pt x="20" y="77"/>
                  </a:lnTo>
                  <a:lnTo>
                    <a:pt x="20" y="78"/>
                  </a:lnTo>
                  <a:lnTo>
                    <a:pt x="18" y="82"/>
                  </a:lnTo>
                  <a:lnTo>
                    <a:pt x="18" y="84"/>
                  </a:lnTo>
                  <a:lnTo>
                    <a:pt x="18" y="140"/>
                  </a:lnTo>
                  <a:lnTo>
                    <a:pt x="0" y="14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59" name="Freeform 66"/>
            <p:cNvSpPr>
              <a:spLocks/>
            </p:cNvSpPr>
            <p:nvPr/>
          </p:nvSpPr>
          <p:spPr bwMode="auto">
            <a:xfrm>
              <a:off x="5641975" y="1709738"/>
              <a:ext cx="160338" cy="168275"/>
            </a:xfrm>
            <a:custGeom>
              <a:avLst/>
              <a:gdLst>
                <a:gd name="T0" fmla="*/ 99 w 101"/>
                <a:gd name="T1" fmla="*/ 73 h 106"/>
                <a:gd name="T2" fmla="*/ 98 w 101"/>
                <a:gd name="T3" fmla="*/ 81 h 106"/>
                <a:gd name="T4" fmla="*/ 94 w 101"/>
                <a:gd name="T5" fmla="*/ 89 h 106"/>
                <a:gd name="T6" fmla="*/ 88 w 101"/>
                <a:gd name="T7" fmla="*/ 94 h 106"/>
                <a:gd name="T8" fmla="*/ 84 w 101"/>
                <a:gd name="T9" fmla="*/ 98 h 106"/>
                <a:gd name="T10" fmla="*/ 76 w 101"/>
                <a:gd name="T11" fmla="*/ 102 h 106"/>
                <a:gd name="T12" fmla="*/ 69 w 101"/>
                <a:gd name="T13" fmla="*/ 104 h 106"/>
                <a:gd name="T14" fmla="*/ 61 w 101"/>
                <a:gd name="T15" fmla="*/ 106 h 106"/>
                <a:gd name="T16" fmla="*/ 51 w 101"/>
                <a:gd name="T17" fmla="*/ 106 h 106"/>
                <a:gd name="T18" fmla="*/ 40 w 101"/>
                <a:gd name="T19" fmla="*/ 106 h 106"/>
                <a:gd name="T20" fmla="*/ 30 w 101"/>
                <a:gd name="T21" fmla="*/ 104 h 106"/>
                <a:gd name="T22" fmla="*/ 21 w 101"/>
                <a:gd name="T23" fmla="*/ 98 h 106"/>
                <a:gd name="T24" fmla="*/ 13 w 101"/>
                <a:gd name="T25" fmla="*/ 92 h 106"/>
                <a:gd name="T26" fmla="*/ 7 w 101"/>
                <a:gd name="T27" fmla="*/ 85 h 106"/>
                <a:gd name="T28" fmla="*/ 3 w 101"/>
                <a:gd name="T29" fmla="*/ 77 h 106"/>
                <a:gd name="T30" fmla="*/ 0 w 101"/>
                <a:gd name="T31" fmla="*/ 66 h 106"/>
                <a:gd name="T32" fmla="*/ 0 w 101"/>
                <a:gd name="T33" fmla="*/ 54 h 106"/>
                <a:gd name="T34" fmla="*/ 0 w 101"/>
                <a:gd name="T35" fmla="*/ 42 h 106"/>
                <a:gd name="T36" fmla="*/ 3 w 101"/>
                <a:gd name="T37" fmla="*/ 33 h 106"/>
                <a:gd name="T38" fmla="*/ 7 w 101"/>
                <a:gd name="T39" fmla="*/ 23 h 106"/>
                <a:gd name="T40" fmla="*/ 13 w 101"/>
                <a:gd name="T41" fmla="*/ 16 h 106"/>
                <a:gd name="T42" fmla="*/ 21 w 101"/>
                <a:gd name="T43" fmla="*/ 8 h 106"/>
                <a:gd name="T44" fmla="*/ 30 w 101"/>
                <a:gd name="T45" fmla="*/ 4 h 106"/>
                <a:gd name="T46" fmla="*/ 40 w 101"/>
                <a:gd name="T47" fmla="*/ 2 h 106"/>
                <a:gd name="T48" fmla="*/ 51 w 101"/>
                <a:gd name="T49" fmla="*/ 0 h 106"/>
                <a:gd name="T50" fmla="*/ 61 w 101"/>
                <a:gd name="T51" fmla="*/ 2 h 106"/>
                <a:gd name="T52" fmla="*/ 71 w 101"/>
                <a:gd name="T53" fmla="*/ 4 h 106"/>
                <a:gd name="T54" fmla="*/ 78 w 101"/>
                <a:gd name="T55" fmla="*/ 8 h 106"/>
                <a:gd name="T56" fmla="*/ 86 w 101"/>
                <a:gd name="T57" fmla="*/ 16 h 106"/>
                <a:gd name="T58" fmla="*/ 94 w 101"/>
                <a:gd name="T59" fmla="*/ 23 h 106"/>
                <a:gd name="T60" fmla="*/ 98 w 101"/>
                <a:gd name="T61" fmla="*/ 31 h 106"/>
                <a:gd name="T62" fmla="*/ 99 w 101"/>
                <a:gd name="T63" fmla="*/ 42 h 106"/>
                <a:gd name="T64" fmla="*/ 101 w 101"/>
                <a:gd name="T65" fmla="*/ 54 h 106"/>
                <a:gd name="T66" fmla="*/ 101 w 101"/>
                <a:gd name="T67" fmla="*/ 54 h 106"/>
                <a:gd name="T68" fmla="*/ 101 w 101"/>
                <a:gd name="T69" fmla="*/ 56 h 106"/>
                <a:gd name="T70" fmla="*/ 101 w 101"/>
                <a:gd name="T71" fmla="*/ 56 h 106"/>
                <a:gd name="T72" fmla="*/ 101 w 101"/>
                <a:gd name="T73" fmla="*/ 58 h 106"/>
                <a:gd name="T74" fmla="*/ 19 w 101"/>
                <a:gd name="T75" fmla="*/ 62 h 106"/>
                <a:gd name="T76" fmla="*/ 21 w 101"/>
                <a:gd name="T77" fmla="*/ 69 h 106"/>
                <a:gd name="T78" fmla="*/ 23 w 101"/>
                <a:gd name="T79" fmla="*/ 75 h 106"/>
                <a:gd name="T80" fmla="*/ 27 w 101"/>
                <a:gd name="T81" fmla="*/ 81 h 106"/>
                <a:gd name="T82" fmla="*/ 30 w 101"/>
                <a:gd name="T83" fmla="*/ 87 h 106"/>
                <a:gd name="T84" fmla="*/ 36 w 101"/>
                <a:gd name="T85" fmla="*/ 89 h 106"/>
                <a:gd name="T86" fmla="*/ 42 w 101"/>
                <a:gd name="T87" fmla="*/ 91 h 106"/>
                <a:gd name="T88" fmla="*/ 48 w 101"/>
                <a:gd name="T89" fmla="*/ 92 h 106"/>
                <a:gd name="T90" fmla="*/ 55 w 101"/>
                <a:gd name="T91" fmla="*/ 92 h 106"/>
                <a:gd name="T92" fmla="*/ 59 w 101"/>
                <a:gd name="T93" fmla="*/ 92 h 106"/>
                <a:gd name="T94" fmla="*/ 63 w 101"/>
                <a:gd name="T95" fmla="*/ 91 h 106"/>
                <a:gd name="T96" fmla="*/ 67 w 101"/>
                <a:gd name="T97" fmla="*/ 89 h 106"/>
                <a:gd name="T98" fmla="*/ 71 w 101"/>
                <a:gd name="T99" fmla="*/ 87 h 106"/>
                <a:gd name="T100" fmla="*/ 75 w 101"/>
                <a:gd name="T101" fmla="*/ 83 h 106"/>
                <a:gd name="T102" fmla="*/ 76 w 101"/>
                <a:gd name="T103" fmla="*/ 79 h 106"/>
                <a:gd name="T104" fmla="*/ 80 w 101"/>
                <a:gd name="T105" fmla="*/ 7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 h="106">
                  <a:moveTo>
                    <a:pt x="80" y="71"/>
                  </a:moveTo>
                  <a:lnTo>
                    <a:pt x="99" y="73"/>
                  </a:lnTo>
                  <a:lnTo>
                    <a:pt x="99" y="77"/>
                  </a:lnTo>
                  <a:lnTo>
                    <a:pt x="98" y="81"/>
                  </a:lnTo>
                  <a:lnTo>
                    <a:pt x="96" y="85"/>
                  </a:lnTo>
                  <a:lnTo>
                    <a:pt x="94" y="89"/>
                  </a:lnTo>
                  <a:lnTo>
                    <a:pt x="92" y="91"/>
                  </a:lnTo>
                  <a:lnTo>
                    <a:pt x="88" y="94"/>
                  </a:lnTo>
                  <a:lnTo>
                    <a:pt x="86" y="96"/>
                  </a:lnTo>
                  <a:lnTo>
                    <a:pt x="84" y="98"/>
                  </a:lnTo>
                  <a:lnTo>
                    <a:pt x="80" y="100"/>
                  </a:lnTo>
                  <a:lnTo>
                    <a:pt x="76" y="102"/>
                  </a:lnTo>
                  <a:lnTo>
                    <a:pt x="73" y="104"/>
                  </a:lnTo>
                  <a:lnTo>
                    <a:pt x="69" y="104"/>
                  </a:lnTo>
                  <a:lnTo>
                    <a:pt x="65" y="106"/>
                  </a:lnTo>
                  <a:lnTo>
                    <a:pt x="61" y="106"/>
                  </a:lnTo>
                  <a:lnTo>
                    <a:pt x="57" y="106"/>
                  </a:lnTo>
                  <a:lnTo>
                    <a:pt x="51" y="106"/>
                  </a:lnTo>
                  <a:lnTo>
                    <a:pt x="46" y="106"/>
                  </a:lnTo>
                  <a:lnTo>
                    <a:pt x="40" y="106"/>
                  </a:lnTo>
                  <a:lnTo>
                    <a:pt x="34" y="104"/>
                  </a:lnTo>
                  <a:lnTo>
                    <a:pt x="30" y="104"/>
                  </a:lnTo>
                  <a:lnTo>
                    <a:pt x="25" y="102"/>
                  </a:lnTo>
                  <a:lnTo>
                    <a:pt x="21" y="98"/>
                  </a:lnTo>
                  <a:lnTo>
                    <a:pt x="17" y="96"/>
                  </a:lnTo>
                  <a:lnTo>
                    <a:pt x="13" y="92"/>
                  </a:lnTo>
                  <a:lnTo>
                    <a:pt x="9" y="89"/>
                  </a:lnTo>
                  <a:lnTo>
                    <a:pt x="7" y="85"/>
                  </a:lnTo>
                  <a:lnTo>
                    <a:pt x="5" y="81"/>
                  </a:lnTo>
                  <a:lnTo>
                    <a:pt x="3" y="77"/>
                  </a:lnTo>
                  <a:lnTo>
                    <a:pt x="2" y="71"/>
                  </a:lnTo>
                  <a:lnTo>
                    <a:pt x="0" y="66"/>
                  </a:lnTo>
                  <a:lnTo>
                    <a:pt x="0" y="60"/>
                  </a:lnTo>
                  <a:lnTo>
                    <a:pt x="0" y="54"/>
                  </a:lnTo>
                  <a:lnTo>
                    <a:pt x="0" y="48"/>
                  </a:lnTo>
                  <a:lnTo>
                    <a:pt x="0" y="42"/>
                  </a:lnTo>
                  <a:lnTo>
                    <a:pt x="2" y="37"/>
                  </a:lnTo>
                  <a:lnTo>
                    <a:pt x="3" y="33"/>
                  </a:lnTo>
                  <a:lnTo>
                    <a:pt x="5" y="27"/>
                  </a:lnTo>
                  <a:lnTo>
                    <a:pt x="7" y="23"/>
                  </a:lnTo>
                  <a:lnTo>
                    <a:pt x="11" y="19"/>
                  </a:lnTo>
                  <a:lnTo>
                    <a:pt x="13" y="16"/>
                  </a:lnTo>
                  <a:lnTo>
                    <a:pt x="17" y="12"/>
                  </a:lnTo>
                  <a:lnTo>
                    <a:pt x="21" y="8"/>
                  </a:lnTo>
                  <a:lnTo>
                    <a:pt x="27" y="6"/>
                  </a:lnTo>
                  <a:lnTo>
                    <a:pt x="30" y="4"/>
                  </a:lnTo>
                  <a:lnTo>
                    <a:pt x="34" y="2"/>
                  </a:lnTo>
                  <a:lnTo>
                    <a:pt x="40" y="2"/>
                  </a:lnTo>
                  <a:lnTo>
                    <a:pt x="46" y="0"/>
                  </a:lnTo>
                  <a:lnTo>
                    <a:pt x="51" y="0"/>
                  </a:lnTo>
                  <a:lnTo>
                    <a:pt x="55" y="0"/>
                  </a:lnTo>
                  <a:lnTo>
                    <a:pt x="61" y="2"/>
                  </a:lnTo>
                  <a:lnTo>
                    <a:pt x="67" y="2"/>
                  </a:lnTo>
                  <a:lnTo>
                    <a:pt x="71" y="4"/>
                  </a:lnTo>
                  <a:lnTo>
                    <a:pt x="75" y="6"/>
                  </a:lnTo>
                  <a:lnTo>
                    <a:pt x="78" y="8"/>
                  </a:lnTo>
                  <a:lnTo>
                    <a:pt x="82" y="12"/>
                  </a:lnTo>
                  <a:lnTo>
                    <a:pt x="86" y="16"/>
                  </a:lnTo>
                  <a:lnTo>
                    <a:pt x="90" y="18"/>
                  </a:lnTo>
                  <a:lnTo>
                    <a:pt x="94" y="23"/>
                  </a:lnTo>
                  <a:lnTo>
                    <a:pt x="96" y="27"/>
                  </a:lnTo>
                  <a:lnTo>
                    <a:pt x="98" y="31"/>
                  </a:lnTo>
                  <a:lnTo>
                    <a:pt x="99" y="37"/>
                  </a:lnTo>
                  <a:lnTo>
                    <a:pt x="99" y="42"/>
                  </a:lnTo>
                  <a:lnTo>
                    <a:pt x="101" y="48"/>
                  </a:lnTo>
                  <a:lnTo>
                    <a:pt x="101" y="54"/>
                  </a:lnTo>
                  <a:lnTo>
                    <a:pt x="101" y="54"/>
                  </a:lnTo>
                  <a:lnTo>
                    <a:pt x="101" y="54"/>
                  </a:lnTo>
                  <a:lnTo>
                    <a:pt x="101" y="54"/>
                  </a:lnTo>
                  <a:lnTo>
                    <a:pt x="101" y="56"/>
                  </a:lnTo>
                  <a:lnTo>
                    <a:pt x="101" y="56"/>
                  </a:lnTo>
                  <a:lnTo>
                    <a:pt x="101" y="56"/>
                  </a:lnTo>
                  <a:lnTo>
                    <a:pt x="101" y="58"/>
                  </a:lnTo>
                  <a:lnTo>
                    <a:pt x="101" y="58"/>
                  </a:lnTo>
                  <a:lnTo>
                    <a:pt x="19" y="58"/>
                  </a:lnTo>
                  <a:lnTo>
                    <a:pt x="19" y="62"/>
                  </a:lnTo>
                  <a:lnTo>
                    <a:pt x="19" y="66"/>
                  </a:lnTo>
                  <a:lnTo>
                    <a:pt x="21" y="69"/>
                  </a:lnTo>
                  <a:lnTo>
                    <a:pt x="21" y="73"/>
                  </a:lnTo>
                  <a:lnTo>
                    <a:pt x="23" y="75"/>
                  </a:lnTo>
                  <a:lnTo>
                    <a:pt x="25" y="79"/>
                  </a:lnTo>
                  <a:lnTo>
                    <a:pt x="27" y="81"/>
                  </a:lnTo>
                  <a:lnTo>
                    <a:pt x="28" y="83"/>
                  </a:lnTo>
                  <a:lnTo>
                    <a:pt x="30" y="87"/>
                  </a:lnTo>
                  <a:lnTo>
                    <a:pt x="34" y="87"/>
                  </a:lnTo>
                  <a:lnTo>
                    <a:pt x="36" y="89"/>
                  </a:lnTo>
                  <a:lnTo>
                    <a:pt x="40" y="91"/>
                  </a:lnTo>
                  <a:lnTo>
                    <a:pt x="42" y="91"/>
                  </a:lnTo>
                  <a:lnTo>
                    <a:pt x="46" y="92"/>
                  </a:lnTo>
                  <a:lnTo>
                    <a:pt x="48" y="92"/>
                  </a:lnTo>
                  <a:lnTo>
                    <a:pt x="51" y="92"/>
                  </a:lnTo>
                  <a:lnTo>
                    <a:pt x="55" y="92"/>
                  </a:lnTo>
                  <a:lnTo>
                    <a:pt x="57" y="92"/>
                  </a:lnTo>
                  <a:lnTo>
                    <a:pt x="59" y="92"/>
                  </a:lnTo>
                  <a:lnTo>
                    <a:pt x="61" y="91"/>
                  </a:lnTo>
                  <a:lnTo>
                    <a:pt x="63" y="91"/>
                  </a:lnTo>
                  <a:lnTo>
                    <a:pt x="65" y="91"/>
                  </a:lnTo>
                  <a:lnTo>
                    <a:pt x="67" y="89"/>
                  </a:lnTo>
                  <a:lnTo>
                    <a:pt x="69" y="87"/>
                  </a:lnTo>
                  <a:lnTo>
                    <a:pt x="71" y="87"/>
                  </a:lnTo>
                  <a:lnTo>
                    <a:pt x="73" y="85"/>
                  </a:lnTo>
                  <a:lnTo>
                    <a:pt x="75" y="83"/>
                  </a:lnTo>
                  <a:lnTo>
                    <a:pt x="76" y="81"/>
                  </a:lnTo>
                  <a:lnTo>
                    <a:pt x="76" y="79"/>
                  </a:lnTo>
                  <a:lnTo>
                    <a:pt x="78" y="77"/>
                  </a:lnTo>
                  <a:lnTo>
                    <a:pt x="80" y="75"/>
                  </a:lnTo>
                  <a:lnTo>
                    <a:pt x="80" y="71"/>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0" name="Freeform 67"/>
            <p:cNvSpPr>
              <a:spLocks/>
            </p:cNvSpPr>
            <p:nvPr/>
          </p:nvSpPr>
          <p:spPr bwMode="auto">
            <a:xfrm>
              <a:off x="5672138" y="1735138"/>
              <a:ext cx="96837" cy="44450"/>
            </a:xfrm>
            <a:custGeom>
              <a:avLst/>
              <a:gdLst>
                <a:gd name="T0" fmla="*/ 0 w 61"/>
                <a:gd name="T1" fmla="*/ 28 h 28"/>
                <a:gd name="T2" fmla="*/ 61 w 61"/>
                <a:gd name="T3" fmla="*/ 28 h 28"/>
                <a:gd name="T4" fmla="*/ 61 w 61"/>
                <a:gd name="T5" fmla="*/ 25 h 28"/>
                <a:gd name="T6" fmla="*/ 61 w 61"/>
                <a:gd name="T7" fmla="*/ 23 h 28"/>
                <a:gd name="T8" fmla="*/ 61 w 61"/>
                <a:gd name="T9" fmla="*/ 19 h 28"/>
                <a:gd name="T10" fmla="*/ 59 w 61"/>
                <a:gd name="T11" fmla="*/ 17 h 28"/>
                <a:gd name="T12" fmla="*/ 59 w 61"/>
                <a:gd name="T13" fmla="*/ 15 h 28"/>
                <a:gd name="T14" fmla="*/ 57 w 61"/>
                <a:gd name="T15" fmla="*/ 13 h 28"/>
                <a:gd name="T16" fmla="*/ 56 w 61"/>
                <a:gd name="T17" fmla="*/ 11 h 28"/>
                <a:gd name="T18" fmla="*/ 56 w 61"/>
                <a:gd name="T19" fmla="*/ 9 h 28"/>
                <a:gd name="T20" fmla="*/ 54 w 61"/>
                <a:gd name="T21" fmla="*/ 7 h 28"/>
                <a:gd name="T22" fmla="*/ 50 w 61"/>
                <a:gd name="T23" fmla="*/ 5 h 28"/>
                <a:gd name="T24" fmla="*/ 48 w 61"/>
                <a:gd name="T25" fmla="*/ 3 h 28"/>
                <a:gd name="T26" fmla="*/ 44 w 61"/>
                <a:gd name="T27" fmla="*/ 2 h 28"/>
                <a:gd name="T28" fmla="*/ 42 w 61"/>
                <a:gd name="T29" fmla="*/ 0 h 28"/>
                <a:gd name="T30" fmla="*/ 38 w 61"/>
                <a:gd name="T31" fmla="*/ 0 h 28"/>
                <a:gd name="T32" fmla="*/ 36 w 61"/>
                <a:gd name="T33" fmla="*/ 0 h 28"/>
                <a:gd name="T34" fmla="*/ 32 w 61"/>
                <a:gd name="T35" fmla="*/ 0 h 28"/>
                <a:gd name="T36" fmla="*/ 29 w 61"/>
                <a:gd name="T37" fmla="*/ 0 h 28"/>
                <a:gd name="T38" fmla="*/ 27 w 61"/>
                <a:gd name="T39" fmla="*/ 0 h 28"/>
                <a:gd name="T40" fmla="*/ 23 w 61"/>
                <a:gd name="T41" fmla="*/ 0 h 28"/>
                <a:gd name="T42" fmla="*/ 21 w 61"/>
                <a:gd name="T43" fmla="*/ 2 h 28"/>
                <a:gd name="T44" fmla="*/ 17 w 61"/>
                <a:gd name="T45" fmla="*/ 2 h 28"/>
                <a:gd name="T46" fmla="*/ 15 w 61"/>
                <a:gd name="T47" fmla="*/ 3 h 28"/>
                <a:gd name="T48" fmla="*/ 13 w 61"/>
                <a:gd name="T49" fmla="*/ 5 h 28"/>
                <a:gd name="T50" fmla="*/ 9 w 61"/>
                <a:gd name="T51" fmla="*/ 7 h 28"/>
                <a:gd name="T52" fmla="*/ 8 w 61"/>
                <a:gd name="T53" fmla="*/ 9 h 28"/>
                <a:gd name="T54" fmla="*/ 6 w 61"/>
                <a:gd name="T55" fmla="*/ 11 h 28"/>
                <a:gd name="T56" fmla="*/ 6 w 61"/>
                <a:gd name="T57" fmla="*/ 13 h 28"/>
                <a:gd name="T58" fmla="*/ 4 w 61"/>
                <a:gd name="T59" fmla="*/ 17 h 28"/>
                <a:gd name="T60" fmla="*/ 2 w 61"/>
                <a:gd name="T61" fmla="*/ 19 h 28"/>
                <a:gd name="T62" fmla="*/ 2 w 61"/>
                <a:gd name="T63" fmla="*/ 23 h 28"/>
                <a:gd name="T64" fmla="*/ 2 w 61"/>
                <a:gd name="T65" fmla="*/ 25 h 28"/>
                <a:gd name="T66" fmla="*/ 0 w 61"/>
                <a:gd name="T6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28">
                  <a:moveTo>
                    <a:pt x="0" y="28"/>
                  </a:moveTo>
                  <a:lnTo>
                    <a:pt x="61" y="28"/>
                  </a:lnTo>
                  <a:lnTo>
                    <a:pt x="61" y="25"/>
                  </a:lnTo>
                  <a:lnTo>
                    <a:pt x="61" y="23"/>
                  </a:lnTo>
                  <a:lnTo>
                    <a:pt x="61" y="19"/>
                  </a:lnTo>
                  <a:lnTo>
                    <a:pt x="59" y="17"/>
                  </a:lnTo>
                  <a:lnTo>
                    <a:pt x="59" y="15"/>
                  </a:lnTo>
                  <a:lnTo>
                    <a:pt x="57" y="13"/>
                  </a:lnTo>
                  <a:lnTo>
                    <a:pt x="56" y="11"/>
                  </a:lnTo>
                  <a:lnTo>
                    <a:pt x="56" y="9"/>
                  </a:lnTo>
                  <a:lnTo>
                    <a:pt x="54" y="7"/>
                  </a:lnTo>
                  <a:lnTo>
                    <a:pt x="50" y="5"/>
                  </a:lnTo>
                  <a:lnTo>
                    <a:pt x="48" y="3"/>
                  </a:lnTo>
                  <a:lnTo>
                    <a:pt x="44" y="2"/>
                  </a:lnTo>
                  <a:lnTo>
                    <a:pt x="42" y="0"/>
                  </a:lnTo>
                  <a:lnTo>
                    <a:pt x="38" y="0"/>
                  </a:lnTo>
                  <a:lnTo>
                    <a:pt x="36" y="0"/>
                  </a:lnTo>
                  <a:lnTo>
                    <a:pt x="32" y="0"/>
                  </a:lnTo>
                  <a:lnTo>
                    <a:pt x="29" y="0"/>
                  </a:lnTo>
                  <a:lnTo>
                    <a:pt x="27" y="0"/>
                  </a:lnTo>
                  <a:lnTo>
                    <a:pt x="23" y="0"/>
                  </a:lnTo>
                  <a:lnTo>
                    <a:pt x="21" y="2"/>
                  </a:lnTo>
                  <a:lnTo>
                    <a:pt x="17" y="2"/>
                  </a:lnTo>
                  <a:lnTo>
                    <a:pt x="15" y="3"/>
                  </a:lnTo>
                  <a:lnTo>
                    <a:pt x="13" y="5"/>
                  </a:lnTo>
                  <a:lnTo>
                    <a:pt x="9" y="7"/>
                  </a:lnTo>
                  <a:lnTo>
                    <a:pt x="8" y="9"/>
                  </a:lnTo>
                  <a:lnTo>
                    <a:pt x="6" y="11"/>
                  </a:lnTo>
                  <a:lnTo>
                    <a:pt x="6" y="13"/>
                  </a:lnTo>
                  <a:lnTo>
                    <a:pt x="4" y="17"/>
                  </a:lnTo>
                  <a:lnTo>
                    <a:pt x="2" y="19"/>
                  </a:lnTo>
                  <a:lnTo>
                    <a:pt x="2" y="23"/>
                  </a:lnTo>
                  <a:lnTo>
                    <a:pt x="2" y="25"/>
                  </a:lnTo>
                  <a:lnTo>
                    <a:pt x="0" y="28"/>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1" name="Freeform 68"/>
            <p:cNvSpPr>
              <a:spLocks/>
            </p:cNvSpPr>
            <p:nvPr/>
          </p:nvSpPr>
          <p:spPr bwMode="auto">
            <a:xfrm>
              <a:off x="4327525" y="2000250"/>
              <a:ext cx="184150" cy="222250"/>
            </a:xfrm>
            <a:custGeom>
              <a:avLst/>
              <a:gdLst>
                <a:gd name="T0" fmla="*/ 0 w 116"/>
                <a:gd name="T1" fmla="*/ 140 h 140"/>
                <a:gd name="T2" fmla="*/ 0 w 116"/>
                <a:gd name="T3" fmla="*/ 0 h 140"/>
                <a:gd name="T4" fmla="*/ 58 w 116"/>
                <a:gd name="T5" fmla="*/ 0 h 140"/>
                <a:gd name="T6" fmla="*/ 60 w 116"/>
                <a:gd name="T7" fmla="*/ 0 h 140"/>
                <a:gd name="T8" fmla="*/ 64 w 116"/>
                <a:gd name="T9" fmla="*/ 0 h 140"/>
                <a:gd name="T10" fmla="*/ 68 w 116"/>
                <a:gd name="T11" fmla="*/ 0 h 140"/>
                <a:gd name="T12" fmla="*/ 69 w 116"/>
                <a:gd name="T13" fmla="*/ 0 h 140"/>
                <a:gd name="T14" fmla="*/ 73 w 116"/>
                <a:gd name="T15" fmla="*/ 0 h 140"/>
                <a:gd name="T16" fmla="*/ 75 w 116"/>
                <a:gd name="T17" fmla="*/ 0 h 140"/>
                <a:gd name="T18" fmla="*/ 77 w 116"/>
                <a:gd name="T19" fmla="*/ 2 h 140"/>
                <a:gd name="T20" fmla="*/ 81 w 116"/>
                <a:gd name="T21" fmla="*/ 2 h 140"/>
                <a:gd name="T22" fmla="*/ 83 w 116"/>
                <a:gd name="T23" fmla="*/ 2 h 140"/>
                <a:gd name="T24" fmla="*/ 85 w 116"/>
                <a:gd name="T25" fmla="*/ 2 h 140"/>
                <a:gd name="T26" fmla="*/ 89 w 116"/>
                <a:gd name="T27" fmla="*/ 4 h 140"/>
                <a:gd name="T28" fmla="*/ 91 w 116"/>
                <a:gd name="T29" fmla="*/ 4 h 140"/>
                <a:gd name="T30" fmla="*/ 93 w 116"/>
                <a:gd name="T31" fmla="*/ 4 h 140"/>
                <a:gd name="T32" fmla="*/ 94 w 116"/>
                <a:gd name="T33" fmla="*/ 6 h 140"/>
                <a:gd name="T34" fmla="*/ 96 w 116"/>
                <a:gd name="T35" fmla="*/ 6 h 140"/>
                <a:gd name="T36" fmla="*/ 98 w 116"/>
                <a:gd name="T37" fmla="*/ 7 h 140"/>
                <a:gd name="T38" fmla="*/ 100 w 116"/>
                <a:gd name="T39" fmla="*/ 9 h 140"/>
                <a:gd name="T40" fmla="*/ 102 w 116"/>
                <a:gd name="T41" fmla="*/ 9 h 140"/>
                <a:gd name="T42" fmla="*/ 104 w 116"/>
                <a:gd name="T43" fmla="*/ 11 h 140"/>
                <a:gd name="T44" fmla="*/ 106 w 116"/>
                <a:gd name="T45" fmla="*/ 13 h 140"/>
                <a:gd name="T46" fmla="*/ 108 w 116"/>
                <a:gd name="T47" fmla="*/ 15 h 140"/>
                <a:gd name="T48" fmla="*/ 108 w 116"/>
                <a:gd name="T49" fmla="*/ 17 h 140"/>
                <a:gd name="T50" fmla="*/ 110 w 116"/>
                <a:gd name="T51" fmla="*/ 19 h 140"/>
                <a:gd name="T52" fmla="*/ 112 w 116"/>
                <a:gd name="T53" fmla="*/ 21 h 140"/>
                <a:gd name="T54" fmla="*/ 112 w 116"/>
                <a:gd name="T55" fmla="*/ 23 h 140"/>
                <a:gd name="T56" fmla="*/ 114 w 116"/>
                <a:gd name="T57" fmla="*/ 25 h 140"/>
                <a:gd name="T58" fmla="*/ 114 w 116"/>
                <a:gd name="T59" fmla="*/ 29 h 140"/>
                <a:gd name="T60" fmla="*/ 114 w 116"/>
                <a:gd name="T61" fmla="*/ 31 h 140"/>
                <a:gd name="T62" fmla="*/ 116 w 116"/>
                <a:gd name="T63" fmla="*/ 32 h 140"/>
                <a:gd name="T64" fmla="*/ 116 w 116"/>
                <a:gd name="T65" fmla="*/ 34 h 140"/>
                <a:gd name="T66" fmla="*/ 116 w 116"/>
                <a:gd name="T67" fmla="*/ 38 h 140"/>
                <a:gd name="T68" fmla="*/ 116 w 116"/>
                <a:gd name="T69" fmla="*/ 40 h 140"/>
                <a:gd name="T70" fmla="*/ 116 w 116"/>
                <a:gd name="T71" fmla="*/ 44 h 140"/>
                <a:gd name="T72" fmla="*/ 116 w 116"/>
                <a:gd name="T73" fmla="*/ 48 h 140"/>
                <a:gd name="T74" fmla="*/ 114 w 116"/>
                <a:gd name="T75" fmla="*/ 54 h 140"/>
                <a:gd name="T76" fmla="*/ 112 w 116"/>
                <a:gd name="T77" fmla="*/ 57 h 140"/>
                <a:gd name="T78" fmla="*/ 112 w 116"/>
                <a:gd name="T79" fmla="*/ 61 h 140"/>
                <a:gd name="T80" fmla="*/ 108 w 116"/>
                <a:gd name="T81" fmla="*/ 63 h 140"/>
                <a:gd name="T82" fmla="*/ 106 w 116"/>
                <a:gd name="T83" fmla="*/ 67 h 140"/>
                <a:gd name="T84" fmla="*/ 104 w 116"/>
                <a:gd name="T85" fmla="*/ 71 h 140"/>
                <a:gd name="T86" fmla="*/ 100 w 116"/>
                <a:gd name="T87" fmla="*/ 73 h 140"/>
                <a:gd name="T88" fmla="*/ 96 w 116"/>
                <a:gd name="T89" fmla="*/ 77 h 140"/>
                <a:gd name="T90" fmla="*/ 91 w 116"/>
                <a:gd name="T91" fmla="*/ 79 h 140"/>
                <a:gd name="T92" fmla="*/ 87 w 116"/>
                <a:gd name="T93" fmla="*/ 81 h 140"/>
                <a:gd name="T94" fmla="*/ 81 w 116"/>
                <a:gd name="T95" fmla="*/ 81 h 140"/>
                <a:gd name="T96" fmla="*/ 73 w 116"/>
                <a:gd name="T97" fmla="*/ 82 h 140"/>
                <a:gd name="T98" fmla="*/ 66 w 116"/>
                <a:gd name="T99" fmla="*/ 82 h 140"/>
                <a:gd name="T100" fmla="*/ 58 w 116"/>
                <a:gd name="T101" fmla="*/ 82 h 140"/>
                <a:gd name="T102" fmla="*/ 20 w 116"/>
                <a:gd name="T103" fmla="*/ 82 h 140"/>
                <a:gd name="T104" fmla="*/ 20 w 116"/>
                <a:gd name="T105" fmla="*/ 140 h 140"/>
                <a:gd name="T106" fmla="*/ 0 w 116"/>
                <a:gd name="T10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0">
                  <a:moveTo>
                    <a:pt x="0" y="140"/>
                  </a:moveTo>
                  <a:lnTo>
                    <a:pt x="0" y="0"/>
                  </a:lnTo>
                  <a:lnTo>
                    <a:pt x="58" y="0"/>
                  </a:lnTo>
                  <a:lnTo>
                    <a:pt x="60" y="0"/>
                  </a:lnTo>
                  <a:lnTo>
                    <a:pt x="64" y="0"/>
                  </a:lnTo>
                  <a:lnTo>
                    <a:pt x="68" y="0"/>
                  </a:lnTo>
                  <a:lnTo>
                    <a:pt x="69" y="0"/>
                  </a:lnTo>
                  <a:lnTo>
                    <a:pt x="73" y="0"/>
                  </a:lnTo>
                  <a:lnTo>
                    <a:pt x="75" y="0"/>
                  </a:lnTo>
                  <a:lnTo>
                    <a:pt x="77" y="2"/>
                  </a:lnTo>
                  <a:lnTo>
                    <a:pt x="81" y="2"/>
                  </a:lnTo>
                  <a:lnTo>
                    <a:pt x="83" y="2"/>
                  </a:lnTo>
                  <a:lnTo>
                    <a:pt x="85" y="2"/>
                  </a:lnTo>
                  <a:lnTo>
                    <a:pt x="89" y="4"/>
                  </a:lnTo>
                  <a:lnTo>
                    <a:pt x="91" y="4"/>
                  </a:lnTo>
                  <a:lnTo>
                    <a:pt x="93" y="4"/>
                  </a:lnTo>
                  <a:lnTo>
                    <a:pt x="94" y="6"/>
                  </a:lnTo>
                  <a:lnTo>
                    <a:pt x="96" y="6"/>
                  </a:lnTo>
                  <a:lnTo>
                    <a:pt x="98" y="7"/>
                  </a:lnTo>
                  <a:lnTo>
                    <a:pt x="100" y="9"/>
                  </a:lnTo>
                  <a:lnTo>
                    <a:pt x="102" y="9"/>
                  </a:lnTo>
                  <a:lnTo>
                    <a:pt x="104" y="11"/>
                  </a:lnTo>
                  <a:lnTo>
                    <a:pt x="106" y="13"/>
                  </a:lnTo>
                  <a:lnTo>
                    <a:pt x="108" y="15"/>
                  </a:lnTo>
                  <a:lnTo>
                    <a:pt x="108" y="17"/>
                  </a:lnTo>
                  <a:lnTo>
                    <a:pt x="110" y="19"/>
                  </a:lnTo>
                  <a:lnTo>
                    <a:pt x="112" y="21"/>
                  </a:lnTo>
                  <a:lnTo>
                    <a:pt x="112" y="23"/>
                  </a:lnTo>
                  <a:lnTo>
                    <a:pt x="114" y="25"/>
                  </a:lnTo>
                  <a:lnTo>
                    <a:pt x="114" y="29"/>
                  </a:lnTo>
                  <a:lnTo>
                    <a:pt x="114" y="31"/>
                  </a:lnTo>
                  <a:lnTo>
                    <a:pt x="116" y="32"/>
                  </a:lnTo>
                  <a:lnTo>
                    <a:pt x="116" y="34"/>
                  </a:lnTo>
                  <a:lnTo>
                    <a:pt x="116" y="38"/>
                  </a:lnTo>
                  <a:lnTo>
                    <a:pt x="116" y="40"/>
                  </a:lnTo>
                  <a:lnTo>
                    <a:pt x="116" y="44"/>
                  </a:lnTo>
                  <a:lnTo>
                    <a:pt x="116" y="48"/>
                  </a:lnTo>
                  <a:lnTo>
                    <a:pt x="114" y="54"/>
                  </a:lnTo>
                  <a:lnTo>
                    <a:pt x="112" y="57"/>
                  </a:lnTo>
                  <a:lnTo>
                    <a:pt x="112" y="61"/>
                  </a:lnTo>
                  <a:lnTo>
                    <a:pt x="108" y="63"/>
                  </a:lnTo>
                  <a:lnTo>
                    <a:pt x="106" y="67"/>
                  </a:lnTo>
                  <a:lnTo>
                    <a:pt x="104" y="71"/>
                  </a:lnTo>
                  <a:lnTo>
                    <a:pt x="100" y="73"/>
                  </a:lnTo>
                  <a:lnTo>
                    <a:pt x="96" y="77"/>
                  </a:lnTo>
                  <a:lnTo>
                    <a:pt x="91" y="79"/>
                  </a:lnTo>
                  <a:lnTo>
                    <a:pt x="87" y="81"/>
                  </a:lnTo>
                  <a:lnTo>
                    <a:pt x="81" y="81"/>
                  </a:lnTo>
                  <a:lnTo>
                    <a:pt x="73" y="82"/>
                  </a:lnTo>
                  <a:lnTo>
                    <a:pt x="66" y="82"/>
                  </a:lnTo>
                  <a:lnTo>
                    <a:pt x="58" y="82"/>
                  </a:lnTo>
                  <a:lnTo>
                    <a:pt x="20" y="82"/>
                  </a:lnTo>
                  <a:lnTo>
                    <a:pt x="20" y="140"/>
                  </a:lnTo>
                  <a:lnTo>
                    <a:pt x="0" y="14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2" name="Freeform 69"/>
            <p:cNvSpPr>
              <a:spLocks/>
            </p:cNvSpPr>
            <p:nvPr/>
          </p:nvSpPr>
          <p:spPr bwMode="auto">
            <a:xfrm>
              <a:off x="4359275" y="2027238"/>
              <a:ext cx="117475" cy="79375"/>
            </a:xfrm>
            <a:custGeom>
              <a:avLst/>
              <a:gdLst>
                <a:gd name="T0" fmla="*/ 0 w 74"/>
                <a:gd name="T1" fmla="*/ 50 h 50"/>
                <a:gd name="T2" fmla="*/ 40 w 74"/>
                <a:gd name="T3" fmla="*/ 50 h 50"/>
                <a:gd name="T4" fmla="*/ 44 w 74"/>
                <a:gd name="T5" fmla="*/ 50 h 50"/>
                <a:gd name="T6" fmla="*/ 48 w 74"/>
                <a:gd name="T7" fmla="*/ 48 h 50"/>
                <a:gd name="T8" fmla="*/ 51 w 74"/>
                <a:gd name="T9" fmla="*/ 48 h 50"/>
                <a:gd name="T10" fmla="*/ 55 w 74"/>
                <a:gd name="T11" fmla="*/ 48 h 50"/>
                <a:gd name="T12" fmla="*/ 59 w 74"/>
                <a:gd name="T13" fmla="*/ 46 h 50"/>
                <a:gd name="T14" fmla="*/ 63 w 74"/>
                <a:gd name="T15" fmla="*/ 46 h 50"/>
                <a:gd name="T16" fmla="*/ 65 w 74"/>
                <a:gd name="T17" fmla="*/ 44 h 50"/>
                <a:gd name="T18" fmla="*/ 67 w 74"/>
                <a:gd name="T19" fmla="*/ 42 h 50"/>
                <a:gd name="T20" fmla="*/ 69 w 74"/>
                <a:gd name="T21" fmla="*/ 40 h 50"/>
                <a:gd name="T22" fmla="*/ 71 w 74"/>
                <a:gd name="T23" fmla="*/ 39 h 50"/>
                <a:gd name="T24" fmla="*/ 73 w 74"/>
                <a:gd name="T25" fmla="*/ 37 h 50"/>
                <a:gd name="T26" fmla="*/ 73 w 74"/>
                <a:gd name="T27" fmla="*/ 35 h 50"/>
                <a:gd name="T28" fmla="*/ 74 w 74"/>
                <a:gd name="T29" fmla="*/ 33 h 50"/>
                <a:gd name="T30" fmla="*/ 74 w 74"/>
                <a:gd name="T31" fmla="*/ 29 h 50"/>
                <a:gd name="T32" fmla="*/ 74 w 74"/>
                <a:gd name="T33" fmla="*/ 27 h 50"/>
                <a:gd name="T34" fmla="*/ 74 w 74"/>
                <a:gd name="T35" fmla="*/ 23 h 50"/>
                <a:gd name="T36" fmla="*/ 74 w 74"/>
                <a:gd name="T37" fmla="*/ 21 h 50"/>
                <a:gd name="T38" fmla="*/ 74 w 74"/>
                <a:gd name="T39" fmla="*/ 19 h 50"/>
                <a:gd name="T40" fmla="*/ 74 w 74"/>
                <a:gd name="T41" fmla="*/ 17 h 50"/>
                <a:gd name="T42" fmla="*/ 74 w 74"/>
                <a:gd name="T43" fmla="*/ 15 h 50"/>
                <a:gd name="T44" fmla="*/ 73 w 74"/>
                <a:gd name="T45" fmla="*/ 14 h 50"/>
                <a:gd name="T46" fmla="*/ 73 w 74"/>
                <a:gd name="T47" fmla="*/ 12 h 50"/>
                <a:gd name="T48" fmla="*/ 71 w 74"/>
                <a:gd name="T49" fmla="*/ 10 h 50"/>
                <a:gd name="T50" fmla="*/ 71 w 74"/>
                <a:gd name="T51" fmla="*/ 10 h 50"/>
                <a:gd name="T52" fmla="*/ 69 w 74"/>
                <a:gd name="T53" fmla="*/ 8 h 50"/>
                <a:gd name="T54" fmla="*/ 67 w 74"/>
                <a:gd name="T55" fmla="*/ 6 h 50"/>
                <a:gd name="T56" fmla="*/ 67 w 74"/>
                <a:gd name="T57" fmla="*/ 4 h 50"/>
                <a:gd name="T58" fmla="*/ 65 w 74"/>
                <a:gd name="T59" fmla="*/ 4 h 50"/>
                <a:gd name="T60" fmla="*/ 63 w 74"/>
                <a:gd name="T61" fmla="*/ 2 h 50"/>
                <a:gd name="T62" fmla="*/ 61 w 74"/>
                <a:gd name="T63" fmla="*/ 2 h 50"/>
                <a:gd name="T64" fmla="*/ 59 w 74"/>
                <a:gd name="T65" fmla="*/ 2 h 50"/>
                <a:gd name="T66" fmla="*/ 57 w 74"/>
                <a:gd name="T67" fmla="*/ 0 h 50"/>
                <a:gd name="T68" fmla="*/ 55 w 74"/>
                <a:gd name="T69" fmla="*/ 0 h 50"/>
                <a:gd name="T70" fmla="*/ 55 w 74"/>
                <a:gd name="T71" fmla="*/ 0 h 50"/>
                <a:gd name="T72" fmla="*/ 53 w 74"/>
                <a:gd name="T73" fmla="*/ 0 h 50"/>
                <a:gd name="T74" fmla="*/ 49 w 74"/>
                <a:gd name="T75" fmla="*/ 0 h 50"/>
                <a:gd name="T76" fmla="*/ 48 w 74"/>
                <a:gd name="T77" fmla="*/ 0 h 50"/>
                <a:gd name="T78" fmla="*/ 46 w 74"/>
                <a:gd name="T79" fmla="*/ 0 h 50"/>
                <a:gd name="T80" fmla="*/ 42 w 74"/>
                <a:gd name="T81" fmla="*/ 0 h 50"/>
                <a:gd name="T82" fmla="*/ 38 w 74"/>
                <a:gd name="T83" fmla="*/ 0 h 50"/>
                <a:gd name="T84" fmla="*/ 0 w 74"/>
                <a:gd name="T85" fmla="*/ 0 h 50"/>
                <a:gd name="T86" fmla="*/ 0 w 74"/>
                <a:gd name="T8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50">
                  <a:moveTo>
                    <a:pt x="0" y="50"/>
                  </a:moveTo>
                  <a:lnTo>
                    <a:pt x="40" y="50"/>
                  </a:lnTo>
                  <a:lnTo>
                    <a:pt x="44" y="50"/>
                  </a:lnTo>
                  <a:lnTo>
                    <a:pt x="48" y="48"/>
                  </a:lnTo>
                  <a:lnTo>
                    <a:pt x="51" y="48"/>
                  </a:lnTo>
                  <a:lnTo>
                    <a:pt x="55" y="48"/>
                  </a:lnTo>
                  <a:lnTo>
                    <a:pt x="59" y="46"/>
                  </a:lnTo>
                  <a:lnTo>
                    <a:pt x="63" y="46"/>
                  </a:lnTo>
                  <a:lnTo>
                    <a:pt x="65" y="44"/>
                  </a:lnTo>
                  <a:lnTo>
                    <a:pt x="67" y="42"/>
                  </a:lnTo>
                  <a:lnTo>
                    <a:pt x="69" y="40"/>
                  </a:lnTo>
                  <a:lnTo>
                    <a:pt x="71" y="39"/>
                  </a:lnTo>
                  <a:lnTo>
                    <a:pt x="73" y="37"/>
                  </a:lnTo>
                  <a:lnTo>
                    <a:pt x="73" y="35"/>
                  </a:lnTo>
                  <a:lnTo>
                    <a:pt x="74" y="33"/>
                  </a:lnTo>
                  <a:lnTo>
                    <a:pt x="74" y="29"/>
                  </a:lnTo>
                  <a:lnTo>
                    <a:pt x="74" y="27"/>
                  </a:lnTo>
                  <a:lnTo>
                    <a:pt x="74" y="23"/>
                  </a:lnTo>
                  <a:lnTo>
                    <a:pt x="74" y="21"/>
                  </a:lnTo>
                  <a:lnTo>
                    <a:pt x="74" y="19"/>
                  </a:lnTo>
                  <a:lnTo>
                    <a:pt x="74" y="17"/>
                  </a:lnTo>
                  <a:lnTo>
                    <a:pt x="74" y="15"/>
                  </a:lnTo>
                  <a:lnTo>
                    <a:pt x="73" y="14"/>
                  </a:lnTo>
                  <a:lnTo>
                    <a:pt x="73" y="12"/>
                  </a:lnTo>
                  <a:lnTo>
                    <a:pt x="71" y="10"/>
                  </a:lnTo>
                  <a:lnTo>
                    <a:pt x="71" y="10"/>
                  </a:lnTo>
                  <a:lnTo>
                    <a:pt x="69" y="8"/>
                  </a:lnTo>
                  <a:lnTo>
                    <a:pt x="67" y="6"/>
                  </a:lnTo>
                  <a:lnTo>
                    <a:pt x="67" y="4"/>
                  </a:lnTo>
                  <a:lnTo>
                    <a:pt x="65" y="4"/>
                  </a:lnTo>
                  <a:lnTo>
                    <a:pt x="63" y="2"/>
                  </a:lnTo>
                  <a:lnTo>
                    <a:pt x="61" y="2"/>
                  </a:lnTo>
                  <a:lnTo>
                    <a:pt x="59" y="2"/>
                  </a:lnTo>
                  <a:lnTo>
                    <a:pt x="57" y="0"/>
                  </a:lnTo>
                  <a:lnTo>
                    <a:pt x="55" y="0"/>
                  </a:lnTo>
                  <a:lnTo>
                    <a:pt x="55" y="0"/>
                  </a:lnTo>
                  <a:lnTo>
                    <a:pt x="53" y="0"/>
                  </a:lnTo>
                  <a:lnTo>
                    <a:pt x="49" y="0"/>
                  </a:lnTo>
                  <a:lnTo>
                    <a:pt x="48" y="0"/>
                  </a:lnTo>
                  <a:lnTo>
                    <a:pt x="46" y="0"/>
                  </a:lnTo>
                  <a:lnTo>
                    <a:pt x="42" y="0"/>
                  </a:lnTo>
                  <a:lnTo>
                    <a:pt x="38" y="0"/>
                  </a:lnTo>
                  <a:lnTo>
                    <a:pt x="0" y="0"/>
                  </a:lnTo>
                  <a:lnTo>
                    <a:pt x="0" y="5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3" name="Freeform 70"/>
            <p:cNvSpPr>
              <a:spLocks/>
            </p:cNvSpPr>
            <p:nvPr/>
          </p:nvSpPr>
          <p:spPr bwMode="auto">
            <a:xfrm>
              <a:off x="4548188" y="2000250"/>
              <a:ext cx="142875" cy="222250"/>
            </a:xfrm>
            <a:custGeom>
              <a:avLst/>
              <a:gdLst>
                <a:gd name="T0" fmla="*/ 0 w 90"/>
                <a:gd name="T1" fmla="*/ 0 h 140"/>
                <a:gd name="T2" fmla="*/ 19 w 90"/>
                <a:gd name="T3" fmla="*/ 50 h 140"/>
                <a:gd name="T4" fmla="*/ 25 w 90"/>
                <a:gd name="T5" fmla="*/ 44 h 140"/>
                <a:gd name="T6" fmla="*/ 34 w 90"/>
                <a:gd name="T7" fmla="*/ 40 h 140"/>
                <a:gd name="T8" fmla="*/ 42 w 90"/>
                <a:gd name="T9" fmla="*/ 36 h 140"/>
                <a:gd name="T10" fmla="*/ 51 w 90"/>
                <a:gd name="T11" fmla="*/ 36 h 140"/>
                <a:gd name="T12" fmla="*/ 57 w 90"/>
                <a:gd name="T13" fmla="*/ 36 h 140"/>
                <a:gd name="T14" fmla="*/ 63 w 90"/>
                <a:gd name="T15" fmla="*/ 36 h 140"/>
                <a:gd name="T16" fmla="*/ 69 w 90"/>
                <a:gd name="T17" fmla="*/ 38 h 140"/>
                <a:gd name="T18" fmla="*/ 73 w 90"/>
                <a:gd name="T19" fmla="*/ 40 h 140"/>
                <a:gd name="T20" fmla="*/ 76 w 90"/>
                <a:gd name="T21" fmla="*/ 42 h 140"/>
                <a:gd name="T22" fmla="*/ 80 w 90"/>
                <a:gd name="T23" fmla="*/ 46 h 140"/>
                <a:gd name="T24" fmla="*/ 84 w 90"/>
                <a:gd name="T25" fmla="*/ 50 h 140"/>
                <a:gd name="T26" fmla="*/ 86 w 90"/>
                <a:gd name="T27" fmla="*/ 54 h 140"/>
                <a:gd name="T28" fmla="*/ 88 w 90"/>
                <a:gd name="T29" fmla="*/ 57 h 140"/>
                <a:gd name="T30" fmla="*/ 88 w 90"/>
                <a:gd name="T31" fmla="*/ 63 h 140"/>
                <a:gd name="T32" fmla="*/ 90 w 90"/>
                <a:gd name="T33" fmla="*/ 69 h 140"/>
                <a:gd name="T34" fmla="*/ 90 w 90"/>
                <a:gd name="T35" fmla="*/ 75 h 140"/>
                <a:gd name="T36" fmla="*/ 71 w 90"/>
                <a:gd name="T37" fmla="*/ 140 h 140"/>
                <a:gd name="T38" fmla="*/ 71 w 90"/>
                <a:gd name="T39" fmla="*/ 73 h 140"/>
                <a:gd name="T40" fmla="*/ 71 w 90"/>
                <a:gd name="T41" fmla="*/ 67 h 140"/>
                <a:gd name="T42" fmla="*/ 69 w 90"/>
                <a:gd name="T43" fmla="*/ 61 h 140"/>
                <a:gd name="T44" fmla="*/ 67 w 90"/>
                <a:gd name="T45" fmla="*/ 57 h 140"/>
                <a:gd name="T46" fmla="*/ 63 w 90"/>
                <a:gd name="T47" fmla="*/ 56 h 140"/>
                <a:gd name="T48" fmla="*/ 59 w 90"/>
                <a:gd name="T49" fmla="*/ 54 h 140"/>
                <a:gd name="T50" fmla="*/ 55 w 90"/>
                <a:gd name="T51" fmla="*/ 52 h 140"/>
                <a:gd name="T52" fmla="*/ 49 w 90"/>
                <a:gd name="T53" fmla="*/ 52 h 140"/>
                <a:gd name="T54" fmla="*/ 46 w 90"/>
                <a:gd name="T55" fmla="*/ 52 h 140"/>
                <a:gd name="T56" fmla="*/ 42 w 90"/>
                <a:gd name="T57" fmla="*/ 52 h 140"/>
                <a:gd name="T58" fmla="*/ 38 w 90"/>
                <a:gd name="T59" fmla="*/ 52 h 140"/>
                <a:gd name="T60" fmla="*/ 34 w 90"/>
                <a:gd name="T61" fmla="*/ 54 h 140"/>
                <a:gd name="T62" fmla="*/ 30 w 90"/>
                <a:gd name="T63" fmla="*/ 56 h 140"/>
                <a:gd name="T64" fmla="*/ 26 w 90"/>
                <a:gd name="T65" fmla="*/ 57 h 140"/>
                <a:gd name="T66" fmla="*/ 25 w 90"/>
                <a:gd name="T67" fmla="*/ 61 h 140"/>
                <a:gd name="T68" fmla="*/ 23 w 90"/>
                <a:gd name="T69" fmla="*/ 63 h 140"/>
                <a:gd name="T70" fmla="*/ 21 w 90"/>
                <a:gd name="T71" fmla="*/ 67 h 140"/>
                <a:gd name="T72" fmla="*/ 19 w 90"/>
                <a:gd name="T73" fmla="*/ 71 h 140"/>
                <a:gd name="T74" fmla="*/ 19 w 90"/>
                <a:gd name="T75" fmla="*/ 77 h 140"/>
                <a:gd name="T76" fmla="*/ 19 w 90"/>
                <a:gd name="T77" fmla="*/ 81 h 140"/>
                <a:gd name="T78" fmla="*/ 19 w 90"/>
                <a:gd name="T7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140">
                  <a:moveTo>
                    <a:pt x="0" y="140"/>
                  </a:moveTo>
                  <a:lnTo>
                    <a:pt x="0" y="0"/>
                  </a:lnTo>
                  <a:lnTo>
                    <a:pt x="19" y="0"/>
                  </a:lnTo>
                  <a:lnTo>
                    <a:pt x="19" y="50"/>
                  </a:lnTo>
                  <a:lnTo>
                    <a:pt x="23" y="46"/>
                  </a:lnTo>
                  <a:lnTo>
                    <a:pt x="25" y="44"/>
                  </a:lnTo>
                  <a:lnTo>
                    <a:pt x="28" y="42"/>
                  </a:lnTo>
                  <a:lnTo>
                    <a:pt x="34" y="40"/>
                  </a:lnTo>
                  <a:lnTo>
                    <a:pt x="38" y="38"/>
                  </a:lnTo>
                  <a:lnTo>
                    <a:pt x="42" y="36"/>
                  </a:lnTo>
                  <a:lnTo>
                    <a:pt x="46" y="36"/>
                  </a:lnTo>
                  <a:lnTo>
                    <a:pt x="51" y="36"/>
                  </a:lnTo>
                  <a:lnTo>
                    <a:pt x="55" y="36"/>
                  </a:lnTo>
                  <a:lnTo>
                    <a:pt x="57" y="36"/>
                  </a:lnTo>
                  <a:lnTo>
                    <a:pt x="61" y="36"/>
                  </a:lnTo>
                  <a:lnTo>
                    <a:pt x="63" y="36"/>
                  </a:lnTo>
                  <a:lnTo>
                    <a:pt x="65" y="38"/>
                  </a:lnTo>
                  <a:lnTo>
                    <a:pt x="69" y="38"/>
                  </a:lnTo>
                  <a:lnTo>
                    <a:pt x="71" y="40"/>
                  </a:lnTo>
                  <a:lnTo>
                    <a:pt x="73" y="40"/>
                  </a:lnTo>
                  <a:lnTo>
                    <a:pt x="74" y="42"/>
                  </a:lnTo>
                  <a:lnTo>
                    <a:pt x="76" y="42"/>
                  </a:lnTo>
                  <a:lnTo>
                    <a:pt x="78" y="44"/>
                  </a:lnTo>
                  <a:lnTo>
                    <a:pt x="80" y="46"/>
                  </a:lnTo>
                  <a:lnTo>
                    <a:pt x="82" y="48"/>
                  </a:lnTo>
                  <a:lnTo>
                    <a:pt x="84" y="50"/>
                  </a:lnTo>
                  <a:lnTo>
                    <a:pt x="84" y="52"/>
                  </a:lnTo>
                  <a:lnTo>
                    <a:pt x="86" y="54"/>
                  </a:lnTo>
                  <a:lnTo>
                    <a:pt x="86" y="56"/>
                  </a:lnTo>
                  <a:lnTo>
                    <a:pt x="88" y="57"/>
                  </a:lnTo>
                  <a:lnTo>
                    <a:pt x="88" y="59"/>
                  </a:lnTo>
                  <a:lnTo>
                    <a:pt x="88" y="63"/>
                  </a:lnTo>
                  <a:lnTo>
                    <a:pt x="88" y="65"/>
                  </a:lnTo>
                  <a:lnTo>
                    <a:pt x="90" y="69"/>
                  </a:lnTo>
                  <a:lnTo>
                    <a:pt x="90" y="71"/>
                  </a:lnTo>
                  <a:lnTo>
                    <a:pt x="90" y="75"/>
                  </a:lnTo>
                  <a:lnTo>
                    <a:pt x="90" y="140"/>
                  </a:lnTo>
                  <a:lnTo>
                    <a:pt x="71" y="140"/>
                  </a:lnTo>
                  <a:lnTo>
                    <a:pt x="71" y="75"/>
                  </a:lnTo>
                  <a:lnTo>
                    <a:pt x="71" y="73"/>
                  </a:lnTo>
                  <a:lnTo>
                    <a:pt x="71" y="69"/>
                  </a:lnTo>
                  <a:lnTo>
                    <a:pt x="71" y="67"/>
                  </a:lnTo>
                  <a:lnTo>
                    <a:pt x="69" y="65"/>
                  </a:lnTo>
                  <a:lnTo>
                    <a:pt x="69" y="61"/>
                  </a:lnTo>
                  <a:lnTo>
                    <a:pt x="67" y="59"/>
                  </a:lnTo>
                  <a:lnTo>
                    <a:pt x="67" y="57"/>
                  </a:lnTo>
                  <a:lnTo>
                    <a:pt x="65" y="57"/>
                  </a:lnTo>
                  <a:lnTo>
                    <a:pt x="63" y="56"/>
                  </a:lnTo>
                  <a:lnTo>
                    <a:pt x="61" y="54"/>
                  </a:lnTo>
                  <a:lnTo>
                    <a:pt x="59" y="54"/>
                  </a:lnTo>
                  <a:lnTo>
                    <a:pt x="57" y="52"/>
                  </a:lnTo>
                  <a:lnTo>
                    <a:pt x="55" y="52"/>
                  </a:lnTo>
                  <a:lnTo>
                    <a:pt x="53" y="52"/>
                  </a:lnTo>
                  <a:lnTo>
                    <a:pt x="49" y="52"/>
                  </a:lnTo>
                  <a:lnTo>
                    <a:pt x="48" y="52"/>
                  </a:lnTo>
                  <a:lnTo>
                    <a:pt x="46" y="52"/>
                  </a:lnTo>
                  <a:lnTo>
                    <a:pt x="44" y="52"/>
                  </a:lnTo>
                  <a:lnTo>
                    <a:pt x="42" y="52"/>
                  </a:lnTo>
                  <a:lnTo>
                    <a:pt x="40" y="52"/>
                  </a:lnTo>
                  <a:lnTo>
                    <a:pt x="38" y="52"/>
                  </a:lnTo>
                  <a:lnTo>
                    <a:pt x="36" y="54"/>
                  </a:lnTo>
                  <a:lnTo>
                    <a:pt x="34" y="54"/>
                  </a:lnTo>
                  <a:lnTo>
                    <a:pt x="32" y="56"/>
                  </a:lnTo>
                  <a:lnTo>
                    <a:pt x="30" y="56"/>
                  </a:lnTo>
                  <a:lnTo>
                    <a:pt x="28" y="57"/>
                  </a:lnTo>
                  <a:lnTo>
                    <a:pt x="26" y="57"/>
                  </a:lnTo>
                  <a:lnTo>
                    <a:pt x="26" y="59"/>
                  </a:lnTo>
                  <a:lnTo>
                    <a:pt x="25" y="61"/>
                  </a:lnTo>
                  <a:lnTo>
                    <a:pt x="23" y="63"/>
                  </a:lnTo>
                  <a:lnTo>
                    <a:pt x="23" y="63"/>
                  </a:lnTo>
                  <a:lnTo>
                    <a:pt x="21" y="65"/>
                  </a:lnTo>
                  <a:lnTo>
                    <a:pt x="21" y="67"/>
                  </a:lnTo>
                  <a:lnTo>
                    <a:pt x="21" y="69"/>
                  </a:lnTo>
                  <a:lnTo>
                    <a:pt x="19" y="71"/>
                  </a:lnTo>
                  <a:lnTo>
                    <a:pt x="19" y="73"/>
                  </a:lnTo>
                  <a:lnTo>
                    <a:pt x="19" y="77"/>
                  </a:lnTo>
                  <a:lnTo>
                    <a:pt x="19" y="79"/>
                  </a:lnTo>
                  <a:lnTo>
                    <a:pt x="19" y="81"/>
                  </a:lnTo>
                  <a:lnTo>
                    <a:pt x="19" y="84"/>
                  </a:lnTo>
                  <a:lnTo>
                    <a:pt x="19" y="140"/>
                  </a:lnTo>
                  <a:lnTo>
                    <a:pt x="0" y="14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4" name="Freeform 71"/>
            <p:cNvSpPr>
              <a:spLocks/>
            </p:cNvSpPr>
            <p:nvPr/>
          </p:nvSpPr>
          <p:spPr bwMode="auto">
            <a:xfrm>
              <a:off x="4724400" y="2057400"/>
              <a:ext cx="165100" cy="168275"/>
            </a:xfrm>
            <a:custGeom>
              <a:avLst/>
              <a:gdLst>
                <a:gd name="T0" fmla="*/ 0 w 104"/>
                <a:gd name="T1" fmla="*/ 46 h 106"/>
                <a:gd name="T2" fmla="*/ 2 w 104"/>
                <a:gd name="T3" fmla="*/ 33 h 106"/>
                <a:gd name="T4" fmla="*/ 6 w 104"/>
                <a:gd name="T5" fmla="*/ 23 h 106"/>
                <a:gd name="T6" fmla="*/ 13 w 104"/>
                <a:gd name="T7" fmla="*/ 16 h 106"/>
                <a:gd name="T8" fmla="*/ 21 w 104"/>
                <a:gd name="T9" fmla="*/ 8 h 106"/>
                <a:gd name="T10" fmla="*/ 29 w 104"/>
                <a:gd name="T11" fmla="*/ 4 h 106"/>
                <a:gd name="T12" fmla="*/ 36 w 104"/>
                <a:gd name="T13" fmla="*/ 2 h 106"/>
                <a:gd name="T14" fmla="*/ 46 w 104"/>
                <a:gd name="T15" fmla="*/ 0 h 106"/>
                <a:gd name="T16" fmla="*/ 57 w 104"/>
                <a:gd name="T17" fmla="*/ 0 h 106"/>
                <a:gd name="T18" fmla="*/ 67 w 104"/>
                <a:gd name="T19" fmla="*/ 2 h 106"/>
                <a:gd name="T20" fmla="*/ 77 w 104"/>
                <a:gd name="T21" fmla="*/ 6 h 106"/>
                <a:gd name="T22" fmla="*/ 84 w 104"/>
                <a:gd name="T23" fmla="*/ 10 h 106"/>
                <a:gd name="T24" fmla="*/ 92 w 104"/>
                <a:gd name="T25" fmla="*/ 18 h 106"/>
                <a:gd name="T26" fmla="*/ 98 w 104"/>
                <a:gd name="T27" fmla="*/ 25 h 106"/>
                <a:gd name="T28" fmla="*/ 102 w 104"/>
                <a:gd name="T29" fmla="*/ 35 h 106"/>
                <a:gd name="T30" fmla="*/ 102 w 104"/>
                <a:gd name="T31" fmla="*/ 46 h 106"/>
                <a:gd name="T32" fmla="*/ 104 w 104"/>
                <a:gd name="T33" fmla="*/ 56 h 106"/>
                <a:gd name="T34" fmla="*/ 102 w 104"/>
                <a:gd name="T35" fmla="*/ 66 h 106"/>
                <a:gd name="T36" fmla="*/ 100 w 104"/>
                <a:gd name="T37" fmla="*/ 73 h 106"/>
                <a:gd name="T38" fmla="*/ 98 w 104"/>
                <a:gd name="T39" fmla="*/ 79 h 106"/>
                <a:gd name="T40" fmla="*/ 94 w 104"/>
                <a:gd name="T41" fmla="*/ 85 h 106"/>
                <a:gd name="T42" fmla="*/ 90 w 104"/>
                <a:gd name="T43" fmla="*/ 91 h 106"/>
                <a:gd name="T44" fmla="*/ 86 w 104"/>
                <a:gd name="T45" fmla="*/ 94 h 106"/>
                <a:gd name="T46" fmla="*/ 81 w 104"/>
                <a:gd name="T47" fmla="*/ 98 h 106"/>
                <a:gd name="T48" fmla="*/ 75 w 104"/>
                <a:gd name="T49" fmla="*/ 100 h 106"/>
                <a:gd name="T50" fmla="*/ 69 w 104"/>
                <a:gd name="T51" fmla="*/ 104 h 106"/>
                <a:gd name="T52" fmla="*/ 61 w 104"/>
                <a:gd name="T53" fmla="*/ 104 h 106"/>
                <a:gd name="T54" fmla="*/ 56 w 104"/>
                <a:gd name="T55" fmla="*/ 106 h 106"/>
                <a:gd name="T56" fmla="*/ 46 w 104"/>
                <a:gd name="T57" fmla="*/ 106 h 106"/>
                <a:gd name="T58" fmla="*/ 34 w 104"/>
                <a:gd name="T59" fmla="*/ 104 h 106"/>
                <a:gd name="T60" fmla="*/ 27 w 104"/>
                <a:gd name="T61" fmla="*/ 100 h 106"/>
                <a:gd name="T62" fmla="*/ 17 w 104"/>
                <a:gd name="T63" fmla="*/ 94 h 106"/>
                <a:gd name="T64" fmla="*/ 11 w 104"/>
                <a:gd name="T65" fmla="*/ 89 h 106"/>
                <a:gd name="T66" fmla="*/ 6 w 104"/>
                <a:gd name="T67" fmla="*/ 81 h 106"/>
                <a:gd name="T68" fmla="*/ 2 w 104"/>
                <a:gd name="T69" fmla="*/ 71 h 106"/>
                <a:gd name="T70" fmla="*/ 0 w 104"/>
                <a:gd name="T71" fmla="*/ 6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06">
                  <a:moveTo>
                    <a:pt x="0" y="52"/>
                  </a:moveTo>
                  <a:lnTo>
                    <a:pt x="0" y="46"/>
                  </a:lnTo>
                  <a:lnTo>
                    <a:pt x="0" y="41"/>
                  </a:lnTo>
                  <a:lnTo>
                    <a:pt x="2" y="33"/>
                  </a:lnTo>
                  <a:lnTo>
                    <a:pt x="4" y="29"/>
                  </a:lnTo>
                  <a:lnTo>
                    <a:pt x="6" y="23"/>
                  </a:lnTo>
                  <a:lnTo>
                    <a:pt x="10" y="20"/>
                  </a:lnTo>
                  <a:lnTo>
                    <a:pt x="13" y="16"/>
                  </a:lnTo>
                  <a:lnTo>
                    <a:pt x="17" y="12"/>
                  </a:lnTo>
                  <a:lnTo>
                    <a:pt x="21" y="8"/>
                  </a:lnTo>
                  <a:lnTo>
                    <a:pt x="25" y="6"/>
                  </a:lnTo>
                  <a:lnTo>
                    <a:pt x="29" y="4"/>
                  </a:lnTo>
                  <a:lnTo>
                    <a:pt x="33" y="2"/>
                  </a:lnTo>
                  <a:lnTo>
                    <a:pt x="36" y="2"/>
                  </a:lnTo>
                  <a:lnTo>
                    <a:pt x="42" y="0"/>
                  </a:lnTo>
                  <a:lnTo>
                    <a:pt x="46" y="0"/>
                  </a:lnTo>
                  <a:lnTo>
                    <a:pt x="52" y="0"/>
                  </a:lnTo>
                  <a:lnTo>
                    <a:pt x="57" y="0"/>
                  </a:lnTo>
                  <a:lnTo>
                    <a:pt x="61" y="0"/>
                  </a:lnTo>
                  <a:lnTo>
                    <a:pt x="67" y="2"/>
                  </a:lnTo>
                  <a:lnTo>
                    <a:pt x="71" y="4"/>
                  </a:lnTo>
                  <a:lnTo>
                    <a:pt x="77" y="6"/>
                  </a:lnTo>
                  <a:lnTo>
                    <a:pt x="81" y="8"/>
                  </a:lnTo>
                  <a:lnTo>
                    <a:pt x="84" y="10"/>
                  </a:lnTo>
                  <a:lnTo>
                    <a:pt x="88" y="14"/>
                  </a:lnTo>
                  <a:lnTo>
                    <a:pt x="92" y="18"/>
                  </a:lnTo>
                  <a:lnTo>
                    <a:pt x="94" y="21"/>
                  </a:lnTo>
                  <a:lnTo>
                    <a:pt x="98" y="25"/>
                  </a:lnTo>
                  <a:lnTo>
                    <a:pt x="100" y="29"/>
                  </a:lnTo>
                  <a:lnTo>
                    <a:pt x="102" y="35"/>
                  </a:lnTo>
                  <a:lnTo>
                    <a:pt x="102" y="41"/>
                  </a:lnTo>
                  <a:lnTo>
                    <a:pt x="102" y="46"/>
                  </a:lnTo>
                  <a:lnTo>
                    <a:pt x="104" y="52"/>
                  </a:lnTo>
                  <a:lnTo>
                    <a:pt x="104" y="56"/>
                  </a:lnTo>
                  <a:lnTo>
                    <a:pt x="102" y="60"/>
                  </a:lnTo>
                  <a:lnTo>
                    <a:pt x="102" y="66"/>
                  </a:lnTo>
                  <a:lnTo>
                    <a:pt x="102" y="70"/>
                  </a:lnTo>
                  <a:lnTo>
                    <a:pt x="100" y="73"/>
                  </a:lnTo>
                  <a:lnTo>
                    <a:pt x="100" y="75"/>
                  </a:lnTo>
                  <a:lnTo>
                    <a:pt x="98" y="79"/>
                  </a:lnTo>
                  <a:lnTo>
                    <a:pt x="96" y="83"/>
                  </a:lnTo>
                  <a:lnTo>
                    <a:pt x="94" y="85"/>
                  </a:lnTo>
                  <a:lnTo>
                    <a:pt x="92" y="87"/>
                  </a:lnTo>
                  <a:lnTo>
                    <a:pt x="90" y="91"/>
                  </a:lnTo>
                  <a:lnTo>
                    <a:pt x="88" y="93"/>
                  </a:lnTo>
                  <a:lnTo>
                    <a:pt x="86" y="94"/>
                  </a:lnTo>
                  <a:lnTo>
                    <a:pt x="84" y="96"/>
                  </a:lnTo>
                  <a:lnTo>
                    <a:pt x="81" y="98"/>
                  </a:lnTo>
                  <a:lnTo>
                    <a:pt x="79" y="100"/>
                  </a:lnTo>
                  <a:lnTo>
                    <a:pt x="75" y="100"/>
                  </a:lnTo>
                  <a:lnTo>
                    <a:pt x="71" y="102"/>
                  </a:lnTo>
                  <a:lnTo>
                    <a:pt x="69" y="104"/>
                  </a:lnTo>
                  <a:lnTo>
                    <a:pt x="65" y="104"/>
                  </a:lnTo>
                  <a:lnTo>
                    <a:pt x="61" y="104"/>
                  </a:lnTo>
                  <a:lnTo>
                    <a:pt x="57" y="106"/>
                  </a:lnTo>
                  <a:lnTo>
                    <a:pt x="56" y="106"/>
                  </a:lnTo>
                  <a:lnTo>
                    <a:pt x="52" y="106"/>
                  </a:lnTo>
                  <a:lnTo>
                    <a:pt x="46" y="106"/>
                  </a:lnTo>
                  <a:lnTo>
                    <a:pt x="40" y="104"/>
                  </a:lnTo>
                  <a:lnTo>
                    <a:pt x="34" y="104"/>
                  </a:lnTo>
                  <a:lnTo>
                    <a:pt x="31" y="102"/>
                  </a:lnTo>
                  <a:lnTo>
                    <a:pt x="27" y="100"/>
                  </a:lnTo>
                  <a:lnTo>
                    <a:pt x="21" y="98"/>
                  </a:lnTo>
                  <a:lnTo>
                    <a:pt x="17" y="94"/>
                  </a:lnTo>
                  <a:lnTo>
                    <a:pt x="13" y="93"/>
                  </a:lnTo>
                  <a:lnTo>
                    <a:pt x="11" y="89"/>
                  </a:lnTo>
                  <a:lnTo>
                    <a:pt x="8" y="85"/>
                  </a:lnTo>
                  <a:lnTo>
                    <a:pt x="6" y="81"/>
                  </a:lnTo>
                  <a:lnTo>
                    <a:pt x="4" y="75"/>
                  </a:lnTo>
                  <a:lnTo>
                    <a:pt x="2" y="71"/>
                  </a:lnTo>
                  <a:lnTo>
                    <a:pt x="0" y="66"/>
                  </a:lnTo>
                  <a:lnTo>
                    <a:pt x="0" y="60"/>
                  </a:lnTo>
                  <a:lnTo>
                    <a:pt x="0" y="52"/>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5" name="Freeform 72"/>
            <p:cNvSpPr>
              <a:spLocks/>
            </p:cNvSpPr>
            <p:nvPr/>
          </p:nvSpPr>
          <p:spPr bwMode="auto">
            <a:xfrm>
              <a:off x="4754563" y="2079625"/>
              <a:ext cx="103187" cy="125413"/>
            </a:xfrm>
            <a:custGeom>
              <a:avLst/>
              <a:gdLst>
                <a:gd name="T0" fmla="*/ 0 w 65"/>
                <a:gd name="T1" fmla="*/ 44 h 79"/>
                <a:gd name="T2" fmla="*/ 2 w 65"/>
                <a:gd name="T3" fmla="*/ 52 h 79"/>
                <a:gd name="T4" fmla="*/ 4 w 65"/>
                <a:gd name="T5" fmla="*/ 59 h 79"/>
                <a:gd name="T6" fmla="*/ 8 w 65"/>
                <a:gd name="T7" fmla="*/ 65 h 79"/>
                <a:gd name="T8" fmla="*/ 12 w 65"/>
                <a:gd name="T9" fmla="*/ 71 h 79"/>
                <a:gd name="T10" fmla="*/ 17 w 65"/>
                <a:gd name="T11" fmla="*/ 75 h 79"/>
                <a:gd name="T12" fmla="*/ 23 w 65"/>
                <a:gd name="T13" fmla="*/ 77 h 79"/>
                <a:gd name="T14" fmla="*/ 29 w 65"/>
                <a:gd name="T15" fmla="*/ 77 h 79"/>
                <a:gd name="T16" fmla="*/ 37 w 65"/>
                <a:gd name="T17" fmla="*/ 77 h 79"/>
                <a:gd name="T18" fmla="*/ 42 w 65"/>
                <a:gd name="T19" fmla="*/ 77 h 79"/>
                <a:gd name="T20" fmla="*/ 48 w 65"/>
                <a:gd name="T21" fmla="*/ 75 h 79"/>
                <a:gd name="T22" fmla="*/ 54 w 65"/>
                <a:gd name="T23" fmla="*/ 71 h 79"/>
                <a:gd name="T24" fmla="*/ 58 w 65"/>
                <a:gd name="T25" fmla="*/ 65 h 79"/>
                <a:gd name="T26" fmla="*/ 62 w 65"/>
                <a:gd name="T27" fmla="*/ 59 h 79"/>
                <a:gd name="T28" fmla="*/ 63 w 65"/>
                <a:gd name="T29" fmla="*/ 52 h 79"/>
                <a:gd name="T30" fmla="*/ 65 w 65"/>
                <a:gd name="T31" fmla="*/ 44 h 79"/>
                <a:gd name="T32" fmla="*/ 65 w 65"/>
                <a:gd name="T33" fmla="*/ 34 h 79"/>
                <a:gd name="T34" fmla="*/ 63 w 65"/>
                <a:gd name="T35" fmla="*/ 25 h 79"/>
                <a:gd name="T36" fmla="*/ 62 w 65"/>
                <a:gd name="T37" fmla="*/ 19 h 79"/>
                <a:gd name="T38" fmla="*/ 58 w 65"/>
                <a:gd name="T39" fmla="*/ 13 h 79"/>
                <a:gd name="T40" fmla="*/ 54 w 65"/>
                <a:gd name="T41" fmla="*/ 7 h 79"/>
                <a:gd name="T42" fmla="*/ 48 w 65"/>
                <a:gd name="T43" fmla="*/ 4 h 79"/>
                <a:gd name="T44" fmla="*/ 42 w 65"/>
                <a:gd name="T45" fmla="*/ 2 h 79"/>
                <a:gd name="T46" fmla="*/ 37 w 65"/>
                <a:gd name="T47" fmla="*/ 0 h 79"/>
                <a:gd name="T48" fmla="*/ 29 w 65"/>
                <a:gd name="T49" fmla="*/ 0 h 79"/>
                <a:gd name="T50" fmla="*/ 23 w 65"/>
                <a:gd name="T51" fmla="*/ 2 h 79"/>
                <a:gd name="T52" fmla="*/ 17 w 65"/>
                <a:gd name="T53" fmla="*/ 4 h 79"/>
                <a:gd name="T54" fmla="*/ 12 w 65"/>
                <a:gd name="T55" fmla="*/ 7 h 79"/>
                <a:gd name="T56" fmla="*/ 8 w 65"/>
                <a:gd name="T57" fmla="*/ 13 h 79"/>
                <a:gd name="T58" fmla="*/ 4 w 65"/>
                <a:gd name="T59" fmla="*/ 19 h 79"/>
                <a:gd name="T60" fmla="*/ 2 w 65"/>
                <a:gd name="T61" fmla="*/ 27 h 79"/>
                <a:gd name="T62" fmla="*/ 0 w 65"/>
                <a:gd name="T63" fmla="*/ 3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79">
                  <a:moveTo>
                    <a:pt x="0" y="38"/>
                  </a:moveTo>
                  <a:lnTo>
                    <a:pt x="0" y="44"/>
                  </a:lnTo>
                  <a:lnTo>
                    <a:pt x="0" y="48"/>
                  </a:lnTo>
                  <a:lnTo>
                    <a:pt x="2" y="52"/>
                  </a:lnTo>
                  <a:lnTo>
                    <a:pt x="2" y="56"/>
                  </a:lnTo>
                  <a:lnTo>
                    <a:pt x="4" y="59"/>
                  </a:lnTo>
                  <a:lnTo>
                    <a:pt x="6" y="63"/>
                  </a:lnTo>
                  <a:lnTo>
                    <a:pt x="8" y="65"/>
                  </a:lnTo>
                  <a:lnTo>
                    <a:pt x="10" y="69"/>
                  </a:lnTo>
                  <a:lnTo>
                    <a:pt x="12" y="71"/>
                  </a:lnTo>
                  <a:lnTo>
                    <a:pt x="14" y="73"/>
                  </a:lnTo>
                  <a:lnTo>
                    <a:pt x="17" y="75"/>
                  </a:lnTo>
                  <a:lnTo>
                    <a:pt x="19" y="75"/>
                  </a:lnTo>
                  <a:lnTo>
                    <a:pt x="23" y="77"/>
                  </a:lnTo>
                  <a:lnTo>
                    <a:pt x="25" y="77"/>
                  </a:lnTo>
                  <a:lnTo>
                    <a:pt x="29" y="77"/>
                  </a:lnTo>
                  <a:lnTo>
                    <a:pt x="33" y="79"/>
                  </a:lnTo>
                  <a:lnTo>
                    <a:pt x="37" y="77"/>
                  </a:lnTo>
                  <a:lnTo>
                    <a:pt x="38" y="77"/>
                  </a:lnTo>
                  <a:lnTo>
                    <a:pt x="42" y="77"/>
                  </a:lnTo>
                  <a:lnTo>
                    <a:pt x="44" y="75"/>
                  </a:lnTo>
                  <a:lnTo>
                    <a:pt x="48" y="75"/>
                  </a:lnTo>
                  <a:lnTo>
                    <a:pt x="50" y="73"/>
                  </a:lnTo>
                  <a:lnTo>
                    <a:pt x="54" y="71"/>
                  </a:lnTo>
                  <a:lnTo>
                    <a:pt x="56" y="69"/>
                  </a:lnTo>
                  <a:lnTo>
                    <a:pt x="58" y="65"/>
                  </a:lnTo>
                  <a:lnTo>
                    <a:pt x="60" y="63"/>
                  </a:lnTo>
                  <a:lnTo>
                    <a:pt x="62" y="59"/>
                  </a:lnTo>
                  <a:lnTo>
                    <a:pt x="62" y="56"/>
                  </a:lnTo>
                  <a:lnTo>
                    <a:pt x="63" y="52"/>
                  </a:lnTo>
                  <a:lnTo>
                    <a:pt x="63" y="48"/>
                  </a:lnTo>
                  <a:lnTo>
                    <a:pt x="65" y="44"/>
                  </a:lnTo>
                  <a:lnTo>
                    <a:pt x="65" y="38"/>
                  </a:lnTo>
                  <a:lnTo>
                    <a:pt x="65" y="34"/>
                  </a:lnTo>
                  <a:lnTo>
                    <a:pt x="63" y="29"/>
                  </a:lnTo>
                  <a:lnTo>
                    <a:pt x="63" y="25"/>
                  </a:lnTo>
                  <a:lnTo>
                    <a:pt x="62" y="21"/>
                  </a:lnTo>
                  <a:lnTo>
                    <a:pt x="62" y="19"/>
                  </a:lnTo>
                  <a:lnTo>
                    <a:pt x="60" y="15"/>
                  </a:lnTo>
                  <a:lnTo>
                    <a:pt x="58" y="13"/>
                  </a:lnTo>
                  <a:lnTo>
                    <a:pt x="56" y="9"/>
                  </a:lnTo>
                  <a:lnTo>
                    <a:pt x="54" y="7"/>
                  </a:lnTo>
                  <a:lnTo>
                    <a:pt x="50" y="6"/>
                  </a:lnTo>
                  <a:lnTo>
                    <a:pt x="48" y="4"/>
                  </a:lnTo>
                  <a:lnTo>
                    <a:pt x="44" y="2"/>
                  </a:lnTo>
                  <a:lnTo>
                    <a:pt x="42" y="2"/>
                  </a:lnTo>
                  <a:lnTo>
                    <a:pt x="38" y="2"/>
                  </a:lnTo>
                  <a:lnTo>
                    <a:pt x="37" y="0"/>
                  </a:lnTo>
                  <a:lnTo>
                    <a:pt x="33" y="0"/>
                  </a:lnTo>
                  <a:lnTo>
                    <a:pt x="29" y="0"/>
                  </a:lnTo>
                  <a:lnTo>
                    <a:pt x="25" y="2"/>
                  </a:lnTo>
                  <a:lnTo>
                    <a:pt x="23" y="2"/>
                  </a:lnTo>
                  <a:lnTo>
                    <a:pt x="19" y="2"/>
                  </a:lnTo>
                  <a:lnTo>
                    <a:pt x="17" y="4"/>
                  </a:lnTo>
                  <a:lnTo>
                    <a:pt x="14" y="6"/>
                  </a:lnTo>
                  <a:lnTo>
                    <a:pt x="12" y="7"/>
                  </a:lnTo>
                  <a:lnTo>
                    <a:pt x="10" y="9"/>
                  </a:lnTo>
                  <a:lnTo>
                    <a:pt x="8" y="13"/>
                  </a:lnTo>
                  <a:lnTo>
                    <a:pt x="6" y="15"/>
                  </a:lnTo>
                  <a:lnTo>
                    <a:pt x="4" y="19"/>
                  </a:lnTo>
                  <a:lnTo>
                    <a:pt x="2" y="23"/>
                  </a:lnTo>
                  <a:lnTo>
                    <a:pt x="2" y="27"/>
                  </a:lnTo>
                  <a:lnTo>
                    <a:pt x="0" y="31"/>
                  </a:lnTo>
                  <a:lnTo>
                    <a:pt x="0" y="34"/>
                  </a:lnTo>
                  <a:lnTo>
                    <a:pt x="0" y="38"/>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6" name="Freeform 73"/>
            <p:cNvSpPr>
              <a:spLocks/>
            </p:cNvSpPr>
            <p:nvPr/>
          </p:nvSpPr>
          <p:spPr bwMode="auto">
            <a:xfrm>
              <a:off x="4910138" y="2057400"/>
              <a:ext cx="146050" cy="168275"/>
            </a:xfrm>
            <a:custGeom>
              <a:avLst/>
              <a:gdLst>
                <a:gd name="T0" fmla="*/ 19 w 92"/>
                <a:gd name="T1" fmla="*/ 75 h 106"/>
                <a:gd name="T2" fmla="*/ 23 w 92"/>
                <a:gd name="T3" fmla="*/ 83 h 106"/>
                <a:gd name="T4" fmla="*/ 31 w 92"/>
                <a:gd name="T5" fmla="*/ 89 h 106"/>
                <a:gd name="T6" fmla="*/ 40 w 92"/>
                <a:gd name="T7" fmla="*/ 91 h 106"/>
                <a:gd name="T8" fmla="*/ 54 w 92"/>
                <a:gd name="T9" fmla="*/ 91 h 106"/>
                <a:gd name="T10" fmla="*/ 63 w 92"/>
                <a:gd name="T11" fmla="*/ 89 h 106"/>
                <a:gd name="T12" fmla="*/ 69 w 92"/>
                <a:gd name="T13" fmla="*/ 85 h 106"/>
                <a:gd name="T14" fmla="*/ 71 w 92"/>
                <a:gd name="T15" fmla="*/ 79 h 106"/>
                <a:gd name="T16" fmla="*/ 71 w 92"/>
                <a:gd name="T17" fmla="*/ 73 h 106"/>
                <a:gd name="T18" fmla="*/ 69 w 92"/>
                <a:gd name="T19" fmla="*/ 68 h 106"/>
                <a:gd name="T20" fmla="*/ 63 w 92"/>
                <a:gd name="T21" fmla="*/ 66 h 106"/>
                <a:gd name="T22" fmla="*/ 54 w 92"/>
                <a:gd name="T23" fmla="*/ 62 h 106"/>
                <a:gd name="T24" fmla="*/ 38 w 92"/>
                <a:gd name="T25" fmla="*/ 58 h 106"/>
                <a:gd name="T26" fmla="*/ 25 w 92"/>
                <a:gd name="T27" fmla="*/ 54 h 106"/>
                <a:gd name="T28" fmla="*/ 15 w 92"/>
                <a:gd name="T29" fmla="*/ 50 h 106"/>
                <a:gd name="T30" fmla="*/ 10 w 92"/>
                <a:gd name="T31" fmla="*/ 46 h 106"/>
                <a:gd name="T32" fmla="*/ 6 w 92"/>
                <a:gd name="T33" fmla="*/ 39 h 106"/>
                <a:gd name="T34" fmla="*/ 4 w 92"/>
                <a:gd name="T35" fmla="*/ 33 h 106"/>
                <a:gd name="T36" fmla="*/ 4 w 92"/>
                <a:gd name="T37" fmla="*/ 25 h 106"/>
                <a:gd name="T38" fmla="*/ 6 w 92"/>
                <a:gd name="T39" fmla="*/ 20 h 106"/>
                <a:gd name="T40" fmla="*/ 8 w 92"/>
                <a:gd name="T41" fmla="*/ 14 h 106"/>
                <a:gd name="T42" fmla="*/ 13 w 92"/>
                <a:gd name="T43" fmla="*/ 10 h 106"/>
                <a:gd name="T44" fmla="*/ 17 w 92"/>
                <a:gd name="T45" fmla="*/ 6 h 106"/>
                <a:gd name="T46" fmla="*/ 23 w 92"/>
                <a:gd name="T47" fmla="*/ 2 h 106"/>
                <a:gd name="T48" fmla="*/ 31 w 92"/>
                <a:gd name="T49" fmla="*/ 0 h 106"/>
                <a:gd name="T50" fmla="*/ 40 w 92"/>
                <a:gd name="T51" fmla="*/ 0 h 106"/>
                <a:gd name="T52" fmla="*/ 50 w 92"/>
                <a:gd name="T53" fmla="*/ 0 h 106"/>
                <a:gd name="T54" fmla="*/ 61 w 92"/>
                <a:gd name="T55" fmla="*/ 2 h 106"/>
                <a:gd name="T56" fmla="*/ 71 w 92"/>
                <a:gd name="T57" fmla="*/ 6 h 106"/>
                <a:gd name="T58" fmla="*/ 79 w 92"/>
                <a:gd name="T59" fmla="*/ 10 h 106"/>
                <a:gd name="T60" fmla="*/ 83 w 92"/>
                <a:gd name="T61" fmla="*/ 16 h 106"/>
                <a:gd name="T62" fmla="*/ 86 w 92"/>
                <a:gd name="T63" fmla="*/ 23 h 106"/>
                <a:gd name="T64" fmla="*/ 69 w 92"/>
                <a:gd name="T65" fmla="*/ 29 h 106"/>
                <a:gd name="T66" fmla="*/ 65 w 92"/>
                <a:gd name="T67" fmla="*/ 21 h 106"/>
                <a:gd name="T68" fmla="*/ 59 w 92"/>
                <a:gd name="T69" fmla="*/ 18 h 106"/>
                <a:gd name="T70" fmla="*/ 52 w 92"/>
                <a:gd name="T71" fmla="*/ 16 h 106"/>
                <a:gd name="T72" fmla="*/ 42 w 92"/>
                <a:gd name="T73" fmla="*/ 14 h 106"/>
                <a:gd name="T74" fmla="*/ 33 w 92"/>
                <a:gd name="T75" fmla="*/ 16 h 106"/>
                <a:gd name="T76" fmla="*/ 25 w 92"/>
                <a:gd name="T77" fmla="*/ 20 h 106"/>
                <a:gd name="T78" fmla="*/ 21 w 92"/>
                <a:gd name="T79" fmla="*/ 23 h 106"/>
                <a:gd name="T80" fmla="*/ 21 w 92"/>
                <a:gd name="T81" fmla="*/ 27 h 106"/>
                <a:gd name="T82" fmla="*/ 23 w 92"/>
                <a:gd name="T83" fmla="*/ 31 h 106"/>
                <a:gd name="T84" fmla="*/ 25 w 92"/>
                <a:gd name="T85" fmla="*/ 33 h 106"/>
                <a:gd name="T86" fmla="*/ 27 w 92"/>
                <a:gd name="T87" fmla="*/ 37 h 106"/>
                <a:gd name="T88" fmla="*/ 31 w 92"/>
                <a:gd name="T89" fmla="*/ 39 h 106"/>
                <a:gd name="T90" fmla="*/ 38 w 92"/>
                <a:gd name="T91" fmla="*/ 41 h 106"/>
                <a:gd name="T92" fmla="*/ 52 w 92"/>
                <a:gd name="T93" fmla="*/ 43 h 106"/>
                <a:gd name="T94" fmla="*/ 67 w 92"/>
                <a:gd name="T95" fmla="*/ 48 h 106"/>
                <a:gd name="T96" fmla="*/ 77 w 92"/>
                <a:gd name="T97" fmla="*/ 50 h 106"/>
                <a:gd name="T98" fmla="*/ 83 w 92"/>
                <a:gd name="T99" fmla="*/ 56 h 106"/>
                <a:gd name="T100" fmla="*/ 88 w 92"/>
                <a:gd name="T101" fmla="*/ 60 h 106"/>
                <a:gd name="T102" fmla="*/ 90 w 92"/>
                <a:gd name="T103" fmla="*/ 68 h 106"/>
                <a:gd name="T104" fmla="*/ 92 w 92"/>
                <a:gd name="T105" fmla="*/ 75 h 106"/>
                <a:gd name="T106" fmla="*/ 88 w 92"/>
                <a:gd name="T107" fmla="*/ 85 h 106"/>
                <a:gd name="T108" fmla="*/ 84 w 92"/>
                <a:gd name="T109" fmla="*/ 93 h 106"/>
                <a:gd name="T110" fmla="*/ 77 w 92"/>
                <a:gd name="T111" fmla="*/ 98 h 106"/>
                <a:gd name="T112" fmla="*/ 67 w 92"/>
                <a:gd name="T113" fmla="*/ 102 h 106"/>
                <a:gd name="T114" fmla="*/ 56 w 92"/>
                <a:gd name="T115" fmla="*/ 106 h 106"/>
                <a:gd name="T116" fmla="*/ 42 w 92"/>
                <a:gd name="T117" fmla="*/ 106 h 106"/>
                <a:gd name="T118" fmla="*/ 25 w 92"/>
                <a:gd name="T119" fmla="*/ 102 h 106"/>
                <a:gd name="T120" fmla="*/ 12 w 92"/>
                <a:gd name="T121" fmla="*/ 96 h 106"/>
                <a:gd name="T122" fmla="*/ 4 w 92"/>
                <a:gd name="T123"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 h="106">
                  <a:moveTo>
                    <a:pt x="0" y="73"/>
                  </a:moveTo>
                  <a:lnTo>
                    <a:pt x="19" y="71"/>
                  </a:lnTo>
                  <a:lnTo>
                    <a:pt x="19" y="73"/>
                  </a:lnTo>
                  <a:lnTo>
                    <a:pt x="19" y="75"/>
                  </a:lnTo>
                  <a:lnTo>
                    <a:pt x="21" y="77"/>
                  </a:lnTo>
                  <a:lnTo>
                    <a:pt x="21" y="79"/>
                  </a:lnTo>
                  <a:lnTo>
                    <a:pt x="23" y="81"/>
                  </a:lnTo>
                  <a:lnTo>
                    <a:pt x="23" y="83"/>
                  </a:lnTo>
                  <a:lnTo>
                    <a:pt x="25" y="85"/>
                  </a:lnTo>
                  <a:lnTo>
                    <a:pt x="27" y="87"/>
                  </a:lnTo>
                  <a:lnTo>
                    <a:pt x="29" y="87"/>
                  </a:lnTo>
                  <a:lnTo>
                    <a:pt x="31" y="89"/>
                  </a:lnTo>
                  <a:lnTo>
                    <a:pt x="33" y="89"/>
                  </a:lnTo>
                  <a:lnTo>
                    <a:pt x="36" y="91"/>
                  </a:lnTo>
                  <a:lnTo>
                    <a:pt x="38" y="91"/>
                  </a:lnTo>
                  <a:lnTo>
                    <a:pt x="40" y="91"/>
                  </a:lnTo>
                  <a:lnTo>
                    <a:pt x="44" y="93"/>
                  </a:lnTo>
                  <a:lnTo>
                    <a:pt x="46" y="93"/>
                  </a:lnTo>
                  <a:lnTo>
                    <a:pt x="50" y="93"/>
                  </a:lnTo>
                  <a:lnTo>
                    <a:pt x="54" y="91"/>
                  </a:lnTo>
                  <a:lnTo>
                    <a:pt x="56" y="91"/>
                  </a:lnTo>
                  <a:lnTo>
                    <a:pt x="58" y="91"/>
                  </a:lnTo>
                  <a:lnTo>
                    <a:pt x="59" y="91"/>
                  </a:lnTo>
                  <a:lnTo>
                    <a:pt x="63" y="89"/>
                  </a:lnTo>
                  <a:lnTo>
                    <a:pt x="65" y="89"/>
                  </a:lnTo>
                  <a:lnTo>
                    <a:pt x="65" y="87"/>
                  </a:lnTo>
                  <a:lnTo>
                    <a:pt x="67" y="85"/>
                  </a:lnTo>
                  <a:lnTo>
                    <a:pt x="69" y="85"/>
                  </a:lnTo>
                  <a:lnTo>
                    <a:pt x="69" y="83"/>
                  </a:lnTo>
                  <a:lnTo>
                    <a:pt x="71" y="81"/>
                  </a:lnTo>
                  <a:lnTo>
                    <a:pt x="71" y="81"/>
                  </a:lnTo>
                  <a:lnTo>
                    <a:pt x="71" y="79"/>
                  </a:lnTo>
                  <a:lnTo>
                    <a:pt x="73" y="77"/>
                  </a:lnTo>
                  <a:lnTo>
                    <a:pt x="73" y="75"/>
                  </a:lnTo>
                  <a:lnTo>
                    <a:pt x="73" y="73"/>
                  </a:lnTo>
                  <a:lnTo>
                    <a:pt x="71" y="73"/>
                  </a:lnTo>
                  <a:lnTo>
                    <a:pt x="71" y="71"/>
                  </a:lnTo>
                  <a:lnTo>
                    <a:pt x="71" y="70"/>
                  </a:lnTo>
                  <a:lnTo>
                    <a:pt x="71" y="70"/>
                  </a:lnTo>
                  <a:lnTo>
                    <a:pt x="69" y="68"/>
                  </a:lnTo>
                  <a:lnTo>
                    <a:pt x="67" y="68"/>
                  </a:lnTo>
                  <a:lnTo>
                    <a:pt x="67" y="66"/>
                  </a:lnTo>
                  <a:lnTo>
                    <a:pt x="65" y="66"/>
                  </a:lnTo>
                  <a:lnTo>
                    <a:pt x="63" y="66"/>
                  </a:lnTo>
                  <a:lnTo>
                    <a:pt x="61" y="64"/>
                  </a:lnTo>
                  <a:lnTo>
                    <a:pt x="59" y="64"/>
                  </a:lnTo>
                  <a:lnTo>
                    <a:pt x="58" y="64"/>
                  </a:lnTo>
                  <a:lnTo>
                    <a:pt x="54" y="62"/>
                  </a:lnTo>
                  <a:lnTo>
                    <a:pt x="52" y="62"/>
                  </a:lnTo>
                  <a:lnTo>
                    <a:pt x="48" y="60"/>
                  </a:lnTo>
                  <a:lnTo>
                    <a:pt x="42" y="60"/>
                  </a:lnTo>
                  <a:lnTo>
                    <a:pt x="38" y="58"/>
                  </a:lnTo>
                  <a:lnTo>
                    <a:pt x="35" y="58"/>
                  </a:lnTo>
                  <a:lnTo>
                    <a:pt x="31" y="56"/>
                  </a:lnTo>
                  <a:lnTo>
                    <a:pt x="27" y="56"/>
                  </a:lnTo>
                  <a:lnTo>
                    <a:pt x="25" y="54"/>
                  </a:lnTo>
                  <a:lnTo>
                    <a:pt x="21" y="54"/>
                  </a:lnTo>
                  <a:lnTo>
                    <a:pt x="19" y="52"/>
                  </a:lnTo>
                  <a:lnTo>
                    <a:pt x="17" y="52"/>
                  </a:lnTo>
                  <a:lnTo>
                    <a:pt x="15" y="50"/>
                  </a:lnTo>
                  <a:lnTo>
                    <a:pt x="13" y="50"/>
                  </a:lnTo>
                  <a:lnTo>
                    <a:pt x="12" y="48"/>
                  </a:lnTo>
                  <a:lnTo>
                    <a:pt x="12" y="46"/>
                  </a:lnTo>
                  <a:lnTo>
                    <a:pt x="10" y="46"/>
                  </a:lnTo>
                  <a:lnTo>
                    <a:pt x="8" y="45"/>
                  </a:lnTo>
                  <a:lnTo>
                    <a:pt x="8" y="43"/>
                  </a:lnTo>
                  <a:lnTo>
                    <a:pt x="6" y="41"/>
                  </a:lnTo>
                  <a:lnTo>
                    <a:pt x="6" y="39"/>
                  </a:lnTo>
                  <a:lnTo>
                    <a:pt x="4" y="39"/>
                  </a:lnTo>
                  <a:lnTo>
                    <a:pt x="4" y="37"/>
                  </a:lnTo>
                  <a:lnTo>
                    <a:pt x="4" y="35"/>
                  </a:lnTo>
                  <a:lnTo>
                    <a:pt x="4" y="33"/>
                  </a:lnTo>
                  <a:lnTo>
                    <a:pt x="4" y="31"/>
                  </a:lnTo>
                  <a:lnTo>
                    <a:pt x="4" y="29"/>
                  </a:lnTo>
                  <a:lnTo>
                    <a:pt x="4" y="27"/>
                  </a:lnTo>
                  <a:lnTo>
                    <a:pt x="4" y="25"/>
                  </a:lnTo>
                  <a:lnTo>
                    <a:pt x="4" y="23"/>
                  </a:lnTo>
                  <a:lnTo>
                    <a:pt x="4" y="23"/>
                  </a:lnTo>
                  <a:lnTo>
                    <a:pt x="4" y="21"/>
                  </a:lnTo>
                  <a:lnTo>
                    <a:pt x="6" y="20"/>
                  </a:lnTo>
                  <a:lnTo>
                    <a:pt x="6" y="18"/>
                  </a:lnTo>
                  <a:lnTo>
                    <a:pt x="6" y="18"/>
                  </a:lnTo>
                  <a:lnTo>
                    <a:pt x="8" y="16"/>
                  </a:lnTo>
                  <a:lnTo>
                    <a:pt x="8" y="14"/>
                  </a:lnTo>
                  <a:lnTo>
                    <a:pt x="10" y="12"/>
                  </a:lnTo>
                  <a:lnTo>
                    <a:pt x="10" y="12"/>
                  </a:lnTo>
                  <a:lnTo>
                    <a:pt x="12" y="10"/>
                  </a:lnTo>
                  <a:lnTo>
                    <a:pt x="13" y="10"/>
                  </a:lnTo>
                  <a:lnTo>
                    <a:pt x="13" y="8"/>
                  </a:lnTo>
                  <a:lnTo>
                    <a:pt x="15" y="8"/>
                  </a:lnTo>
                  <a:lnTo>
                    <a:pt x="17" y="6"/>
                  </a:lnTo>
                  <a:lnTo>
                    <a:pt x="17" y="6"/>
                  </a:lnTo>
                  <a:lnTo>
                    <a:pt x="19" y="4"/>
                  </a:lnTo>
                  <a:lnTo>
                    <a:pt x="21" y="4"/>
                  </a:lnTo>
                  <a:lnTo>
                    <a:pt x="23" y="4"/>
                  </a:lnTo>
                  <a:lnTo>
                    <a:pt x="23" y="2"/>
                  </a:lnTo>
                  <a:lnTo>
                    <a:pt x="25" y="2"/>
                  </a:lnTo>
                  <a:lnTo>
                    <a:pt x="27" y="2"/>
                  </a:lnTo>
                  <a:lnTo>
                    <a:pt x="29" y="2"/>
                  </a:lnTo>
                  <a:lnTo>
                    <a:pt x="31" y="0"/>
                  </a:lnTo>
                  <a:lnTo>
                    <a:pt x="33" y="0"/>
                  </a:lnTo>
                  <a:lnTo>
                    <a:pt x="35" y="0"/>
                  </a:lnTo>
                  <a:lnTo>
                    <a:pt x="36" y="0"/>
                  </a:lnTo>
                  <a:lnTo>
                    <a:pt x="40" y="0"/>
                  </a:lnTo>
                  <a:lnTo>
                    <a:pt x="42" y="0"/>
                  </a:lnTo>
                  <a:lnTo>
                    <a:pt x="44" y="0"/>
                  </a:lnTo>
                  <a:lnTo>
                    <a:pt x="46" y="0"/>
                  </a:lnTo>
                  <a:lnTo>
                    <a:pt x="50" y="0"/>
                  </a:lnTo>
                  <a:lnTo>
                    <a:pt x="54" y="0"/>
                  </a:lnTo>
                  <a:lnTo>
                    <a:pt x="56" y="0"/>
                  </a:lnTo>
                  <a:lnTo>
                    <a:pt x="59" y="2"/>
                  </a:lnTo>
                  <a:lnTo>
                    <a:pt x="61" y="2"/>
                  </a:lnTo>
                  <a:lnTo>
                    <a:pt x="63" y="2"/>
                  </a:lnTo>
                  <a:lnTo>
                    <a:pt x="67" y="4"/>
                  </a:lnTo>
                  <a:lnTo>
                    <a:pt x="69" y="4"/>
                  </a:lnTo>
                  <a:lnTo>
                    <a:pt x="71" y="6"/>
                  </a:lnTo>
                  <a:lnTo>
                    <a:pt x="73" y="6"/>
                  </a:lnTo>
                  <a:lnTo>
                    <a:pt x="75" y="8"/>
                  </a:lnTo>
                  <a:lnTo>
                    <a:pt x="77" y="8"/>
                  </a:lnTo>
                  <a:lnTo>
                    <a:pt x="79" y="10"/>
                  </a:lnTo>
                  <a:lnTo>
                    <a:pt x="79" y="12"/>
                  </a:lnTo>
                  <a:lnTo>
                    <a:pt x="81" y="12"/>
                  </a:lnTo>
                  <a:lnTo>
                    <a:pt x="83" y="14"/>
                  </a:lnTo>
                  <a:lnTo>
                    <a:pt x="83" y="16"/>
                  </a:lnTo>
                  <a:lnTo>
                    <a:pt x="84" y="18"/>
                  </a:lnTo>
                  <a:lnTo>
                    <a:pt x="84" y="20"/>
                  </a:lnTo>
                  <a:lnTo>
                    <a:pt x="86" y="21"/>
                  </a:lnTo>
                  <a:lnTo>
                    <a:pt x="86" y="23"/>
                  </a:lnTo>
                  <a:lnTo>
                    <a:pt x="86" y="25"/>
                  </a:lnTo>
                  <a:lnTo>
                    <a:pt x="86" y="29"/>
                  </a:lnTo>
                  <a:lnTo>
                    <a:pt x="69" y="31"/>
                  </a:lnTo>
                  <a:lnTo>
                    <a:pt x="69" y="29"/>
                  </a:lnTo>
                  <a:lnTo>
                    <a:pt x="67" y="27"/>
                  </a:lnTo>
                  <a:lnTo>
                    <a:pt x="67" y="25"/>
                  </a:lnTo>
                  <a:lnTo>
                    <a:pt x="67" y="23"/>
                  </a:lnTo>
                  <a:lnTo>
                    <a:pt x="65" y="21"/>
                  </a:lnTo>
                  <a:lnTo>
                    <a:pt x="65" y="21"/>
                  </a:lnTo>
                  <a:lnTo>
                    <a:pt x="63" y="20"/>
                  </a:lnTo>
                  <a:lnTo>
                    <a:pt x="61" y="18"/>
                  </a:lnTo>
                  <a:lnTo>
                    <a:pt x="59" y="18"/>
                  </a:lnTo>
                  <a:lnTo>
                    <a:pt x="58" y="16"/>
                  </a:lnTo>
                  <a:lnTo>
                    <a:pt x="58" y="16"/>
                  </a:lnTo>
                  <a:lnTo>
                    <a:pt x="54" y="16"/>
                  </a:lnTo>
                  <a:lnTo>
                    <a:pt x="52" y="16"/>
                  </a:lnTo>
                  <a:lnTo>
                    <a:pt x="50" y="14"/>
                  </a:lnTo>
                  <a:lnTo>
                    <a:pt x="48" y="14"/>
                  </a:lnTo>
                  <a:lnTo>
                    <a:pt x="44" y="14"/>
                  </a:lnTo>
                  <a:lnTo>
                    <a:pt x="42" y="14"/>
                  </a:lnTo>
                  <a:lnTo>
                    <a:pt x="38" y="14"/>
                  </a:lnTo>
                  <a:lnTo>
                    <a:pt x="36" y="14"/>
                  </a:lnTo>
                  <a:lnTo>
                    <a:pt x="35" y="16"/>
                  </a:lnTo>
                  <a:lnTo>
                    <a:pt x="33" y="16"/>
                  </a:lnTo>
                  <a:lnTo>
                    <a:pt x="31" y="16"/>
                  </a:lnTo>
                  <a:lnTo>
                    <a:pt x="29" y="18"/>
                  </a:lnTo>
                  <a:lnTo>
                    <a:pt x="27" y="18"/>
                  </a:lnTo>
                  <a:lnTo>
                    <a:pt x="25" y="20"/>
                  </a:lnTo>
                  <a:lnTo>
                    <a:pt x="25" y="20"/>
                  </a:lnTo>
                  <a:lnTo>
                    <a:pt x="23" y="21"/>
                  </a:lnTo>
                  <a:lnTo>
                    <a:pt x="23" y="21"/>
                  </a:lnTo>
                  <a:lnTo>
                    <a:pt x="21" y="23"/>
                  </a:lnTo>
                  <a:lnTo>
                    <a:pt x="21" y="25"/>
                  </a:lnTo>
                  <a:lnTo>
                    <a:pt x="21" y="25"/>
                  </a:lnTo>
                  <a:lnTo>
                    <a:pt x="21" y="27"/>
                  </a:lnTo>
                  <a:lnTo>
                    <a:pt x="21" y="27"/>
                  </a:lnTo>
                  <a:lnTo>
                    <a:pt x="21" y="29"/>
                  </a:lnTo>
                  <a:lnTo>
                    <a:pt x="21" y="29"/>
                  </a:lnTo>
                  <a:lnTo>
                    <a:pt x="21" y="31"/>
                  </a:lnTo>
                  <a:lnTo>
                    <a:pt x="23" y="31"/>
                  </a:lnTo>
                  <a:lnTo>
                    <a:pt x="23" y="31"/>
                  </a:lnTo>
                  <a:lnTo>
                    <a:pt x="23" y="33"/>
                  </a:lnTo>
                  <a:lnTo>
                    <a:pt x="23" y="33"/>
                  </a:lnTo>
                  <a:lnTo>
                    <a:pt x="25" y="33"/>
                  </a:lnTo>
                  <a:lnTo>
                    <a:pt x="25" y="35"/>
                  </a:lnTo>
                  <a:lnTo>
                    <a:pt x="25" y="35"/>
                  </a:lnTo>
                  <a:lnTo>
                    <a:pt x="27" y="35"/>
                  </a:lnTo>
                  <a:lnTo>
                    <a:pt x="27" y="37"/>
                  </a:lnTo>
                  <a:lnTo>
                    <a:pt x="29" y="37"/>
                  </a:lnTo>
                  <a:lnTo>
                    <a:pt x="29" y="37"/>
                  </a:lnTo>
                  <a:lnTo>
                    <a:pt x="31" y="37"/>
                  </a:lnTo>
                  <a:lnTo>
                    <a:pt x="31" y="39"/>
                  </a:lnTo>
                  <a:lnTo>
                    <a:pt x="33" y="39"/>
                  </a:lnTo>
                  <a:lnTo>
                    <a:pt x="35" y="39"/>
                  </a:lnTo>
                  <a:lnTo>
                    <a:pt x="36" y="39"/>
                  </a:lnTo>
                  <a:lnTo>
                    <a:pt x="38" y="41"/>
                  </a:lnTo>
                  <a:lnTo>
                    <a:pt x="40" y="41"/>
                  </a:lnTo>
                  <a:lnTo>
                    <a:pt x="44" y="41"/>
                  </a:lnTo>
                  <a:lnTo>
                    <a:pt x="48" y="43"/>
                  </a:lnTo>
                  <a:lnTo>
                    <a:pt x="52" y="43"/>
                  </a:lnTo>
                  <a:lnTo>
                    <a:pt x="56" y="45"/>
                  </a:lnTo>
                  <a:lnTo>
                    <a:pt x="59" y="46"/>
                  </a:lnTo>
                  <a:lnTo>
                    <a:pt x="63" y="46"/>
                  </a:lnTo>
                  <a:lnTo>
                    <a:pt x="67" y="48"/>
                  </a:lnTo>
                  <a:lnTo>
                    <a:pt x="69" y="48"/>
                  </a:lnTo>
                  <a:lnTo>
                    <a:pt x="73" y="48"/>
                  </a:lnTo>
                  <a:lnTo>
                    <a:pt x="75" y="50"/>
                  </a:lnTo>
                  <a:lnTo>
                    <a:pt x="77" y="50"/>
                  </a:lnTo>
                  <a:lnTo>
                    <a:pt x="79" y="52"/>
                  </a:lnTo>
                  <a:lnTo>
                    <a:pt x="81" y="52"/>
                  </a:lnTo>
                  <a:lnTo>
                    <a:pt x="83" y="54"/>
                  </a:lnTo>
                  <a:lnTo>
                    <a:pt x="83" y="56"/>
                  </a:lnTo>
                  <a:lnTo>
                    <a:pt x="84" y="56"/>
                  </a:lnTo>
                  <a:lnTo>
                    <a:pt x="86" y="58"/>
                  </a:lnTo>
                  <a:lnTo>
                    <a:pt x="86" y="60"/>
                  </a:lnTo>
                  <a:lnTo>
                    <a:pt x="88" y="60"/>
                  </a:lnTo>
                  <a:lnTo>
                    <a:pt x="88" y="62"/>
                  </a:lnTo>
                  <a:lnTo>
                    <a:pt x="90" y="64"/>
                  </a:lnTo>
                  <a:lnTo>
                    <a:pt x="90" y="66"/>
                  </a:lnTo>
                  <a:lnTo>
                    <a:pt x="90" y="68"/>
                  </a:lnTo>
                  <a:lnTo>
                    <a:pt x="90" y="70"/>
                  </a:lnTo>
                  <a:lnTo>
                    <a:pt x="92" y="71"/>
                  </a:lnTo>
                  <a:lnTo>
                    <a:pt x="92" y="73"/>
                  </a:lnTo>
                  <a:lnTo>
                    <a:pt x="92" y="75"/>
                  </a:lnTo>
                  <a:lnTo>
                    <a:pt x="90" y="77"/>
                  </a:lnTo>
                  <a:lnTo>
                    <a:pt x="90" y="81"/>
                  </a:lnTo>
                  <a:lnTo>
                    <a:pt x="90" y="83"/>
                  </a:lnTo>
                  <a:lnTo>
                    <a:pt x="88" y="85"/>
                  </a:lnTo>
                  <a:lnTo>
                    <a:pt x="88" y="87"/>
                  </a:lnTo>
                  <a:lnTo>
                    <a:pt x="86" y="89"/>
                  </a:lnTo>
                  <a:lnTo>
                    <a:pt x="86" y="91"/>
                  </a:lnTo>
                  <a:lnTo>
                    <a:pt x="84" y="93"/>
                  </a:lnTo>
                  <a:lnTo>
                    <a:pt x="83" y="94"/>
                  </a:lnTo>
                  <a:lnTo>
                    <a:pt x="81" y="94"/>
                  </a:lnTo>
                  <a:lnTo>
                    <a:pt x="79" y="96"/>
                  </a:lnTo>
                  <a:lnTo>
                    <a:pt x="77" y="98"/>
                  </a:lnTo>
                  <a:lnTo>
                    <a:pt x="75" y="100"/>
                  </a:lnTo>
                  <a:lnTo>
                    <a:pt x="73" y="100"/>
                  </a:lnTo>
                  <a:lnTo>
                    <a:pt x="71" y="102"/>
                  </a:lnTo>
                  <a:lnTo>
                    <a:pt x="67" y="102"/>
                  </a:lnTo>
                  <a:lnTo>
                    <a:pt x="65" y="104"/>
                  </a:lnTo>
                  <a:lnTo>
                    <a:pt x="61" y="104"/>
                  </a:lnTo>
                  <a:lnTo>
                    <a:pt x="59" y="104"/>
                  </a:lnTo>
                  <a:lnTo>
                    <a:pt x="56" y="106"/>
                  </a:lnTo>
                  <a:lnTo>
                    <a:pt x="54" y="106"/>
                  </a:lnTo>
                  <a:lnTo>
                    <a:pt x="50" y="106"/>
                  </a:lnTo>
                  <a:lnTo>
                    <a:pt x="48" y="106"/>
                  </a:lnTo>
                  <a:lnTo>
                    <a:pt x="42" y="106"/>
                  </a:lnTo>
                  <a:lnTo>
                    <a:pt x="36" y="106"/>
                  </a:lnTo>
                  <a:lnTo>
                    <a:pt x="33" y="104"/>
                  </a:lnTo>
                  <a:lnTo>
                    <a:pt x="29" y="104"/>
                  </a:lnTo>
                  <a:lnTo>
                    <a:pt x="25" y="102"/>
                  </a:lnTo>
                  <a:lnTo>
                    <a:pt x="21" y="102"/>
                  </a:lnTo>
                  <a:lnTo>
                    <a:pt x="17" y="100"/>
                  </a:lnTo>
                  <a:lnTo>
                    <a:pt x="13" y="98"/>
                  </a:lnTo>
                  <a:lnTo>
                    <a:pt x="12" y="96"/>
                  </a:lnTo>
                  <a:lnTo>
                    <a:pt x="10" y="93"/>
                  </a:lnTo>
                  <a:lnTo>
                    <a:pt x="8" y="91"/>
                  </a:lnTo>
                  <a:lnTo>
                    <a:pt x="6" y="87"/>
                  </a:lnTo>
                  <a:lnTo>
                    <a:pt x="4" y="85"/>
                  </a:lnTo>
                  <a:lnTo>
                    <a:pt x="2" y="81"/>
                  </a:lnTo>
                  <a:lnTo>
                    <a:pt x="2" y="77"/>
                  </a:lnTo>
                  <a:lnTo>
                    <a:pt x="0" y="73"/>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7" name="Freeform 74"/>
            <p:cNvSpPr>
              <a:spLocks/>
            </p:cNvSpPr>
            <p:nvPr/>
          </p:nvSpPr>
          <p:spPr bwMode="auto">
            <a:xfrm>
              <a:off x="5089525" y="2057400"/>
              <a:ext cx="152400" cy="227013"/>
            </a:xfrm>
            <a:custGeom>
              <a:avLst/>
              <a:gdLst>
                <a:gd name="T0" fmla="*/ 0 w 96"/>
                <a:gd name="T1" fmla="*/ 2 h 143"/>
                <a:gd name="T2" fmla="*/ 18 w 96"/>
                <a:gd name="T3" fmla="*/ 16 h 143"/>
                <a:gd name="T4" fmla="*/ 21 w 96"/>
                <a:gd name="T5" fmla="*/ 12 h 143"/>
                <a:gd name="T6" fmla="*/ 23 w 96"/>
                <a:gd name="T7" fmla="*/ 8 h 143"/>
                <a:gd name="T8" fmla="*/ 27 w 96"/>
                <a:gd name="T9" fmla="*/ 6 h 143"/>
                <a:gd name="T10" fmla="*/ 31 w 96"/>
                <a:gd name="T11" fmla="*/ 4 h 143"/>
                <a:gd name="T12" fmla="*/ 35 w 96"/>
                <a:gd name="T13" fmla="*/ 2 h 143"/>
                <a:gd name="T14" fmla="*/ 39 w 96"/>
                <a:gd name="T15" fmla="*/ 0 h 143"/>
                <a:gd name="T16" fmla="*/ 44 w 96"/>
                <a:gd name="T17" fmla="*/ 0 h 143"/>
                <a:gd name="T18" fmla="*/ 50 w 96"/>
                <a:gd name="T19" fmla="*/ 0 h 143"/>
                <a:gd name="T20" fmla="*/ 56 w 96"/>
                <a:gd name="T21" fmla="*/ 0 h 143"/>
                <a:gd name="T22" fmla="*/ 62 w 96"/>
                <a:gd name="T23" fmla="*/ 2 h 143"/>
                <a:gd name="T24" fmla="*/ 69 w 96"/>
                <a:gd name="T25" fmla="*/ 4 h 143"/>
                <a:gd name="T26" fmla="*/ 75 w 96"/>
                <a:gd name="T27" fmla="*/ 6 h 143"/>
                <a:gd name="T28" fmla="*/ 79 w 96"/>
                <a:gd name="T29" fmla="*/ 10 h 143"/>
                <a:gd name="T30" fmla="*/ 83 w 96"/>
                <a:gd name="T31" fmla="*/ 16 h 143"/>
                <a:gd name="T32" fmla="*/ 87 w 96"/>
                <a:gd name="T33" fmla="*/ 20 h 143"/>
                <a:gd name="T34" fmla="*/ 90 w 96"/>
                <a:gd name="T35" fmla="*/ 25 h 143"/>
                <a:gd name="T36" fmla="*/ 92 w 96"/>
                <a:gd name="T37" fmla="*/ 31 h 143"/>
                <a:gd name="T38" fmla="*/ 94 w 96"/>
                <a:gd name="T39" fmla="*/ 39 h 143"/>
                <a:gd name="T40" fmla="*/ 96 w 96"/>
                <a:gd name="T41" fmla="*/ 45 h 143"/>
                <a:gd name="T42" fmla="*/ 96 w 96"/>
                <a:gd name="T43" fmla="*/ 52 h 143"/>
                <a:gd name="T44" fmla="*/ 96 w 96"/>
                <a:gd name="T45" fmla="*/ 60 h 143"/>
                <a:gd name="T46" fmla="*/ 94 w 96"/>
                <a:gd name="T47" fmla="*/ 68 h 143"/>
                <a:gd name="T48" fmla="*/ 92 w 96"/>
                <a:gd name="T49" fmla="*/ 73 h 143"/>
                <a:gd name="T50" fmla="*/ 90 w 96"/>
                <a:gd name="T51" fmla="*/ 81 h 143"/>
                <a:gd name="T52" fmla="*/ 87 w 96"/>
                <a:gd name="T53" fmla="*/ 87 h 143"/>
                <a:gd name="T54" fmla="*/ 83 w 96"/>
                <a:gd name="T55" fmla="*/ 91 h 143"/>
                <a:gd name="T56" fmla="*/ 77 w 96"/>
                <a:gd name="T57" fmla="*/ 96 h 143"/>
                <a:gd name="T58" fmla="*/ 73 w 96"/>
                <a:gd name="T59" fmla="*/ 98 h 143"/>
                <a:gd name="T60" fmla="*/ 65 w 96"/>
                <a:gd name="T61" fmla="*/ 102 h 143"/>
                <a:gd name="T62" fmla="*/ 60 w 96"/>
                <a:gd name="T63" fmla="*/ 104 h 143"/>
                <a:gd name="T64" fmla="*/ 54 w 96"/>
                <a:gd name="T65" fmla="*/ 106 h 143"/>
                <a:gd name="T66" fmla="*/ 48 w 96"/>
                <a:gd name="T67" fmla="*/ 106 h 143"/>
                <a:gd name="T68" fmla="*/ 44 w 96"/>
                <a:gd name="T69" fmla="*/ 106 h 143"/>
                <a:gd name="T70" fmla="*/ 39 w 96"/>
                <a:gd name="T71" fmla="*/ 104 h 143"/>
                <a:gd name="T72" fmla="*/ 35 w 96"/>
                <a:gd name="T73" fmla="*/ 104 h 143"/>
                <a:gd name="T74" fmla="*/ 31 w 96"/>
                <a:gd name="T75" fmla="*/ 102 h 143"/>
                <a:gd name="T76" fmla="*/ 27 w 96"/>
                <a:gd name="T77" fmla="*/ 100 h 143"/>
                <a:gd name="T78" fmla="*/ 25 w 96"/>
                <a:gd name="T79" fmla="*/ 98 h 143"/>
                <a:gd name="T80" fmla="*/ 21 w 96"/>
                <a:gd name="T81" fmla="*/ 96 h 143"/>
                <a:gd name="T82" fmla="*/ 19 w 96"/>
                <a:gd name="T83" fmla="*/ 93 h 143"/>
                <a:gd name="T84" fmla="*/ 0 w 96"/>
                <a:gd name="T8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143">
                  <a:moveTo>
                    <a:pt x="0" y="143"/>
                  </a:moveTo>
                  <a:lnTo>
                    <a:pt x="0" y="2"/>
                  </a:lnTo>
                  <a:lnTo>
                    <a:pt x="18" y="2"/>
                  </a:lnTo>
                  <a:lnTo>
                    <a:pt x="18" y="16"/>
                  </a:lnTo>
                  <a:lnTo>
                    <a:pt x="19" y="14"/>
                  </a:lnTo>
                  <a:lnTo>
                    <a:pt x="21" y="12"/>
                  </a:lnTo>
                  <a:lnTo>
                    <a:pt x="21" y="10"/>
                  </a:lnTo>
                  <a:lnTo>
                    <a:pt x="23" y="8"/>
                  </a:lnTo>
                  <a:lnTo>
                    <a:pt x="25" y="8"/>
                  </a:lnTo>
                  <a:lnTo>
                    <a:pt x="27" y="6"/>
                  </a:lnTo>
                  <a:lnTo>
                    <a:pt x="29" y="4"/>
                  </a:lnTo>
                  <a:lnTo>
                    <a:pt x="31" y="4"/>
                  </a:lnTo>
                  <a:lnTo>
                    <a:pt x="33" y="2"/>
                  </a:lnTo>
                  <a:lnTo>
                    <a:pt x="35" y="2"/>
                  </a:lnTo>
                  <a:lnTo>
                    <a:pt x="37" y="2"/>
                  </a:lnTo>
                  <a:lnTo>
                    <a:pt x="39" y="0"/>
                  </a:lnTo>
                  <a:lnTo>
                    <a:pt x="42" y="0"/>
                  </a:lnTo>
                  <a:lnTo>
                    <a:pt x="44" y="0"/>
                  </a:lnTo>
                  <a:lnTo>
                    <a:pt x="46" y="0"/>
                  </a:lnTo>
                  <a:lnTo>
                    <a:pt x="50" y="0"/>
                  </a:lnTo>
                  <a:lnTo>
                    <a:pt x="52" y="0"/>
                  </a:lnTo>
                  <a:lnTo>
                    <a:pt x="56" y="0"/>
                  </a:lnTo>
                  <a:lnTo>
                    <a:pt x="60" y="0"/>
                  </a:lnTo>
                  <a:lnTo>
                    <a:pt x="62" y="2"/>
                  </a:lnTo>
                  <a:lnTo>
                    <a:pt x="65" y="2"/>
                  </a:lnTo>
                  <a:lnTo>
                    <a:pt x="69" y="4"/>
                  </a:lnTo>
                  <a:lnTo>
                    <a:pt x="71" y="4"/>
                  </a:lnTo>
                  <a:lnTo>
                    <a:pt x="75" y="6"/>
                  </a:lnTo>
                  <a:lnTo>
                    <a:pt x="77" y="8"/>
                  </a:lnTo>
                  <a:lnTo>
                    <a:pt x="79" y="10"/>
                  </a:lnTo>
                  <a:lnTo>
                    <a:pt x="81" y="12"/>
                  </a:lnTo>
                  <a:lnTo>
                    <a:pt x="83" y="16"/>
                  </a:lnTo>
                  <a:lnTo>
                    <a:pt x="85" y="18"/>
                  </a:lnTo>
                  <a:lnTo>
                    <a:pt x="87" y="20"/>
                  </a:lnTo>
                  <a:lnTo>
                    <a:pt x="89" y="23"/>
                  </a:lnTo>
                  <a:lnTo>
                    <a:pt x="90" y="25"/>
                  </a:lnTo>
                  <a:lnTo>
                    <a:pt x="92" y="29"/>
                  </a:lnTo>
                  <a:lnTo>
                    <a:pt x="92" y="31"/>
                  </a:lnTo>
                  <a:lnTo>
                    <a:pt x="94" y="35"/>
                  </a:lnTo>
                  <a:lnTo>
                    <a:pt x="94" y="39"/>
                  </a:lnTo>
                  <a:lnTo>
                    <a:pt x="94" y="41"/>
                  </a:lnTo>
                  <a:lnTo>
                    <a:pt x="96" y="45"/>
                  </a:lnTo>
                  <a:lnTo>
                    <a:pt x="96" y="48"/>
                  </a:lnTo>
                  <a:lnTo>
                    <a:pt x="96" y="52"/>
                  </a:lnTo>
                  <a:lnTo>
                    <a:pt x="96" y="56"/>
                  </a:lnTo>
                  <a:lnTo>
                    <a:pt x="96" y="60"/>
                  </a:lnTo>
                  <a:lnTo>
                    <a:pt x="94" y="64"/>
                  </a:lnTo>
                  <a:lnTo>
                    <a:pt x="94" y="68"/>
                  </a:lnTo>
                  <a:lnTo>
                    <a:pt x="94" y="70"/>
                  </a:lnTo>
                  <a:lnTo>
                    <a:pt x="92" y="73"/>
                  </a:lnTo>
                  <a:lnTo>
                    <a:pt x="90" y="77"/>
                  </a:lnTo>
                  <a:lnTo>
                    <a:pt x="90" y="81"/>
                  </a:lnTo>
                  <a:lnTo>
                    <a:pt x="89" y="83"/>
                  </a:lnTo>
                  <a:lnTo>
                    <a:pt x="87" y="87"/>
                  </a:lnTo>
                  <a:lnTo>
                    <a:pt x="85" y="89"/>
                  </a:lnTo>
                  <a:lnTo>
                    <a:pt x="83" y="91"/>
                  </a:lnTo>
                  <a:lnTo>
                    <a:pt x="81" y="93"/>
                  </a:lnTo>
                  <a:lnTo>
                    <a:pt x="77" y="96"/>
                  </a:lnTo>
                  <a:lnTo>
                    <a:pt x="75" y="98"/>
                  </a:lnTo>
                  <a:lnTo>
                    <a:pt x="73" y="98"/>
                  </a:lnTo>
                  <a:lnTo>
                    <a:pt x="69" y="100"/>
                  </a:lnTo>
                  <a:lnTo>
                    <a:pt x="65" y="102"/>
                  </a:lnTo>
                  <a:lnTo>
                    <a:pt x="64" y="104"/>
                  </a:lnTo>
                  <a:lnTo>
                    <a:pt x="60" y="104"/>
                  </a:lnTo>
                  <a:lnTo>
                    <a:pt x="58" y="104"/>
                  </a:lnTo>
                  <a:lnTo>
                    <a:pt x="54" y="106"/>
                  </a:lnTo>
                  <a:lnTo>
                    <a:pt x="52" y="106"/>
                  </a:lnTo>
                  <a:lnTo>
                    <a:pt x="48" y="106"/>
                  </a:lnTo>
                  <a:lnTo>
                    <a:pt x="46" y="106"/>
                  </a:lnTo>
                  <a:lnTo>
                    <a:pt x="44" y="106"/>
                  </a:lnTo>
                  <a:lnTo>
                    <a:pt x="41" y="106"/>
                  </a:lnTo>
                  <a:lnTo>
                    <a:pt x="39" y="104"/>
                  </a:lnTo>
                  <a:lnTo>
                    <a:pt x="37" y="104"/>
                  </a:lnTo>
                  <a:lnTo>
                    <a:pt x="35" y="104"/>
                  </a:lnTo>
                  <a:lnTo>
                    <a:pt x="33" y="102"/>
                  </a:lnTo>
                  <a:lnTo>
                    <a:pt x="31" y="102"/>
                  </a:lnTo>
                  <a:lnTo>
                    <a:pt x="29" y="102"/>
                  </a:lnTo>
                  <a:lnTo>
                    <a:pt x="27" y="100"/>
                  </a:lnTo>
                  <a:lnTo>
                    <a:pt x="25" y="98"/>
                  </a:lnTo>
                  <a:lnTo>
                    <a:pt x="25" y="98"/>
                  </a:lnTo>
                  <a:lnTo>
                    <a:pt x="23" y="96"/>
                  </a:lnTo>
                  <a:lnTo>
                    <a:pt x="21" y="96"/>
                  </a:lnTo>
                  <a:lnTo>
                    <a:pt x="19" y="94"/>
                  </a:lnTo>
                  <a:lnTo>
                    <a:pt x="19" y="93"/>
                  </a:lnTo>
                  <a:lnTo>
                    <a:pt x="19" y="143"/>
                  </a:lnTo>
                  <a:lnTo>
                    <a:pt x="0" y="143"/>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8" name="Freeform 75"/>
            <p:cNvSpPr>
              <a:spLocks/>
            </p:cNvSpPr>
            <p:nvPr/>
          </p:nvSpPr>
          <p:spPr bwMode="auto">
            <a:xfrm>
              <a:off x="5118100" y="2079625"/>
              <a:ext cx="93663" cy="125413"/>
            </a:xfrm>
            <a:custGeom>
              <a:avLst/>
              <a:gdLst>
                <a:gd name="T0" fmla="*/ 0 w 59"/>
                <a:gd name="T1" fmla="*/ 44 h 79"/>
                <a:gd name="T2" fmla="*/ 1 w 59"/>
                <a:gd name="T3" fmla="*/ 54 h 79"/>
                <a:gd name="T4" fmla="*/ 3 w 59"/>
                <a:gd name="T5" fmla="*/ 59 h 79"/>
                <a:gd name="T6" fmla="*/ 5 w 59"/>
                <a:gd name="T7" fmla="*/ 65 h 79"/>
                <a:gd name="T8" fmla="*/ 11 w 59"/>
                <a:gd name="T9" fmla="*/ 71 h 79"/>
                <a:gd name="T10" fmla="*/ 15 w 59"/>
                <a:gd name="T11" fmla="*/ 75 h 79"/>
                <a:gd name="T12" fmla="*/ 21 w 59"/>
                <a:gd name="T13" fmla="*/ 77 h 79"/>
                <a:gd name="T14" fmla="*/ 26 w 59"/>
                <a:gd name="T15" fmla="*/ 77 h 79"/>
                <a:gd name="T16" fmla="*/ 32 w 59"/>
                <a:gd name="T17" fmla="*/ 77 h 79"/>
                <a:gd name="T18" fmla="*/ 38 w 59"/>
                <a:gd name="T19" fmla="*/ 77 h 79"/>
                <a:gd name="T20" fmla="*/ 44 w 59"/>
                <a:gd name="T21" fmla="*/ 75 h 79"/>
                <a:gd name="T22" fmla="*/ 47 w 59"/>
                <a:gd name="T23" fmla="*/ 71 h 79"/>
                <a:gd name="T24" fmla="*/ 51 w 59"/>
                <a:gd name="T25" fmla="*/ 65 h 79"/>
                <a:gd name="T26" fmla="*/ 55 w 59"/>
                <a:gd name="T27" fmla="*/ 59 h 79"/>
                <a:gd name="T28" fmla="*/ 57 w 59"/>
                <a:gd name="T29" fmla="*/ 52 h 79"/>
                <a:gd name="T30" fmla="*/ 59 w 59"/>
                <a:gd name="T31" fmla="*/ 42 h 79"/>
                <a:gd name="T32" fmla="*/ 59 w 59"/>
                <a:gd name="T33" fmla="*/ 32 h 79"/>
                <a:gd name="T34" fmla="*/ 57 w 59"/>
                <a:gd name="T35" fmla="*/ 25 h 79"/>
                <a:gd name="T36" fmla="*/ 55 w 59"/>
                <a:gd name="T37" fmla="*/ 17 h 79"/>
                <a:gd name="T38" fmla="*/ 51 w 59"/>
                <a:gd name="T39" fmla="*/ 11 h 79"/>
                <a:gd name="T40" fmla="*/ 47 w 59"/>
                <a:gd name="T41" fmla="*/ 7 h 79"/>
                <a:gd name="T42" fmla="*/ 44 w 59"/>
                <a:gd name="T43" fmla="*/ 4 h 79"/>
                <a:gd name="T44" fmla="*/ 38 w 59"/>
                <a:gd name="T45" fmla="*/ 2 h 79"/>
                <a:gd name="T46" fmla="*/ 32 w 59"/>
                <a:gd name="T47" fmla="*/ 0 h 79"/>
                <a:gd name="T48" fmla="*/ 26 w 59"/>
                <a:gd name="T49" fmla="*/ 0 h 79"/>
                <a:gd name="T50" fmla="*/ 21 w 59"/>
                <a:gd name="T51" fmla="*/ 2 h 79"/>
                <a:gd name="T52" fmla="*/ 15 w 59"/>
                <a:gd name="T53" fmla="*/ 4 h 79"/>
                <a:gd name="T54" fmla="*/ 11 w 59"/>
                <a:gd name="T55" fmla="*/ 7 h 79"/>
                <a:gd name="T56" fmla="*/ 7 w 59"/>
                <a:gd name="T57" fmla="*/ 13 h 79"/>
                <a:gd name="T58" fmla="*/ 3 w 59"/>
                <a:gd name="T59" fmla="*/ 19 h 79"/>
                <a:gd name="T60" fmla="*/ 1 w 59"/>
                <a:gd name="T61" fmla="*/ 27 h 79"/>
                <a:gd name="T62" fmla="*/ 0 w 59"/>
                <a:gd name="T63" fmla="*/ 3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79">
                  <a:moveTo>
                    <a:pt x="0" y="40"/>
                  </a:moveTo>
                  <a:lnTo>
                    <a:pt x="0" y="44"/>
                  </a:lnTo>
                  <a:lnTo>
                    <a:pt x="0" y="48"/>
                  </a:lnTo>
                  <a:lnTo>
                    <a:pt x="1" y="54"/>
                  </a:lnTo>
                  <a:lnTo>
                    <a:pt x="1" y="57"/>
                  </a:lnTo>
                  <a:lnTo>
                    <a:pt x="3" y="59"/>
                  </a:lnTo>
                  <a:lnTo>
                    <a:pt x="3" y="63"/>
                  </a:lnTo>
                  <a:lnTo>
                    <a:pt x="5" y="65"/>
                  </a:lnTo>
                  <a:lnTo>
                    <a:pt x="7" y="69"/>
                  </a:lnTo>
                  <a:lnTo>
                    <a:pt x="11" y="71"/>
                  </a:lnTo>
                  <a:lnTo>
                    <a:pt x="13" y="73"/>
                  </a:lnTo>
                  <a:lnTo>
                    <a:pt x="15" y="75"/>
                  </a:lnTo>
                  <a:lnTo>
                    <a:pt x="17" y="75"/>
                  </a:lnTo>
                  <a:lnTo>
                    <a:pt x="21" y="77"/>
                  </a:lnTo>
                  <a:lnTo>
                    <a:pt x="23" y="77"/>
                  </a:lnTo>
                  <a:lnTo>
                    <a:pt x="26" y="77"/>
                  </a:lnTo>
                  <a:lnTo>
                    <a:pt x="28" y="79"/>
                  </a:lnTo>
                  <a:lnTo>
                    <a:pt x="32" y="77"/>
                  </a:lnTo>
                  <a:lnTo>
                    <a:pt x="34" y="77"/>
                  </a:lnTo>
                  <a:lnTo>
                    <a:pt x="38" y="77"/>
                  </a:lnTo>
                  <a:lnTo>
                    <a:pt x="40" y="75"/>
                  </a:lnTo>
                  <a:lnTo>
                    <a:pt x="44" y="75"/>
                  </a:lnTo>
                  <a:lnTo>
                    <a:pt x="46" y="73"/>
                  </a:lnTo>
                  <a:lnTo>
                    <a:pt x="47" y="71"/>
                  </a:lnTo>
                  <a:lnTo>
                    <a:pt x="49" y="69"/>
                  </a:lnTo>
                  <a:lnTo>
                    <a:pt x="51" y="65"/>
                  </a:lnTo>
                  <a:lnTo>
                    <a:pt x="53" y="63"/>
                  </a:lnTo>
                  <a:lnTo>
                    <a:pt x="55" y="59"/>
                  </a:lnTo>
                  <a:lnTo>
                    <a:pt x="57" y="56"/>
                  </a:lnTo>
                  <a:lnTo>
                    <a:pt x="57" y="52"/>
                  </a:lnTo>
                  <a:lnTo>
                    <a:pt x="59" y="48"/>
                  </a:lnTo>
                  <a:lnTo>
                    <a:pt x="59" y="42"/>
                  </a:lnTo>
                  <a:lnTo>
                    <a:pt x="59" y="38"/>
                  </a:lnTo>
                  <a:lnTo>
                    <a:pt x="59" y="32"/>
                  </a:lnTo>
                  <a:lnTo>
                    <a:pt x="59" y="29"/>
                  </a:lnTo>
                  <a:lnTo>
                    <a:pt x="57" y="25"/>
                  </a:lnTo>
                  <a:lnTo>
                    <a:pt x="57" y="21"/>
                  </a:lnTo>
                  <a:lnTo>
                    <a:pt x="55" y="17"/>
                  </a:lnTo>
                  <a:lnTo>
                    <a:pt x="53" y="15"/>
                  </a:lnTo>
                  <a:lnTo>
                    <a:pt x="51" y="11"/>
                  </a:lnTo>
                  <a:lnTo>
                    <a:pt x="49" y="9"/>
                  </a:lnTo>
                  <a:lnTo>
                    <a:pt x="47" y="7"/>
                  </a:lnTo>
                  <a:lnTo>
                    <a:pt x="46" y="6"/>
                  </a:lnTo>
                  <a:lnTo>
                    <a:pt x="44" y="4"/>
                  </a:lnTo>
                  <a:lnTo>
                    <a:pt x="40" y="2"/>
                  </a:lnTo>
                  <a:lnTo>
                    <a:pt x="38" y="2"/>
                  </a:lnTo>
                  <a:lnTo>
                    <a:pt x="36" y="0"/>
                  </a:lnTo>
                  <a:lnTo>
                    <a:pt x="32" y="0"/>
                  </a:lnTo>
                  <a:lnTo>
                    <a:pt x="30" y="0"/>
                  </a:lnTo>
                  <a:lnTo>
                    <a:pt x="26" y="0"/>
                  </a:lnTo>
                  <a:lnTo>
                    <a:pt x="24" y="0"/>
                  </a:lnTo>
                  <a:lnTo>
                    <a:pt x="21" y="2"/>
                  </a:lnTo>
                  <a:lnTo>
                    <a:pt x="19" y="2"/>
                  </a:lnTo>
                  <a:lnTo>
                    <a:pt x="15" y="4"/>
                  </a:lnTo>
                  <a:lnTo>
                    <a:pt x="13" y="6"/>
                  </a:lnTo>
                  <a:lnTo>
                    <a:pt x="11" y="7"/>
                  </a:lnTo>
                  <a:lnTo>
                    <a:pt x="9" y="9"/>
                  </a:lnTo>
                  <a:lnTo>
                    <a:pt x="7" y="13"/>
                  </a:lnTo>
                  <a:lnTo>
                    <a:pt x="5" y="15"/>
                  </a:lnTo>
                  <a:lnTo>
                    <a:pt x="3" y="19"/>
                  </a:lnTo>
                  <a:lnTo>
                    <a:pt x="1" y="23"/>
                  </a:lnTo>
                  <a:lnTo>
                    <a:pt x="1" y="27"/>
                  </a:lnTo>
                  <a:lnTo>
                    <a:pt x="0" y="31"/>
                  </a:lnTo>
                  <a:lnTo>
                    <a:pt x="0" y="34"/>
                  </a:lnTo>
                  <a:lnTo>
                    <a:pt x="0" y="4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69" name="Freeform 76"/>
            <p:cNvSpPr>
              <a:spLocks/>
            </p:cNvSpPr>
            <p:nvPr/>
          </p:nvSpPr>
          <p:spPr bwMode="auto">
            <a:xfrm>
              <a:off x="5278438" y="2000250"/>
              <a:ext cx="141287" cy="222250"/>
            </a:xfrm>
            <a:custGeom>
              <a:avLst/>
              <a:gdLst>
                <a:gd name="T0" fmla="*/ 0 w 89"/>
                <a:gd name="T1" fmla="*/ 0 h 140"/>
                <a:gd name="T2" fmla="*/ 18 w 89"/>
                <a:gd name="T3" fmla="*/ 50 h 140"/>
                <a:gd name="T4" fmla="*/ 25 w 89"/>
                <a:gd name="T5" fmla="*/ 44 h 140"/>
                <a:gd name="T6" fmla="*/ 33 w 89"/>
                <a:gd name="T7" fmla="*/ 40 h 140"/>
                <a:gd name="T8" fmla="*/ 41 w 89"/>
                <a:gd name="T9" fmla="*/ 36 h 140"/>
                <a:gd name="T10" fmla="*/ 50 w 89"/>
                <a:gd name="T11" fmla="*/ 36 h 140"/>
                <a:gd name="T12" fmla="*/ 56 w 89"/>
                <a:gd name="T13" fmla="*/ 36 h 140"/>
                <a:gd name="T14" fmla="*/ 62 w 89"/>
                <a:gd name="T15" fmla="*/ 36 h 140"/>
                <a:gd name="T16" fmla="*/ 67 w 89"/>
                <a:gd name="T17" fmla="*/ 38 h 140"/>
                <a:gd name="T18" fmla="*/ 71 w 89"/>
                <a:gd name="T19" fmla="*/ 40 h 140"/>
                <a:gd name="T20" fmla="*/ 77 w 89"/>
                <a:gd name="T21" fmla="*/ 42 h 140"/>
                <a:gd name="T22" fmla="*/ 79 w 89"/>
                <a:gd name="T23" fmla="*/ 46 h 140"/>
                <a:gd name="T24" fmla="*/ 83 w 89"/>
                <a:gd name="T25" fmla="*/ 50 h 140"/>
                <a:gd name="T26" fmla="*/ 85 w 89"/>
                <a:gd name="T27" fmla="*/ 54 h 140"/>
                <a:gd name="T28" fmla="*/ 87 w 89"/>
                <a:gd name="T29" fmla="*/ 57 h 140"/>
                <a:gd name="T30" fmla="*/ 89 w 89"/>
                <a:gd name="T31" fmla="*/ 63 h 140"/>
                <a:gd name="T32" fmla="*/ 89 w 89"/>
                <a:gd name="T33" fmla="*/ 69 h 140"/>
                <a:gd name="T34" fmla="*/ 89 w 89"/>
                <a:gd name="T35" fmla="*/ 75 h 140"/>
                <a:gd name="T36" fmla="*/ 69 w 89"/>
                <a:gd name="T37" fmla="*/ 140 h 140"/>
                <a:gd name="T38" fmla="*/ 69 w 89"/>
                <a:gd name="T39" fmla="*/ 73 h 140"/>
                <a:gd name="T40" fmla="*/ 69 w 89"/>
                <a:gd name="T41" fmla="*/ 67 h 140"/>
                <a:gd name="T42" fmla="*/ 67 w 89"/>
                <a:gd name="T43" fmla="*/ 61 h 140"/>
                <a:gd name="T44" fmla="*/ 65 w 89"/>
                <a:gd name="T45" fmla="*/ 57 h 140"/>
                <a:gd name="T46" fmla="*/ 62 w 89"/>
                <a:gd name="T47" fmla="*/ 56 h 140"/>
                <a:gd name="T48" fmla="*/ 60 w 89"/>
                <a:gd name="T49" fmla="*/ 54 h 140"/>
                <a:gd name="T50" fmla="*/ 54 w 89"/>
                <a:gd name="T51" fmla="*/ 52 h 140"/>
                <a:gd name="T52" fmla="*/ 50 w 89"/>
                <a:gd name="T53" fmla="*/ 52 h 140"/>
                <a:gd name="T54" fmla="*/ 44 w 89"/>
                <a:gd name="T55" fmla="*/ 52 h 140"/>
                <a:gd name="T56" fmla="*/ 41 w 89"/>
                <a:gd name="T57" fmla="*/ 52 h 140"/>
                <a:gd name="T58" fmla="*/ 37 w 89"/>
                <a:gd name="T59" fmla="*/ 52 h 140"/>
                <a:gd name="T60" fmla="*/ 33 w 89"/>
                <a:gd name="T61" fmla="*/ 54 h 140"/>
                <a:gd name="T62" fmla="*/ 29 w 89"/>
                <a:gd name="T63" fmla="*/ 56 h 140"/>
                <a:gd name="T64" fmla="*/ 27 w 89"/>
                <a:gd name="T65" fmla="*/ 57 h 140"/>
                <a:gd name="T66" fmla="*/ 23 w 89"/>
                <a:gd name="T67" fmla="*/ 61 h 140"/>
                <a:gd name="T68" fmla="*/ 21 w 89"/>
                <a:gd name="T69" fmla="*/ 63 h 140"/>
                <a:gd name="T70" fmla="*/ 19 w 89"/>
                <a:gd name="T71" fmla="*/ 67 h 140"/>
                <a:gd name="T72" fmla="*/ 19 w 89"/>
                <a:gd name="T73" fmla="*/ 71 h 140"/>
                <a:gd name="T74" fmla="*/ 18 w 89"/>
                <a:gd name="T75" fmla="*/ 77 h 140"/>
                <a:gd name="T76" fmla="*/ 18 w 89"/>
                <a:gd name="T77" fmla="*/ 81 h 140"/>
                <a:gd name="T78" fmla="*/ 18 w 89"/>
                <a:gd name="T7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 h="140">
                  <a:moveTo>
                    <a:pt x="0" y="140"/>
                  </a:moveTo>
                  <a:lnTo>
                    <a:pt x="0" y="0"/>
                  </a:lnTo>
                  <a:lnTo>
                    <a:pt x="18" y="0"/>
                  </a:lnTo>
                  <a:lnTo>
                    <a:pt x="18" y="50"/>
                  </a:lnTo>
                  <a:lnTo>
                    <a:pt x="21" y="46"/>
                  </a:lnTo>
                  <a:lnTo>
                    <a:pt x="25" y="44"/>
                  </a:lnTo>
                  <a:lnTo>
                    <a:pt x="29" y="42"/>
                  </a:lnTo>
                  <a:lnTo>
                    <a:pt x="33" y="40"/>
                  </a:lnTo>
                  <a:lnTo>
                    <a:pt x="37" y="38"/>
                  </a:lnTo>
                  <a:lnTo>
                    <a:pt x="41" y="36"/>
                  </a:lnTo>
                  <a:lnTo>
                    <a:pt x="46" y="36"/>
                  </a:lnTo>
                  <a:lnTo>
                    <a:pt x="50" y="36"/>
                  </a:lnTo>
                  <a:lnTo>
                    <a:pt x="54" y="36"/>
                  </a:lnTo>
                  <a:lnTo>
                    <a:pt x="56" y="36"/>
                  </a:lnTo>
                  <a:lnTo>
                    <a:pt x="60" y="36"/>
                  </a:lnTo>
                  <a:lnTo>
                    <a:pt x="62" y="36"/>
                  </a:lnTo>
                  <a:lnTo>
                    <a:pt x="65" y="38"/>
                  </a:lnTo>
                  <a:lnTo>
                    <a:pt x="67" y="38"/>
                  </a:lnTo>
                  <a:lnTo>
                    <a:pt x="69" y="40"/>
                  </a:lnTo>
                  <a:lnTo>
                    <a:pt x="71" y="40"/>
                  </a:lnTo>
                  <a:lnTo>
                    <a:pt x="75" y="42"/>
                  </a:lnTo>
                  <a:lnTo>
                    <a:pt x="77" y="42"/>
                  </a:lnTo>
                  <a:lnTo>
                    <a:pt x="79" y="44"/>
                  </a:lnTo>
                  <a:lnTo>
                    <a:pt x="79" y="46"/>
                  </a:lnTo>
                  <a:lnTo>
                    <a:pt x="81" y="48"/>
                  </a:lnTo>
                  <a:lnTo>
                    <a:pt x="83" y="50"/>
                  </a:lnTo>
                  <a:lnTo>
                    <a:pt x="85" y="52"/>
                  </a:lnTo>
                  <a:lnTo>
                    <a:pt x="85" y="54"/>
                  </a:lnTo>
                  <a:lnTo>
                    <a:pt x="87" y="56"/>
                  </a:lnTo>
                  <a:lnTo>
                    <a:pt x="87" y="57"/>
                  </a:lnTo>
                  <a:lnTo>
                    <a:pt x="87" y="59"/>
                  </a:lnTo>
                  <a:lnTo>
                    <a:pt x="89" y="63"/>
                  </a:lnTo>
                  <a:lnTo>
                    <a:pt x="89" y="65"/>
                  </a:lnTo>
                  <a:lnTo>
                    <a:pt x="89" y="69"/>
                  </a:lnTo>
                  <a:lnTo>
                    <a:pt x="89" y="71"/>
                  </a:lnTo>
                  <a:lnTo>
                    <a:pt x="89" y="75"/>
                  </a:lnTo>
                  <a:lnTo>
                    <a:pt x="89" y="140"/>
                  </a:lnTo>
                  <a:lnTo>
                    <a:pt x="69" y="140"/>
                  </a:lnTo>
                  <a:lnTo>
                    <a:pt x="69" y="75"/>
                  </a:lnTo>
                  <a:lnTo>
                    <a:pt x="69" y="73"/>
                  </a:lnTo>
                  <a:lnTo>
                    <a:pt x="69" y="69"/>
                  </a:lnTo>
                  <a:lnTo>
                    <a:pt x="69" y="67"/>
                  </a:lnTo>
                  <a:lnTo>
                    <a:pt x="69" y="65"/>
                  </a:lnTo>
                  <a:lnTo>
                    <a:pt x="67" y="61"/>
                  </a:lnTo>
                  <a:lnTo>
                    <a:pt x="67" y="59"/>
                  </a:lnTo>
                  <a:lnTo>
                    <a:pt x="65" y="57"/>
                  </a:lnTo>
                  <a:lnTo>
                    <a:pt x="64" y="57"/>
                  </a:lnTo>
                  <a:lnTo>
                    <a:pt x="62" y="56"/>
                  </a:lnTo>
                  <a:lnTo>
                    <a:pt x="62" y="54"/>
                  </a:lnTo>
                  <a:lnTo>
                    <a:pt x="60" y="54"/>
                  </a:lnTo>
                  <a:lnTo>
                    <a:pt x="58" y="52"/>
                  </a:lnTo>
                  <a:lnTo>
                    <a:pt x="54" y="52"/>
                  </a:lnTo>
                  <a:lnTo>
                    <a:pt x="52" y="52"/>
                  </a:lnTo>
                  <a:lnTo>
                    <a:pt x="50" y="52"/>
                  </a:lnTo>
                  <a:lnTo>
                    <a:pt x="46" y="52"/>
                  </a:lnTo>
                  <a:lnTo>
                    <a:pt x="44" y="52"/>
                  </a:lnTo>
                  <a:lnTo>
                    <a:pt x="42" y="52"/>
                  </a:lnTo>
                  <a:lnTo>
                    <a:pt x="41" y="52"/>
                  </a:lnTo>
                  <a:lnTo>
                    <a:pt x="39" y="52"/>
                  </a:lnTo>
                  <a:lnTo>
                    <a:pt x="37" y="52"/>
                  </a:lnTo>
                  <a:lnTo>
                    <a:pt x="35" y="54"/>
                  </a:lnTo>
                  <a:lnTo>
                    <a:pt x="33" y="54"/>
                  </a:lnTo>
                  <a:lnTo>
                    <a:pt x="31" y="56"/>
                  </a:lnTo>
                  <a:lnTo>
                    <a:pt x="29" y="56"/>
                  </a:lnTo>
                  <a:lnTo>
                    <a:pt x="27" y="57"/>
                  </a:lnTo>
                  <a:lnTo>
                    <a:pt x="27" y="57"/>
                  </a:lnTo>
                  <a:lnTo>
                    <a:pt x="25" y="59"/>
                  </a:lnTo>
                  <a:lnTo>
                    <a:pt x="23" y="61"/>
                  </a:lnTo>
                  <a:lnTo>
                    <a:pt x="23" y="63"/>
                  </a:lnTo>
                  <a:lnTo>
                    <a:pt x="21" y="63"/>
                  </a:lnTo>
                  <a:lnTo>
                    <a:pt x="21" y="65"/>
                  </a:lnTo>
                  <a:lnTo>
                    <a:pt x="19" y="67"/>
                  </a:lnTo>
                  <a:lnTo>
                    <a:pt x="19" y="69"/>
                  </a:lnTo>
                  <a:lnTo>
                    <a:pt x="19" y="71"/>
                  </a:lnTo>
                  <a:lnTo>
                    <a:pt x="19" y="73"/>
                  </a:lnTo>
                  <a:lnTo>
                    <a:pt x="18" y="77"/>
                  </a:lnTo>
                  <a:lnTo>
                    <a:pt x="18" y="79"/>
                  </a:lnTo>
                  <a:lnTo>
                    <a:pt x="18" y="81"/>
                  </a:lnTo>
                  <a:lnTo>
                    <a:pt x="18" y="84"/>
                  </a:lnTo>
                  <a:lnTo>
                    <a:pt x="18" y="140"/>
                  </a:lnTo>
                  <a:lnTo>
                    <a:pt x="0" y="14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70" name="Freeform 77"/>
            <p:cNvSpPr>
              <a:spLocks/>
            </p:cNvSpPr>
            <p:nvPr/>
          </p:nvSpPr>
          <p:spPr bwMode="auto">
            <a:xfrm>
              <a:off x="5456238" y="2057400"/>
              <a:ext cx="157162" cy="168275"/>
            </a:xfrm>
            <a:custGeom>
              <a:avLst/>
              <a:gdLst>
                <a:gd name="T0" fmla="*/ 69 w 99"/>
                <a:gd name="T1" fmla="*/ 96 h 106"/>
                <a:gd name="T2" fmla="*/ 59 w 99"/>
                <a:gd name="T3" fmla="*/ 102 h 106"/>
                <a:gd name="T4" fmla="*/ 49 w 99"/>
                <a:gd name="T5" fmla="*/ 104 h 106"/>
                <a:gd name="T6" fmla="*/ 40 w 99"/>
                <a:gd name="T7" fmla="*/ 106 h 106"/>
                <a:gd name="T8" fmla="*/ 25 w 99"/>
                <a:gd name="T9" fmla="*/ 104 h 106"/>
                <a:gd name="T10" fmla="*/ 11 w 99"/>
                <a:gd name="T11" fmla="*/ 100 h 106"/>
                <a:gd name="T12" fmla="*/ 3 w 99"/>
                <a:gd name="T13" fmla="*/ 91 h 106"/>
                <a:gd name="T14" fmla="*/ 0 w 99"/>
                <a:gd name="T15" fmla="*/ 79 h 106"/>
                <a:gd name="T16" fmla="*/ 0 w 99"/>
                <a:gd name="T17" fmla="*/ 71 h 106"/>
                <a:gd name="T18" fmla="*/ 1 w 99"/>
                <a:gd name="T19" fmla="*/ 66 h 106"/>
                <a:gd name="T20" fmla="*/ 5 w 99"/>
                <a:gd name="T21" fmla="*/ 60 h 106"/>
                <a:gd name="T22" fmla="*/ 11 w 99"/>
                <a:gd name="T23" fmla="*/ 54 h 106"/>
                <a:gd name="T24" fmla="*/ 17 w 99"/>
                <a:gd name="T25" fmla="*/ 50 h 106"/>
                <a:gd name="T26" fmla="*/ 25 w 99"/>
                <a:gd name="T27" fmla="*/ 48 h 106"/>
                <a:gd name="T28" fmla="*/ 30 w 99"/>
                <a:gd name="T29" fmla="*/ 46 h 106"/>
                <a:gd name="T30" fmla="*/ 40 w 99"/>
                <a:gd name="T31" fmla="*/ 46 h 106"/>
                <a:gd name="T32" fmla="*/ 57 w 99"/>
                <a:gd name="T33" fmla="*/ 43 h 106"/>
                <a:gd name="T34" fmla="*/ 72 w 99"/>
                <a:gd name="T35" fmla="*/ 41 h 106"/>
                <a:gd name="T36" fmla="*/ 76 w 99"/>
                <a:gd name="T37" fmla="*/ 37 h 106"/>
                <a:gd name="T38" fmla="*/ 76 w 99"/>
                <a:gd name="T39" fmla="*/ 35 h 106"/>
                <a:gd name="T40" fmla="*/ 74 w 99"/>
                <a:gd name="T41" fmla="*/ 27 h 106"/>
                <a:gd name="T42" fmla="*/ 71 w 99"/>
                <a:gd name="T43" fmla="*/ 21 h 106"/>
                <a:gd name="T44" fmla="*/ 63 w 99"/>
                <a:gd name="T45" fmla="*/ 16 h 106"/>
                <a:gd name="T46" fmla="*/ 53 w 99"/>
                <a:gd name="T47" fmla="*/ 14 h 106"/>
                <a:gd name="T48" fmla="*/ 40 w 99"/>
                <a:gd name="T49" fmla="*/ 16 h 106"/>
                <a:gd name="T50" fmla="*/ 30 w 99"/>
                <a:gd name="T51" fmla="*/ 18 h 106"/>
                <a:gd name="T52" fmla="*/ 25 w 99"/>
                <a:gd name="T53" fmla="*/ 23 h 106"/>
                <a:gd name="T54" fmla="*/ 21 w 99"/>
                <a:gd name="T55" fmla="*/ 31 h 106"/>
                <a:gd name="T56" fmla="*/ 3 w 99"/>
                <a:gd name="T57" fmla="*/ 25 h 106"/>
                <a:gd name="T58" fmla="*/ 7 w 99"/>
                <a:gd name="T59" fmla="*/ 18 h 106"/>
                <a:gd name="T60" fmla="*/ 13 w 99"/>
                <a:gd name="T61" fmla="*/ 10 h 106"/>
                <a:gd name="T62" fmla="*/ 21 w 99"/>
                <a:gd name="T63" fmla="*/ 6 h 106"/>
                <a:gd name="T64" fmla="*/ 32 w 99"/>
                <a:gd name="T65" fmla="*/ 2 h 106"/>
                <a:gd name="T66" fmla="*/ 46 w 99"/>
                <a:gd name="T67" fmla="*/ 0 h 106"/>
                <a:gd name="T68" fmla="*/ 59 w 99"/>
                <a:gd name="T69" fmla="*/ 0 h 106"/>
                <a:gd name="T70" fmla="*/ 71 w 99"/>
                <a:gd name="T71" fmla="*/ 2 h 106"/>
                <a:gd name="T72" fmla="*/ 78 w 99"/>
                <a:gd name="T73" fmla="*/ 4 h 106"/>
                <a:gd name="T74" fmla="*/ 86 w 99"/>
                <a:gd name="T75" fmla="*/ 8 h 106"/>
                <a:gd name="T76" fmla="*/ 90 w 99"/>
                <a:gd name="T77" fmla="*/ 14 h 106"/>
                <a:gd name="T78" fmla="*/ 92 w 99"/>
                <a:gd name="T79" fmla="*/ 20 h 106"/>
                <a:gd name="T80" fmla="*/ 94 w 99"/>
                <a:gd name="T81" fmla="*/ 25 h 106"/>
                <a:gd name="T82" fmla="*/ 94 w 99"/>
                <a:gd name="T83" fmla="*/ 33 h 106"/>
                <a:gd name="T84" fmla="*/ 94 w 99"/>
                <a:gd name="T85" fmla="*/ 68 h 106"/>
                <a:gd name="T86" fmla="*/ 96 w 99"/>
                <a:gd name="T87" fmla="*/ 85 h 106"/>
                <a:gd name="T88" fmla="*/ 96 w 99"/>
                <a:gd name="T89" fmla="*/ 93 h 106"/>
                <a:gd name="T90" fmla="*/ 97 w 99"/>
                <a:gd name="T91" fmla="*/ 98 h 106"/>
                <a:gd name="T92" fmla="*/ 80 w 99"/>
                <a:gd name="T93" fmla="*/ 104 h 106"/>
                <a:gd name="T94" fmla="*/ 78 w 99"/>
                <a:gd name="T95" fmla="*/ 98 h 106"/>
                <a:gd name="T96" fmla="*/ 76 w 99"/>
                <a:gd name="T97" fmla="*/ 9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06">
                  <a:moveTo>
                    <a:pt x="76" y="91"/>
                  </a:moveTo>
                  <a:lnTo>
                    <a:pt x="74" y="93"/>
                  </a:lnTo>
                  <a:lnTo>
                    <a:pt x="72" y="94"/>
                  </a:lnTo>
                  <a:lnTo>
                    <a:pt x="69" y="96"/>
                  </a:lnTo>
                  <a:lnTo>
                    <a:pt x="67" y="98"/>
                  </a:lnTo>
                  <a:lnTo>
                    <a:pt x="65" y="100"/>
                  </a:lnTo>
                  <a:lnTo>
                    <a:pt x="61" y="100"/>
                  </a:lnTo>
                  <a:lnTo>
                    <a:pt x="59" y="102"/>
                  </a:lnTo>
                  <a:lnTo>
                    <a:pt x="57" y="102"/>
                  </a:lnTo>
                  <a:lnTo>
                    <a:pt x="55" y="104"/>
                  </a:lnTo>
                  <a:lnTo>
                    <a:pt x="51" y="104"/>
                  </a:lnTo>
                  <a:lnTo>
                    <a:pt x="49" y="104"/>
                  </a:lnTo>
                  <a:lnTo>
                    <a:pt x="48" y="104"/>
                  </a:lnTo>
                  <a:lnTo>
                    <a:pt x="44" y="106"/>
                  </a:lnTo>
                  <a:lnTo>
                    <a:pt x="42" y="106"/>
                  </a:lnTo>
                  <a:lnTo>
                    <a:pt x="40" y="106"/>
                  </a:lnTo>
                  <a:lnTo>
                    <a:pt x="36" y="106"/>
                  </a:lnTo>
                  <a:lnTo>
                    <a:pt x="32" y="106"/>
                  </a:lnTo>
                  <a:lnTo>
                    <a:pt x="28" y="106"/>
                  </a:lnTo>
                  <a:lnTo>
                    <a:pt x="25" y="104"/>
                  </a:lnTo>
                  <a:lnTo>
                    <a:pt x="21" y="104"/>
                  </a:lnTo>
                  <a:lnTo>
                    <a:pt x="17" y="102"/>
                  </a:lnTo>
                  <a:lnTo>
                    <a:pt x="15" y="102"/>
                  </a:lnTo>
                  <a:lnTo>
                    <a:pt x="11" y="100"/>
                  </a:lnTo>
                  <a:lnTo>
                    <a:pt x="9" y="98"/>
                  </a:lnTo>
                  <a:lnTo>
                    <a:pt x="7" y="96"/>
                  </a:lnTo>
                  <a:lnTo>
                    <a:pt x="3" y="93"/>
                  </a:lnTo>
                  <a:lnTo>
                    <a:pt x="3" y="91"/>
                  </a:lnTo>
                  <a:lnTo>
                    <a:pt x="1" y="89"/>
                  </a:lnTo>
                  <a:lnTo>
                    <a:pt x="0" y="85"/>
                  </a:lnTo>
                  <a:lnTo>
                    <a:pt x="0" y="83"/>
                  </a:lnTo>
                  <a:lnTo>
                    <a:pt x="0" y="79"/>
                  </a:lnTo>
                  <a:lnTo>
                    <a:pt x="0" y="77"/>
                  </a:lnTo>
                  <a:lnTo>
                    <a:pt x="0" y="75"/>
                  </a:lnTo>
                  <a:lnTo>
                    <a:pt x="0" y="73"/>
                  </a:lnTo>
                  <a:lnTo>
                    <a:pt x="0" y="71"/>
                  </a:lnTo>
                  <a:lnTo>
                    <a:pt x="0" y="70"/>
                  </a:lnTo>
                  <a:lnTo>
                    <a:pt x="0" y="68"/>
                  </a:lnTo>
                  <a:lnTo>
                    <a:pt x="1" y="66"/>
                  </a:lnTo>
                  <a:lnTo>
                    <a:pt x="1" y="66"/>
                  </a:lnTo>
                  <a:lnTo>
                    <a:pt x="3" y="64"/>
                  </a:lnTo>
                  <a:lnTo>
                    <a:pt x="3" y="62"/>
                  </a:lnTo>
                  <a:lnTo>
                    <a:pt x="5" y="60"/>
                  </a:lnTo>
                  <a:lnTo>
                    <a:pt x="5" y="60"/>
                  </a:lnTo>
                  <a:lnTo>
                    <a:pt x="7" y="58"/>
                  </a:lnTo>
                  <a:lnTo>
                    <a:pt x="7" y="56"/>
                  </a:lnTo>
                  <a:lnTo>
                    <a:pt x="9" y="56"/>
                  </a:lnTo>
                  <a:lnTo>
                    <a:pt x="11" y="54"/>
                  </a:lnTo>
                  <a:lnTo>
                    <a:pt x="13" y="54"/>
                  </a:lnTo>
                  <a:lnTo>
                    <a:pt x="13" y="52"/>
                  </a:lnTo>
                  <a:lnTo>
                    <a:pt x="15" y="52"/>
                  </a:lnTo>
                  <a:lnTo>
                    <a:pt x="17" y="50"/>
                  </a:lnTo>
                  <a:lnTo>
                    <a:pt x="19" y="50"/>
                  </a:lnTo>
                  <a:lnTo>
                    <a:pt x="21" y="50"/>
                  </a:lnTo>
                  <a:lnTo>
                    <a:pt x="23" y="48"/>
                  </a:lnTo>
                  <a:lnTo>
                    <a:pt x="25" y="48"/>
                  </a:lnTo>
                  <a:lnTo>
                    <a:pt x="26" y="48"/>
                  </a:lnTo>
                  <a:lnTo>
                    <a:pt x="26" y="48"/>
                  </a:lnTo>
                  <a:lnTo>
                    <a:pt x="28" y="46"/>
                  </a:lnTo>
                  <a:lnTo>
                    <a:pt x="30" y="46"/>
                  </a:lnTo>
                  <a:lnTo>
                    <a:pt x="32" y="46"/>
                  </a:lnTo>
                  <a:lnTo>
                    <a:pt x="34" y="46"/>
                  </a:lnTo>
                  <a:lnTo>
                    <a:pt x="36" y="46"/>
                  </a:lnTo>
                  <a:lnTo>
                    <a:pt x="40" y="46"/>
                  </a:lnTo>
                  <a:lnTo>
                    <a:pt x="42" y="45"/>
                  </a:lnTo>
                  <a:lnTo>
                    <a:pt x="48" y="45"/>
                  </a:lnTo>
                  <a:lnTo>
                    <a:pt x="53" y="45"/>
                  </a:lnTo>
                  <a:lnTo>
                    <a:pt x="57" y="43"/>
                  </a:lnTo>
                  <a:lnTo>
                    <a:pt x="61" y="43"/>
                  </a:lnTo>
                  <a:lnTo>
                    <a:pt x="65" y="43"/>
                  </a:lnTo>
                  <a:lnTo>
                    <a:pt x="69" y="41"/>
                  </a:lnTo>
                  <a:lnTo>
                    <a:pt x="72" y="41"/>
                  </a:lnTo>
                  <a:lnTo>
                    <a:pt x="74" y="39"/>
                  </a:lnTo>
                  <a:lnTo>
                    <a:pt x="74" y="39"/>
                  </a:lnTo>
                  <a:lnTo>
                    <a:pt x="76" y="37"/>
                  </a:lnTo>
                  <a:lnTo>
                    <a:pt x="76" y="37"/>
                  </a:lnTo>
                  <a:lnTo>
                    <a:pt x="76" y="37"/>
                  </a:lnTo>
                  <a:lnTo>
                    <a:pt x="76" y="37"/>
                  </a:lnTo>
                  <a:lnTo>
                    <a:pt x="76" y="35"/>
                  </a:lnTo>
                  <a:lnTo>
                    <a:pt x="76" y="35"/>
                  </a:lnTo>
                  <a:lnTo>
                    <a:pt x="76" y="35"/>
                  </a:lnTo>
                  <a:lnTo>
                    <a:pt x="74" y="33"/>
                  </a:lnTo>
                  <a:lnTo>
                    <a:pt x="74" y="29"/>
                  </a:lnTo>
                  <a:lnTo>
                    <a:pt x="74" y="27"/>
                  </a:lnTo>
                  <a:lnTo>
                    <a:pt x="74" y="25"/>
                  </a:lnTo>
                  <a:lnTo>
                    <a:pt x="72" y="23"/>
                  </a:lnTo>
                  <a:lnTo>
                    <a:pt x="72" y="23"/>
                  </a:lnTo>
                  <a:lnTo>
                    <a:pt x="71" y="21"/>
                  </a:lnTo>
                  <a:lnTo>
                    <a:pt x="71" y="20"/>
                  </a:lnTo>
                  <a:lnTo>
                    <a:pt x="69" y="20"/>
                  </a:lnTo>
                  <a:lnTo>
                    <a:pt x="67" y="18"/>
                  </a:lnTo>
                  <a:lnTo>
                    <a:pt x="63" y="16"/>
                  </a:lnTo>
                  <a:lnTo>
                    <a:pt x="61" y="16"/>
                  </a:lnTo>
                  <a:lnTo>
                    <a:pt x="59" y="16"/>
                  </a:lnTo>
                  <a:lnTo>
                    <a:pt x="55" y="14"/>
                  </a:lnTo>
                  <a:lnTo>
                    <a:pt x="53" y="14"/>
                  </a:lnTo>
                  <a:lnTo>
                    <a:pt x="49" y="14"/>
                  </a:lnTo>
                  <a:lnTo>
                    <a:pt x="46" y="14"/>
                  </a:lnTo>
                  <a:lnTo>
                    <a:pt x="44" y="14"/>
                  </a:lnTo>
                  <a:lnTo>
                    <a:pt x="40" y="16"/>
                  </a:lnTo>
                  <a:lnTo>
                    <a:pt x="38" y="16"/>
                  </a:lnTo>
                  <a:lnTo>
                    <a:pt x="36" y="16"/>
                  </a:lnTo>
                  <a:lnTo>
                    <a:pt x="32" y="16"/>
                  </a:lnTo>
                  <a:lnTo>
                    <a:pt x="30" y="18"/>
                  </a:lnTo>
                  <a:lnTo>
                    <a:pt x="30" y="18"/>
                  </a:lnTo>
                  <a:lnTo>
                    <a:pt x="28" y="20"/>
                  </a:lnTo>
                  <a:lnTo>
                    <a:pt x="26" y="21"/>
                  </a:lnTo>
                  <a:lnTo>
                    <a:pt x="25" y="23"/>
                  </a:lnTo>
                  <a:lnTo>
                    <a:pt x="25" y="23"/>
                  </a:lnTo>
                  <a:lnTo>
                    <a:pt x="23" y="27"/>
                  </a:lnTo>
                  <a:lnTo>
                    <a:pt x="23" y="29"/>
                  </a:lnTo>
                  <a:lnTo>
                    <a:pt x="21" y="31"/>
                  </a:lnTo>
                  <a:lnTo>
                    <a:pt x="21" y="33"/>
                  </a:lnTo>
                  <a:lnTo>
                    <a:pt x="1" y="31"/>
                  </a:lnTo>
                  <a:lnTo>
                    <a:pt x="3" y="29"/>
                  </a:lnTo>
                  <a:lnTo>
                    <a:pt x="3" y="25"/>
                  </a:lnTo>
                  <a:lnTo>
                    <a:pt x="5" y="23"/>
                  </a:lnTo>
                  <a:lnTo>
                    <a:pt x="5" y="21"/>
                  </a:lnTo>
                  <a:lnTo>
                    <a:pt x="7" y="20"/>
                  </a:lnTo>
                  <a:lnTo>
                    <a:pt x="7" y="18"/>
                  </a:lnTo>
                  <a:lnTo>
                    <a:pt x="9" y="16"/>
                  </a:lnTo>
                  <a:lnTo>
                    <a:pt x="11" y="14"/>
                  </a:lnTo>
                  <a:lnTo>
                    <a:pt x="11" y="12"/>
                  </a:lnTo>
                  <a:lnTo>
                    <a:pt x="13" y="10"/>
                  </a:lnTo>
                  <a:lnTo>
                    <a:pt x="15" y="10"/>
                  </a:lnTo>
                  <a:lnTo>
                    <a:pt x="17" y="8"/>
                  </a:lnTo>
                  <a:lnTo>
                    <a:pt x="19" y="6"/>
                  </a:lnTo>
                  <a:lnTo>
                    <a:pt x="21" y="6"/>
                  </a:lnTo>
                  <a:lnTo>
                    <a:pt x="25" y="4"/>
                  </a:lnTo>
                  <a:lnTo>
                    <a:pt x="26" y="4"/>
                  </a:lnTo>
                  <a:lnTo>
                    <a:pt x="30" y="2"/>
                  </a:lnTo>
                  <a:lnTo>
                    <a:pt x="32" y="2"/>
                  </a:lnTo>
                  <a:lnTo>
                    <a:pt x="36" y="2"/>
                  </a:lnTo>
                  <a:lnTo>
                    <a:pt x="38" y="0"/>
                  </a:lnTo>
                  <a:lnTo>
                    <a:pt x="42" y="0"/>
                  </a:lnTo>
                  <a:lnTo>
                    <a:pt x="46" y="0"/>
                  </a:lnTo>
                  <a:lnTo>
                    <a:pt x="48" y="0"/>
                  </a:lnTo>
                  <a:lnTo>
                    <a:pt x="51" y="0"/>
                  </a:lnTo>
                  <a:lnTo>
                    <a:pt x="55" y="0"/>
                  </a:lnTo>
                  <a:lnTo>
                    <a:pt x="59" y="0"/>
                  </a:lnTo>
                  <a:lnTo>
                    <a:pt x="61" y="0"/>
                  </a:lnTo>
                  <a:lnTo>
                    <a:pt x="65" y="0"/>
                  </a:lnTo>
                  <a:lnTo>
                    <a:pt x="67" y="0"/>
                  </a:lnTo>
                  <a:lnTo>
                    <a:pt x="71" y="2"/>
                  </a:lnTo>
                  <a:lnTo>
                    <a:pt x="72" y="2"/>
                  </a:lnTo>
                  <a:lnTo>
                    <a:pt x="74" y="2"/>
                  </a:lnTo>
                  <a:lnTo>
                    <a:pt x="76" y="4"/>
                  </a:lnTo>
                  <a:lnTo>
                    <a:pt x="78" y="4"/>
                  </a:lnTo>
                  <a:lnTo>
                    <a:pt x="80" y="6"/>
                  </a:lnTo>
                  <a:lnTo>
                    <a:pt x="82" y="6"/>
                  </a:lnTo>
                  <a:lnTo>
                    <a:pt x="84" y="8"/>
                  </a:lnTo>
                  <a:lnTo>
                    <a:pt x="86" y="8"/>
                  </a:lnTo>
                  <a:lnTo>
                    <a:pt x="86" y="10"/>
                  </a:lnTo>
                  <a:lnTo>
                    <a:pt x="88" y="10"/>
                  </a:lnTo>
                  <a:lnTo>
                    <a:pt x="88" y="12"/>
                  </a:lnTo>
                  <a:lnTo>
                    <a:pt x="90" y="14"/>
                  </a:lnTo>
                  <a:lnTo>
                    <a:pt x="90" y="14"/>
                  </a:lnTo>
                  <a:lnTo>
                    <a:pt x="92" y="16"/>
                  </a:lnTo>
                  <a:lnTo>
                    <a:pt x="92" y="18"/>
                  </a:lnTo>
                  <a:lnTo>
                    <a:pt x="92" y="20"/>
                  </a:lnTo>
                  <a:lnTo>
                    <a:pt x="94" y="21"/>
                  </a:lnTo>
                  <a:lnTo>
                    <a:pt x="94" y="23"/>
                  </a:lnTo>
                  <a:lnTo>
                    <a:pt x="94" y="23"/>
                  </a:lnTo>
                  <a:lnTo>
                    <a:pt x="94" y="25"/>
                  </a:lnTo>
                  <a:lnTo>
                    <a:pt x="94" y="27"/>
                  </a:lnTo>
                  <a:lnTo>
                    <a:pt x="94" y="29"/>
                  </a:lnTo>
                  <a:lnTo>
                    <a:pt x="94" y="31"/>
                  </a:lnTo>
                  <a:lnTo>
                    <a:pt x="94" y="33"/>
                  </a:lnTo>
                  <a:lnTo>
                    <a:pt x="94" y="35"/>
                  </a:lnTo>
                  <a:lnTo>
                    <a:pt x="94" y="39"/>
                  </a:lnTo>
                  <a:lnTo>
                    <a:pt x="94" y="62"/>
                  </a:lnTo>
                  <a:lnTo>
                    <a:pt x="94" y="68"/>
                  </a:lnTo>
                  <a:lnTo>
                    <a:pt x="94" y="71"/>
                  </a:lnTo>
                  <a:lnTo>
                    <a:pt x="94" y="77"/>
                  </a:lnTo>
                  <a:lnTo>
                    <a:pt x="94" y="81"/>
                  </a:lnTo>
                  <a:lnTo>
                    <a:pt x="96" y="85"/>
                  </a:lnTo>
                  <a:lnTo>
                    <a:pt x="96" y="87"/>
                  </a:lnTo>
                  <a:lnTo>
                    <a:pt x="96" y="89"/>
                  </a:lnTo>
                  <a:lnTo>
                    <a:pt x="96" y="91"/>
                  </a:lnTo>
                  <a:lnTo>
                    <a:pt x="96" y="93"/>
                  </a:lnTo>
                  <a:lnTo>
                    <a:pt x="96" y="94"/>
                  </a:lnTo>
                  <a:lnTo>
                    <a:pt x="97" y="96"/>
                  </a:lnTo>
                  <a:lnTo>
                    <a:pt x="97" y="98"/>
                  </a:lnTo>
                  <a:lnTo>
                    <a:pt x="97" y="98"/>
                  </a:lnTo>
                  <a:lnTo>
                    <a:pt x="99" y="100"/>
                  </a:lnTo>
                  <a:lnTo>
                    <a:pt x="99" y="102"/>
                  </a:lnTo>
                  <a:lnTo>
                    <a:pt x="99" y="104"/>
                  </a:lnTo>
                  <a:lnTo>
                    <a:pt x="80" y="104"/>
                  </a:lnTo>
                  <a:lnTo>
                    <a:pt x="80" y="102"/>
                  </a:lnTo>
                  <a:lnTo>
                    <a:pt x="80" y="100"/>
                  </a:lnTo>
                  <a:lnTo>
                    <a:pt x="78" y="100"/>
                  </a:lnTo>
                  <a:lnTo>
                    <a:pt x="78" y="98"/>
                  </a:lnTo>
                  <a:lnTo>
                    <a:pt x="78" y="96"/>
                  </a:lnTo>
                  <a:lnTo>
                    <a:pt x="78" y="94"/>
                  </a:lnTo>
                  <a:lnTo>
                    <a:pt x="76" y="93"/>
                  </a:lnTo>
                  <a:lnTo>
                    <a:pt x="76" y="91"/>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71" name="Freeform 78"/>
            <p:cNvSpPr>
              <a:spLocks/>
            </p:cNvSpPr>
            <p:nvPr/>
          </p:nvSpPr>
          <p:spPr bwMode="auto">
            <a:xfrm>
              <a:off x="5486400" y="2139950"/>
              <a:ext cx="87313" cy="65088"/>
            </a:xfrm>
            <a:custGeom>
              <a:avLst/>
              <a:gdLst>
                <a:gd name="T0" fmla="*/ 53 w 55"/>
                <a:gd name="T1" fmla="*/ 2 h 41"/>
                <a:gd name="T2" fmla="*/ 48 w 55"/>
                <a:gd name="T3" fmla="*/ 4 h 41"/>
                <a:gd name="T4" fmla="*/ 40 w 55"/>
                <a:gd name="T5" fmla="*/ 6 h 41"/>
                <a:gd name="T6" fmla="*/ 30 w 55"/>
                <a:gd name="T7" fmla="*/ 6 h 41"/>
                <a:gd name="T8" fmla="*/ 23 w 55"/>
                <a:gd name="T9" fmla="*/ 8 h 41"/>
                <a:gd name="T10" fmla="*/ 19 w 55"/>
                <a:gd name="T11" fmla="*/ 8 h 41"/>
                <a:gd name="T12" fmla="*/ 15 w 55"/>
                <a:gd name="T13" fmla="*/ 10 h 41"/>
                <a:gd name="T14" fmla="*/ 11 w 55"/>
                <a:gd name="T15" fmla="*/ 10 h 41"/>
                <a:gd name="T16" fmla="*/ 9 w 55"/>
                <a:gd name="T17" fmla="*/ 12 h 41"/>
                <a:gd name="T18" fmla="*/ 6 w 55"/>
                <a:gd name="T19" fmla="*/ 12 h 41"/>
                <a:gd name="T20" fmla="*/ 6 w 55"/>
                <a:gd name="T21" fmla="*/ 14 h 41"/>
                <a:gd name="T22" fmla="*/ 4 w 55"/>
                <a:gd name="T23" fmla="*/ 16 h 41"/>
                <a:gd name="T24" fmla="*/ 2 w 55"/>
                <a:gd name="T25" fmla="*/ 18 h 41"/>
                <a:gd name="T26" fmla="*/ 2 w 55"/>
                <a:gd name="T27" fmla="*/ 19 h 41"/>
                <a:gd name="T28" fmla="*/ 0 w 55"/>
                <a:gd name="T29" fmla="*/ 21 h 41"/>
                <a:gd name="T30" fmla="*/ 0 w 55"/>
                <a:gd name="T31" fmla="*/ 23 h 41"/>
                <a:gd name="T32" fmla="*/ 0 w 55"/>
                <a:gd name="T33" fmla="*/ 25 h 41"/>
                <a:gd name="T34" fmla="*/ 0 w 55"/>
                <a:gd name="T35" fmla="*/ 29 h 41"/>
                <a:gd name="T36" fmla="*/ 2 w 55"/>
                <a:gd name="T37" fmla="*/ 33 h 41"/>
                <a:gd name="T38" fmla="*/ 4 w 55"/>
                <a:gd name="T39" fmla="*/ 35 h 41"/>
                <a:gd name="T40" fmla="*/ 7 w 55"/>
                <a:gd name="T41" fmla="*/ 37 h 41"/>
                <a:gd name="T42" fmla="*/ 11 w 55"/>
                <a:gd name="T43" fmla="*/ 39 h 41"/>
                <a:gd name="T44" fmla="*/ 15 w 55"/>
                <a:gd name="T45" fmla="*/ 41 h 41"/>
                <a:gd name="T46" fmla="*/ 19 w 55"/>
                <a:gd name="T47" fmla="*/ 41 h 41"/>
                <a:gd name="T48" fmla="*/ 25 w 55"/>
                <a:gd name="T49" fmla="*/ 41 h 41"/>
                <a:gd name="T50" fmla="*/ 30 w 55"/>
                <a:gd name="T51" fmla="*/ 41 h 41"/>
                <a:gd name="T52" fmla="*/ 34 w 55"/>
                <a:gd name="T53" fmla="*/ 39 h 41"/>
                <a:gd name="T54" fmla="*/ 38 w 55"/>
                <a:gd name="T55" fmla="*/ 37 h 41"/>
                <a:gd name="T56" fmla="*/ 44 w 55"/>
                <a:gd name="T57" fmla="*/ 35 h 41"/>
                <a:gd name="T58" fmla="*/ 46 w 55"/>
                <a:gd name="T59" fmla="*/ 33 h 41"/>
                <a:gd name="T60" fmla="*/ 50 w 55"/>
                <a:gd name="T61" fmla="*/ 29 h 41"/>
                <a:gd name="T62" fmla="*/ 52 w 55"/>
                <a:gd name="T63" fmla="*/ 25 h 41"/>
                <a:gd name="T64" fmla="*/ 53 w 55"/>
                <a:gd name="T65" fmla="*/ 23 h 41"/>
                <a:gd name="T66" fmla="*/ 55 w 55"/>
                <a:gd name="T67" fmla="*/ 19 h 41"/>
                <a:gd name="T68" fmla="*/ 55 w 55"/>
                <a:gd name="T69" fmla="*/ 16 h 41"/>
                <a:gd name="T70" fmla="*/ 55 w 55"/>
                <a:gd name="T71" fmla="*/ 10 h 41"/>
                <a:gd name="T72" fmla="*/ 55 w 55"/>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41">
                  <a:moveTo>
                    <a:pt x="55" y="0"/>
                  </a:moveTo>
                  <a:lnTo>
                    <a:pt x="53" y="2"/>
                  </a:lnTo>
                  <a:lnTo>
                    <a:pt x="52" y="2"/>
                  </a:lnTo>
                  <a:lnTo>
                    <a:pt x="48" y="4"/>
                  </a:lnTo>
                  <a:lnTo>
                    <a:pt x="44" y="4"/>
                  </a:lnTo>
                  <a:lnTo>
                    <a:pt x="40" y="6"/>
                  </a:lnTo>
                  <a:lnTo>
                    <a:pt x="36" y="6"/>
                  </a:lnTo>
                  <a:lnTo>
                    <a:pt x="30" y="6"/>
                  </a:lnTo>
                  <a:lnTo>
                    <a:pt x="27" y="8"/>
                  </a:lnTo>
                  <a:lnTo>
                    <a:pt x="23" y="8"/>
                  </a:lnTo>
                  <a:lnTo>
                    <a:pt x="21" y="8"/>
                  </a:lnTo>
                  <a:lnTo>
                    <a:pt x="19" y="8"/>
                  </a:lnTo>
                  <a:lnTo>
                    <a:pt x="17" y="8"/>
                  </a:lnTo>
                  <a:lnTo>
                    <a:pt x="15" y="10"/>
                  </a:lnTo>
                  <a:lnTo>
                    <a:pt x="13" y="10"/>
                  </a:lnTo>
                  <a:lnTo>
                    <a:pt x="11" y="10"/>
                  </a:lnTo>
                  <a:lnTo>
                    <a:pt x="9" y="10"/>
                  </a:lnTo>
                  <a:lnTo>
                    <a:pt x="9" y="12"/>
                  </a:lnTo>
                  <a:lnTo>
                    <a:pt x="7" y="12"/>
                  </a:lnTo>
                  <a:lnTo>
                    <a:pt x="6" y="12"/>
                  </a:lnTo>
                  <a:lnTo>
                    <a:pt x="6" y="14"/>
                  </a:lnTo>
                  <a:lnTo>
                    <a:pt x="6" y="14"/>
                  </a:lnTo>
                  <a:lnTo>
                    <a:pt x="4" y="14"/>
                  </a:lnTo>
                  <a:lnTo>
                    <a:pt x="4" y="16"/>
                  </a:lnTo>
                  <a:lnTo>
                    <a:pt x="2" y="16"/>
                  </a:lnTo>
                  <a:lnTo>
                    <a:pt x="2" y="18"/>
                  </a:lnTo>
                  <a:lnTo>
                    <a:pt x="2" y="18"/>
                  </a:lnTo>
                  <a:lnTo>
                    <a:pt x="2" y="19"/>
                  </a:lnTo>
                  <a:lnTo>
                    <a:pt x="0" y="19"/>
                  </a:lnTo>
                  <a:lnTo>
                    <a:pt x="0" y="21"/>
                  </a:lnTo>
                  <a:lnTo>
                    <a:pt x="0" y="21"/>
                  </a:lnTo>
                  <a:lnTo>
                    <a:pt x="0" y="23"/>
                  </a:lnTo>
                  <a:lnTo>
                    <a:pt x="0" y="25"/>
                  </a:lnTo>
                  <a:lnTo>
                    <a:pt x="0" y="25"/>
                  </a:lnTo>
                  <a:lnTo>
                    <a:pt x="0" y="27"/>
                  </a:lnTo>
                  <a:lnTo>
                    <a:pt x="0" y="29"/>
                  </a:lnTo>
                  <a:lnTo>
                    <a:pt x="2" y="31"/>
                  </a:lnTo>
                  <a:lnTo>
                    <a:pt x="2" y="33"/>
                  </a:lnTo>
                  <a:lnTo>
                    <a:pt x="4" y="33"/>
                  </a:lnTo>
                  <a:lnTo>
                    <a:pt x="4" y="35"/>
                  </a:lnTo>
                  <a:lnTo>
                    <a:pt x="6" y="37"/>
                  </a:lnTo>
                  <a:lnTo>
                    <a:pt x="7" y="37"/>
                  </a:lnTo>
                  <a:lnTo>
                    <a:pt x="9" y="39"/>
                  </a:lnTo>
                  <a:lnTo>
                    <a:pt x="11" y="39"/>
                  </a:lnTo>
                  <a:lnTo>
                    <a:pt x="13" y="39"/>
                  </a:lnTo>
                  <a:lnTo>
                    <a:pt x="15" y="41"/>
                  </a:lnTo>
                  <a:lnTo>
                    <a:pt x="17" y="41"/>
                  </a:lnTo>
                  <a:lnTo>
                    <a:pt x="19" y="41"/>
                  </a:lnTo>
                  <a:lnTo>
                    <a:pt x="23" y="41"/>
                  </a:lnTo>
                  <a:lnTo>
                    <a:pt x="25" y="41"/>
                  </a:lnTo>
                  <a:lnTo>
                    <a:pt x="27" y="41"/>
                  </a:lnTo>
                  <a:lnTo>
                    <a:pt x="30" y="41"/>
                  </a:lnTo>
                  <a:lnTo>
                    <a:pt x="32" y="39"/>
                  </a:lnTo>
                  <a:lnTo>
                    <a:pt x="34" y="39"/>
                  </a:lnTo>
                  <a:lnTo>
                    <a:pt x="36" y="39"/>
                  </a:lnTo>
                  <a:lnTo>
                    <a:pt x="38" y="37"/>
                  </a:lnTo>
                  <a:lnTo>
                    <a:pt x="40" y="37"/>
                  </a:lnTo>
                  <a:lnTo>
                    <a:pt x="44" y="35"/>
                  </a:lnTo>
                  <a:lnTo>
                    <a:pt x="46" y="33"/>
                  </a:lnTo>
                  <a:lnTo>
                    <a:pt x="46" y="33"/>
                  </a:lnTo>
                  <a:lnTo>
                    <a:pt x="48" y="31"/>
                  </a:lnTo>
                  <a:lnTo>
                    <a:pt x="50" y="29"/>
                  </a:lnTo>
                  <a:lnTo>
                    <a:pt x="52" y="27"/>
                  </a:lnTo>
                  <a:lnTo>
                    <a:pt x="52" y="25"/>
                  </a:lnTo>
                  <a:lnTo>
                    <a:pt x="53" y="23"/>
                  </a:lnTo>
                  <a:lnTo>
                    <a:pt x="53" y="23"/>
                  </a:lnTo>
                  <a:lnTo>
                    <a:pt x="55" y="21"/>
                  </a:lnTo>
                  <a:lnTo>
                    <a:pt x="55" y="19"/>
                  </a:lnTo>
                  <a:lnTo>
                    <a:pt x="55" y="18"/>
                  </a:lnTo>
                  <a:lnTo>
                    <a:pt x="55" y="16"/>
                  </a:lnTo>
                  <a:lnTo>
                    <a:pt x="55" y="12"/>
                  </a:lnTo>
                  <a:lnTo>
                    <a:pt x="55" y="10"/>
                  </a:lnTo>
                  <a:lnTo>
                    <a:pt x="55" y="8"/>
                  </a:lnTo>
                  <a:lnTo>
                    <a:pt x="55" y="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72" name="Freeform 79"/>
            <p:cNvSpPr>
              <a:spLocks/>
            </p:cNvSpPr>
            <p:nvPr/>
          </p:nvSpPr>
          <p:spPr bwMode="auto">
            <a:xfrm>
              <a:off x="5635625" y="2006600"/>
              <a:ext cx="85725" cy="215900"/>
            </a:xfrm>
            <a:custGeom>
              <a:avLst/>
              <a:gdLst>
                <a:gd name="T0" fmla="*/ 54 w 54"/>
                <a:gd name="T1" fmla="*/ 136 h 136"/>
                <a:gd name="T2" fmla="*/ 50 w 54"/>
                <a:gd name="T3" fmla="*/ 136 h 136"/>
                <a:gd name="T4" fmla="*/ 46 w 54"/>
                <a:gd name="T5" fmla="*/ 136 h 136"/>
                <a:gd name="T6" fmla="*/ 42 w 54"/>
                <a:gd name="T7" fmla="*/ 136 h 136"/>
                <a:gd name="T8" fmla="*/ 40 w 54"/>
                <a:gd name="T9" fmla="*/ 136 h 136"/>
                <a:gd name="T10" fmla="*/ 34 w 54"/>
                <a:gd name="T11" fmla="*/ 136 h 136"/>
                <a:gd name="T12" fmla="*/ 31 w 54"/>
                <a:gd name="T13" fmla="*/ 136 h 136"/>
                <a:gd name="T14" fmla="*/ 27 w 54"/>
                <a:gd name="T15" fmla="*/ 136 h 136"/>
                <a:gd name="T16" fmla="*/ 23 w 54"/>
                <a:gd name="T17" fmla="*/ 134 h 136"/>
                <a:gd name="T18" fmla="*/ 21 w 54"/>
                <a:gd name="T19" fmla="*/ 132 h 136"/>
                <a:gd name="T20" fmla="*/ 19 w 54"/>
                <a:gd name="T21" fmla="*/ 130 h 136"/>
                <a:gd name="T22" fmla="*/ 17 w 54"/>
                <a:gd name="T23" fmla="*/ 128 h 136"/>
                <a:gd name="T24" fmla="*/ 15 w 54"/>
                <a:gd name="T25" fmla="*/ 126 h 136"/>
                <a:gd name="T26" fmla="*/ 15 w 54"/>
                <a:gd name="T27" fmla="*/ 123 h 136"/>
                <a:gd name="T28" fmla="*/ 13 w 54"/>
                <a:gd name="T29" fmla="*/ 119 h 136"/>
                <a:gd name="T30" fmla="*/ 13 w 54"/>
                <a:gd name="T31" fmla="*/ 113 h 136"/>
                <a:gd name="T32" fmla="*/ 13 w 54"/>
                <a:gd name="T33" fmla="*/ 105 h 136"/>
                <a:gd name="T34" fmla="*/ 0 w 54"/>
                <a:gd name="T35" fmla="*/ 48 h 136"/>
                <a:gd name="T36" fmla="*/ 13 w 54"/>
                <a:gd name="T37" fmla="*/ 34 h 136"/>
                <a:gd name="T38" fmla="*/ 32 w 54"/>
                <a:gd name="T39" fmla="*/ 0 h 136"/>
                <a:gd name="T40" fmla="*/ 52 w 54"/>
                <a:gd name="T41" fmla="*/ 34 h 136"/>
                <a:gd name="T42" fmla="*/ 32 w 54"/>
                <a:gd name="T43" fmla="*/ 48 h 136"/>
                <a:gd name="T44" fmla="*/ 32 w 54"/>
                <a:gd name="T45" fmla="*/ 109 h 136"/>
                <a:gd name="T46" fmla="*/ 32 w 54"/>
                <a:gd name="T47" fmla="*/ 111 h 136"/>
                <a:gd name="T48" fmla="*/ 32 w 54"/>
                <a:gd name="T49" fmla="*/ 113 h 136"/>
                <a:gd name="T50" fmla="*/ 32 w 54"/>
                <a:gd name="T51" fmla="*/ 115 h 136"/>
                <a:gd name="T52" fmla="*/ 32 w 54"/>
                <a:gd name="T53" fmla="*/ 117 h 136"/>
                <a:gd name="T54" fmla="*/ 34 w 54"/>
                <a:gd name="T55" fmla="*/ 117 h 136"/>
                <a:gd name="T56" fmla="*/ 34 w 54"/>
                <a:gd name="T57" fmla="*/ 119 h 136"/>
                <a:gd name="T58" fmla="*/ 36 w 54"/>
                <a:gd name="T59" fmla="*/ 119 h 136"/>
                <a:gd name="T60" fmla="*/ 36 w 54"/>
                <a:gd name="T61" fmla="*/ 121 h 136"/>
                <a:gd name="T62" fmla="*/ 38 w 54"/>
                <a:gd name="T63" fmla="*/ 121 h 136"/>
                <a:gd name="T64" fmla="*/ 40 w 54"/>
                <a:gd name="T65" fmla="*/ 121 h 136"/>
                <a:gd name="T66" fmla="*/ 42 w 54"/>
                <a:gd name="T67" fmla="*/ 121 h 136"/>
                <a:gd name="T68" fmla="*/ 44 w 54"/>
                <a:gd name="T69" fmla="*/ 121 h 136"/>
                <a:gd name="T70" fmla="*/ 46 w 54"/>
                <a:gd name="T71" fmla="*/ 121 h 136"/>
                <a:gd name="T72" fmla="*/ 48 w 54"/>
                <a:gd name="T73" fmla="*/ 121 h 136"/>
                <a:gd name="T74" fmla="*/ 50 w 54"/>
                <a:gd name="T75"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136">
                  <a:moveTo>
                    <a:pt x="52" y="121"/>
                  </a:moveTo>
                  <a:lnTo>
                    <a:pt x="54" y="136"/>
                  </a:lnTo>
                  <a:lnTo>
                    <a:pt x="52" y="136"/>
                  </a:lnTo>
                  <a:lnTo>
                    <a:pt x="50" y="136"/>
                  </a:lnTo>
                  <a:lnTo>
                    <a:pt x="48" y="136"/>
                  </a:lnTo>
                  <a:lnTo>
                    <a:pt x="46" y="136"/>
                  </a:lnTo>
                  <a:lnTo>
                    <a:pt x="44" y="136"/>
                  </a:lnTo>
                  <a:lnTo>
                    <a:pt x="42" y="136"/>
                  </a:lnTo>
                  <a:lnTo>
                    <a:pt x="40" y="136"/>
                  </a:lnTo>
                  <a:lnTo>
                    <a:pt x="40" y="136"/>
                  </a:lnTo>
                  <a:lnTo>
                    <a:pt x="36" y="136"/>
                  </a:lnTo>
                  <a:lnTo>
                    <a:pt x="34" y="136"/>
                  </a:lnTo>
                  <a:lnTo>
                    <a:pt x="32" y="136"/>
                  </a:lnTo>
                  <a:lnTo>
                    <a:pt x="31" y="136"/>
                  </a:lnTo>
                  <a:lnTo>
                    <a:pt x="29" y="136"/>
                  </a:lnTo>
                  <a:lnTo>
                    <a:pt x="27" y="136"/>
                  </a:lnTo>
                  <a:lnTo>
                    <a:pt x="25" y="134"/>
                  </a:lnTo>
                  <a:lnTo>
                    <a:pt x="23" y="134"/>
                  </a:lnTo>
                  <a:lnTo>
                    <a:pt x="23" y="132"/>
                  </a:lnTo>
                  <a:lnTo>
                    <a:pt x="21" y="132"/>
                  </a:lnTo>
                  <a:lnTo>
                    <a:pt x="19" y="132"/>
                  </a:lnTo>
                  <a:lnTo>
                    <a:pt x="19" y="130"/>
                  </a:lnTo>
                  <a:lnTo>
                    <a:pt x="17" y="130"/>
                  </a:lnTo>
                  <a:lnTo>
                    <a:pt x="17" y="128"/>
                  </a:lnTo>
                  <a:lnTo>
                    <a:pt x="17" y="126"/>
                  </a:lnTo>
                  <a:lnTo>
                    <a:pt x="15" y="126"/>
                  </a:lnTo>
                  <a:lnTo>
                    <a:pt x="15" y="125"/>
                  </a:lnTo>
                  <a:lnTo>
                    <a:pt x="15" y="123"/>
                  </a:lnTo>
                  <a:lnTo>
                    <a:pt x="15" y="121"/>
                  </a:lnTo>
                  <a:lnTo>
                    <a:pt x="13" y="119"/>
                  </a:lnTo>
                  <a:lnTo>
                    <a:pt x="13" y="117"/>
                  </a:lnTo>
                  <a:lnTo>
                    <a:pt x="13" y="113"/>
                  </a:lnTo>
                  <a:lnTo>
                    <a:pt x="13" y="109"/>
                  </a:lnTo>
                  <a:lnTo>
                    <a:pt x="13" y="105"/>
                  </a:lnTo>
                  <a:lnTo>
                    <a:pt x="13" y="48"/>
                  </a:lnTo>
                  <a:lnTo>
                    <a:pt x="0" y="48"/>
                  </a:lnTo>
                  <a:lnTo>
                    <a:pt x="0" y="34"/>
                  </a:lnTo>
                  <a:lnTo>
                    <a:pt x="13" y="34"/>
                  </a:lnTo>
                  <a:lnTo>
                    <a:pt x="13" y="9"/>
                  </a:lnTo>
                  <a:lnTo>
                    <a:pt x="32" y="0"/>
                  </a:lnTo>
                  <a:lnTo>
                    <a:pt x="32" y="34"/>
                  </a:lnTo>
                  <a:lnTo>
                    <a:pt x="52" y="34"/>
                  </a:lnTo>
                  <a:lnTo>
                    <a:pt x="52" y="48"/>
                  </a:lnTo>
                  <a:lnTo>
                    <a:pt x="32" y="48"/>
                  </a:lnTo>
                  <a:lnTo>
                    <a:pt x="32" y="107"/>
                  </a:lnTo>
                  <a:lnTo>
                    <a:pt x="32" y="109"/>
                  </a:lnTo>
                  <a:lnTo>
                    <a:pt x="32" y="111"/>
                  </a:lnTo>
                  <a:lnTo>
                    <a:pt x="32" y="111"/>
                  </a:lnTo>
                  <a:lnTo>
                    <a:pt x="32" y="113"/>
                  </a:lnTo>
                  <a:lnTo>
                    <a:pt x="32" y="113"/>
                  </a:lnTo>
                  <a:lnTo>
                    <a:pt x="32" y="115"/>
                  </a:lnTo>
                  <a:lnTo>
                    <a:pt x="32" y="115"/>
                  </a:lnTo>
                  <a:lnTo>
                    <a:pt x="32" y="117"/>
                  </a:lnTo>
                  <a:lnTo>
                    <a:pt x="32" y="117"/>
                  </a:lnTo>
                  <a:lnTo>
                    <a:pt x="34" y="117"/>
                  </a:lnTo>
                  <a:lnTo>
                    <a:pt x="34" y="117"/>
                  </a:lnTo>
                  <a:lnTo>
                    <a:pt x="34" y="119"/>
                  </a:lnTo>
                  <a:lnTo>
                    <a:pt x="34" y="119"/>
                  </a:lnTo>
                  <a:lnTo>
                    <a:pt x="34" y="119"/>
                  </a:lnTo>
                  <a:lnTo>
                    <a:pt x="36" y="119"/>
                  </a:lnTo>
                  <a:lnTo>
                    <a:pt x="36" y="119"/>
                  </a:lnTo>
                  <a:lnTo>
                    <a:pt x="36" y="121"/>
                  </a:lnTo>
                  <a:lnTo>
                    <a:pt x="38" y="121"/>
                  </a:lnTo>
                  <a:lnTo>
                    <a:pt x="38" y="121"/>
                  </a:lnTo>
                  <a:lnTo>
                    <a:pt x="38" y="121"/>
                  </a:lnTo>
                  <a:lnTo>
                    <a:pt x="40" y="121"/>
                  </a:lnTo>
                  <a:lnTo>
                    <a:pt x="40" y="121"/>
                  </a:lnTo>
                  <a:lnTo>
                    <a:pt x="42" y="121"/>
                  </a:lnTo>
                  <a:lnTo>
                    <a:pt x="42" y="121"/>
                  </a:lnTo>
                  <a:lnTo>
                    <a:pt x="44" y="121"/>
                  </a:lnTo>
                  <a:lnTo>
                    <a:pt x="44" y="121"/>
                  </a:lnTo>
                  <a:lnTo>
                    <a:pt x="46" y="121"/>
                  </a:lnTo>
                  <a:lnTo>
                    <a:pt x="46" y="121"/>
                  </a:lnTo>
                  <a:lnTo>
                    <a:pt x="48" y="121"/>
                  </a:lnTo>
                  <a:lnTo>
                    <a:pt x="48" y="121"/>
                  </a:lnTo>
                  <a:lnTo>
                    <a:pt x="50" y="121"/>
                  </a:lnTo>
                  <a:lnTo>
                    <a:pt x="52" y="121"/>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73" name="Freeform 80"/>
            <p:cNvSpPr>
              <a:spLocks/>
            </p:cNvSpPr>
            <p:nvPr/>
          </p:nvSpPr>
          <p:spPr bwMode="auto">
            <a:xfrm>
              <a:off x="5735638" y="2057400"/>
              <a:ext cx="158750" cy="168275"/>
            </a:xfrm>
            <a:custGeom>
              <a:avLst/>
              <a:gdLst>
                <a:gd name="T0" fmla="*/ 69 w 100"/>
                <a:gd name="T1" fmla="*/ 96 h 106"/>
                <a:gd name="T2" fmla="*/ 60 w 100"/>
                <a:gd name="T3" fmla="*/ 102 h 106"/>
                <a:gd name="T4" fmla="*/ 50 w 100"/>
                <a:gd name="T5" fmla="*/ 104 h 106"/>
                <a:gd name="T6" fmla="*/ 40 w 100"/>
                <a:gd name="T7" fmla="*/ 106 h 106"/>
                <a:gd name="T8" fmla="*/ 25 w 100"/>
                <a:gd name="T9" fmla="*/ 104 h 106"/>
                <a:gd name="T10" fmla="*/ 12 w 100"/>
                <a:gd name="T11" fmla="*/ 100 h 106"/>
                <a:gd name="T12" fmla="*/ 4 w 100"/>
                <a:gd name="T13" fmla="*/ 91 h 106"/>
                <a:gd name="T14" fmla="*/ 0 w 100"/>
                <a:gd name="T15" fmla="*/ 79 h 106"/>
                <a:gd name="T16" fmla="*/ 0 w 100"/>
                <a:gd name="T17" fmla="*/ 71 h 106"/>
                <a:gd name="T18" fmla="*/ 2 w 100"/>
                <a:gd name="T19" fmla="*/ 66 h 106"/>
                <a:gd name="T20" fmla="*/ 6 w 100"/>
                <a:gd name="T21" fmla="*/ 60 h 106"/>
                <a:gd name="T22" fmla="*/ 12 w 100"/>
                <a:gd name="T23" fmla="*/ 54 h 106"/>
                <a:gd name="T24" fmla="*/ 17 w 100"/>
                <a:gd name="T25" fmla="*/ 50 h 106"/>
                <a:gd name="T26" fmla="*/ 25 w 100"/>
                <a:gd name="T27" fmla="*/ 48 h 106"/>
                <a:gd name="T28" fmla="*/ 31 w 100"/>
                <a:gd name="T29" fmla="*/ 46 h 106"/>
                <a:gd name="T30" fmla="*/ 40 w 100"/>
                <a:gd name="T31" fmla="*/ 46 h 106"/>
                <a:gd name="T32" fmla="*/ 58 w 100"/>
                <a:gd name="T33" fmla="*/ 43 h 106"/>
                <a:gd name="T34" fmla="*/ 73 w 100"/>
                <a:gd name="T35" fmla="*/ 41 h 106"/>
                <a:gd name="T36" fmla="*/ 77 w 100"/>
                <a:gd name="T37" fmla="*/ 37 h 106"/>
                <a:gd name="T38" fmla="*/ 77 w 100"/>
                <a:gd name="T39" fmla="*/ 35 h 106"/>
                <a:gd name="T40" fmla="*/ 75 w 100"/>
                <a:gd name="T41" fmla="*/ 27 h 106"/>
                <a:gd name="T42" fmla="*/ 73 w 100"/>
                <a:gd name="T43" fmla="*/ 21 h 106"/>
                <a:gd name="T44" fmla="*/ 65 w 100"/>
                <a:gd name="T45" fmla="*/ 16 h 106"/>
                <a:gd name="T46" fmla="*/ 54 w 100"/>
                <a:gd name="T47" fmla="*/ 14 h 106"/>
                <a:gd name="T48" fmla="*/ 40 w 100"/>
                <a:gd name="T49" fmla="*/ 16 h 106"/>
                <a:gd name="T50" fmla="*/ 33 w 100"/>
                <a:gd name="T51" fmla="*/ 18 h 106"/>
                <a:gd name="T52" fmla="*/ 27 w 100"/>
                <a:gd name="T53" fmla="*/ 23 h 106"/>
                <a:gd name="T54" fmla="*/ 21 w 100"/>
                <a:gd name="T55" fmla="*/ 31 h 106"/>
                <a:gd name="T56" fmla="*/ 4 w 100"/>
                <a:gd name="T57" fmla="*/ 25 h 106"/>
                <a:gd name="T58" fmla="*/ 8 w 100"/>
                <a:gd name="T59" fmla="*/ 18 h 106"/>
                <a:gd name="T60" fmla="*/ 14 w 100"/>
                <a:gd name="T61" fmla="*/ 10 h 106"/>
                <a:gd name="T62" fmla="*/ 23 w 100"/>
                <a:gd name="T63" fmla="*/ 6 h 106"/>
                <a:gd name="T64" fmla="*/ 33 w 100"/>
                <a:gd name="T65" fmla="*/ 2 h 106"/>
                <a:gd name="T66" fmla="*/ 46 w 100"/>
                <a:gd name="T67" fmla="*/ 0 h 106"/>
                <a:gd name="T68" fmla="*/ 60 w 100"/>
                <a:gd name="T69" fmla="*/ 0 h 106"/>
                <a:gd name="T70" fmla="*/ 71 w 100"/>
                <a:gd name="T71" fmla="*/ 2 h 106"/>
                <a:gd name="T72" fmla="*/ 79 w 100"/>
                <a:gd name="T73" fmla="*/ 4 h 106"/>
                <a:gd name="T74" fmla="*/ 87 w 100"/>
                <a:gd name="T75" fmla="*/ 8 h 106"/>
                <a:gd name="T76" fmla="*/ 90 w 100"/>
                <a:gd name="T77" fmla="*/ 14 h 106"/>
                <a:gd name="T78" fmla="*/ 92 w 100"/>
                <a:gd name="T79" fmla="*/ 20 h 106"/>
                <a:gd name="T80" fmla="*/ 94 w 100"/>
                <a:gd name="T81" fmla="*/ 25 h 106"/>
                <a:gd name="T82" fmla="*/ 94 w 100"/>
                <a:gd name="T83" fmla="*/ 33 h 106"/>
                <a:gd name="T84" fmla="*/ 94 w 100"/>
                <a:gd name="T85" fmla="*/ 68 h 106"/>
                <a:gd name="T86" fmla="*/ 96 w 100"/>
                <a:gd name="T87" fmla="*/ 85 h 106"/>
                <a:gd name="T88" fmla="*/ 96 w 100"/>
                <a:gd name="T89" fmla="*/ 93 h 106"/>
                <a:gd name="T90" fmla="*/ 98 w 100"/>
                <a:gd name="T91" fmla="*/ 98 h 106"/>
                <a:gd name="T92" fmla="*/ 81 w 100"/>
                <a:gd name="T93" fmla="*/ 104 h 106"/>
                <a:gd name="T94" fmla="*/ 79 w 100"/>
                <a:gd name="T95" fmla="*/ 98 h 106"/>
                <a:gd name="T96" fmla="*/ 77 w 100"/>
                <a:gd name="T97" fmla="*/ 9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106">
                  <a:moveTo>
                    <a:pt x="77" y="91"/>
                  </a:moveTo>
                  <a:lnTo>
                    <a:pt x="75" y="93"/>
                  </a:lnTo>
                  <a:lnTo>
                    <a:pt x="73" y="94"/>
                  </a:lnTo>
                  <a:lnTo>
                    <a:pt x="69" y="96"/>
                  </a:lnTo>
                  <a:lnTo>
                    <a:pt x="67" y="98"/>
                  </a:lnTo>
                  <a:lnTo>
                    <a:pt x="65" y="100"/>
                  </a:lnTo>
                  <a:lnTo>
                    <a:pt x="63" y="100"/>
                  </a:lnTo>
                  <a:lnTo>
                    <a:pt x="60" y="102"/>
                  </a:lnTo>
                  <a:lnTo>
                    <a:pt x="58" y="102"/>
                  </a:lnTo>
                  <a:lnTo>
                    <a:pt x="56" y="104"/>
                  </a:lnTo>
                  <a:lnTo>
                    <a:pt x="52" y="104"/>
                  </a:lnTo>
                  <a:lnTo>
                    <a:pt x="50" y="104"/>
                  </a:lnTo>
                  <a:lnTo>
                    <a:pt x="48" y="104"/>
                  </a:lnTo>
                  <a:lnTo>
                    <a:pt x="44" y="106"/>
                  </a:lnTo>
                  <a:lnTo>
                    <a:pt x="42" y="106"/>
                  </a:lnTo>
                  <a:lnTo>
                    <a:pt x="40" y="106"/>
                  </a:lnTo>
                  <a:lnTo>
                    <a:pt x="37" y="106"/>
                  </a:lnTo>
                  <a:lnTo>
                    <a:pt x="33" y="106"/>
                  </a:lnTo>
                  <a:lnTo>
                    <a:pt x="29" y="106"/>
                  </a:lnTo>
                  <a:lnTo>
                    <a:pt x="25" y="104"/>
                  </a:lnTo>
                  <a:lnTo>
                    <a:pt x="21" y="104"/>
                  </a:lnTo>
                  <a:lnTo>
                    <a:pt x="17" y="102"/>
                  </a:lnTo>
                  <a:lnTo>
                    <a:pt x="16" y="102"/>
                  </a:lnTo>
                  <a:lnTo>
                    <a:pt x="12" y="100"/>
                  </a:lnTo>
                  <a:lnTo>
                    <a:pt x="10" y="98"/>
                  </a:lnTo>
                  <a:lnTo>
                    <a:pt x="8" y="96"/>
                  </a:lnTo>
                  <a:lnTo>
                    <a:pt x="6" y="93"/>
                  </a:lnTo>
                  <a:lnTo>
                    <a:pt x="4" y="91"/>
                  </a:lnTo>
                  <a:lnTo>
                    <a:pt x="2" y="89"/>
                  </a:lnTo>
                  <a:lnTo>
                    <a:pt x="0" y="85"/>
                  </a:lnTo>
                  <a:lnTo>
                    <a:pt x="0" y="83"/>
                  </a:lnTo>
                  <a:lnTo>
                    <a:pt x="0" y="79"/>
                  </a:lnTo>
                  <a:lnTo>
                    <a:pt x="0" y="77"/>
                  </a:lnTo>
                  <a:lnTo>
                    <a:pt x="0" y="75"/>
                  </a:lnTo>
                  <a:lnTo>
                    <a:pt x="0" y="73"/>
                  </a:lnTo>
                  <a:lnTo>
                    <a:pt x="0" y="71"/>
                  </a:lnTo>
                  <a:lnTo>
                    <a:pt x="0" y="70"/>
                  </a:lnTo>
                  <a:lnTo>
                    <a:pt x="0" y="68"/>
                  </a:lnTo>
                  <a:lnTo>
                    <a:pt x="2" y="66"/>
                  </a:lnTo>
                  <a:lnTo>
                    <a:pt x="2" y="66"/>
                  </a:lnTo>
                  <a:lnTo>
                    <a:pt x="4" y="64"/>
                  </a:lnTo>
                  <a:lnTo>
                    <a:pt x="4" y="62"/>
                  </a:lnTo>
                  <a:lnTo>
                    <a:pt x="6" y="60"/>
                  </a:lnTo>
                  <a:lnTo>
                    <a:pt x="6" y="60"/>
                  </a:lnTo>
                  <a:lnTo>
                    <a:pt x="8" y="58"/>
                  </a:lnTo>
                  <a:lnTo>
                    <a:pt x="8" y="56"/>
                  </a:lnTo>
                  <a:lnTo>
                    <a:pt x="10" y="56"/>
                  </a:lnTo>
                  <a:lnTo>
                    <a:pt x="12" y="54"/>
                  </a:lnTo>
                  <a:lnTo>
                    <a:pt x="14" y="54"/>
                  </a:lnTo>
                  <a:lnTo>
                    <a:pt x="14" y="52"/>
                  </a:lnTo>
                  <a:lnTo>
                    <a:pt x="16" y="52"/>
                  </a:lnTo>
                  <a:lnTo>
                    <a:pt x="17" y="50"/>
                  </a:lnTo>
                  <a:lnTo>
                    <a:pt x="19" y="50"/>
                  </a:lnTo>
                  <a:lnTo>
                    <a:pt x="21" y="50"/>
                  </a:lnTo>
                  <a:lnTo>
                    <a:pt x="23" y="48"/>
                  </a:lnTo>
                  <a:lnTo>
                    <a:pt x="25" y="48"/>
                  </a:lnTo>
                  <a:lnTo>
                    <a:pt x="27" y="48"/>
                  </a:lnTo>
                  <a:lnTo>
                    <a:pt x="27" y="48"/>
                  </a:lnTo>
                  <a:lnTo>
                    <a:pt x="29" y="46"/>
                  </a:lnTo>
                  <a:lnTo>
                    <a:pt x="31" y="46"/>
                  </a:lnTo>
                  <a:lnTo>
                    <a:pt x="33" y="46"/>
                  </a:lnTo>
                  <a:lnTo>
                    <a:pt x="35" y="46"/>
                  </a:lnTo>
                  <a:lnTo>
                    <a:pt x="39" y="46"/>
                  </a:lnTo>
                  <a:lnTo>
                    <a:pt x="40" y="46"/>
                  </a:lnTo>
                  <a:lnTo>
                    <a:pt x="42" y="45"/>
                  </a:lnTo>
                  <a:lnTo>
                    <a:pt x="48" y="45"/>
                  </a:lnTo>
                  <a:lnTo>
                    <a:pt x="54" y="45"/>
                  </a:lnTo>
                  <a:lnTo>
                    <a:pt x="58" y="43"/>
                  </a:lnTo>
                  <a:lnTo>
                    <a:pt x="62" y="43"/>
                  </a:lnTo>
                  <a:lnTo>
                    <a:pt x="67" y="43"/>
                  </a:lnTo>
                  <a:lnTo>
                    <a:pt x="69" y="41"/>
                  </a:lnTo>
                  <a:lnTo>
                    <a:pt x="73" y="41"/>
                  </a:lnTo>
                  <a:lnTo>
                    <a:pt x="77" y="39"/>
                  </a:lnTo>
                  <a:lnTo>
                    <a:pt x="77" y="39"/>
                  </a:lnTo>
                  <a:lnTo>
                    <a:pt x="77" y="37"/>
                  </a:lnTo>
                  <a:lnTo>
                    <a:pt x="77" y="37"/>
                  </a:lnTo>
                  <a:lnTo>
                    <a:pt x="77" y="37"/>
                  </a:lnTo>
                  <a:lnTo>
                    <a:pt x="77" y="37"/>
                  </a:lnTo>
                  <a:lnTo>
                    <a:pt x="77" y="35"/>
                  </a:lnTo>
                  <a:lnTo>
                    <a:pt x="77" y="35"/>
                  </a:lnTo>
                  <a:lnTo>
                    <a:pt x="77" y="35"/>
                  </a:lnTo>
                  <a:lnTo>
                    <a:pt x="77" y="33"/>
                  </a:lnTo>
                  <a:lnTo>
                    <a:pt x="75" y="29"/>
                  </a:lnTo>
                  <a:lnTo>
                    <a:pt x="75" y="27"/>
                  </a:lnTo>
                  <a:lnTo>
                    <a:pt x="75" y="25"/>
                  </a:lnTo>
                  <a:lnTo>
                    <a:pt x="75" y="23"/>
                  </a:lnTo>
                  <a:lnTo>
                    <a:pt x="73" y="23"/>
                  </a:lnTo>
                  <a:lnTo>
                    <a:pt x="73" y="21"/>
                  </a:lnTo>
                  <a:lnTo>
                    <a:pt x="71" y="20"/>
                  </a:lnTo>
                  <a:lnTo>
                    <a:pt x="69" y="20"/>
                  </a:lnTo>
                  <a:lnTo>
                    <a:pt x="67" y="18"/>
                  </a:lnTo>
                  <a:lnTo>
                    <a:pt x="65" y="16"/>
                  </a:lnTo>
                  <a:lnTo>
                    <a:pt x="62" y="16"/>
                  </a:lnTo>
                  <a:lnTo>
                    <a:pt x="60" y="16"/>
                  </a:lnTo>
                  <a:lnTo>
                    <a:pt x="56" y="14"/>
                  </a:lnTo>
                  <a:lnTo>
                    <a:pt x="54" y="14"/>
                  </a:lnTo>
                  <a:lnTo>
                    <a:pt x="50" y="14"/>
                  </a:lnTo>
                  <a:lnTo>
                    <a:pt x="46" y="14"/>
                  </a:lnTo>
                  <a:lnTo>
                    <a:pt x="44" y="14"/>
                  </a:lnTo>
                  <a:lnTo>
                    <a:pt x="40" y="16"/>
                  </a:lnTo>
                  <a:lnTo>
                    <a:pt x="39" y="16"/>
                  </a:lnTo>
                  <a:lnTo>
                    <a:pt x="37" y="16"/>
                  </a:lnTo>
                  <a:lnTo>
                    <a:pt x="35" y="16"/>
                  </a:lnTo>
                  <a:lnTo>
                    <a:pt x="33" y="18"/>
                  </a:lnTo>
                  <a:lnTo>
                    <a:pt x="31" y="18"/>
                  </a:lnTo>
                  <a:lnTo>
                    <a:pt x="29" y="20"/>
                  </a:lnTo>
                  <a:lnTo>
                    <a:pt x="27" y="21"/>
                  </a:lnTo>
                  <a:lnTo>
                    <a:pt x="27" y="23"/>
                  </a:lnTo>
                  <a:lnTo>
                    <a:pt x="25" y="23"/>
                  </a:lnTo>
                  <a:lnTo>
                    <a:pt x="23" y="27"/>
                  </a:lnTo>
                  <a:lnTo>
                    <a:pt x="23" y="29"/>
                  </a:lnTo>
                  <a:lnTo>
                    <a:pt x="21" y="31"/>
                  </a:lnTo>
                  <a:lnTo>
                    <a:pt x="21" y="33"/>
                  </a:lnTo>
                  <a:lnTo>
                    <a:pt x="2" y="31"/>
                  </a:lnTo>
                  <a:lnTo>
                    <a:pt x="4" y="29"/>
                  </a:lnTo>
                  <a:lnTo>
                    <a:pt x="4" y="25"/>
                  </a:lnTo>
                  <a:lnTo>
                    <a:pt x="6" y="23"/>
                  </a:lnTo>
                  <a:lnTo>
                    <a:pt x="6" y="21"/>
                  </a:lnTo>
                  <a:lnTo>
                    <a:pt x="8" y="20"/>
                  </a:lnTo>
                  <a:lnTo>
                    <a:pt x="8" y="18"/>
                  </a:lnTo>
                  <a:lnTo>
                    <a:pt x="10" y="16"/>
                  </a:lnTo>
                  <a:lnTo>
                    <a:pt x="12" y="14"/>
                  </a:lnTo>
                  <a:lnTo>
                    <a:pt x="12" y="12"/>
                  </a:lnTo>
                  <a:lnTo>
                    <a:pt x="14" y="10"/>
                  </a:lnTo>
                  <a:lnTo>
                    <a:pt x="16" y="10"/>
                  </a:lnTo>
                  <a:lnTo>
                    <a:pt x="17" y="8"/>
                  </a:lnTo>
                  <a:lnTo>
                    <a:pt x="19" y="6"/>
                  </a:lnTo>
                  <a:lnTo>
                    <a:pt x="23" y="6"/>
                  </a:lnTo>
                  <a:lnTo>
                    <a:pt x="25" y="4"/>
                  </a:lnTo>
                  <a:lnTo>
                    <a:pt x="27" y="4"/>
                  </a:lnTo>
                  <a:lnTo>
                    <a:pt x="31" y="2"/>
                  </a:lnTo>
                  <a:lnTo>
                    <a:pt x="33" y="2"/>
                  </a:lnTo>
                  <a:lnTo>
                    <a:pt x="37" y="2"/>
                  </a:lnTo>
                  <a:lnTo>
                    <a:pt x="39" y="0"/>
                  </a:lnTo>
                  <a:lnTo>
                    <a:pt x="42" y="0"/>
                  </a:lnTo>
                  <a:lnTo>
                    <a:pt x="46" y="0"/>
                  </a:lnTo>
                  <a:lnTo>
                    <a:pt x="48" y="0"/>
                  </a:lnTo>
                  <a:lnTo>
                    <a:pt x="52" y="0"/>
                  </a:lnTo>
                  <a:lnTo>
                    <a:pt x="56" y="0"/>
                  </a:lnTo>
                  <a:lnTo>
                    <a:pt x="60" y="0"/>
                  </a:lnTo>
                  <a:lnTo>
                    <a:pt x="62" y="0"/>
                  </a:lnTo>
                  <a:lnTo>
                    <a:pt x="65" y="0"/>
                  </a:lnTo>
                  <a:lnTo>
                    <a:pt x="67" y="0"/>
                  </a:lnTo>
                  <a:lnTo>
                    <a:pt x="71" y="2"/>
                  </a:lnTo>
                  <a:lnTo>
                    <a:pt x="73" y="2"/>
                  </a:lnTo>
                  <a:lnTo>
                    <a:pt x="75" y="2"/>
                  </a:lnTo>
                  <a:lnTo>
                    <a:pt x="77" y="4"/>
                  </a:lnTo>
                  <a:lnTo>
                    <a:pt x="79" y="4"/>
                  </a:lnTo>
                  <a:lnTo>
                    <a:pt x="81" y="6"/>
                  </a:lnTo>
                  <a:lnTo>
                    <a:pt x="83" y="6"/>
                  </a:lnTo>
                  <a:lnTo>
                    <a:pt x="85" y="8"/>
                  </a:lnTo>
                  <a:lnTo>
                    <a:pt x="87" y="8"/>
                  </a:lnTo>
                  <a:lnTo>
                    <a:pt x="87" y="10"/>
                  </a:lnTo>
                  <a:lnTo>
                    <a:pt x="88" y="10"/>
                  </a:lnTo>
                  <a:lnTo>
                    <a:pt x="88" y="12"/>
                  </a:lnTo>
                  <a:lnTo>
                    <a:pt x="90" y="14"/>
                  </a:lnTo>
                  <a:lnTo>
                    <a:pt x="90" y="14"/>
                  </a:lnTo>
                  <a:lnTo>
                    <a:pt x="92" y="16"/>
                  </a:lnTo>
                  <a:lnTo>
                    <a:pt x="92" y="18"/>
                  </a:lnTo>
                  <a:lnTo>
                    <a:pt x="92" y="20"/>
                  </a:lnTo>
                  <a:lnTo>
                    <a:pt x="94" y="21"/>
                  </a:lnTo>
                  <a:lnTo>
                    <a:pt x="94" y="23"/>
                  </a:lnTo>
                  <a:lnTo>
                    <a:pt x="94" y="23"/>
                  </a:lnTo>
                  <a:lnTo>
                    <a:pt x="94" y="25"/>
                  </a:lnTo>
                  <a:lnTo>
                    <a:pt x="94" y="27"/>
                  </a:lnTo>
                  <a:lnTo>
                    <a:pt x="94" y="29"/>
                  </a:lnTo>
                  <a:lnTo>
                    <a:pt x="94" y="31"/>
                  </a:lnTo>
                  <a:lnTo>
                    <a:pt x="94" y="33"/>
                  </a:lnTo>
                  <a:lnTo>
                    <a:pt x="94" y="35"/>
                  </a:lnTo>
                  <a:lnTo>
                    <a:pt x="94" y="39"/>
                  </a:lnTo>
                  <a:lnTo>
                    <a:pt x="94" y="62"/>
                  </a:lnTo>
                  <a:lnTo>
                    <a:pt x="94" y="68"/>
                  </a:lnTo>
                  <a:lnTo>
                    <a:pt x="94" y="71"/>
                  </a:lnTo>
                  <a:lnTo>
                    <a:pt x="94" y="77"/>
                  </a:lnTo>
                  <a:lnTo>
                    <a:pt x="96" y="81"/>
                  </a:lnTo>
                  <a:lnTo>
                    <a:pt x="96" y="85"/>
                  </a:lnTo>
                  <a:lnTo>
                    <a:pt x="96" y="87"/>
                  </a:lnTo>
                  <a:lnTo>
                    <a:pt x="96" y="89"/>
                  </a:lnTo>
                  <a:lnTo>
                    <a:pt x="96" y="91"/>
                  </a:lnTo>
                  <a:lnTo>
                    <a:pt x="96" y="93"/>
                  </a:lnTo>
                  <a:lnTo>
                    <a:pt x="96" y="94"/>
                  </a:lnTo>
                  <a:lnTo>
                    <a:pt x="98" y="96"/>
                  </a:lnTo>
                  <a:lnTo>
                    <a:pt x="98" y="98"/>
                  </a:lnTo>
                  <a:lnTo>
                    <a:pt x="98" y="98"/>
                  </a:lnTo>
                  <a:lnTo>
                    <a:pt x="100" y="100"/>
                  </a:lnTo>
                  <a:lnTo>
                    <a:pt x="100" y="102"/>
                  </a:lnTo>
                  <a:lnTo>
                    <a:pt x="100" y="104"/>
                  </a:lnTo>
                  <a:lnTo>
                    <a:pt x="81" y="104"/>
                  </a:lnTo>
                  <a:lnTo>
                    <a:pt x="81" y="102"/>
                  </a:lnTo>
                  <a:lnTo>
                    <a:pt x="81" y="100"/>
                  </a:lnTo>
                  <a:lnTo>
                    <a:pt x="79" y="100"/>
                  </a:lnTo>
                  <a:lnTo>
                    <a:pt x="79" y="98"/>
                  </a:lnTo>
                  <a:lnTo>
                    <a:pt x="79" y="96"/>
                  </a:lnTo>
                  <a:lnTo>
                    <a:pt x="79" y="94"/>
                  </a:lnTo>
                  <a:lnTo>
                    <a:pt x="79" y="93"/>
                  </a:lnTo>
                  <a:lnTo>
                    <a:pt x="77" y="91"/>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74" name="Freeform 81"/>
            <p:cNvSpPr>
              <a:spLocks/>
            </p:cNvSpPr>
            <p:nvPr/>
          </p:nvSpPr>
          <p:spPr bwMode="auto">
            <a:xfrm>
              <a:off x="5765800" y="2139950"/>
              <a:ext cx="92075" cy="65088"/>
            </a:xfrm>
            <a:custGeom>
              <a:avLst/>
              <a:gdLst>
                <a:gd name="T0" fmla="*/ 54 w 58"/>
                <a:gd name="T1" fmla="*/ 2 h 41"/>
                <a:gd name="T2" fmla="*/ 48 w 58"/>
                <a:gd name="T3" fmla="*/ 4 h 41"/>
                <a:gd name="T4" fmla="*/ 41 w 58"/>
                <a:gd name="T5" fmla="*/ 6 h 41"/>
                <a:gd name="T6" fmla="*/ 31 w 58"/>
                <a:gd name="T7" fmla="*/ 6 h 41"/>
                <a:gd name="T8" fmla="*/ 23 w 58"/>
                <a:gd name="T9" fmla="*/ 8 h 41"/>
                <a:gd name="T10" fmla="*/ 20 w 58"/>
                <a:gd name="T11" fmla="*/ 8 h 41"/>
                <a:gd name="T12" fmla="*/ 16 w 58"/>
                <a:gd name="T13" fmla="*/ 10 h 41"/>
                <a:gd name="T14" fmla="*/ 12 w 58"/>
                <a:gd name="T15" fmla="*/ 10 h 41"/>
                <a:gd name="T16" fmla="*/ 10 w 58"/>
                <a:gd name="T17" fmla="*/ 12 h 41"/>
                <a:gd name="T18" fmla="*/ 8 w 58"/>
                <a:gd name="T19" fmla="*/ 12 h 41"/>
                <a:gd name="T20" fmla="*/ 6 w 58"/>
                <a:gd name="T21" fmla="*/ 14 h 41"/>
                <a:gd name="T22" fmla="*/ 4 w 58"/>
                <a:gd name="T23" fmla="*/ 16 h 41"/>
                <a:gd name="T24" fmla="*/ 2 w 58"/>
                <a:gd name="T25" fmla="*/ 18 h 41"/>
                <a:gd name="T26" fmla="*/ 2 w 58"/>
                <a:gd name="T27" fmla="*/ 19 h 41"/>
                <a:gd name="T28" fmla="*/ 0 w 58"/>
                <a:gd name="T29" fmla="*/ 21 h 41"/>
                <a:gd name="T30" fmla="*/ 0 w 58"/>
                <a:gd name="T31" fmla="*/ 23 h 41"/>
                <a:gd name="T32" fmla="*/ 0 w 58"/>
                <a:gd name="T33" fmla="*/ 25 h 41"/>
                <a:gd name="T34" fmla="*/ 0 w 58"/>
                <a:gd name="T35" fmla="*/ 29 h 41"/>
                <a:gd name="T36" fmla="*/ 2 w 58"/>
                <a:gd name="T37" fmla="*/ 33 h 41"/>
                <a:gd name="T38" fmla="*/ 4 w 58"/>
                <a:gd name="T39" fmla="*/ 35 h 41"/>
                <a:gd name="T40" fmla="*/ 8 w 58"/>
                <a:gd name="T41" fmla="*/ 37 h 41"/>
                <a:gd name="T42" fmla="*/ 12 w 58"/>
                <a:gd name="T43" fmla="*/ 39 h 41"/>
                <a:gd name="T44" fmla="*/ 16 w 58"/>
                <a:gd name="T45" fmla="*/ 41 h 41"/>
                <a:gd name="T46" fmla="*/ 20 w 58"/>
                <a:gd name="T47" fmla="*/ 41 h 41"/>
                <a:gd name="T48" fmla="*/ 25 w 58"/>
                <a:gd name="T49" fmla="*/ 41 h 41"/>
                <a:gd name="T50" fmla="*/ 31 w 58"/>
                <a:gd name="T51" fmla="*/ 41 h 41"/>
                <a:gd name="T52" fmla="*/ 35 w 58"/>
                <a:gd name="T53" fmla="*/ 39 h 41"/>
                <a:gd name="T54" fmla="*/ 39 w 58"/>
                <a:gd name="T55" fmla="*/ 37 h 41"/>
                <a:gd name="T56" fmla="*/ 44 w 58"/>
                <a:gd name="T57" fmla="*/ 35 h 41"/>
                <a:gd name="T58" fmla="*/ 48 w 58"/>
                <a:gd name="T59" fmla="*/ 33 h 41"/>
                <a:gd name="T60" fmla="*/ 50 w 58"/>
                <a:gd name="T61" fmla="*/ 29 h 41"/>
                <a:gd name="T62" fmla="*/ 52 w 58"/>
                <a:gd name="T63" fmla="*/ 25 h 41"/>
                <a:gd name="T64" fmla="*/ 54 w 58"/>
                <a:gd name="T65" fmla="*/ 23 h 41"/>
                <a:gd name="T66" fmla="*/ 56 w 58"/>
                <a:gd name="T67" fmla="*/ 19 h 41"/>
                <a:gd name="T68" fmla="*/ 56 w 58"/>
                <a:gd name="T69" fmla="*/ 16 h 41"/>
                <a:gd name="T70" fmla="*/ 58 w 58"/>
                <a:gd name="T71" fmla="*/ 10 h 41"/>
                <a:gd name="T72" fmla="*/ 58 w 58"/>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41">
                  <a:moveTo>
                    <a:pt x="58" y="0"/>
                  </a:moveTo>
                  <a:lnTo>
                    <a:pt x="54" y="2"/>
                  </a:lnTo>
                  <a:lnTo>
                    <a:pt x="52" y="2"/>
                  </a:lnTo>
                  <a:lnTo>
                    <a:pt x="48" y="4"/>
                  </a:lnTo>
                  <a:lnTo>
                    <a:pt x="44" y="4"/>
                  </a:lnTo>
                  <a:lnTo>
                    <a:pt x="41" y="6"/>
                  </a:lnTo>
                  <a:lnTo>
                    <a:pt x="37" y="6"/>
                  </a:lnTo>
                  <a:lnTo>
                    <a:pt x="31" y="6"/>
                  </a:lnTo>
                  <a:lnTo>
                    <a:pt x="27" y="8"/>
                  </a:lnTo>
                  <a:lnTo>
                    <a:pt x="23" y="8"/>
                  </a:lnTo>
                  <a:lnTo>
                    <a:pt x="21" y="8"/>
                  </a:lnTo>
                  <a:lnTo>
                    <a:pt x="20" y="8"/>
                  </a:lnTo>
                  <a:lnTo>
                    <a:pt x="18" y="8"/>
                  </a:lnTo>
                  <a:lnTo>
                    <a:pt x="16" y="10"/>
                  </a:lnTo>
                  <a:lnTo>
                    <a:pt x="14" y="10"/>
                  </a:lnTo>
                  <a:lnTo>
                    <a:pt x="12" y="10"/>
                  </a:lnTo>
                  <a:lnTo>
                    <a:pt x="10" y="10"/>
                  </a:lnTo>
                  <a:lnTo>
                    <a:pt x="10" y="12"/>
                  </a:lnTo>
                  <a:lnTo>
                    <a:pt x="8" y="12"/>
                  </a:lnTo>
                  <a:lnTo>
                    <a:pt x="8" y="12"/>
                  </a:lnTo>
                  <a:lnTo>
                    <a:pt x="6" y="14"/>
                  </a:lnTo>
                  <a:lnTo>
                    <a:pt x="6" y="14"/>
                  </a:lnTo>
                  <a:lnTo>
                    <a:pt x="4" y="14"/>
                  </a:lnTo>
                  <a:lnTo>
                    <a:pt x="4" y="16"/>
                  </a:lnTo>
                  <a:lnTo>
                    <a:pt x="2" y="16"/>
                  </a:lnTo>
                  <a:lnTo>
                    <a:pt x="2" y="18"/>
                  </a:lnTo>
                  <a:lnTo>
                    <a:pt x="2" y="18"/>
                  </a:lnTo>
                  <a:lnTo>
                    <a:pt x="2" y="19"/>
                  </a:lnTo>
                  <a:lnTo>
                    <a:pt x="0" y="19"/>
                  </a:lnTo>
                  <a:lnTo>
                    <a:pt x="0" y="21"/>
                  </a:lnTo>
                  <a:lnTo>
                    <a:pt x="0" y="21"/>
                  </a:lnTo>
                  <a:lnTo>
                    <a:pt x="0" y="23"/>
                  </a:lnTo>
                  <a:lnTo>
                    <a:pt x="0" y="25"/>
                  </a:lnTo>
                  <a:lnTo>
                    <a:pt x="0" y="25"/>
                  </a:lnTo>
                  <a:lnTo>
                    <a:pt x="0" y="27"/>
                  </a:lnTo>
                  <a:lnTo>
                    <a:pt x="0" y="29"/>
                  </a:lnTo>
                  <a:lnTo>
                    <a:pt x="2" y="31"/>
                  </a:lnTo>
                  <a:lnTo>
                    <a:pt x="2" y="33"/>
                  </a:lnTo>
                  <a:lnTo>
                    <a:pt x="4" y="33"/>
                  </a:lnTo>
                  <a:lnTo>
                    <a:pt x="4" y="35"/>
                  </a:lnTo>
                  <a:lnTo>
                    <a:pt x="6" y="37"/>
                  </a:lnTo>
                  <a:lnTo>
                    <a:pt x="8" y="37"/>
                  </a:lnTo>
                  <a:lnTo>
                    <a:pt x="10" y="39"/>
                  </a:lnTo>
                  <a:lnTo>
                    <a:pt x="12" y="39"/>
                  </a:lnTo>
                  <a:lnTo>
                    <a:pt x="14" y="39"/>
                  </a:lnTo>
                  <a:lnTo>
                    <a:pt x="16" y="41"/>
                  </a:lnTo>
                  <a:lnTo>
                    <a:pt x="18" y="41"/>
                  </a:lnTo>
                  <a:lnTo>
                    <a:pt x="20" y="41"/>
                  </a:lnTo>
                  <a:lnTo>
                    <a:pt x="23" y="41"/>
                  </a:lnTo>
                  <a:lnTo>
                    <a:pt x="25" y="41"/>
                  </a:lnTo>
                  <a:lnTo>
                    <a:pt x="27" y="41"/>
                  </a:lnTo>
                  <a:lnTo>
                    <a:pt x="31" y="41"/>
                  </a:lnTo>
                  <a:lnTo>
                    <a:pt x="33" y="39"/>
                  </a:lnTo>
                  <a:lnTo>
                    <a:pt x="35" y="39"/>
                  </a:lnTo>
                  <a:lnTo>
                    <a:pt x="37" y="39"/>
                  </a:lnTo>
                  <a:lnTo>
                    <a:pt x="39" y="37"/>
                  </a:lnTo>
                  <a:lnTo>
                    <a:pt x="43" y="37"/>
                  </a:lnTo>
                  <a:lnTo>
                    <a:pt x="44" y="35"/>
                  </a:lnTo>
                  <a:lnTo>
                    <a:pt x="46" y="33"/>
                  </a:lnTo>
                  <a:lnTo>
                    <a:pt x="48" y="33"/>
                  </a:lnTo>
                  <a:lnTo>
                    <a:pt x="48" y="31"/>
                  </a:lnTo>
                  <a:lnTo>
                    <a:pt x="50" y="29"/>
                  </a:lnTo>
                  <a:lnTo>
                    <a:pt x="52" y="27"/>
                  </a:lnTo>
                  <a:lnTo>
                    <a:pt x="52" y="25"/>
                  </a:lnTo>
                  <a:lnTo>
                    <a:pt x="54" y="23"/>
                  </a:lnTo>
                  <a:lnTo>
                    <a:pt x="54" y="23"/>
                  </a:lnTo>
                  <a:lnTo>
                    <a:pt x="56" y="21"/>
                  </a:lnTo>
                  <a:lnTo>
                    <a:pt x="56" y="19"/>
                  </a:lnTo>
                  <a:lnTo>
                    <a:pt x="56" y="18"/>
                  </a:lnTo>
                  <a:lnTo>
                    <a:pt x="56" y="16"/>
                  </a:lnTo>
                  <a:lnTo>
                    <a:pt x="56" y="12"/>
                  </a:lnTo>
                  <a:lnTo>
                    <a:pt x="58" y="10"/>
                  </a:lnTo>
                  <a:lnTo>
                    <a:pt x="58" y="8"/>
                  </a:lnTo>
                  <a:lnTo>
                    <a:pt x="58" y="0"/>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75" name="Freeform 82"/>
            <p:cNvSpPr>
              <a:spLocks/>
            </p:cNvSpPr>
            <p:nvPr/>
          </p:nvSpPr>
          <p:spPr bwMode="auto">
            <a:xfrm>
              <a:off x="5921375" y="2057400"/>
              <a:ext cx="142875" cy="168275"/>
            </a:xfrm>
            <a:custGeom>
              <a:avLst/>
              <a:gdLst>
                <a:gd name="T0" fmla="*/ 19 w 90"/>
                <a:gd name="T1" fmla="*/ 75 h 106"/>
                <a:gd name="T2" fmla="*/ 23 w 90"/>
                <a:gd name="T3" fmla="*/ 83 h 106"/>
                <a:gd name="T4" fmla="*/ 31 w 90"/>
                <a:gd name="T5" fmla="*/ 89 h 106"/>
                <a:gd name="T6" fmla="*/ 41 w 90"/>
                <a:gd name="T7" fmla="*/ 91 h 106"/>
                <a:gd name="T8" fmla="*/ 52 w 90"/>
                <a:gd name="T9" fmla="*/ 91 h 106"/>
                <a:gd name="T10" fmla="*/ 62 w 90"/>
                <a:gd name="T11" fmla="*/ 89 h 106"/>
                <a:gd name="T12" fmla="*/ 67 w 90"/>
                <a:gd name="T13" fmla="*/ 85 h 106"/>
                <a:gd name="T14" fmla="*/ 71 w 90"/>
                <a:gd name="T15" fmla="*/ 79 h 106"/>
                <a:gd name="T16" fmla="*/ 71 w 90"/>
                <a:gd name="T17" fmla="*/ 73 h 106"/>
                <a:gd name="T18" fmla="*/ 69 w 90"/>
                <a:gd name="T19" fmla="*/ 68 h 106"/>
                <a:gd name="T20" fmla="*/ 64 w 90"/>
                <a:gd name="T21" fmla="*/ 66 h 106"/>
                <a:gd name="T22" fmla="*/ 54 w 90"/>
                <a:gd name="T23" fmla="*/ 62 h 106"/>
                <a:gd name="T24" fmla="*/ 37 w 90"/>
                <a:gd name="T25" fmla="*/ 58 h 106"/>
                <a:gd name="T26" fmla="*/ 23 w 90"/>
                <a:gd name="T27" fmla="*/ 54 h 106"/>
                <a:gd name="T28" fmla="*/ 16 w 90"/>
                <a:gd name="T29" fmla="*/ 50 h 106"/>
                <a:gd name="T30" fmla="*/ 8 w 90"/>
                <a:gd name="T31" fmla="*/ 46 h 106"/>
                <a:gd name="T32" fmla="*/ 4 w 90"/>
                <a:gd name="T33" fmla="*/ 39 h 106"/>
                <a:gd name="T34" fmla="*/ 2 w 90"/>
                <a:gd name="T35" fmla="*/ 33 h 106"/>
                <a:gd name="T36" fmla="*/ 2 w 90"/>
                <a:gd name="T37" fmla="*/ 25 h 106"/>
                <a:gd name="T38" fmla="*/ 4 w 90"/>
                <a:gd name="T39" fmla="*/ 20 h 106"/>
                <a:gd name="T40" fmla="*/ 8 w 90"/>
                <a:gd name="T41" fmla="*/ 14 h 106"/>
                <a:gd name="T42" fmla="*/ 12 w 90"/>
                <a:gd name="T43" fmla="*/ 10 h 106"/>
                <a:gd name="T44" fmla="*/ 18 w 90"/>
                <a:gd name="T45" fmla="*/ 6 h 106"/>
                <a:gd name="T46" fmla="*/ 23 w 90"/>
                <a:gd name="T47" fmla="*/ 2 h 106"/>
                <a:gd name="T48" fmla="*/ 31 w 90"/>
                <a:gd name="T49" fmla="*/ 0 h 106"/>
                <a:gd name="T50" fmla="*/ 39 w 90"/>
                <a:gd name="T51" fmla="*/ 0 h 106"/>
                <a:gd name="T52" fmla="*/ 48 w 90"/>
                <a:gd name="T53" fmla="*/ 0 h 106"/>
                <a:gd name="T54" fmla="*/ 60 w 90"/>
                <a:gd name="T55" fmla="*/ 2 h 106"/>
                <a:gd name="T56" fmla="*/ 69 w 90"/>
                <a:gd name="T57" fmla="*/ 6 h 106"/>
                <a:gd name="T58" fmla="*/ 77 w 90"/>
                <a:gd name="T59" fmla="*/ 10 h 106"/>
                <a:gd name="T60" fmla="*/ 83 w 90"/>
                <a:gd name="T61" fmla="*/ 16 h 106"/>
                <a:gd name="T62" fmla="*/ 85 w 90"/>
                <a:gd name="T63" fmla="*/ 23 h 106"/>
                <a:gd name="T64" fmla="*/ 67 w 90"/>
                <a:gd name="T65" fmla="*/ 29 h 106"/>
                <a:gd name="T66" fmla="*/ 65 w 90"/>
                <a:gd name="T67" fmla="*/ 21 h 106"/>
                <a:gd name="T68" fmla="*/ 60 w 90"/>
                <a:gd name="T69" fmla="*/ 18 h 106"/>
                <a:gd name="T70" fmla="*/ 52 w 90"/>
                <a:gd name="T71" fmla="*/ 16 h 106"/>
                <a:gd name="T72" fmla="*/ 41 w 90"/>
                <a:gd name="T73" fmla="*/ 14 h 106"/>
                <a:gd name="T74" fmla="*/ 31 w 90"/>
                <a:gd name="T75" fmla="*/ 16 h 106"/>
                <a:gd name="T76" fmla="*/ 25 w 90"/>
                <a:gd name="T77" fmla="*/ 20 h 106"/>
                <a:gd name="T78" fmla="*/ 21 w 90"/>
                <a:gd name="T79" fmla="*/ 23 h 106"/>
                <a:gd name="T80" fmla="*/ 21 w 90"/>
                <a:gd name="T81" fmla="*/ 27 h 106"/>
                <a:gd name="T82" fmla="*/ 21 w 90"/>
                <a:gd name="T83" fmla="*/ 31 h 106"/>
                <a:gd name="T84" fmla="*/ 23 w 90"/>
                <a:gd name="T85" fmla="*/ 33 h 106"/>
                <a:gd name="T86" fmla="*/ 27 w 90"/>
                <a:gd name="T87" fmla="*/ 37 h 106"/>
                <a:gd name="T88" fmla="*/ 31 w 90"/>
                <a:gd name="T89" fmla="*/ 39 h 106"/>
                <a:gd name="T90" fmla="*/ 37 w 90"/>
                <a:gd name="T91" fmla="*/ 41 h 106"/>
                <a:gd name="T92" fmla="*/ 50 w 90"/>
                <a:gd name="T93" fmla="*/ 43 h 106"/>
                <a:gd name="T94" fmla="*/ 65 w 90"/>
                <a:gd name="T95" fmla="*/ 48 h 106"/>
                <a:gd name="T96" fmla="*/ 75 w 90"/>
                <a:gd name="T97" fmla="*/ 50 h 106"/>
                <a:gd name="T98" fmla="*/ 83 w 90"/>
                <a:gd name="T99" fmla="*/ 56 h 106"/>
                <a:gd name="T100" fmla="*/ 87 w 90"/>
                <a:gd name="T101" fmla="*/ 60 h 106"/>
                <a:gd name="T102" fmla="*/ 90 w 90"/>
                <a:gd name="T103" fmla="*/ 68 h 106"/>
                <a:gd name="T104" fmla="*/ 90 w 90"/>
                <a:gd name="T105" fmla="*/ 75 h 106"/>
                <a:gd name="T106" fmla="*/ 89 w 90"/>
                <a:gd name="T107" fmla="*/ 85 h 106"/>
                <a:gd name="T108" fmla="*/ 85 w 90"/>
                <a:gd name="T109" fmla="*/ 93 h 106"/>
                <a:gd name="T110" fmla="*/ 77 w 90"/>
                <a:gd name="T111" fmla="*/ 98 h 106"/>
                <a:gd name="T112" fmla="*/ 67 w 90"/>
                <a:gd name="T113" fmla="*/ 102 h 106"/>
                <a:gd name="T114" fmla="*/ 56 w 90"/>
                <a:gd name="T115" fmla="*/ 106 h 106"/>
                <a:gd name="T116" fmla="*/ 41 w 90"/>
                <a:gd name="T117" fmla="*/ 106 h 106"/>
                <a:gd name="T118" fmla="*/ 23 w 90"/>
                <a:gd name="T119" fmla="*/ 102 h 106"/>
                <a:gd name="T120" fmla="*/ 12 w 90"/>
                <a:gd name="T121" fmla="*/ 96 h 106"/>
                <a:gd name="T122" fmla="*/ 2 w 90"/>
                <a:gd name="T123"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106">
                  <a:moveTo>
                    <a:pt x="0" y="73"/>
                  </a:moveTo>
                  <a:lnTo>
                    <a:pt x="18" y="71"/>
                  </a:lnTo>
                  <a:lnTo>
                    <a:pt x="18" y="73"/>
                  </a:lnTo>
                  <a:lnTo>
                    <a:pt x="19" y="75"/>
                  </a:lnTo>
                  <a:lnTo>
                    <a:pt x="19" y="77"/>
                  </a:lnTo>
                  <a:lnTo>
                    <a:pt x="21" y="79"/>
                  </a:lnTo>
                  <a:lnTo>
                    <a:pt x="21" y="81"/>
                  </a:lnTo>
                  <a:lnTo>
                    <a:pt x="23" y="83"/>
                  </a:lnTo>
                  <a:lnTo>
                    <a:pt x="25" y="85"/>
                  </a:lnTo>
                  <a:lnTo>
                    <a:pt x="27" y="87"/>
                  </a:lnTo>
                  <a:lnTo>
                    <a:pt x="29" y="87"/>
                  </a:lnTo>
                  <a:lnTo>
                    <a:pt x="31" y="89"/>
                  </a:lnTo>
                  <a:lnTo>
                    <a:pt x="33" y="89"/>
                  </a:lnTo>
                  <a:lnTo>
                    <a:pt x="35" y="91"/>
                  </a:lnTo>
                  <a:lnTo>
                    <a:pt x="37" y="91"/>
                  </a:lnTo>
                  <a:lnTo>
                    <a:pt x="41" y="91"/>
                  </a:lnTo>
                  <a:lnTo>
                    <a:pt x="42" y="93"/>
                  </a:lnTo>
                  <a:lnTo>
                    <a:pt x="46" y="93"/>
                  </a:lnTo>
                  <a:lnTo>
                    <a:pt x="50" y="93"/>
                  </a:lnTo>
                  <a:lnTo>
                    <a:pt x="52" y="91"/>
                  </a:lnTo>
                  <a:lnTo>
                    <a:pt x="54" y="91"/>
                  </a:lnTo>
                  <a:lnTo>
                    <a:pt x="58" y="91"/>
                  </a:lnTo>
                  <a:lnTo>
                    <a:pt x="60" y="91"/>
                  </a:lnTo>
                  <a:lnTo>
                    <a:pt x="62" y="89"/>
                  </a:lnTo>
                  <a:lnTo>
                    <a:pt x="64" y="89"/>
                  </a:lnTo>
                  <a:lnTo>
                    <a:pt x="65" y="87"/>
                  </a:lnTo>
                  <a:lnTo>
                    <a:pt x="67" y="85"/>
                  </a:lnTo>
                  <a:lnTo>
                    <a:pt x="67" y="85"/>
                  </a:lnTo>
                  <a:lnTo>
                    <a:pt x="69" y="83"/>
                  </a:lnTo>
                  <a:lnTo>
                    <a:pt x="69" y="81"/>
                  </a:lnTo>
                  <a:lnTo>
                    <a:pt x="71" y="81"/>
                  </a:lnTo>
                  <a:lnTo>
                    <a:pt x="71" y="79"/>
                  </a:lnTo>
                  <a:lnTo>
                    <a:pt x="71" y="77"/>
                  </a:lnTo>
                  <a:lnTo>
                    <a:pt x="71" y="75"/>
                  </a:lnTo>
                  <a:lnTo>
                    <a:pt x="71" y="73"/>
                  </a:lnTo>
                  <a:lnTo>
                    <a:pt x="71" y="73"/>
                  </a:lnTo>
                  <a:lnTo>
                    <a:pt x="71" y="71"/>
                  </a:lnTo>
                  <a:lnTo>
                    <a:pt x="69" y="70"/>
                  </a:lnTo>
                  <a:lnTo>
                    <a:pt x="69" y="70"/>
                  </a:lnTo>
                  <a:lnTo>
                    <a:pt x="69" y="68"/>
                  </a:lnTo>
                  <a:lnTo>
                    <a:pt x="67" y="68"/>
                  </a:lnTo>
                  <a:lnTo>
                    <a:pt x="65" y="66"/>
                  </a:lnTo>
                  <a:lnTo>
                    <a:pt x="65" y="66"/>
                  </a:lnTo>
                  <a:lnTo>
                    <a:pt x="64" y="66"/>
                  </a:lnTo>
                  <a:lnTo>
                    <a:pt x="62" y="64"/>
                  </a:lnTo>
                  <a:lnTo>
                    <a:pt x="60" y="64"/>
                  </a:lnTo>
                  <a:lnTo>
                    <a:pt x="56" y="64"/>
                  </a:lnTo>
                  <a:lnTo>
                    <a:pt x="54" y="62"/>
                  </a:lnTo>
                  <a:lnTo>
                    <a:pt x="50" y="62"/>
                  </a:lnTo>
                  <a:lnTo>
                    <a:pt x="46" y="60"/>
                  </a:lnTo>
                  <a:lnTo>
                    <a:pt x="42" y="60"/>
                  </a:lnTo>
                  <a:lnTo>
                    <a:pt x="37" y="58"/>
                  </a:lnTo>
                  <a:lnTo>
                    <a:pt x="33" y="58"/>
                  </a:lnTo>
                  <a:lnTo>
                    <a:pt x="29" y="56"/>
                  </a:lnTo>
                  <a:lnTo>
                    <a:pt x="27" y="56"/>
                  </a:lnTo>
                  <a:lnTo>
                    <a:pt x="23" y="54"/>
                  </a:lnTo>
                  <a:lnTo>
                    <a:pt x="21" y="54"/>
                  </a:lnTo>
                  <a:lnTo>
                    <a:pt x="19" y="52"/>
                  </a:lnTo>
                  <a:lnTo>
                    <a:pt x="18" y="52"/>
                  </a:lnTo>
                  <a:lnTo>
                    <a:pt x="16" y="50"/>
                  </a:lnTo>
                  <a:lnTo>
                    <a:pt x="14" y="50"/>
                  </a:lnTo>
                  <a:lnTo>
                    <a:pt x="12" y="48"/>
                  </a:lnTo>
                  <a:lnTo>
                    <a:pt x="10" y="46"/>
                  </a:lnTo>
                  <a:lnTo>
                    <a:pt x="8" y="46"/>
                  </a:lnTo>
                  <a:lnTo>
                    <a:pt x="8" y="45"/>
                  </a:lnTo>
                  <a:lnTo>
                    <a:pt x="6" y="43"/>
                  </a:lnTo>
                  <a:lnTo>
                    <a:pt x="6" y="41"/>
                  </a:lnTo>
                  <a:lnTo>
                    <a:pt x="4" y="39"/>
                  </a:lnTo>
                  <a:lnTo>
                    <a:pt x="4" y="39"/>
                  </a:lnTo>
                  <a:lnTo>
                    <a:pt x="4" y="37"/>
                  </a:lnTo>
                  <a:lnTo>
                    <a:pt x="2" y="35"/>
                  </a:lnTo>
                  <a:lnTo>
                    <a:pt x="2" y="33"/>
                  </a:lnTo>
                  <a:lnTo>
                    <a:pt x="2" y="31"/>
                  </a:lnTo>
                  <a:lnTo>
                    <a:pt x="2" y="29"/>
                  </a:lnTo>
                  <a:lnTo>
                    <a:pt x="2" y="27"/>
                  </a:lnTo>
                  <a:lnTo>
                    <a:pt x="2" y="25"/>
                  </a:lnTo>
                  <a:lnTo>
                    <a:pt x="2" y="23"/>
                  </a:lnTo>
                  <a:lnTo>
                    <a:pt x="4" y="23"/>
                  </a:lnTo>
                  <a:lnTo>
                    <a:pt x="4" y="21"/>
                  </a:lnTo>
                  <a:lnTo>
                    <a:pt x="4" y="20"/>
                  </a:lnTo>
                  <a:lnTo>
                    <a:pt x="4" y="18"/>
                  </a:lnTo>
                  <a:lnTo>
                    <a:pt x="6" y="18"/>
                  </a:lnTo>
                  <a:lnTo>
                    <a:pt x="6" y="16"/>
                  </a:lnTo>
                  <a:lnTo>
                    <a:pt x="8" y="14"/>
                  </a:lnTo>
                  <a:lnTo>
                    <a:pt x="8" y="12"/>
                  </a:lnTo>
                  <a:lnTo>
                    <a:pt x="10" y="12"/>
                  </a:lnTo>
                  <a:lnTo>
                    <a:pt x="12" y="10"/>
                  </a:lnTo>
                  <a:lnTo>
                    <a:pt x="12" y="10"/>
                  </a:lnTo>
                  <a:lnTo>
                    <a:pt x="14" y="8"/>
                  </a:lnTo>
                  <a:lnTo>
                    <a:pt x="16" y="8"/>
                  </a:lnTo>
                  <a:lnTo>
                    <a:pt x="16" y="6"/>
                  </a:lnTo>
                  <a:lnTo>
                    <a:pt x="18" y="6"/>
                  </a:lnTo>
                  <a:lnTo>
                    <a:pt x="19" y="4"/>
                  </a:lnTo>
                  <a:lnTo>
                    <a:pt x="19" y="4"/>
                  </a:lnTo>
                  <a:lnTo>
                    <a:pt x="21" y="4"/>
                  </a:lnTo>
                  <a:lnTo>
                    <a:pt x="23" y="2"/>
                  </a:lnTo>
                  <a:lnTo>
                    <a:pt x="25" y="2"/>
                  </a:lnTo>
                  <a:lnTo>
                    <a:pt x="27" y="2"/>
                  </a:lnTo>
                  <a:lnTo>
                    <a:pt x="29" y="2"/>
                  </a:lnTo>
                  <a:lnTo>
                    <a:pt x="31" y="0"/>
                  </a:lnTo>
                  <a:lnTo>
                    <a:pt x="33" y="0"/>
                  </a:lnTo>
                  <a:lnTo>
                    <a:pt x="35" y="0"/>
                  </a:lnTo>
                  <a:lnTo>
                    <a:pt x="37" y="0"/>
                  </a:lnTo>
                  <a:lnTo>
                    <a:pt x="39" y="0"/>
                  </a:lnTo>
                  <a:lnTo>
                    <a:pt x="41" y="0"/>
                  </a:lnTo>
                  <a:lnTo>
                    <a:pt x="42" y="0"/>
                  </a:lnTo>
                  <a:lnTo>
                    <a:pt x="46" y="0"/>
                  </a:lnTo>
                  <a:lnTo>
                    <a:pt x="48" y="0"/>
                  </a:lnTo>
                  <a:lnTo>
                    <a:pt x="52" y="0"/>
                  </a:lnTo>
                  <a:lnTo>
                    <a:pt x="56" y="0"/>
                  </a:lnTo>
                  <a:lnTo>
                    <a:pt x="58" y="2"/>
                  </a:lnTo>
                  <a:lnTo>
                    <a:pt x="60" y="2"/>
                  </a:lnTo>
                  <a:lnTo>
                    <a:pt x="64" y="2"/>
                  </a:lnTo>
                  <a:lnTo>
                    <a:pt x="65" y="4"/>
                  </a:lnTo>
                  <a:lnTo>
                    <a:pt x="67" y="4"/>
                  </a:lnTo>
                  <a:lnTo>
                    <a:pt x="69" y="6"/>
                  </a:lnTo>
                  <a:lnTo>
                    <a:pt x="73" y="6"/>
                  </a:lnTo>
                  <a:lnTo>
                    <a:pt x="73" y="8"/>
                  </a:lnTo>
                  <a:lnTo>
                    <a:pt x="75" y="8"/>
                  </a:lnTo>
                  <a:lnTo>
                    <a:pt x="77" y="10"/>
                  </a:lnTo>
                  <a:lnTo>
                    <a:pt x="79" y="12"/>
                  </a:lnTo>
                  <a:lnTo>
                    <a:pt x="81" y="12"/>
                  </a:lnTo>
                  <a:lnTo>
                    <a:pt x="81" y="14"/>
                  </a:lnTo>
                  <a:lnTo>
                    <a:pt x="83" y="16"/>
                  </a:lnTo>
                  <a:lnTo>
                    <a:pt x="83" y="18"/>
                  </a:lnTo>
                  <a:lnTo>
                    <a:pt x="85" y="20"/>
                  </a:lnTo>
                  <a:lnTo>
                    <a:pt x="85" y="21"/>
                  </a:lnTo>
                  <a:lnTo>
                    <a:pt x="85" y="23"/>
                  </a:lnTo>
                  <a:lnTo>
                    <a:pt x="87" y="25"/>
                  </a:lnTo>
                  <a:lnTo>
                    <a:pt x="87" y="29"/>
                  </a:lnTo>
                  <a:lnTo>
                    <a:pt x="67" y="31"/>
                  </a:lnTo>
                  <a:lnTo>
                    <a:pt x="67" y="29"/>
                  </a:lnTo>
                  <a:lnTo>
                    <a:pt x="67" y="27"/>
                  </a:lnTo>
                  <a:lnTo>
                    <a:pt x="67" y="25"/>
                  </a:lnTo>
                  <a:lnTo>
                    <a:pt x="65" y="23"/>
                  </a:lnTo>
                  <a:lnTo>
                    <a:pt x="65" y="21"/>
                  </a:lnTo>
                  <a:lnTo>
                    <a:pt x="64" y="21"/>
                  </a:lnTo>
                  <a:lnTo>
                    <a:pt x="62" y="20"/>
                  </a:lnTo>
                  <a:lnTo>
                    <a:pt x="62" y="18"/>
                  </a:lnTo>
                  <a:lnTo>
                    <a:pt x="60" y="18"/>
                  </a:lnTo>
                  <a:lnTo>
                    <a:pt x="58" y="16"/>
                  </a:lnTo>
                  <a:lnTo>
                    <a:pt x="56" y="16"/>
                  </a:lnTo>
                  <a:lnTo>
                    <a:pt x="54" y="16"/>
                  </a:lnTo>
                  <a:lnTo>
                    <a:pt x="52" y="16"/>
                  </a:lnTo>
                  <a:lnTo>
                    <a:pt x="50" y="14"/>
                  </a:lnTo>
                  <a:lnTo>
                    <a:pt x="46" y="14"/>
                  </a:lnTo>
                  <a:lnTo>
                    <a:pt x="44" y="14"/>
                  </a:lnTo>
                  <a:lnTo>
                    <a:pt x="41" y="14"/>
                  </a:lnTo>
                  <a:lnTo>
                    <a:pt x="39" y="14"/>
                  </a:lnTo>
                  <a:lnTo>
                    <a:pt x="35" y="14"/>
                  </a:lnTo>
                  <a:lnTo>
                    <a:pt x="33" y="16"/>
                  </a:lnTo>
                  <a:lnTo>
                    <a:pt x="31" y="16"/>
                  </a:lnTo>
                  <a:lnTo>
                    <a:pt x="29" y="16"/>
                  </a:lnTo>
                  <a:lnTo>
                    <a:pt x="27" y="18"/>
                  </a:lnTo>
                  <a:lnTo>
                    <a:pt x="25" y="18"/>
                  </a:lnTo>
                  <a:lnTo>
                    <a:pt x="25" y="20"/>
                  </a:lnTo>
                  <a:lnTo>
                    <a:pt x="23" y="20"/>
                  </a:lnTo>
                  <a:lnTo>
                    <a:pt x="23" y="21"/>
                  </a:lnTo>
                  <a:lnTo>
                    <a:pt x="21" y="21"/>
                  </a:lnTo>
                  <a:lnTo>
                    <a:pt x="21" y="23"/>
                  </a:lnTo>
                  <a:lnTo>
                    <a:pt x="21" y="25"/>
                  </a:lnTo>
                  <a:lnTo>
                    <a:pt x="21" y="25"/>
                  </a:lnTo>
                  <a:lnTo>
                    <a:pt x="21" y="27"/>
                  </a:lnTo>
                  <a:lnTo>
                    <a:pt x="21" y="27"/>
                  </a:lnTo>
                  <a:lnTo>
                    <a:pt x="21" y="29"/>
                  </a:lnTo>
                  <a:lnTo>
                    <a:pt x="21" y="29"/>
                  </a:lnTo>
                  <a:lnTo>
                    <a:pt x="21" y="31"/>
                  </a:lnTo>
                  <a:lnTo>
                    <a:pt x="21" y="31"/>
                  </a:lnTo>
                  <a:lnTo>
                    <a:pt x="21" y="31"/>
                  </a:lnTo>
                  <a:lnTo>
                    <a:pt x="21" y="33"/>
                  </a:lnTo>
                  <a:lnTo>
                    <a:pt x="23" y="33"/>
                  </a:lnTo>
                  <a:lnTo>
                    <a:pt x="23" y="33"/>
                  </a:lnTo>
                  <a:lnTo>
                    <a:pt x="23" y="35"/>
                  </a:lnTo>
                  <a:lnTo>
                    <a:pt x="25" y="35"/>
                  </a:lnTo>
                  <a:lnTo>
                    <a:pt x="25" y="35"/>
                  </a:lnTo>
                  <a:lnTo>
                    <a:pt x="27" y="37"/>
                  </a:lnTo>
                  <a:lnTo>
                    <a:pt x="27" y="37"/>
                  </a:lnTo>
                  <a:lnTo>
                    <a:pt x="29" y="37"/>
                  </a:lnTo>
                  <a:lnTo>
                    <a:pt x="29" y="37"/>
                  </a:lnTo>
                  <a:lnTo>
                    <a:pt x="31" y="39"/>
                  </a:lnTo>
                  <a:lnTo>
                    <a:pt x="33" y="39"/>
                  </a:lnTo>
                  <a:lnTo>
                    <a:pt x="33" y="39"/>
                  </a:lnTo>
                  <a:lnTo>
                    <a:pt x="35" y="39"/>
                  </a:lnTo>
                  <a:lnTo>
                    <a:pt x="37" y="41"/>
                  </a:lnTo>
                  <a:lnTo>
                    <a:pt x="41" y="41"/>
                  </a:lnTo>
                  <a:lnTo>
                    <a:pt x="42" y="41"/>
                  </a:lnTo>
                  <a:lnTo>
                    <a:pt x="46" y="43"/>
                  </a:lnTo>
                  <a:lnTo>
                    <a:pt x="50" y="43"/>
                  </a:lnTo>
                  <a:lnTo>
                    <a:pt x="56" y="45"/>
                  </a:lnTo>
                  <a:lnTo>
                    <a:pt x="60" y="46"/>
                  </a:lnTo>
                  <a:lnTo>
                    <a:pt x="64" y="46"/>
                  </a:lnTo>
                  <a:lnTo>
                    <a:pt x="65" y="48"/>
                  </a:lnTo>
                  <a:lnTo>
                    <a:pt x="69" y="48"/>
                  </a:lnTo>
                  <a:lnTo>
                    <a:pt x="71" y="48"/>
                  </a:lnTo>
                  <a:lnTo>
                    <a:pt x="73" y="50"/>
                  </a:lnTo>
                  <a:lnTo>
                    <a:pt x="75" y="50"/>
                  </a:lnTo>
                  <a:lnTo>
                    <a:pt x="77" y="52"/>
                  </a:lnTo>
                  <a:lnTo>
                    <a:pt x="79" y="52"/>
                  </a:lnTo>
                  <a:lnTo>
                    <a:pt x="81" y="54"/>
                  </a:lnTo>
                  <a:lnTo>
                    <a:pt x="83" y="56"/>
                  </a:lnTo>
                  <a:lnTo>
                    <a:pt x="85" y="56"/>
                  </a:lnTo>
                  <a:lnTo>
                    <a:pt x="85" y="58"/>
                  </a:lnTo>
                  <a:lnTo>
                    <a:pt x="87" y="60"/>
                  </a:lnTo>
                  <a:lnTo>
                    <a:pt x="87" y="60"/>
                  </a:lnTo>
                  <a:lnTo>
                    <a:pt x="89" y="62"/>
                  </a:lnTo>
                  <a:lnTo>
                    <a:pt x="89" y="64"/>
                  </a:lnTo>
                  <a:lnTo>
                    <a:pt x="90" y="66"/>
                  </a:lnTo>
                  <a:lnTo>
                    <a:pt x="90" y="68"/>
                  </a:lnTo>
                  <a:lnTo>
                    <a:pt x="90" y="70"/>
                  </a:lnTo>
                  <a:lnTo>
                    <a:pt x="90" y="71"/>
                  </a:lnTo>
                  <a:lnTo>
                    <a:pt x="90" y="73"/>
                  </a:lnTo>
                  <a:lnTo>
                    <a:pt x="90" y="75"/>
                  </a:lnTo>
                  <a:lnTo>
                    <a:pt x="90" y="77"/>
                  </a:lnTo>
                  <a:lnTo>
                    <a:pt x="90" y="81"/>
                  </a:lnTo>
                  <a:lnTo>
                    <a:pt x="89" y="83"/>
                  </a:lnTo>
                  <a:lnTo>
                    <a:pt x="89" y="85"/>
                  </a:lnTo>
                  <a:lnTo>
                    <a:pt x="87" y="87"/>
                  </a:lnTo>
                  <a:lnTo>
                    <a:pt x="87" y="89"/>
                  </a:lnTo>
                  <a:lnTo>
                    <a:pt x="85" y="91"/>
                  </a:lnTo>
                  <a:lnTo>
                    <a:pt x="85" y="93"/>
                  </a:lnTo>
                  <a:lnTo>
                    <a:pt x="83" y="94"/>
                  </a:lnTo>
                  <a:lnTo>
                    <a:pt x="81" y="94"/>
                  </a:lnTo>
                  <a:lnTo>
                    <a:pt x="79" y="96"/>
                  </a:lnTo>
                  <a:lnTo>
                    <a:pt x="77" y="98"/>
                  </a:lnTo>
                  <a:lnTo>
                    <a:pt x="75" y="100"/>
                  </a:lnTo>
                  <a:lnTo>
                    <a:pt x="71" y="100"/>
                  </a:lnTo>
                  <a:lnTo>
                    <a:pt x="69" y="102"/>
                  </a:lnTo>
                  <a:lnTo>
                    <a:pt x="67" y="102"/>
                  </a:lnTo>
                  <a:lnTo>
                    <a:pt x="64" y="104"/>
                  </a:lnTo>
                  <a:lnTo>
                    <a:pt x="62" y="104"/>
                  </a:lnTo>
                  <a:lnTo>
                    <a:pt x="58" y="104"/>
                  </a:lnTo>
                  <a:lnTo>
                    <a:pt x="56" y="106"/>
                  </a:lnTo>
                  <a:lnTo>
                    <a:pt x="52" y="106"/>
                  </a:lnTo>
                  <a:lnTo>
                    <a:pt x="50" y="106"/>
                  </a:lnTo>
                  <a:lnTo>
                    <a:pt x="46" y="106"/>
                  </a:lnTo>
                  <a:lnTo>
                    <a:pt x="41" y="106"/>
                  </a:lnTo>
                  <a:lnTo>
                    <a:pt x="37" y="106"/>
                  </a:lnTo>
                  <a:lnTo>
                    <a:pt x="31" y="104"/>
                  </a:lnTo>
                  <a:lnTo>
                    <a:pt x="27" y="104"/>
                  </a:lnTo>
                  <a:lnTo>
                    <a:pt x="23" y="102"/>
                  </a:lnTo>
                  <a:lnTo>
                    <a:pt x="19" y="102"/>
                  </a:lnTo>
                  <a:lnTo>
                    <a:pt x="18" y="100"/>
                  </a:lnTo>
                  <a:lnTo>
                    <a:pt x="14" y="98"/>
                  </a:lnTo>
                  <a:lnTo>
                    <a:pt x="12" y="96"/>
                  </a:lnTo>
                  <a:lnTo>
                    <a:pt x="8" y="93"/>
                  </a:lnTo>
                  <a:lnTo>
                    <a:pt x="6" y="91"/>
                  </a:lnTo>
                  <a:lnTo>
                    <a:pt x="4" y="87"/>
                  </a:lnTo>
                  <a:lnTo>
                    <a:pt x="2" y="85"/>
                  </a:lnTo>
                  <a:lnTo>
                    <a:pt x="2" y="81"/>
                  </a:lnTo>
                  <a:lnTo>
                    <a:pt x="0" y="77"/>
                  </a:lnTo>
                  <a:lnTo>
                    <a:pt x="0" y="73"/>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76" name="Freeform 83"/>
            <p:cNvSpPr>
              <a:spLocks/>
            </p:cNvSpPr>
            <p:nvPr/>
          </p:nvSpPr>
          <p:spPr bwMode="auto">
            <a:xfrm>
              <a:off x="6089650" y="2057400"/>
              <a:ext cx="161925" cy="168275"/>
            </a:xfrm>
            <a:custGeom>
              <a:avLst/>
              <a:gdLst>
                <a:gd name="T0" fmla="*/ 102 w 102"/>
                <a:gd name="T1" fmla="*/ 73 h 106"/>
                <a:gd name="T2" fmla="*/ 98 w 102"/>
                <a:gd name="T3" fmla="*/ 81 h 106"/>
                <a:gd name="T4" fmla="*/ 94 w 102"/>
                <a:gd name="T5" fmla="*/ 87 h 106"/>
                <a:gd name="T6" fmla="*/ 90 w 102"/>
                <a:gd name="T7" fmla="*/ 93 h 106"/>
                <a:gd name="T8" fmla="*/ 84 w 102"/>
                <a:gd name="T9" fmla="*/ 96 h 106"/>
                <a:gd name="T10" fmla="*/ 78 w 102"/>
                <a:gd name="T11" fmla="*/ 100 h 106"/>
                <a:gd name="T12" fmla="*/ 71 w 102"/>
                <a:gd name="T13" fmla="*/ 104 h 106"/>
                <a:gd name="T14" fmla="*/ 61 w 102"/>
                <a:gd name="T15" fmla="*/ 106 h 106"/>
                <a:gd name="T16" fmla="*/ 54 w 102"/>
                <a:gd name="T17" fmla="*/ 106 h 106"/>
                <a:gd name="T18" fmla="*/ 42 w 102"/>
                <a:gd name="T19" fmla="*/ 104 h 106"/>
                <a:gd name="T20" fmla="*/ 31 w 102"/>
                <a:gd name="T21" fmla="*/ 102 h 106"/>
                <a:gd name="T22" fmla="*/ 23 w 102"/>
                <a:gd name="T23" fmla="*/ 98 h 106"/>
                <a:gd name="T24" fmla="*/ 15 w 102"/>
                <a:gd name="T25" fmla="*/ 93 h 106"/>
                <a:gd name="T26" fmla="*/ 9 w 102"/>
                <a:gd name="T27" fmla="*/ 85 h 106"/>
                <a:gd name="T28" fmla="*/ 4 w 102"/>
                <a:gd name="T29" fmla="*/ 75 h 106"/>
                <a:gd name="T30" fmla="*/ 2 w 102"/>
                <a:gd name="T31" fmla="*/ 66 h 106"/>
                <a:gd name="T32" fmla="*/ 0 w 102"/>
                <a:gd name="T33" fmla="*/ 54 h 106"/>
                <a:gd name="T34" fmla="*/ 2 w 102"/>
                <a:gd name="T35" fmla="*/ 43 h 106"/>
                <a:gd name="T36" fmla="*/ 4 w 102"/>
                <a:gd name="T37" fmla="*/ 31 h 106"/>
                <a:gd name="T38" fmla="*/ 9 w 102"/>
                <a:gd name="T39" fmla="*/ 21 h 106"/>
                <a:gd name="T40" fmla="*/ 15 w 102"/>
                <a:gd name="T41" fmla="*/ 14 h 106"/>
                <a:gd name="T42" fmla="*/ 23 w 102"/>
                <a:gd name="T43" fmla="*/ 8 h 106"/>
                <a:gd name="T44" fmla="*/ 31 w 102"/>
                <a:gd name="T45" fmla="*/ 4 h 106"/>
                <a:gd name="T46" fmla="*/ 40 w 102"/>
                <a:gd name="T47" fmla="*/ 0 h 106"/>
                <a:gd name="T48" fmla="*/ 52 w 102"/>
                <a:gd name="T49" fmla="*/ 0 h 106"/>
                <a:gd name="T50" fmla="*/ 63 w 102"/>
                <a:gd name="T51" fmla="*/ 0 h 106"/>
                <a:gd name="T52" fmla="*/ 73 w 102"/>
                <a:gd name="T53" fmla="*/ 4 h 106"/>
                <a:gd name="T54" fmla="*/ 80 w 102"/>
                <a:gd name="T55" fmla="*/ 8 h 106"/>
                <a:gd name="T56" fmla="*/ 88 w 102"/>
                <a:gd name="T57" fmla="*/ 14 h 106"/>
                <a:gd name="T58" fmla="*/ 94 w 102"/>
                <a:gd name="T59" fmla="*/ 21 h 106"/>
                <a:gd name="T60" fmla="*/ 98 w 102"/>
                <a:gd name="T61" fmla="*/ 31 h 106"/>
                <a:gd name="T62" fmla="*/ 102 w 102"/>
                <a:gd name="T63" fmla="*/ 41 h 106"/>
                <a:gd name="T64" fmla="*/ 102 w 102"/>
                <a:gd name="T65" fmla="*/ 52 h 106"/>
                <a:gd name="T66" fmla="*/ 102 w 102"/>
                <a:gd name="T67" fmla="*/ 54 h 106"/>
                <a:gd name="T68" fmla="*/ 102 w 102"/>
                <a:gd name="T69" fmla="*/ 54 h 106"/>
                <a:gd name="T70" fmla="*/ 102 w 102"/>
                <a:gd name="T71" fmla="*/ 56 h 106"/>
                <a:gd name="T72" fmla="*/ 102 w 102"/>
                <a:gd name="T73" fmla="*/ 58 h 106"/>
                <a:gd name="T74" fmla="*/ 21 w 102"/>
                <a:gd name="T75" fmla="*/ 62 h 106"/>
                <a:gd name="T76" fmla="*/ 21 w 102"/>
                <a:gd name="T77" fmla="*/ 70 h 106"/>
                <a:gd name="T78" fmla="*/ 25 w 102"/>
                <a:gd name="T79" fmla="*/ 75 h 106"/>
                <a:gd name="T80" fmla="*/ 29 w 102"/>
                <a:gd name="T81" fmla="*/ 81 h 106"/>
                <a:gd name="T82" fmla="*/ 32 w 102"/>
                <a:gd name="T83" fmla="*/ 85 h 106"/>
                <a:gd name="T84" fmla="*/ 38 w 102"/>
                <a:gd name="T85" fmla="*/ 89 h 106"/>
                <a:gd name="T86" fmla="*/ 44 w 102"/>
                <a:gd name="T87" fmla="*/ 91 h 106"/>
                <a:gd name="T88" fmla="*/ 50 w 102"/>
                <a:gd name="T89" fmla="*/ 93 h 106"/>
                <a:gd name="T90" fmla="*/ 55 w 102"/>
                <a:gd name="T91" fmla="*/ 93 h 106"/>
                <a:gd name="T92" fmla="*/ 61 w 102"/>
                <a:gd name="T93" fmla="*/ 91 h 106"/>
                <a:gd name="T94" fmla="*/ 65 w 102"/>
                <a:gd name="T95" fmla="*/ 91 h 106"/>
                <a:gd name="T96" fmla="*/ 69 w 102"/>
                <a:gd name="T97" fmla="*/ 89 h 106"/>
                <a:gd name="T98" fmla="*/ 73 w 102"/>
                <a:gd name="T99" fmla="*/ 85 h 106"/>
                <a:gd name="T100" fmla="*/ 75 w 102"/>
                <a:gd name="T101" fmla="*/ 83 h 106"/>
                <a:gd name="T102" fmla="*/ 78 w 102"/>
                <a:gd name="T103" fmla="*/ 79 h 106"/>
                <a:gd name="T104" fmla="*/ 80 w 102"/>
                <a:gd name="T105"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106">
                  <a:moveTo>
                    <a:pt x="82" y="71"/>
                  </a:moveTo>
                  <a:lnTo>
                    <a:pt x="102" y="73"/>
                  </a:lnTo>
                  <a:lnTo>
                    <a:pt x="100" y="77"/>
                  </a:lnTo>
                  <a:lnTo>
                    <a:pt x="98" y="81"/>
                  </a:lnTo>
                  <a:lnTo>
                    <a:pt x="96" y="83"/>
                  </a:lnTo>
                  <a:lnTo>
                    <a:pt x="94" y="87"/>
                  </a:lnTo>
                  <a:lnTo>
                    <a:pt x="92" y="91"/>
                  </a:lnTo>
                  <a:lnTo>
                    <a:pt x="90" y="93"/>
                  </a:lnTo>
                  <a:lnTo>
                    <a:pt x="88" y="94"/>
                  </a:lnTo>
                  <a:lnTo>
                    <a:pt x="84" y="96"/>
                  </a:lnTo>
                  <a:lnTo>
                    <a:pt x="80" y="98"/>
                  </a:lnTo>
                  <a:lnTo>
                    <a:pt x="78" y="100"/>
                  </a:lnTo>
                  <a:lnTo>
                    <a:pt x="75" y="102"/>
                  </a:lnTo>
                  <a:lnTo>
                    <a:pt x="71" y="104"/>
                  </a:lnTo>
                  <a:lnTo>
                    <a:pt x="67" y="104"/>
                  </a:lnTo>
                  <a:lnTo>
                    <a:pt x="61" y="106"/>
                  </a:lnTo>
                  <a:lnTo>
                    <a:pt x="57" y="106"/>
                  </a:lnTo>
                  <a:lnTo>
                    <a:pt x="54" y="106"/>
                  </a:lnTo>
                  <a:lnTo>
                    <a:pt x="48" y="106"/>
                  </a:lnTo>
                  <a:lnTo>
                    <a:pt x="42" y="104"/>
                  </a:lnTo>
                  <a:lnTo>
                    <a:pt x="36" y="104"/>
                  </a:lnTo>
                  <a:lnTo>
                    <a:pt x="31" y="102"/>
                  </a:lnTo>
                  <a:lnTo>
                    <a:pt x="27" y="100"/>
                  </a:lnTo>
                  <a:lnTo>
                    <a:pt x="23" y="98"/>
                  </a:lnTo>
                  <a:lnTo>
                    <a:pt x="19" y="94"/>
                  </a:lnTo>
                  <a:lnTo>
                    <a:pt x="15" y="93"/>
                  </a:lnTo>
                  <a:lnTo>
                    <a:pt x="11" y="89"/>
                  </a:lnTo>
                  <a:lnTo>
                    <a:pt x="9" y="85"/>
                  </a:lnTo>
                  <a:lnTo>
                    <a:pt x="6" y="81"/>
                  </a:lnTo>
                  <a:lnTo>
                    <a:pt x="4" y="75"/>
                  </a:lnTo>
                  <a:lnTo>
                    <a:pt x="2" y="71"/>
                  </a:lnTo>
                  <a:lnTo>
                    <a:pt x="2" y="66"/>
                  </a:lnTo>
                  <a:lnTo>
                    <a:pt x="2" y="60"/>
                  </a:lnTo>
                  <a:lnTo>
                    <a:pt x="0" y="54"/>
                  </a:lnTo>
                  <a:lnTo>
                    <a:pt x="2" y="48"/>
                  </a:lnTo>
                  <a:lnTo>
                    <a:pt x="2" y="43"/>
                  </a:lnTo>
                  <a:lnTo>
                    <a:pt x="2" y="37"/>
                  </a:lnTo>
                  <a:lnTo>
                    <a:pt x="4" y="31"/>
                  </a:lnTo>
                  <a:lnTo>
                    <a:pt x="6" y="27"/>
                  </a:lnTo>
                  <a:lnTo>
                    <a:pt x="9" y="21"/>
                  </a:lnTo>
                  <a:lnTo>
                    <a:pt x="11" y="18"/>
                  </a:lnTo>
                  <a:lnTo>
                    <a:pt x="15" y="14"/>
                  </a:lnTo>
                  <a:lnTo>
                    <a:pt x="19" y="10"/>
                  </a:lnTo>
                  <a:lnTo>
                    <a:pt x="23" y="8"/>
                  </a:lnTo>
                  <a:lnTo>
                    <a:pt x="27" y="6"/>
                  </a:lnTo>
                  <a:lnTo>
                    <a:pt x="31" y="4"/>
                  </a:lnTo>
                  <a:lnTo>
                    <a:pt x="36" y="2"/>
                  </a:lnTo>
                  <a:lnTo>
                    <a:pt x="40" y="0"/>
                  </a:lnTo>
                  <a:lnTo>
                    <a:pt x="46" y="0"/>
                  </a:lnTo>
                  <a:lnTo>
                    <a:pt x="52" y="0"/>
                  </a:lnTo>
                  <a:lnTo>
                    <a:pt x="57" y="0"/>
                  </a:lnTo>
                  <a:lnTo>
                    <a:pt x="63" y="0"/>
                  </a:lnTo>
                  <a:lnTo>
                    <a:pt x="67" y="2"/>
                  </a:lnTo>
                  <a:lnTo>
                    <a:pt x="73" y="4"/>
                  </a:lnTo>
                  <a:lnTo>
                    <a:pt x="77" y="6"/>
                  </a:lnTo>
                  <a:lnTo>
                    <a:pt x="80" y="8"/>
                  </a:lnTo>
                  <a:lnTo>
                    <a:pt x="84" y="10"/>
                  </a:lnTo>
                  <a:lnTo>
                    <a:pt x="88" y="14"/>
                  </a:lnTo>
                  <a:lnTo>
                    <a:pt x="92" y="18"/>
                  </a:lnTo>
                  <a:lnTo>
                    <a:pt x="94" y="21"/>
                  </a:lnTo>
                  <a:lnTo>
                    <a:pt x="96" y="25"/>
                  </a:lnTo>
                  <a:lnTo>
                    <a:pt x="98" y="31"/>
                  </a:lnTo>
                  <a:lnTo>
                    <a:pt x="100" y="35"/>
                  </a:lnTo>
                  <a:lnTo>
                    <a:pt x="102" y="41"/>
                  </a:lnTo>
                  <a:lnTo>
                    <a:pt x="102" y="46"/>
                  </a:lnTo>
                  <a:lnTo>
                    <a:pt x="102" y="52"/>
                  </a:lnTo>
                  <a:lnTo>
                    <a:pt x="102" y="52"/>
                  </a:lnTo>
                  <a:lnTo>
                    <a:pt x="102" y="54"/>
                  </a:lnTo>
                  <a:lnTo>
                    <a:pt x="102" y="54"/>
                  </a:lnTo>
                  <a:lnTo>
                    <a:pt x="102" y="54"/>
                  </a:lnTo>
                  <a:lnTo>
                    <a:pt x="102" y="56"/>
                  </a:lnTo>
                  <a:lnTo>
                    <a:pt x="102" y="56"/>
                  </a:lnTo>
                  <a:lnTo>
                    <a:pt x="102" y="56"/>
                  </a:lnTo>
                  <a:lnTo>
                    <a:pt x="102" y="58"/>
                  </a:lnTo>
                  <a:lnTo>
                    <a:pt x="19" y="58"/>
                  </a:lnTo>
                  <a:lnTo>
                    <a:pt x="21" y="62"/>
                  </a:lnTo>
                  <a:lnTo>
                    <a:pt x="21" y="66"/>
                  </a:lnTo>
                  <a:lnTo>
                    <a:pt x="21" y="70"/>
                  </a:lnTo>
                  <a:lnTo>
                    <a:pt x="23" y="71"/>
                  </a:lnTo>
                  <a:lnTo>
                    <a:pt x="25" y="75"/>
                  </a:lnTo>
                  <a:lnTo>
                    <a:pt x="27" y="77"/>
                  </a:lnTo>
                  <a:lnTo>
                    <a:pt x="29" y="81"/>
                  </a:lnTo>
                  <a:lnTo>
                    <a:pt x="31" y="83"/>
                  </a:lnTo>
                  <a:lnTo>
                    <a:pt x="32" y="85"/>
                  </a:lnTo>
                  <a:lnTo>
                    <a:pt x="34" y="87"/>
                  </a:lnTo>
                  <a:lnTo>
                    <a:pt x="38" y="89"/>
                  </a:lnTo>
                  <a:lnTo>
                    <a:pt x="40" y="89"/>
                  </a:lnTo>
                  <a:lnTo>
                    <a:pt x="44" y="91"/>
                  </a:lnTo>
                  <a:lnTo>
                    <a:pt x="46" y="91"/>
                  </a:lnTo>
                  <a:lnTo>
                    <a:pt x="50" y="93"/>
                  </a:lnTo>
                  <a:lnTo>
                    <a:pt x="54" y="93"/>
                  </a:lnTo>
                  <a:lnTo>
                    <a:pt x="55" y="93"/>
                  </a:lnTo>
                  <a:lnTo>
                    <a:pt x="57" y="91"/>
                  </a:lnTo>
                  <a:lnTo>
                    <a:pt x="61" y="91"/>
                  </a:lnTo>
                  <a:lnTo>
                    <a:pt x="63" y="91"/>
                  </a:lnTo>
                  <a:lnTo>
                    <a:pt x="65" y="91"/>
                  </a:lnTo>
                  <a:lnTo>
                    <a:pt x="67" y="89"/>
                  </a:lnTo>
                  <a:lnTo>
                    <a:pt x="69" y="89"/>
                  </a:lnTo>
                  <a:lnTo>
                    <a:pt x="71" y="87"/>
                  </a:lnTo>
                  <a:lnTo>
                    <a:pt x="73" y="85"/>
                  </a:lnTo>
                  <a:lnTo>
                    <a:pt x="75" y="85"/>
                  </a:lnTo>
                  <a:lnTo>
                    <a:pt x="75" y="83"/>
                  </a:lnTo>
                  <a:lnTo>
                    <a:pt x="77" y="81"/>
                  </a:lnTo>
                  <a:lnTo>
                    <a:pt x="78" y="79"/>
                  </a:lnTo>
                  <a:lnTo>
                    <a:pt x="80" y="75"/>
                  </a:lnTo>
                  <a:lnTo>
                    <a:pt x="80" y="73"/>
                  </a:lnTo>
                  <a:lnTo>
                    <a:pt x="82" y="71"/>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77" name="Freeform 84"/>
            <p:cNvSpPr>
              <a:spLocks/>
            </p:cNvSpPr>
            <p:nvPr/>
          </p:nvSpPr>
          <p:spPr bwMode="auto">
            <a:xfrm>
              <a:off x="6122988" y="2079625"/>
              <a:ext cx="96837" cy="46038"/>
            </a:xfrm>
            <a:custGeom>
              <a:avLst/>
              <a:gdLst>
                <a:gd name="T0" fmla="*/ 0 w 61"/>
                <a:gd name="T1" fmla="*/ 29 h 29"/>
                <a:gd name="T2" fmla="*/ 61 w 61"/>
                <a:gd name="T3" fmla="*/ 29 h 29"/>
                <a:gd name="T4" fmla="*/ 61 w 61"/>
                <a:gd name="T5" fmla="*/ 27 h 29"/>
                <a:gd name="T6" fmla="*/ 59 w 61"/>
                <a:gd name="T7" fmla="*/ 23 h 29"/>
                <a:gd name="T8" fmla="*/ 59 w 61"/>
                <a:gd name="T9" fmla="*/ 21 h 29"/>
                <a:gd name="T10" fmla="*/ 59 w 61"/>
                <a:gd name="T11" fmla="*/ 17 h 29"/>
                <a:gd name="T12" fmla="*/ 57 w 61"/>
                <a:gd name="T13" fmla="*/ 15 h 29"/>
                <a:gd name="T14" fmla="*/ 57 w 61"/>
                <a:gd name="T15" fmla="*/ 13 h 29"/>
                <a:gd name="T16" fmla="*/ 56 w 61"/>
                <a:gd name="T17" fmla="*/ 11 h 29"/>
                <a:gd name="T18" fmla="*/ 54 w 61"/>
                <a:gd name="T19" fmla="*/ 9 h 29"/>
                <a:gd name="T20" fmla="*/ 52 w 61"/>
                <a:gd name="T21" fmla="*/ 7 h 29"/>
                <a:gd name="T22" fmla="*/ 50 w 61"/>
                <a:gd name="T23" fmla="*/ 6 h 29"/>
                <a:gd name="T24" fmla="*/ 46 w 61"/>
                <a:gd name="T25" fmla="*/ 4 h 29"/>
                <a:gd name="T26" fmla="*/ 44 w 61"/>
                <a:gd name="T27" fmla="*/ 2 h 29"/>
                <a:gd name="T28" fmla="*/ 40 w 61"/>
                <a:gd name="T29" fmla="*/ 2 h 29"/>
                <a:gd name="T30" fmla="*/ 38 w 61"/>
                <a:gd name="T31" fmla="*/ 2 h 29"/>
                <a:gd name="T32" fmla="*/ 34 w 61"/>
                <a:gd name="T33" fmla="*/ 0 h 29"/>
                <a:gd name="T34" fmla="*/ 31 w 61"/>
                <a:gd name="T35" fmla="*/ 0 h 29"/>
                <a:gd name="T36" fmla="*/ 29 w 61"/>
                <a:gd name="T37" fmla="*/ 0 h 29"/>
                <a:gd name="T38" fmla="*/ 25 w 61"/>
                <a:gd name="T39" fmla="*/ 0 h 29"/>
                <a:gd name="T40" fmla="*/ 23 w 61"/>
                <a:gd name="T41" fmla="*/ 2 h 29"/>
                <a:gd name="T42" fmla="*/ 19 w 61"/>
                <a:gd name="T43" fmla="*/ 2 h 29"/>
                <a:gd name="T44" fmla="*/ 17 w 61"/>
                <a:gd name="T45" fmla="*/ 4 h 29"/>
                <a:gd name="T46" fmla="*/ 13 w 61"/>
                <a:gd name="T47" fmla="*/ 6 h 29"/>
                <a:gd name="T48" fmla="*/ 11 w 61"/>
                <a:gd name="T49" fmla="*/ 6 h 29"/>
                <a:gd name="T50" fmla="*/ 10 w 61"/>
                <a:gd name="T51" fmla="*/ 7 h 29"/>
                <a:gd name="T52" fmla="*/ 8 w 61"/>
                <a:gd name="T53" fmla="*/ 9 h 29"/>
                <a:gd name="T54" fmla="*/ 6 w 61"/>
                <a:gd name="T55" fmla="*/ 13 h 29"/>
                <a:gd name="T56" fmla="*/ 4 w 61"/>
                <a:gd name="T57" fmla="*/ 15 h 29"/>
                <a:gd name="T58" fmla="*/ 2 w 61"/>
                <a:gd name="T59" fmla="*/ 17 h 29"/>
                <a:gd name="T60" fmla="*/ 2 w 61"/>
                <a:gd name="T61" fmla="*/ 21 h 29"/>
                <a:gd name="T62" fmla="*/ 0 w 61"/>
                <a:gd name="T63" fmla="*/ 23 h 29"/>
                <a:gd name="T64" fmla="*/ 0 w 61"/>
                <a:gd name="T65" fmla="*/ 27 h 29"/>
                <a:gd name="T66" fmla="*/ 0 w 61"/>
                <a:gd name="T6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29">
                  <a:moveTo>
                    <a:pt x="0" y="29"/>
                  </a:moveTo>
                  <a:lnTo>
                    <a:pt x="61" y="29"/>
                  </a:lnTo>
                  <a:lnTo>
                    <a:pt x="61" y="27"/>
                  </a:lnTo>
                  <a:lnTo>
                    <a:pt x="59" y="23"/>
                  </a:lnTo>
                  <a:lnTo>
                    <a:pt x="59" y="21"/>
                  </a:lnTo>
                  <a:lnTo>
                    <a:pt x="59" y="17"/>
                  </a:lnTo>
                  <a:lnTo>
                    <a:pt x="57" y="15"/>
                  </a:lnTo>
                  <a:lnTo>
                    <a:pt x="57" y="13"/>
                  </a:lnTo>
                  <a:lnTo>
                    <a:pt x="56" y="11"/>
                  </a:lnTo>
                  <a:lnTo>
                    <a:pt x="54" y="9"/>
                  </a:lnTo>
                  <a:lnTo>
                    <a:pt x="52" y="7"/>
                  </a:lnTo>
                  <a:lnTo>
                    <a:pt x="50" y="6"/>
                  </a:lnTo>
                  <a:lnTo>
                    <a:pt x="46" y="4"/>
                  </a:lnTo>
                  <a:lnTo>
                    <a:pt x="44" y="2"/>
                  </a:lnTo>
                  <a:lnTo>
                    <a:pt x="40" y="2"/>
                  </a:lnTo>
                  <a:lnTo>
                    <a:pt x="38" y="2"/>
                  </a:lnTo>
                  <a:lnTo>
                    <a:pt x="34" y="0"/>
                  </a:lnTo>
                  <a:lnTo>
                    <a:pt x="31" y="0"/>
                  </a:lnTo>
                  <a:lnTo>
                    <a:pt x="29" y="0"/>
                  </a:lnTo>
                  <a:lnTo>
                    <a:pt x="25" y="0"/>
                  </a:lnTo>
                  <a:lnTo>
                    <a:pt x="23" y="2"/>
                  </a:lnTo>
                  <a:lnTo>
                    <a:pt x="19" y="2"/>
                  </a:lnTo>
                  <a:lnTo>
                    <a:pt x="17" y="4"/>
                  </a:lnTo>
                  <a:lnTo>
                    <a:pt x="13" y="6"/>
                  </a:lnTo>
                  <a:lnTo>
                    <a:pt x="11" y="6"/>
                  </a:lnTo>
                  <a:lnTo>
                    <a:pt x="10" y="7"/>
                  </a:lnTo>
                  <a:lnTo>
                    <a:pt x="8" y="9"/>
                  </a:lnTo>
                  <a:lnTo>
                    <a:pt x="6" y="13"/>
                  </a:lnTo>
                  <a:lnTo>
                    <a:pt x="4" y="15"/>
                  </a:lnTo>
                  <a:lnTo>
                    <a:pt x="2" y="17"/>
                  </a:lnTo>
                  <a:lnTo>
                    <a:pt x="2" y="21"/>
                  </a:lnTo>
                  <a:lnTo>
                    <a:pt x="0" y="23"/>
                  </a:lnTo>
                  <a:lnTo>
                    <a:pt x="0" y="27"/>
                  </a:lnTo>
                  <a:lnTo>
                    <a:pt x="0" y="29"/>
                  </a:lnTo>
                </a:path>
              </a:pathLst>
            </a:custGeom>
            <a:noFill/>
            <a:ln w="3175">
              <a:solidFill>
                <a:srgbClr val="91557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78" name="Freeform 85"/>
            <p:cNvSpPr>
              <a:spLocks/>
            </p:cNvSpPr>
            <p:nvPr/>
          </p:nvSpPr>
          <p:spPr bwMode="auto">
            <a:xfrm>
              <a:off x="7064375" y="3159125"/>
              <a:ext cx="322263" cy="311150"/>
            </a:xfrm>
            <a:custGeom>
              <a:avLst/>
              <a:gdLst>
                <a:gd name="T0" fmla="*/ 102 w 203"/>
                <a:gd name="T1" fmla="*/ 196 h 196"/>
                <a:gd name="T2" fmla="*/ 92 w 203"/>
                <a:gd name="T3" fmla="*/ 196 h 196"/>
                <a:gd name="T4" fmla="*/ 83 w 203"/>
                <a:gd name="T5" fmla="*/ 194 h 196"/>
                <a:gd name="T6" fmla="*/ 73 w 203"/>
                <a:gd name="T7" fmla="*/ 192 h 196"/>
                <a:gd name="T8" fmla="*/ 63 w 203"/>
                <a:gd name="T9" fmla="*/ 188 h 196"/>
                <a:gd name="T10" fmla="*/ 46 w 203"/>
                <a:gd name="T11" fmla="*/ 181 h 196"/>
                <a:gd name="T12" fmla="*/ 31 w 203"/>
                <a:gd name="T13" fmla="*/ 167 h 196"/>
                <a:gd name="T14" fmla="*/ 19 w 203"/>
                <a:gd name="T15" fmla="*/ 154 h 196"/>
                <a:gd name="T16" fmla="*/ 10 w 203"/>
                <a:gd name="T17" fmla="*/ 137 h 196"/>
                <a:gd name="T18" fmla="*/ 6 w 203"/>
                <a:gd name="T19" fmla="*/ 127 h 196"/>
                <a:gd name="T20" fmla="*/ 4 w 203"/>
                <a:gd name="T21" fmla="*/ 117 h 196"/>
                <a:gd name="T22" fmla="*/ 2 w 203"/>
                <a:gd name="T23" fmla="*/ 108 h 196"/>
                <a:gd name="T24" fmla="*/ 0 w 203"/>
                <a:gd name="T25" fmla="*/ 98 h 196"/>
                <a:gd name="T26" fmla="*/ 2 w 203"/>
                <a:gd name="T27" fmla="*/ 89 h 196"/>
                <a:gd name="T28" fmla="*/ 4 w 203"/>
                <a:gd name="T29" fmla="*/ 79 h 196"/>
                <a:gd name="T30" fmla="*/ 6 w 203"/>
                <a:gd name="T31" fmla="*/ 69 h 196"/>
                <a:gd name="T32" fmla="*/ 10 w 203"/>
                <a:gd name="T33" fmla="*/ 60 h 196"/>
                <a:gd name="T34" fmla="*/ 19 w 203"/>
                <a:gd name="T35" fmla="*/ 42 h 196"/>
                <a:gd name="T36" fmla="*/ 31 w 203"/>
                <a:gd name="T37" fmla="*/ 29 h 196"/>
                <a:gd name="T38" fmla="*/ 46 w 203"/>
                <a:gd name="T39" fmla="*/ 16 h 196"/>
                <a:gd name="T40" fmla="*/ 63 w 203"/>
                <a:gd name="T41" fmla="*/ 8 h 196"/>
                <a:gd name="T42" fmla="*/ 73 w 203"/>
                <a:gd name="T43" fmla="*/ 4 h 196"/>
                <a:gd name="T44" fmla="*/ 83 w 203"/>
                <a:gd name="T45" fmla="*/ 2 h 196"/>
                <a:gd name="T46" fmla="*/ 92 w 203"/>
                <a:gd name="T47" fmla="*/ 0 h 196"/>
                <a:gd name="T48" fmla="*/ 102 w 203"/>
                <a:gd name="T49" fmla="*/ 0 h 196"/>
                <a:gd name="T50" fmla="*/ 113 w 203"/>
                <a:gd name="T51" fmla="*/ 0 h 196"/>
                <a:gd name="T52" fmla="*/ 123 w 203"/>
                <a:gd name="T53" fmla="*/ 2 h 196"/>
                <a:gd name="T54" fmla="*/ 132 w 203"/>
                <a:gd name="T55" fmla="*/ 4 h 196"/>
                <a:gd name="T56" fmla="*/ 142 w 203"/>
                <a:gd name="T57" fmla="*/ 8 h 196"/>
                <a:gd name="T58" fmla="*/ 159 w 203"/>
                <a:gd name="T59" fmla="*/ 16 h 196"/>
                <a:gd name="T60" fmla="*/ 175 w 203"/>
                <a:gd name="T61" fmla="*/ 29 h 196"/>
                <a:gd name="T62" fmla="*/ 186 w 203"/>
                <a:gd name="T63" fmla="*/ 42 h 196"/>
                <a:gd name="T64" fmla="*/ 196 w 203"/>
                <a:gd name="T65" fmla="*/ 60 h 196"/>
                <a:gd name="T66" fmla="*/ 200 w 203"/>
                <a:gd name="T67" fmla="*/ 69 h 196"/>
                <a:gd name="T68" fmla="*/ 202 w 203"/>
                <a:gd name="T69" fmla="*/ 79 h 196"/>
                <a:gd name="T70" fmla="*/ 203 w 203"/>
                <a:gd name="T71" fmla="*/ 89 h 196"/>
                <a:gd name="T72" fmla="*/ 203 w 203"/>
                <a:gd name="T73" fmla="*/ 98 h 196"/>
                <a:gd name="T74" fmla="*/ 203 w 203"/>
                <a:gd name="T75" fmla="*/ 108 h 196"/>
                <a:gd name="T76" fmla="*/ 202 w 203"/>
                <a:gd name="T77" fmla="*/ 117 h 196"/>
                <a:gd name="T78" fmla="*/ 200 w 203"/>
                <a:gd name="T79" fmla="*/ 127 h 196"/>
                <a:gd name="T80" fmla="*/ 196 w 203"/>
                <a:gd name="T81" fmla="*/ 137 h 196"/>
                <a:gd name="T82" fmla="*/ 186 w 203"/>
                <a:gd name="T83" fmla="*/ 154 h 196"/>
                <a:gd name="T84" fmla="*/ 175 w 203"/>
                <a:gd name="T85" fmla="*/ 167 h 196"/>
                <a:gd name="T86" fmla="*/ 159 w 203"/>
                <a:gd name="T87" fmla="*/ 181 h 196"/>
                <a:gd name="T88" fmla="*/ 142 w 203"/>
                <a:gd name="T89" fmla="*/ 188 h 196"/>
                <a:gd name="T90" fmla="*/ 132 w 203"/>
                <a:gd name="T91" fmla="*/ 192 h 196"/>
                <a:gd name="T92" fmla="*/ 123 w 203"/>
                <a:gd name="T93" fmla="*/ 194 h 196"/>
                <a:gd name="T94" fmla="*/ 113 w 203"/>
                <a:gd name="T95" fmla="*/ 196 h 196"/>
                <a:gd name="T96" fmla="*/ 102 w 203"/>
                <a:gd name="T9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196">
                  <a:moveTo>
                    <a:pt x="102" y="196"/>
                  </a:moveTo>
                  <a:lnTo>
                    <a:pt x="92" y="196"/>
                  </a:lnTo>
                  <a:lnTo>
                    <a:pt x="83" y="194"/>
                  </a:lnTo>
                  <a:lnTo>
                    <a:pt x="73" y="192"/>
                  </a:lnTo>
                  <a:lnTo>
                    <a:pt x="63" y="188"/>
                  </a:lnTo>
                  <a:lnTo>
                    <a:pt x="46" y="181"/>
                  </a:lnTo>
                  <a:lnTo>
                    <a:pt x="31" y="167"/>
                  </a:lnTo>
                  <a:lnTo>
                    <a:pt x="19" y="154"/>
                  </a:lnTo>
                  <a:lnTo>
                    <a:pt x="10" y="137"/>
                  </a:lnTo>
                  <a:lnTo>
                    <a:pt x="6" y="127"/>
                  </a:lnTo>
                  <a:lnTo>
                    <a:pt x="4" y="117"/>
                  </a:lnTo>
                  <a:lnTo>
                    <a:pt x="2" y="108"/>
                  </a:lnTo>
                  <a:lnTo>
                    <a:pt x="0" y="98"/>
                  </a:lnTo>
                  <a:lnTo>
                    <a:pt x="2" y="89"/>
                  </a:lnTo>
                  <a:lnTo>
                    <a:pt x="4" y="79"/>
                  </a:lnTo>
                  <a:lnTo>
                    <a:pt x="6" y="69"/>
                  </a:lnTo>
                  <a:lnTo>
                    <a:pt x="10" y="60"/>
                  </a:lnTo>
                  <a:lnTo>
                    <a:pt x="19" y="42"/>
                  </a:lnTo>
                  <a:lnTo>
                    <a:pt x="31" y="29"/>
                  </a:lnTo>
                  <a:lnTo>
                    <a:pt x="46" y="16"/>
                  </a:lnTo>
                  <a:lnTo>
                    <a:pt x="63" y="8"/>
                  </a:lnTo>
                  <a:lnTo>
                    <a:pt x="73" y="4"/>
                  </a:lnTo>
                  <a:lnTo>
                    <a:pt x="83" y="2"/>
                  </a:lnTo>
                  <a:lnTo>
                    <a:pt x="92" y="0"/>
                  </a:lnTo>
                  <a:lnTo>
                    <a:pt x="102" y="0"/>
                  </a:lnTo>
                  <a:lnTo>
                    <a:pt x="113" y="0"/>
                  </a:lnTo>
                  <a:lnTo>
                    <a:pt x="123" y="2"/>
                  </a:lnTo>
                  <a:lnTo>
                    <a:pt x="132" y="4"/>
                  </a:lnTo>
                  <a:lnTo>
                    <a:pt x="142" y="8"/>
                  </a:lnTo>
                  <a:lnTo>
                    <a:pt x="159" y="16"/>
                  </a:lnTo>
                  <a:lnTo>
                    <a:pt x="175" y="29"/>
                  </a:lnTo>
                  <a:lnTo>
                    <a:pt x="186" y="42"/>
                  </a:lnTo>
                  <a:lnTo>
                    <a:pt x="196" y="60"/>
                  </a:lnTo>
                  <a:lnTo>
                    <a:pt x="200" y="69"/>
                  </a:lnTo>
                  <a:lnTo>
                    <a:pt x="202" y="79"/>
                  </a:lnTo>
                  <a:lnTo>
                    <a:pt x="203" y="89"/>
                  </a:lnTo>
                  <a:lnTo>
                    <a:pt x="203" y="98"/>
                  </a:lnTo>
                  <a:lnTo>
                    <a:pt x="203" y="108"/>
                  </a:lnTo>
                  <a:lnTo>
                    <a:pt x="202" y="117"/>
                  </a:lnTo>
                  <a:lnTo>
                    <a:pt x="200" y="127"/>
                  </a:lnTo>
                  <a:lnTo>
                    <a:pt x="196" y="137"/>
                  </a:lnTo>
                  <a:lnTo>
                    <a:pt x="186" y="154"/>
                  </a:lnTo>
                  <a:lnTo>
                    <a:pt x="175" y="167"/>
                  </a:lnTo>
                  <a:lnTo>
                    <a:pt x="159" y="181"/>
                  </a:lnTo>
                  <a:lnTo>
                    <a:pt x="142" y="188"/>
                  </a:lnTo>
                  <a:lnTo>
                    <a:pt x="132" y="192"/>
                  </a:lnTo>
                  <a:lnTo>
                    <a:pt x="123" y="194"/>
                  </a:lnTo>
                  <a:lnTo>
                    <a:pt x="113" y="196"/>
                  </a:lnTo>
                  <a:lnTo>
                    <a:pt x="102" y="196"/>
                  </a:lnTo>
                  <a:close/>
                </a:path>
              </a:pathLst>
            </a:custGeom>
            <a:solidFill>
              <a:srgbClr val="E3E08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9" name="Freeform 86"/>
            <p:cNvSpPr>
              <a:spLocks/>
            </p:cNvSpPr>
            <p:nvPr/>
          </p:nvSpPr>
          <p:spPr bwMode="auto">
            <a:xfrm>
              <a:off x="7064375" y="3159125"/>
              <a:ext cx="322263" cy="311150"/>
            </a:xfrm>
            <a:custGeom>
              <a:avLst/>
              <a:gdLst>
                <a:gd name="T0" fmla="*/ 102 w 203"/>
                <a:gd name="T1" fmla="*/ 196 h 196"/>
                <a:gd name="T2" fmla="*/ 92 w 203"/>
                <a:gd name="T3" fmla="*/ 196 h 196"/>
                <a:gd name="T4" fmla="*/ 83 w 203"/>
                <a:gd name="T5" fmla="*/ 194 h 196"/>
                <a:gd name="T6" fmla="*/ 73 w 203"/>
                <a:gd name="T7" fmla="*/ 192 h 196"/>
                <a:gd name="T8" fmla="*/ 63 w 203"/>
                <a:gd name="T9" fmla="*/ 188 h 196"/>
                <a:gd name="T10" fmla="*/ 46 w 203"/>
                <a:gd name="T11" fmla="*/ 181 h 196"/>
                <a:gd name="T12" fmla="*/ 31 w 203"/>
                <a:gd name="T13" fmla="*/ 167 h 196"/>
                <a:gd name="T14" fmla="*/ 19 w 203"/>
                <a:gd name="T15" fmla="*/ 154 h 196"/>
                <a:gd name="T16" fmla="*/ 10 w 203"/>
                <a:gd name="T17" fmla="*/ 137 h 196"/>
                <a:gd name="T18" fmla="*/ 6 w 203"/>
                <a:gd name="T19" fmla="*/ 127 h 196"/>
                <a:gd name="T20" fmla="*/ 4 w 203"/>
                <a:gd name="T21" fmla="*/ 117 h 196"/>
                <a:gd name="T22" fmla="*/ 2 w 203"/>
                <a:gd name="T23" fmla="*/ 108 h 196"/>
                <a:gd name="T24" fmla="*/ 0 w 203"/>
                <a:gd name="T25" fmla="*/ 98 h 196"/>
                <a:gd name="T26" fmla="*/ 2 w 203"/>
                <a:gd name="T27" fmla="*/ 89 h 196"/>
                <a:gd name="T28" fmla="*/ 4 w 203"/>
                <a:gd name="T29" fmla="*/ 79 h 196"/>
                <a:gd name="T30" fmla="*/ 6 w 203"/>
                <a:gd name="T31" fmla="*/ 69 h 196"/>
                <a:gd name="T32" fmla="*/ 10 w 203"/>
                <a:gd name="T33" fmla="*/ 60 h 196"/>
                <a:gd name="T34" fmla="*/ 19 w 203"/>
                <a:gd name="T35" fmla="*/ 42 h 196"/>
                <a:gd name="T36" fmla="*/ 31 w 203"/>
                <a:gd name="T37" fmla="*/ 29 h 196"/>
                <a:gd name="T38" fmla="*/ 46 w 203"/>
                <a:gd name="T39" fmla="*/ 16 h 196"/>
                <a:gd name="T40" fmla="*/ 63 w 203"/>
                <a:gd name="T41" fmla="*/ 8 h 196"/>
                <a:gd name="T42" fmla="*/ 73 w 203"/>
                <a:gd name="T43" fmla="*/ 4 h 196"/>
                <a:gd name="T44" fmla="*/ 83 w 203"/>
                <a:gd name="T45" fmla="*/ 2 h 196"/>
                <a:gd name="T46" fmla="*/ 92 w 203"/>
                <a:gd name="T47" fmla="*/ 0 h 196"/>
                <a:gd name="T48" fmla="*/ 102 w 203"/>
                <a:gd name="T49" fmla="*/ 0 h 196"/>
                <a:gd name="T50" fmla="*/ 113 w 203"/>
                <a:gd name="T51" fmla="*/ 0 h 196"/>
                <a:gd name="T52" fmla="*/ 123 w 203"/>
                <a:gd name="T53" fmla="*/ 2 h 196"/>
                <a:gd name="T54" fmla="*/ 132 w 203"/>
                <a:gd name="T55" fmla="*/ 4 h 196"/>
                <a:gd name="T56" fmla="*/ 142 w 203"/>
                <a:gd name="T57" fmla="*/ 8 h 196"/>
                <a:gd name="T58" fmla="*/ 159 w 203"/>
                <a:gd name="T59" fmla="*/ 16 h 196"/>
                <a:gd name="T60" fmla="*/ 175 w 203"/>
                <a:gd name="T61" fmla="*/ 29 h 196"/>
                <a:gd name="T62" fmla="*/ 186 w 203"/>
                <a:gd name="T63" fmla="*/ 42 h 196"/>
                <a:gd name="T64" fmla="*/ 196 w 203"/>
                <a:gd name="T65" fmla="*/ 60 h 196"/>
                <a:gd name="T66" fmla="*/ 200 w 203"/>
                <a:gd name="T67" fmla="*/ 69 h 196"/>
                <a:gd name="T68" fmla="*/ 202 w 203"/>
                <a:gd name="T69" fmla="*/ 79 h 196"/>
                <a:gd name="T70" fmla="*/ 203 w 203"/>
                <a:gd name="T71" fmla="*/ 89 h 196"/>
                <a:gd name="T72" fmla="*/ 203 w 203"/>
                <a:gd name="T73" fmla="*/ 98 h 196"/>
                <a:gd name="T74" fmla="*/ 203 w 203"/>
                <a:gd name="T75" fmla="*/ 108 h 196"/>
                <a:gd name="T76" fmla="*/ 202 w 203"/>
                <a:gd name="T77" fmla="*/ 117 h 196"/>
                <a:gd name="T78" fmla="*/ 200 w 203"/>
                <a:gd name="T79" fmla="*/ 127 h 196"/>
                <a:gd name="T80" fmla="*/ 196 w 203"/>
                <a:gd name="T81" fmla="*/ 137 h 196"/>
                <a:gd name="T82" fmla="*/ 186 w 203"/>
                <a:gd name="T83" fmla="*/ 154 h 196"/>
                <a:gd name="T84" fmla="*/ 175 w 203"/>
                <a:gd name="T85" fmla="*/ 167 h 196"/>
                <a:gd name="T86" fmla="*/ 159 w 203"/>
                <a:gd name="T87" fmla="*/ 181 h 196"/>
                <a:gd name="T88" fmla="*/ 142 w 203"/>
                <a:gd name="T89" fmla="*/ 188 h 196"/>
                <a:gd name="T90" fmla="*/ 132 w 203"/>
                <a:gd name="T91" fmla="*/ 192 h 196"/>
                <a:gd name="T92" fmla="*/ 123 w 203"/>
                <a:gd name="T93" fmla="*/ 194 h 196"/>
                <a:gd name="T94" fmla="*/ 113 w 203"/>
                <a:gd name="T95" fmla="*/ 196 h 196"/>
                <a:gd name="T96" fmla="*/ 102 w 203"/>
                <a:gd name="T9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196">
                  <a:moveTo>
                    <a:pt x="102" y="196"/>
                  </a:moveTo>
                  <a:lnTo>
                    <a:pt x="92" y="196"/>
                  </a:lnTo>
                  <a:lnTo>
                    <a:pt x="83" y="194"/>
                  </a:lnTo>
                  <a:lnTo>
                    <a:pt x="73" y="192"/>
                  </a:lnTo>
                  <a:lnTo>
                    <a:pt x="63" y="188"/>
                  </a:lnTo>
                  <a:lnTo>
                    <a:pt x="46" y="181"/>
                  </a:lnTo>
                  <a:lnTo>
                    <a:pt x="31" y="167"/>
                  </a:lnTo>
                  <a:lnTo>
                    <a:pt x="19" y="154"/>
                  </a:lnTo>
                  <a:lnTo>
                    <a:pt x="10" y="137"/>
                  </a:lnTo>
                  <a:lnTo>
                    <a:pt x="6" y="127"/>
                  </a:lnTo>
                  <a:lnTo>
                    <a:pt x="4" y="117"/>
                  </a:lnTo>
                  <a:lnTo>
                    <a:pt x="2" y="108"/>
                  </a:lnTo>
                  <a:lnTo>
                    <a:pt x="0" y="98"/>
                  </a:lnTo>
                  <a:lnTo>
                    <a:pt x="2" y="89"/>
                  </a:lnTo>
                  <a:lnTo>
                    <a:pt x="4" y="79"/>
                  </a:lnTo>
                  <a:lnTo>
                    <a:pt x="6" y="69"/>
                  </a:lnTo>
                  <a:lnTo>
                    <a:pt x="10" y="60"/>
                  </a:lnTo>
                  <a:lnTo>
                    <a:pt x="19" y="42"/>
                  </a:lnTo>
                  <a:lnTo>
                    <a:pt x="31" y="29"/>
                  </a:lnTo>
                  <a:lnTo>
                    <a:pt x="46" y="16"/>
                  </a:lnTo>
                  <a:lnTo>
                    <a:pt x="63" y="8"/>
                  </a:lnTo>
                  <a:lnTo>
                    <a:pt x="73" y="4"/>
                  </a:lnTo>
                  <a:lnTo>
                    <a:pt x="83" y="2"/>
                  </a:lnTo>
                  <a:lnTo>
                    <a:pt x="92" y="0"/>
                  </a:lnTo>
                  <a:lnTo>
                    <a:pt x="102" y="0"/>
                  </a:lnTo>
                  <a:lnTo>
                    <a:pt x="113" y="0"/>
                  </a:lnTo>
                  <a:lnTo>
                    <a:pt x="123" y="2"/>
                  </a:lnTo>
                  <a:lnTo>
                    <a:pt x="132" y="4"/>
                  </a:lnTo>
                  <a:lnTo>
                    <a:pt x="142" y="8"/>
                  </a:lnTo>
                  <a:lnTo>
                    <a:pt x="159" y="16"/>
                  </a:lnTo>
                  <a:lnTo>
                    <a:pt x="175" y="29"/>
                  </a:lnTo>
                  <a:lnTo>
                    <a:pt x="186" y="42"/>
                  </a:lnTo>
                  <a:lnTo>
                    <a:pt x="196" y="60"/>
                  </a:lnTo>
                  <a:lnTo>
                    <a:pt x="200" y="69"/>
                  </a:lnTo>
                  <a:lnTo>
                    <a:pt x="202" y="79"/>
                  </a:lnTo>
                  <a:lnTo>
                    <a:pt x="203" y="89"/>
                  </a:lnTo>
                  <a:lnTo>
                    <a:pt x="203" y="98"/>
                  </a:lnTo>
                  <a:lnTo>
                    <a:pt x="203" y="108"/>
                  </a:lnTo>
                  <a:lnTo>
                    <a:pt x="202" y="117"/>
                  </a:lnTo>
                  <a:lnTo>
                    <a:pt x="200" y="127"/>
                  </a:lnTo>
                  <a:lnTo>
                    <a:pt x="196" y="137"/>
                  </a:lnTo>
                  <a:lnTo>
                    <a:pt x="186" y="154"/>
                  </a:lnTo>
                  <a:lnTo>
                    <a:pt x="175" y="167"/>
                  </a:lnTo>
                  <a:lnTo>
                    <a:pt x="159" y="181"/>
                  </a:lnTo>
                  <a:lnTo>
                    <a:pt x="142" y="188"/>
                  </a:lnTo>
                  <a:lnTo>
                    <a:pt x="132" y="192"/>
                  </a:lnTo>
                  <a:lnTo>
                    <a:pt x="123" y="194"/>
                  </a:lnTo>
                  <a:lnTo>
                    <a:pt x="113" y="196"/>
                  </a:lnTo>
                  <a:lnTo>
                    <a:pt x="102" y="196"/>
                  </a:lnTo>
                </a:path>
              </a:pathLst>
            </a:custGeom>
            <a:noFill/>
            <a:ln w="3175">
              <a:solidFill>
                <a:srgbClr val="E3E086"/>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80" name="Freeform 87"/>
            <p:cNvSpPr>
              <a:spLocks noEditPoints="1"/>
            </p:cNvSpPr>
            <p:nvPr/>
          </p:nvSpPr>
          <p:spPr bwMode="auto">
            <a:xfrm>
              <a:off x="7110413" y="3254375"/>
              <a:ext cx="90487" cy="109538"/>
            </a:xfrm>
            <a:custGeom>
              <a:avLst/>
              <a:gdLst>
                <a:gd name="T0" fmla="*/ 32 w 57"/>
                <a:gd name="T1" fmla="*/ 0 h 69"/>
                <a:gd name="T2" fmla="*/ 38 w 57"/>
                <a:gd name="T3" fmla="*/ 0 h 69"/>
                <a:gd name="T4" fmla="*/ 42 w 57"/>
                <a:gd name="T5" fmla="*/ 0 h 69"/>
                <a:gd name="T6" fmla="*/ 46 w 57"/>
                <a:gd name="T7" fmla="*/ 2 h 69"/>
                <a:gd name="T8" fmla="*/ 50 w 57"/>
                <a:gd name="T9" fmla="*/ 4 h 69"/>
                <a:gd name="T10" fmla="*/ 52 w 57"/>
                <a:gd name="T11" fmla="*/ 7 h 69"/>
                <a:gd name="T12" fmla="*/ 54 w 57"/>
                <a:gd name="T13" fmla="*/ 11 h 69"/>
                <a:gd name="T14" fmla="*/ 55 w 57"/>
                <a:gd name="T15" fmla="*/ 15 h 69"/>
                <a:gd name="T16" fmla="*/ 55 w 57"/>
                <a:gd name="T17" fmla="*/ 19 h 69"/>
                <a:gd name="T18" fmla="*/ 54 w 57"/>
                <a:gd name="T19" fmla="*/ 23 h 69"/>
                <a:gd name="T20" fmla="*/ 52 w 57"/>
                <a:gd name="T21" fmla="*/ 27 h 69"/>
                <a:gd name="T22" fmla="*/ 48 w 57"/>
                <a:gd name="T23" fmla="*/ 30 h 69"/>
                <a:gd name="T24" fmla="*/ 48 w 57"/>
                <a:gd name="T25" fmla="*/ 32 h 69"/>
                <a:gd name="T26" fmla="*/ 54 w 57"/>
                <a:gd name="T27" fmla="*/ 36 h 69"/>
                <a:gd name="T28" fmla="*/ 55 w 57"/>
                <a:gd name="T29" fmla="*/ 40 h 69"/>
                <a:gd name="T30" fmla="*/ 57 w 57"/>
                <a:gd name="T31" fmla="*/ 46 h 69"/>
                <a:gd name="T32" fmla="*/ 57 w 57"/>
                <a:gd name="T33" fmla="*/ 50 h 69"/>
                <a:gd name="T34" fmla="*/ 57 w 57"/>
                <a:gd name="T35" fmla="*/ 55 h 69"/>
                <a:gd name="T36" fmla="*/ 55 w 57"/>
                <a:gd name="T37" fmla="*/ 59 h 69"/>
                <a:gd name="T38" fmla="*/ 52 w 57"/>
                <a:gd name="T39" fmla="*/ 63 h 69"/>
                <a:gd name="T40" fmla="*/ 48 w 57"/>
                <a:gd name="T41" fmla="*/ 65 h 69"/>
                <a:gd name="T42" fmla="*/ 44 w 57"/>
                <a:gd name="T43" fmla="*/ 67 h 69"/>
                <a:gd name="T44" fmla="*/ 38 w 57"/>
                <a:gd name="T45" fmla="*/ 67 h 69"/>
                <a:gd name="T46" fmla="*/ 30 w 57"/>
                <a:gd name="T47" fmla="*/ 69 h 69"/>
                <a:gd name="T48" fmla="*/ 0 w 57"/>
                <a:gd name="T49" fmla="*/ 0 h 69"/>
                <a:gd name="T50" fmla="*/ 25 w 57"/>
                <a:gd name="T51" fmla="*/ 27 h 69"/>
                <a:gd name="T52" fmla="*/ 30 w 57"/>
                <a:gd name="T53" fmla="*/ 27 h 69"/>
                <a:gd name="T54" fmla="*/ 34 w 57"/>
                <a:gd name="T55" fmla="*/ 27 h 69"/>
                <a:gd name="T56" fmla="*/ 38 w 57"/>
                <a:gd name="T57" fmla="*/ 25 h 69"/>
                <a:gd name="T58" fmla="*/ 40 w 57"/>
                <a:gd name="T59" fmla="*/ 23 h 69"/>
                <a:gd name="T60" fmla="*/ 40 w 57"/>
                <a:gd name="T61" fmla="*/ 21 h 69"/>
                <a:gd name="T62" fmla="*/ 42 w 57"/>
                <a:gd name="T63" fmla="*/ 17 h 69"/>
                <a:gd name="T64" fmla="*/ 40 w 57"/>
                <a:gd name="T65" fmla="*/ 15 h 69"/>
                <a:gd name="T66" fmla="*/ 38 w 57"/>
                <a:gd name="T67" fmla="*/ 13 h 69"/>
                <a:gd name="T68" fmla="*/ 36 w 57"/>
                <a:gd name="T69" fmla="*/ 11 h 69"/>
                <a:gd name="T70" fmla="*/ 34 w 57"/>
                <a:gd name="T71" fmla="*/ 11 h 69"/>
                <a:gd name="T72" fmla="*/ 29 w 57"/>
                <a:gd name="T73" fmla="*/ 11 h 69"/>
                <a:gd name="T74" fmla="*/ 15 w 57"/>
                <a:gd name="T75" fmla="*/ 11 h 69"/>
                <a:gd name="T76" fmla="*/ 29 w 57"/>
                <a:gd name="T77" fmla="*/ 57 h 69"/>
                <a:gd name="T78" fmla="*/ 34 w 57"/>
                <a:gd name="T79" fmla="*/ 57 h 69"/>
                <a:gd name="T80" fmla="*/ 38 w 57"/>
                <a:gd name="T81" fmla="*/ 55 h 69"/>
                <a:gd name="T82" fmla="*/ 40 w 57"/>
                <a:gd name="T83" fmla="*/ 55 h 69"/>
                <a:gd name="T84" fmla="*/ 42 w 57"/>
                <a:gd name="T85" fmla="*/ 54 h 69"/>
                <a:gd name="T86" fmla="*/ 44 w 57"/>
                <a:gd name="T87" fmla="*/ 50 h 69"/>
                <a:gd name="T88" fmla="*/ 44 w 57"/>
                <a:gd name="T89" fmla="*/ 48 h 69"/>
                <a:gd name="T90" fmla="*/ 44 w 57"/>
                <a:gd name="T91" fmla="*/ 44 h 69"/>
                <a:gd name="T92" fmla="*/ 42 w 57"/>
                <a:gd name="T93" fmla="*/ 42 h 69"/>
                <a:gd name="T94" fmla="*/ 40 w 57"/>
                <a:gd name="T95" fmla="*/ 40 h 69"/>
                <a:gd name="T96" fmla="*/ 36 w 57"/>
                <a:gd name="T97" fmla="*/ 38 h 69"/>
                <a:gd name="T98" fmla="*/ 32 w 57"/>
                <a:gd name="T99" fmla="*/ 38 h 69"/>
                <a:gd name="T100" fmla="*/ 15 w 57"/>
                <a:gd name="T101" fmla="*/ 3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 h="69">
                  <a:moveTo>
                    <a:pt x="0" y="0"/>
                  </a:moveTo>
                  <a:lnTo>
                    <a:pt x="29" y="0"/>
                  </a:lnTo>
                  <a:lnTo>
                    <a:pt x="30" y="0"/>
                  </a:lnTo>
                  <a:lnTo>
                    <a:pt x="32" y="0"/>
                  </a:lnTo>
                  <a:lnTo>
                    <a:pt x="34" y="0"/>
                  </a:lnTo>
                  <a:lnTo>
                    <a:pt x="34" y="0"/>
                  </a:lnTo>
                  <a:lnTo>
                    <a:pt x="36" y="0"/>
                  </a:lnTo>
                  <a:lnTo>
                    <a:pt x="38" y="0"/>
                  </a:lnTo>
                  <a:lnTo>
                    <a:pt x="40" y="0"/>
                  </a:lnTo>
                  <a:lnTo>
                    <a:pt x="40" y="0"/>
                  </a:lnTo>
                  <a:lnTo>
                    <a:pt x="42" y="0"/>
                  </a:lnTo>
                  <a:lnTo>
                    <a:pt x="42" y="0"/>
                  </a:lnTo>
                  <a:lnTo>
                    <a:pt x="44" y="2"/>
                  </a:lnTo>
                  <a:lnTo>
                    <a:pt x="44" y="2"/>
                  </a:lnTo>
                  <a:lnTo>
                    <a:pt x="46" y="2"/>
                  </a:lnTo>
                  <a:lnTo>
                    <a:pt x="46" y="2"/>
                  </a:lnTo>
                  <a:lnTo>
                    <a:pt x="46" y="2"/>
                  </a:lnTo>
                  <a:lnTo>
                    <a:pt x="48" y="4"/>
                  </a:lnTo>
                  <a:lnTo>
                    <a:pt x="48" y="4"/>
                  </a:lnTo>
                  <a:lnTo>
                    <a:pt x="50" y="4"/>
                  </a:lnTo>
                  <a:lnTo>
                    <a:pt x="50" y="5"/>
                  </a:lnTo>
                  <a:lnTo>
                    <a:pt x="50" y="5"/>
                  </a:lnTo>
                  <a:lnTo>
                    <a:pt x="52" y="5"/>
                  </a:lnTo>
                  <a:lnTo>
                    <a:pt x="52" y="7"/>
                  </a:lnTo>
                  <a:lnTo>
                    <a:pt x="52" y="7"/>
                  </a:lnTo>
                  <a:lnTo>
                    <a:pt x="54" y="9"/>
                  </a:lnTo>
                  <a:lnTo>
                    <a:pt x="54" y="9"/>
                  </a:lnTo>
                  <a:lnTo>
                    <a:pt x="54" y="11"/>
                  </a:lnTo>
                  <a:lnTo>
                    <a:pt x="54" y="11"/>
                  </a:lnTo>
                  <a:lnTo>
                    <a:pt x="54" y="13"/>
                  </a:lnTo>
                  <a:lnTo>
                    <a:pt x="54" y="13"/>
                  </a:lnTo>
                  <a:lnTo>
                    <a:pt x="55" y="15"/>
                  </a:lnTo>
                  <a:lnTo>
                    <a:pt x="55" y="15"/>
                  </a:lnTo>
                  <a:lnTo>
                    <a:pt x="55" y="17"/>
                  </a:lnTo>
                  <a:lnTo>
                    <a:pt x="55" y="19"/>
                  </a:lnTo>
                  <a:lnTo>
                    <a:pt x="55" y="19"/>
                  </a:lnTo>
                  <a:lnTo>
                    <a:pt x="54" y="21"/>
                  </a:lnTo>
                  <a:lnTo>
                    <a:pt x="54" y="21"/>
                  </a:lnTo>
                  <a:lnTo>
                    <a:pt x="54" y="23"/>
                  </a:lnTo>
                  <a:lnTo>
                    <a:pt x="54" y="23"/>
                  </a:lnTo>
                  <a:lnTo>
                    <a:pt x="54" y="25"/>
                  </a:lnTo>
                  <a:lnTo>
                    <a:pt x="52" y="25"/>
                  </a:lnTo>
                  <a:lnTo>
                    <a:pt x="52" y="27"/>
                  </a:lnTo>
                  <a:lnTo>
                    <a:pt x="52" y="27"/>
                  </a:lnTo>
                  <a:lnTo>
                    <a:pt x="50" y="29"/>
                  </a:lnTo>
                  <a:lnTo>
                    <a:pt x="50" y="29"/>
                  </a:lnTo>
                  <a:lnTo>
                    <a:pt x="48" y="30"/>
                  </a:lnTo>
                  <a:lnTo>
                    <a:pt x="48" y="30"/>
                  </a:lnTo>
                  <a:lnTo>
                    <a:pt x="46" y="30"/>
                  </a:lnTo>
                  <a:lnTo>
                    <a:pt x="46" y="32"/>
                  </a:lnTo>
                  <a:lnTo>
                    <a:pt x="46" y="32"/>
                  </a:lnTo>
                  <a:lnTo>
                    <a:pt x="48" y="32"/>
                  </a:lnTo>
                  <a:lnTo>
                    <a:pt x="50" y="34"/>
                  </a:lnTo>
                  <a:lnTo>
                    <a:pt x="52" y="34"/>
                  </a:lnTo>
                  <a:lnTo>
                    <a:pt x="52" y="34"/>
                  </a:lnTo>
                  <a:lnTo>
                    <a:pt x="54" y="36"/>
                  </a:lnTo>
                  <a:lnTo>
                    <a:pt x="54" y="36"/>
                  </a:lnTo>
                  <a:lnTo>
                    <a:pt x="55" y="38"/>
                  </a:lnTo>
                  <a:lnTo>
                    <a:pt x="55" y="38"/>
                  </a:lnTo>
                  <a:lnTo>
                    <a:pt x="55" y="40"/>
                  </a:lnTo>
                  <a:lnTo>
                    <a:pt x="57" y="42"/>
                  </a:lnTo>
                  <a:lnTo>
                    <a:pt x="57" y="42"/>
                  </a:lnTo>
                  <a:lnTo>
                    <a:pt x="57" y="44"/>
                  </a:lnTo>
                  <a:lnTo>
                    <a:pt x="57" y="46"/>
                  </a:lnTo>
                  <a:lnTo>
                    <a:pt x="57" y="48"/>
                  </a:lnTo>
                  <a:lnTo>
                    <a:pt x="57" y="48"/>
                  </a:lnTo>
                  <a:lnTo>
                    <a:pt x="57" y="50"/>
                  </a:lnTo>
                  <a:lnTo>
                    <a:pt x="57" y="50"/>
                  </a:lnTo>
                  <a:lnTo>
                    <a:pt x="57" y="52"/>
                  </a:lnTo>
                  <a:lnTo>
                    <a:pt x="57" y="54"/>
                  </a:lnTo>
                  <a:lnTo>
                    <a:pt x="57" y="54"/>
                  </a:lnTo>
                  <a:lnTo>
                    <a:pt x="57" y="55"/>
                  </a:lnTo>
                  <a:lnTo>
                    <a:pt x="57" y="55"/>
                  </a:lnTo>
                  <a:lnTo>
                    <a:pt x="55" y="57"/>
                  </a:lnTo>
                  <a:lnTo>
                    <a:pt x="55" y="59"/>
                  </a:lnTo>
                  <a:lnTo>
                    <a:pt x="55" y="59"/>
                  </a:lnTo>
                  <a:lnTo>
                    <a:pt x="54" y="61"/>
                  </a:lnTo>
                  <a:lnTo>
                    <a:pt x="54" y="61"/>
                  </a:lnTo>
                  <a:lnTo>
                    <a:pt x="54" y="63"/>
                  </a:lnTo>
                  <a:lnTo>
                    <a:pt x="52" y="63"/>
                  </a:lnTo>
                  <a:lnTo>
                    <a:pt x="52" y="63"/>
                  </a:lnTo>
                  <a:lnTo>
                    <a:pt x="50" y="65"/>
                  </a:lnTo>
                  <a:lnTo>
                    <a:pt x="50" y="65"/>
                  </a:lnTo>
                  <a:lnTo>
                    <a:pt x="48" y="65"/>
                  </a:lnTo>
                  <a:lnTo>
                    <a:pt x="48" y="67"/>
                  </a:lnTo>
                  <a:lnTo>
                    <a:pt x="46" y="67"/>
                  </a:lnTo>
                  <a:lnTo>
                    <a:pt x="44" y="67"/>
                  </a:lnTo>
                  <a:lnTo>
                    <a:pt x="44" y="67"/>
                  </a:lnTo>
                  <a:lnTo>
                    <a:pt x="42" y="67"/>
                  </a:lnTo>
                  <a:lnTo>
                    <a:pt x="40" y="67"/>
                  </a:lnTo>
                  <a:lnTo>
                    <a:pt x="40" y="67"/>
                  </a:lnTo>
                  <a:lnTo>
                    <a:pt x="38" y="67"/>
                  </a:lnTo>
                  <a:lnTo>
                    <a:pt x="36" y="69"/>
                  </a:lnTo>
                  <a:lnTo>
                    <a:pt x="34" y="69"/>
                  </a:lnTo>
                  <a:lnTo>
                    <a:pt x="32" y="69"/>
                  </a:lnTo>
                  <a:lnTo>
                    <a:pt x="30" y="69"/>
                  </a:lnTo>
                  <a:lnTo>
                    <a:pt x="27" y="69"/>
                  </a:lnTo>
                  <a:lnTo>
                    <a:pt x="25" y="69"/>
                  </a:lnTo>
                  <a:lnTo>
                    <a:pt x="0" y="69"/>
                  </a:lnTo>
                  <a:lnTo>
                    <a:pt x="0" y="0"/>
                  </a:lnTo>
                  <a:close/>
                  <a:moveTo>
                    <a:pt x="15" y="11"/>
                  </a:moveTo>
                  <a:lnTo>
                    <a:pt x="15" y="27"/>
                  </a:lnTo>
                  <a:lnTo>
                    <a:pt x="23" y="27"/>
                  </a:lnTo>
                  <a:lnTo>
                    <a:pt x="25" y="27"/>
                  </a:lnTo>
                  <a:lnTo>
                    <a:pt x="27" y="27"/>
                  </a:lnTo>
                  <a:lnTo>
                    <a:pt x="29" y="27"/>
                  </a:lnTo>
                  <a:lnTo>
                    <a:pt x="30" y="27"/>
                  </a:lnTo>
                  <a:lnTo>
                    <a:pt x="30" y="27"/>
                  </a:lnTo>
                  <a:lnTo>
                    <a:pt x="32" y="27"/>
                  </a:lnTo>
                  <a:lnTo>
                    <a:pt x="32" y="27"/>
                  </a:lnTo>
                  <a:lnTo>
                    <a:pt x="34" y="27"/>
                  </a:lnTo>
                  <a:lnTo>
                    <a:pt x="34" y="27"/>
                  </a:lnTo>
                  <a:lnTo>
                    <a:pt x="36" y="27"/>
                  </a:lnTo>
                  <a:lnTo>
                    <a:pt x="36" y="27"/>
                  </a:lnTo>
                  <a:lnTo>
                    <a:pt x="36" y="27"/>
                  </a:lnTo>
                  <a:lnTo>
                    <a:pt x="38" y="25"/>
                  </a:lnTo>
                  <a:lnTo>
                    <a:pt x="38" y="25"/>
                  </a:lnTo>
                  <a:lnTo>
                    <a:pt x="38" y="25"/>
                  </a:lnTo>
                  <a:lnTo>
                    <a:pt x="40" y="25"/>
                  </a:lnTo>
                  <a:lnTo>
                    <a:pt x="40" y="23"/>
                  </a:lnTo>
                  <a:lnTo>
                    <a:pt x="40" y="23"/>
                  </a:lnTo>
                  <a:lnTo>
                    <a:pt x="40" y="23"/>
                  </a:lnTo>
                  <a:lnTo>
                    <a:pt x="40" y="21"/>
                  </a:lnTo>
                  <a:lnTo>
                    <a:pt x="40" y="21"/>
                  </a:lnTo>
                  <a:lnTo>
                    <a:pt x="42" y="21"/>
                  </a:lnTo>
                  <a:lnTo>
                    <a:pt x="42" y="19"/>
                  </a:lnTo>
                  <a:lnTo>
                    <a:pt x="42" y="19"/>
                  </a:lnTo>
                  <a:lnTo>
                    <a:pt x="42" y="17"/>
                  </a:lnTo>
                  <a:lnTo>
                    <a:pt x="42" y="17"/>
                  </a:lnTo>
                  <a:lnTo>
                    <a:pt x="40" y="17"/>
                  </a:lnTo>
                  <a:lnTo>
                    <a:pt x="40" y="15"/>
                  </a:lnTo>
                  <a:lnTo>
                    <a:pt x="40" y="15"/>
                  </a:lnTo>
                  <a:lnTo>
                    <a:pt x="40" y="15"/>
                  </a:lnTo>
                  <a:lnTo>
                    <a:pt x="40" y="13"/>
                  </a:lnTo>
                  <a:lnTo>
                    <a:pt x="40" y="13"/>
                  </a:lnTo>
                  <a:lnTo>
                    <a:pt x="38" y="13"/>
                  </a:lnTo>
                  <a:lnTo>
                    <a:pt x="38" y="13"/>
                  </a:lnTo>
                  <a:lnTo>
                    <a:pt x="38" y="13"/>
                  </a:lnTo>
                  <a:lnTo>
                    <a:pt x="38" y="11"/>
                  </a:lnTo>
                  <a:lnTo>
                    <a:pt x="36" y="11"/>
                  </a:lnTo>
                  <a:lnTo>
                    <a:pt x="36" y="11"/>
                  </a:lnTo>
                  <a:lnTo>
                    <a:pt x="34" y="11"/>
                  </a:lnTo>
                  <a:lnTo>
                    <a:pt x="34" y="11"/>
                  </a:lnTo>
                  <a:lnTo>
                    <a:pt x="34" y="11"/>
                  </a:lnTo>
                  <a:lnTo>
                    <a:pt x="32" y="11"/>
                  </a:lnTo>
                  <a:lnTo>
                    <a:pt x="32" y="11"/>
                  </a:lnTo>
                  <a:lnTo>
                    <a:pt x="30" y="11"/>
                  </a:lnTo>
                  <a:lnTo>
                    <a:pt x="29" y="11"/>
                  </a:lnTo>
                  <a:lnTo>
                    <a:pt x="27" y="11"/>
                  </a:lnTo>
                  <a:lnTo>
                    <a:pt x="25" y="11"/>
                  </a:lnTo>
                  <a:lnTo>
                    <a:pt x="23" y="11"/>
                  </a:lnTo>
                  <a:lnTo>
                    <a:pt x="15" y="11"/>
                  </a:lnTo>
                  <a:close/>
                  <a:moveTo>
                    <a:pt x="15" y="38"/>
                  </a:moveTo>
                  <a:lnTo>
                    <a:pt x="15" y="57"/>
                  </a:lnTo>
                  <a:lnTo>
                    <a:pt x="27" y="57"/>
                  </a:lnTo>
                  <a:lnTo>
                    <a:pt x="29" y="57"/>
                  </a:lnTo>
                  <a:lnTo>
                    <a:pt x="30" y="57"/>
                  </a:lnTo>
                  <a:lnTo>
                    <a:pt x="32" y="57"/>
                  </a:lnTo>
                  <a:lnTo>
                    <a:pt x="34" y="57"/>
                  </a:lnTo>
                  <a:lnTo>
                    <a:pt x="34" y="57"/>
                  </a:lnTo>
                  <a:lnTo>
                    <a:pt x="36" y="55"/>
                  </a:lnTo>
                  <a:lnTo>
                    <a:pt x="36" y="55"/>
                  </a:lnTo>
                  <a:lnTo>
                    <a:pt x="36" y="55"/>
                  </a:lnTo>
                  <a:lnTo>
                    <a:pt x="38" y="55"/>
                  </a:lnTo>
                  <a:lnTo>
                    <a:pt x="38" y="55"/>
                  </a:lnTo>
                  <a:lnTo>
                    <a:pt x="38" y="55"/>
                  </a:lnTo>
                  <a:lnTo>
                    <a:pt x="40" y="55"/>
                  </a:lnTo>
                  <a:lnTo>
                    <a:pt x="40" y="55"/>
                  </a:lnTo>
                  <a:lnTo>
                    <a:pt x="40" y="54"/>
                  </a:lnTo>
                  <a:lnTo>
                    <a:pt x="42" y="54"/>
                  </a:lnTo>
                  <a:lnTo>
                    <a:pt x="42" y="54"/>
                  </a:lnTo>
                  <a:lnTo>
                    <a:pt x="42" y="54"/>
                  </a:lnTo>
                  <a:lnTo>
                    <a:pt x="42" y="52"/>
                  </a:lnTo>
                  <a:lnTo>
                    <a:pt x="44" y="52"/>
                  </a:lnTo>
                  <a:lnTo>
                    <a:pt x="44" y="52"/>
                  </a:lnTo>
                  <a:lnTo>
                    <a:pt x="44" y="50"/>
                  </a:lnTo>
                  <a:lnTo>
                    <a:pt x="44" y="50"/>
                  </a:lnTo>
                  <a:lnTo>
                    <a:pt x="44" y="48"/>
                  </a:lnTo>
                  <a:lnTo>
                    <a:pt x="44" y="48"/>
                  </a:lnTo>
                  <a:lnTo>
                    <a:pt x="44" y="48"/>
                  </a:lnTo>
                  <a:lnTo>
                    <a:pt x="44" y="46"/>
                  </a:lnTo>
                  <a:lnTo>
                    <a:pt x="44" y="46"/>
                  </a:lnTo>
                  <a:lnTo>
                    <a:pt x="44" y="44"/>
                  </a:lnTo>
                  <a:lnTo>
                    <a:pt x="44" y="44"/>
                  </a:lnTo>
                  <a:lnTo>
                    <a:pt x="42" y="44"/>
                  </a:lnTo>
                  <a:lnTo>
                    <a:pt x="42" y="42"/>
                  </a:lnTo>
                  <a:lnTo>
                    <a:pt x="42" y="42"/>
                  </a:lnTo>
                  <a:lnTo>
                    <a:pt x="42" y="42"/>
                  </a:lnTo>
                  <a:lnTo>
                    <a:pt x="42" y="42"/>
                  </a:lnTo>
                  <a:lnTo>
                    <a:pt x="40" y="40"/>
                  </a:lnTo>
                  <a:lnTo>
                    <a:pt x="40" y="40"/>
                  </a:lnTo>
                  <a:lnTo>
                    <a:pt x="40" y="40"/>
                  </a:lnTo>
                  <a:lnTo>
                    <a:pt x="40" y="40"/>
                  </a:lnTo>
                  <a:lnTo>
                    <a:pt x="38" y="40"/>
                  </a:lnTo>
                  <a:lnTo>
                    <a:pt x="38" y="40"/>
                  </a:lnTo>
                  <a:lnTo>
                    <a:pt x="36" y="38"/>
                  </a:lnTo>
                  <a:lnTo>
                    <a:pt x="36" y="38"/>
                  </a:lnTo>
                  <a:lnTo>
                    <a:pt x="34" y="38"/>
                  </a:lnTo>
                  <a:lnTo>
                    <a:pt x="34" y="38"/>
                  </a:lnTo>
                  <a:lnTo>
                    <a:pt x="32" y="38"/>
                  </a:lnTo>
                  <a:lnTo>
                    <a:pt x="30" y="38"/>
                  </a:lnTo>
                  <a:lnTo>
                    <a:pt x="29" y="38"/>
                  </a:lnTo>
                  <a:lnTo>
                    <a:pt x="25" y="38"/>
                  </a:lnTo>
                  <a:lnTo>
                    <a:pt x="15" y="38"/>
                  </a:lnTo>
                  <a:close/>
                </a:path>
              </a:pathLst>
            </a:custGeom>
            <a:solidFill>
              <a:srgbClr val="74A93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1" name="Freeform 88"/>
            <p:cNvSpPr>
              <a:spLocks noEditPoints="1"/>
            </p:cNvSpPr>
            <p:nvPr/>
          </p:nvSpPr>
          <p:spPr bwMode="auto">
            <a:xfrm>
              <a:off x="7219950" y="3254375"/>
              <a:ext cx="20638" cy="109538"/>
            </a:xfrm>
            <a:custGeom>
              <a:avLst/>
              <a:gdLst>
                <a:gd name="T0" fmla="*/ 0 w 13"/>
                <a:gd name="T1" fmla="*/ 11 h 69"/>
                <a:gd name="T2" fmla="*/ 0 w 13"/>
                <a:gd name="T3" fmla="*/ 0 h 69"/>
                <a:gd name="T4" fmla="*/ 13 w 13"/>
                <a:gd name="T5" fmla="*/ 0 h 69"/>
                <a:gd name="T6" fmla="*/ 13 w 13"/>
                <a:gd name="T7" fmla="*/ 11 h 69"/>
                <a:gd name="T8" fmla="*/ 0 w 13"/>
                <a:gd name="T9" fmla="*/ 11 h 69"/>
                <a:gd name="T10" fmla="*/ 0 w 13"/>
                <a:gd name="T11" fmla="*/ 69 h 69"/>
                <a:gd name="T12" fmla="*/ 0 w 13"/>
                <a:gd name="T13" fmla="*/ 19 h 69"/>
                <a:gd name="T14" fmla="*/ 13 w 13"/>
                <a:gd name="T15" fmla="*/ 19 h 69"/>
                <a:gd name="T16" fmla="*/ 13 w 13"/>
                <a:gd name="T17" fmla="*/ 69 h 69"/>
                <a:gd name="T18" fmla="*/ 0 w 13"/>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9">
                  <a:moveTo>
                    <a:pt x="0" y="11"/>
                  </a:moveTo>
                  <a:lnTo>
                    <a:pt x="0" y="0"/>
                  </a:lnTo>
                  <a:lnTo>
                    <a:pt x="13" y="0"/>
                  </a:lnTo>
                  <a:lnTo>
                    <a:pt x="13" y="11"/>
                  </a:lnTo>
                  <a:lnTo>
                    <a:pt x="0" y="11"/>
                  </a:lnTo>
                  <a:close/>
                  <a:moveTo>
                    <a:pt x="0" y="69"/>
                  </a:moveTo>
                  <a:lnTo>
                    <a:pt x="0" y="19"/>
                  </a:lnTo>
                  <a:lnTo>
                    <a:pt x="13" y="19"/>
                  </a:lnTo>
                  <a:lnTo>
                    <a:pt x="13" y="69"/>
                  </a:lnTo>
                  <a:lnTo>
                    <a:pt x="0" y="69"/>
                  </a:lnTo>
                  <a:close/>
                </a:path>
              </a:pathLst>
            </a:custGeom>
            <a:solidFill>
              <a:srgbClr val="74A93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2" name="Freeform 89"/>
            <p:cNvSpPr>
              <a:spLocks noEditPoints="1"/>
            </p:cNvSpPr>
            <p:nvPr/>
          </p:nvSpPr>
          <p:spPr bwMode="auto">
            <a:xfrm>
              <a:off x="7259638" y="3281363"/>
              <a:ext cx="82550" cy="82550"/>
            </a:xfrm>
            <a:custGeom>
              <a:avLst/>
              <a:gdLst>
                <a:gd name="T0" fmla="*/ 0 w 52"/>
                <a:gd name="T1" fmla="*/ 23 h 52"/>
                <a:gd name="T2" fmla="*/ 0 w 52"/>
                <a:gd name="T3" fmla="*/ 17 h 52"/>
                <a:gd name="T4" fmla="*/ 2 w 52"/>
                <a:gd name="T5" fmla="*/ 13 h 52"/>
                <a:gd name="T6" fmla="*/ 6 w 52"/>
                <a:gd name="T7" fmla="*/ 10 h 52"/>
                <a:gd name="T8" fmla="*/ 9 w 52"/>
                <a:gd name="T9" fmla="*/ 6 h 52"/>
                <a:gd name="T10" fmla="*/ 13 w 52"/>
                <a:gd name="T11" fmla="*/ 2 h 52"/>
                <a:gd name="T12" fmla="*/ 17 w 52"/>
                <a:gd name="T13" fmla="*/ 2 h 52"/>
                <a:gd name="T14" fmla="*/ 23 w 52"/>
                <a:gd name="T15" fmla="*/ 0 h 52"/>
                <a:gd name="T16" fmla="*/ 31 w 52"/>
                <a:gd name="T17" fmla="*/ 0 h 52"/>
                <a:gd name="T18" fmla="*/ 38 w 52"/>
                <a:gd name="T19" fmla="*/ 4 h 52"/>
                <a:gd name="T20" fmla="*/ 44 w 52"/>
                <a:gd name="T21" fmla="*/ 8 h 52"/>
                <a:gd name="T22" fmla="*/ 48 w 52"/>
                <a:gd name="T23" fmla="*/ 13 h 52"/>
                <a:gd name="T24" fmla="*/ 50 w 52"/>
                <a:gd name="T25" fmla="*/ 21 h 52"/>
                <a:gd name="T26" fmla="*/ 50 w 52"/>
                <a:gd name="T27" fmla="*/ 29 h 52"/>
                <a:gd name="T28" fmla="*/ 50 w 52"/>
                <a:gd name="T29" fmla="*/ 37 h 52"/>
                <a:gd name="T30" fmla="*/ 46 w 52"/>
                <a:gd name="T31" fmla="*/ 42 h 52"/>
                <a:gd name="T32" fmla="*/ 40 w 52"/>
                <a:gd name="T33" fmla="*/ 48 h 52"/>
                <a:gd name="T34" fmla="*/ 32 w 52"/>
                <a:gd name="T35" fmla="*/ 52 h 52"/>
                <a:gd name="T36" fmla="*/ 25 w 52"/>
                <a:gd name="T37" fmla="*/ 52 h 52"/>
                <a:gd name="T38" fmla="*/ 21 w 52"/>
                <a:gd name="T39" fmla="*/ 52 h 52"/>
                <a:gd name="T40" fmla="*/ 15 w 52"/>
                <a:gd name="T41" fmla="*/ 50 h 52"/>
                <a:gd name="T42" fmla="*/ 11 w 52"/>
                <a:gd name="T43" fmla="*/ 48 h 52"/>
                <a:gd name="T44" fmla="*/ 8 w 52"/>
                <a:gd name="T45" fmla="*/ 46 h 52"/>
                <a:gd name="T46" fmla="*/ 4 w 52"/>
                <a:gd name="T47" fmla="*/ 42 h 52"/>
                <a:gd name="T48" fmla="*/ 2 w 52"/>
                <a:gd name="T49" fmla="*/ 37 h 52"/>
                <a:gd name="T50" fmla="*/ 0 w 52"/>
                <a:gd name="T51" fmla="*/ 31 h 52"/>
                <a:gd name="T52" fmla="*/ 0 w 52"/>
                <a:gd name="T53" fmla="*/ 25 h 52"/>
                <a:gd name="T54" fmla="*/ 13 w 52"/>
                <a:gd name="T55" fmla="*/ 31 h 52"/>
                <a:gd name="T56" fmla="*/ 15 w 52"/>
                <a:gd name="T57" fmla="*/ 35 h 52"/>
                <a:gd name="T58" fmla="*/ 17 w 52"/>
                <a:gd name="T59" fmla="*/ 38 h 52"/>
                <a:gd name="T60" fmla="*/ 19 w 52"/>
                <a:gd name="T61" fmla="*/ 40 h 52"/>
                <a:gd name="T62" fmla="*/ 23 w 52"/>
                <a:gd name="T63" fmla="*/ 42 h 52"/>
                <a:gd name="T64" fmla="*/ 27 w 52"/>
                <a:gd name="T65" fmla="*/ 42 h 52"/>
                <a:gd name="T66" fmla="*/ 31 w 52"/>
                <a:gd name="T67" fmla="*/ 40 h 52"/>
                <a:gd name="T68" fmla="*/ 32 w 52"/>
                <a:gd name="T69" fmla="*/ 38 h 52"/>
                <a:gd name="T70" fmla="*/ 34 w 52"/>
                <a:gd name="T71" fmla="*/ 35 h 52"/>
                <a:gd name="T72" fmla="*/ 36 w 52"/>
                <a:gd name="T73" fmla="*/ 31 h 52"/>
                <a:gd name="T74" fmla="*/ 36 w 52"/>
                <a:gd name="T75" fmla="*/ 27 h 52"/>
                <a:gd name="T76" fmla="*/ 36 w 52"/>
                <a:gd name="T77" fmla="*/ 21 h 52"/>
                <a:gd name="T78" fmla="*/ 34 w 52"/>
                <a:gd name="T79" fmla="*/ 17 h 52"/>
                <a:gd name="T80" fmla="*/ 32 w 52"/>
                <a:gd name="T81" fmla="*/ 13 h 52"/>
                <a:gd name="T82" fmla="*/ 31 w 52"/>
                <a:gd name="T83" fmla="*/ 12 h 52"/>
                <a:gd name="T84" fmla="*/ 27 w 52"/>
                <a:gd name="T85" fmla="*/ 12 h 52"/>
                <a:gd name="T86" fmla="*/ 23 w 52"/>
                <a:gd name="T87" fmla="*/ 12 h 52"/>
                <a:gd name="T88" fmla="*/ 19 w 52"/>
                <a:gd name="T89" fmla="*/ 13 h 52"/>
                <a:gd name="T90" fmla="*/ 17 w 52"/>
                <a:gd name="T91" fmla="*/ 15 h 52"/>
                <a:gd name="T92" fmla="*/ 15 w 52"/>
                <a:gd name="T93" fmla="*/ 19 h 52"/>
                <a:gd name="T94" fmla="*/ 13 w 52"/>
                <a:gd name="T95"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52">
                  <a:moveTo>
                    <a:pt x="0" y="25"/>
                  </a:moveTo>
                  <a:lnTo>
                    <a:pt x="0" y="23"/>
                  </a:lnTo>
                  <a:lnTo>
                    <a:pt x="0" y="23"/>
                  </a:lnTo>
                  <a:lnTo>
                    <a:pt x="0" y="21"/>
                  </a:lnTo>
                  <a:lnTo>
                    <a:pt x="0" y="19"/>
                  </a:lnTo>
                  <a:lnTo>
                    <a:pt x="0" y="17"/>
                  </a:lnTo>
                  <a:lnTo>
                    <a:pt x="2" y="15"/>
                  </a:lnTo>
                  <a:lnTo>
                    <a:pt x="2" y="15"/>
                  </a:lnTo>
                  <a:lnTo>
                    <a:pt x="2" y="13"/>
                  </a:lnTo>
                  <a:lnTo>
                    <a:pt x="4" y="12"/>
                  </a:lnTo>
                  <a:lnTo>
                    <a:pt x="4" y="10"/>
                  </a:lnTo>
                  <a:lnTo>
                    <a:pt x="6" y="10"/>
                  </a:lnTo>
                  <a:lnTo>
                    <a:pt x="6" y="8"/>
                  </a:lnTo>
                  <a:lnTo>
                    <a:pt x="8" y="6"/>
                  </a:lnTo>
                  <a:lnTo>
                    <a:pt x="9" y="6"/>
                  </a:lnTo>
                  <a:lnTo>
                    <a:pt x="9" y="4"/>
                  </a:lnTo>
                  <a:lnTo>
                    <a:pt x="11" y="4"/>
                  </a:lnTo>
                  <a:lnTo>
                    <a:pt x="13" y="2"/>
                  </a:lnTo>
                  <a:lnTo>
                    <a:pt x="15" y="2"/>
                  </a:lnTo>
                  <a:lnTo>
                    <a:pt x="17" y="2"/>
                  </a:lnTo>
                  <a:lnTo>
                    <a:pt x="17" y="2"/>
                  </a:lnTo>
                  <a:lnTo>
                    <a:pt x="19" y="0"/>
                  </a:lnTo>
                  <a:lnTo>
                    <a:pt x="21" y="0"/>
                  </a:lnTo>
                  <a:lnTo>
                    <a:pt x="23" y="0"/>
                  </a:lnTo>
                  <a:lnTo>
                    <a:pt x="25" y="0"/>
                  </a:lnTo>
                  <a:lnTo>
                    <a:pt x="29" y="0"/>
                  </a:lnTo>
                  <a:lnTo>
                    <a:pt x="31" y="0"/>
                  </a:lnTo>
                  <a:lnTo>
                    <a:pt x="32" y="2"/>
                  </a:lnTo>
                  <a:lnTo>
                    <a:pt x="34" y="2"/>
                  </a:lnTo>
                  <a:lnTo>
                    <a:pt x="38" y="4"/>
                  </a:lnTo>
                  <a:lnTo>
                    <a:pt x="40" y="4"/>
                  </a:lnTo>
                  <a:lnTo>
                    <a:pt x="42" y="6"/>
                  </a:lnTo>
                  <a:lnTo>
                    <a:pt x="44" y="8"/>
                  </a:lnTo>
                  <a:lnTo>
                    <a:pt x="46" y="10"/>
                  </a:lnTo>
                  <a:lnTo>
                    <a:pt x="46" y="12"/>
                  </a:lnTo>
                  <a:lnTo>
                    <a:pt x="48" y="13"/>
                  </a:lnTo>
                  <a:lnTo>
                    <a:pt x="50" y="15"/>
                  </a:lnTo>
                  <a:lnTo>
                    <a:pt x="50" y="19"/>
                  </a:lnTo>
                  <a:lnTo>
                    <a:pt x="50" y="21"/>
                  </a:lnTo>
                  <a:lnTo>
                    <a:pt x="50" y="23"/>
                  </a:lnTo>
                  <a:lnTo>
                    <a:pt x="52" y="27"/>
                  </a:lnTo>
                  <a:lnTo>
                    <a:pt x="50" y="29"/>
                  </a:lnTo>
                  <a:lnTo>
                    <a:pt x="50" y="31"/>
                  </a:lnTo>
                  <a:lnTo>
                    <a:pt x="50" y="35"/>
                  </a:lnTo>
                  <a:lnTo>
                    <a:pt x="50" y="37"/>
                  </a:lnTo>
                  <a:lnTo>
                    <a:pt x="48" y="38"/>
                  </a:lnTo>
                  <a:lnTo>
                    <a:pt x="46" y="40"/>
                  </a:lnTo>
                  <a:lnTo>
                    <a:pt x="46" y="42"/>
                  </a:lnTo>
                  <a:lnTo>
                    <a:pt x="44" y="44"/>
                  </a:lnTo>
                  <a:lnTo>
                    <a:pt x="42" y="46"/>
                  </a:lnTo>
                  <a:lnTo>
                    <a:pt x="40" y="48"/>
                  </a:lnTo>
                  <a:lnTo>
                    <a:pt x="38" y="50"/>
                  </a:lnTo>
                  <a:lnTo>
                    <a:pt x="34" y="50"/>
                  </a:lnTo>
                  <a:lnTo>
                    <a:pt x="32" y="52"/>
                  </a:lnTo>
                  <a:lnTo>
                    <a:pt x="31" y="52"/>
                  </a:lnTo>
                  <a:lnTo>
                    <a:pt x="29" y="52"/>
                  </a:lnTo>
                  <a:lnTo>
                    <a:pt x="25" y="52"/>
                  </a:lnTo>
                  <a:lnTo>
                    <a:pt x="23" y="52"/>
                  </a:lnTo>
                  <a:lnTo>
                    <a:pt x="21" y="52"/>
                  </a:lnTo>
                  <a:lnTo>
                    <a:pt x="21" y="52"/>
                  </a:lnTo>
                  <a:lnTo>
                    <a:pt x="19" y="52"/>
                  </a:lnTo>
                  <a:lnTo>
                    <a:pt x="17" y="52"/>
                  </a:lnTo>
                  <a:lnTo>
                    <a:pt x="15" y="50"/>
                  </a:lnTo>
                  <a:lnTo>
                    <a:pt x="13" y="50"/>
                  </a:lnTo>
                  <a:lnTo>
                    <a:pt x="11" y="50"/>
                  </a:lnTo>
                  <a:lnTo>
                    <a:pt x="11" y="48"/>
                  </a:lnTo>
                  <a:lnTo>
                    <a:pt x="9" y="48"/>
                  </a:lnTo>
                  <a:lnTo>
                    <a:pt x="8" y="46"/>
                  </a:lnTo>
                  <a:lnTo>
                    <a:pt x="8" y="46"/>
                  </a:lnTo>
                  <a:lnTo>
                    <a:pt x="6" y="44"/>
                  </a:lnTo>
                  <a:lnTo>
                    <a:pt x="4" y="42"/>
                  </a:lnTo>
                  <a:lnTo>
                    <a:pt x="4" y="42"/>
                  </a:lnTo>
                  <a:lnTo>
                    <a:pt x="2" y="40"/>
                  </a:lnTo>
                  <a:lnTo>
                    <a:pt x="2" y="38"/>
                  </a:lnTo>
                  <a:lnTo>
                    <a:pt x="2" y="37"/>
                  </a:lnTo>
                  <a:lnTo>
                    <a:pt x="0" y="35"/>
                  </a:lnTo>
                  <a:lnTo>
                    <a:pt x="0" y="33"/>
                  </a:lnTo>
                  <a:lnTo>
                    <a:pt x="0" y="31"/>
                  </a:lnTo>
                  <a:lnTo>
                    <a:pt x="0" y="29"/>
                  </a:lnTo>
                  <a:lnTo>
                    <a:pt x="0" y="27"/>
                  </a:lnTo>
                  <a:lnTo>
                    <a:pt x="0" y="25"/>
                  </a:lnTo>
                  <a:close/>
                  <a:moveTo>
                    <a:pt x="13" y="27"/>
                  </a:moveTo>
                  <a:lnTo>
                    <a:pt x="13" y="29"/>
                  </a:lnTo>
                  <a:lnTo>
                    <a:pt x="13" y="31"/>
                  </a:lnTo>
                  <a:lnTo>
                    <a:pt x="13" y="31"/>
                  </a:lnTo>
                  <a:lnTo>
                    <a:pt x="13" y="33"/>
                  </a:lnTo>
                  <a:lnTo>
                    <a:pt x="15" y="35"/>
                  </a:lnTo>
                  <a:lnTo>
                    <a:pt x="15" y="35"/>
                  </a:lnTo>
                  <a:lnTo>
                    <a:pt x="15" y="37"/>
                  </a:lnTo>
                  <a:lnTo>
                    <a:pt x="17" y="38"/>
                  </a:lnTo>
                  <a:lnTo>
                    <a:pt x="17" y="38"/>
                  </a:lnTo>
                  <a:lnTo>
                    <a:pt x="19" y="38"/>
                  </a:lnTo>
                  <a:lnTo>
                    <a:pt x="19" y="40"/>
                  </a:lnTo>
                  <a:lnTo>
                    <a:pt x="21" y="40"/>
                  </a:lnTo>
                  <a:lnTo>
                    <a:pt x="21" y="40"/>
                  </a:lnTo>
                  <a:lnTo>
                    <a:pt x="23" y="42"/>
                  </a:lnTo>
                  <a:lnTo>
                    <a:pt x="23" y="42"/>
                  </a:lnTo>
                  <a:lnTo>
                    <a:pt x="25" y="42"/>
                  </a:lnTo>
                  <a:lnTo>
                    <a:pt x="27" y="42"/>
                  </a:lnTo>
                  <a:lnTo>
                    <a:pt x="27" y="42"/>
                  </a:lnTo>
                  <a:lnTo>
                    <a:pt x="29" y="40"/>
                  </a:lnTo>
                  <a:lnTo>
                    <a:pt x="31" y="40"/>
                  </a:lnTo>
                  <a:lnTo>
                    <a:pt x="31" y="40"/>
                  </a:lnTo>
                  <a:lnTo>
                    <a:pt x="32" y="38"/>
                  </a:lnTo>
                  <a:lnTo>
                    <a:pt x="32" y="38"/>
                  </a:lnTo>
                  <a:lnTo>
                    <a:pt x="34" y="38"/>
                  </a:lnTo>
                  <a:lnTo>
                    <a:pt x="34" y="37"/>
                  </a:lnTo>
                  <a:lnTo>
                    <a:pt x="34" y="35"/>
                  </a:lnTo>
                  <a:lnTo>
                    <a:pt x="36" y="35"/>
                  </a:lnTo>
                  <a:lnTo>
                    <a:pt x="36" y="33"/>
                  </a:lnTo>
                  <a:lnTo>
                    <a:pt x="36" y="31"/>
                  </a:lnTo>
                  <a:lnTo>
                    <a:pt x="36" y="29"/>
                  </a:lnTo>
                  <a:lnTo>
                    <a:pt x="36" y="29"/>
                  </a:lnTo>
                  <a:lnTo>
                    <a:pt x="36" y="27"/>
                  </a:lnTo>
                  <a:lnTo>
                    <a:pt x="36" y="25"/>
                  </a:lnTo>
                  <a:lnTo>
                    <a:pt x="36" y="23"/>
                  </a:lnTo>
                  <a:lnTo>
                    <a:pt x="36" y="21"/>
                  </a:lnTo>
                  <a:lnTo>
                    <a:pt x="36" y="19"/>
                  </a:lnTo>
                  <a:lnTo>
                    <a:pt x="36" y="19"/>
                  </a:lnTo>
                  <a:lnTo>
                    <a:pt x="34" y="17"/>
                  </a:lnTo>
                  <a:lnTo>
                    <a:pt x="34" y="15"/>
                  </a:lnTo>
                  <a:lnTo>
                    <a:pt x="34" y="15"/>
                  </a:lnTo>
                  <a:lnTo>
                    <a:pt x="32" y="13"/>
                  </a:lnTo>
                  <a:lnTo>
                    <a:pt x="32" y="13"/>
                  </a:lnTo>
                  <a:lnTo>
                    <a:pt x="31" y="13"/>
                  </a:lnTo>
                  <a:lnTo>
                    <a:pt x="31" y="12"/>
                  </a:lnTo>
                  <a:lnTo>
                    <a:pt x="29" y="12"/>
                  </a:lnTo>
                  <a:lnTo>
                    <a:pt x="27" y="12"/>
                  </a:lnTo>
                  <a:lnTo>
                    <a:pt x="27" y="12"/>
                  </a:lnTo>
                  <a:lnTo>
                    <a:pt x="25" y="12"/>
                  </a:lnTo>
                  <a:lnTo>
                    <a:pt x="23" y="12"/>
                  </a:lnTo>
                  <a:lnTo>
                    <a:pt x="23" y="12"/>
                  </a:lnTo>
                  <a:lnTo>
                    <a:pt x="21" y="12"/>
                  </a:lnTo>
                  <a:lnTo>
                    <a:pt x="21" y="12"/>
                  </a:lnTo>
                  <a:lnTo>
                    <a:pt x="19" y="13"/>
                  </a:lnTo>
                  <a:lnTo>
                    <a:pt x="19" y="13"/>
                  </a:lnTo>
                  <a:lnTo>
                    <a:pt x="17" y="13"/>
                  </a:lnTo>
                  <a:lnTo>
                    <a:pt x="17" y="15"/>
                  </a:lnTo>
                  <a:lnTo>
                    <a:pt x="15" y="15"/>
                  </a:lnTo>
                  <a:lnTo>
                    <a:pt x="15" y="17"/>
                  </a:lnTo>
                  <a:lnTo>
                    <a:pt x="15" y="19"/>
                  </a:lnTo>
                  <a:lnTo>
                    <a:pt x="13" y="19"/>
                  </a:lnTo>
                  <a:lnTo>
                    <a:pt x="13" y="21"/>
                  </a:lnTo>
                  <a:lnTo>
                    <a:pt x="13" y="23"/>
                  </a:lnTo>
                  <a:lnTo>
                    <a:pt x="13" y="25"/>
                  </a:lnTo>
                  <a:lnTo>
                    <a:pt x="13" y="27"/>
                  </a:lnTo>
                  <a:close/>
                </a:path>
              </a:pathLst>
            </a:custGeom>
            <a:solidFill>
              <a:srgbClr val="74A93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3" name="Freeform 90"/>
            <p:cNvSpPr>
              <a:spLocks/>
            </p:cNvSpPr>
            <p:nvPr/>
          </p:nvSpPr>
          <p:spPr bwMode="auto">
            <a:xfrm>
              <a:off x="7110413" y="3254375"/>
              <a:ext cx="90487" cy="109538"/>
            </a:xfrm>
            <a:custGeom>
              <a:avLst/>
              <a:gdLst>
                <a:gd name="T0" fmla="*/ 29 w 57"/>
                <a:gd name="T1" fmla="*/ 0 h 69"/>
                <a:gd name="T2" fmla="*/ 32 w 57"/>
                <a:gd name="T3" fmla="*/ 0 h 69"/>
                <a:gd name="T4" fmla="*/ 34 w 57"/>
                <a:gd name="T5" fmla="*/ 0 h 69"/>
                <a:gd name="T6" fmla="*/ 38 w 57"/>
                <a:gd name="T7" fmla="*/ 0 h 69"/>
                <a:gd name="T8" fmla="*/ 40 w 57"/>
                <a:gd name="T9" fmla="*/ 0 h 69"/>
                <a:gd name="T10" fmla="*/ 42 w 57"/>
                <a:gd name="T11" fmla="*/ 0 h 69"/>
                <a:gd name="T12" fmla="*/ 44 w 57"/>
                <a:gd name="T13" fmla="*/ 2 h 69"/>
                <a:gd name="T14" fmla="*/ 46 w 57"/>
                <a:gd name="T15" fmla="*/ 2 h 69"/>
                <a:gd name="T16" fmla="*/ 48 w 57"/>
                <a:gd name="T17" fmla="*/ 4 h 69"/>
                <a:gd name="T18" fmla="*/ 50 w 57"/>
                <a:gd name="T19" fmla="*/ 4 h 69"/>
                <a:gd name="T20" fmla="*/ 50 w 57"/>
                <a:gd name="T21" fmla="*/ 5 h 69"/>
                <a:gd name="T22" fmla="*/ 52 w 57"/>
                <a:gd name="T23" fmla="*/ 7 h 69"/>
                <a:gd name="T24" fmla="*/ 54 w 57"/>
                <a:gd name="T25" fmla="*/ 9 h 69"/>
                <a:gd name="T26" fmla="*/ 54 w 57"/>
                <a:gd name="T27" fmla="*/ 11 h 69"/>
                <a:gd name="T28" fmla="*/ 54 w 57"/>
                <a:gd name="T29" fmla="*/ 13 h 69"/>
                <a:gd name="T30" fmla="*/ 55 w 57"/>
                <a:gd name="T31" fmla="*/ 15 h 69"/>
                <a:gd name="T32" fmla="*/ 55 w 57"/>
                <a:gd name="T33" fmla="*/ 17 h 69"/>
                <a:gd name="T34" fmla="*/ 55 w 57"/>
                <a:gd name="T35" fmla="*/ 19 h 69"/>
                <a:gd name="T36" fmla="*/ 54 w 57"/>
                <a:gd name="T37" fmla="*/ 21 h 69"/>
                <a:gd name="T38" fmla="*/ 54 w 57"/>
                <a:gd name="T39" fmla="*/ 23 h 69"/>
                <a:gd name="T40" fmla="*/ 52 w 57"/>
                <a:gd name="T41" fmla="*/ 25 h 69"/>
                <a:gd name="T42" fmla="*/ 52 w 57"/>
                <a:gd name="T43" fmla="*/ 27 h 69"/>
                <a:gd name="T44" fmla="*/ 50 w 57"/>
                <a:gd name="T45" fmla="*/ 29 h 69"/>
                <a:gd name="T46" fmla="*/ 48 w 57"/>
                <a:gd name="T47" fmla="*/ 30 h 69"/>
                <a:gd name="T48" fmla="*/ 46 w 57"/>
                <a:gd name="T49" fmla="*/ 32 h 69"/>
                <a:gd name="T50" fmla="*/ 48 w 57"/>
                <a:gd name="T51" fmla="*/ 32 h 69"/>
                <a:gd name="T52" fmla="*/ 52 w 57"/>
                <a:gd name="T53" fmla="*/ 34 h 69"/>
                <a:gd name="T54" fmla="*/ 54 w 57"/>
                <a:gd name="T55" fmla="*/ 36 h 69"/>
                <a:gd name="T56" fmla="*/ 55 w 57"/>
                <a:gd name="T57" fmla="*/ 38 h 69"/>
                <a:gd name="T58" fmla="*/ 55 w 57"/>
                <a:gd name="T59" fmla="*/ 40 h 69"/>
                <a:gd name="T60" fmla="*/ 57 w 57"/>
                <a:gd name="T61" fmla="*/ 42 h 69"/>
                <a:gd name="T62" fmla="*/ 57 w 57"/>
                <a:gd name="T63" fmla="*/ 46 h 69"/>
                <a:gd name="T64" fmla="*/ 57 w 57"/>
                <a:gd name="T65" fmla="*/ 48 h 69"/>
                <a:gd name="T66" fmla="*/ 57 w 57"/>
                <a:gd name="T67" fmla="*/ 50 h 69"/>
                <a:gd name="T68" fmla="*/ 57 w 57"/>
                <a:gd name="T69" fmla="*/ 54 h 69"/>
                <a:gd name="T70" fmla="*/ 57 w 57"/>
                <a:gd name="T71" fmla="*/ 55 h 69"/>
                <a:gd name="T72" fmla="*/ 55 w 57"/>
                <a:gd name="T73" fmla="*/ 57 h 69"/>
                <a:gd name="T74" fmla="*/ 55 w 57"/>
                <a:gd name="T75" fmla="*/ 59 h 69"/>
                <a:gd name="T76" fmla="*/ 54 w 57"/>
                <a:gd name="T77" fmla="*/ 61 h 69"/>
                <a:gd name="T78" fmla="*/ 52 w 57"/>
                <a:gd name="T79" fmla="*/ 63 h 69"/>
                <a:gd name="T80" fmla="*/ 50 w 57"/>
                <a:gd name="T81" fmla="*/ 65 h 69"/>
                <a:gd name="T82" fmla="*/ 48 w 57"/>
                <a:gd name="T83" fmla="*/ 65 h 69"/>
                <a:gd name="T84" fmla="*/ 46 w 57"/>
                <a:gd name="T85" fmla="*/ 67 h 69"/>
                <a:gd name="T86" fmla="*/ 44 w 57"/>
                <a:gd name="T87" fmla="*/ 67 h 69"/>
                <a:gd name="T88" fmla="*/ 40 w 57"/>
                <a:gd name="T89" fmla="*/ 67 h 69"/>
                <a:gd name="T90" fmla="*/ 38 w 57"/>
                <a:gd name="T91" fmla="*/ 67 h 69"/>
                <a:gd name="T92" fmla="*/ 34 w 57"/>
                <a:gd name="T93" fmla="*/ 69 h 69"/>
                <a:gd name="T94" fmla="*/ 30 w 57"/>
                <a:gd name="T95" fmla="*/ 69 h 69"/>
                <a:gd name="T96" fmla="*/ 25 w 57"/>
                <a:gd name="T97" fmla="*/ 69 h 69"/>
                <a:gd name="T98" fmla="*/ 0 w 57"/>
                <a:gd name="T9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69">
                  <a:moveTo>
                    <a:pt x="0" y="0"/>
                  </a:moveTo>
                  <a:lnTo>
                    <a:pt x="29" y="0"/>
                  </a:lnTo>
                  <a:lnTo>
                    <a:pt x="30" y="0"/>
                  </a:lnTo>
                  <a:lnTo>
                    <a:pt x="32" y="0"/>
                  </a:lnTo>
                  <a:lnTo>
                    <a:pt x="34" y="0"/>
                  </a:lnTo>
                  <a:lnTo>
                    <a:pt x="34" y="0"/>
                  </a:lnTo>
                  <a:lnTo>
                    <a:pt x="36" y="0"/>
                  </a:lnTo>
                  <a:lnTo>
                    <a:pt x="38" y="0"/>
                  </a:lnTo>
                  <a:lnTo>
                    <a:pt x="40" y="0"/>
                  </a:lnTo>
                  <a:lnTo>
                    <a:pt x="40" y="0"/>
                  </a:lnTo>
                  <a:lnTo>
                    <a:pt x="42" y="0"/>
                  </a:lnTo>
                  <a:lnTo>
                    <a:pt x="42" y="0"/>
                  </a:lnTo>
                  <a:lnTo>
                    <a:pt x="44" y="2"/>
                  </a:lnTo>
                  <a:lnTo>
                    <a:pt x="44" y="2"/>
                  </a:lnTo>
                  <a:lnTo>
                    <a:pt x="46" y="2"/>
                  </a:lnTo>
                  <a:lnTo>
                    <a:pt x="46" y="2"/>
                  </a:lnTo>
                  <a:lnTo>
                    <a:pt x="46" y="2"/>
                  </a:lnTo>
                  <a:lnTo>
                    <a:pt x="48" y="4"/>
                  </a:lnTo>
                  <a:lnTo>
                    <a:pt x="48" y="4"/>
                  </a:lnTo>
                  <a:lnTo>
                    <a:pt x="50" y="4"/>
                  </a:lnTo>
                  <a:lnTo>
                    <a:pt x="50" y="5"/>
                  </a:lnTo>
                  <a:lnTo>
                    <a:pt x="50" y="5"/>
                  </a:lnTo>
                  <a:lnTo>
                    <a:pt x="52" y="5"/>
                  </a:lnTo>
                  <a:lnTo>
                    <a:pt x="52" y="7"/>
                  </a:lnTo>
                  <a:lnTo>
                    <a:pt x="52" y="7"/>
                  </a:lnTo>
                  <a:lnTo>
                    <a:pt x="54" y="9"/>
                  </a:lnTo>
                  <a:lnTo>
                    <a:pt x="54" y="9"/>
                  </a:lnTo>
                  <a:lnTo>
                    <a:pt x="54" y="11"/>
                  </a:lnTo>
                  <a:lnTo>
                    <a:pt x="54" y="11"/>
                  </a:lnTo>
                  <a:lnTo>
                    <a:pt x="54" y="13"/>
                  </a:lnTo>
                  <a:lnTo>
                    <a:pt x="54" y="13"/>
                  </a:lnTo>
                  <a:lnTo>
                    <a:pt x="55" y="15"/>
                  </a:lnTo>
                  <a:lnTo>
                    <a:pt x="55" y="15"/>
                  </a:lnTo>
                  <a:lnTo>
                    <a:pt x="55" y="17"/>
                  </a:lnTo>
                  <a:lnTo>
                    <a:pt x="55" y="19"/>
                  </a:lnTo>
                  <a:lnTo>
                    <a:pt x="55" y="19"/>
                  </a:lnTo>
                  <a:lnTo>
                    <a:pt x="54" y="21"/>
                  </a:lnTo>
                  <a:lnTo>
                    <a:pt x="54" y="21"/>
                  </a:lnTo>
                  <a:lnTo>
                    <a:pt x="54" y="23"/>
                  </a:lnTo>
                  <a:lnTo>
                    <a:pt x="54" y="23"/>
                  </a:lnTo>
                  <a:lnTo>
                    <a:pt x="54" y="25"/>
                  </a:lnTo>
                  <a:lnTo>
                    <a:pt x="52" y="25"/>
                  </a:lnTo>
                  <a:lnTo>
                    <a:pt x="52" y="27"/>
                  </a:lnTo>
                  <a:lnTo>
                    <a:pt x="52" y="27"/>
                  </a:lnTo>
                  <a:lnTo>
                    <a:pt x="50" y="29"/>
                  </a:lnTo>
                  <a:lnTo>
                    <a:pt x="50" y="29"/>
                  </a:lnTo>
                  <a:lnTo>
                    <a:pt x="48" y="30"/>
                  </a:lnTo>
                  <a:lnTo>
                    <a:pt x="48" y="30"/>
                  </a:lnTo>
                  <a:lnTo>
                    <a:pt x="46" y="30"/>
                  </a:lnTo>
                  <a:lnTo>
                    <a:pt x="46" y="32"/>
                  </a:lnTo>
                  <a:lnTo>
                    <a:pt x="46" y="32"/>
                  </a:lnTo>
                  <a:lnTo>
                    <a:pt x="48" y="32"/>
                  </a:lnTo>
                  <a:lnTo>
                    <a:pt x="50" y="34"/>
                  </a:lnTo>
                  <a:lnTo>
                    <a:pt x="52" y="34"/>
                  </a:lnTo>
                  <a:lnTo>
                    <a:pt x="52" y="34"/>
                  </a:lnTo>
                  <a:lnTo>
                    <a:pt x="54" y="36"/>
                  </a:lnTo>
                  <a:lnTo>
                    <a:pt x="54" y="36"/>
                  </a:lnTo>
                  <a:lnTo>
                    <a:pt x="55" y="38"/>
                  </a:lnTo>
                  <a:lnTo>
                    <a:pt x="55" y="38"/>
                  </a:lnTo>
                  <a:lnTo>
                    <a:pt x="55" y="40"/>
                  </a:lnTo>
                  <a:lnTo>
                    <a:pt x="57" y="42"/>
                  </a:lnTo>
                  <a:lnTo>
                    <a:pt x="57" y="42"/>
                  </a:lnTo>
                  <a:lnTo>
                    <a:pt x="57" y="44"/>
                  </a:lnTo>
                  <a:lnTo>
                    <a:pt x="57" y="46"/>
                  </a:lnTo>
                  <a:lnTo>
                    <a:pt x="57" y="48"/>
                  </a:lnTo>
                  <a:lnTo>
                    <a:pt x="57" y="48"/>
                  </a:lnTo>
                  <a:lnTo>
                    <a:pt x="57" y="50"/>
                  </a:lnTo>
                  <a:lnTo>
                    <a:pt x="57" y="50"/>
                  </a:lnTo>
                  <a:lnTo>
                    <a:pt x="57" y="52"/>
                  </a:lnTo>
                  <a:lnTo>
                    <a:pt x="57" y="54"/>
                  </a:lnTo>
                  <a:lnTo>
                    <a:pt x="57" y="54"/>
                  </a:lnTo>
                  <a:lnTo>
                    <a:pt x="57" y="55"/>
                  </a:lnTo>
                  <a:lnTo>
                    <a:pt x="57" y="55"/>
                  </a:lnTo>
                  <a:lnTo>
                    <a:pt x="55" y="57"/>
                  </a:lnTo>
                  <a:lnTo>
                    <a:pt x="55" y="59"/>
                  </a:lnTo>
                  <a:lnTo>
                    <a:pt x="55" y="59"/>
                  </a:lnTo>
                  <a:lnTo>
                    <a:pt x="54" y="61"/>
                  </a:lnTo>
                  <a:lnTo>
                    <a:pt x="54" y="61"/>
                  </a:lnTo>
                  <a:lnTo>
                    <a:pt x="54" y="63"/>
                  </a:lnTo>
                  <a:lnTo>
                    <a:pt x="52" y="63"/>
                  </a:lnTo>
                  <a:lnTo>
                    <a:pt x="52" y="63"/>
                  </a:lnTo>
                  <a:lnTo>
                    <a:pt x="50" y="65"/>
                  </a:lnTo>
                  <a:lnTo>
                    <a:pt x="50" y="65"/>
                  </a:lnTo>
                  <a:lnTo>
                    <a:pt x="48" y="65"/>
                  </a:lnTo>
                  <a:lnTo>
                    <a:pt x="48" y="67"/>
                  </a:lnTo>
                  <a:lnTo>
                    <a:pt x="46" y="67"/>
                  </a:lnTo>
                  <a:lnTo>
                    <a:pt x="44" y="67"/>
                  </a:lnTo>
                  <a:lnTo>
                    <a:pt x="44" y="67"/>
                  </a:lnTo>
                  <a:lnTo>
                    <a:pt x="42" y="67"/>
                  </a:lnTo>
                  <a:lnTo>
                    <a:pt x="40" y="67"/>
                  </a:lnTo>
                  <a:lnTo>
                    <a:pt x="40" y="67"/>
                  </a:lnTo>
                  <a:lnTo>
                    <a:pt x="38" y="67"/>
                  </a:lnTo>
                  <a:lnTo>
                    <a:pt x="36" y="69"/>
                  </a:lnTo>
                  <a:lnTo>
                    <a:pt x="34" y="69"/>
                  </a:lnTo>
                  <a:lnTo>
                    <a:pt x="32" y="69"/>
                  </a:lnTo>
                  <a:lnTo>
                    <a:pt x="30" y="69"/>
                  </a:lnTo>
                  <a:lnTo>
                    <a:pt x="27" y="69"/>
                  </a:lnTo>
                  <a:lnTo>
                    <a:pt x="25" y="69"/>
                  </a:lnTo>
                  <a:lnTo>
                    <a:pt x="0" y="69"/>
                  </a:lnTo>
                  <a:lnTo>
                    <a:pt x="0" y="0"/>
                  </a:lnTo>
                </a:path>
              </a:pathLst>
            </a:custGeom>
            <a:noFill/>
            <a:ln w="3175">
              <a:solidFill>
                <a:srgbClr val="74A93D"/>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84" name="Freeform 91"/>
            <p:cNvSpPr>
              <a:spLocks/>
            </p:cNvSpPr>
            <p:nvPr/>
          </p:nvSpPr>
          <p:spPr bwMode="auto">
            <a:xfrm>
              <a:off x="7134225" y="3271838"/>
              <a:ext cx="42863" cy="25400"/>
            </a:xfrm>
            <a:custGeom>
              <a:avLst/>
              <a:gdLst>
                <a:gd name="T0" fmla="*/ 0 w 27"/>
                <a:gd name="T1" fmla="*/ 0 h 16"/>
                <a:gd name="T2" fmla="*/ 0 w 27"/>
                <a:gd name="T3" fmla="*/ 16 h 16"/>
                <a:gd name="T4" fmla="*/ 8 w 27"/>
                <a:gd name="T5" fmla="*/ 16 h 16"/>
                <a:gd name="T6" fmla="*/ 10 w 27"/>
                <a:gd name="T7" fmla="*/ 16 h 16"/>
                <a:gd name="T8" fmla="*/ 12 w 27"/>
                <a:gd name="T9" fmla="*/ 16 h 16"/>
                <a:gd name="T10" fmla="*/ 14 w 27"/>
                <a:gd name="T11" fmla="*/ 16 h 16"/>
                <a:gd name="T12" fmla="*/ 15 w 27"/>
                <a:gd name="T13" fmla="*/ 16 h 16"/>
                <a:gd name="T14" fmla="*/ 15 w 27"/>
                <a:gd name="T15" fmla="*/ 16 h 16"/>
                <a:gd name="T16" fmla="*/ 17 w 27"/>
                <a:gd name="T17" fmla="*/ 16 h 16"/>
                <a:gd name="T18" fmla="*/ 17 w 27"/>
                <a:gd name="T19" fmla="*/ 16 h 16"/>
                <a:gd name="T20" fmla="*/ 19 w 27"/>
                <a:gd name="T21" fmla="*/ 16 h 16"/>
                <a:gd name="T22" fmla="*/ 19 w 27"/>
                <a:gd name="T23" fmla="*/ 16 h 16"/>
                <a:gd name="T24" fmla="*/ 21 w 27"/>
                <a:gd name="T25" fmla="*/ 16 h 16"/>
                <a:gd name="T26" fmla="*/ 21 w 27"/>
                <a:gd name="T27" fmla="*/ 16 h 16"/>
                <a:gd name="T28" fmla="*/ 21 w 27"/>
                <a:gd name="T29" fmla="*/ 16 h 16"/>
                <a:gd name="T30" fmla="*/ 23 w 27"/>
                <a:gd name="T31" fmla="*/ 14 h 16"/>
                <a:gd name="T32" fmla="*/ 23 w 27"/>
                <a:gd name="T33" fmla="*/ 14 h 16"/>
                <a:gd name="T34" fmla="*/ 23 w 27"/>
                <a:gd name="T35" fmla="*/ 14 h 16"/>
                <a:gd name="T36" fmla="*/ 25 w 27"/>
                <a:gd name="T37" fmla="*/ 14 h 16"/>
                <a:gd name="T38" fmla="*/ 25 w 27"/>
                <a:gd name="T39" fmla="*/ 12 h 16"/>
                <a:gd name="T40" fmla="*/ 25 w 27"/>
                <a:gd name="T41" fmla="*/ 12 h 16"/>
                <a:gd name="T42" fmla="*/ 25 w 27"/>
                <a:gd name="T43" fmla="*/ 12 h 16"/>
                <a:gd name="T44" fmla="*/ 25 w 27"/>
                <a:gd name="T45" fmla="*/ 10 h 16"/>
                <a:gd name="T46" fmla="*/ 25 w 27"/>
                <a:gd name="T47" fmla="*/ 10 h 16"/>
                <a:gd name="T48" fmla="*/ 27 w 27"/>
                <a:gd name="T49" fmla="*/ 10 h 16"/>
                <a:gd name="T50" fmla="*/ 27 w 27"/>
                <a:gd name="T51" fmla="*/ 8 h 16"/>
                <a:gd name="T52" fmla="*/ 27 w 27"/>
                <a:gd name="T53" fmla="*/ 8 h 16"/>
                <a:gd name="T54" fmla="*/ 27 w 27"/>
                <a:gd name="T55" fmla="*/ 6 h 16"/>
                <a:gd name="T56" fmla="*/ 27 w 27"/>
                <a:gd name="T57" fmla="*/ 6 h 16"/>
                <a:gd name="T58" fmla="*/ 25 w 27"/>
                <a:gd name="T59" fmla="*/ 6 h 16"/>
                <a:gd name="T60" fmla="*/ 25 w 27"/>
                <a:gd name="T61" fmla="*/ 4 h 16"/>
                <a:gd name="T62" fmla="*/ 25 w 27"/>
                <a:gd name="T63" fmla="*/ 4 h 16"/>
                <a:gd name="T64" fmla="*/ 25 w 27"/>
                <a:gd name="T65" fmla="*/ 4 h 16"/>
                <a:gd name="T66" fmla="*/ 25 w 27"/>
                <a:gd name="T67" fmla="*/ 2 h 16"/>
                <a:gd name="T68" fmla="*/ 25 w 27"/>
                <a:gd name="T69" fmla="*/ 2 h 16"/>
                <a:gd name="T70" fmla="*/ 23 w 27"/>
                <a:gd name="T71" fmla="*/ 2 h 16"/>
                <a:gd name="T72" fmla="*/ 23 w 27"/>
                <a:gd name="T73" fmla="*/ 2 h 16"/>
                <a:gd name="T74" fmla="*/ 23 w 27"/>
                <a:gd name="T75" fmla="*/ 2 h 16"/>
                <a:gd name="T76" fmla="*/ 23 w 27"/>
                <a:gd name="T77" fmla="*/ 0 h 16"/>
                <a:gd name="T78" fmla="*/ 21 w 27"/>
                <a:gd name="T79" fmla="*/ 0 h 16"/>
                <a:gd name="T80" fmla="*/ 21 w 27"/>
                <a:gd name="T81" fmla="*/ 0 h 16"/>
                <a:gd name="T82" fmla="*/ 19 w 27"/>
                <a:gd name="T83" fmla="*/ 0 h 16"/>
                <a:gd name="T84" fmla="*/ 19 w 27"/>
                <a:gd name="T85" fmla="*/ 0 h 16"/>
                <a:gd name="T86" fmla="*/ 19 w 27"/>
                <a:gd name="T87" fmla="*/ 0 h 16"/>
                <a:gd name="T88" fmla="*/ 17 w 27"/>
                <a:gd name="T89" fmla="*/ 0 h 16"/>
                <a:gd name="T90" fmla="*/ 17 w 27"/>
                <a:gd name="T91" fmla="*/ 0 h 16"/>
                <a:gd name="T92" fmla="*/ 15 w 27"/>
                <a:gd name="T93" fmla="*/ 0 h 16"/>
                <a:gd name="T94" fmla="*/ 14 w 27"/>
                <a:gd name="T95" fmla="*/ 0 h 16"/>
                <a:gd name="T96" fmla="*/ 12 w 27"/>
                <a:gd name="T97" fmla="*/ 0 h 16"/>
                <a:gd name="T98" fmla="*/ 10 w 27"/>
                <a:gd name="T99" fmla="*/ 0 h 16"/>
                <a:gd name="T100" fmla="*/ 8 w 27"/>
                <a:gd name="T101" fmla="*/ 0 h 16"/>
                <a:gd name="T102" fmla="*/ 0 w 27"/>
                <a:gd name="T10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16">
                  <a:moveTo>
                    <a:pt x="0" y="0"/>
                  </a:moveTo>
                  <a:lnTo>
                    <a:pt x="0" y="16"/>
                  </a:lnTo>
                  <a:lnTo>
                    <a:pt x="8" y="16"/>
                  </a:lnTo>
                  <a:lnTo>
                    <a:pt x="10" y="16"/>
                  </a:lnTo>
                  <a:lnTo>
                    <a:pt x="12" y="16"/>
                  </a:lnTo>
                  <a:lnTo>
                    <a:pt x="14" y="16"/>
                  </a:lnTo>
                  <a:lnTo>
                    <a:pt x="15" y="16"/>
                  </a:lnTo>
                  <a:lnTo>
                    <a:pt x="15" y="16"/>
                  </a:lnTo>
                  <a:lnTo>
                    <a:pt x="17" y="16"/>
                  </a:lnTo>
                  <a:lnTo>
                    <a:pt x="17" y="16"/>
                  </a:lnTo>
                  <a:lnTo>
                    <a:pt x="19" y="16"/>
                  </a:lnTo>
                  <a:lnTo>
                    <a:pt x="19" y="16"/>
                  </a:lnTo>
                  <a:lnTo>
                    <a:pt x="21" y="16"/>
                  </a:lnTo>
                  <a:lnTo>
                    <a:pt x="21" y="16"/>
                  </a:lnTo>
                  <a:lnTo>
                    <a:pt x="21" y="16"/>
                  </a:lnTo>
                  <a:lnTo>
                    <a:pt x="23" y="14"/>
                  </a:lnTo>
                  <a:lnTo>
                    <a:pt x="23" y="14"/>
                  </a:lnTo>
                  <a:lnTo>
                    <a:pt x="23" y="14"/>
                  </a:lnTo>
                  <a:lnTo>
                    <a:pt x="25" y="14"/>
                  </a:lnTo>
                  <a:lnTo>
                    <a:pt x="25" y="12"/>
                  </a:lnTo>
                  <a:lnTo>
                    <a:pt x="25" y="12"/>
                  </a:lnTo>
                  <a:lnTo>
                    <a:pt x="25" y="12"/>
                  </a:lnTo>
                  <a:lnTo>
                    <a:pt x="25" y="10"/>
                  </a:lnTo>
                  <a:lnTo>
                    <a:pt x="25" y="10"/>
                  </a:lnTo>
                  <a:lnTo>
                    <a:pt x="27" y="10"/>
                  </a:lnTo>
                  <a:lnTo>
                    <a:pt x="27" y="8"/>
                  </a:lnTo>
                  <a:lnTo>
                    <a:pt x="27" y="8"/>
                  </a:lnTo>
                  <a:lnTo>
                    <a:pt x="27" y="6"/>
                  </a:lnTo>
                  <a:lnTo>
                    <a:pt x="27" y="6"/>
                  </a:lnTo>
                  <a:lnTo>
                    <a:pt x="25" y="6"/>
                  </a:lnTo>
                  <a:lnTo>
                    <a:pt x="25" y="4"/>
                  </a:lnTo>
                  <a:lnTo>
                    <a:pt x="25" y="4"/>
                  </a:lnTo>
                  <a:lnTo>
                    <a:pt x="25" y="4"/>
                  </a:lnTo>
                  <a:lnTo>
                    <a:pt x="25" y="2"/>
                  </a:lnTo>
                  <a:lnTo>
                    <a:pt x="25" y="2"/>
                  </a:lnTo>
                  <a:lnTo>
                    <a:pt x="23" y="2"/>
                  </a:lnTo>
                  <a:lnTo>
                    <a:pt x="23" y="2"/>
                  </a:lnTo>
                  <a:lnTo>
                    <a:pt x="23" y="2"/>
                  </a:lnTo>
                  <a:lnTo>
                    <a:pt x="23" y="0"/>
                  </a:lnTo>
                  <a:lnTo>
                    <a:pt x="21" y="0"/>
                  </a:lnTo>
                  <a:lnTo>
                    <a:pt x="21" y="0"/>
                  </a:lnTo>
                  <a:lnTo>
                    <a:pt x="19" y="0"/>
                  </a:lnTo>
                  <a:lnTo>
                    <a:pt x="19" y="0"/>
                  </a:lnTo>
                  <a:lnTo>
                    <a:pt x="19" y="0"/>
                  </a:lnTo>
                  <a:lnTo>
                    <a:pt x="17" y="0"/>
                  </a:lnTo>
                  <a:lnTo>
                    <a:pt x="17" y="0"/>
                  </a:lnTo>
                  <a:lnTo>
                    <a:pt x="15" y="0"/>
                  </a:lnTo>
                  <a:lnTo>
                    <a:pt x="14" y="0"/>
                  </a:lnTo>
                  <a:lnTo>
                    <a:pt x="12" y="0"/>
                  </a:lnTo>
                  <a:lnTo>
                    <a:pt x="10" y="0"/>
                  </a:lnTo>
                  <a:lnTo>
                    <a:pt x="8" y="0"/>
                  </a:lnTo>
                  <a:lnTo>
                    <a:pt x="0" y="0"/>
                  </a:lnTo>
                </a:path>
              </a:pathLst>
            </a:custGeom>
            <a:noFill/>
            <a:ln w="3175">
              <a:solidFill>
                <a:srgbClr val="74A93D"/>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85" name="Freeform 92"/>
            <p:cNvSpPr>
              <a:spLocks/>
            </p:cNvSpPr>
            <p:nvPr/>
          </p:nvSpPr>
          <p:spPr bwMode="auto">
            <a:xfrm>
              <a:off x="7134225" y="3314700"/>
              <a:ext cx="46038" cy="30163"/>
            </a:xfrm>
            <a:custGeom>
              <a:avLst/>
              <a:gdLst>
                <a:gd name="T0" fmla="*/ 0 w 29"/>
                <a:gd name="T1" fmla="*/ 0 h 19"/>
                <a:gd name="T2" fmla="*/ 0 w 29"/>
                <a:gd name="T3" fmla="*/ 19 h 19"/>
                <a:gd name="T4" fmla="*/ 12 w 29"/>
                <a:gd name="T5" fmla="*/ 19 h 19"/>
                <a:gd name="T6" fmla="*/ 14 w 29"/>
                <a:gd name="T7" fmla="*/ 19 h 19"/>
                <a:gd name="T8" fmla="*/ 15 w 29"/>
                <a:gd name="T9" fmla="*/ 19 h 19"/>
                <a:gd name="T10" fmla="*/ 17 w 29"/>
                <a:gd name="T11" fmla="*/ 19 h 19"/>
                <a:gd name="T12" fmla="*/ 19 w 29"/>
                <a:gd name="T13" fmla="*/ 19 h 19"/>
                <a:gd name="T14" fmla="*/ 19 w 29"/>
                <a:gd name="T15" fmla="*/ 19 h 19"/>
                <a:gd name="T16" fmla="*/ 21 w 29"/>
                <a:gd name="T17" fmla="*/ 17 h 19"/>
                <a:gd name="T18" fmla="*/ 21 w 29"/>
                <a:gd name="T19" fmla="*/ 17 h 19"/>
                <a:gd name="T20" fmla="*/ 21 w 29"/>
                <a:gd name="T21" fmla="*/ 17 h 19"/>
                <a:gd name="T22" fmla="*/ 23 w 29"/>
                <a:gd name="T23" fmla="*/ 17 h 19"/>
                <a:gd name="T24" fmla="*/ 23 w 29"/>
                <a:gd name="T25" fmla="*/ 17 h 19"/>
                <a:gd name="T26" fmla="*/ 23 w 29"/>
                <a:gd name="T27" fmla="*/ 17 h 19"/>
                <a:gd name="T28" fmla="*/ 25 w 29"/>
                <a:gd name="T29" fmla="*/ 17 h 19"/>
                <a:gd name="T30" fmla="*/ 25 w 29"/>
                <a:gd name="T31" fmla="*/ 17 h 19"/>
                <a:gd name="T32" fmla="*/ 25 w 29"/>
                <a:gd name="T33" fmla="*/ 16 h 19"/>
                <a:gd name="T34" fmla="*/ 27 w 29"/>
                <a:gd name="T35" fmla="*/ 16 h 19"/>
                <a:gd name="T36" fmla="*/ 27 w 29"/>
                <a:gd name="T37" fmla="*/ 16 h 19"/>
                <a:gd name="T38" fmla="*/ 27 w 29"/>
                <a:gd name="T39" fmla="*/ 16 h 19"/>
                <a:gd name="T40" fmla="*/ 27 w 29"/>
                <a:gd name="T41" fmla="*/ 14 h 19"/>
                <a:gd name="T42" fmla="*/ 29 w 29"/>
                <a:gd name="T43" fmla="*/ 14 h 19"/>
                <a:gd name="T44" fmla="*/ 29 w 29"/>
                <a:gd name="T45" fmla="*/ 14 h 19"/>
                <a:gd name="T46" fmla="*/ 29 w 29"/>
                <a:gd name="T47" fmla="*/ 12 h 19"/>
                <a:gd name="T48" fmla="*/ 29 w 29"/>
                <a:gd name="T49" fmla="*/ 12 h 19"/>
                <a:gd name="T50" fmla="*/ 29 w 29"/>
                <a:gd name="T51" fmla="*/ 10 h 19"/>
                <a:gd name="T52" fmla="*/ 29 w 29"/>
                <a:gd name="T53" fmla="*/ 10 h 19"/>
                <a:gd name="T54" fmla="*/ 29 w 29"/>
                <a:gd name="T55" fmla="*/ 10 h 19"/>
                <a:gd name="T56" fmla="*/ 29 w 29"/>
                <a:gd name="T57" fmla="*/ 8 h 19"/>
                <a:gd name="T58" fmla="*/ 29 w 29"/>
                <a:gd name="T59" fmla="*/ 8 h 19"/>
                <a:gd name="T60" fmla="*/ 29 w 29"/>
                <a:gd name="T61" fmla="*/ 6 h 19"/>
                <a:gd name="T62" fmla="*/ 29 w 29"/>
                <a:gd name="T63" fmla="*/ 6 h 19"/>
                <a:gd name="T64" fmla="*/ 27 w 29"/>
                <a:gd name="T65" fmla="*/ 6 h 19"/>
                <a:gd name="T66" fmla="*/ 27 w 29"/>
                <a:gd name="T67" fmla="*/ 4 h 19"/>
                <a:gd name="T68" fmla="*/ 27 w 29"/>
                <a:gd name="T69" fmla="*/ 4 h 19"/>
                <a:gd name="T70" fmla="*/ 27 w 29"/>
                <a:gd name="T71" fmla="*/ 4 h 19"/>
                <a:gd name="T72" fmla="*/ 27 w 29"/>
                <a:gd name="T73" fmla="*/ 4 h 19"/>
                <a:gd name="T74" fmla="*/ 25 w 29"/>
                <a:gd name="T75" fmla="*/ 2 h 19"/>
                <a:gd name="T76" fmla="*/ 25 w 29"/>
                <a:gd name="T77" fmla="*/ 2 h 19"/>
                <a:gd name="T78" fmla="*/ 25 w 29"/>
                <a:gd name="T79" fmla="*/ 2 h 19"/>
                <a:gd name="T80" fmla="*/ 25 w 29"/>
                <a:gd name="T81" fmla="*/ 2 h 19"/>
                <a:gd name="T82" fmla="*/ 23 w 29"/>
                <a:gd name="T83" fmla="*/ 2 h 19"/>
                <a:gd name="T84" fmla="*/ 23 w 29"/>
                <a:gd name="T85" fmla="*/ 2 h 19"/>
                <a:gd name="T86" fmla="*/ 21 w 29"/>
                <a:gd name="T87" fmla="*/ 0 h 19"/>
                <a:gd name="T88" fmla="*/ 21 w 29"/>
                <a:gd name="T89" fmla="*/ 0 h 19"/>
                <a:gd name="T90" fmla="*/ 19 w 29"/>
                <a:gd name="T91" fmla="*/ 0 h 19"/>
                <a:gd name="T92" fmla="*/ 19 w 29"/>
                <a:gd name="T93" fmla="*/ 0 h 19"/>
                <a:gd name="T94" fmla="*/ 17 w 29"/>
                <a:gd name="T95" fmla="*/ 0 h 19"/>
                <a:gd name="T96" fmla="*/ 15 w 29"/>
                <a:gd name="T97" fmla="*/ 0 h 19"/>
                <a:gd name="T98" fmla="*/ 14 w 29"/>
                <a:gd name="T99" fmla="*/ 0 h 19"/>
                <a:gd name="T100" fmla="*/ 10 w 29"/>
                <a:gd name="T101" fmla="*/ 0 h 19"/>
                <a:gd name="T102" fmla="*/ 0 w 29"/>
                <a:gd name="T10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 h="19">
                  <a:moveTo>
                    <a:pt x="0" y="0"/>
                  </a:moveTo>
                  <a:lnTo>
                    <a:pt x="0" y="19"/>
                  </a:lnTo>
                  <a:lnTo>
                    <a:pt x="12" y="19"/>
                  </a:lnTo>
                  <a:lnTo>
                    <a:pt x="14" y="19"/>
                  </a:lnTo>
                  <a:lnTo>
                    <a:pt x="15" y="19"/>
                  </a:lnTo>
                  <a:lnTo>
                    <a:pt x="17" y="19"/>
                  </a:lnTo>
                  <a:lnTo>
                    <a:pt x="19" y="19"/>
                  </a:lnTo>
                  <a:lnTo>
                    <a:pt x="19" y="19"/>
                  </a:lnTo>
                  <a:lnTo>
                    <a:pt x="21" y="17"/>
                  </a:lnTo>
                  <a:lnTo>
                    <a:pt x="21" y="17"/>
                  </a:lnTo>
                  <a:lnTo>
                    <a:pt x="21" y="17"/>
                  </a:lnTo>
                  <a:lnTo>
                    <a:pt x="23" y="17"/>
                  </a:lnTo>
                  <a:lnTo>
                    <a:pt x="23" y="17"/>
                  </a:lnTo>
                  <a:lnTo>
                    <a:pt x="23" y="17"/>
                  </a:lnTo>
                  <a:lnTo>
                    <a:pt x="25" y="17"/>
                  </a:lnTo>
                  <a:lnTo>
                    <a:pt x="25" y="17"/>
                  </a:lnTo>
                  <a:lnTo>
                    <a:pt x="25" y="16"/>
                  </a:lnTo>
                  <a:lnTo>
                    <a:pt x="27" y="16"/>
                  </a:lnTo>
                  <a:lnTo>
                    <a:pt x="27" y="16"/>
                  </a:lnTo>
                  <a:lnTo>
                    <a:pt x="27" y="16"/>
                  </a:lnTo>
                  <a:lnTo>
                    <a:pt x="27" y="14"/>
                  </a:lnTo>
                  <a:lnTo>
                    <a:pt x="29" y="14"/>
                  </a:lnTo>
                  <a:lnTo>
                    <a:pt x="29" y="14"/>
                  </a:lnTo>
                  <a:lnTo>
                    <a:pt x="29" y="12"/>
                  </a:lnTo>
                  <a:lnTo>
                    <a:pt x="29" y="12"/>
                  </a:lnTo>
                  <a:lnTo>
                    <a:pt x="29" y="10"/>
                  </a:lnTo>
                  <a:lnTo>
                    <a:pt x="29" y="10"/>
                  </a:lnTo>
                  <a:lnTo>
                    <a:pt x="29" y="10"/>
                  </a:lnTo>
                  <a:lnTo>
                    <a:pt x="29" y="8"/>
                  </a:lnTo>
                  <a:lnTo>
                    <a:pt x="29" y="8"/>
                  </a:lnTo>
                  <a:lnTo>
                    <a:pt x="29" y="6"/>
                  </a:lnTo>
                  <a:lnTo>
                    <a:pt x="29" y="6"/>
                  </a:lnTo>
                  <a:lnTo>
                    <a:pt x="27" y="6"/>
                  </a:lnTo>
                  <a:lnTo>
                    <a:pt x="27" y="4"/>
                  </a:lnTo>
                  <a:lnTo>
                    <a:pt x="27" y="4"/>
                  </a:lnTo>
                  <a:lnTo>
                    <a:pt x="27" y="4"/>
                  </a:lnTo>
                  <a:lnTo>
                    <a:pt x="27" y="4"/>
                  </a:lnTo>
                  <a:lnTo>
                    <a:pt x="25" y="2"/>
                  </a:lnTo>
                  <a:lnTo>
                    <a:pt x="25" y="2"/>
                  </a:lnTo>
                  <a:lnTo>
                    <a:pt x="25" y="2"/>
                  </a:lnTo>
                  <a:lnTo>
                    <a:pt x="25" y="2"/>
                  </a:lnTo>
                  <a:lnTo>
                    <a:pt x="23" y="2"/>
                  </a:lnTo>
                  <a:lnTo>
                    <a:pt x="23" y="2"/>
                  </a:lnTo>
                  <a:lnTo>
                    <a:pt x="21" y="0"/>
                  </a:lnTo>
                  <a:lnTo>
                    <a:pt x="21" y="0"/>
                  </a:lnTo>
                  <a:lnTo>
                    <a:pt x="19" y="0"/>
                  </a:lnTo>
                  <a:lnTo>
                    <a:pt x="19" y="0"/>
                  </a:lnTo>
                  <a:lnTo>
                    <a:pt x="17" y="0"/>
                  </a:lnTo>
                  <a:lnTo>
                    <a:pt x="15" y="0"/>
                  </a:lnTo>
                  <a:lnTo>
                    <a:pt x="14" y="0"/>
                  </a:lnTo>
                  <a:lnTo>
                    <a:pt x="10" y="0"/>
                  </a:lnTo>
                  <a:lnTo>
                    <a:pt x="0" y="0"/>
                  </a:lnTo>
                </a:path>
              </a:pathLst>
            </a:custGeom>
            <a:noFill/>
            <a:ln w="3175">
              <a:solidFill>
                <a:srgbClr val="74A93D"/>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86" name="Rectangle 93"/>
            <p:cNvSpPr>
              <a:spLocks noChangeArrowheads="1"/>
            </p:cNvSpPr>
            <p:nvPr/>
          </p:nvSpPr>
          <p:spPr bwMode="auto">
            <a:xfrm>
              <a:off x="7219950" y="3254375"/>
              <a:ext cx="20638" cy="17463"/>
            </a:xfrm>
            <a:prstGeom prst="rect">
              <a:avLst/>
            </a:prstGeom>
            <a:noFill/>
            <a:ln w="3175">
              <a:solidFill>
                <a:srgbClr val="74A93D"/>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87" name="Rectangle 94"/>
            <p:cNvSpPr>
              <a:spLocks noChangeArrowheads="1"/>
            </p:cNvSpPr>
            <p:nvPr/>
          </p:nvSpPr>
          <p:spPr bwMode="auto">
            <a:xfrm>
              <a:off x="7219950" y="3284538"/>
              <a:ext cx="20638" cy="79375"/>
            </a:xfrm>
            <a:prstGeom prst="rect">
              <a:avLst/>
            </a:prstGeom>
            <a:noFill/>
            <a:ln w="3175">
              <a:solidFill>
                <a:srgbClr val="74A93D"/>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88" name="Freeform 95"/>
            <p:cNvSpPr>
              <a:spLocks/>
            </p:cNvSpPr>
            <p:nvPr/>
          </p:nvSpPr>
          <p:spPr bwMode="auto">
            <a:xfrm>
              <a:off x="7259638" y="3281363"/>
              <a:ext cx="82550" cy="82550"/>
            </a:xfrm>
            <a:custGeom>
              <a:avLst/>
              <a:gdLst>
                <a:gd name="T0" fmla="*/ 0 w 52"/>
                <a:gd name="T1" fmla="*/ 23 h 52"/>
                <a:gd name="T2" fmla="*/ 0 w 52"/>
                <a:gd name="T3" fmla="*/ 21 h 52"/>
                <a:gd name="T4" fmla="*/ 0 w 52"/>
                <a:gd name="T5" fmla="*/ 17 h 52"/>
                <a:gd name="T6" fmla="*/ 2 w 52"/>
                <a:gd name="T7" fmla="*/ 15 h 52"/>
                <a:gd name="T8" fmla="*/ 4 w 52"/>
                <a:gd name="T9" fmla="*/ 12 h 52"/>
                <a:gd name="T10" fmla="*/ 6 w 52"/>
                <a:gd name="T11" fmla="*/ 10 h 52"/>
                <a:gd name="T12" fmla="*/ 8 w 52"/>
                <a:gd name="T13" fmla="*/ 6 h 52"/>
                <a:gd name="T14" fmla="*/ 9 w 52"/>
                <a:gd name="T15" fmla="*/ 4 h 52"/>
                <a:gd name="T16" fmla="*/ 13 w 52"/>
                <a:gd name="T17" fmla="*/ 2 h 52"/>
                <a:gd name="T18" fmla="*/ 17 w 52"/>
                <a:gd name="T19" fmla="*/ 2 h 52"/>
                <a:gd name="T20" fmla="*/ 19 w 52"/>
                <a:gd name="T21" fmla="*/ 0 h 52"/>
                <a:gd name="T22" fmla="*/ 23 w 52"/>
                <a:gd name="T23" fmla="*/ 0 h 52"/>
                <a:gd name="T24" fmla="*/ 29 w 52"/>
                <a:gd name="T25" fmla="*/ 0 h 52"/>
                <a:gd name="T26" fmla="*/ 32 w 52"/>
                <a:gd name="T27" fmla="*/ 2 h 52"/>
                <a:gd name="T28" fmla="*/ 38 w 52"/>
                <a:gd name="T29" fmla="*/ 4 h 52"/>
                <a:gd name="T30" fmla="*/ 42 w 52"/>
                <a:gd name="T31" fmla="*/ 6 h 52"/>
                <a:gd name="T32" fmla="*/ 46 w 52"/>
                <a:gd name="T33" fmla="*/ 10 h 52"/>
                <a:gd name="T34" fmla="*/ 48 w 52"/>
                <a:gd name="T35" fmla="*/ 13 h 52"/>
                <a:gd name="T36" fmla="*/ 50 w 52"/>
                <a:gd name="T37" fmla="*/ 19 h 52"/>
                <a:gd name="T38" fmla="*/ 50 w 52"/>
                <a:gd name="T39" fmla="*/ 23 h 52"/>
                <a:gd name="T40" fmla="*/ 50 w 52"/>
                <a:gd name="T41" fmla="*/ 29 h 52"/>
                <a:gd name="T42" fmla="*/ 50 w 52"/>
                <a:gd name="T43" fmla="*/ 35 h 52"/>
                <a:gd name="T44" fmla="*/ 48 w 52"/>
                <a:gd name="T45" fmla="*/ 38 h 52"/>
                <a:gd name="T46" fmla="*/ 46 w 52"/>
                <a:gd name="T47" fmla="*/ 42 h 52"/>
                <a:gd name="T48" fmla="*/ 42 w 52"/>
                <a:gd name="T49" fmla="*/ 46 h 52"/>
                <a:gd name="T50" fmla="*/ 38 w 52"/>
                <a:gd name="T51" fmla="*/ 50 h 52"/>
                <a:gd name="T52" fmla="*/ 32 w 52"/>
                <a:gd name="T53" fmla="*/ 52 h 52"/>
                <a:gd name="T54" fmla="*/ 29 w 52"/>
                <a:gd name="T55" fmla="*/ 52 h 52"/>
                <a:gd name="T56" fmla="*/ 23 w 52"/>
                <a:gd name="T57" fmla="*/ 52 h 52"/>
                <a:gd name="T58" fmla="*/ 21 w 52"/>
                <a:gd name="T59" fmla="*/ 52 h 52"/>
                <a:gd name="T60" fmla="*/ 17 w 52"/>
                <a:gd name="T61" fmla="*/ 52 h 52"/>
                <a:gd name="T62" fmla="*/ 13 w 52"/>
                <a:gd name="T63" fmla="*/ 50 h 52"/>
                <a:gd name="T64" fmla="*/ 11 w 52"/>
                <a:gd name="T65" fmla="*/ 48 h 52"/>
                <a:gd name="T66" fmla="*/ 8 w 52"/>
                <a:gd name="T67" fmla="*/ 46 h 52"/>
                <a:gd name="T68" fmla="*/ 6 w 52"/>
                <a:gd name="T69" fmla="*/ 44 h 52"/>
                <a:gd name="T70" fmla="*/ 4 w 52"/>
                <a:gd name="T71" fmla="*/ 42 h 52"/>
                <a:gd name="T72" fmla="*/ 2 w 52"/>
                <a:gd name="T73" fmla="*/ 38 h 52"/>
                <a:gd name="T74" fmla="*/ 0 w 52"/>
                <a:gd name="T75" fmla="*/ 35 h 52"/>
                <a:gd name="T76" fmla="*/ 0 w 52"/>
                <a:gd name="T77" fmla="*/ 31 h 52"/>
                <a:gd name="T78" fmla="*/ 0 w 52"/>
                <a:gd name="T79"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52">
                  <a:moveTo>
                    <a:pt x="0" y="25"/>
                  </a:moveTo>
                  <a:lnTo>
                    <a:pt x="0" y="23"/>
                  </a:lnTo>
                  <a:lnTo>
                    <a:pt x="0" y="23"/>
                  </a:lnTo>
                  <a:lnTo>
                    <a:pt x="0" y="21"/>
                  </a:lnTo>
                  <a:lnTo>
                    <a:pt x="0" y="19"/>
                  </a:lnTo>
                  <a:lnTo>
                    <a:pt x="0" y="17"/>
                  </a:lnTo>
                  <a:lnTo>
                    <a:pt x="2" y="15"/>
                  </a:lnTo>
                  <a:lnTo>
                    <a:pt x="2" y="15"/>
                  </a:lnTo>
                  <a:lnTo>
                    <a:pt x="2" y="13"/>
                  </a:lnTo>
                  <a:lnTo>
                    <a:pt x="4" y="12"/>
                  </a:lnTo>
                  <a:lnTo>
                    <a:pt x="4" y="10"/>
                  </a:lnTo>
                  <a:lnTo>
                    <a:pt x="6" y="10"/>
                  </a:lnTo>
                  <a:lnTo>
                    <a:pt x="6" y="8"/>
                  </a:lnTo>
                  <a:lnTo>
                    <a:pt x="8" y="6"/>
                  </a:lnTo>
                  <a:lnTo>
                    <a:pt x="9" y="6"/>
                  </a:lnTo>
                  <a:lnTo>
                    <a:pt x="9" y="4"/>
                  </a:lnTo>
                  <a:lnTo>
                    <a:pt x="11" y="4"/>
                  </a:lnTo>
                  <a:lnTo>
                    <a:pt x="13" y="2"/>
                  </a:lnTo>
                  <a:lnTo>
                    <a:pt x="15" y="2"/>
                  </a:lnTo>
                  <a:lnTo>
                    <a:pt x="17" y="2"/>
                  </a:lnTo>
                  <a:lnTo>
                    <a:pt x="17" y="2"/>
                  </a:lnTo>
                  <a:lnTo>
                    <a:pt x="19" y="0"/>
                  </a:lnTo>
                  <a:lnTo>
                    <a:pt x="21" y="0"/>
                  </a:lnTo>
                  <a:lnTo>
                    <a:pt x="23" y="0"/>
                  </a:lnTo>
                  <a:lnTo>
                    <a:pt x="25" y="0"/>
                  </a:lnTo>
                  <a:lnTo>
                    <a:pt x="29" y="0"/>
                  </a:lnTo>
                  <a:lnTo>
                    <a:pt x="31" y="0"/>
                  </a:lnTo>
                  <a:lnTo>
                    <a:pt x="32" y="2"/>
                  </a:lnTo>
                  <a:lnTo>
                    <a:pt x="34" y="2"/>
                  </a:lnTo>
                  <a:lnTo>
                    <a:pt x="38" y="4"/>
                  </a:lnTo>
                  <a:lnTo>
                    <a:pt x="40" y="4"/>
                  </a:lnTo>
                  <a:lnTo>
                    <a:pt x="42" y="6"/>
                  </a:lnTo>
                  <a:lnTo>
                    <a:pt x="44" y="8"/>
                  </a:lnTo>
                  <a:lnTo>
                    <a:pt x="46" y="10"/>
                  </a:lnTo>
                  <a:lnTo>
                    <a:pt x="46" y="12"/>
                  </a:lnTo>
                  <a:lnTo>
                    <a:pt x="48" y="13"/>
                  </a:lnTo>
                  <a:lnTo>
                    <a:pt x="50" y="15"/>
                  </a:lnTo>
                  <a:lnTo>
                    <a:pt x="50" y="19"/>
                  </a:lnTo>
                  <a:lnTo>
                    <a:pt x="50" y="21"/>
                  </a:lnTo>
                  <a:lnTo>
                    <a:pt x="50" y="23"/>
                  </a:lnTo>
                  <a:lnTo>
                    <a:pt x="52" y="27"/>
                  </a:lnTo>
                  <a:lnTo>
                    <a:pt x="50" y="29"/>
                  </a:lnTo>
                  <a:lnTo>
                    <a:pt x="50" y="31"/>
                  </a:lnTo>
                  <a:lnTo>
                    <a:pt x="50" y="35"/>
                  </a:lnTo>
                  <a:lnTo>
                    <a:pt x="50" y="37"/>
                  </a:lnTo>
                  <a:lnTo>
                    <a:pt x="48" y="38"/>
                  </a:lnTo>
                  <a:lnTo>
                    <a:pt x="46" y="40"/>
                  </a:lnTo>
                  <a:lnTo>
                    <a:pt x="46" y="42"/>
                  </a:lnTo>
                  <a:lnTo>
                    <a:pt x="44" y="44"/>
                  </a:lnTo>
                  <a:lnTo>
                    <a:pt x="42" y="46"/>
                  </a:lnTo>
                  <a:lnTo>
                    <a:pt x="40" y="48"/>
                  </a:lnTo>
                  <a:lnTo>
                    <a:pt x="38" y="50"/>
                  </a:lnTo>
                  <a:lnTo>
                    <a:pt x="34" y="50"/>
                  </a:lnTo>
                  <a:lnTo>
                    <a:pt x="32" y="52"/>
                  </a:lnTo>
                  <a:lnTo>
                    <a:pt x="31" y="52"/>
                  </a:lnTo>
                  <a:lnTo>
                    <a:pt x="29" y="52"/>
                  </a:lnTo>
                  <a:lnTo>
                    <a:pt x="25" y="52"/>
                  </a:lnTo>
                  <a:lnTo>
                    <a:pt x="23" y="52"/>
                  </a:lnTo>
                  <a:lnTo>
                    <a:pt x="21" y="52"/>
                  </a:lnTo>
                  <a:lnTo>
                    <a:pt x="21" y="52"/>
                  </a:lnTo>
                  <a:lnTo>
                    <a:pt x="19" y="52"/>
                  </a:lnTo>
                  <a:lnTo>
                    <a:pt x="17" y="52"/>
                  </a:lnTo>
                  <a:lnTo>
                    <a:pt x="15" y="50"/>
                  </a:lnTo>
                  <a:lnTo>
                    <a:pt x="13" y="50"/>
                  </a:lnTo>
                  <a:lnTo>
                    <a:pt x="11" y="50"/>
                  </a:lnTo>
                  <a:lnTo>
                    <a:pt x="11" y="48"/>
                  </a:lnTo>
                  <a:lnTo>
                    <a:pt x="9" y="48"/>
                  </a:lnTo>
                  <a:lnTo>
                    <a:pt x="8" y="46"/>
                  </a:lnTo>
                  <a:lnTo>
                    <a:pt x="8" y="46"/>
                  </a:lnTo>
                  <a:lnTo>
                    <a:pt x="6" y="44"/>
                  </a:lnTo>
                  <a:lnTo>
                    <a:pt x="4" y="42"/>
                  </a:lnTo>
                  <a:lnTo>
                    <a:pt x="4" y="42"/>
                  </a:lnTo>
                  <a:lnTo>
                    <a:pt x="2" y="40"/>
                  </a:lnTo>
                  <a:lnTo>
                    <a:pt x="2" y="38"/>
                  </a:lnTo>
                  <a:lnTo>
                    <a:pt x="2" y="37"/>
                  </a:lnTo>
                  <a:lnTo>
                    <a:pt x="0" y="35"/>
                  </a:lnTo>
                  <a:lnTo>
                    <a:pt x="0" y="33"/>
                  </a:lnTo>
                  <a:lnTo>
                    <a:pt x="0" y="31"/>
                  </a:lnTo>
                  <a:lnTo>
                    <a:pt x="0" y="29"/>
                  </a:lnTo>
                  <a:lnTo>
                    <a:pt x="0" y="27"/>
                  </a:lnTo>
                  <a:lnTo>
                    <a:pt x="0" y="25"/>
                  </a:lnTo>
                </a:path>
              </a:pathLst>
            </a:custGeom>
            <a:noFill/>
            <a:ln w="3175">
              <a:solidFill>
                <a:srgbClr val="74A93D"/>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89" name="Freeform 96"/>
            <p:cNvSpPr>
              <a:spLocks/>
            </p:cNvSpPr>
            <p:nvPr/>
          </p:nvSpPr>
          <p:spPr bwMode="auto">
            <a:xfrm>
              <a:off x="7280275" y="3300413"/>
              <a:ext cx="36513" cy="47625"/>
            </a:xfrm>
            <a:custGeom>
              <a:avLst/>
              <a:gdLst>
                <a:gd name="T0" fmla="*/ 0 w 23"/>
                <a:gd name="T1" fmla="*/ 17 h 30"/>
                <a:gd name="T2" fmla="*/ 0 w 23"/>
                <a:gd name="T3" fmla="*/ 19 h 30"/>
                <a:gd name="T4" fmla="*/ 2 w 23"/>
                <a:gd name="T5" fmla="*/ 23 h 30"/>
                <a:gd name="T6" fmla="*/ 2 w 23"/>
                <a:gd name="T7" fmla="*/ 25 h 30"/>
                <a:gd name="T8" fmla="*/ 4 w 23"/>
                <a:gd name="T9" fmla="*/ 26 h 30"/>
                <a:gd name="T10" fmla="*/ 6 w 23"/>
                <a:gd name="T11" fmla="*/ 28 h 30"/>
                <a:gd name="T12" fmla="*/ 8 w 23"/>
                <a:gd name="T13" fmla="*/ 28 h 30"/>
                <a:gd name="T14" fmla="*/ 10 w 23"/>
                <a:gd name="T15" fmla="*/ 30 h 30"/>
                <a:gd name="T16" fmla="*/ 14 w 23"/>
                <a:gd name="T17" fmla="*/ 30 h 30"/>
                <a:gd name="T18" fmla="*/ 16 w 23"/>
                <a:gd name="T19" fmla="*/ 28 h 30"/>
                <a:gd name="T20" fmla="*/ 18 w 23"/>
                <a:gd name="T21" fmla="*/ 28 h 30"/>
                <a:gd name="T22" fmla="*/ 19 w 23"/>
                <a:gd name="T23" fmla="*/ 26 h 30"/>
                <a:gd name="T24" fmla="*/ 21 w 23"/>
                <a:gd name="T25" fmla="*/ 25 h 30"/>
                <a:gd name="T26" fmla="*/ 23 w 23"/>
                <a:gd name="T27" fmla="*/ 23 h 30"/>
                <a:gd name="T28" fmla="*/ 23 w 23"/>
                <a:gd name="T29" fmla="*/ 19 h 30"/>
                <a:gd name="T30" fmla="*/ 23 w 23"/>
                <a:gd name="T31" fmla="*/ 17 h 30"/>
                <a:gd name="T32" fmla="*/ 23 w 23"/>
                <a:gd name="T33" fmla="*/ 13 h 30"/>
                <a:gd name="T34" fmla="*/ 23 w 23"/>
                <a:gd name="T35" fmla="*/ 9 h 30"/>
                <a:gd name="T36" fmla="*/ 23 w 23"/>
                <a:gd name="T37" fmla="*/ 7 h 30"/>
                <a:gd name="T38" fmla="*/ 21 w 23"/>
                <a:gd name="T39" fmla="*/ 3 h 30"/>
                <a:gd name="T40" fmla="*/ 19 w 23"/>
                <a:gd name="T41" fmla="*/ 1 h 30"/>
                <a:gd name="T42" fmla="*/ 18 w 23"/>
                <a:gd name="T43" fmla="*/ 1 h 30"/>
                <a:gd name="T44" fmla="*/ 16 w 23"/>
                <a:gd name="T45" fmla="*/ 0 h 30"/>
                <a:gd name="T46" fmla="*/ 14 w 23"/>
                <a:gd name="T47" fmla="*/ 0 h 30"/>
                <a:gd name="T48" fmla="*/ 10 w 23"/>
                <a:gd name="T49" fmla="*/ 0 h 30"/>
                <a:gd name="T50" fmla="*/ 8 w 23"/>
                <a:gd name="T51" fmla="*/ 0 h 30"/>
                <a:gd name="T52" fmla="*/ 6 w 23"/>
                <a:gd name="T53" fmla="*/ 1 h 30"/>
                <a:gd name="T54" fmla="*/ 4 w 23"/>
                <a:gd name="T55" fmla="*/ 1 h 30"/>
                <a:gd name="T56" fmla="*/ 2 w 23"/>
                <a:gd name="T57" fmla="*/ 3 h 30"/>
                <a:gd name="T58" fmla="*/ 2 w 23"/>
                <a:gd name="T59" fmla="*/ 7 h 30"/>
                <a:gd name="T60" fmla="*/ 0 w 23"/>
                <a:gd name="T61" fmla="*/ 9 h 30"/>
                <a:gd name="T62" fmla="*/ 0 w 23"/>
                <a:gd name="T6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0">
                  <a:moveTo>
                    <a:pt x="0" y="15"/>
                  </a:moveTo>
                  <a:lnTo>
                    <a:pt x="0" y="17"/>
                  </a:lnTo>
                  <a:lnTo>
                    <a:pt x="0" y="19"/>
                  </a:lnTo>
                  <a:lnTo>
                    <a:pt x="0" y="19"/>
                  </a:lnTo>
                  <a:lnTo>
                    <a:pt x="0" y="21"/>
                  </a:lnTo>
                  <a:lnTo>
                    <a:pt x="2" y="23"/>
                  </a:lnTo>
                  <a:lnTo>
                    <a:pt x="2" y="23"/>
                  </a:lnTo>
                  <a:lnTo>
                    <a:pt x="2" y="25"/>
                  </a:lnTo>
                  <a:lnTo>
                    <a:pt x="4" y="26"/>
                  </a:lnTo>
                  <a:lnTo>
                    <a:pt x="4" y="26"/>
                  </a:lnTo>
                  <a:lnTo>
                    <a:pt x="6" y="26"/>
                  </a:lnTo>
                  <a:lnTo>
                    <a:pt x="6" y="28"/>
                  </a:lnTo>
                  <a:lnTo>
                    <a:pt x="8" y="28"/>
                  </a:lnTo>
                  <a:lnTo>
                    <a:pt x="8" y="28"/>
                  </a:lnTo>
                  <a:lnTo>
                    <a:pt x="10" y="30"/>
                  </a:lnTo>
                  <a:lnTo>
                    <a:pt x="10" y="30"/>
                  </a:lnTo>
                  <a:lnTo>
                    <a:pt x="12" y="30"/>
                  </a:lnTo>
                  <a:lnTo>
                    <a:pt x="14" y="30"/>
                  </a:lnTo>
                  <a:lnTo>
                    <a:pt x="14" y="30"/>
                  </a:lnTo>
                  <a:lnTo>
                    <a:pt x="16" y="28"/>
                  </a:lnTo>
                  <a:lnTo>
                    <a:pt x="18" y="28"/>
                  </a:lnTo>
                  <a:lnTo>
                    <a:pt x="18" y="28"/>
                  </a:lnTo>
                  <a:lnTo>
                    <a:pt x="19" y="26"/>
                  </a:lnTo>
                  <a:lnTo>
                    <a:pt x="19" y="26"/>
                  </a:lnTo>
                  <a:lnTo>
                    <a:pt x="21" y="26"/>
                  </a:lnTo>
                  <a:lnTo>
                    <a:pt x="21" y="25"/>
                  </a:lnTo>
                  <a:lnTo>
                    <a:pt x="21" y="23"/>
                  </a:lnTo>
                  <a:lnTo>
                    <a:pt x="23" y="23"/>
                  </a:lnTo>
                  <a:lnTo>
                    <a:pt x="23" y="21"/>
                  </a:lnTo>
                  <a:lnTo>
                    <a:pt x="23" y="19"/>
                  </a:lnTo>
                  <a:lnTo>
                    <a:pt x="23" y="17"/>
                  </a:lnTo>
                  <a:lnTo>
                    <a:pt x="23" y="17"/>
                  </a:lnTo>
                  <a:lnTo>
                    <a:pt x="23" y="15"/>
                  </a:lnTo>
                  <a:lnTo>
                    <a:pt x="23" y="13"/>
                  </a:lnTo>
                  <a:lnTo>
                    <a:pt x="23" y="11"/>
                  </a:lnTo>
                  <a:lnTo>
                    <a:pt x="23" y="9"/>
                  </a:lnTo>
                  <a:lnTo>
                    <a:pt x="23" y="7"/>
                  </a:lnTo>
                  <a:lnTo>
                    <a:pt x="23" y="7"/>
                  </a:lnTo>
                  <a:lnTo>
                    <a:pt x="21" y="5"/>
                  </a:lnTo>
                  <a:lnTo>
                    <a:pt x="21" y="3"/>
                  </a:lnTo>
                  <a:lnTo>
                    <a:pt x="21" y="3"/>
                  </a:lnTo>
                  <a:lnTo>
                    <a:pt x="19" y="1"/>
                  </a:lnTo>
                  <a:lnTo>
                    <a:pt x="19" y="1"/>
                  </a:lnTo>
                  <a:lnTo>
                    <a:pt x="18" y="1"/>
                  </a:lnTo>
                  <a:lnTo>
                    <a:pt x="18" y="0"/>
                  </a:lnTo>
                  <a:lnTo>
                    <a:pt x="16" y="0"/>
                  </a:lnTo>
                  <a:lnTo>
                    <a:pt x="14" y="0"/>
                  </a:lnTo>
                  <a:lnTo>
                    <a:pt x="14" y="0"/>
                  </a:lnTo>
                  <a:lnTo>
                    <a:pt x="12" y="0"/>
                  </a:lnTo>
                  <a:lnTo>
                    <a:pt x="10" y="0"/>
                  </a:lnTo>
                  <a:lnTo>
                    <a:pt x="10" y="0"/>
                  </a:lnTo>
                  <a:lnTo>
                    <a:pt x="8" y="0"/>
                  </a:lnTo>
                  <a:lnTo>
                    <a:pt x="8" y="0"/>
                  </a:lnTo>
                  <a:lnTo>
                    <a:pt x="6" y="1"/>
                  </a:lnTo>
                  <a:lnTo>
                    <a:pt x="6" y="1"/>
                  </a:lnTo>
                  <a:lnTo>
                    <a:pt x="4" y="1"/>
                  </a:lnTo>
                  <a:lnTo>
                    <a:pt x="4" y="3"/>
                  </a:lnTo>
                  <a:lnTo>
                    <a:pt x="2" y="3"/>
                  </a:lnTo>
                  <a:lnTo>
                    <a:pt x="2" y="5"/>
                  </a:lnTo>
                  <a:lnTo>
                    <a:pt x="2" y="7"/>
                  </a:lnTo>
                  <a:lnTo>
                    <a:pt x="0" y="7"/>
                  </a:lnTo>
                  <a:lnTo>
                    <a:pt x="0" y="9"/>
                  </a:lnTo>
                  <a:lnTo>
                    <a:pt x="0" y="11"/>
                  </a:lnTo>
                  <a:lnTo>
                    <a:pt x="0" y="13"/>
                  </a:lnTo>
                  <a:lnTo>
                    <a:pt x="0" y="15"/>
                  </a:lnTo>
                </a:path>
              </a:pathLst>
            </a:custGeom>
            <a:noFill/>
            <a:ln w="3175">
              <a:solidFill>
                <a:srgbClr val="74A93D"/>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90" name="Freeform 97"/>
            <p:cNvSpPr>
              <a:spLocks/>
            </p:cNvSpPr>
            <p:nvPr/>
          </p:nvSpPr>
          <p:spPr bwMode="auto">
            <a:xfrm>
              <a:off x="6600825" y="2679700"/>
              <a:ext cx="585788" cy="582613"/>
            </a:xfrm>
            <a:custGeom>
              <a:avLst/>
              <a:gdLst>
                <a:gd name="T0" fmla="*/ 12 w 369"/>
                <a:gd name="T1" fmla="*/ 100 h 367"/>
                <a:gd name="T2" fmla="*/ 100 w 369"/>
                <a:gd name="T3" fmla="*/ 12 h 367"/>
                <a:gd name="T4" fmla="*/ 106 w 369"/>
                <a:gd name="T5" fmla="*/ 6 h 367"/>
                <a:gd name="T6" fmla="*/ 113 w 369"/>
                <a:gd name="T7" fmla="*/ 2 h 367"/>
                <a:gd name="T8" fmla="*/ 119 w 369"/>
                <a:gd name="T9" fmla="*/ 0 h 367"/>
                <a:gd name="T10" fmla="*/ 127 w 369"/>
                <a:gd name="T11" fmla="*/ 0 h 367"/>
                <a:gd name="T12" fmla="*/ 135 w 369"/>
                <a:gd name="T13" fmla="*/ 0 h 367"/>
                <a:gd name="T14" fmla="*/ 140 w 369"/>
                <a:gd name="T15" fmla="*/ 2 h 367"/>
                <a:gd name="T16" fmla="*/ 148 w 369"/>
                <a:gd name="T17" fmla="*/ 6 h 367"/>
                <a:gd name="T18" fmla="*/ 154 w 369"/>
                <a:gd name="T19" fmla="*/ 12 h 367"/>
                <a:gd name="T20" fmla="*/ 357 w 369"/>
                <a:gd name="T21" fmla="*/ 214 h 367"/>
                <a:gd name="T22" fmla="*/ 361 w 369"/>
                <a:gd name="T23" fmla="*/ 219 h 367"/>
                <a:gd name="T24" fmla="*/ 365 w 369"/>
                <a:gd name="T25" fmla="*/ 227 h 367"/>
                <a:gd name="T26" fmla="*/ 367 w 369"/>
                <a:gd name="T27" fmla="*/ 233 h 367"/>
                <a:gd name="T28" fmla="*/ 369 w 369"/>
                <a:gd name="T29" fmla="*/ 241 h 367"/>
                <a:gd name="T30" fmla="*/ 367 w 369"/>
                <a:gd name="T31" fmla="*/ 248 h 367"/>
                <a:gd name="T32" fmla="*/ 365 w 369"/>
                <a:gd name="T33" fmla="*/ 256 h 367"/>
                <a:gd name="T34" fmla="*/ 361 w 369"/>
                <a:gd name="T35" fmla="*/ 262 h 367"/>
                <a:gd name="T36" fmla="*/ 357 w 369"/>
                <a:gd name="T37" fmla="*/ 268 h 367"/>
                <a:gd name="T38" fmla="*/ 269 w 369"/>
                <a:gd name="T39" fmla="*/ 356 h 367"/>
                <a:gd name="T40" fmla="*/ 261 w 369"/>
                <a:gd name="T41" fmla="*/ 362 h 367"/>
                <a:gd name="T42" fmla="*/ 256 w 369"/>
                <a:gd name="T43" fmla="*/ 366 h 367"/>
                <a:gd name="T44" fmla="*/ 248 w 369"/>
                <a:gd name="T45" fmla="*/ 367 h 367"/>
                <a:gd name="T46" fmla="*/ 240 w 369"/>
                <a:gd name="T47" fmla="*/ 367 h 367"/>
                <a:gd name="T48" fmla="*/ 234 w 369"/>
                <a:gd name="T49" fmla="*/ 367 h 367"/>
                <a:gd name="T50" fmla="*/ 227 w 369"/>
                <a:gd name="T51" fmla="*/ 366 h 367"/>
                <a:gd name="T52" fmla="*/ 221 w 369"/>
                <a:gd name="T53" fmla="*/ 362 h 367"/>
                <a:gd name="T54" fmla="*/ 213 w 369"/>
                <a:gd name="T55" fmla="*/ 356 h 367"/>
                <a:gd name="T56" fmla="*/ 12 w 369"/>
                <a:gd name="T57" fmla="*/ 154 h 367"/>
                <a:gd name="T58" fmla="*/ 6 w 369"/>
                <a:gd name="T59" fmla="*/ 148 h 367"/>
                <a:gd name="T60" fmla="*/ 2 w 369"/>
                <a:gd name="T61" fmla="*/ 141 h 367"/>
                <a:gd name="T62" fmla="*/ 0 w 369"/>
                <a:gd name="T63" fmla="*/ 135 h 367"/>
                <a:gd name="T64" fmla="*/ 0 w 369"/>
                <a:gd name="T65" fmla="*/ 127 h 367"/>
                <a:gd name="T66" fmla="*/ 0 w 369"/>
                <a:gd name="T67" fmla="*/ 120 h 367"/>
                <a:gd name="T68" fmla="*/ 2 w 369"/>
                <a:gd name="T69" fmla="*/ 112 h 367"/>
                <a:gd name="T70" fmla="*/ 6 w 369"/>
                <a:gd name="T71" fmla="*/ 106 h 367"/>
                <a:gd name="T72" fmla="*/ 12 w 369"/>
                <a:gd name="T73"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9" h="367">
                  <a:moveTo>
                    <a:pt x="12" y="100"/>
                  </a:moveTo>
                  <a:lnTo>
                    <a:pt x="100" y="12"/>
                  </a:lnTo>
                  <a:lnTo>
                    <a:pt x="106" y="6"/>
                  </a:lnTo>
                  <a:lnTo>
                    <a:pt x="113" y="2"/>
                  </a:lnTo>
                  <a:lnTo>
                    <a:pt x="119" y="0"/>
                  </a:lnTo>
                  <a:lnTo>
                    <a:pt x="127" y="0"/>
                  </a:lnTo>
                  <a:lnTo>
                    <a:pt x="135" y="0"/>
                  </a:lnTo>
                  <a:lnTo>
                    <a:pt x="140" y="2"/>
                  </a:lnTo>
                  <a:lnTo>
                    <a:pt x="148" y="6"/>
                  </a:lnTo>
                  <a:lnTo>
                    <a:pt x="154" y="12"/>
                  </a:lnTo>
                  <a:lnTo>
                    <a:pt x="357" y="214"/>
                  </a:lnTo>
                  <a:lnTo>
                    <a:pt x="361" y="219"/>
                  </a:lnTo>
                  <a:lnTo>
                    <a:pt x="365" y="227"/>
                  </a:lnTo>
                  <a:lnTo>
                    <a:pt x="367" y="233"/>
                  </a:lnTo>
                  <a:lnTo>
                    <a:pt x="369" y="241"/>
                  </a:lnTo>
                  <a:lnTo>
                    <a:pt x="367" y="248"/>
                  </a:lnTo>
                  <a:lnTo>
                    <a:pt x="365" y="256"/>
                  </a:lnTo>
                  <a:lnTo>
                    <a:pt x="361" y="262"/>
                  </a:lnTo>
                  <a:lnTo>
                    <a:pt x="357" y="268"/>
                  </a:lnTo>
                  <a:lnTo>
                    <a:pt x="269" y="356"/>
                  </a:lnTo>
                  <a:lnTo>
                    <a:pt x="261" y="362"/>
                  </a:lnTo>
                  <a:lnTo>
                    <a:pt x="256" y="366"/>
                  </a:lnTo>
                  <a:lnTo>
                    <a:pt x="248" y="367"/>
                  </a:lnTo>
                  <a:lnTo>
                    <a:pt x="240" y="367"/>
                  </a:lnTo>
                  <a:lnTo>
                    <a:pt x="234" y="367"/>
                  </a:lnTo>
                  <a:lnTo>
                    <a:pt x="227" y="366"/>
                  </a:lnTo>
                  <a:lnTo>
                    <a:pt x="221" y="362"/>
                  </a:lnTo>
                  <a:lnTo>
                    <a:pt x="213" y="356"/>
                  </a:lnTo>
                  <a:lnTo>
                    <a:pt x="12" y="154"/>
                  </a:lnTo>
                  <a:lnTo>
                    <a:pt x="6" y="148"/>
                  </a:lnTo>
                  <a:lnTo>
                    <a:pt x="2" y="141"/>
                  </a:lnTo>
                  <a:lnTo>
                    <a:pt x="0" y="135"/>
                  </a:lnTo>
                  <a:lnTo>
                    <a:pt x="0" y="127"/>
                  </a:lnTo>
                  <a:lnTo>
                    <a:pt x="0" y="120"/>
                  </a:lnTo>
                  <a:lnTo>
                    <a:pt x="2" y="112"/>
                  </a:lnTo>
                  <a:lnTo>
                    <a:pt x="6" y="106"/>
                  </a:lnTo>
                  <a:lnTo>
                    <a:pt x="12" y="100"/>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1" name="Freeform 98"/>
            <p:cNvSpPr>
              <a:spLocks/>
            </p:cNvSpPr>
            <p:nvPr/>
          </p:nvSpPr>
          <p:spPr bwMode="auto">
            <a:xfrm>
              <a:off x="6600825" y="2679700"/>
              <a:ext cx="585788" cy="582613"/>
            </a:xfrm>
            <a:custGeom>
              <a:avLst/>
              <a:gdLst>
                <a:gd name="T0" fmla="*/ 12 w 369"/>
                <a:gd name="T1" fmla="*/ 100 h 367"/>
                <a:gd name="T2" fmla="*/ 100 w 369"/>
                <a:gd name="T3" fmla="*/ 12 h 367"/>
                <a:gd name="T4" fmla="*/ 106 w 369"/>
                <a:gd name="T5" fmla="*/ 6 h 367"/>
                <a:gd name="T6" fmla="*/ 113 w 369"/>
                <a:gd name="T7" fmla="*/ 2 h 367"/>
                <a:gd name="T8" fmla="*/ 119 w 369"/>
                <a:gd name="T9" fmla="*/ 0 h 367"/>
                <a:gd name="T10" fmla="*/ 127 w 369"/>
                <a:gd name="T11" fmla="*/ 0 h 367"/>
                <a:gd name="T12" fmla="*/ 135 w 369"/>
                <a:gd name="T13" fmla="*/ 0 h 367"/>
                <a:gd name="T14" fmla="*/ 140 w 369"/>
                <a:gd name="T15" fmla="*/ 2 h 367"/>
                <a:gd name="T16" fmla="*/ 148 w 369"/>
                <a:gd name="T17" fmla="*/ 6 h 367"/>
                <a:gd name="T18" fmla="*/ 154 w 369"/>
                <a:gd name="T19" fmla="*/ 12 h 367"/>
                <a:gd name="T20" fmla="*/ 357 w 369"/>
                <a:gd name="T21" fmla="*/ 214 h 367"/>
                <a:gd name="T22" fmla="*/ 361 w 369"/>
                <a:gd name="T23" fmla="*/ 219 h 367"/>
                <a:gd name="T24" fmla="*/ 365 w 369"/>
                <a:gd name="T25" fmla="*/ 227 h 367"/>
                <a:gd name="T26" fmla="*/ 367 w 369"/>
                <a:gd name="T27" fmla="*/ 233 h 367"/>
                <a:gd name="T28" fmla="*/ 369 w 369"/>
                <a:gd name="T29" fmla="*/ 241 h 367"/>
                <a:gd name="T30" fmla="*/ 367 w 369"/>
                <a:gd name="T31" fmla="*/ 248 h 367"/>
                <a:gd name="T32" fmla="*/ 365 w 369"/>
                <a:gd name="T33" fmla="*/ 256 h 367"/>
                <a:gd name="T34" fmla="*/ 361 w 369"/>
                <a:gd name="T35" fmla="*/ 262 h 367"/>
                <a:gd name="T36" fmla="*/ 357 w 369"/>
                <a:gd name="T37" fmla="*/ 268 h 367"/>
                <a:gd name="T38" fmla="*/ 269 w 369"/>
                <a:gd name="T39" fmla="*/ 356 h 367"/>
                <a:gd name="T40" fmla="*/ 261 w 369"/>
                <a:gd name="T41" fmla="*/ 362 h 367"/>
                <a:gd name="T42" fmla="*/ 256 w 369"/>
                <a:gd name="T43" fmla="*/ 366 h 367"/>
                <a:gd name="T44" fmla="*/ 248 w 369"/>
                <a:gd name="T45" fmla="*/ 367 h 367"/>
                <a:gd name="T46" fmla="*/ 240 w 369"/>
                <a:gd name="T47" fmla="*/ 367 h 367"/>
                <a:gd name="T48" fmla="*/ 234 w 369"/>
                <a:gd name="T49" fmla="*/ 367 h 367"/>
                <a:gd name="T50" fmla="*/ 227 w 369"/>
                <a:gd name="T51" fmla="*/ 366 h 367"/>
                <a:gd name="T52" fmla="*/ 221 w 369"/>
                <a:gd name="T53" fmla="*/ 362 h 367"/>
                <a:gd name="T54" fmla="*/ 213 w 369"/>
                <a:gd name="T55" fmla="*/ 356 h 367"/>
                <a:gd name="T56" fmla="*/ 12 w 369"/>
                <a:gd name="T57" fmla="*/ 154 h 367"/>
                <a:gd name="T58" fmla="*/ 6 w 369"/>
                <a:gd name="T59" fmla="*/ 148 h 367"/>
                <a:gd name="T60" fmla="*/ 2 w 369"/>
                <a:gd name="T61" fmla="*/ 141 h 367"/>
                <a:gd name="T62" fmla="*/ 0 w 369"/>
                <a:gd name="T63" fmla="*/ 135 h 367"/>
                <a:gd name="T64" fmla="*/ 0 w 369"/>
                <a:gd name="T65" fmla="*/ 127 h 367"/>
                <a:gd name="T66" fmla="*/ 0 w 369"/>
                <a:gd name="T67" fmla="*/ 120 h 367"/>
                <a:gd name="T68" fmla="*/ 2 w 369"/>
                <a:gd name="T69" fmla="*/ 112 h 367"/>
                <a:gd name="T70" fmla="*/ 6 w 369"/>
                <a:gd name="T71" fmla="*/ 106 h 367"/>
                <a:gd name="T72" fmla="*/ 12 w 369"/>
                <a:gd name="T73" fmla="*/ 10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9" h="367">
                  <a:moveTo>
                    <a:pt x="12" y="100"/>
                  </a:moveTo>
                  <a:lnTo>
                    <a:pt x="100" y="12"/>
                  </a:lnTo>
                  <a:lnTo>
                    <a:pt x="106" y="6"/>
                  </a:lnTo>
                  <a:lnTo>
                    <a:pt x="113" y="2"/>
                  </a:lnTo>
                  <a:lnTo>
                    <a:pt x="119" y="0"/>
                  </a:lnTo>
                  <a:lnTo>
                    <a:pt x="127" y="0"/>
                  </a:lnTo>
                  <a:lnTo>
                    <a:pt x="135" y="0"/>
                  </a:lnTo>
                  <a:lnTo>
                    <a:pt x="140" y="2"/>
                  </a:lnTo>
                  <a:lnTo>
                    <a:pt x="148" y="6"/>
                  </a:lnTo>
                  <a:lnTo>
                    <a:pt x="154" y="12"/>
                  </a:lnTo>
                  <a:lnTo>
                    <a:pt x="357" y="214"/>
                  </a:lnTo>
                  <a:lnTo>
                    <a:pt x="361" y="219"/>
                  </a:lnTo>
                  <a:lnTo>
                    <a:pt x="365" y="227"/>
                  </a:lnTo>
                  <a:lnTo>
                    <a:pt x="367" y="233"/>
                  </a:lnTo>
                  <a:lnTo>
                    <a:pt x="369" y="241"/>
                  </a:lnTo>
                  <a:lnTo>
                    <a:pt x="367" y="248"/>
                  </a:lnTo>
                  <a:lnTo>
                    <a:pt x="365" y="256"/>
                  </a:lnTo>
                  <a:lnTo>
                    <a:pt x="361" y="262"/>
                  </a:lnTo>
                  <a:lnTo>
                    <a:pt x="357" y="268"/>
                  </a:lnTo>
                  <a:lnTo>
                    <a:pt x="269" y="356"/>
                  </a:lnTo>
                  <a:lnTo>
                    <a:pt x="261" y="362"/>
                  </a:lnTo>
                  <a:lnTo>
                    <a:pt x="256" y="366"/>
                  </a:lnTo>
                  <a:lnTo>
                    <a:pt x="248" y="367"/>
                  </a:lnTo>
                  <a:lnTo>
                    <a:pt x="240" y="367"/>
                  </a:lnTo>
                  <a:lnTo>
                    <a:pt x="234" y="367"/>
                  </a:lnTo>
                  <a:lnTo>
                    <a:pt x="227" y="366"/>
                  </a:lnTo>
                  <a:lnTo>
                    <a:pt x="221" y="362"/>
                  </a:lnTo>
                  <a:lnTo>
                    <a:pt x="213" y="356"/>
                  </a:lnTo>
                  <a:lnTo>
                    <a:pt x="12" y="154"/>
                  </a:lnTo>
                  <a:lnTo>
                    <a:pt x="6" y="148"/>
                  </a:lnTo>
                  <a:lnTo>
                    <a:pt x="2" y="141"/>
                  </a:lnTo>
                  <a:lnTo>
                    <a:pt x="0" y="135"/>
                  </a:lnTo>
                  <a:lnTo>
                    <a:pt x="0" y="127"/>
                  </a:lnTo>
                  <a:lnTo>
                    <a:pt x="0" y="120"/>
                  </a:lnTo>
                  <a:lnTo>
                    <a:pt x="2" y="112"/>
                  </a:lnTo>
                  <a:lnTo>
                    <a:pt x="6" y="106"/>
                  </a:lnTo>
                  <a:lnTo>
                    <a:pt x="12" y="100"/>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92" name="Freeform 99"/>
            <p:cNvSpPr>
              <a:spLocks/>
            </p:cNvSpPr>
            <p:nvPr/>
          </p:nvSpPr>
          <p:spPr bwMode="auto">
            <a:xfrm>
              <a:off x="7064375" y="2384425"/>
              <a:ext cx="173038" cy="225425"/>
            </a:xfrm>
            <a:custGeom>
              <a:avLst/>
              <a:gdLst>
                <a:gd name="T0" fmla="*/ 17 w 109"/>
                <a:gd name="T1" fmla="*/ 102 h 142"/>
                <a:gd name="T2" fmla="*/ 23 w 109"/>
                <a:gd name="T3" fmla="*/ 111 h 142"/>
                <a:gd name="T4" fmla="*/ 31 w 109"/>
                <a:gd name="T5" fmla="*/ 119 h 142"/>
                <a:gd name="T6" fmla="*/ 40 w 109"/>
                <a:gd name="T7" fmla="*/ 125 h 142"/>
                <a:gd name="T8" fmla="*/ 54 w 109"/>
                <a:gd name="T9" fmla="*/ 127 h 142"/>
                <a:gd name="T10" fmla="*/ 67 w 109"/>
                <a:gd name="T11" fmla="*/ 125 h 142"/>
                <a:gd name="T12" fmla="*/ 77 w 109"/>
                <a:gd name="T13" fmla="*/ 123 h 142"/>
                <a:gd name="T14" fmla="*/ 84 w 109"/>
                <a:gd name="T15" fmla="*/ 117 h 142"/>
                <a:gd name="T16" fmla="*/ 90 w 109"/>
                <a:gd name="T17" fmla="*/ 111 h 142"/>
                <a:gd name="T18" fmla="*/ 92 w 109"/>
                <a:gd name="T19" fmla="*/ 104 h 142"/>
                <a:gd name="T20" fmla="*/ 90 w 109"/>
                <a:gd name="T21" fmla="*/ 96 h 142"/>
                <a:gd name="T22" fmla="*/ 86 w 109"/>
                <a:gd name="T23" fmla="*/ 90 h 142"/>
                <a:gd name="T24" fmla="*/ 77 w 109"/>
                <a:gd name="T25" fmla="*/ 85 h 142"/>
                <a:gd name="T26" fmla="*/ 67 w 109"/>
                <a:gd name="T27" fmla="*/ 81 h 142"/>
                <a:gd name="T28" fmla="*/ 46 w 109"/>
                <a:gd name="T29" fmla="*/ 75 h 142"/>
                <a:gd name="T30" fmla="*/ 29 w 109"/>
                <a:gd name="T31" fmla="*/ 71 h 142"/>
                <a:gd name="T32" fmla="*/ 17 w 109"/>
                <a:gd name="T33" fmla="*/ 63 h 142"/>
                <a:gd name="T34" fmla="*/ 10 w 109"/>
                <a:gd name="T35" fmla="*/ 56 h 142"/>
                <a:gd name="T36" fmla="*/ 6 w 109"/>
                <a:gd name="T37" fmla="*/ 46 h 142"/>
                <a:gd name="T38" fmla="*/ 6 w 109"/>
                <a:gd name="T39" fmla="*/ 33 h 142"/>
                <a:gd name="T40" fmla="*/ 10 w 109"/>
                <a:gd name="T41" fmla="*/ 21 h 142"/>
                <a:gd name="T42" fmla="*/ 17 w 109"/>
                <a:gd name="T43" fmla="*/ 11 h 142"/>
                <a:gd name="T44" fmla="*/ 31 w 109"/>
                <a:gd name="T45" fmla="*/ 4 h 142"/>
                <a:gd name="T46" fmla="*/ 46 w 109"/>
                <a:gd name="T47" fmla="*/ 0 h 142"/>
                <a:gd name="T48" fmla="*/ 63 w 109"/>
                <a:gd name="T49" fmla="*/ 2 h 142"/>
                <a:gd name="T50" fmla="*/ 81 w 109"/>
                <a:gd name="T51" fmla="*/ 6 h 142"/>
                <a:gd name="T52" fmla="*/ 92 w 109"/>
                <a:gd name="T53" fmla="*/ 13 h 142"/>
                <a:gd name="T54" fmla="*/ 102 w 109"/>
                <a:gd name="T55" fmla="*/ 25 h 142"/>
                <a:gd name="T56" fmla="*/ 106 w 109"/>
                <a:gd name="T57" fmla="*/ 38 h 142"/>
                <a:gd name="T58" fmla="*/ 84 w 109"/>
                <a:gd name="T59" fmla="*/ 35 h 142"/>
                <a:gd name="T60" fmla="*/ 79 w 109"/>
                <a:gd name="T61" fmla="*/ 23 h 142"/>
                <a:gd name="T62" fmla="*/ 65 w 109"/>
                <a:gd name="T63" fmla="*/ 17 h 142"/>
                <a:gd name="T64" fmla="*/ 46 w 109"/>
                <a:gd name="T65" fmla="*/ 17 h 142"/>
                <a:gd name="T66" fmla="*/ 33 w 109"/>
                <a:gd name="T67" fmla="*/ 21 h 142"/>
                <a:gd name="T68" fmla="*/ 25 w 109"/>
                <a:gd name="T69" fmla="*/ 29 h 142"/>
                <a:gd name="T70" fmla="*/ 23 w 109"/>
                <a:gd name="T71" fmla="*/ 38 h 142"/>
                <a:gd name="T72" fmla="*/ 25 w 109"/>
                <a:gd name="T73" fmla="*/ 46 h 142"/>
                <a:gd name="T74" fmla="*/ 35 w 109"/>
                <a:gd name="T75" fmla="*/ 54 h 142"/>
                <a:gd name="T76" fmla="*/ 56 w 109"/>
                <a:gd name="T77" fmla="*/ 60 h 142"/>
                <a:gd name="T78" fmla="*/ 77 w 109"/>
                <a:gd name="T79" fmla="*/ 65 h 142"/>
                <a:gd name="T80" fmla="*/ 90 w 109"/>
                <a:gd name="T81" fmla="*/ 71 h 142"/>
                <a:gd name="T82" fmla="*/ 102 w 109"/>
                <a:gd name="T83" fmla="*/ 81 h 142"/>
                <a:gd name="T84" fmla="*/ 107 w 109"/>
                <a:gd name="T85" fmla="*/ 90 h 142"/>
                <a:gd name="T86" fmla="*/ 109 w 109"/>
                <a:gd name="T87" fmla="*/ 104 h 142"/>
                <a:gd name="T88" fmla="*/ 106 w 109"/>
                <a:gd name="T89" fmla="*/ 117 h 142"/>
                <a:gd name="T90" fmla="*/ 98 w 109"/>
                <a:gd name="T91" fmla="*/ 129 h 142"/>
                <a:gd name="T92" fmla="*/ 84 w 109"/>
                <a:gd name="T93" fmla="*/ 136 h 142"/>
                <a:gd name="T94" fmla="*/ 69 w 109"/>
                <a:gd name="T95" fmla="*/ 142 h 142"/>
                <a:gd name="T96" fmla="*/ 50 w 109"/>
                <a:gd name="T97" fmla="*/ 142 h 142"/>
                <a:gd name="T98" fmla="*/ 31 w 109"/>
                <a:gd name="T99" fmla="*/ 138 h 142"/>
                <a:gd name="T100" fmla="*/ 15 w 109"/>
                <a:gd name="T101" fmla="*/ 131 h 142"/>
                <a:gd name="T102" fmla="*/ 6 w 109"/>
                <a:gd name="T103" fmla="*/ 117 h 142"/>
                <a:gd name="T104" fmla="*/ 0 w 109"/>
                <a:gd name="T105" fmla="*/ 10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42">
                  <a:moveTo>
                    <a:pt x="0" y="96"/>
                  </a:moveTo>
                  <a:lnTo>
                    <a:pt x="17" y="94"/>
                  </a:lnTo>
                  <a:lnTo>
                    <a:pt x="17" y="98"/>
                  </a:lnTo>
                  <a:lnTo>
                    <a:pt x="17" y="100"/>
                  </a:lnTo>
                  <a:lnTo>
                    <a:pt x="17" y="102"/>
                  </a:lnTo>
                  <a:lnTo>
                    <a:pt x="19" y="104"/>
                  </a:lnTo>
                  <a:lnTo>
                    <a:pt x="19" y="106"/>
                  </a:lnTo>
                  <a:lnTo>
                    <a:pt x="21" y="108"/>
                  </a:lnTo>
                  <a:lnTo>
                    <a:pt x="21" y="110"/>
                  </a:lnTo>
                  <a:lnTo>
                    <a:pt x="23" y="111"/>
                  </a:lnTo>
                  <a:lnTo>
                    <a:pt x="23" y="113"/>
                  </a:lnTo>
                  <a:lnTo>
                    <a:pt x="25" y="115"/>
                  </a:lnTo>
                  <a:lnTo>
                    <a:pt x="27" y="115"/>
                  </a:lnTo>
                  <a:lnTo>
                    <a:pt x="29" y="117"/>
                  </a:lnTo>
                  <a:lnTo>
                    <a:pt x="31" y="119"/>
                  </a:lnTo>
                  <a:lnTo>
                    <a:pt x="33" y="119"/>
                  </a:lnTo>
                  <a:lnTo>
                    <a:pt x="35" y="121"/>
                  </a:lnTo>
                  <a:lnTo>
                    <a:pt x="36" y="123"/>
                  </a:lnTo>
                  <a:lnTo>
                    <a:pt x="38" y="123"/>
                  </a:lnTo>
                  <a:lnTo>
                    <a:pt x="40" y="125"/>
                  </a:lnTo>
                  <a:lnTo>
                    <a:pt x="44" y="125"/>
                  </a:lnTo>
                  <a:lnTo>
                    <a:pt x="46" y="125"/>
                  </a:lnTo>
                  <a:lnTo>
                    <a:pt x="48" y="125"/>
                  </a:lnTo>
                  <a:lnTo>
                    <a:pt x="52" y="127"/>
                  </a:lnTo>
                  <a:lnTo>
                    <a:pt x="54" y="127"/>
                  </a:lnTo>
                  <a:lnTo>
                    <a:pt x="58" y="127"/>
                  </a:lnTo>
                  <a:lnTo>
                    <a:pt x="59" y="127"/>
                  </a:lnTo>
                  <a:lnTo>
                    <a:pt x="61" y="127"/>
                  </a:lnTo>
                  <a:lnTo>
                    <a:pt x="65" y="127"/>
                  </a:lnTo>
                  <a:lnTo>
                    <a:pt x="67" y="125"/>
                  </a:lnTo>
                  <a:lnTo>
                    <a:pt x="69" y="125"/>
                  </a:lnTo>
                  <a:lnTo>
                    <a:pt x="71" y="125"/>
                  </a:lnTo>
                  <a:lnTo>
                    <a:pt x="73" y="125"/>
                  </a:lnTo>
                  <a:lnTo>
                    <a:pt x="75" y="123"/>
                  </a:lnTo>
                  <a:lnTo>
                    <a:pt x="77" y="123"/>
                  </a:lnTo>
                  <a:lnTo>
                    <a:pt x="79" y="121"/>
                  </a:lnTo>
                  <a:lnTo>
                    <a:pt x="81" y="121"/>
                  </a:lnTo>
                  <a:lnTo>
                    <a:pt x="83" y="119"/>
                  </a:lnTo>
                  <a:lnTo>
                    <a:pt x="84" y="119"/>
                  </a:lnTo>
                  <a:lnTo>
                    <a:pt x="84" y="117"/>
                  </a:lnTo>
                  <a:lnTo>
                    <a:pt x="86" y="115"/>
                  </a:lnTo>
                  <a:lnTo>
                    <a:pt x="88" y="115"/>
                  </a:lnTo>
                  <a:lnTo>
                    <a:pt x="88" y="113"/>
                  </a:lnTo>
                  <a:lnTo>
                    <a:pt x="88" y="111"/>
                  </a:lnTo>
                  <a:lnTo>
                    <a:pt x="90" y="111"/>
                  </a:lnTo>
                  <a:lnTo>
                    <a:pt x="90" y="110"/>
                  </a:lnTo>
                  <a:lnTo>
                    <a:pt x="90" y="108"/>
                  </a:lnTo>
                  <a:lnTo>
                    <a:pt x="92" y="106"/>
                  </a:lnTo>
                  <a:lnTo>
                    <a:pt x="92" y="104"/>
                  </a:lnTo>
                  <a:lnTo>
                    <a:pt x="92" y="104"/>
                  </a:lnTo>
                  <a:lnTo>
                    <a:pt x="92" y="102"/>
                  </a:lnTo>
                  <a:lnTo>
                    <a:pt x="92" y="100"/>
                  </a:lnTo>
                  <a:lnTo>
                    <a:pt x="90" y="98"/>
                  </a:lnTo>
                  <a:lnTo>
                    <a:pt x="90" y="96"/>
                  </a:lnTo>
                  <a:lnTo>
                    <a:pt x="90" y="96"/>
                  </a:lnTo>
                  <a:lnTo>
                    <a:pt x="90" y="94"/>
                  </a:lnTo>
                  <a:lnTo>
                    <a:pt x="88" y="92"/>
                  </a:lnTo>
                  <a:lnTo>
                    <a:pt x="88" y="92"/>
                  </a:lnTo>
                  <a:lnTo>
                    <a:pt x="86" y="90"/>
                  </a:lnTo>
                  <a:lnTo>
                    <a:pt x="86" y="90"/>
                  </a:lnTo>
                  <a:lnTo>
                    <a:pt x="84" y="88"/>
                  </a:lnTo>
                  <a:lnTo>
                    <a:pt x="83" y="86"/>
                  </a:lnTo>
                  <a:lnTo>
                    <a:pt x="81" y="86"/>
                  </a:lnTo>
                  <a:lnTo>
                    <a:pt x="79" y="85"/>
                  </a:lnTo>
                  <a:lnTo>
                    <a:pt x="77" y="85"/>
                  </a:lnTo>
                  <a:lnTo>
                    <a:pt x="75" y="83"/>
                  </a:lnTo>
                  <a:lnTo>
                    <a:pt x="73" y="83"/>
                  </a:lnTo>
                  <a:lnTo>
                    <a:pt x="71" y="83"/>
                  </a:lnTo>
                  <a:lnTo>
                    <a:pt x="69" y="81"/>
                  </a:lnTo>
                  <a:lnTo>
                    <a:pt x="67" y="81"/>
                  </a:lnTo>
                  <a:lnTo>
                    <a:pt x="63" y="81"/>
                  </a:lnTo>
                  <a:lnTo>
                    <a:pt x="59" y="79"/>
                  </a:lnTo>
                  <a:lnTo>
                    <a:pt x="56" y="79"/>
                  </a:lnTo>
                  <a:lnTo>
                    <a:pt x="50" y="77"/>
                  </a:lnTo>
                  <a:lnTo>
                    <a:pt x="46" y="75"/>
                  </a:lnTo>
                  <a:lnTo>
                    <a:pt x="42" y="75"/>
                  </a:lnTo>
                  <a:lnTo>
                    <a:pt x="38" y="73"/>
                  </a:lnTo>
                  <a:lnTo>
                    <a:pt x="35" y="73"/>
                  </a:lnTo>
                  <a:lnTo>
                    <a:pt x="31" y="71"/>
                  </a:lnTo>
                  <a:lnTo>
                    <a:pt x="29" y="71"/>
                  </a:lnTo>
                  <a:lnTo>
                    <a:pt x="27" y="69"/>
                  </a:lnTo>
                  <a:lnTo>
                    <a:pt x="25" y="69"/>
                  </a:lnTo>
                  <a:lnTo>
                    <a:pt x="21" y="67"/>
                  </a:lnTo>
                  <a:lnTo>
                    <a:pt x="19" y="65"/>
                  </a:lnTo>
                  <a:lnTo>
                    <a:pt x="17" y="63"/>
                  </a:lnTo>
                  <a:lnTo>
                    <a:pt x="15" y="63"/>
                  </a:lnTo>
                  <a:lnTo>
                    <a:pt x="13" y="61"/>
                  </a:lnTo>
                  <a:lnTo>
                    <a:pt x="12" y="60"/>
                  </a:lnTo>
                  <a:lnTo>
                    <a:pt x="12" y="58"/>
                  </a:lnTo>
                  <a:lnTo>
                    <a:pt x="10" y="56"/>
                  </a:lnTo>
                  <a:lnTo>
                    <a:pt x="8" y="54"/>
                  </a:lnTo>
                  <a:lnTo>
                    <a:pt x="8" y="52"/>
                  </a:lnTo>
                  <a:lnTo>
                    <a:pt x="6" y="50"/>
                  </a:lnTo>
                  <a:lnTo>
                    <a:pt x="6" y="48"/>
                  </a:lnTo>
                  <a:lnTo>
                    <a:pt x="6" y="46"/>
                  </a:lnTo>
                  <a:lnTo>
                    <a:pt x="6" y="42"/>
                  </a:lnTo>
                  <a:lnTo>
                    <a:pt x="6" y="40"/>
                  </a:lnTo>
                  <a:lnTo>
                    <a:pt x="6" y="38"/>
                  </a:lnTo>
                  <a:lnTo>
                    <a:pt x="6" y="36"/>
                  </a:lnTo>
                  <a:lnTo>
                    <a:pt x="6" y="33"/>
                  </a:lnTo>
                  <a:lnTo>
                    <a:pt x="6" y="31"/>
                  </a:lnTo>
                  <a:lnTo>
                    <a:pt x="6" y="29"/>
                  </a:lnTo>
                  <a:lnTo>
                    <a:pt x="8" y="25"/>
                  </a:lnTo>
                  <a:lnTo>
                    <a:pt x="8" y="23"/>
                  </a:lnTo>
                  <a:lnTo>
                    <a:pt x="10" y="21"/>
                  </a:lnTo>
                  <a:lnTo>
                    <a:pt x="12" y="19"/>
                  </a:lnTo>
                  <a:lnTo>
                    <a:pt x="12" y="17"/>
                  </a:lnTo>
                  <a:lnTo>
                    <a:pt x="13" y="15"/>
                  </a:lnTo>
                  <a:lnTo>
                    <a:pt x="15" y="13"/>
                  </a:lnTo>
                  <a:lnTo>
                    <a:pt x="17" y="11"/>
                  </a:lnTo>
                  <a:lnTo>
                    <a:pt x="21" y="10"/>
                  </a:lnTo>
                  <a:lnTo>
                    <a:pt x="23" y="8"/>
                  </a:lnTo>
                  <a:lnTo>
                    <a:pt x="25" y="6"/>
                  </a:lnTo>
                  <a:lnTo>
                    <a:pt x="29" y="6"/>
                  </a:lnTo>
                  <a:lnTo>
                    <a:pt x="31" y="4"/>
                  </a:lnTo>
                  <a:lnTo>
                    <a:pt x="35" y="4"/>
                  </a:lnTo>
                  <a:lnTo>
                    <a:pt x="36" y="2"/>
                  </a:lnTo>
                  <a:lnTo>
                    <a:pt x="40" y="2"/>
                  </a:lnTo>
                  <a:lnTo>
                    <a:pt x="42" y="2"/>
                  </a:lnTo>
                  <a:lnTo>
                    <a:pt x="46" y="0"/>
                  </a:lnTo>
                  <a:lnTo>
                    <a:pt x="50" y="0"/>
                  </a:lnTo>
                  <a:lnTo>
                    <a:pt x="54" y="0"/>
                  </a:lnTo>
                  <a:lnTo>
                    <a:pt x="58" y="0"/>
                  </a:lnTo>
                  <a:lnTo>
                    <a:pt x="61" y="0"/>
                  </a:lnTo>
                  <a:lnTo>
                    <a:pt x="63" y="2"/>
                  </a:lnTo>
                  <a:lnTo>
                    <a:pt x="67" y="2"/>
                  </a:lnTo>
                  <a:lnTo>
                    <a:pt x="71" y="2"/>
                  </a:lnTo>
                  <a:lnTo>
                    <a:pt x="75" y="4"/>
                  </a:lnTo>
                  <a:lnTo>
                    <a:pt x="77" y="4"/>
                  </a:lnTo>
                  <a:lnTo>
                    <a:pt x="81" y="6"/>
                  </a:lnTo>
                  <a:lnTo>
                    <a:pt x="83" y="8"/>
                  </a:lnTo>
                  <a:lnTo>
                    <a:pt x="86" y="8"/>
                  </a:lnTo>
                  <a:lnTo>
                    <a:pt x="88" y="10"/>
                  </a:lnTo>
                  <a:lnTo>
                    <a:pt x="90" y="11"/>
                  </a:lnTo>
                  <a:lnTo>
                    <a:pt x="92" y="13"/>
                  </a:lnTo>
                  <a:lnTo>
                    <a:pt x="94" y="15"/>
                  </a:lnTo>
                  <a:lnTo>
                    <a:pt x="96" y="17"/>
                  </a:lnTo>
                  <a:lnTo>
                    <a:pt x="98" y="19"/>
                  </a:lnTo>
                  <a:lnTo>
                    <a:pt x="100" y="23"/>
                  </a:lnTo>
                  <a:lnTo>
                    <a:pt x="102" y="25"/>
                  </a:lnTo>
                  <a:lnTo>
                    <a:pt x="102" y="27"/>
                  </a:lnTo>
                  <a:lnTo>
                    <a:pt x="104" y="31"/>
                  </a:lnTo>
                  <a:lnTo>
                    <a:pt x="104" y="33"/>
                  </a:lnTo>
                  <a:lnTo>
                    <a:pt x="104" y="36"/>
                  </a:lnTo>
                  <a:lnTo>
                    <a:pt x="106" y="38"/>
                  </a:lnTo>
                  <a:lnTo>
                    <a:pt x="106" y="42"/>
                  </a:lnTo>
                  <a:lnTo>
                    <a:pt x="88" y="42"/>
                  </a:lnTo>
                  <a:lnTo>
                    <a:pt x="86" y="40"/>
                  </a:lnTo>
                  <a:lnTo>
                    <a:pt x="86" y="36"/>
                  </a:lnTo>
                  <a:lnTo>
                    <a:pt x="84" y="35"/>
                  </a:lnTo>
                  <a:lnTo>
                    <a:pt x="84" y="31"/>
                  </a:lnTo>
                  <a:lnTo>
                    <a:pt x="83" y="29"/>
                  </a:lnTo>
                  <a:lnTo>
                    <a:pt x="81" y="27"/>
                  </a:lnTo>
                  <a:lnTo>
                    <a:pt x="81" y="25"/>
                  </a:lnTo>
                  <a:lnTo>
                    <a:pt x="79" y="23"/>
                  </a:lnTo>
                  <a:lnTo>
                    <a:pt x="75" y="21"/>
                  </a:lnTo>
                  <a:lnTo>
                    <a:pt x="73" y="21"/>
                  </a:lnTo>
                  <a:lnTo>
                    <a:pt x="71" y="19"/>
                  </a:lnTo>
                  <a:lnTo>
                    <a:pt x="67" y="17"/>
                  </a:lnTo>
                  <a:lnTo>
                    <a:pt x="65" y="17"/>
                  </a:lnTo>
                  <a:lnTo>
                    <a:pt x="61" y="17"/>
                  </a:lnTo>
                  <a:lnTo>
                    <a:pt x="58" y="17"/>
                  </a:lnTo>
                  <a:lnTo>
                    <a:pt x="54" y="17"/>
                  </a:lnTo>
                  <a:lnTo>
                    <a:pt x="50" y="17"/>
                  </a:lnTo>
                  <a:lnTo>
                    <a:pt x="46" y="17"/>
                  </a:lnTo>
                  <a:lnTo>
                    <a:pt x="42" y="17"/>
                  </a:lnTo>
                  <a:lnTo>
                    <a:pt x="40" y="17"/>
                  </a:lnTo>
                  <a:lnTo>
                    <a:pt x="36" y="19"/>
                  </a:lnTo>
                  <a:lnTo>
                    <a:pt x="35" y="19"/>
                  </a:lnTo>
                  <a:lnTo>
                    <a:pt x="33" y="21"/>
                  </a:lnTo>
                  <a:lnTo>
                    <a:pt x="31" y="23"/>
                  </a:lnTo>
                  <a:lnTo>
                    <a:pt x="29" y="25"/>
                  </a:lnTo>
                  <a:lnTo>
                    <a:pt x="27" y="25"/>
                  </a:lnTo>
                  <a:lnTo>
                    <a:pt x="25" y="27"/>
                  </a:lnTo>
                  <a:lnTo>
                    <a:pt x="25" y="29"/>
                  </a:lnTo>
                  <a:lnTo>
                    <a:pt x="23" y="31"/>
                  </a:lnTo>
                  <a:lnTo>
                    <a:pt x="23" y="33"/>
                  </a:lnTo>
                  <a:lnTo>
                    <a:pt x="23" y="35"/>
                  </a:lnTo>
                  <a:lnTo>
                    <a:pt x="23" y="36"/>
                  </a:lnTo>
                  <a:lnTo>
                    <a:pt x="23" y="38"/>
                  </a:lnTo>
                  <a:lnTo>
                    <a:pt x="23" y="40"/>
                  </a:lnTo>
                  <a:lnTo>
                    <a:pt x="23" y="42"/>
                  </a:lnTo>
                  <a:lnTo>
                    <a:pt x="23" y="44"/>
                  </a:lnTo>
                  <a:lnTo>
                    <a:pt x="25" y="46"/>
                  </a:lnTo>
                  <a:lnTo>
                    <a:pt x="25" y="46"/>
                  </a:lnTo>
                  <a:lnTo>
                    <a:pt x="27" y="48"/>
                  </a:lnTo>
                  <a:lnTo>
                    <a:pt x="27" y="50"/>
                  </a:lnTo>
                  <a:lnTo>
                    <a:pt x="29" y="50"/>
                  </a:lnTo>
                  <a:lnTo>
                    <a:pt x="31" y="52"/>
                  </a:lnTo>
                  <a:lnTo>
                    <a:pt x="35" y="54"/>
                  </a:lnTo>
                  <a:lnTo>
                    <a:pt x="36" y="54"/>
                  </a:lnTo>
                  <a:lnTo>
                    <a:pt x="40" y="56"/>
                  </a:lnTo>
                  <a:lnTo>
                    <a:pt x="44" y="56"/>
                  </a:lnTo>
                  <a:lnTo>
                    <a:pt x="50" y="58"/>
                  </a:lnTo>
                  <a:lnTo>
                    <a:pt x="56" y="60"/>
                  </a:lnTo>
                  <a:lnTo>
                    <a:pt x="59" y="60"/>
                  </a:lnTo>
                  <a:lnTo>
                    <a:pt x="65" y="61"/>
                  </a:lnTo>
                  <a:lnTo>
                    <a:pt x="69" y="63"/>
                  </a:lnTo>
                  <a:lnTo>
                    <a:pt x="73" y="63"/>
                  </a:lnTo>
                  <a:lnTo>
                    <a:pt x="77" y="65"/>
                  </a:lnTo>
                  <a:lnTo>
                    <a:pt x="81" y="65"/>
                  </a:lnTo>
                  <a:lnTo>
                    <a:pt x="83" y="67"/>
                  </a:lnTo>
                  <a:lnTo>
                    <a:pt x="86" y="67"/>
                  </a:lnTo>
                  <a:lnTo>
                    <a:pt x="88" y="69"/>
                  </a:lnTo>
                  <a:lnTo>
                    <a:pt x="90" y="71"/>
                  </a:lnTo>
                  <a:lnTo>
                    <a:pt x="94" y="73"/>
                  </a:lnTo>
                  <a:lnTo>
                    <a:pt x="96" y="75"/>
                  </a:lnTo>
                  <a:lnTo>
                    <a:pt x="98" y="77"/>
                  </a:lnTo>
                  <a:lnTo>
                    <a:pt x="100" y="79"/>
                  </a:lnTo>
                  <a:lnTo>
                    <a:pt x="102" y="81"/>
                  </a:lnTo>
                  <a:lnTo>
                    <a:pt x="104" y="83"/>
                  </a:lnTo>
                  <a:lnTo>
                    <a:pt x="104" y="85"/>
                  </a:lnTo>
                  <a:lnTo>
                    <a:pt x="106" y="86"/>
                  </a:lnTo>
                  <a:lnTo>
                    <a:pt x="107" y="88"/>
                  </a:lnTo>
                  <a:lnTo>
                    <a:pt x="107" y="90"/>
                  </a:lnTo>
                  <a:lnTo>
                    <a:pt x="107" y="94"/>
                  </a:lnTo>
                  <a:lnTo>
                    <a:pt x="109" y="96"/>
                  </a:lnTo>
                  <a:lnTo>
                    <a:pt x="109" y="98"/>
                  </a:lnTo>
                  <a:lnTo>
                    <a:pt x="109" y="102"/>
                  </a:lnTo>
                  <a:lnTo>
                    <a:pt x="109" y="104"/>
                  </a:lnTo>
                  <a:lnTo>
                    <a:pt x="109" y="108"/>
                  </a:lnTo>
                  <a:lnTo>
                    <a:pt x="107" y="110"/>
                  </a:lnTo>
                  <a:lnTo>
                    <a:pt x="107" y="111"/>
                  </a:lnTo>
                  <a:lnTo>
                    <a:pt x="106" y="115"/>
                  </a:lnTo>
                  <a:lnTo>
                    <a:pt x="106" y="117"/>
                  </a:lnTo>
                  <a:lnTo>
                    <a:pt x="104" y="119"/>
                  </a:lnTo>
                  <a:lnTo>
                    <a:pt x="102" y="123"/>
                  </a:lnTo>
                  <a:lnTo>
                    <a:pt x="102" y="125"/>
                  </a:lnTo>
                  <a:lnTo>
                    <a:pt x="100" y="127"/>
                  </a:lnTo>
                  <a:lnTo>
                    <a:pt x="98" y="129"/>
                  </a:lnTo>
                  <a:lnTo>
                    <a:pt x="96" y="131"/>
                  </a:lnTo>
                  <a:lnTo>
                    <a:pt x="92" y="133"/>
                  </a:lnTo>
                  <a:lnTo>
                    <a:pt x="90" y="135"/>
                  </a:lnTo>
                  <a:lnTo>
                    <a:pt x="88" y="136"/>
                  </a:lnTo>
                  <a:lnTo>
                    <a:pt x="84" y="136"/>
                  </a:lnTo>
                  <a:lnTo>
                    <a:pt x="83" y="138"/>
                  </a:lnTo>
                  <a:lnTo>
                    <a:pt x="79" y="140"/>
                  </a:lnTo>
                  <a:lnTo>
                    <a:pt x="75" y="140"/>
                  </a:lnTo>
                  <a:lnTo>
                    <a:pt x="73" y="142"/>
                  </a:lnTo>
                  <a:lnTo>
                    <a:pt x="69" y="142"/>
                  </a:lnTo>
                  <a:lnTo>
                    <a:pt x="65" y="142"/>
                  </a:lnTo>
                  <a:lnTo>
                    <a:pt x="61" y="142"/>
                  </a:lnTo>
                  <a:lnTo>
                    <a:pt x="58" y="142"/>
                  </a:lnTo>
                  <a:lnTo>
                    <a:pt x="54" y="142"/>
                  </a:lnTo>
                  <a:lnTo>
                    <a:pt x="50" y="142"/>
                  </a:lnTo>
                  <a:lnTo>
                    <a:pt x="44" y="142"/>
                  </a:lnTo>
                  <a:lnTo>
                    <a:pt x="40" y="142"/>
                  </a:lnTo>
                  <a:lnTo>
                    <a:pt x="36" y="140"/>
                  </a:lnTo>
                  <a:lnTo>
                    <a:pt x="33" y="140"/>
                  </a:lnTo>
                  <a:lnTo>
                    <a:pt x="31" y="138"/>
                  </a:lnTo>
                  <a:lnTo>
                    <a:pt x="27" y="136"/>
                  </a:lnTo>
                  <a:lnTo>
                    <a:pt x="23" y="136"/>
                  </a:lnTo>
                  <a:lnTo>
                    <a:pt x="21" y="135"/>
                  </a:lnTo>
                  <a:lnTo>
                    <a:pt x="17" y="133"/>
                  </a:lnTo>
                  <a:lnTo>
                    <a:pt x="15" y="131"/>
                  </a:lnTo>
                  <a:lnTo>
                    <a:pt x="13" y="129"/>
                  </a:lnTo>
                  <a:lnTo>
                    <a:pt x="12" y="127"/>
                  </a:lnTo>
                  <a:lnTo>
                    <a:pt x="10" y="123"/>
                  </a:lnTo>
                  <a:lnTo>
                    <a:pt x="8" y="121"/>
                  </a:lnTo>
                  <a:lnTo>
                    <a:pt x="6" y="117"/>
                  </a:lnTo>
                  <a:lnTo>
                    <a:pt x="4" y="115"/>
                  </a:lnTo>
                  <a:lnTo>
                    <a:pt x="2" y="111"/>
                  </a:lnTo>
                  <a:lnTo>
                    <a:pt x="2" y="110"/>
                  </a:lnTo>
                  <a:lnTo>
                    <a:pt x="0" y="106"/>
                  </a:lnTo>
                  <a:lnTo>
                    <a:pt x="0" y="104"/>
                  </a:lnTo>
                  <a:lnTo>
                    <a:pt x="0" y="100"/>
                  </a:lnTo>
                  <a:lnTo>
                    <a:pt x="0" y="96"/>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3" name="Freeform 100"/>
            <p:cNvSpPr>
              <a:spLocks/>
            </p:cNvSpPr>
            <p:nvPr/>
          </p:nvSpPr>
          <p:spPr bwMode="auto">
            <a:xfrm>
              <a:off x="7259638" y="2393950"/>
              <a:ext cx="76200" cy="215900"/>
            </a:xfrm>
            <a:custGeom>
              <a:avLst/>
              <a:gdLst>
                <a:gd name="T0" fmla="*/ 48 w 48"/>
                <a:gd name="T1" fmla="*/ 134 h 136"/>
                <a:gd name="T2" fmla="*/ 44 w 48"/>
                <a:gd name="T3" fmla="*/ 134 h 136"/>
                <a:gd name="T4" fmla="*/ 42 w 48"/>
                <a:gd name="T5" fmla="*/ 134 h 136"/>
                <a:gd name="T6" fmla="*/ 38 w 48"/>
                <a:gd name="T7" fmla="*/ 136 h 136"/>
                <a:gd name="T8" fmla="*/ 34 w 48"/>
                <a:gd name="T9" fmla="*/ 136 h 136"/>
                <a:gd name="T10" fmla="*/ 31 w 48"/>
                <a:gd name="T11" fmla="*/ 136 h 136"/>
                <a:gd name="T12" fmla="*/ 27 w 48"/>
                <a:gd name="T13" fmla="*/ 134 h 136"/>
                <a:gd name="T14" fmla="*/ 23 w 48"/>
                <a:gd name="T15" fmla="*/ 134 h 136"/>
                <a:gd name="T16" fmla="*/ 21 w 48"/>
                <a:gd name="T17" fmla="*/ 132 h 136"/>
                <a:gd name="T18" fmla="*/ 19 w 48"/>
                <a:gd name="T19" fmla="*/ 130 h 136"/>
                <a:gd name="T20" fmla="*/ 17 w 48"/>
                <a:gd name="T21" fmla="*/ 129 h 136"/>
                <a:gd name="T22" fmla="*/ 15 w 48"/>
                <a:gd name="T23" fmla="*/ 127 h 136"/>
                <a:gd name="T24" fmla="*/ 13 w 48"/>
                <a:gd name="T25" fmla="*/ 125 h 136"/>
                <a:gd name="T26" fmla="*/ 13 w 48"/>
                <a:gd name="T27" fmla="*/ 123 h 136"/>
                <a:gd name="T28" fmla="*/ 11 w 48"/>
                <a:gd name="T29" fmla="*/ 117 h 136"/>
                <a:gd name="T30" fmla="*/ 11 w 48"/>
                <a:gd name="T31" fmla="*/ 111 h 136"/>
                <a:gd name="T32" fmla="*/ 11 w 48"/>
                <a:gd name="T33" fmla="*/ 105 h 136"/>
                <a:gd name="T34" fmla="*/ 0 w 48"/>
                <a:gd name="T35" fmla="*/ 48 h 136"/>
                <a:gd name="T36" fmla="*/ 11 w 48"/>
                <a:gd name="T37" fmla="*/ 34 h 136"/>
                <a:gd name="T38" fmla="*/ 29 w 48"/>
                <a:gd name="T39" fmla="*/ 0 h 136"/>
                <a:gd name="T40" fmla="*/ 46 w 48"/>
                <a:gd name="T41" fmla="*/ 34 h 136"/>
                <a:gd name="T42" fmla="*/ 29 w 48"/>
                <a:gd name="T43" fmla="*/ 48 h 136"/>
                <a:gd name="T44" fmla="*/ 29 w 48"/>
                <a:gd name="T45" fmla="*/ 107 h 136"/>
                <a:gd name="T46" fmla="*/ 29 w 48"/>
                <a:gd name="T47" fmla="*/ 111 h 136"/>
                <a:gd name="T48" fmla="*/ 29 w 48"/>
                <a:gd name="T49" fmla="*/ 113 h 136"/>
                <a:gd name="T50" fmla="*/ 29 w 48"/>
                <a:gd name="T51" fmla="*/ 115 h 136"/>
                <a:gd name="T52" fmla="*/ 31 w 48"/>
                <a:gd name="T53" fmla="*/ 115 h 136"/>
                <a:gd name="T54" fmla="*/ 31 w 48"/>
                <a:gd name="T55" fmla="*/ 117 h 136"/>
                <a:gd name="T56" fmla="*/ 31 w 48"/>
                <a:gd name="T57" fmla="*/ 117 h 136"/>
                <a:gd name="T58" fmla="*/ 32 w 48"/>
                <a:gd name="T59" fmla="*/ 119 h 136"/>
                <a:gd name="T60" fmla="*/ 32 w 48"/>
                <a:gd name="T61" fmla="*/ 119 h 136"/>
                <a:gd name="T62" fmla="*/ 34 w 48"/>
                <a:gd name="T63" fmla="*/ 119 h 136"/>
                <a:gd name="T64" fmla="*/ 36 w 48"/>
                <a:gd name="T65" fmla="*/ 119 h 136"/>
                <a:gd name="T66" fmla="*/ 36 w 48"/>
                <a:gd name="T67" fmla="*/ 119 h 136"/>
                <a:gd name="T68" fmla="*/ 38 w 48"/>
                <a:gd name="T69" fmla="*/ 119 h 136"/>
                <a:gd name="T70" fmla="*/ 40 w 48"/>
                <a:gd name="T71" fmla="*/ 119 h 136"/>
                <a:gd name="T72" fmla="*/ 42 w 48"/>
                <a:gd name="T73" fmla="*/ 119 h 136"/>
                <a:gd name="T74" fmla="*/ 44 w 48"/>
                <a:gd name="T75" fmla="*/ 11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136">
                  <a:moveTo>
                    <a:pt x="46" y="119"/>
                  </a:moveTo>
                  <a:lnTo>
                    <a:pt x="48" y="134"/>
                  </a:lnTo>
                  <a:lnTo>
                    <a:pt x="46" y="134"/>
                  </a:lnTo>
                  <a:lnTo>
                    <a:pt x="44" y="134"/>
                  </a:lnTo>
                  <a:lnTo>
                    <a:pt x="42" y="134"/>
                  </a:lnTo>
                  <a:lnTo>
                    <a:pt x="42" y="134"/>
                  </a:lnTo>
                  <a:lnTo>
                    <a:pt x="40" y="136"/>
                  </a:lnTo>
                  <a:lnTo>
                    <a:pt x="38" y="136"/>
                  </a:lnTo>
                  <a:lnTo>
                    <a:pt x="36" y="136"/>
                  </a:lnTo>
                  <a:lnTo>
                    <a:pt x="34" y="136"/>
                  </a:lnTo>
                  <a:lnTo>
                    <a:pt x="32" y="136"/>
                  </a:lnTo>
                  <a:lnTo>
                    <a:pt x="31" y="136"/>
                  </a:lnTo>
                  <a:lnTo>
                    <a:pt x="29" y="134"/>
                  </a:lnTo>
                  <a:lnTo>
                    <a:pt x="27" y="134"/>
                  </a:lnTo>
                  <a:lnTo>
                    <a:pt x="25" y="134"/>
                  </a:lnTo>
                  <a:lnTo>
                    <a:pt x="23" y="134"/>
                  </a:lnTo>
                  <a:lnTo>
                    <a:pt x="23" y="134"/>
                  </a:lnTo>
                  <a:lnTo>
                    <a:pt x="21" y="132"/>
                  </a:lnTo>
                  <a:lnTo>
                    <a:pt x="19" y="132"/>
                  </a:lnTo>
                  <a:lnTo>
                    <a:pt x="19" y="130"/>
                  </a:lnTo>
                  <a:lnTo>
                    <a:pt x="17" y="130"/>
                  </a:lnTo>
                  <a:lnTo>
                    <a:pt x="17" y="129"/>
                  </a:lnTo>
                  <a:lnTo>
                    <a:pt x="15" y="129"/>
                  </a:lnTo>
                  <a:lnTo>
                    <a:pt x="15" y="127"/>
                  </a:lnTo>
                  <a:lnTo>
                    <a:pt x="15" y="127"/>
                  </a:lnTo>
                  <a:lnTo>
                    <a:pt x="13" y="125"/>
                  </a:lnTo>
                  <a:lnTo>
                    <a:pt x="13" y="123"/>
                  </a:lnTo>
                  <a:lnTo>
                    <a:pt x="13" y="123"/>
                  </a:lnTo>
                  <a:lnTo>
                    <a:pt x="13" y="121"/>
                  </a:lnTo>
                  <a:lnTo>
                    <a:pt x="11" y="117"/>
                  </a:lnTo>
                  <a:lnTo>
                    <a:pt x="11" y="115"/>
                  </a:lnTo>
                  <a:lnTo>
                    <a:pt x="11" y="111"/>
                  </a:lnTo>
                  <a:lnTo>
                    <a:pt x="11" y="109"/>
                  </a:lnTo>
                  <a:lnTo>
                    <a:pt x="11" y="105"/>
                  </a:lnTo>
                  <a:lnTo>
                    <a:pt x="11" y="48"/>
                  </a:lnTo>
                  <a:lnTo>
                    <a:pt x="0" y="48"/>
                  </a:lnTo>
                  <a:lnTo>
                    <a:pt x="0" y="34"/>
                  </a:lnTo>
                  <a:lnTo>
                    <a:pt x="11" y="34"/>
                  </a:lnTo>
                  <a:lnTo>
                    <a:pt x="11" y="9"/>
                  </a:lnTo>
                  <a:lnTo>
                    <a:pt x="29" y="0"/>
                  </a:lnTo>
                  <a:lnTo>
                    <a:pt x="29" y="34"/>
                  </a:lnTo>
                  <a:lnTo>
                    <a:pt x="46" y="34"/>
                  </a:lnTo>
                  <a:lnTo>
                    <a:pt x="46" y="48"/>
                  </a:lnTo>
                  <a:lnTo>
                    <a:pt x="29" y="48"/>
                  </a:lnTo>
                  <a:lnTo>
                    <a:pt x="29" y="105"/>
                  </a:lnTo>
                  <a:lnTo>
                    <a:pt x="29" y="107"/>
                  </a:lnTo>
                  <a:lnTo>
                    <a:pt x="29" y="109"/>
                  </a:lnTo>
                  <a:lnTo>
                    <a:pt x="29" y="111"/>
                  </a:lnTo>
                  <a:lnTo>
                    <a:pt x="29" y="111"/>
                  </a:lnTo>
                  <a:lnTo>
                    <a:pt x="29" y="113"/>
                  </a:lnTo>
                  <a:lnTo>
                    <a:pt x="29" y="113"/>
                  </a:lnTo>
                  <a:lnTo>
                    <a:pt x="29" y="115"/>
                  </a:lnTo>
                  <a:lnTo>
                    <a:pt x="29" y="115"/>
                  </a:lnTo>
                  <a:lnTo>
                    <a:pt x="31" y="115"/>
                  </a:lnTo>
                  <a:lnTo>
                    <a:pt x="31" y="117"/>
                  </a:lnTo>
                  <a:lnTo>
                    <a:pt x="31" y="117"/>
                  </a:lnTo>
                  <a:lnTo>
                    <a:pt x="31" y="117"/>
                  </a:lnTo>
                  <a:lnTo>
                    <a:pt x="31" y="117"/>
                  </a:lnTo>
                  <a:lnTo>
                    <a:pt x="31" y="119"/>
                  </a:lnTo>
                  <a:lnTo>
                    <a:pt x="32" y="119"/>
                  </a:lnTo>
                  <a:lnTo>
                    <a:pt x="32" y="119"/>
                  </a:lnTo>
                  <a:lnTo>
                    <a:pt x="32" y="119"/>
                  </a:lnTo>
                  <a:lnTo>
                    <a:pt x="32" y="119"/>
                  </a:lnTo>
                  <a:lnTo>
                    <a:pt x="34" y="119"/>
                  </a:lnTo>
                  <a:lnTo>
                    <a:pt x="34" y="119"/>
                  </a:lnTo>
                  <a:lnTo>
                    <a:pt x="36" y="119"/>
                  </a:lnTo>
                  <a:lnTo>
                    <a:pt x="36" y="119"/>
                  </a:lnTo>
                  <a:lnTo>
                    <a:pt x="36" y="119"/>
                  </a:lnTo>
                  <a:lnTo>
                    <a:pt x="38" y="119"/>
                  </a:lnTo>
                  <a:lnTo>
                    <a:pt x="38" y="119"/>
                  </a:lnTo>
                  <a:lnTo>
                    <a:pt x="40" y="119"/>
                  </a:lnTo>
                  <a:lnTo>
                    <a:pt x="40" y="119"/>
                  </a:lnTo>
                  <a:lnTo>
                    <a:pt x="42" y="119"/>
                  </a:lnTo>
                  <a:lnTo>
                    <a:pt x="42" y="119"/>
                  </a:lnTo>
                  <a:lnTo>
                    <a:pt x="44" y="119"/>
                  </a:lnTo>
                  <a:lnTo>
                    <a:pt x="44" y="119"/>
                  </a:lnTo>
                  <a:lnTo>
                    <a:pt x="46" y="119"/>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4" name="Freeform 101"/>
            <p:cNvSpPr>
              <a:spLocks/>
            </p:cNvSpPr>
            <p:nvPr/>
          </p:nvSpPr>
          <p:spPr bwMode="auto">
            <a:xfrm>
              <a:off x="7356475" y="2444750"/>
              <a:ext cx="85725" cy="161925"/>
            </a:xfrm>
            <a:custGeom>
              <a:avLst/>
              <a:gdLst>
                <a:gd name="T0" fmla="*/ 0 w 54"/>
                <a:gd name="T1" fmla="*/ 102 h 102"/>
                <a:gd name="T2" fmla="*/ 0 w 54"/>
                <a:gd name="T3" fmla="*/ 2 h 102"/>
                <a:gd name="T4" fmla="*/ 16 w 54"/>
                <a:gd name="T5" fmla="*/ 2 h 102"/>
                <a:gd name="T6" fmla="*/ 16 w 54"/>
                <a:gd name="T7" fmla="*/ 18 h 102"/>
                <a:gd name="T8" fmla="*/ 18 w 54"/>
                <a:gd name="T9" fmla="*/ 16 h 102"/>
                <a:gd name="T10" fmla="*/ 19 w 54"/>
                <a:gd name="T11" fmla="*/ 14 h 102"/>
                <a:gd name="T12" fmla="*/ 19 w 54"/>
                <a:gd name="T13" fmla="*/ 10 h 102"/>
                <a:gd name="T14" fmla="*/ 21 w 54"/>
                <a:gd name="T15" fmla="*/ 8 h 102"/>
                <a:gd name="T16" fmla="*/ 23 w 54"/>
                <a:gd name="T17" fmla="*/ 8 h 102"/>
                <a:gd name="T18" fmla="*/ 23 w 54"/>
                <a:gd name="T19" fmla="*/ 6 h 102"/>
                <a:gd name="T20" fmla="*/ 25 w 54"/>
                <a:gd name="T21" fmla="*/ 4 h 102"/>
                <a:gd name="T22" fmla="*/ 27 w 54"/>
                <a:gd name="T23" fmla="*/ 4 h 102"/>
                <a:gd name="T24" fmla="*/ 27 w 54"/>
                <a:gd name="T25" fmla="*/ 2 h 102"/>
                <a:gd name="T26" fmla="*/ 29 w 54"/>
                <a:gd name="T27" fmla="*/ 2 h 102"/>
                <a:gd name="T28" fmla="*/ 31 w 54"/>
                <a:gd name="T29" fmla="*/ 2 h 102"/>
                <a:gd name="T30" fmla="*/ 31 w 54"/>
                <a:gd name="T31" fmla="*/ 0 h 102"/>
                <a:gd name="T32" fmla="*/ 33 w 54"/>
                <a:gd name="T33" fmla="*/ 0 h 102"/>
                <a:gd name="T34" fmla="*/ 35 w 54"/>
                <a:gd name="T35" fmla="*/ 0 h 102"/>
                <a:gd name="T36" fmla="*/ 37 w 54"/>
                <a:gd name="T37" fmla="*/ 0 h 102"/>
                <a:gd name="T38" fmla="*/ 37 w 54"/>
                <a:gd name="T39" fmla="*/ 0 h 102"/>
                <a:gd name="T40" fmla="*/ 41 w 54"/>
                <a:gd name="T41" fmla="*/ 0 h 102"/>
                <a:gd name="T42" fmla="*/ 42 w 54"/>
                <a:gd name="T43" fmla="*/ 0 h 102"/>
                <a:gd name="T44" fmla="*/ 44 w 54"/>
                <a:gd name="T45" fmla="*/ 0 h 102"/>
                <a:gd name="T46" fmla="*/ 46 w 54"/>
                <a:gd name="T47" fmla="*/ 2 h 102"/>
                <a:gd name="T48" fmla="*/ 48 w 54"/>
                <a:gd name="T49" fmla="*/ 2 h 102"/>
                <a:gd name="T50" fmla="*/ 50 w 54"/>
                <a:gd name="T51" fmla="*/ 4 h 102"/>
                <a:gd name="T52" fmla="*/ 52 w 54"/>
                <a:gd name="T53" fmla="*/ 4 h 102"/>
                <a:gd name="T54" fmla="*/ 54 w 54"/>
                <a:gd name="T55" fmla="*/ 6 h 102"/>
                <a:gd name="T56" fmla="*/ 48 w 54"/>
                <a:gd name="T57" fmla="*/ 22 h 102"/>
                <a:gd name="T58" fmla="*/ 48 w 54"/>
                <a:gd name="T59" fmla="*/ 22 h 102"/>
                <a:gd name="T60" fmla="*/ 46 w 54"/>
                <a:gd name="T61" fmla="*/ 20 h 102"/>
                <a:gd name="T62" fmla="*/ 44 w 54"/>
                <a:gd name="T63" fmla="*/ 20 h 102"/>
                <a:gd name="T64" fmla="*/ 42 w 54"/>
                <a:gd name="T65" fmla="*/ 20 h 102"/>
                <a:gd name="T66" fmla="*/ 41 w 54"/>
                <a:gd name="T67" fmla="*/ 18 h 102"/>
                <a:gd name="T68" fmla="*/ 41 w 54"/>
                <a:gd name="T69" fmla="*/ 18 h 102"/>
                <a:gd name="T70" fmla="*/ 39 w 54"/>
                <a:gd name="T71" fmla="*/ 18 h 102"/>
                <a:gd name="T72" fmla="*/ 37 w 54"/>
                <a:gd name="T73" fmla="*/ 18 h 102"/>
                <a:gd name="T74" fmla="*/ 35 w 54"/>
                <a:gd name="T75" fmla="*/ 18 h 102"/>
                <a:gd name="T76" fmla="*/ 35 w 54"/>
                <a:gd name="T77" fmla="*/ 18 h 102"/>
                <a:gd name="T78" fmla="*/ 33 w 54"/>
                <a:gd name="T79" fmla="*/ 18 h 102"/>
                <a:gd name="T80" fmla="*/ 31 w 54"/>
                <a:gd name="T81" fmla="*/ 20 h 102"/>
                <a:gd name="T82" fmla="*/ 31 w 54"/>
                <a:gd name="T83" fmla="*/ 20 h 102"/>
                <a:gd name="T84" fmla="*/ 29 w 54"/>
                <a:gd name="T85" fmla="*/ 20 h 102"/>
                <a:gd name="T86" fmla="*/ 27 w 54"/>
                <a:gd name="T87" fmla="*/ 20 h 102"/>
                <a:gd name="T88" fmla="*/ 27 w 54"/>
                <a:gd name="T89" fmla="*/ 22 h 102"/>
                <a:gd name="T90" fmla="*/ 25 w 54"/>
                <a:gd name="T91" fmla="*/ 22 h 102"/>
                <a:gd name="T92" fmla="*/ 25 w 54"/>
                <a:gd name="T93" fmla="*/ 23 h 102"/>
                <a:gd name="T94" fmla="*/ 23 w 54"/>
                <a:gd name="T95" fmla="*/ 23 h 102"/>
                <a:gd name="T96" fmla="*/ 23 w 54"/>
                <a:gd name="T97" fmla="*/ 25 h 102"/>
                <a:gd name="T98" fmla="*/ 21 w 54"/>
                <a:gd name="T99" fmla="*/ 27 h 102"/>
                <a:gd name="T100" fmla="*/ 21 w 54"/>
                <a:gd name="T101" fmla="*/ 27 h 102"/>
                <a:gd name="T102" fmla="*/ 21 w 54"/>
                <a:gd name="T103" fmla="*/ 29 h 102"/>
                <a:gd name="T104" fmla="*/ 21 w 54"/>
                <a:gd name="T105" fmla="*/ 31 h 102"/>
                <a:gd name="T106" fmla="*/ 19 w 54"/>
                <a:gd name="T107" fmla="*/ 33 h 102"/>
                <a:gd name="T108" fmla="*/ 19 w 54"/>
                <a:gd name="T109" fmla="*/ 35 h 102"/>
                <a:gd name="T110" fmla="*/ 19 w 54"/>
                <a:gd name="T111" fmla="*/ 37 h 102"/>
                <a:gd name="T112" fmla="*/ 18 w 54"/>
                <a:gd name="T113" fmla="*/ 41 h 102"/>
                <a:gd name="T114" fmla="*/ 18 w 54"/>
                <a:gd name="T115" fmla="*/ 43 h 102"/>
                <a:gd name="T116" fmla="*/ 18 w 54"/>
                <a:gd name="T117" fmla="*/ 45 h 102"/>
                <a:gd name="T118" fmla="*/ 18 w 54"/>
                <a:gd name="T119" fmla="*/ 48 h 102"/>
                <a:gd name="T120" fmla="*/ 18 w 54"/>
                <a:gd name="T121" fmla="*/ 50 h 102"/>
                <a:gd name="T122" fmla="*/ 18 w 54"/>
                <a:gd name="T123" fmla="*/ 102 h 102"/>
                <a:gd name="T124" fmla="*/ 0 w 54"/>
                <a:gd name="T12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 h="102">
                  <a:moveTo>
                    <a:pt x="0" y="102"/>
                  </a:moveTo>
                  <a:lnTo>
                    <a:pt x="0" y="2"/>
                  </a:lnTo>
                  <a:lnTo>
                    <a:pt x="16" y="2"/>
                  </a:lnTo>
                  <a:lnTo>
                    <a:pt x="16" y="18"/>
                  </a:lnTo>
                  <a:lnTo>
                    <a:pt x="18" y="16"/>
                  </a:lnTo>
                  <a:lnTo>
                    <a:pt x="19" y="14"/>
                  </a:lnTo>
                  <a:lnTo>
                    <a:pt x="19" y="10"/>
                  </a:lnTo>
                  <a:lnTo>
                    <a:pt x="21" y="8"/>
                  </a:lnTo>
                  <a:lnTo>
                    <a:pt x="23" y="8"/>
                  </a:lnTo>
                  <a:lnTo>
                    <a:pt x="23" y="6"/>
                  </a:lnTo>
                  <a:lnTo>
                    <a:pt x="25" y="4"/>
                  </a:lnTo>
                  <a:lnTo>
                    <a:pt x="27" y="4"/>
                  </a:lnTo>
                  <a:lnTo>
                    <a:pt x="27" y="2"/>
                  </a:lnTo>
                  <a:lnTo>
                    <a:pt x="29" y="2"/>
                  </a:lnTo>
                  <a:lnTo>
                    <a:pt x="31" y="2"/>
                  </a:lnTo>
                  <a:lnTo>
                    <a:pt x="31" y="0"/>
                  </a:lnTo>
                  <a:lnTo>
                    <a:pt x="33" y="0"/>
                  </a:lnTo>
                  <a:lnTo>
                    <a:pt x="35" y="0"/>
                  </a:lnTo>
                  <a:lnTo>
                    <a:pt x="37" y="0"/>
                  </a:lnTo>
                  <a:lnTo>
                    <a:pt x="37" y="0"/>
                  </a:lnTo>
                  <a:lnTo>
                    <a:pt x="41" y="0"/>
                  </a:lnTo>
                  <a:lnTo>
                    <a:pt x="42" y="0"/>
                  </a:lnTo>
                  <a:lnTo>
                    <a:pt x="44" y="0"/>
                  </a:lnTo>
                  <a:lnTo>
                    <a:pt x="46" y="2"/>
                  </a:lnTo>
                  <a:lnTo>
                    <a:pt x="48" y="2"/>
                  </a:lnTo>
                  <a:lnTo>
                    <a:pt x="50" y="4"/>
                  </a:lnTo>
                  <a:lnTo>
                    <a:pt x="52" y="4"/>
                  </a:lnTo>
                  <a:lnTo>
                    <a:pt x="54" y="6"/>
                  </a:lnTo>
                  <a:lnTo>
                    <a:pt x="48" y="22"/>
                  </a:lnTo>
                  <a:lnTo>
                    <a:pt x="48" y="22"/>
                  </a:lnTo>
                  <a:lnTo>
                    <a:pt x="46" y="20"/>
                  </a:lnTo>
                  <a:lnTo>
                    <a:pt x="44" y="20"/>
                  </a:lnTo>
                  <a:lnTo>
                    <a:pt x="42" y="20"/>
                  </a:lnTo>
                  <a:lnTo>
                    <a:pt x="41" y="18"/>
                  </a:lnTo>
                  <a:lnTo>
                    <a:pt x="41" y="18"/>
                  </a:lnTo>
                  <a:lnTo>
                    <a:pt x="39" y="18"/>
                  </a:lnTo>
                  <a:lnTo>
                    <a:pt x="37" y="18"/>
                  </a:lnTo>
                  <a:lnTo>
                    <a:pt x="35" y="18"/>
                  </a:lnTo>
                  <a:lnTo>
                    <a:pt x="35" y="18"/>
                  </a:lnTo>
                  <a:lnTo>
                    <a:pt x="33" y="18"/>
                  </a:lnTo>
                  <a:lnTo>
                    <a:pt x="31" y="20"/>
                  </a:lnTo>
                  <a:lnTo>
                    <a:pt x="31" y="20"/>
                  </a:lnTo>
                  <a:lnTo>
                    <a:pt x="29" y="20"/>
                  </a:lnTo>
                  <a:lnTo>
                    <a:pt x="27" y="20"/>
                  </a:lnTo>
                  <a:lnTo>
                    <a:pt x="27" y="22"/>
                  </a:lnTo>
                  <a:lnTo>
                    <a:pt x="25" y="22"/>
                  </a:lnTo>
                  <a:lnTo>
                    <a:pt x="25" y="23"/>
                  </a:lnTo>
                  <a:lnTo>
                    <a:pt x="23" y="23"/>
                  </a:lnTo>
                  <a:lnTo>
                    <a:pt x="23" y="25"/>
                  </a:lnTo>
                  <a:lnTo>
                    <a:pt x="21" y="27"/>
                  </a:lnTo>
                  <a:lnTo>
                    <a:pt x="21" y="27"/>
                  </a:lnTo>
                  <a:lnTo>
                    <a:pt x="21" y="29"/>
                  </a:lnTo>
                  <a:lnTo>
                    <a:pt x="21" y="31"/>
                  </a:lnTo>
                  <a:lnTo>
                    <a:pt x="19" y="33"/>
                  </a:lnTo>
                  <a:lnTo>
                    <a:pt x="19" y="35"/>
                  </a:lnTo>
                  <a:lnTo>
                    <a:pt x="19" y="37"/>
                  </a:lnTo>
                  <a:lnTo>
                    <a:pt x="18" y="41"/>
                  </a:lnTo>
                  <a:lnTo>
                    <a:pt x="18" y="43"/>
                  </a:lnTo>
                  <a:lnTo>
                    <a:pt x="18" y="45"/>
                  </a:lnTo>
                  <a:lnTo>
                    <a:pt x="18" y="48"/>
                  </a:lnTo>
                  <a:lnTo>
                    <a:pt x="18" y="50"/>
                  </a:lnTo>
                  <a:lnTo>
                    <a:pt x="18" y="102"/>
                  </a:lnTo>
                  <a:lnTo>
                    <a:pt x="0" y="102"/>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5" name="Freeform 102"/>
            <p:cNvSpPr>
              <a:spLocks noEditPoints="1"/>
            </p:cNvSpPr>
            <p:nvPr/>
          </p:nvSpPr>
          <p:spPr bwMode="auto">
            <a:xfrm>
              <a:off x="7451725" y="2444750"/>
              <a:ext cx="146050" cy="165100"/>
            </a:xfrm>
            <a:custGeom>
              <a:avLst/>
              <a:gdLst>
                <a:gd name="T0" fmla="*/ 90 w 92"/>
                <a:gd name="T1" fmla="*/ 75 h 104"/>
                <a:gd name="T2" fmla="*/ 84 w 92"/>
                <a:gd name="T3" fmla="*/ 87 h 104"/>
                <a:gd name="T4" fmla="*/ 78 w 92"/>
                <a:gd name="T5" fmla="*/ 95 h 104"/>
                <a:gd name="T6" fmla="*/ 69 w 92"/>
                <a:gd name="T7" fmla="*/ 100 h 104"/>
                <a:gd name="T8" fmla="*/ 59 w 92"/>
                <a:gd name="T9" fmla="*/ 104 h 104"/>
                <a:gd name="T10" fmla="*/ 46 w 92"/>
                <a:gd name="T11" fmla="*/ 104 h 104"/>
                <a:gd name="T12" fmla="*/ 32 w 92"/>
                <a:gd name="T13" fmla="*/ 102 h 104"/>
                <a:gd name="T14" fmla="*/ 19 w 92"/>
                <a:gd name="T15" fmla="*/ 97 h 104"/>
                <a:gd name="T16" fmla="*/ 9 w 92"/>
                <a:gd name="T17" fmla="*/ 87 h 104"/>
                <a:gd name="T18" fmla="*/ 2 w 92"/>
                <a:gd name="T19" fmla="*/ 75 h 104"/>
                <a:gd name="T20" fmla="*/ 0 w 92"/>
                <a:gd name="T21" fmla="*/ 60 h 104"/>
                <a:gd name="T22" fmla="*/ 0 w 92"/>
                <a:gd name="T23" fmla="*/ 41 h 104"/>
                <a:gd name="T24" fmla="*/ 4 w 92"/>
                <a:gd name="T25" fmla="*/ 25 h 104"/>
                <a:gd name="T26" fmla="*/ 13 w 92"/>
                <a:gd name="T27" fmla="*/ 14 h 104"/>
                <a:gd name="T28" fmla="*/ 23 w 92"/>
                <a:gd name="T29" fmla="*/ 6 h 104"/>
                <a:gd name="T30" fmla="*/ 36 w 92"/>
                <a:gd name="T31" fmla="*/ 0 h 104"/>
                <a:gd name="T32" fmla="*/ 52 w 92"/>
                <a:gd name="T33" fmla="*/ 0 h 104"/>
                <a:gd name="T34" fmla="*/ 63 w 92"/>
                <a:gd name="T35" fmla="*/ 4 h 104"/>
                <a:gd name="T36" fmla="*/ 75 w 92"/>
                <a:gd name="T37" fmla="*/ 10 h 104"/>
                <a:gd name="T38" fmla="*/ 84 w 92"/>
                <a:gd name="T39" fmla="*/ 22 h 104"/>
                <a:gd name="T40" fmla="*/ 90 w 92"/>
                <a:gd name="T41" fmla="*/ 35 h 104"/>
                <a:gd name="T42" fmla="*/ 92 w 92"/>
                <a:gd name="T43" fmla="*/ 52 h 104"/>
                <a:gd name="T44" fmla="*/ 92 w 92"/>
                <a:gd name="T45" fmla="*/ 54 h 104"/>
                <a:gd name="T46" fmla="*/ 92 w 92"/>
                <a:gd name="T47" fmla="*/ 56 h 104"/>
                <a:gd name="T48" fmla="*/ 17 w 92"/>
                <a:gd name="T49" fmla="*/ 56 h 104"/>
                <a:gd name="T50" fmla="*/ 19 w 92"/>
                <a:gd name="T51" fmla="*/ 68 h 104"/>
                <a:gd name="T52" fmla="*/ 23 w 92"/>
                <a:gd name="T53" fmla="*/ 77 h 104"/>
                <a:gd name="T54" fmla="*/ 29 w 92"/>
                <a:gd name="T55" fmla="*/ 83 h 104"/>
                <a:gd name="T56" fmla="*/ 36 w 92"/>
                <a:gd name="T57" fmla="*/ 89 h 104"/>
                <a:gd name="T58" fmla="*/ 44 w 92"/>
                <a:gd name="T59" fmla="*/ 91 h 104"/>
                <a:gd name="T60" fmla="*/ 52 w 92"/>
                <a:gd name="T61" fmla="*/ 91 h 104"/>
                <a:gd name="T62" fmla="*/ 57 w 92"/>
                <a:gd name="T63" fmla="*/ 89 h 104"/>
                <a:gd name="T64" fmla="*/ 63 w 92"/>
                <a:gd name="T65" fmla="*/ 85 h 104"/>
                <a:gd name="T66" fmla="*/ 67 w 92"/>
                <a:gd name="T67" fmla="*/ 81 h 104"/>
                <a:gd name="T68" fmla="*/ 71 w 92"/>
                <a:gd name="T69" fmla="*/ 75 h 104"/>
                <a:gd name="T70" fmla="*/ 17 w 92"/>
                <a:gd name="T71" fmla="*/ 43 h 104"/>
                <a:gd name="T72" fmla="*/ 73 w 92"/>
                <a:gd name="T73" fmla="*/ 37 h 104"/>
                <a:gd name="T74" fmla="*/ 71 w 92"/>
                <a:gd name="T75" fmla="*/ 29 h 104"/>
                <a:gd name="T76" fmla="*/ 67 w 92"/>
                <a:gd name="T77" fmla="*/ 23 h 104"/>
                <a:gd name="T78" fmla="*/ 59 w 92"/>
                <a:gd name="T79" fmla="*/ 18 h 104"/>
                <a:gd name="T80" fmla="*/ 52 w 92"/>
                <a:gd name="T81" fmla="*/ 16 h 104"/>
                <a:gd name="T82" fmla="*/ 44 w 92"/>
                <a:gd name="T83" fmla="*/ 14 h 104"/>
                <a:gd name="T84" fmla="*/ 36 w 92"/>
                <a:gd name="T85" fmla="*/ 16 h 104"/>
                <a:gd name="T86" fmla="*/ 29 w 92"/>
                <a:gd name="T87" fmla="*/ 20 h 104"/>
                <a:gd name="T88" fmla="*/ 23 w 92"/>
                <a:gd name="T89" fmla="*/ 25 h 104"/>
                <a:gd name="T90" fmla="*/ 19 w 92"/>
                <a:gd name="T91" fmla="*/ 33 h 104"/>
                <a:gd name="T92" fmla="*/ 17 w 92"/>
                <a:gd name="T9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4">
                  <a:moveTo>
                    <a:pt x="73" y="70"/>
                  </a:moveTo>
                  <a:lnTo>
                    <a:pt x="90" y="72"/>
                  </a:lnTo>
                  <a:lnTo>
                    <a:pt x="90" y="75"/>
                  </a:lnTo>
                  <a:lnTo>
                    <a:pt x="88" y="79"/>
                  </a:lnTo>
                  <a:lnTo>
                    <a:pt x="86" y="83"/>
                  </a:lnTo>
                  <a:lnTo>
                    <a:pt x="84" y="87"/>
                  </a:lnTo>
                  <a:lnTo>
                    <a:pt x="82" y="89"/>
                  </a:lnTo>
                  <a:lnTo>
                    <a:pt x="80" y="91"/>
                  </a:lnTo>
                  <a:lnTo>
                    <a:pt x="78" y="95"/>
                  </a:lnTo>
                  <a:lnTo>
                    <a:pt x="75" y="97"/>
                  </a:lnTo>
                  <a:lnTo>
                    <a:pt x="73" y="98"/>
                  </a:lnTo>
                  <a:lnTo>
                    <a:pt x="69" y="100"/>
                  </a:lnTo>
                  <a:lnTo>
                    <a:pt x="67" y="100"/>
                  </a:lnTo>
                  <a:lnTo>
                    <a:pt x="63" y="102"/>
                  </a:lnTo>
                  <a:lnTo>
                    <a:pt x="59" y="104"/>
                  </a:lnTo>
                  <a:lnTo>
                    <a:pt x="55" y="104"/>
                  </a:lnTo>
                  <a:lnTo>
                    <a:pt x="52" y="104"/>
                  </a:lnTo>
                  <a:lnTo>
                    <a:pt x="46" y="104"/>
                  </a:lnTo>
                  <a:lnTo>
                    <a:pt x="42" y="104"/>
                  </a:lnTo>
                  <a:lnTo>
                    <a:pt x="36" y="104"/>
                  </a:lnTo>
                  <a:lnTo>
                    <a:pt x="32" y="102"/>
                  </a:lnTo>
                  <a:lnTo>
                    <a:pt x="27" y="100"/>
                  </a:lnTo>
                  <a:lnTo>
                    <a:pt x="23" y="98"/>
                  </a:lnTo>
                  <a:lnTo>
                    <a:pt x="19" y="97"/>
                  </a:lnTo>
                  <a:lnTo>
                    <a:pt x="15" y="95"/>
                  </a:lnTo>
                  <a:lnTo>
                    <a:pt x="11" y="91"/>
                  </a:lnTo>
                  <a:lnTo>
                    <a:pt x="9" y="87"/>
                  </a:lnTo>
                  <a:lnTo>
                    <a:pt x="7" y="83"/>
                  </a:lnTo>
                  <a:lnTo>
                    <a:pt x="4" y="79"/>
                  </a:lnTo>
                  <a:lnTo>
                    <a:pt x="2" y="75"/>
                  </a:lnTo>
                  <a:lnTo>
                    <a:pt x="2" y="70"/>
                  </a:lnTo>
                  <a:lnTo>
                    <a:pt x="0" y="66"/>
                  </a:lnTo>
                  <a:lnTo>
                    <a:pt x="0" y="60"/>
                  </a:lnTo>
                  <a:lnTo>
                    <a:pt x="0" y="54"/>
                  </a:lnTo>
                  <a:lnTo>
                    <a:pt x="0" y="47"/>
                  </a:lnTo>
                  <a:lnTo>
                    <a:pt x="0" y="41"/>
                  </a:lnTo>
                  <a:lnTo>
                    <a:pt x="2" y="37"/>
                  </a:lnTo>
                  <a:lnTo>
                    <a:pt x="2" y="31"/>
                  </a:lnTo>
                  <a:lnTo>
                    <a:pt x="4" y="25"/>
                  </a:lnTo>
                  <a:lnTo>
                    <a:pt x="7" y="22"/>
                  </a:lnTo>
                  <a:lnTo>
                    <a:pt x="9" y="18"/>
                  </a:lnTo>
                  <a:lnTo>
                    <a:pt x="13" y="14"/>
                  </a:lnTo>
                  <a:lnTo>
                    <a:pt x="15" y="12"/>
                  </a:lnTo>
                  <a:lnTo>
                    <a:pt x="19" y="8"/>
                  </a:lnTo>
                  <a:lnTo>
                    <a:pt x="23" y="6"/>
                  </a:lnTo>
                  <a:lnTo>
                    <a:pt x="27" y="4"/>
                  </a:lnTo>
                  <a:lnTo>
                    <a:pt x="30" y="2"/>
                  </a:lnTo>
                  <a:lnTo>
                    <a:pt x="36" y="0"/>
                  </a:lnTo>
                  <a:lnTo>
                    <a:pt x="40" y="0"/>
                  </a:lnTo>
                  <a:lnTo>
                    <a:pt x="46" y="0"/>
                  </a:lnTo>
                  <a:lnTo>
                    <a:pt x="52" y="0"/>
                  </a:lnTo>
                  <a:lnTo>
                    <a:pt x="55" y="0"/>
                  </a:lnTo>
                  <a:lnTo>
                    <a:pt x="59" y="2"/>
                  </a:lnTo>
                  <a:lnTo>
                    <a:pt x="63" y="4"/>
                  </a:lnTo>
                  <a:lnTo>
                    <a:pt x="69" y="6"/>
                  </a:lnTo>
                  <a:lnTo>
                    <a:pt x="71" y="8"/>
                  </a:lnTo>
                  <a:lnTo>
                    <a:pt x="75" y="10"/>
                  </a:lnTo>
                  <a:lnTo>
                    <a:pt x="78" y="14"/>
                  </a:lnTo>
                  <a:lnTo>
                    <a:pt x="82" y="18"/>
                  </a:lnTo>
                  <a:lnTo>
                    <a:pt x="84" y="22"/>
                  </a:lnTo>
                  <a:lnTo>
                    <a:pt x="86" y="25"/>
                  </a:lnTo>
                  <a:lnTo>
                    <a:pt x="88" y="31"/>
                  </a:lnTo>
                  <a:lnTo>
                    <a:pt x="90" y="35"/>
                  </a:lnTo>
                  <a:lnTo>
                    <a:pt x="90" y="41"/>
                  </a:lnTo>
                  <a:lnTo>
                    <a:pt x="90" y="47"/>
                  </a:lnTo>
                  <a:lnTo>
                    <a:pt x="92" y="52"/>
                  </a:lnTo>
                  <a:lnTo>
                    <a:pt x="92" y="52"/>
                  </a:lnTo>
                  <a:lnTo>
                    <a:pt x="92" y="52"/>
                  </a:lnTo>
                  <a:lnTo>
                    <a:pt x="92" y="54"/>
                  </a:lnTo>
                  <a:lnTo>
                    <a:pt x="92" y="54"/>
                  </a:lnTo>
                  <a:lnTo>
                    <a:pt x="92" y="54"/>
                  </a:lnTo>
                  <a:lnTo>
                    <a:pt x="92" y="56"/>
                  </a:lnTo>
                  <a:lnTo>
                    <a:pt x="92" y="56"/>
                  </a:lnTo>
                  <a:lnTo>
                    <a:pt x="92" y="56"/>
                  </a:lnTo>
                  <a:lnTo>
                    <a:pt x="17" y="56"/>
                  </a:lnTo>
                  <a:lnTo>
                    <a:pt x="17" y="60"/>
                  </a:lnTo>
                  <a:lnTo>
                    <a:pt x="17" y="64"/>
                  </a:lnTo>
                  <a:lnTo>
                    <a:pt x="19" y="68"/>
                  </a:lnTo>
                  <a:lnTo>
                    <a:pt x="19" y="72"/>
                  </a:lnTo>
                  <a:lnTo>
                    <a:pt x="21" y="73"/>
                  </a:lnTo>
                  <a:lnTo>
                    <a:pt x="23" y="77"/>
                  </a:lnTo>
                  <a:lnTo>
                    <a:pt x="25" y="79"/>
                  </a:lnTo>
                  <a:lnTo>
                    <a:pt x="27" y="81"/>
                  </a:lnTo>
                  <a:lnTo>
                    <a:pt x="29" y="83"/>
                  </a:lnTo>
                  <a:lnTo>
                    <a:pt x="30" y="85"/>
                  </a:lnTo>
                  <a:lnTo>
                    <a:pt x="32" y="87"/>
                  </a:lnTo>
                  <a:lnTo>
                    <a:pt x="36" y="89"/>
                  </a:lnTo>
                  <a:lnTo>
                    <a:pt x="38" y="89"/>
                  </a:lnTo>
                  <a:lnTo>
                    <a:pt x="40" y="91"/>
                  </a:lnTo>
                  <a:lnTo>
                    <a:pt x="44" y="91"/>
                  </a:lnTo>
                  <a:lnTo>
                    <a:pt x="48" y="91"/>
                  </a:lnTo>
                  <a:lnTo>
                    <a:pt x="50" y="91"/>
                  </a:lnTo>
                  <a:lnTo>
                    <a:pt x="52" y="91"/>
                  </a:lnTo>
                  <a:lnTo>
                    <a:pt x="54" y="91"/>
                  </a:lnTo>
                  <a:lnTo>
                    <a:pt x="55" y="89"/>
                  </a:lnTo>
                  <a:lnTo>
                    <a:pt x="57" y="89"/>
                  </a:lnTo>
                  <a:lnTo>
                    <a:pt x="59" y="89"/>
                  </a:lnTo>
                  <a:lnTo>
                    <a:pt x="61" y="87"/>
                  </a:lnTo>
                  <a:lnTo>
                    <a:pt x="63" y="85"/>
                  </a:lnTo>
                  <a:lnTo>
                    <a:pt x="65" y="85"/>
                  </a:lnTo>
                  <a:lnTo>
                    <a:pt x="65" y="83"/>
                  </a:lnTo>
                  <a:lnTo>
                    <a:pt x="67" y="81"/>
                  </a:lnTo>
                  <a:lnTo>
                    <a:pt x="69" y="79"/>
                  </a:lnTo>
                  <a:lnTo>
                    <a:pt x="69" y="77"/>
                  </a:lnTo>
                  <a:lnTo>
                    <a:pt x="71" y="75"/>
                  </a:lnTo>
                  <a:lnTo>
                    <a:pt x="73" y="73"/>
                  </a:lnTo>
                  <a:lnTo>
                    <a:pt x="73" y="70"/>
                  </a:lnTo>
                  <a:close/>
                  <a:moveTo>
                    <a:pt x="17" y="43"/>
                  </a:moveTo>
                  <a:lnTo>
                    <a:pt x="73" y="43"/>
                  </a:lnTo>
                  <a:lnTo>
                    <a:pt x="73" y="41"/>
                  </a:lnTo>
                  <a:lnTo>
                    <a:pt x="73" y="37"/>
                  </a:lnTo>
                  <a:lnTo>
                    <a:pt x="73" y="35"/>
                  </a:lnTo>
                  <a:lnTo>
                    <a:pt x="71" y="31"/>
                  </a:lnTo>
                  <a:lnTo>
                    <a:pt x="71" y="29"/>
                  </a:lnTo>
                  <a:lnTo>
                    <a:pt x="69" y="27"/>
                  </a:lnTo>
                  <a:lnTo>
                    <a:pt x="69" y="25"/>
                  </a:lnTo>
                  <a:lnTo>
                    <a:pt x="67" y="23"/>
                  </a:lnTo>
                  <a:lnTo>
                    <a:pt x="65" y="22"/>
                  </a:lnTo>
                  <a:lnTo>
                    <a:pt x="63" y="20"/>
                  </a:lnTo>
                  <a:lnTo>
                    <a:pt x="59" y="18"/>
                  </a:lnTo>
                  <a:lnTo>
                    <a:pt x="57" y="18"/>
                  </a:lnTo>
                  <a:lnTo>
                    <a:pt x="55" y="16"/>
                  </a:lnTo>
                  <a:lnTo>
                    <a:pt x="52" y="16"/>
                  </a:lnTo>
                  <a:lnTo>
                    <a:pt x="50" y="14"/>
                  </a:lnTo>
                  <a:lnTo>
                    <a:pt x="46" y="14"/>
                  </a:lnTo>
                  <a:lnTo>
                    <a:pt x="44" y="14"/>
                  </a:lnTo>
                  <a:lnTo>
                    <a:pt x="40" y="14"/>
                  </a:lnTo>
                  <a:lnTo>
                    <a:pt x="38" y="16"/>
                  </a:lnTo>
                  <a:lnTo>
                    <a:pt x="36" y="16"/>
                  </a:lnTo>
                  <a:lnTo>
                    <a:pt x="32" y="18"/>
                  </a:lnTo>
                  <a:lnTo>
                    <a:pt x="30" y="20"/>
                  </a:lnTo>
                  <a:lnTo>
                    <a:pt x="29" y="20"/>
                  </a:lnTo>
                  <a:lnTo>
                    <a:pt x="27" y="22"/>
                  </a:lnTo>
                  <a:lnTo>
                    <a:pt x="25" y="23"/>
                  </a:lnTo>
                  <a:lnTo>
                    <a:pt x="23" y="25"/>
                  </a:lnTo>
                  <a:lnTo>
                    <a:pt x="21" y="29"/>
                  </a:lnTo>
                  <a:lnTo>
                    <a:pt x="21" y="31"/>
                  </a:lnTo>
                  <a:lnTo>
                    <a:pt x="19" y="33"/>
                  </a:lnTo>
                  <a:lnTo>
                    <a:pt x="19" y="37"/>
                  </a:lnTo>
                  <a:lnTo>
                    <a:pt x="19" y="39"/>
                  </a:lnTo>
                  <a:lnTo>
                    <a:pt x="17" y="43"/>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6" name="Freeform 103"/>
            <p:cNvSpPr>
              <a:spLocks noEditPoints="1"/>
            </p:cNvSpPr>
            <p:nvPr/>
          </p:nvSpPr>
          <p:spPr bwMode="auto">
            <a:xfrm>
              <a:off x="7627938" y="2444750"/>
              <a:ext cx="136525" cy="223838"/>
            </a:xfrm>
            <a:custGeom>
              <a:avLst/>
              <a:gdLst>
                <a:gd name="T0" fmla="*/ 15 w 86"/>
                <a:gd name="T1" fmla="*/ 2 h 141"/>
                <a:gd name="T2" fmla="*/ 19 w 86"/>
                <a:gd name="T3" fmla="*/ 12 h 141"/>
                <a:gd name="T4" fmla="*/ 23 w 86"/>
                <a:gd name="T5" fmla="*/ 8 h 141"/>
                <a:gd name="T6" fmla="*/ 29 w 86"/>
                <a:gd name="T7" fmla="*/ 4 h 141"/>
                <a:gd name="T8" fmla="*/ 35 w 86"/>
                <a:gd name="T9" fmla="*/ 2 h 141"/>
                <a:gd name="T10" fmla="*/ 40 w 86"/>
                <a:gd name="T11" fmla="*/ 0 h 141"/>
                <a:gd name="T12" fmla="*/ 48 w 86"/>
                <a:gd name="T13" fmla="*/ 0 h 141"/>
                <a:gd name="T14" fmla="*/ 58 w 86"/>
                <a:gd name="T15" fmla="*/ 2 h 141"/>
                <a:gd name="T16" fmla="*/ 65 w 86"/>
                <a:gd name="T17" fmla="*/ 6 h 141"/>
                <a:gd name="T18" fmla="*/ 71 w 86"/>
                <a:gd name="T19" fmla="*/ 10 h 141"/>
                <a:gd name="T20" fmla="*/ 77 w 86"/>
                <a:gd name="T21" fmla="*/ 18 h 141"/>
                <a:gd name="T22" fmla="*/ 83 w 86"/>
                <a:gd name="T23" fmla="*/ 25 h 141"/>
                <a:gd name="T24" fmla="*/ 85 w 86"/>
                <a:gd name="T25" fmla="*/ 35 h 141"/>
                <a:gd name="T26" fmla="*/ 86 w 86"/>
                <a:gd name="T27" fmla="*/ 45 h 141"/>
                <a:gd name="T28" fmla="*/ 86 w 86"/>
                <a:gd name="T29" fmla="*/ 56 h 141"/>
                <a:gd name="T30" fmla="*/ 86 w 86"/>
                <a:gd name="T31" fmla="*/ 66 h 141"/>
                <a:gd name="T32" fmla="*/ 83 w 86"/>
                <a:gd name="T33" fmla="*/ 75 h 141"/>
                <a:gd name="T34" fmla="*/ 79 w 86"/>
                <a:gd name="T35" fmla="*/ 85 h 141"/>
                <a:gd name="T36" fmla="*/ 73 w 86"/>
                <a:gd name="T37" fmla="*/ 93 h 141"/>
                <a:gd name="T38" fmla="*/ 65 w 86"/>
                <a:gd name="T39" fmla="*/ 98 h 141"/>
                <a:gd name="T40" fmla="*/ 58 w 86"/>
                <a:gd name="T41" fmla="*/ 102 h 141"/>
                <a:gd name="T42" fmla="*/ 50 w 86"/>
                <a:gd name="T43" fmla="*/ 104 h 141"/>
                <a:gd name="T44" fmla="*/ 42 w 86"/>
                <a:gd name="T45" fmla="*/ 104 h 141"/>
                <a:gd name="T46" fmla="*/ 37 w 86"/>
                <a:gd name="T47" fmla="*/ 104 h 141"/>
                <a:gd name="T48" fmla="*/ 31 w 86"/>
                <a:gd name="T49" fmla="*/ 102 h 141"/>
                <a:gd name="T50" fmla="*/ 25 w 86"/>
                <a:gd name="T51" fmla="*/ 98 h 141"/>
                <a:gd name="T52" fmla="*/ 21 w 86"/>
                <a:gd name="T53" fmla="*/ 97 h 141"/>
                <a:gd name="T54" fmla="*/ 17 w 86"/>
                <a:gd name="T55" fmla="*/ 93 h 141"/>
                <a:gd name="T56" fmla="*/ 15 w 86"/>
                <a:gd name="T57" fmla="*/ 52 h 141"/>
                <a:gd name="T58" fmla="*/ 17 w 86"/>
                <a:gd name="T59" fmla="*/ 66 h 141"/>
                <a:gd name="T60" fmla="*/ 21 w 86"/>
                <a:gd name="T61" fmla="*/ 75 h 141"/>
                <a:gd name="T62" fmla="*/ 25 w 86"/>
                <a:gd name="T63" fmla="*/ 83 h 141"/>
                <a:gd name="T64" fmla="*/ 33 w 86"/>
                <a:gd name="T65" fmla="*/ 89 h 141"/>
                <a:gd name="T66" fmla="*/ 40 w 86"/>
                <a:gd name="T67" fmla="*/ 91 h 141"/>
                <a:gd name="T68" fmla="*/ 48 w 86"/>
                <a:gd name="T69" fmla="*/ 91 h 141"/>
                <a:gd name="T70" fmla="*/ 56 w 86"/>
                <a:gd name="T71" fmla="*/ 87 h 141"/>
                <a:gd name="T72" fmla="*/ 62 w 86"/>
                <a:gd name="T73" fmla="*/ 81 h 141"/>
                <a:gd name="T74" fmla="*/ 67 w 86"/>
                <a:gd name="T75" fmla="*/ 73 h 141"/>
                <a:gd name="T76" fmla="*/ 69 w 86"/>
                <a:gd name="T77" fmla="*/ 62 h 141"/>
                <a:gd name="T78" fmla="*/ 69 w 86"/>
                <a:gd name="T79" fmla="*/ 47 h 141"/>
                <a:gd name="T80" fmla="*/ 67 w 86"/>
                <a:gd name="T81" fmla="*/ 35 h 141"/>
                <a:gd name="T82" fmla="*/ 63 w 86"/>
                <a:gd name="T83" fmla="*/ 25 h 141"/>
                <a:gd name="T84" fmla="*/ 58 w 86"/>
                <a:gd name="T85" fmla="*/ 20 h 141"/>
                <a:gd name="T86" fmla="*/ 52 w 86"/>
                <a:gd name="T87" fmla="*/ 16 h 141"/>
                <a:gd name="T88" fmla="*/ 44 w 86"/>
                <a:gd name="T89" fmla="*/ 14 h 141"/>
                <a:gd name="T90" fmla="*/ 35 w 86"/>
                <a:gd name="T91" fmla="*/ 16 h 141"/>
                <a:gd name="T92" fmla="*/ 29 w 86"/>
                <a:gd name="T93" fmla="*/ 20 h 141"/>
                <a:gd name="T94" fmla="*/ 23 w 86"/>
                <a:gd name="T95" fmla="*/ 27 h 141"/>
                <a:gd name="T96" fmla="*/ 17 w 86"/>
                <a:gd name="T97" fmla="*/ 37 h 141"/>
                <a:gd name="T98" fmla="*/ 15 w 86"/>
                <a:gd name="T99" fmla="*/ 4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141">
                  <a:moveTo>
                    <a:pt x="0" y="141"/>
                  </a:moveTo>
                  <a:lnTo>
                    <a:pt x="0" y="2"/>
                  </a:lnTo>
                  <a:lnTo>
                    <a:pt x="15" y="2"/>
                  </a:lnTo>
                  <a:lnTo>
                    <a:pt x="15" y="16"/>
                  </a:lnTo>
                  <a:lnTo>
                    <a:pt x="17" y="14"/>
                  </a:lnTo>
                  <a:lnTo>
                    <a:pt x="19" y="12"/>
                  </a:lnTo>
                  <a:lnTo>
                    <a:pt x="21" y="10"/>
                  </a:lnTo>
                  <a:lnTo>
                    <a:pt x="21" y="8"/>
                  </a:lnTo>
                  <a:lnTo>
                    <a:pt x="23" y="8"/>
                  </a:lnTo>
                  <a:lnTo>
                    <a:pt x="25" y="6"/>
                  </a:lnTo>
                  <a:lnTo>
                    <a:pt x="27" y="6"/>
                  </a:lnTo>
                  <a:lnTo>
                    <a:pt x="29" y="4"/>
                  </a:lnTo>
                  <a:lnTo>
                    <a:pt x="31" y="4"/>
                  </a:lnTo>
                  <a:lnTo>
                    <a:pt x="33" y="2"/>
                  </a:lnTo>
                  <a:lnTo>
                    <a:pt x="35" y="2"/>
                  </a:lnTo>
                  <a:lnTo>
                    <a:pt x="37" y="2"/>
                  </a:lnTo>
                  <a:lnTo>
                    <a:pt x="38" y="0"/>
                  </a:lnTo>
                  <a:lnTo>
                    <a:pt x="40" y="0"/>
                  </a:lnTo>
                  <a:lnTo>
                    <a:pt x="42" y="0"/>
                  </a:lnTo>
                  <a:lnTo>
                    <a:pt x="44" y="0"/>
                  </a:lnTo>
                  <a:lnTo>
                    <a:pt x="48" y="0"/>
                  </a:lnTo>
                  <a:lnTo>
                    <a:pt x="52" y="0"/>
                  </a:lnTo>
                  <a:lnTo>
                    <a:pt x="54" y="0"/>
                  </a:lnTo>
                  <a:lnTo>
                    <a:pt x="58" y="2"/>
                  </a:lnTo>
                  <a:lnTo>
                    <a:pt x="60" y="2"/>
                  </a:lnTo>
                  <a:lnTo>
                    <a:pt x="62" y="4"/>
                  </a:lnTo>
                  <a:lnTo>
                    <a:pt x="65" y="6"/>
                  </a:lnTo>
                  <a:lnTo>
                    <a:pt x="67" y="6"/>
                  </a:lnTo>
                  <a:lnTo>
                    <a:pt x="69" y="8"/>
                  </a:lnTo>
                  <a:lnTo>
                    <a:pt x="71" y="10"/>
                  </a:lnTo>
                  <a:lnTo>
                    <a:pt x="75" y="12"/>
                  </a:lnTo>
                  <a:lnTo>
                    <a:pt x="77" y="16"/>
                  </a:lnTo>
                  <a:lnTo>
                    <a:pt x="77" y="18"/>
                  </a:lnTo>
                  <a:lnTo>
                    <a:pt x="79" y="20"/>
                  </a:lnTo>
                  <a:lnTo>
                    <a:pt x="81" y="23"/>
                  </a:lnTo>
                  <a:lnTo>
                    <a:pt x="83" y="25"/>
                  </a:lnTo>
                  <a:lnTo>
                    <a:pt x="83" y="29"/>
                  </a:lnTo>
                  <a:lnTo>
                    <a:pt x="85" y="31"/>
                  </a:lnTo>
                  <a:lnTo>
                    <a:pt x="85" y="35"/>
                  </a:lnTo>
                  <a:lnTo>
                    <a:pt x="86" y="39"/>
                  </a:lnTo>
                  <a:lnTo>
                    <a:pt x="86" y="41"/>
                  </a:lnTo>
                  <a:lnTo>
                    <a:pt x="86" y="45"/>
                  </a:lnTo>
                  <a:lnTo>
                    <a:pt x="86" y="48"/>
                  </a:lnTo>
                  <a:lnTo>
                    <a:pt x="86" y="52"/>
                  </a:lnTo>
                  <a:lnTo>
                    <a:pt x="86" y="56"/>
                  </a:lnTo>
                  <a:lnTo>
                    <a:pt x="86" y="60"/>
                  </a:lnTo>
                  <a:lnTo>
                    <a:pt x="86" y="62"/>
                  </a:lnTo>
                  <a:lnTo>
                    <a:pt x="86" y="66"/>
                  </a:lnTo>
                  <a:lnTo>
                    <a:pt x="85" y="70"/>
                  </a:lnTo>
                  <a:lnTo>
                    <a:pt x="85" y="73"/>
                  </a:lnTo>
                  <a:lnTo>
                    <a:pt x="83" y="75"/>
                  </a:lnTo>
                  <a:lnTo>
                    <a:pt x="81" y="79"/>
                  </a:lnTo>
                  <a:lnTo>
                    <a:pt x="81" y="83"/>
                  </a:lnTo>
                  <a:lnTo>
                    <a:pt x="79" y="85"/>
                  </a:lnTo>
                  <a:lnTo>
                    <a:pt x="77" y="87"/>
                  </a:lnTo>
                  <a:lnTo>
                    <a:pt x="75" y="91"/>
                  </a:lnTo>
                  <a:lnTo>
                    <a:pt x="73" y="93"/>
                  </a:lnTo>
                  <a:lnTo>
                    <a:pt x="71" y="95"/>
                  </a:lnTo>
                  <a:lnTo>
                    <a:pt x="67" y="97"/>
                  </a:lnTo>
                  <a:lnTo>
                    <a:pt x="65" y="98"/>
                  </a:lnTo>
                  <a:lnTo>
                    <a:pt x="63" y="100"/>
                  </a:lnTo>
                  <a:lnTo>
                    <a:pt x="60" y="100"/>
                  </a:lnTo>
                  <a:lnTo>
                    <a:pt x="58" y="102"/>
                  </a:lnTo>
                  <a:lnTo>
                    <a:pt x="56" y="102"/>
                  </a:lnTo>
                  <a:lnTo>
                    <a:pt x="52" y="104"/>
                  </a:lnTo>
                  <a:lnTo>
                    <a:pt x="50" y="104"/>
                  </a:lnTo>
                  <a:lnTo>
                    <a:pt x="46" y="104"/>
                  </a:lnTo>
                  <a:lnTo>
                    <a:pt x="44" y="104"/>
                  </a:lnTo>
                  <a:lnTo>
                    <a:pt x="42" y="104"/>
                  </a:lnTo>
                  <a:lnTo>
                    <a:pt x="40" y="104"/>
                  </a:lnTo>
                  <a:lnTo>
                    <a:pt x="38" y="104"/>
                  </a:lnTo>
                  <a:lnTo>
                    <a:pt x="37" y="104"/>
                  </a:lnTo>
                  <a:lnTo>
                    <a:pt x="35" y="102"/>
                  </a:lnTo>
                  <a:lnTo>
                    <a:pt x="33" y="102"/>
                  </a:lnTo>
                  <a:lnTo>
                    <a:pt x="31" y="102"/>
                  </a:lnTo>
                  <a:lnTo>
                    <a:pt x="29" y="100"/>
                  </a:lnTo>
                  <a:lnTo>
                    <a:pt x="27" y="100"/>
                  </a:lnTo>
                  <a:lnTo>
                    <a:pt x="25" y="98"/>
                  </a:lnTo>
                  <a:lnTo>
                    <a:pt x="23" y="98"/>
                  </a:lnTo>
                  <a:lnTo>
                    <a:pt x="23" y="97"/>
                  </a:lnTo>
                  <a:lnTo>
                    <a:pt x="21" y="97"/>
                  </a:lnTo>
                  <a:lnTo>
                    <a:pt x="19" y="95"/>
                  </a:lnTo>
                  <a:lnTo>
                    <a:pt x="19" y="93"/>
                  </a:lnTo>
                  <a:lnTo>
                    <a:pt x="17" y="93"/>
                  </a:lnTo>
                  <a:lnTo>
                    <a:pt x="17" y="141"/>
                  </a:lnTo>
                  <a:lnTo>
                    <a:pt x="0" y="141"/>
                  </a:lnTo>
                  <a:close/>
                  <a:moveTo>
                    <a:pt x="15" y="52"/>
                  </a:moveTo>
                  <a:lnTo>
                    <a:pt x="15" y="58"/>
                  </a:lnTo>
                  <a:lnTo>
                    <a:pt x="17" y="62"/>
                  </a:lnTo>
                  <a:lnTo>
                    <a:pt x="17" y="66"/>
                  </a:lnTo>
                  <a:lnTo>
                    <a:pt x="17" y="70"/>
                  </a:lnTo>
                  <a:lnTo>
                    <a:pt x="19" y="73"/>
                  </a:lnTo>
                  <a:lnTo>
                    <a:pt x="21" y="75"/>
                  </a:lnTo>
                  <a:lnTo>
                    <a:pt x="21" y="79"/>
                  </a:lnTo>
                  <a:lnTo>
                    <a:pt x="23" y="81"/>
                  </a:lnTo>
                  <a:lnTo>
                    <a:pt x="25" y="83"/>
                  </a:lnTo>
                  <a:lnTo>
                    <a:pt x="27" y="85"/>
                  </a:lnTo>
                  <a:lnTo>
                    <a:pt x="31" y="87"/>
                  </a:lnTo>
                  <a:lnTo>
                    <a:pt x="33" y="89"/>
                  </a:lnTo>
                  <a:lnTo>
                    <a:pt x="35" y="89"/>
                  </a:lnTo>
                  <a:lnTo>
                    <a:pt x="37" y="91"/>
                  </a:lnTo>
                  <a:lnTo>
                    <a:pt x="40" y="91"/>
                  </a:lnTo>
                  <a:lnTo>
                    <a:pt x="42" y="91"/>
                  </a:lnTo>
                  <a:lnTo>
                    <a:pt x="46" y="91"/>
                  </a:lnTo>
                  <a:lnTo>
                    <a:pt x="48" y="91"/>
                  </a:lnTo>
                  <a:lnTo>
                    <a:pt x="50" y="89"/>
                  </a:lnTo>
                  <a:lnTo>
                    <a:pt x="54" y="89"/>
                  </a:lnTo>
                  <a:lnTo>
                    <a:pt x="56" y="87"/>
                  </a:lnTo>
                  <a:lnTo>
                    <a:pt x="58" y="85"/>
                  </a:lnTo>
                  <a:lnTo>
                    <a:pt x="60" y="83"/>
                  </a:lnTo>
                  <a:lnTo>
                    <a:pt x="62" y="81"/>
                  </a:lnTo>
                  <a:lnTo>
                    <a:pt x="63" y="79"/>
                  </a:lnTo>
                  <a:lnTo>
                    <a:pt x="65" y="75"/>
                  </a:lnTo>
                  <a:lnTo>
                    <a:pt x="67" y="73"/>
                  </a:lnTo>
                  <a:lnTo>
                    <a:pt x="67" y="70"/>
                  </a:lnTo>
                  <a:lnTo>
                    <a:pt x="69" y="66"/>
                  </a:lnTo>
                  <a:lnTo>
                    <a:pt x="69" y="62"/>
                  </a:lnTo>
                  <a:lnTo>
                    <a:pt x="69" y="56"/>
                  </a:lnTo>
                  <a:lnTo>
                    <a:pt x="69" y="52"/>
                  </a:lnTo>
                  <a:lnTo>
                    <a:pt x="69" y="47"/>
                  </a:lnTo>
                  <a:lnTo>
                    <a:pt x="69" y="43"/>
                  </a:lnTo>
                  <a:lnTo>
                    <a:pt x="69" y="39"/>
                  </a:lnTo>
                  <a:lnTo>
                    <a:pt x="67" y="35"/>
                  </a:lnTo>
                  <a:lnTo>
                    <a:pt x="67" y="31"/>
                  </a:lnTo>
                  <a:lnTo>
                    <a:pt x="65" y="29"/>
                  </a:lnTo>
                  <a:lnTo>
                    <a:pt x="63" y="25"/>
                  </a:lnTo>
                  <a:lnTo>
                    <a:pt x="62" y="23"/>
                  </a:lnTo>
                  <a:lnTo>
                    <a:pt x="60" y="22"/>
                  </a:lnTo>
                  <a:lnTo>
                    <a:pt x="58" y="20"/>
                  </a:lnTo>
                  <a:lnTo>
                    <a:pt x="56" y="18"/>
                  </a:lnTo>
                  <a:lnTo>
                    <a:pt x="54" y="16"/>
                  </a:lnTo>
                  <a:lnTo>
                    <a:pt x="52" y="16"/>
                  </a:lnTo>
                  <a:lnTo>
                    <a:pt x="48" y="14"/>
                  </a:lnTo>
                  <a:lnTo>
                    <a:pt x="46" y="14"/>
                  </a:lnTo>
                  <a:lnTo>
                    <a:pt x="44" y="14"/>
                  </a:lnTo>
                  <a:lnTo>
                    <a:pt x="40" y="14"/>
                  </a:lnTo>
                  <a:lnTo>
                    <a:pt x="38" y="14"/>
                  </a:lnTo>
                  <a:lnTo>
                    <a:pt x="35" y="16"/>
                  </a:lnTo>
                  <a:lnTo>
                    <a:pt x="33" y="16"/>
                  </a:lnTo>
                  <a:lnTo>
                    <a:pt x="31" y="18"/>
                  </a:lnTo>
                  <a:lnTo>
                    <a:pt x="29" y="20"/>
                  </a:lnTo>
                  <a:lnTo>
                    <a:pt x="27" y="22"/>
                  </a:lnTo>
                  <a:lnTo>
                    <a:pt x="25" y="23"/>
                  </a:lnTo>
                  <a:lnTo>
                    <a:pt x="23" y="27"/>
                  </a:lnTo>
                  <a:lnTo>
                    <a:pt x="21" y="29"/>
                  </a:lnTo>
                  <a:lnTo>
                    <a:pt x="19" y="33"/>
                  </a:lnTo>
                  <a:lnTo>
                    <a:pt x="17" y="37"/>
                  </a:lnTo>
                  <a:lnTo>
                    <a:pt x="17" y="41"/>
                  </a:lnTo>
                  <a:lnTo>
                    <a:pt x="17" y="45"/>
                  </a:lnTo>
                  <a:lnTo>
                    <a:pt x="15" y="48"/>
                  </a:lnTo>
                  <a:lnTo>
                    <a:pt x="15" y="52"/>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7" name="Freeform 104"/>
            <p:cNvSpPr>
              <a:spLocks/>
            </p:cNvSpPr>
            <p:nvPr/>
          </p:nvSpPr>
          <p:spPr bwMode="auto">
            <a:xfrm>
              <a:off x="7783513" y="2393950"/>
              <a:ext cx="76200" cy="215900"/>
            </a:xfrm>
            <a:custGeom>
              <a:avLst/>
              <a:gdLst>
                <a:gd name="T0" fmla="*/ 48 w 48"/>
                <a:gd name="T1" fmla="*/ 134 h 136"/>
                <a:gd name="T2" fmla="*/ 46 w 48"/>
                <a:gd name="T3" fmla="*/ 134 h 136"/>
                <a:gd name="T4" fmla="*/ 42 w 48"/>
                <a:gd name="T5" fmla="*/ 134 h 136"/>
                <a:gd name="T6" fmla="*/ 38 w 48"/>
                <a:gd name="T7" fmla="*/ 136 h 136"/>
                <a:gd name="T8" fmla="*/ 36 w 48"/>
                <a:gd name="T9" fmla="*/ 136 h 136"/>
                <a:gd name="T10" fmla="*/ 31 w 48"/>
                <a:gd name="T11" fmla="*/ 136 h 136"/>
                <a:gd name="T12" fmla="*/ 27 w 48"/>
                <a:gd name="T13" fmla="*/ 134 h 136"/>
                <a:gd name="T14" fmla="*/ 25 w 48"/>
                <a:gd name="T15" fmla="*/ 134 h 136"/>
                <a:gd name="T16" fmla="*/ 21 w 48"/>
                <a:gd name="T17" fmla="*/ 132 h 136"/>
                <a:gd name="T18" fmla="*/ 19 w 48"/>
                <a:gd name="T19" fmla="*/ 130 h 136"/>
                <a:gd name="T20" fmla="*/ 17 w 48"/>
                <a:gd name="T21" fmla="*/ 129 h 136"/>
                <a:gd name="T22" fmla="*/ 15 w 48"/>
                <a:gd name="T23" fmla="*/ 127 h 136"/>
                <a:gd name="T24" fmla="*/ 15 w 48"/>
                <a:gd name="T25" fmla="*/ 125 h 136"/>
                <a:gd name="T26" fmla="*/ 13 w 48"/>
                <a:gd name="T27" fmla="*/ 123 h 136"/>
                <a:gd name="T28" fmla="*/ 13 w 48"/>
                <a:gd name="T29" fmla="*/ 117 h 136"/>
                <a:gd name="T30" fmla="*/ 13 w 48"/>
                <a:gd name="T31" fmla="*/ 111 h 136"/>
                <a:gd name="T32" fmla="*/ 13 w 48"/>
                <a:gd name="T33" fmla="*/ 105 h 136"/>
                <a:gd name="T34" fmla="*/ 0 w 48"/>
                <a:gd name="T35" fmla="*/ 48 h 136"/>
                <a:gd name="T36" fmla="*/ 13 w 48"/>
                <a:gd name="T37" fmla="*/ 34 h 136"/>
                <a:gd name="T38" fmla="*/ 29 w 48"/>
                <a:gd name="T39" fmla="*/ 0 h 136"/>
                <a:gd name="T40" fmla="*/ 46 w 48"/>
                <a:gd name="T41" fmla="*/ 34 h 136"/>
                <a:gd name="T42" fmla="*/ 29 w 48"/>
                <a:gd name="T43" fmla="*/ 48 h 136"/>
                <a:gd name="T44" fmla="*/ 29 w 48"/>
                <a:gd name="T45" fmla="*/ 107 h 136"/>
                <a:gd name="T46" fmla="*/ 29 w 48"/>
                <a:gd name="T47" fmla="*/ 111 h 136"/>
                <a:gd name="T48" fmla="*/ 29 w 48"/>
                <a:gd name="T49" fmla="*/ 113 h 136"/>
                <a:gd name="T50" fmla="*/ 31 w 48"/>
                <a:gd name="T51" fmla="*/ 115 h 136"/>
                <a:gd name="T52" fmla="*/ 31 w 48"/>
                <a:gd name="T53" fmla="*/ 115 h 136"/>
                <a:gd name="T54" fmla="*/ 31 w 48"/>
                <a:gd name="T55" fmla="*/ 117 h 136"/>
                <a:gd name="T56" fmla="*/ 33 w 48"/>
                <a:gd name="T57" fmla="*/ 117 h 136"/>
                <a:gd name="T58" fmla="*/ 33 w 48"/>
                <a:gd name="T59" fmla="*/ 119 h 136"/>
                <a:gd name="T60" fmla="*/ 35 w 48"/>
                <a:gd name="T61" fmla="*/ 119 h 136"/>
                <a:gd name="T62" fmla="*/ 35 w 48"/>
                <a:gd name="T63" fmla="*/ 119 h 136"/>
                <a:gd name="T64" fmla="*/ 36 w 48"/>
                <a:gd name="T65" fmla="*/ 119 h 136"/>
                <a:gd name="T66" fmla="*/ 38 w 48"/>
                <a:gd name="T67" fmla="*/ 119 h 136"/>
                <a:gd name="T68" fmla="*/ 40 w 48"/>
                <a:gd name="T69" fmla="*/ 119 h 136"/>
                <a:gd name="T70" fmla="*/ 40 w 48"/>
                <a:gd name="T71" fmla="*/ 119 h 136"/>
                <a:gd name="T72" fmla="*/ 42 w 48"/>
                <a:gd name="T73" fmla="*/ 119 h 136"/>
                <a:gd name="T74" fmla="*/ 46 w 48"/>
                <a:gd name="T75" fmla="*/ 11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136">
                  <a:moveTo>
                    <a:pt x="46" y="119"/>
                  </a:moveTo>
                  <a:lnTo>
                    <a:pt x="48" y="134"/>
                  </a:lnTo>
                  <a:lnTo>
                    <a:pt x="46" y="134"/>
                  </a:lnTo>
                  <a:lnTo>
                    <a:pt x="46" y="134"/>
                  </a:lnTo>
                  <a:lnTo>
                    <a:pt x="44" y="134"/>
                  </a:lnTo>
                  <a:lnTo>
                    <a:pt x="42" y="134"/>
                  </a:lnTo>
                  <a:lnTo>
                    <a:pt x="40" y="136"/>
                  </a:lnTo>
                  <a:lnTo>
                    <a:pt x="38" y="136"/>
                  </a:lnTo>
                  <a:lnTo>
                    <a:pt x="36" y="136"/>
                  </a:lnTo>
                  <a:lnTo>
                    <a:pt x="36" y="136"/>
                  </a:lnTo>
                  <a:lnTo>
                    <a:pt x="35" y="136"/>
                  </a:lnTo>
                  <a:lnTo>
                    <a:pt x="31" y="136"/>
                  </a:lnTo>
                  <a:lnTo>
                    <a:pt x="29" y="134"/>
                  </a:lnTo>
                  <a:lnTo>
                    <a:pt x="27" y="134"/>
                  </a:lnTo>
                  <a:lnTo>
                    <a:pt x="27" y="134"/>
                  </a:lnTo>
                  <a:lnTo>
                    <a:pt x="25" y="134"/>
                  </a:lnTo>
                  <a:lnTo>
                    <a:pt x="23" y="134"/>
                  </a:lnTo>
                  <a:lnTo>
                    <a:pt x="21" y="132"/>
                  </a:lnTo>
                  <a:lnTo>
                    <a:pt x="21" y="132"/>
                  </a:lnTo>
                  <a:lnTo>
                    <a:pt x="19" y="130"/>
                  </a:lnTo>
                  <a:lnTo>
                    <a:pt x="19" y="130"/>
                  </a:lnTo>
                  <a:lnTo>
                    <a:pt x="17" y="129"/>
                  </a:lnTo>
                  <a:lnTo>
                    <a:pt x="17" y="129"/>
                  </a:lnTo>
                  <a:lnTo>
                    <a:pt x="15" y="127"/>
                  </a:lnTo>
                  <a:lnTo>
                    <a:pt x="15" y="127"/>
                  </a:lnTo>
                  <a:lnTo>
                    <a:pt x="15" y="125"/>
                  </a:lnTo>
                  <a:lnTo>
                    <a:pt x="13" y="123"/>
                  </a:lnTo>
                  <a:lnTo>
                    <a:pt x="13" y="123"/>
                  </a:lnTo>
                  <a:lnTo>
                    <a:pt x="13" y="121"/>
                  </a:lnTo>
                  <a:lnTo>
                    <a:pt x="13" y="117"/>
                  </a:lnTo>
                  <a:lnTo>
                    <a:pt x="13" y="115"/>
                  </a:lnTo>
                  <a:lnTo>
                    <a:pt x="13" y="111"/>
                  </a:lnTo>
                  <a:lnTo>
                    <a:pt x="13" y="109"/>
                  </a:lnTo>
                  <a:lnTo>
                    <a:pt x="13" y="105"/>
                  </a:lnTo>
                  <a:lnTo>
                    <a:pt x="13" y="48"/>
                  </a:lnTo>
                  <a:lnTo>
                    <a:pt x="0" y="48"/>
                  </a:lnTo>
                  <a:lnTo>
                    <a:pt x="0" y="34"/>
                  </a:lnTo>
                  <a:lnTo>
                    <a:pt x="13" y="34"/>
                  </a:lnTo>
                  <a:lnTo>
                    <a:pt x="13" y="9"/>
                  </a:lnTo>
                  <a:lnTo>
                    <a:pt x="29" y="0"/>
                  </a:lnTo>
                  <a:lnTo>
                    <a:pt x="29" y="34"/>
                  </a:lnTo>
                  <a:lnTo>
                    <a:pt x="46" y="34"/>
                  </a:lnTo>
                  <a:lnTo>
                    <a:pt x="46" y="48"/>
                  </a:lnTo>
                  <a:lnTo>
                    <a:pt x="29" y="48"/>
                  </a:lnTo>
                  <a:lnTo>
                    <a:pt x="29" y="105"/>
                  </a:lnTo>
                  <a:lnTo>
                    <a:pt x="29" y="107"/>
                  </a:lnTo>
                  <a:lnTo>
                    <a:pt x="29" y="109"/>
                  </a:lnTo>
                  <a:lnTo>
                    <a:pt x="29" y="111"/>
                  </a:lnTo>
                  <a:lnTo>
                    <a:pt x="29" y="111"/>
                  </a:lnTo>
                  <a:lnTo>
                    <a:pt x="29" y="113"/>
                  </a:lnTo>
                  <a:lnTo>
                    <a:pt x="31" y="113"/>
                  </a:lnTo>
                  <a:lnTo>
                    <a:pt x="31" y="115"/>
                  </a:lnTo>
                  <a:lnTo>
                    <a:pt x="31" y="115"/>
                  </a:lnTo>
                  <a:lnTo>
                    <a:pt x="31" y="115"/>
                  </a:lnTo>
                  <a:lnTo>
                    <a:pt x="31" y="117"/>
                  </a:lnTo>
                  <a:lnTo>
                    <a:pt x="31" y="117"/>
                  </a:lnTo>
                  <a:lnTo>
                    <a:pt x="31" y="117"/>
                  </a:lnTo>
                  <a:lnTo>
                    <a:pt x="33" y="117"/>
                  </a:lnTo>
                  <a:lnTo>
                    <a:pt x="33" y="119"/>
                  </a:lnTo>
                  <a:lnTo>
                    <a:pt x="33" y="119"/>
                  </a:lnTo>
                  <a:lnTo>
                    <a:pt x="33" y="119"/>
                  </a:lnTo>
                  <a:lnTo>
                    <a:pt x="35" y="119"/>
                  </a:lnTo>
                  <a:lnTo>
                    <a:pt x="35" y="119"/>
                  </a:lnTo>
                  <a:lnTo>
                    <a:pt x="35" y="119"/>
                  </a:lnTo>
                  <a:lnTo>
                    <a:pt x="36" y="119"/>
                  </a:lnTo>
                  <a:lnTo>
                    <a:pt x="36" y="119"/>
                  </a:lnTo>
                  <a:lnTo>
                    <a:pt x="36" y="119"/>
                  </a:lnTo>
                  <a:lnTo>
                    <a:pt x="38" y="119"/>
                  </a:lnTo>
                  <a:lnTo>
                    <a:pt x="38" y="119"/>
                  </a:lnTo>
                  <a:lnTo>
                    <a:pt x="40" y="119"/>
                  </a:lnTo>
                  <a:lnTo>
                    <a:pt x="40" y="119"/>
                  </a:lnTo>
                  <a:lnTo>
                    <a:pt x="40" y="119"/>
                  </a:lnTo>
                  <a:lnTo>
                    <a:pt x="42" y="119"/>
                  </a:lnTo>
                  <a:lnTo>
                    <a:pt x="42" y="119"/>
                  </a:lnTo>
                  <a:lnTo>
                    <a:pt x="44" y="119"/>
                  </a:lnTo>
                  <a:lnTo>
                    <a:pt x="46" y="119"/>
                  </a:lnTo>
                  <a:lnTo>
                    <a:pt x="46" y="119"/>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8" name="Freeform 105"/>
            <p:cNvSpPr>
              <a:spLocks noEditPoints="1"/>
            </p:cNvSpPr>
            <p:nvPr/>
          </p:nvSpPr>
          <p:spPr bwMode="auto">
            <a:xfrm>
              <a:off x="7875588" y="2444750"/>
              <a:ext cx="142875" cy="165100"/>
            </a:xfrm>
            <a:custGeom>
              <a:avLst/>
              <a:gdLst>
                <a:gd name="T0" fmla="*/ 61 w 90"/>
                <a:gd name="T1" fmla="*/ 97 h 104"/>
                <a:gd name="T2" fmla="*/ 49 w 90"/>
                <a:gd name="T3" fmla="*/ 102 h 104"/>
                <a:gd name="T4" fmla="*/ 38 w 90"/>
                <a:gd name="T5" fmla="*/ 104 h 104"/>
                <a:gd name="T6" fmla="*/ 23 w 90"/>
                <a:gd name="T7" fmla="*/ 104 h 104"/>
                <a:gd name="T8" fmla="*/ 7 w 90"/>
                <a:gd name="T9" fmla="*/ 97 h 104"/>
                <a:gd name="T10" fmla="*/ 0 w 90"/>
                <a:gd name="T11" fmla="*/ 85 h 104"/>
                <a:gd name="T12" fmla="*/ 0 w 90"/>
                <a:gd name="T13" fmla="*/ 72 h 104"/>
                <a:gd name="T14" fmla="*/ 1 w 90"/>
                <a:gd name="T15" fmla="*/ 64 h 104"/>
                <a:gd name="T16" fmla="*/ 5 w 90"/>
                <a:gd name="T17" fmla="*/ 58 h 104"/>
                <a:gd name="T18" fmla="*/ 13 w 90"/>
                <a:gd name="T19" fmla="*/ 52 h 104"/>
                <a:gd name="T20" fmla="*/ 21 w 90"/>
                <a:gd name="T21" fmla="*/ 48 h 104"/>
                <a:gd name="T22" fmla="*/ 28 w 90"/>
                <a:gd name="T23" fmla="*/ 47 h 104"/>
                <a:gd name="T24" fmla="*/ 38 w 90"/>
                <a:gd name="T25" fmla="*/ 45 h 104"/>
                <a:gd name="T26" fmla="*/ 59 w 90"/>
                <a:gd name="T27" fmla="*/ 41 h 104"/>
                <a:gd name="T28" fmla="*/ 69 w 90"/>
                <a:gd name="T29" fmla="*/ 37 h 104"/>
                <a:gd name="T30" fmla="*/ 69 w 90"/>
                <a:gd name="T31" fmla="*/ 35 h 104"/>
                <a:gd name="T32" fmla="*/ 67 w 90"/>
                <a:gd name="T33" fmla="*/ 25 h 104"/>
                <a:gd name="T34" fmla="*/ 61 w 90"/>
                <a:gd name="T35" fmla="*/ 20 h 104"/>
                <a:gd name="T36" fmla="*/ 49 w 90"/>
                <a:gd name="T37" fmla="*/ 14 h 104"/>
                <a:gd name="T38" fmla="*/ 36 w 90"/>
                <a:gd name="T39" fmla="*/ 16 h 104"/>
                <a:gd name="T40" fmla="*/ 26 w 90"/>
                <a:gd name="T41" fmla="*/ 18 h 104"/>
                <a:gd name="T42" fmla="*/ 21 w 90"/>
                <a:gd name="T43" fmla="*/ 25 h 104"/>
                <a:gd name="T44" fmla="*/ 3 w 90"/>
                <a:gd name="T45" fmla="*/ 29 h 104"/>
                <a:gd name="T46" fmla="*/ 7 w 90"/>
                <a:gd name="T47" fmla="*/ 18 h 104"/>
                <a:gd name="T48" fmla="*/ 13 w 90"/>
                <a:gd name="T49" fmla="*/ 10 h 104"/>
                <a:gd name="T50" fmla="*/ 25 w 90"/>
                <a:gd name="T51" fmla="*/ 4 h 104"/>
                <a:gd name="T52" fmla="*/ 38 w 90"/>
                <a:gd name="T53" fmla="*/ 0 h 104"/>
                <a:gd name="T54" fmla="*/ 53 w 90"/>
                <a:gd name="T55" fmla="*/ 0 h 104"/>
                <a:gd name="T56" fmla="*/ 65 w 90"/>
                <a:gd name="T57" fmla="*/ 2 h 104"/>
                <a:gd name="T58" fmla="*/ 74 w 90"/>
                <a:gd name="T59" fmla="*/ 6 h 104"/>
                <a:gd name="T60" fmla="*/ 80 w 90"/>
                <a:gd name="T61" fmla="*/ 12 h 104"/>
                <a:gd name="T62" fmla="*/ 84 w 90"/>
                <a:gd name="T63" fmla="*/ 20 h 104"/>
                <a:gd name="T64" fmla="*/ 86 w 90"/>
                <a:gd name="T65" fmla="*/ 27 h 104"/>
                <a:gd name="T66" fmla="*/ 86 w 90"/>
                <a:gd name="T67" fmla="*/ 39 h 104"/>
                <a:gd name="T68" fmla="*/ 86 w 90"/>
                <a:gd name="T69" fmla="*/ 79 h 104"/>
                <a:gd name="T70" fmla="*/ 86 w 90"/>
                <a:gd name="T71" fmla="*/ 93 h 104"/>
                <a:gd name="T72" fmla="*/ 90 w 90"/>
                <a:gd name="T73" fmla="*/ 100 h 104"/>
                <a:gd name="T74" fmla="*/ 72 w 90"/>
                <a:gd name="T75" fmla="*/ 100 h 104"/>
                <a:gd name="T76" fmla="*/ 71 w 90"/>
                <a:gd name="T77" fmla="*/ 93 h 104"/>
                <a:gd name="T78" fmla="*/ 61 w 90"/>
                <a:gd name="T79" fmla="*/ 54 h 104"/>
                <a:gd name="T80" fmla="*/ 40 w 90"/>
                <a:gd name="T81" fmla="*/ 58 h 104"/>
                <a:gd name="T82" fmla="*/ 30 w 90"/>
                <a:gd name="T83" fmla="*/ 60 h 104"/>
                <a:gd name="T84" fmla="*/ 25 w 90"/>
                <a:gd name="T85" fmla="*/ 64 h 104"/>
                <a:gd name="T86" fmla="*/ 21 w 90"/>
                <a:gd name="T87" fmla="*/ 66 h 104"/>
                <a:gd name="T88" fmla="*/ 17 w 90"/>
                <a:gd name="T89" fmla="*/ 72 h 104"/>
                <a:gd name="T90" fmla="*/ 17 w 90"/>
                <a:gd name="T91" fmla="*/ 77 h 104"/>
                <a:gd name="T92" fmla="*/ 21 w 90"/>
                <a:gd name="T93" fmla="*/ 85 h 104"/>
                <a:gd name="T94" fmla="*/ 26 w 90"/>
                <a:gd name="T95" fmla="*/ 89 h 104"/>
                <a:gd name="T96" fmla="*/ 38 w 90"/>
                <a:gd name="T97" fmla="*/ 91 h 104"/>
                <a:gd name="T98" fmla="*/ 48 w 90"/>
                <a:gd name="T99" fmla="*/ 89 h 104"/>
                <a:gd name="T100" fmla="*/ 57 w 90"/>
                <a:gd name="T101" fmla="*/ 85 h 104"/>
                <a:gd name="T102" fmla="*/ 65 w 90"/>
                <a:gd name="T103" fmla="*/ 77 h 104"/>
                <a:gd name="T104" fmla="*/ 67 w 90"/>
                <a:gd name="T105" fmla="*/ 68 h 104"/>
                <a:gd name="T106" fmla="*/ 69 w 90"/>
                <a:gd name="T107"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04">
                  <a:moveTo>
                    <a:pt x="71" y="91"/>
                  </a:moveTo>
                  <a:lnTo>
                    <a:pt x="67" y="93"/>
                  </a:lnTo>
                  <a:lnTo>
                    <a:pt x="65" y="95"/>
                  </a:lnTo>
                  <a:lnTo>
                    <a:pt x="63" y="95"/>
                  </a:lnTo>
                  <a:lnTo>
                    <a:pt x="61" y="97"/>
                  </a:lnTo>
                  <a:lnTo>
                    <a:pt x="59" y="98"/>
                  </a:lnTo>
                  <a:lnTo>
                    <a:pt x="55" y="98"/>
                  </a:lnTo>
                  <a:lnTo>
                    <a:pt x="53" y="100"/>
                  </a:lnTo>
                  <a:lnTo>
                    <a:pt x="51" y="100"/>
                  </a:lnTo>
                  <a:lnTo>
                    <a:pt x="49" y="102"/>
                  </a:lnTo>
                  <a:lnTo>
                    <a:pt x="48" y="102"/>
                  </a:lnTo>
                  <a:lnTo>
                    <a:pt x="46" y="104"/>
                  </a:lnTo>
                  <a:lnTo>
                    <a:pt x="42" y="104"/>
                  </a:lnTo>
                  <a:lnTo>
                    <a:pt x="40" y="104"/>
                  </a:lnTo>
                  <a:lnTo>
                    <a:pt x="38" y="104"/>
                  </a:lnTo>
                  <a:lnTo>
                    <a:pt x="36" y="104"/>
                  </a:lnTo>
                  <a:lnTo>
                    <a:pt x="32" y="104"/>
                  </a:lnTo>
                  <a:lnTo>
                    <a:pt x="28" y="104"/>
                  </a:lnTo>
                  <a:lnTo>
                    <a:pt x="25" y="104"/>
                  </a:lnTo>
                  <a:lnTo>
                    <a:pt x="23" y="104"/>
                  </a:lnTo>
                  <a:lnTo>
                    <a:pt x="19" y="102"/>
                  </a:lnTo>
                  <a:lnTo>
                    <a:pt x="15" y="102"/>
                  </a:lnTo>
                  <a:lnTo>
                    <a:pt x="13" y="100"/>
                  </a:lnTo>
                  <a:lnTo>
                    <a:pt x="11" y="98"/>
                  </a:lnTo>
                  <a:lnTo>
                    <a:pt x="7" y="97"/>
                  </a:lnTo>
                  <a:lnTo>
                    <a:pt x="5" y="95"/>
                  </a:lnTo>
                  <a:lnTo>
                    <a:pt x="3" y="93"/>
                  </a:lnTo>
                  <a:lnTo>
                    <a:pt x="3" y="91"/>
                  </a:lnTo>
                  <a:lnTo>
                    <a:pt x="1" y="87"/>
                  </a:lnTo>
                  <a:lnTo>
                    <a:pt x="0" y="85"/>
                  </a:lnTo>
                  <a:lnTo>
                    <a:pt x="0" y="81"/>
                  </a:lnTo>
                  <a:lnTo>
                    <a:pt x="0" y="79"/>
                  </a:lnTo>
                  <a:lnTo>
                    <a:pt x="0" y="75"/>
                  </a:lnTo>
                  <a:lnTo>
                    <a:pt x="0" y="73"/>
                  </a:lnTo>
                  <a:lnTo>
                    <a:pt x="0" y="72"/>
                  </a:lnTo>
                  <a:lnTo>
                    <a:pt x="0" y="72"/>
                  </a:lnTo>
                  <a:lnTo>
                    <a:pt x="0" y="70"/>
                  </a:lnTo>
                  <a:lnTo>
                    <a:pt x="0" y="68"/>
                  </a:lnTo>
                  <a:lnTo>
                    <a:pt x="1" y="66"/>
                  </a:lnTo>
                  <a:lnTo>
                    <a:pt x="1" y="64"/>
                  </a:lnTo>
                  <a:lnTo>
                    <a:pt x="1" y="62"/>
                  </a:lnTo>
                  <a:lnTo>
                    <a:pt x="3" y="62"/>
                  </a:lnTo>
                  <a:lnTo>
                    <a:pt x="3" y="60"/>
                  </a:lnTo>
                  <a:lnTo>
                    <a:pt x="5" y="58"/>
                  </a:lnTo>
                  <a:lnTo>
                    <a:pt x="5" y="58"/>
                  </a:lnTo>
                  <a:lnTo>
                    <a:pt x="7" y="56"/>
                  </a:lnTo>
                  <a:lnTo>
                    <a:pt x="9" y="54"/>
                  </a:lnTo>
                  <a:lnTo>
                    <a:pt x="9" y="54"/>
                  </a:lnTo>
                  <a:lnTo>
                    <a:pt x="11" y="52"/>
                  </a:lnTo>
                  <a:lnTo>
                    <a:pt x="13" y="52"/>
                  </a:lnTo>
                  <a:lnTo>
                    <a:pt x="13" y="50"/>
                  </a:lnTo>
                  <a:lnTo>
                    <a:pt x="15" y="50"/>
                  </a:lnTo>
                  <a:lnTo>
                    <a:pt x="17" y="50"/>
                  </a:lnTo>
                  <a:lnTo>
                    <a:pt x="19" y="48"/>
                  </a:lnTo>
                  <a:lnTo>
                    <a:pt x="21" y="48"/>
                  </a:lnTo>
                  <a:lnTo>
                    <a:pt x="21" y="48"/>
                  </a:lnTo>
                  <a:lnTo>
                    <a:pt x="23" y="47"/>
                  </a:lnTo>
                  <a:lnTo>
                    <a:pt x="25" y="47"/>
                  </a:lnTo>
                  <a:lnTo>
                    <a:pt x="26" y="47"/>
                  </a:lnTo>
                  <a:lnTo>
                    <a:pt x="28" y="47"/>
                  </a:lnTo>
                  <a:lnTo>
                    <a:pt x="30" y="47"/>
                  </a:lnTo>
                  <a:lnTo>
                    <a:pt x="32" y="47"/>
                  </a:lnTo>
                  <a:lnTo>
                    <a:pt x="34" y="45"/>
                  </a:lnTo>
                  <a:lnTo>
                    <a:pt x="36" y="45"/>
                  </a:lnTo>
                  <a:lnTo>
                    <a:pt x="38" y="45"/>
                  </a:lnTo>
                  <a:lnTo>
                    <a:pt x="44" y="45"/>
                  </a:lnTo>
                  <a:lnTo>
                    <a:pt x="48" y="43"/>
                  </a:lnTo>
                  <a:lnTo>
                    <a:pt x="51" y="43"/>
                  </a:lnTo>
                  <a:lnTo>
                    <a:pt x="55" y="43"/>
                  </a:lnTo>
                  <a:lnTo>
                    <a:pt x="59" y="41"/>
                  </a:lnTo>
                  <a:lnTo>
                    <a:pt x="63" y="41"/>
                  </a:lnTo>
                  <a:lnTo>
                    <a:pt x="65" y="41"/>
                  </a:lnTo>
                  <a:lnTo>
                    <a:pt x="69" y="39"/>
                  </a:lnTo>
                  <a:lnTo>
                    <a:pt x="69" y="39"/>
                  </a:lnTo>
                  <a:lnTo>
                    <a:pt x="69" y="37"/>
                  </a:lnTo>
                  <a:lnTo>
                    <a:pt x="69" y="37"/>
                  </a:lnTo>
                  <a:lnTo>
                    <a:pt x="69" y="37"/>
                  </a:lnTo>
                  <a:lnTo>
                    <a:pt x="69" y="35"/>
                  </a:lnTo>
                  <a:lnTo>
                    <a:pt x="69" y="35"/>
                  </a:lnTo>
                  <a:lnTo>
                    <a:pt x="69" y="35"/>
                  </a:lnTo>
                  <a:lnTo>
                    <a:pt x="69" y="35"/>
                  </a:lnTo>
                  <a:lnTo>
                    <a:pt x="69" y="33"/>
                  </a:lnTo>
                  <a:lnTo>
                    <a:pt x="69" y="29"/>
                  </a:lnTo>
                  <a:lnTo>
                    <a:pt x="69" y="27"/>
                  </a:lnTo>
                  <a:lnTo>
                    <a:pt x="67" y="25"/>
                  </a:lnTo>
                  <a:lnTo>
                    <a:pt x="67" y="23"/>
                  </a:lnTo>
                  <a:lnTo>
                    <a:pt x="65" y="23"/>
                  </a:lnTo>
                  <a:lnTo>
                    <a:pt x="65" y="22"/>
                  </a:lnTo>
                  <a:lnTo>
                    <a:pt x="63" y="20"/>
                  </a:lnTo>
                  <a:lnTo>
                    <a:pt x="61" y="20"/>
                  </a:lnTo>
                  <a:lnTo>
                    <a:pt x="59" y="18"/>
                  </a:lnTo>
                  <a:lnTo>
                    <a:pt x="57" y="16"/>
                  </a:lnTo>
                  <a:lnTo>
                    <a:pt x="55" y="16"/>
                  </a:lnTo>
                  <a:lnTo>
                    <a:pt x="53" y="16"/>
                  </a:lnTo>
                  <a:lnTo>
                    <a:pt x="49" y="14"/>
                  </a:lnTo>
                  <a:lnTo>
                    <a:pt x="48" y="14"/>
                  </a:lnTo>
                  <a:lnTo>
                    <a:pt x="44" y="14"/>
                  </a:lnTo>
                  <a:lnTo>
                    <a:pt x="42" y="14"/>
                  </a:lnTo>
                  <a:lnTo>
                    <a:pt x="38" y="14"/>
                  </a:lnTo>
                  <a:lnTo>
                    <a:pt x="36" y="16"/>
                  </a:lnTo>
                  <a:lnTo>
                    <a:pt x="34" y="16"/>
                  </a:lnTo>
                  <a:lnTo>
                    <a:pt x="32" y="16"/>
                  </a:lnTo>
                  <a:lnTo>
                    <a:pt x="30" y="18"/>
                  </a:lnTo>
                  <a:lnTo>
                    <a:pt x="28" y="18"/>
                  </a:lnTo>
                  <a:lnTo>
                    <a:pt x="26" y="18"/>
                  </a:lnTo>
                  <a:lnTo>
                    <a:pt x="25" y="20"/>
                  </a:lnTo>
                  <a:lnTo>
                    <a:pt x="25" y="22"/>
                  </a:lnTo>
                  <a:lnTo>
                    <a:pt x="23" y="23"/>
                  </a:lnTo>
                  <a:lnTo>
                    <a:pt x="23" y="23"/>
                  </a:lnTo>
                  <a:lnTo>
                    <a:pt x="21" y="25"/>
                  </a:lnTo>
                  <a:lnTo>
                    <a:pt x="21" y="29"/>
                  </a:lnTo>
                  <a:lnTo>
                    <a:pt x="19" y="31"/>
                  </a:lnTo>
                  <a:lnTo>
                    <a:pt x="19" y="33"/>
                  </a:lnTo>
                  <a:lnTo>
                    <a:pt x="1" y="31"/>
                  </a:lnTo>
                  <a:lnTo>
                    <a:pt x="3" y="29"/>
                  </a:lnTo>
                  <a:lnTo>
                    <a:pt x="3" y="25"/>
                  </a:lnTo>
                  <a:lnTo>
                    <a:pt x="3" y="23"/>
                  </a:lnTo>
                  <a:lnTo>
                    <a:pt x="5" y="22"/>
                  </a:lnTo>
                  <a:lnTo>
                    <a:pt x="5" y="20"/>
                  </a:lnTo>
                  <a:lnTo>
                    <a:pt x="7" y="18"/>
                  </a:lnTo>
                  <a:lnTo>
                    <a:pt x="7" y="16"/>
                  </a:lnTo>
                  <a:lnTo>
                    <a:pt x="9" y="14"/>
                  </a:lnTo>
                  <a:lnTo>
                    <a:pt x="11" y="12"/>
                  </a:lnTo>
                  <a:lnTo>
                    <a:pt x="13" y="10"/>
                  </a:lnTo>
                  <a:lnTo>
                    <a:pt x="13" y="10"/>
                  </a:lnTo>
                  <a:lnTo>
                    <a:pt x="15" y="8"/>
                  </a:lnTo>
                  <a:lnTo>
                    <a:pt x="17" y="6"/>
                  </a:lnTo>
                  <a:lnTo>
                    <a:pt x="19" y="6"/>
                  </a:lnTo>
                  <a:lnTo>
                    <a:pt x="23" y="4"/>
                  </a:lnTo>
                  <a:lnTo>
                    <a:pt x="25" y="4"/>
                  </a:lnTo>
                  <a:lnTo>
                    <a:pt x="26" y="2"/>
                  </a:lnTo>
                  <a:lnTo>
                    <a:pt x="30" y="2"/>
                  </a:lnTo>
                  <a:lnTo>
                    <a:pt x="32" y="2"/>
                  </a:lnTo>
                  <a:lnTo>
                    <a:pt x="34" y="0"/>
                  </a:lnTo>
                  <a:lnTo>
                    <a:pt x="38" y="0"/>
                  </a:lnTo>
                  <a:lnTo>
                    <a:pt x="40" y="0"/>
                  </a:lnTo>
                  <a:lnTo>
                    <a:pt x="44" y="0"/>
                  </a:lnTo>
                  <a:lnTo>
                    <a:pt x="48" y="0"/>
                  </a:lnTo>
                  <a:lnTo>
                    <a:pt x="49" y="0"/>
                  </a:lnTo>
                  <a:lnTo>
                    <a:pt x="53" y="0"/>
                  </a:lnTo>
                  <a:lnTo>
                    <a:pt x="55" y="0"/>
                  </a:lnTo>
                  <a:lnTo>
                    <a:pt x="59" y="0"/>
                  </a:lnTo>
                  <a:lnTo>
                    <a:pt x="61" y="2"/>
                  </a:lnTo>
                  <a:lnTo>
                    <a:pt x="63" y="2"/>
                  </a:lnTo>
                  <a:lnTo>
                    <a:pt x="65" y="2"/>
                  </a:lnTo>
                  <a:lnTo>
                    <a:pt x="67" y="4"/>
                  </a:lnTo>
                  <a:lnTo>
                    <a:pt x="69" y="4"/>
                  </a:lnTo>
                  <a:lnTo>
                    <a:pt x="71" y="4"/>
                  </a:lnTo>
                  <a:lnTo>
                    <a:pt x="72" y="6"/>
                  </a:lnTo>
                  <a:lnTo>
                    <a:pt x="74" y="6"/>
                  </a:lnTo>
                  <a:lnTo>
                    <a:pt x="76" y="8"/>
                  </a:lnTo>
                  <a:lnTo>
                    <a:pt x="76" y="8"/>
                  </a:lnTo>
                  <a:lnTo>
                    <a:pt x="78" y="10"/>
                  </a:lnTo>
                  <a:lnTo>
                    <a:pt x="80" y="12"/>
                  </a:lnTo>
                  <a:lnTo>
                    <a:pt x="80" y="12"/>
                  </a:lnTo>
                  <a:lnTo>
                    <a:pt x="80" y="14"/>
                  </a:lnTo>
                  <a:lnTo>
                    <a:pt x="82" y="14"/>
                  </a:lnTo>
                  <a:lnTo>
                    <a:pt x="82" y="16"/>
                  </a:lnTo>
                  <a:lnTo>
                    <a:pt x="84" y="18"/>
                  </a:lnTo>
                  <a:lnTo>
                    <a:pt x="84" y="20"/>
                  </a:lnTo>
                  <a:lnTo>
                    <a:pt x="84" y="22"/>
                  </a:lnTo>
                  <a:lnTo>
                    <a:pt x="84" y="22"/>
                  </a:lnTo>
                  <a:lnTo>
                    <a:pt x="84" y="23"/>
                  </a:lnTo>
                  <a:lnTo>
                    <a:pt x="84" y="25"/>
                  </a:lnTo>
                  <a:lnTo>
                    <a:pt x="86" y="27"/>
                  </a:lnTo>
                  <a:lnTo>
                    <a:pt x="86" y="29"/>
                  </a:lnTo>
                  <a:lnTo>
                    <a:pt x="86" y="31"/>
                  </a:lnTo>
                  <a:lnTo>
                    <a:pt x="86" y="33"/>
                  </a:lnTo>
                  <a:lnTo>
                    <a:pt x="86" y="35"/>
                  </a:lnTo>
                  <a:lnTo>
                    <a:pt x="86" y="39"/>
                  </a:lnTo>
                  <a:lnTo>
                    <a:pt x="86" y="60"/>
                  </a:lnTo>
                  <a:lnTo>
                    <a:pt x="86" y="66"/>
                  </a:lnTo>
                  <a:lnTo>
                    <a:pt x="86" y="72"/>
                  </a:lnTo>
                  <a:lnTo>
                    <a:pt x="86" y="75"/>
                  </a:lnTo>
                  <a:lnTo>
                    <a:pt x="86" y="79"/>
                  </a:lnTo>
                  <a:lnTo>
                    <a:pt x="86" y="83"/>
                  </a:lnTo>
                  <a:lnTo>
                    <a:pt x="86" y="87"/>
                  </a:lnTo>
                  <a:lnTo>
                    <a:pt x="86" y="89"/>
                  </a:lnTo>
                  <a:lnTo>
                    <a:pt x="86" y="91"/>
                  </a:lnTo>
                  <a:lnTo>
                    <a:pt x="86" y="93"/>
                  </a:lnTo>
                  <a:lnTo>
                    <a:pt x="88" y="93"/>
                  </a:lnTo>
                  <a:lnTo>
                    <a:pt x="88" y="95"/>
                  </a:lnTo>
                  <a:lnTo>
                    <a:pt x="88" y="97"/>
                  </a:lnTo>
                  <a:lnTo>
                    <a:pt x="88" y="98"/>
                  </a:lnTo>
                  <a:lnTo>
                    <a:pt x="90" y="100"/>
                  </a:lnTo>
                  <a:lnTo>
                    <a:pt x="90" y="100"/>
                  </a:lnTo>
                  <a:lnTo>
                    <a:pt x="90" y="102"/>
                  </a:lnTo>
                  <a:lnTo>
                    <a:pt x="72" y="102"/>
                  </a:lnTo>
                  <a:lnTo>
                    <a:pt x="72" y="100"/>
                  </a:lnTo>
                  <a:lnTo>
                    <a:pt x="72" y="100"/>
                  </a:lnTo>
                  <a:lnTo>
                    <a:pt x="71" y="98"/>
                  </a:lnTo>
                  <a:lnTo>
                    <a:pt x="71" y="97"/>
                  </a:lnTo>
                  <a:lnTo>
                    <a:pt x="71" y="95"/>
                  </a:lnTo>
                  <a:lnTo>
                    <a:pt x="71" y="93"/>
                  </a:lnTo>
                  <a:lnTo>
                    <a:pt x="71" y="93"/>
                  </a:lnTo>
                  <a:lnTo>
                    <a:pt x="71" y="91"/>
                  </a:lnTo>
                  <a:close/>
                  <a:moveTo>
                    <a:pt x="69" y="52"/>
                  </a:moveTo>
                  <a:lnTo>
                    <a:pt x="67" y="52"/>
                  </a:lnTo>
                  <a:lnTo>
                    <a:pt x="63" y="54"/>
                  </a:lnTo>
                  <a:lnTo>
                    <a:pt x="61" y="54"/>
                  </a:lnTo>
                  <a:lnTo>
                    <a:pt x="57" y="56"/>
                  </a:lnTo>
                  <a:lnTo>
                    <a:pt x="53" y="56"/>
                  </a:lnTo>
                  <a:lnTo>
                    <a:pt x="49" y="58"/>
                  </a:lnTo>
                  <a:lnTo>
                    <a:pt x="46" y="58"/>
                  </a:lnTo>
                  <a:lnTo>
                    <a:pt x="40" y="58"/>
                  </a:lnTo>
                  <a:lnTo>
                    <a:pt x="38" y="60"/>
                  </a:lnTo>
                  <a:lnTo>
                    <a:pt x="36" y="60"/>
                  </a:lnTo>
                  <a:lnTo>
                    <a:pt x="34" y="60"/>
                  </a:lnTo>
                  <a:lnTo>
                    <a:pt x="32" y="60"/>
                  </a:lnTo>
                  <a:lnTo>
                    <a:pt x="30" y="60"/>
                  </a:lnTo>
                  <a:lnTo>
                    <a:pt x="28" y="62"/>
                  </a:lnTo>
                  <a:lnTo>
                    <a:pt x="26" y="62"/>
                  </a:lnTo>
                  <a:lnTo>
                    <a:pt x="26" y="62"/>
                  </a:lnTo>
                  <a:lnTo>
                    <a:pt x="25" y="62"/>
                  </a:lnTo>
                  <a:lnTo>
                    <a:pt x="25" y="64"/>
                  </a:lnTo>
                  <a:lnTo>
                    <a:pt x="23" y="64"/>
                  </a:lnTo>
                  <a:lnTo>
                    <a:pt x="23" y="64"/>
                  </a:lnTo>
                  <a:lnTo>
                    <a:pt x="21" y="66"/>
                  </a:lnTo>
                  <a:lnTo>
                    <a:pt x="21" y="66"/>
                  </a:lnTo>
                  <a:lnTo>
                    <a:pt x="21" y="66"/>
                  </a:lnTo>
                  <a:lnTo>
                    <a:pt x="19" y="68"/>
                  </a:lnTo>
                  <a:lnTo>
                    <a:pt x="19" y="68"/>
                  </a:lnTo>
                  <a:lnTo>
                    <a:pt x="19" y="70"/>
                  </a:lnTo>
                  <a:lnTo>
                    <a:pt x="19" y="70"/>
                  </a:lnTo>
                  <a:lnTo>
                    <a:pt x="17" y="72"/>
                  </a:lnTo>
                  <a:lnTo>
                    <a:pt x="17" y="72"/>
                  </a:lnTo>
                  <a:lnTo>
                    <a:pt x="17" y="73"/>
                  </a:lnTo>
                  <a:lnTo>
                    <a:pt x="17" y="75"/>
                  </a:lnTo>
                  <a:lnTo>
                    <a:pt x="17" y="75"/>
                  </a:lnTo>
                  <a:lnTo>
                    <a:pt x="17" y="77"/>
                  </a:lnTo>
                  <a:lnTo>
                    <a:pt x="17" y="79"/>
                  </a:lnTo>
                  <a:lnTo>
                    <a:pt x="17" y="81"/>
                  </a:lnTo>
                  <a:lnTo>
                    <a:pt x="19" y="81"/>
                  </a:lnTo>
                  <a:lnTo>
                    <a:pt x="19" y="83"/>
                  </a:lnTo>
                  <a:lnTo>
                    <a:pt x="21" y="85"/>
                  </a:lnTo>
                  <a:lnTo>
                    <a:pt x="21" y="85"/>
                  </a:lnTo>
                  <a:lnTo>
                    <a:pt x="23" y="87"/>
                  </a:lnTo>
                  <a:lnTo>
                    <a:pt x="23" y="89"/>
                  </a:lnTo>
                  <a:lnTo>
                    <a:pt x="25" y="89"/>
                  </a:lnTo>
                  <a:lnTo>
                    <a:pt x="26" y="89"/>
                  </a:lnTo>
                  <a:lnTo>
                    <a:pt x="28" y="91"/>
                  </a:lnTo>
                  <a:lnTo>
                    <a:pt x="30" y="91"/>
                  </a:lnTo>
                  <a:lnTo>
                    <a:pt x="32" y="91"/>
                  </a:lnTo>
                  <a:lnTo>
                    <a:pt x="34" y="91"/>
                  </a:lnTo>
                  <a:lnTo>
                    <a:pt x="38" y="91"/>
                  </a:lnTo>
                  <a:lnTo>
                    <a:pt x="40" y="91"/>
                  </a:lnTo>
                  <a:lnTo>
                    <a:pt x="42" y="91"/>
                  </a:lnTo>
                  <a:lnTo>
                    <a:pt x="44" y="91"/>
                  </a:lnTo>
                  <a:lnTo>
                    <a:pt x="46" y="91"/>
                  </a:lnTo>
                  <a:lnTo>
                    <a:pt x="48" y="89"/>
                  </a:lnTo>
                  <a:lnTo>
                    <a:pt x="51" y="89"/>
                  </a:lnTo>
                  <a:lnTo>
                    <a:pt x="53" y="89"/>
                  </a:lnTo>
                  <a:lnTo>
                    <a:pt x="55" y="87"/>
                  </a:lnTo>
                  <a:lnTo>
                    <a:pt x="57" y="85"/>
                  </a:lnTo>
                  <a:lnTo>
                    <a:pt x="57" y="85"/>
                  </a:lnTo>
                  <a:lnTo>
                    <a:pt x="59" y="83"/>
                  </a:lnTo>
                  <a:lnTo>
                    <a:pt x="61" y="81"/>
                  </a:lnTo>
                  <a:lnTo>
                    <a:pt x="63" y="81"/>
                  </a:lnTo>
                  <a:lnTo>
                    <a:pt x="63" y="79"/>
                  </a:lnTo>
                  <a:lnTo>
                    <a:pt x="65" y="77"/>
                  </a:lnTo>
                  <a:lnTo>
                    <a:pt x="65" y="75"/>
                  </a:lnTo>
                  <a:lnTo>
                    <a:pt x="67" y="73"/>
                  </a:lnTo>
                  <a:lnTo>
                    <a:pt x="67" y="72"/>
                  </a:lnTo>
                  <a:lnTo>
                    <a:pt x="67" y="70"/>
                  </a:lnTo>
                  <a:lnTo>
                    <a:pt x="67" y="68"/>
                  </a:lnTo>
                  <a:lnTo>
                    <a:pt x="69" y="66"/>
                  </a:lnTo>
                  <a:lnTo>
                    <a:pt x="69" y="64"/>
                  </a:lnTo>
                  <a:lnTo>
                    <a:pt x="69" y="62"/>
                  </a:lnTo>
                  <a:lnTo>
                    <a:pt x="69" y="58"/>
                  </a:lnTo>
                  <a:lnTo>
                    <a:pt x="69" y="52"/>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9" name="Freeform 106"/>
            <p:cNvSpPr>
              <a:spLocks/>
            </p:cNvSpPr>
            <p:nvPr/>
          </p:nvSpPr>
          <p:spPr bwMode="auto">
            <a:xfrm>
              <a:off x="8035925" y="2447925"/>
              <a:ext cx="146050" cy="158750"/>
            </a:xfrm>
            <a:custGeom>
              <a:avLst/>
              <a:gdLst>
                <a:gd name="T0" fmla="*/ 39 w 92"/>
                <a:gd name="T1" fmla="*/ 100 h 100"/>
                <a:gd name="T2" fmla="*/ 0 w 92"/>
                <a:gd name="T3" fmla="*/ 0 h 100"/>
                <a:gd name="T4" fmla="*/ 18 w 92"/>
                <a:gd name="T5" fmla="*/ 0 h 100"/>
                <a:gd name="T6" fmla="*/ 39 w 92"/>
                <a:gd name="T7" fmla="*/ 60 h 100"/>
                <a:gd name="T8" fmla="*/ 41 w 92"/>
                <a:gd name="T9" fmla="*/ 62 h 100"/>
                <a:gd name="T10" fmla="*/ 41 w 92"/>
                <a:gd name="T11" fmla="*/ 66 h 100"/>
                <a:gd name="T12" fmla="*/ 43 w 92"/>
                <a:gd name="T13" fmla="*/ 68 h 100"/>
                <a:gd name="T14" fmla="*/ 43 w 92"/>
                <a:gd name="T15" fmla="*/ 70 h 100"/>
                <a:gd name="T16" fmla="*/ 44 w 92"/>
                <a:gd name="T17" fmla="*/ 73 h 100"/>
                <a:gd name="T18" fmla="*/ 44 w 92"/>
                <a:gd name="T19" fmla="*/ 75 h 100"/>
                <a:gd name="T20" fmla="*/ 44 w 92"/>
                <a:gd name="T21" fmla="*/ 77 h 100"/>
                <a:gd name="T22" fmla="*/ 46 w 92"/>
                <a:gd name="T23" fmla="*/ 81 h 100"/>
                <a:gd name="T24" fmla="*/ 46 w 92"/>
                <a:gd name="T25" fmla="*/ 79 h 100"/>
                <a:gd name="T26" fmla="*/ 46 w 92"/>
                <a:gd name="T27" fmla="*/ 77 h 100"/>
                <a:gd name="T28" fmla="*/ 48 w 92"/>
                <a:gd name="T29" fmla="*/ 73 h 100"/>
                <a:gd name="T30" fmla="*/ 48 w 92"/>
                <a:gd name="T31" fmla="*/ 71 h 100"/>
                <a:gd name="T32" fmla="*/ 50 w 92"/>
                <a:gd name="T33" fmla="*/ 70 h 100"/>
                <a:gd name="T34" fmla="*/ 50 w 92"/>
                <a:gd name="T35" fmla="*/ 68 h 100"/>
                <a:gd name="T36" fmla="*/ 50 w 92"/>
                <a:gd name="T37" fmla="*/ 64 h 100"/>
                <a:gd name="T38" fmla="*/ 52 w 92"/>
                <a:gd name="T39" fmla="*/ 62 h 100"/>
                <a:gd name="T40" fmla="*/ 75 w 92"/>
                <a:gd name="T41" fmla="*/ 0 h 100"/>
                <a:gd name="T42" fmla="*/ 92 w 92"/>
                <a:gd name="T43" fmla="*/ 0 h 100"/>
                <a:gd name="T44" fmla="*/ 54 w 92"/>
                <a:gd name="T45" fmla="*/ 100 h 100"/>
                <a:gd name="T46" fmla="*/ 39 w 92"/>
                <a:gd name="T4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00">
                  <a:moveTo>
                    <a:pt x="39" y="100"/>
                  </a:moveTo>
                  <a:lnTo>
                    <a:pt x="0" y="0"/>
                  </a:lnTo>
                  <a:lnTo>
                    <a:pt x="18" y="0"/>
                  </a:lnTo>
                  <a:lnTo>
                    <a:pt x="39" y="60"/>
                  </a:lnTo>
                  <a:lnTo>
                    <a:pt x="41" y="62"/>
                  </a:lnTo>
                  <a:lnTo>
                    <a:pt x="41" y="66"/>
                  </a:lnTo>
                  <a:lnTo>
                    <a:pt x="43" y="68"/>
                  </a:lnTo>
                  <a:lnTo>
                    <a:pt x="43" y="70"/>
                  </a:lnTo>
                  <a:lnTo>
                    <a:pt x="44" y="73"/>
                  </a:lnTo>
                  <a:lnTo>
                    <a:pt x="44" y="75"/>
                  </a:lnTo>
                  <a:lnTo>
                    <a:pt x="44" y="77"/>
                  </a:lnTo>
                  <a:lnTo>
                    <a:pt x="46" y="81"/>
                  </a:lnTo>
                  <a:lnTo>
                    <a:pt x="46" y="79"/>
                  </a:lnTo>
                  <a:lnTo>
                    <a:pt x="46" y="77"/>
                  </a:lnTo>
                  <a:lnTo>
                    <a:pt x="48" y="73"/>
                  </a:lnTo>
                  <a:lnTo>
                    <a:pt x="48" y="71"/>
                  </a:lnTo>
                  <a:lnTo>
                    <a:pt x="50" y="70"/>
                  </a:lnTo>
                  <a:lnTo>
                    <a:pt x="50" y="68"/>
                  </a:lnTo>
                  <a:lnTo>
                    <a:pt x="50" y="64"/>
                  </a:lnTo>
                  <a:lnTo>
                    <a:pt x="52" y="62"/>
                  </a:lnTo>
                  <a:lnTo>
                    <a:pt x="75" y="0"/>
                  </a:lnTo>
                  <a:lnTo>
                    <a:pt x="92" y="0"/>
                  </a:lnTo>
                  <a:lnTo>
                    <a:pt x="54" y="100"/>
                  </a:lnTo>
                  <a:lnTo>
                    <a:pt x="39" y="100"/>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0" name="Freeform 107"/>
            <p:cNvSpPr>
              <a:spLocks noEditPoints="1"/>
            </p:cNvSpPr>
            <p:nvPr/>
          </p:nvSpPr>
          <p:spPr bwMode="auto">
            <a:xfrm>
              <a:off x="8204200" y="2387600"/>
              <a:ext cx="26988" cy="219075"/>
            </a:xfrm>
            <a:custGeom>
              <a:avLst/>
              <a:gdLst>
                <a:gd name="T0" fmla="*/ 0 w 17"/>
                <a:gd name="T1" fmla="*/ 21 h 138"/>
                <a:gd name="T2" fmla="*/ 0 w 17"/>
                <a:gd name="T3" fmla="*/ 0 h 138"/>
                <a:gd name="T4" fmla="*/ 17 w 17"/>
                <a:gd name="T5" fmla="*/ 0 h 138"/>
                <a:gd name="T6" fmla="*/ 17 w 17"/>
                <a:gd name="T7" fmla="*/ 21 h 138"/>
                <a:gd name="T8" fmla="*/ 0 w 17"/>
                <a:gd name="T9" fmla="*/ 21 h 138"/>
                <a:gd name="T10" fmla="*/ 0 w 17"/>
                <a:gd name="T11" fmla="*/ 138 h 138"/>
                <a:gd name="T12" fmla="*/ 0 w 17"/>
                <a:gd name="T13" fmla="*/ 38 h 138"/>
                <a:gd name="T14" fmla="*/ 17 w 17"/>
                <a:gd name="T15" fmla="*/ 38 h 138"/>
                <a:gd name="T16" fmla="*/ 17 w 17"/>
                <a:gd name="T17" fmla="*/ 138 h 138"/>
                <a:gd name="T18" fmla="*/ 0 w 17"/>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21"/>
                  </a:moveTo>
                  <a:lnTo>
                    <a:pt x="0" y="0"/>
                  </a:lnTo>
                  <a:lnTo>
                    <a:pt x="17" y="0"/>
                  </a:lnTo>
                  <a:lnTo>
                    <a:pt x="17" y="21"/>
                  </a:lnTo>
                  <a:lnTo>
                    <a:pt x="0" y="21"/>
                  </a:lnTo>
                  <a:close/>
                  <a:moveTo>
                    <a:pt x="0" y="138"/>
                  </a:moveTo>
                  <a:lnTo>
                    <a:pt x="0" y="38"/>
                  </a:lnTo>
                  <a:lnTo>
                    <a:pt x="17" y="38"/>
                  </a:lnTo>
                  <a:lnTo>
                    <a:pt x="17" y="138"/>
                  </a:lnTo>
                  <a:lnTo>
                    <a:pt x="0" y="138"/>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1" name="Freeform 108"/>
            <p:cNvSpPr>
              <a:spLocks noEditPoints="1"/>
            </p:cNvSpPr>
            <p:nvPr/>
          </p:nvSpPr>
          <p:spPr bwMode="auto">
            <a:xfrm>
              <a:off x="8261350" y="2387600"/>
              <a:ext cx="138113" cy="222250"/>
            </a:xfrm>
            <a:custGeom>
              <a:avLst/>
              <a:gdLst>
                <a:gd name="T0" fmla="*/ 69 w 87"/>
                <a:gd name="T1" fmla="*/ 129 h 140"/>
                <a:gd name="T2" fmla="*/ 60 w 87"/>
                <a:gd name="T3" fmla="*/ 136 h 140"/>
                <a:gd name="T4" fmla="*/ 48 w 87"/>
                <a:gd name="T5" fmla="*/ 140 h 140"/>
                <a:gd name="T6" fmla="*/ 39 w 87"/>
                <a:gd name="T7" fmla="*/ 140 h 140"/>
                <a:gd name="T8" fmla="*/ 29 w 87"/>
                <a:gd name="T9" fmla="*/ 138 h 140"/>
                <a:gd name="T10" fmla="*/ 21 w 87"/>
                <a:gd name="T11" fmla="*/ 134 h 140"/>
                <a:gd name="T12" fmla="*/ 16 w 87"/>
                <a:gd name="T13" fmla="*/ 129 h 140"/>
                <a:gd name="T14" fmla="*/ 10 w 87"/>
                <a:gd name="T15" fmla="*/ 121 h 140"/>
                <a:gd name="T16" fmla="*/ 6 w 87"/>
                <a:gd name="T17" fmla="*/ 113 h 140"/>
                <a:gd name="T18" fmla="*/ 2 w 87"/>
                <a:gd name="T19" fmla="*/ 104 h 140"/>
                <a:gd name="T20" fmla="*/ 0 w 87"/>
                <a:gd name="T21" fmla="*/ 92 h 140"/>
                <a:gd name="T22" fmla="*/ 2 w 87"/>
                <a:gd name="T23" fmla="*/ 81 h 140"/>
                <a:gd name="T24" fmla="*/ 2 w 87"/>
                <a:gd name="T25" fmla="*/ 71 h 140"/>
                <a:gd name="T26" fmla="*/ 6 w 87"/>
                <a:gd name="T27" fmla="*/ 61 h 140"/>
                <a:gd name="T28" fmla="*/ 10 w 87"/>
                <a:gd name="T29" fmla="*/ 54 h 140"/>
                <a:gd name="T30" fmla="*/ 16 w 87"/>
                <a:gd name="T31" fmla="*/ 46 h 140"/>
                <a:gd name="T32" fmla="*/ 23 w 87"/>
                <a:gd name="T33" fmla="*/ 42 h 140"/>
                <a:gd name="T34" fmla="*/ 31 w 87"/>
                <a:gd name="T35" fmla="*/ 38 h 140"/>
                <a:gd name="T36" fmla="*/ 41 w 87"/>
                <a:gd name="T37" fmla="*/ 36 h 140"/>
                <a:gd name="T38" fmla="*/ 48 w 87"/>
                <a:gd name="T39" fmla="*/ 36 h 140"/>
                <a:gd name="T40" fmla="*/ 54 w 87"/>
                <a:gd name="T41" fmla="*/ 38 h 140"/>
                <a:gd name="T42" fmla="*/ 60 w 87"/>
                <a:gd name="T43" fmla="*/ 40 h 140"/>
                <a:gd name="T44" fmla="*/ 64 w 87"/>
                <a:gd name="T45" fmla="*/ 44 h 140"/>
                <a:gd name="T46" fmla="*/ 67 w 87"/>
                <a:gd name="T47" fmla="*/ 48 h 140"/>
                <a:gd name="T48" fmla="*/ 71 w 87"/>
                <a:gd name="T49" fmla="*/ 0 h 140"/>
                <a:gd name="T50" fmla="*/ 71 w 87"/>
                <a:gd name="T51" fmla="*/ 138 h 140"/>
                <a:gd name="T52" fmla="*/ 20 w 87"/>
                <a:gd name="T53" fmla="*/ 98 h 140"/>
                <a:gd name="T54" fmla="*/ 21 w 87"/>
                <a:gd name="T55" fmla="*/ 109 h 140"/>
                <a:gd name="T56" fmla="*/ 27 w 87"/>
                <a:gd name="T57" fmla="*/ 117 h 140"/>
                <a:gd name="T58" fmla="*/ 33 w 87"/>
                <a:gd name="T59" fmla="*/ 123 h 140"/>
                <a:gd name="T60" fmla="*/ 41 w 87"/>
                <a:gd name="T61" fmla="*/ 127 h 140"/>
                <a:gd name="T62" fmla="*/ 48 w 87"/>
                <a:gd name="T63" fmla="*/ 127 h 140"/>
                <a:gd name="T64" fmla="*/ 56 w 87"/>
                <a:gd name="T65" fmla="*/ 125 h 140"/>
                <a:gd name="T66" fmla="*/ 62 w 87"/>
                <a:gd name="T67" fmla="*/ 119 h 140"/>
                <a:gd name="T68" fmla="*/ 67 w 87"/>
                <a:gd name="T69" fmla="*/ 113 h 140"/>
                <a:gd name="T70" fmla="*/ 71 w 87"/>
                <a:gd name="T71" fmla="*/ 102 h 140"/>
                <a:gd name="T72" fmla="*/ 71 w 87"/>
                <a:gd name="T73" fmla="*/ 90 h 140"/>
                <a:gd name="T74" fmla="*/ 71 w 87"/>
                <a:gd name="T75" fmla="*/ 77 h 140"/>
                <a:gd name="T76" fmla="*/ 67 w 87"/>
                <a:gd name="T77" fmla="*/ 65 h 140"/>
                <a:gd name="T78" fmla="*/ 62 w 87"/>
                <a:gd name="T79" fmla="*/ 58 h 140"/>
                <a:gd name="T80" fmla="*/ 56 w 87"/>
                <a:gd name="T81" fmla="*/ 54 h 140"/>
                <a:gd name="T82" fmla="*/ 48 w 87"/>
                <a:gd name="T83" fmla="*/ 50 h 140"/>
                <a:gd name="T84" fmla="*/ 39 w 87"/>
                <a:gd name="T85" fmla="*/ 52 h 140"/>
                <a:gd name="T86" fmla="*/ 33 w 87"/>
                <a:gd name="T87" fmla="*/ 54 h 140"/>
                <a:gd name="T88" fmla="*/ 25 w 87"/>
                <a:gd name="T89" fmla="*/ 59 h 140"/>
                <a:gd name="T90" fmla="*/ 21 w 87"/>
                <a:gd name="T91" fmla="*/ 67 h 140"/>
                <a:gd name="T92" fmla="*/ 20 w 87"/>
                <a:gd name="T93" fmla="*/ 7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40">
                  <a:moveTo>
                    <a:pt x="71" y="138"/>
                  </a:moveTo>
                  <a:lnTo>
                    <a:pt x="71" y="125"/>
                  </a:lnTo>
                  <a:lnTo>
                    <a:pt x="69" y="129"/>
                  </a:lnTo>
                  <a:lnTo>
                    <a:pt x="66" y="133"/>
                  </a:lnTo>
                  <a:lnTo>
                    <a:pt x="64" y="134"/>
                  </a:lnTo>
                  <a:lnTo>
                    <a:pt x="60" y="136"/>
                  </a:lnTo>
                  <a:lnTo>
                    <a:pt x="56" y="138"/>
                  </a:lnTo>
                  <a:lnTo>
                    <a:pt x="52" y="140"/>
                  </a:lnTo>
                  <a:lnTo>
                    <a:pt x="48" y="140"/>
                  </a:lnTo>
                  <a:lnTo>
                    <a:pt x="44" y="140"/>
                  </a:lnTo>
                  <a:lnTo>
                    <a:pt x="41" y="140"/>
                  </a:lnTo>
                  <a:lnTo>
                    <a:pt x="39" y="140"/>
                  </a:lnTo>
                  <a:lnTo>
                    <a:pt x="35" y="140"/>
                  </a:lnTo>
                  <a:lnTo>
                    <a:pt x="33" y="138"/>
                  </a:lnTo>
                  <a:lnTo>
                    <a:pt x="29" y="138"/>
                  </a:lnTo>
                  <a:lnTo>
                    <a:pt x="27" y="136"/>
                  </a:lnTo>
                  <a:lnTo>
                    <a:pt x="25" y="136"/>
                  </a:lnTo>
                  <a:lnTo>
                    <a:pt x="21" y="134"/>
                  </a:lnTo>
                  <a:lnTo>
                    <a:pt x="20" y="133"/>
                  </a:lnTo>
                  <a:lnTo>
                    <a:pt x="18" y="131"/>
                  </a:lnTo>
                  <a:lnTo>
                    <a:pt x="16" y="129"/>
                  </a:lnTo>
                  <a:lnTo>
                    <a:pt x="14" y="127"/>
                  </a:lnTo>
                  <a:lnTo>
                    <a:pt x="12" y="123"/>
                  </a:lnTo>
                  <a:lnTo>
                    <a:pt x="10" y="121"/>
                  </a:lnTo>
                  <a:lnTo>
                    <a:pt x="8" y="119"/>
                  </a:lnTo>
                  <a:lnTo>
                    <a:pt x="6" y="115"/>
                  </a:lnTo>
                  <a:lnTo>
                    <a:pt x="6" y="113"/>
                  </a:lnTo>
                  <a:lnTo>
                    <a:pt x="4" y="109"/>
                  </a:lnTo>
                  <a:lnTo>
                    <a:pt x="2" y="106"/>
                  </a:lnTo>
                  <a:lnTo>
                    <a:pt x="2" y="104"/>
                  </a:lnTo>
                  <a:lnTo>
                    <a:pt x="2" y="100"/>
                  </a:lnTo>
                  <a:lnTo>
                    <a:pt x="2" y="96"/>
                  </a:lnTo>
                  <a:lnTo>
                    <a:pt x="0" y="92"/>
                  </a:lnTo>
                  <a:lnTo>
                    <a:pt x="0" y="88"/>
                  </a:lnTo>
                  <a:lnTo>
                    <a:pt x="0" y="84"/>
                  </a:lnTo>
                  <a:lnTo>
                    <a:pt x="2" y="81"/>
                  </a:lnTo>
                  <a:lnTo>
                    <a:pt x="2" y="79"/>
                  </a:lnTo>
                  <a:lnTo>
                    <a:pt x="2" y="75"/>
                  </a:lnTo>
                  <a:lnTo>
                    <a:pt x="2" y="71"/>
                  </a:lnTo>
                  <a:lnTo>
                    <a:pt x="4" y="67"/>
                  </a:lnTo>
                  <a:lnTo>
                    <a:pt x="4" y="65"/>
                  </a:lnTo>
                  <a:lnTo>
                    <a:pt x="6" y="61"/>
                  </a:lnTo>
                  <a:lnTo>
                    <a:pt x="8" y="59"/>
                  </a:lnTo>
                  <a:lnTo>
                    <a:pt x="8" y="56"/>
                  </a:lnTo>
                  <a:lnTo>
                    <a:pt x="10" y="54"/>
                  </a:lnTo>
                  <a:lnTo>
                    <a:pt x="12" y="50"/>
                  </a:lnTo>
                  <a:lnTo>
                    <a:pt x="14" y="48"/>
                  </a:lnTo>
                  <a:lnTo>
                    <a:pt x="16" y="46"/>
                  </a:lnTo>
                  <a:lnTo>
                    <a:pt x="18" y="44"/>
                  </a:lnTo>
                  <a:lnTo>
                    <a:pt x="21" y="42"/>
                  </a:lnTo>
                  <a:lnTo>
                    <a:pt x="23" y="42"/>
                  </a:lnTo>
                  <a:lnTo>
                    <a:pt x="25" y="40"/>
                  </a:lnTo>
                  <a:lnTo>
                    <a:pt x="29" y="38"/>
                  </a:lnTo>
                  <a:lnTo>
                    <a:pt x="31" y="38"/>
                  </a:lnTo>
                  <a:lnTo>
                    <a:pt x="35" y="36"/>
                  </a:lnTo>
                  <a:lnTo>
                    <a:pt x="37" y="36"/>
                  </a:lnTo>
                  <a:lnTo>
                    <a:pt x="41" y="36"/>
                  </a:lnTo>
                  <a:lnTo>
                    <a:pt x="43" y="36"/>
                  </a:lnTo>
                  <a:lnTo>
                    <a:pt x="44" y="36"/>
                  </a:lnTo>
                  <a:lnTo>
                    <a:pt x="48" y="36"/>
                  </a:lnTo>
                  <a:lnTo>
                    <a:pt x="50" y="36"/>
                  </a:lnTo>
                  <a:lnTo>
                    <a:pt x="52" y="38"/>
                  </a:lnTo>
                  <a:lnTo>
                    <a:pt x="54" y="38"/>
                  </a:lnTo>
                  <a:lnTo>
                    <a:pt x="56" y="38"/>
                  </a:lnTo>
                  <a:lnTo>
                    <a:pt x="58" y="40"/>
                  </a:lnTo>
                  <a:lnTo>
                    <a:pt x="60" y="40"/>
                  </a:lnTo>
                  <a:lnTo>
                    <a:pt x="62" y="42"/>
                  </a:lnTo>
                  <a:lnTo>
                    <a:pt x="62" y="42"/>
                  </a:lnTo>
                  <a:lnTo>
                    <a:pt x="64" y="44"/>
                  </a:lnTo>
                  <a:lnTo>
                    <a:pt x="66" y="44"/>
                  </a:lnTo>
                  <a:lnTo>
                    <a:pt x="67" y="46"/>
                  </a:lnTo>
                  <a:lnTo>
                    <a:pt x="67" y="48"/>
                  </a:lnTo>
                  <a:lnTo>
                    <a:pt x="69" y="48"/>
                  </a:lnTo>
                  <a:lnTo>
                    <a:pt x="71" y="50"/>
                  </a:lnTo>
                  <a:lnTo>
                    <a:pt x="71" y="0"/>
                  </a:lnTo>
                  <a:lnTo>
                    <a:pt x="87" y="0"/>
                  </a:lnTo>
                  <a:lnTo>
                    <a:pt x="87" y="138"/>
                  </a:lnTo>
                  <a:lnTo>
                    <a:pt x="71" y="138"/>
                  </a:lnTo>
                  <a:close/>
                  <a:moveTo>
                    <a:pt x="18" y="88"/>
                  </a:moveTo>
                  <a:lnTo>
                    <a:pt x="18" y="94"/>
                  </a:lnTo>
                  <a:lnTo>
                    <a:pt x="20" y="98"/>
                  </a:lnTo>
                  <a:lnTo>
                    <a:pt x="20" y="102"/>
                  </a:lnTo>
                  <a:lnTo>
                    <a:pt x="20" y="106"/>
                  </a:lnTo>
                  <a:lnTo>
                    <a:pt x="21" y="109"/>
                  </a:lnTo>
                  <a:lnTo>
                    <a:pt x="23" y="111"/>
                  </a:lnTo>
                  <a:lnTo>
                    <a:pt x="25" y="115"/>
                  </a:lnTo>
                  <a:lnTo>
                    <a:pt x="27" y="117"/>
                  </a:lnTo>
                  <a:lnTo>
                    <a:pt x="29" y="119"/>
                  </a:lnTo>
                  <a:lnTo>
                    <a:pt x="31" y="121"/>
                  </a:lnTo>
                  <a:lnTo>
                    <a:pt x="33" y="123"/>
                  </a:lnTo>
                  <a:lnTo>
                    <a:pt x="35" y="125"/>
                  </a:lnTo>
                  <a:lnTo>
                    <a:pt x="37" y="125"/>
                  </a:lnTo>
                  <a:lnTo>
                    <a:pt x="41" y="127"/>
                  </a:lnTo>
                  <a:lnTo>
                    <a:pt x="43" y="127"/>
                  </a:lnTo>
                  <a:lnTo>
                    <a:pt x="46" y="127"/>
                  </a:lnTo>
                  <a:lnTo>
                    <a:pt x="48" y="127"/>
                  </a:lnTo>
                  <a:lnTo>
                    <a:pt x="50" y="127"/>
                  </a:lnTo>
                  <a:lnTo>
                    <a:pt x="54" y="125"/>
                  </a:lnTo>
                  <a:lnTo>
                    <a:pt x="56" y="125"/>
                  </a:lnTo>
                  <a:lnTo>
                    <a:pt x="58" y="123"/>
                  </a:lnTo>
                  <a:lnTo>
                    <a:pt x="60" y="121"/>
                  </a:lnTo>
                  <a:lnTo>
                    <a:pt x="62" y="119"/>
                  </a:lnTo>
                  <a:lnTo>
                    <a:pt x="64" y="117"/>
                  </a:lnTo>
                  <a:lnTo>
                    <a:pt x="66" y="115"/>
                  </a:lnTo>
                  <a:lnTo>
                    <a:pt x="67" y="113"/>
                  </a:lnTo>
                  <a:lnTo>
                    <a:pt x="69" y="109"/>
                  </a:lnTo>
                  <a:lnTo>
                    <a:pt x="69" y="106"/>
                  </a:lnTo>
                  <a:lnTo>
                    <a:pt x="71" y="102"/>
                  </a:lnTo>
                  <a:lnTo>
                    <a:pt x="71" y="98"/>
                  </a:lnTo>
                  <a:lnTo>
                    <a:pt x="71" y="94"/>
                  </a:lnTo>
                  <a:lnTo>
                    <a:pt x="71" y="90"/>
                  </a:lnTo>
                  <a:lnTo>
                    <a:pt x="71" y="84"/>
                  </a:lnTo>
                  <a:lnTo>
                    <a:pt x="71" y="81"/>
                  </a:lnTo>
                  <a:lnTo>
                    <a:pt x="71" y="77"/>
                  </a:lnTo>
                  <a:lnTo>
                    <a:pt x="69" y="73"/>
                  </a:lnTo>
                  <a:lnTo>
                    <a:pt x="69" y="69"/>
                  </a:lnTo>
                  <a:lnTo>
                    <a:pt x="67" y="65"/>
                  </a:lnTo>
                  <a:lnTo>
                    <a:pt x="66" y="63"/>
                  </a:lnTo>
                  <a:lnTo>
                    <a:pt x="64" y="59"/>
                  </a:lnTo>
                  <a:lnTo>
                    <a:pt x="62" y="58"/>
                  </a:lnTo>
                  <a:lnTo>
                    <a:pt x="60" y="56"/>
                  </a:lnTo>
                  <a:lnTo>
                    <a:pt x="58" y="54"/>
                  </a:lnTo>
                  <a:lnTo>
                    <a:pt x="56" y="54"/>
                  </a:lnTo>
                  <a:lnTo>
                    <a:pt x="52" y="52"/>
                  </a:lnTo>
                  <a:lnTo>
                    <a:pt x="50" y="52"/>
                  </a:lnTo>
                  <a:lnTo>
                    <a:pt x="48" y="50"/>
                  </a:lnTo>
                  <a:lnTo>
                    <a:pt x="44" y="50"/>
                  </a:lnTo>
                  <a:lnTo>
                    <a:pt x="43" y="50"/>
                  </a:lnTo>
                  <a:lnTo>
                    <a:pt x="39" y="52"/>
                  </a:lnTo>
                  <a:lnTo>
                    <a:pt x="37" y="52"/>
                  </a:lnTo>
                  <a:lnTo>
                    <a:pt x="35" y="52"/>
                  </a:lnTo>
                  <a:lnTo>
                    <a:pt x="33" y="54"/>
                  </a:lnTo>
                  <a:lnTo>
                    <a:pt x="29" y="56"/>
                  </a:lnTo>
                  <a:lnTo>
                    <a:pt x="27" y="58"/>
                  </a:lnTo>
                  <a:lnTo>
                    <a:pt x="25" y="59"/>
                  </a:lnTo>
                  <a:lnTo>
                    <a:pt x="23" y="61"/>
                  </a:lnTo>
                  <a:lnTo>
                    <a:pt x="23" y="65"/>
                  </a:lnTo>
                  <a:lnTo>
                    <a:pt x="21" y="67"/>
                  </a:lnTo>
                  <a:lnTo>
                    <a:pt x="20" y="71"/>
                  </a:lnTo>
                  <a:lnTo>
                    <a:pt x="20" y="75"/>
                  </a:lnTo>
                  <a:lnTo>
                    <a:pt x="20" y="79"/>
                  </a:lnTo>
                  <a:lnTo>
                    <a:pt x="18" y="84"/>
                  </a:lnTo>
                  <a:lnTo>
                    <a:pt x="18" y="88"/>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2" name="Freeform 109"/>
            <p:cNvSpPr>
              <a:spLocks noEditPoints="1"/>
            </p:cNvSpPr>
            <p:nvPr/>
          </p:nvSpPr>
          <p:spPr bwMode="auto">
            <a:xfrm>
              <a:off x="8442325" y="2387600"/>
              <a:ext cx="26988" cy="219075"/>
            </a:xfrm>
            <a:custGeom>
              <a:avLst/>
              <a:gdLst>
                <a:gd name="T0" fmla="*/ 0 w 17"/>
                <a:gd name="T1" fmla="*/ 21 h 138"/>
                <a:gd name="T2" fmla="*/ 0 w 17"/>
                <a:gd name="T3" fmla="*/ 0 h 138"/>
                <a:gd name="T4" fmla="*/ 17 w 17"/>
                <a:gd name="T5" fmla="*/ 0 h 138"/>
                <a:gd name="T6" fmla="*/ 17 w 17"/>
                <a:gd name="T7" fmla="*/ 21 h 138"/>
                <a:gd name="T8" fmla="*/ 0 w 17"/>
                <a:gd name="T9" fmla="*/ 21 h 138"/>
                <a:gd name="T10" fmla="*/ 0 w 17"/>
                <a:gd name="T11" fmla="*/ 138 h 138"/>
                <a:gd name="T12" fmla="*/ 0 w 17"/>
                <a:gd name="T13" fmla="*/ 38 h 138"/>
                <a:gd name="T14" fmla="*/ 17 w 17"/>
                <a:gd name="T15" fmla="*/ 38 h 138"/>
                <a:gd name="T16" fmla="*/ 17 w 17"/>
                <a:gd name="T17" fmla="*/ 138 h 138"/>
                <a:gd name="T18" fmla="*/ 0 w 17"/>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8">
                  <a:moveTo>
                    <a:pt x="0" y="21"/>
                  </a:moveTo>
                  <a:lnTo>
                    <a:pt x="0" y="0"/>
                  </a:lnTo>
                  <a:lnTo>
                    <a:pt x="17" y="0"/>
                  </a:lnTo>
                  <a:lnTo>
                    <a:pt x="17" y="21"/>
                  </a:lnTo>
                  <a:lnTo>
                    <a:pt x="0" y="21"/>
                  </a:lnTo>
                  <a:close/>
                  <a:moveTo>
                    <a:pt x="0" y="138"/>
                  </a:moveTo>
                  <a:lnTo>
                    <a:pt x="0" y="38"/>
                  </a:lnTo>
                  <a:lnTo>
                    <a:pt x="17" y="38"/>
                  </a:lnTo>
                  <a:lnTo>
                    <a:pt x="17" y="138"/>
                  </a:lnTo>
                  <a:lnTo>
                    <a:pt x="0" y="138"/>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3" name="Freeform 110"/>
            <p:cNvSpPr>
              <a:spLocks/>
            </p:cNvSpPr>
            <p:nvPr/>
          </p:nvSpPr>
          <p:spPr bwMode="auto">
            <a:xfrm>
              <a:off x="8509000" y="2444750"/>
              <a:ext cx="127000" cy="161925"/>
            </a:xfrm>
            <a:custGeom>
              <a:avLst/>
              <a:gdLst>
                <a:gd name="T0" fmla="*/ 0 w 80"/>
                <a:gd name="T1" fmla="*/ 2 h 102"/>
                <a:gd name="T2" fmla="*/ 15 w 80"/>
                <a:gd name="T3" fmla="*/ 18 h 102"/>
                <a:gd name="T4" fmla="*/ 21 w 80"/>
                <a:gd name="T5" fmla="*/ 10 h 102"/>
                <a:gd name="T6" fmla="*/ 29 w 80"/>
                <a:gd name="T7" fmla="*/ 4 h 102"/>
                <a:gd name="T8" fmla="*/ 38 w 80"/>
                <a:gd name="T9" fmla="*/ 2 h 102"/>
                <a:gd name="T10" fmla="*/ 48 w 80"/>
                <a:gd name="T11" fmla="*/ 0 h 102"/>
                <a:gd name="T12" fmla="*/ 52 w 80"/>
                <a:gd name="T13" fmla="*/ 0 h 102"/>
                <a:gd name="T14" fmla="*/ 55 w 80"/>
                <a:gd name="T15" fmla="*/ 0 h 102"/>
                <a:gd name="T16" fmla="*/ 59 w 80"/>
                <a:gd name="T17" fmla="*/ 2 h 102"/>
                <a:gd name="T18" fmla="*/ 63 w 80"/>
                <a:gd name="T19" fmla="*/ 4 h 102"/>
                <a:gd name="T20" fmla="*/ 67 w 80"/>
                <a:gd name="T21" fmla="*/ 6 h 102"/>
                <a:gd name="T22" fmla="*/ 71 w 80"/>
                <a:gd name="T23" fmla="*/ 8 h 102"/>
                <a:gd name="T24" fmla="*/ 73 w 80"/>
                <a:gd name="T25" fmla="*/ 10 h 102"/>
                <a:gd name="T26" fmla="*/ 75 w 80"/>
                <a:gd name="T27" fmla="*/ 12 h 102"/>
                <a:gd name="T28" fmla="*/ 77 w 80"/>
                <a:gd name="T29" fmla="*/ 16 h 102"/>
                <a:gd name="T30" fmla="*/ 78 w 80"/>
                <a:gd name="T31" fmla="*/ 18 h 102"/>
                <a:gd name="T32" fmla="*/ 80 w 80"/>
                <a:gd name="T33" fmla="*/ 22 h 102"/>
                <a:gd name="T34" fmla="*/ 80 w 80"/>
                <a:gd name="T35" fmla="*/ 25 h 102"/>
                <a:gd name="T36" fmla="*/ 80 w 80"/>
                <a:gd name="T37" fmla="*/ 27 h 102"/>
                <a:gd name="T38" fmla="*/ 80 w 80"/>
                <a:gd name="T39" fmla="*/ 31 h 102"/>
                <a:gd name="T40" fmla="*/ 80 w 80"/>
                <a:gd name="T41" fmla="*/ 35 h 102"/>
                <a:gd name="T42" fmla="*/ 80 w 80"/>
                <a:gd name="T43" fmla="*/ 41 h 102"/>
                <a:gd name="T44" fmla="*/ 65 w 80"/>
                <a:gd name="T45" fmla="*/ 102 h 102"/>
                <a:gd name="T46" fmla="*/ 65 w 80"/>
                <a:gd name="T47" fmla="*/ 39 h 102"/>
                <a:gd name="T48" fmla="*/ 65 w 80"/>
                <a:gd name="T49" fmla="*/ 35 h 102"/>
                <a:gd name="T50" fmla="*/ 63 w 80"/>
                <a:gd name="T51" fmla="*/ 31 h 102"/>
                <a:gd name="T52" fmla="*/ 63 w 80"/>
                <a:gd name="T53" fmla="*/ 27 h 102"/>
                <a:gd name="T54" fmla="*/ 61 w 80"/>
                <a:gd name="T55" fmla="*/ 25 h 102"/>
                <a:gd name="T56" fmla="*/ 61 w 80"/>
                <a:gd name="T57" fmla="*/ 23 h 102"/>
                <a:gd name="T58" fmla="*/ 59 w 80"/>
                <a:gd name="T59" fmla="*/ 22 h 102"/>
                <a:gd name="T60" fmla="*/ 57 w 80"/>
                <a:gd name="T61" fmla="*/ 20 h 102"/>
                <a:gd name="T62" fmla="*/ 54 w 80"/>
                <a:gd name="T63" fmla="*/ 18 h 102"/>
                <a:gd name="T64" fmla="*/ 52 w 80"/>
                <a:gd name="T65" fmla="*/ 16 h 102"/>
                <a:gd name="T66" fmla="*/ 48 w 80"/>
                <a:gd name="T67" fmla="*/ 16 h 102"/>
                <a:gd name="T68" fmla="*/ 46 w 80"/>
                <a:gd name="T69" fmla="*/ 16 h 102"/>
                <a:gd name="T70" fmla="*/ 42 w 80"/>
                <a:gd name="T71" fmla="*/ 16 h 102"/>
                <a:gd name="T72" fmla="*/ 36 w 80"/>
                <a:gd name="T73" fmla="*/ 16 h 102"/>
                <a:gd name="T74" fmla="*/ 30 w 80"/>
                <a:gd name="T75" fmla="*/ 18 h 102"/>
                <a:gd name="T76" fmla="*/ 27 w 80"/>
                <a:gd name="T77" fmla="*/ 20 h 102"/>
                <a:gd name="T78" fmla="*/ 23 w 80"/>
                <a:gd name="T79" fmla="*/ 23 h 102"/>
                <a:gd name="T80" fmla="*/ 21 w 80"/>
                <a:gd name="T81" fmla="*/ 29 h 102"/>
                <a:gd name="T82" fmla="*/ 19 w 80"/>
                <a:gd name="T83" fmla="*/ 35 h 102"/>
                <a:gd name="T84" fmla="*/ 17 w 80"/>
                <a:gd name="T85" fmla="*/ 43 h 102"/>
                <a:gd name="T86" fmla="*/ 17 w 80"/>
                <a:gd name="T8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102">
                  <a:moveTo>
                    <a:pt x="0" y="102"/>
                  </a:moveTo>
                  <a:lnTo>
                    <a:pt x="0" y="2"/>
                  </a:lnTo>
                  <a:lnTo>
                    <a:pt x="15" y="2"/>
                  </a:lnTo>
                  <a:lnTo>
                    <a:pt x="15" y="18"/>
                  </a:lnTo>
                  <a:lnTo>
                    <a:pt x="19" y="14"/>
                  </a:lnTo>
                  <a:lnTo>
                    <a:pt x="21" y="10"/>
                  </a:lnTo>
                  <a:lnTo>
                    <a:pt x="25" y="6"/>
                  </a:lnTo>
                  <a:lnTo>
                    <a:pt x="29" y="4"/>
                  </a:lnTo>
                  <a:lnTo>
                    <a:pt x="32" y="2"/>
                  </a:lnTo>
                  <a:lnTo>
                    <a:pt x="38" y="2"/>
                  </a:lnTo>
                  <a:lnTo>
                    <a:pt x="42" y="0"/>
                  </a:lnTo>
                  <a:lnTo>
                    <a:pt x="48" y="0"/>
                  </a:lnTo>
                  <a:lnTo>
                    <a:pt x="50" y="0"/>
                  </a:lnTo>
                  <a:lnTo>
                    <a:pt x="52" y="0"/>
                  </a:lnTo>
                  <a:lnTo>
                    <a:pt x="54" y="0"/>
                  </a:lnTo>
                  <a:lnTo>
                    <a:pt x="55" y="0"/>
                  </a:lnTo>
                  <a:lnTo>
                    <a:pt x="57" y="2"/>
                  </a:lnTo>
                  <a:lnTo>
                    <a:pt x="59" y="2"/>
                  </a:lnTo>
                  <a:lnTo>
                    <a:pt x="61" y="2"/>
                  </a:lnTo>
                  <a:lnTo>
                    <a:pt x="63" y="4"/>
                  </a:lnTo>
                  <a:lnTo>
                    <a:pt x="65" y="4"/>
                  </a:lnTo>
                  <a:lnTo>
                    <a:pt x="67" y="6"/>
                  </a:lnTo>
                  <a:lnTo>
                    <a:pt x="69" y="6"/>
                  </a:lnTo>
                  <a:lnTo>
                    <a:pt x="71" y="8"/>
                  </a:lnTo>
                  <a:lnTo>
                    <a:pt x="73" y="8"/>
                  </a:lnTo>
                  <a:lnTo>
                    <a:pt x="73" y="10"/>
                  </a:lnTo>
                  <a:lnTo>
                    <a:pt x="75" y="10"/>
                  </a:lnTo>
                  <a:lnTo>
                    <a:pt x="75" y="12"/>
                  </a:lnTo>
                  <a:lnTo>
                    <a:pt x="77" y="14"/>
                  </a:lnTo>
                  <a:lnTo>
                    <a:pt x="77" y="16"/>
                  </a:lnTo>
                  <a:lnTo>
                    <a:pt x="78" y="16"/>
                  </a:lnTo>
                  <a:lnTo>
                    <a:pt x="78" y="18"/>
                  </a:lnTo>
                  <a:lnTo>
                    <a:pt x="78" y="20"/>
                  </a:lnTo>
                  <a:lnTo>
                    <a:pt x="80" y="22"/>
                  </a:lnTo>
                  <a:lnTo>
                    <a:pt x="80" y="23"/>
                  </a:lnTo>
                  <a:lnTo>
                    <a:pt x="80" y="25"/>
                  </a:lnTo>
                  <a:lnTo>
                    <a:pt x="80" y="25"/>
                  </a:lnTo>
                  <a:lnTo>
                    <a:pt x="80" y="27"/>
                  </a:lnTo>
                  <a:lnTo>
                    <a:pt x="80" y="29"/>
                  </a:lnTo>
                  <a:lnTo>
                    <a:pt x="80" y="31"/>
                  </a:lnTo>
                  <a:lnTo>
                    <a:pt x="80" y="33"/>
                  </a:lnTo>
                  <a:lnTo>
                    <a:pt x="80" y="35"/>
                  </a:lnTo>
                  <a:lnTo>
                    <a:pt x="80" y="39"/>
                  </a:lnTo>
                  <a:lnTo>
                    <a:pt x="80" y="41"/>
                  </a:lnTo>
                  <a:lnTo>
                    <a:pt x="80" y="102"/>
                  </a:lnTo>
                  <a:lnTo>
                    <a:pt x="65" y="102"/>
                  </a:lnTo>
                  <a:lnTo>
                    <a:pt x="65" y="41"/>
                  </a:lnTo>
                  <a:lnTo>
                    <a:pt x="65" y="39"/>
                  </a:lnTo>
                  <a:lnTo>
                    <a:pt x="65" y="37"/>
                  </a:lnTo>
                  <a:lnTo>
                    <a:pt x="65" y="35"/>
                  </a:lnTo>
                  <a:lnTo>
                    <a:pt x="63" y="33"/>
                  </a:lnTo>
                  <a:lnTo>
                    <a:pt x="63" y="31"/>
                  </a:lnTo>
                  <a:lnTo>
                    <a:pt x="63" y="29"/>
                  </a:lnTo>
                  <a:lnTo>
                    <a:pt x="63" y="27"/>
                  </a:lnTo>
                  <a:lnTo>
                    <a:pt x="63" y="25"/>
                  </a:lnTo>
                  <a:lnTo>
                    <a:pt x="61" y="25"/>
                  </a:lnTo>
                  <a:lnTo>
                    <a:pt x="61" y="23"/>
                  </a:lnTo>
                  <a:lnTo>
                    <a:pt x="61" y="23"/>
                  </a:lnTo>
                  <a:lnTo>
                    <a:pt x="59" y="22"/>
                  </a:lnTo>
                  <a:lnTo>
                    <a:pt x="59" y="22"/>
                  </a:lnTo>
                  <a:lnTo>
                    <a:pt x="57" y="20"/>
                  </a:lnTo>
                  <a:lnTo>
                    <a:pt x="57" y="20"/>
                  </a:lnTo>
                  <a:lnTo>
                    <a:pt x="55" y="18"/>
                  </a:lnTo>
                  <a:lnTo>
                    <a:pt x="54" y="18"/>
                  </a:lnTo>
                  <a:lnTo>
                    <a:pt x="54" y="18"/>
                  </a:lnTo>
                  <a:lnTo>
                    <a:pt x="52" y="16"/>
                  </a:lnTo>
                  <a:lnTo>
                    <a:pt x="50" y="16"/>
                  </a:lnTo>
                  <a:lnTo>
                    <a:pt x="48" y="16"/>
                  </a:lnTo>
                  <a:lnTo>
                    <a:pt x="48" y="16"/>
                  </a:lnTo>
                  <a:lnTo>
                    <a:pt x="46" y="16"/>
                  </a:lnTo>
                  <a:lnTo>
                    <a:pt x="44" y="16"/>
                  </a:lnTo>
                  <a:lnTo>
                    <a:pt x="42" y="16"/>
                  </a:lnTo>
                  <a:lnTo>
                    <a:pt x="38" y="16"/>
                  </a:lnTo>
                  <a:lnTo>
                    <a:pt x="36" y="16"/>
                  </a:lnTo>
                  <a:lnTo>
                    <a:pt x="34" y="18"/>
                  </a:lnTo>
                  <a:lnTo>
                    <a:pt x="30" y="18"/>
                  </a:lnTo>
                  <a:lnTo>
                    <a:pt x="29" y="20"/>
                  </a:lnTo>
                  <a:lnTo>
                    <a:pt x="27" y="20"/>
                  </a:lnTo>
                  <a:lnTo>
                    <a:pt x="25" y="22"/>
                  </a:lnTo>
                  <a:lnTo>
                    <a:pt x="23" y="23"/>
                  </a:lnTo>
                  <a:lnTo>
                    <a:pt x="21" y="25"/>
                  </a:lnTo>
                  <a:lnTo>
                    <a:pt x="21" y="29"/>
                  </a:lnTo>
                  <a:lnTo>
                    <a:pt x="19" y="31"/>
                  </a:lnTo>
                  <a:lnTo>
                    <a:pt x="19" y="35"/>
                  </a:lnTo>
                  <a:lnTo>
                    <a:pt x="17" y="39"/>
                  </a:lnTo>
                  <a:lnTo>
                    <a:pt x="17" y="43"/>
                  </a:lnTo>
                  <a:lnTo>
                    <a:pt x="17" y="48"/>
                  </a:lnTo>
                  <a:lnTo>
                    <a:pt x="17" y="102"/>
                  </a:lnTo>
                  <a:lnTo>
                    <a:pt x="0" y="102"/>
                  </a:lnTo>
                  <a:close/>
                </a:path>
              </a:pathLst>
            </a:custGeom>
            <a:solidFill>
              <a:srgbClr val="97AF6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4" name="Freeform 111"/>
            <p:cNvSpPr>
              <a:spLocks/>
            </p:cNvSpPr>
            <p:nvPr/>
          </p:nvSpPr>
          <p:spPr bwMode="auto">
            <a:xfrm>
              <a:off x="7064375" y="2384425"/>
              <a:ext cx="173038" cy="225425"/>
            </a:xfrm>
            <a:custGeom>
              <a:avLst/>
              <a:gdLst>
                <a:gd name="T0" fmla="*/ 17 w 109"/>
                <a:gd name="T1" fmla="*/ 102 h 142"/>
                <a:gd name="T2" fmla="*/ 23 w 109"/>
                <a:gd name="T3" fmla="*/ 111 h 142"/>
                <a:gd name="T4" fmla="*/ 31 w 109"/>
                <a:gd name="T5" fmla="*/ 119 h 142"/>
                <a:gd name="T6" fmla="*/ 40 w 109"/>
                <a:gd name="T7" fmla="*/ 125 h 142"/>
                <a:gd name="T8" fmla="*/ 54 w 109"/>
                <a:gd name="T9" fmla="*/ 127 h 142"/>
                <a:gd name="T10" fmla="*/ 67 w 109"/>
                <a:gd name="T11" fmla="*/ 125 h 142"/>
                <a:gd name="T12" fmla="*/ 77 w 109"/>
                <a:gd name="T13" fmla="*/ 123 h 142"/>
                <a:gd name="T14" fmla="*/ 84 w 109"/>
                <a:gd name="T15" fmla="*/ 117 h 142"/>
                <a:gd name="T16" fmla="*/ 90 w 109"/>
                <a:gd name="T17" fmla="*/ 111 h 142"/>
                <a:gd name="T18" fmla="*/ 92 w 109"/>
                <a:gd name="T19" fmla="*/ 104 h 142"/>
                <a:gd name="T20" fmla="*/ 90 w 109"/>
                <a:gd name="T21" fmla="*/ 96 h 142"/>
                <a:gd name="T22" fmla="*/ 86 w 109"/>
                <a:gd name="T23" fmla="*/ 90 h 142"/>
                <a:gd name="T24" fmla="*/ 77 w 109"/>
                <a:gd name="T25" fmla="*/ 85 h 142"/>
                <a:gd name="T26" fmla="*/ 67 w 109"/>
                <a:gd name="T27" fmla="*/ 81 h 142"/>
                <a:gd name="T28" fmla="*/ 46 w 109"/>
                <a:gd name="T29" fmla="*/ 75 h 142"/>
                <a:gd name="T30" fmla="*/ 29 w 109"/>
                <a:gd name="T31" fmla="*/ 71 h 142"/>
                <a:gd name="T32" fmla="*/ 17 w 109"/>
                <a:gd name="T33" fmla="*/ 63 h 142"/>
                <a:gd name="T34" fmla="*/ 10 w 109"/>
                <a:gd name="T35" fmla="*/ 56 h 142"/>
                <a:gd name="T36" fmla="*/ 6 w 109"/>
                <a:gd name="T37" fmla="*/ 46 h 142"/>
                <a:gd name="T38" fmla="*/ 6 w 109"/>
                <a:gd name="T39" fmla="*/ 33 h 142"/>
                <a:gd name="T40" fmla="*/ 10 w 109"/>
                <a:gd name="T41" fmla="*/ 21 h 142"/>
                <a:gd name="T42" fmla="*/ 17 w 109"/>
                <a:gd name="T43" fmla="*/ 11 h 142"/>
                <a:gd name="T44" fmla="*/ 31 w 109"/>
                <a:gd name="T45" fmla="*/ 4 h 142"/>
                <a:gd name="T46" fmla="*/ 46 w 109"/>
                <a:gd name="T47" fmla="*/ 0 h 142"/>
                <a:gd name="T48" fmla="*/ 63 w 109"/>
                <a:gd name="T49" fmla="*/ 2 h 142"/>
                <a:gd name="T50" fmla="*/ 81 w 109"/>
                <a:gd name="T51" fmla="*/ 6 h 142"/>
                <a:gd name="T52" fmla="*/ 92 w 109"/>
                <a:gd name="T53" fmla="*/ 13 h 142"/>
                <a:gd name="T54" fmla="*/ 102 w 109"/>
                <a:gd name="T55" fmla="*/ 25 h 142"/>
                <a:gd name="T56" fmla="*/ 106 w 109"/>
                <a:gd name="T57" fmla="*/ 38 h 142"/>
                <a:gd name="T58" fmla="*/ 84 w 109"/>
                <a:gd name="T59" fmla="*/ 35 h 142"/>
                <a:gd name="T60" fmla="*/ 79 w 109"/>
                <a:gd name="T61" fmla="*/ 23 h 142"/>
                <a:gd name="T62" fmla="*/ 65 w 109"/>
                <a:gd name="T63" fmla="*/ 17 h 142"/>
                <a:gd name="T64" fmla="*/ 46 w 109"/>
                <a:gd name="T65" fmla="*/ 17 h 142"/>
                <a:gd name="T66" fmla="*/ 33 w 109"/>
                <a:gd name="T67" fmla="*/ 21 h 142"/>
                <a:gd name="T68" fmla="*/ 25 w 109"/>
                <a:gd name="T69" fmla="*/ 29 h 142"/>
                <a:gd name="T70" fmla="*/ 23 w 109"/>
                <a:gd name="T71" fmla="*/ 38 h 142"/>
                <a:gd name="T72" fmla="*/ 25 w 109"/>
                <a:gd name="T73" fmla="*/ 46 h 142"/>
                <a:gd name="T74" fmla="*/ 35 w 109"/>
                <a:gd name="T75" fmla="*/ 54 h 142"/>
                <a:gd name="T76" fmla="*/ 56 w 109"/>
                <a:gd name="T77" fmla="*/ 60 h 142"/>
                <a:gd name="T78" fmla="*/ 77 w 109"/>
                <a:gd name="T79" fmla="*/ 65 h 142"/>
                <a:gd name="T80" fmla="*/ 90 w 109"/>
                <a:gd name="T81" fmla="*/ 71 h 142"/>
                <a:gd name="T82" fmla="*/ 102 w 109"/>
                <a:gd name="T83" fmla="*/ 81 h 142"/>
                <a:gd name="T84" fmla="*/ 107 w 109"/>
                <a:gd name="T85" fmla="*/ 90 h 142"/>
                <a:gd name="T86" fmla="*/ 109 w 109"/>
                <a:gd name="T87" fmla="*/ 104 h 142"/>
                <a:gd name="T88" fmla="*/ 106 w 109"/>
                <a:gd name="T89" fmla="*/ 117 h 142"/>
                <a:gd name="T90" fmla="*/ 98 w 109"/>
                <a:gd name="T91" fmla="*/ 129 h 142"/>
                <a:gd name="T92" fmla="*/ 84 w 109"/>
                <a:gd name="T93" fmla="*/ 136 h 142"/>
                <a:gd name="T94" fmla="*/ 69 w 109"/>
                <a:gd name="T95" fmla="*/ 142 h 142"/>
                <a:gd name="T96" fmla="*/ 50 w 109"/>
                <a:gd name="T97" fmla="*/ 142 h 142"/>
                <a:gd name="T98" fmla="*/ 31 w 109"/>
                <a:gd name="T99" fmla="*/ 138 h 142"/>
                <a:gd name="T100" fmla="*/ 15 w 109"/>
                <a:gd name="T101" fmla="*/ 131 h 142"/>
                <a:gd name="T102" fmla="*/ 6 w 109"/>
                <a:gd name="T103" fmla="*/ 117 h 142"/>
                <a:gd name="T104" fmla="*/ 0 w 109"/>
                <a:gd name="T105" fmla="*/ 10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42">
                  <a:moveTo>
                    <a:pt x="0" y="96"/>
                  </a:moveTo>
                  <a:lnTo>
                    <a:pt x="17" y="94"/>
                  </a:lnTo>
                  <a:lnTo>
                    <a:pt x="17" y="98"/>
                  </a:lnTo>
                  <a:lnTo>
                    <a:pt x="17" y="100"/>
                  </a:lnTo>
                  <a:lnTo>
                    <a:pt x="17" y="102"/>
                  </a:lnTo>
                  <a:lnTo>
                    <a:pt x="19" y="104"/>
                  </a:lnTo>
                  <a:lnTo>
                    <a:pt x="19" y="106"/>
                  </a:lnTo>
                  <a:lnTo>
                    <a:pt x="21" y="108"/>
                  </a:lnTo>
                  <a:lnTo>
                    <a:pt x="21" y="110"/>
                  </a:lnTo>
                  <a:lnTo>
                    <a:pt x="23" y="111"/>
                  </a:lnTo>
                  <a:lnTo>
                    <a:pt x="23" y="113"/>
                  </a:lnTo>
                  <a:lnTo>
                    <a:pt x="25" y="115"/>
                  </a:lnTo>
                  <a:lnTo>
                    <a:pt x="27" y="115"/>
                  </a:lnTo>
                  <a:lnTo>
                    <a:pt x="29" y="117"/>
                  </a:lnTo>
                  <a:lnTo>
                    <a:pt x="31" y="119"/>
                  </a:lnTo>
                  <a:lnTo>
                    <a:pt x="33" y="119"/>
                  </a:lnTo>
                  <a:lnTo>
                    <a:pt x="35" y="121"/>
                  </a:lnTo>
                  <a:lnTo>
                    <a:pt x="36" y="123"/>
                  </a:lnTo>
                  <a:lnTo>
                    <a:pt x="38" y="123"/>
                  </a:lnTo>
                  <a:lnTo>
                    <a:pt x="40" y="125"/>
                  </a:lnTo>
                  <a:lnTo>
                    <a:pt x="44" y="125"/>
                  </a:lnTo>
                  <a:lnTo>
                    <a:pt x="46" y="125"/>
                  </a:lnTo>
                  <a:lnTo>
                    <a:pt x="48" y="125"/>
                  </a:lnTo>
                  <a:lnTo>
                    <a:pt x="52" y="127"/>
                  </a:lnTo>
                  <a:lnTo>
                    <a:pt x="54" y="127"/>
                  </a:lnTo>
                  <a:lnTo>
                    <a:pt x="58" y="127"/>
                  </a:lnTo>
                  <a:lnTo>
                    <a:pt x="59" y="127"/>
                  </a:lnTo>
                  <a:lnTo>
                    <a:pt x="61" y="127"/>
                  </a:lnTo>
                  <a:lnTo>
                    <a:pt x="65" y="127"/>
                  </a:lnTo>
                  <a:lnTo>
                    <a:pt x="67" y="125"/>
                  </a:lnTo>
                  <a:lnTo>
                    <a:pt x="69" y="125"/>
                  </a:lnTo>
                  <a:lnTo>
                    <a:pt x="71" y="125"/>
                  </a:lnTo>
                  <a:lnTo>
                    <a:pt x="73" y="125"/>
                  </a:lnTo>
                  <a:lnTo>
                    <a:pt x="75" y="123"/>
                  </a:lnTo>
                  <a:lnTo>
                    <a:pt x="77" y="123"/>
                  </a:lnTo>
                  <a:lnTo>
                    <a:pt x="79" y="121"/>
                  </a:lnTo>
                  <a:lnTo>
                    <a:pt x="81" y="121"/>
                  </a:lnTo>
                  <a:lnTo>
                    <a:pt x="83" y="119"/>
                  </a:lnTo>
                  <a:lnTo>
                    <a:pt x="84" y="119"/>
                  </a:lnTo>
                  <a:lnTo>
                    <a:pt x="84" y="117"/>
                  </a:lnTo>
                  <a:lnTo>
                    <a:pt x="86" y="115"/>
                  </a:lnTo>
                  <a:lnTo>
                    <a:pt x="88" y="115"/>
                  </a:lnTo>
                  <a:lnTo>
                    <a:pt x="88" y="113"/>
                  </a:lnTo>
                  <a:lnTo>
                    <a:pt x="88" y="111"/>
                  </a:lnTo>
                  <a:lnTo>
                    <a:pt x="90" y="111"/>
                  </a:lnTo>
                  <a:lnTo>
                    <a:pt x="90" y="110"/>
                  </a:lnTo>
                  <a:lnTo>
                    <a:pt x="90" y="108"/>
                  </a:lnTo>
                  <a:lnTo>
                    <a:pt x="92" y="106"/>
                  </a:lnTo>
                  <a:lnTo>
                    <a:pt x="92" y="104"/>
                  </a:lnTo>
                  <a:lnTo>
                    <a:pt x="92" y="104"/>
                  </a:lnTo>
                  <a:lnTo>
                    <a:pt x="92" y="102"/>
                  </a:lnTo>
                  <a:lnTo>
                    <a:pt x="92" y="100"/>
                  </a:lnTo>
                  <a:lnTo>
                    <a:pt x="90" y="98"/>
                  </a:lnTo>
                  <a:lnTo>
                    <a:pt x="90" y="96"/>
                  </a:lnTo>
                  <a:lnTo>
                    <a:pt x="90" y="96"/>
                  </a:lnTo>
                  <a:lnTo>
                    <a:pt x="90" y="94"/>
                  </a:lnTo>
                  <a:lnTo>
                    <a:pt x="88" y="92"/>
                  </a:lnTo>
                  <a:lnTo>
                    <a:pt x="88" y="92"/>
                  </a:lnTo>
                  <a:lnTo>
                    <a:pt x="86" y="90"/>
                  </a:lnTo>
                  <a:lnTo>
                    <a:pt x="86" y="90"/>
                  </a:lnTo>
                  <a:lnTo>
                    <a:pt x="84" y="88"/>
                  </a:lnTo>
                  <a:lnTo>
                    <a:pt x="83" y="86"/>
                  </a:lnTo>
                  <a:lnTo>
                    <a:pt x="81" y="86"/>
                  </a:lnTo>
                  <a:lnTo>
                    <a:pt x="79" y="85"/>
                  </a:lnTo>
                  <a:lnTo>
                    <a:pt x="77" y="85"/>
                  </a:lnTo>
                  <a:lnTo>
                    <a:pt x="75" y="83"/>
                  </a:lnTo>
                  <a:lnTo>
                    <a:pt x="73" y="83"/>
                  </a:lnTo>
                  <a:lnTo>
                    <a:pt x="71" y="83"/>
                  </a:lnTo>
                  <a:lnTo>
                    <a:pt x="69" y="81"/>
                  </a:lnTo>
                  <a:lnTo>
                    <a:pt x="67" y="81"/>
                  </a:lnTo>
                  <a:lnTo>
                    <a:pt x="63" y="81"/>
                  </a:lnTo>
                  <a:lnTo>
                    <a:pt x="59" y="79"/>
                  </a:lnTo>
                  <a:lnTo>
                    <a:pt x="56" y="79"/>
                  </a:lnTo>
                  <a:lnTo>
                    <a:pt x="50" y="77"/>
                  </a:lnTo>
                  <a:lnTo>
                    <a:pt x="46" y="75"/>
                  </a:lnTo>
                  <a:lnTo>
                    <a:pt x="42" y="75"/>
                  </a:lnTo>
                  <a:lnTo>
                    <a:pt x="38" y="73"/>
                  </a:lnTo>
                  <a:lnTo>
                    <a:pt x="35" y="73"/>
                  </a:lnTo>
                  <a:lnTo>
                    <a:pt x="31" y="71"/>
                  </a:lnTo>
                  <a:lnTo>
                    <a:pt x="29" y="71"/>
                  </a:lnTo>
                  <a:lnTo>
                    <a:pt x="27" y="69"/>
                  </a:lnTo>
                  <a:lnTo>
                    <a:pt x="25" y="69"/>
                  </a:lnTo>
                  <a:lnTo>
                    <a:pt x="21" y="67"/>
                  </a:lnTo>
                  <a:lnTo>
                    <a:pt x="19" y="65"/>
                  </a:lnTo>
                  <a:lnTo>
                    <a:pt x="17" y="63"/>
                  </a:lnTo>
                  <a:lnTo>
                    <a:pt x="15" y="63"/>
                  </a:lnTo>
                  <a:lnTo>
                    <a:pt x="13" y="61"/>
                  </a:lnTo>
                  <a:lnTo>
                    <a:pt x="12" y="60"/>
                  </a:lnTo>
                  <a:lnTo>
                    <a:pt x="12" y="58"/>
                  </a:lnTo>
                  <a:lnTo>
                    <a:pt x="10" y="56"/>
                  </a:lnTo>
                  <a:lnTo>
                    <a:pt x="8" y="54"/>
                  </a:lnTo>
                  <a:lnTo>
                    <a:pt x="8" y="52"/>
                  </a:lnTo>
                  <a:lnTo>
                    <a:pt x="6" y="50"/>
                  </a:lnTo>
                  <a:lnTo>
                    <a:pt x="6" y="48"/>
                  </a:lnTo>
                  <a:lnTo>
                    <a:pt x="6" y="46"/>
                  </a:lnTo>
                  <a:lnTo>
                    <a:pt x="6" y="42"/>
                  </a:lnTo>
                  <a:lnTo>
                    <a:pt x="6" y="40"/>
                  </a:lnTo>
                  <a:lnTo>
                    <a:pt x="6" y="38"/>
                  </a:lnTo>
                  <a:lnTo>
                    <a:pt x="6" y="36"/>
                  </a:lnTo>
                  <a:lnTo>
                    <a:pt x="6" y="33"/>
                  </a:lnTo>
                  <a:lnTo>
                    <a:pt x="6" y="31"/>
                  </a:lnTo>
                  <a:lnTo>
                    <a:pt x="6" y="29"/>
                  </a:lnTo>
                  <a:lnTo>
                    <a:pt x="8" y="25"/>
                  </a:lnTo>
                  <a:lnTo>
                    <a:pt x="8" y="23"/>
                  </a:lnTo>
                  <a:lnTo>
                    <a:pt x="10" y="21"/>
                  </a:lnTo>
                  <a:lnTo>
                    <a:pt x="12" y="19"/>
                  </a:lnTo>
                  <a:lnTo>
                    <a:pt x="12" y="17"/>
                  </a:lnTo>
                  <a:lnTo>
                    <a:pt x="13" y="15"/>
                  </a:lnTo>
                  <a:lnTo>
                    <a:pt x="15" y="13"/>
                  </a:lnTo>
                  <a:lnTo>
                    <a:pt x="17" y="11"/>
                  </a:lnTo>
                  <a:lnTo>
                    <a:pt x="21" y="10"/>
                  </a:lnTo>
                  <a:lnTo>
                    <a:pt x="23" y="8"/>
                  </a:lnTo>
                  <a:lnTo>
                    <a:pt x="25" y="6"/>
                  </a:lnTo>
                  <a:lnTo>
                    <a:pt x="29" y="6"/>
                  </a:lnTo>
                  <a:lnTo>
                    <a:pt x="31" y="4"/>
                  </a:lnTo>
                  <a:lnTo>
                    <a:pt x="35" y="4"/>
                  </a:lnTo>
                  <a:lnTo>
                    <a:pt x="36" y="2"/>
                  </a:lnTo>
                  <a:lnTo>
                    <a:pt x="40" y="2"/>
                  </a:lnTo>
                  <a:lnTo>
                    <a:pt x="42" y="2"/>
                  </a:lnTo>
                  <a:lnTo>
                    <a:pt x="46" y="0"/>
                  </a:lnTo>
                  <a:lnTo>
                    <a:pt x="50" y="0"/>
                  </a:lnTo>
                  <a:lnTo>
                    <a:pt x="54" y="0"/>
                  </a:lnTo>
                  <a:lnTo>
                    <a:pt x="58" y="0"/>
                  </a:lnTo>
                  <a:lnTo>
                    <a:pt x="61" y="0"/>
                  </a:lnTo>
                  <a:lnTo>
                    <a:pt x="63" y="2"/>
                  </a:lnTo>
                  <a:lnTo>
                    <a:pt x="67" y="2"/>
                  </a:lnTo>
                  <a:lnTo>
                    <a:pt x="71" y="2"/>
                  </a:lnTo>
                  <a:lnTo>
                    <a:pt x="75" y="4"/>
                  </a:lnTo>
                  <a:lnTo>
                    <a:pt x="77" y="4"/>
                  </a:lnTo>
                  <a:lnTo>
                    <a:pt x="81" y="6"/>
                  </a:lnTo>
                  <a:lnTo>
                    <a:pt x="83" y="8"/>
                  </a:lnTo>
                  <a:lnTo>
                    <a:pt x="86" y="8"/>
                  </a:lnTo>
                  <a:lnTo>
                    <a:pt x="88" y="10"/>
                  </a:lnTo>
                  <a:lnTo>
                    <a:pt x="90" y="11"/>
                  </a:lnTo>
                  <a:lnTo>
                    <a:pt x="92" y="13"/>
                  </a:lnTo>
                  <a:lnTo>
                    <a:pt x="94" y="15"/>
                  </a:lnTo>
                  <a:lnTo>
                    <a:pt x="96" y="17"/>
                  </a:lnTo>
                  <a:lnTo>
                    <a:pt x="98" y="19"/>
                  </a:lnTo>
                  <a:lnTo>
                    <a:pt x="100" y="23"/>
                  </a:lnTo>
                  <a:lnTo>
                    <a:pt x="102" y="25"/>
                  </a:lnTo>
                  <a:lnTo>
                    <a:pt x="102" y="27"/>
                  </a:lnTo>
                  <a:lnTo>
                    <a:pt x="104" y="31"/>
                  </a:lnTo>
                  <a:lnTo>
                    <a:pt x="104" y="33"/>
                  </a:lnTo>
                  <a:lnTo>
                    <a:pt x="104" y="36"/>
                  </a:lnTo>
                  <a:lnTo>
                    <a:pt x="106" y="38"/>
                  </a:lnTo>
                  <a:lnTo>
                    <a:pt x="106" y="42"/>
                  </a:lnTo>
                  <a:lnTo>
                    <a:pt x="88" y="42"/>
                  </a:lnTo>
                  <a:lnTo>
                    <a:pt x="86" y="40"/>
                  </a:lnTo>
                  <a:lnTo>
                    <a:pt x="86" y="36"/>
                  </a:lnTo>
                  <a:lnTo>
                    <a:pt x="84" y="35"/>
                  </a:lnTo>
                  <a:lnTo>
                    <a:pt x="84" y="31"/>
                  </a:lnTo>
                  <a:lnTo>
                    <a:pt x="83" y="29"/>
                  </a:lnTo>
                  <a:lnTo>
                    <a:pt x="81" y="27"/>
                  </a:lnTo>
                  <a:lnTo>
                    <a:pt x="81" y="25"/>
                  </a:lnTo>
                  <a:lnTo>
                    <a:pt x="79" y="23"/>
                  </a:lnTo>
                  <a:lnTo>
                    <a:pt x="75" y="21"/>
                  </a:lnTo>
                  <a:lnTo>
                    <a:pt x="73" y="21"/>
                  </a:lnTo>
                  <a:lnTo>
                    <a:pt x="71" y="19"/>
                  </a:lnTo>
                  <a:lnTo>
                    <a:pt x="67" y="17"/>
                  </a:lnTo>
                  <a:lnTo>
                    <a:pt x="65" y="17"/>
                  </a:lnTo>
                  <a:lnTo>
                    <a:pt x="61" y="17"/>
                  </a:lnTo>
                  <a:lnTo>
                    <a:pt x="58" y="17"/>
                  </a:lnTo>
                  <a:lnTo>
                    <a:pt x="54" y="17"/>
                  </a:lnTo>
                  <a:lnTo>
                    <a:pt x="50" y="17"/>
                  </a:lnTo>
                  <a:lnTo>
                    <a:pt x="46" y="17"/>
                  </a:lnTo>
                  <a:lnTo>
                    <a:pt x="42" y="17"/>
                  </a:lnTo>
                  <a:lnTo>
                    <a:pt x="40" y="17"/>
                  </a:lnTo>
                  <a:lnTo>
                    <a:pt x="36" y="19"/>
                  </a:lnTo>
                  <a:lnTo>
                    <a:pt x="35" y="19"/>
                  </a:lnTo>
                  <a:lnTo>
                    <a:pt x="33" y="21"/>
                  </a:lnTo>
                  <a:lnTo>
                    <a:pt x="31" y="23"/>
                  </a:lnTo>
                  <a:lnTo>
                    <a:pt x="29" y="25"/>
                  </a:lnTo>
                  <a:lnTo>
                    <a:pt x="27" y="25"/>
                  </a:lnTo>
                  <a:lnTo>
                    <a:pt x="25" y="27"/>
                  </a:lnTo>
                  <a:lnTo>
                    <a:pt x="25" y="29"/>
                  </a:lnTo>
                  <a:lnTo>
                    <a:pt x="23" y="31"/>
                  </a:lnTo>
                  <a:lnTo>
                    <a:pt x="23" y="33"/>
                  </a:lnTo>
                  <a:lnTo>
                    <a:pt x="23" y="35"/>
                  </a:lnTo>
                  <a:lnTo>
                    <a:pt x="23" y="36"/>
                  </a:lnTo>
                  <a:lnTo>
                    <a:pt x="23" y="38"/>
                  </a:lnTo>
                  <a:lnTo>
                    <a:pt x="23" y="40"/>
                  </a:lnTo>
                  <a:lnTo>
                    <a:pt x="23" y="42"/>
                  </a:lnTo>
                  <a:lnTo>
                    <a:pt x="23" y="44"/>
                  </a:lnTo>
                  <a:lnTo>
                    <a:pt x="25" y="46"/>
                  </a:lnTo>
                  <a:lnTo>
                    <a:pt x="25" y="46"/>
                  </a:lnTo>
                  <a:lnTo>
                    <a:pt x="27" y="48"/>
                  </a:lnTo>
                  <a:lnTo>
                    <a:pt x="27" y="50"/>
                  </a:lnTo>
                  <a:lnTo>
                    <a:pt x="29" y="50"/>
                  </a:lnTo>
                  <a:lnTo>
                    <a:pt x="31" y="52"/>
                  </a:lnTo>
                  <a:lnTo>
                    <a:pt x="35" y="54"/>
                  </a:lnTo>
                  <a:lnTo>
                    <a:pt x="36" y="54"/>
                  </a:lnTo>
                  <a:lnTo>
                    <a:pt x="40" y="56"/>
                  </a:lnTo>
                  <a:lnTo>
                    <a:pt x="44" y="56"/>
                  </a:lnTo>
                  <a:lnTo>
                    <a:pt x="50" y="58"/>
                  </a:lnTo>
                  <a:lnTo>
                    <a:pt x="56" y="60"/>
                  </a:lnTo>
                  <a:lnTo>
                    <a:pt x="59" y="60"/>
                  </a:lnTo>
                  <a:lnTo>
                    <a:pt x="65" y="61"/>
                  </a:lnTo>
                  <a:lnTo>
                    <a:pt x="69" y="63"/>
                  </a:lnTo>
                  <a:lnTo>
                    <a:pt x="73" y="63"/>
                  </a:lnTo>
                  <a:lnTo>
                    <a:pt x="77" y="65"/>
                  </a:lnTo>
                  <a:lnTo>
                    <a:pt x="81" y="65"/>
                  </a:lnTo>
                  <a:lnTo>
                    <a:pt x="83" y="67"/>
                  </a:lnTo>
                  <a:lnTo>
                    <a:pt x="86" y="67"/>
                  </a:lnTo>
                  <a:lnTo>
                    <a:pt x="88" y="69"/>
                  </a:lnTo>
                  <a:lnTo>
                    <a:pt x="90" y="71"/>
                  </a:lnTo>
                  <a:lnTo>
                    <a:pt x="94" y="73"/>
                  </a:lnTo>
                  <a:lnTo>
                    <a:pt x="96" y="75"/>
                  </a:lnTo>
                  <a:lnTo>
                    <a:pt x="98" y="77"/>
                  </a:lnTo>
                  <a:lnTo>
                    <a:pt x="100" y="79"/>
                  </a:lnTo>
                  <a:lnTo>
                    <a:pt x="102" y="81"/>
                  </a:lnTo>
                  <a:lnTo>
                    <a:pt x="104" y="83"/>
                  </a:lnTo>
                  <a:lnTo>
                    <a:pt x="104" y="85"/>
                  </a:lnTo>
                  <a:lnTo>
                    <a:pt x="106" y="86"/>
                  </a:lnTo>
                  <a:lnTo>
                    <a:pt x="107" y="88"/>
                  </a:lnTo>
                  <a:lnTo>
                    <a:pt x="107" y="90"/>
                  </a:lnTo>
                  <a:lnTo>
                    <a:pt x="107" y="94"/>
                  </a:lnTo>
                  <a:lnTo>
                    <a:pt x="109" y="96"/>
                  </a:lnTo>
                  <a:lnTo>
                    <a:pt x="109" y="98"/>
                  </a:lnTo>
                  <a:lnTo>
                    <a:pt x="109" y="102"/>
                  </a:lnTo>
                  <a:lnTo>
                    <a:pt x="109" y="104"/>
                  </a:lnTo>
                  <a:lnTo>
                    <a:pt x="109" y="108"/>
                  </a:lnTo>
                  <a:lnTo>
                    <a:pt x="107" y="110"/>
                  </a:lnTo>
                  <a:lnTo>
                    <a:pt x="107" y="111"/>
                  </a:lnTo>
                  <a:lnTo>
                    <a:pt x="106" y="115"/>
                  </a:lnTo>
                  <a:lnTo>
                    <a:pt x="106" y="117"/>
                  </a:lnTo>
                  <a:lnTo>
                    <a:pt x="104" y="119"/>
                  </a:lnTo>
                  <a:lnTo>
                    <a:pt x="102" y="123"/>
                  </a:lnTo>
                  <a:lnTo>
                    <a:pt x="102" y="125"/>
                  </a:lnTo>
                  <a:lnTo>
                    <a:pt x="100" y="127"/>
                  </a:lnTo>
                  <a:lnTo>
                    <a:pt x="98" y="129"/>
                  </a:lnTo>
                  <a:lnTo>
                    <a:pt x="96" y="131"/>
                  </a:lnTo>
                  <a:lnTo>
                    <a:pt x="92" y="133"/>
                  </a:lnTo>
                  <a:lnTo>
                    <a:pt x="90" y="135"/>
                  </a:lnTo>
                  <a:lnTo>
                    <a:pt x="88" y="136"/>
                  </a:lnTo>
                  <a:lnTo>
                    <a:pt x="84" y="136"/>
                  </a:lnTo>
                  <a:lnTo>
                    <a:pt x="83" y="138"/>
                  </a:lnTo>
                  <a:lnTo>
                    <a:pt x="79" y="140"/>
                  </a:lnTo>
                  <a:lnTo>
                    <a:pt x="75" y="140"/>
                  </a:lnTo>
                  <a:lnTo>
                    <a:pt x="73" y="142"/>
                  </a:lnTo>
                  <a:lnTo>
                    <a:pt x="69" y="142"/>
                  </a:lnTo>
                  <a:lnTo>
                    <a:pt x="65" y="142"/>
                  </a:lnTo>
                  <a:lnTo>
                    <a:pt x="61" y="142"/>
                  </a:lnTo>
                  <a:lnTo>
                    <a:pt x="58" y="142"/>
                  </a:lnTo>
                  <a:lnTo>
                    <a:pt x="54" y="142"/>
                  </a:lnTo>
                  <a:lnTo>
                    <a:pt x="50" y="142"/>
                  </a:lnTo>
                  <a:lnTo>
                    <a:pt x="44" y="142"/>
                  </a:lnTo>
                  <a:lnTo>
                    <a:pt x="40" y="142"/>
                  </a:lnTo>
                  <a:lnTo>
                    <a:pt x="36" y="140"/>
                  </a:lnTo>
                  <a:lnTo>
                    <a:pt x="33" y="140"/>
                  </a:lnTo>
                  <a:lnTo>
                    <a:pt x="31" y="138"/>
                  </a:lnTo>
                  <a:lnTo>
                    <a:pt x="27" y="136"/>
                  </a:lnTo>
                  <a:lnTo>
                    <a:pt x="23" y="136"/>
                  </a:lnTo>
                  <a:lnTo>
                    <a:pt x="21" y="135"/>
                  </a:lnTo>
                  <a:lnTo>
                    <a:pt x="17" y="133"/>
                  </a:lnTo>
                  <a:lnTo>
                    <a:pt x="15" y="131"/>
                  </a:lnTo>
                  <a:lnTo>
                    <a:pt x="13" y="129"/>
                  </a:lnTo>
                  <a:lnTo>
                    <a:pt x="12" y="127"/>
                  </a:lnTo>
                  <a:lnTo>
                    <a:pt x="10" y="123"/>
                  </a:lnTo>
                  <a:lnTo>
                    <a:pt x="8" y="121"/>
                  </a:lnTo>
                  <a:lnTo>
                    <a:pt x="6" y="117"/>
                  </a:lnTo>
                  <a:lnTo>
                    <a:pt x="4" y="115"/>
                  </a:lnTo>
                  <a:lnTo>
                    <a:pt x="2" y="111"/>
                  </a:lnTo>
                  <a:lnTo>
                    <a:pt x="2" y="110"/>
                  </a:lnTo>
                  <a:lnTo>
                    <a:pt x="0" y="106"/>
                  </a:lnTo>
                  <a:lnTo>
                    <a:pt x="0" y="104"/>
                  </a:lnTo>
                  <a:lnTo>
                    <a:pt x="0" y="100"/>
                  </a:lnTo>
                  <a:lnTo>
                    <a:pt x="0" y="96"/>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05" name="Freeform 112"/>
            <p:cNvSpPr>
              <a:spLocks/>
            </p:cNvSpPr>
            <p:nvPr/>
          </p:nvSpPr>
          <p:spPr bwMode="auto">
            <a:xfrm>
              <a:off x="7259638" y="2393950"/>
              <a:ext cx="76200" cy="215900"/>
            </a:xfrm>
            <a:custGeom>
              <a:avLst/>
              <a:gdLst>
                <a:gd name="T0" fmla="*/ 48 w 48"/>
                <a:gd name="T1" fmla="*/ 134 h 136"/>
                <a:gd name="T2" fmla="*/ 44 w 48"/>
                <a:gd name="T3" fmla="*/ 134 h 136"/>
                <a:gd name="T4" fmla="*/ 42 w 48"/>
                <a:gd name="T5" fmla="*/ 134 h 136"/>
                <a:gd name="T6" fmla="*/ 38 w 48"/>
                <a:gd name="T7" fmla="*/ 136 h 136"/>
                <a:gd name="T8" fmla="*/ 34 w 48"/>
                <a:gd name="T9" fmla="*/ 136 h 136"/>
                <a:gd name="T10" fmla="*/ 31 w 48"/>
                <a:gd name="T11" fmla="*/ 136 h 136"/>
                <a:gd name="T12" fmla="*/ 27 w 48"/>
                <a:gd name="T13" fmla="*/ 134 h 136"/>
                <a:gd name="T14" fmla="*/ 23 w 48"/>
                <a:gd name="T15" fmla="*/ 134 h 136"/>
                <a:gd name="T16" fmla="*/ 21 w 48"/>
                <a:gd name="T17" fmla="*/ 132 h 136"/>
                <a:gd name="T18" fmla="*/ 19 w 48"/>
                <a:gd name="T19" fmla="*/ 130 h 136"/>
                <a:gd name="T20" fmla="*/ 17 w 48"/>
                <a:gd name="T21" fmla="*/ 129 h 136"/>
                <a:gd name="T22" fmla="*/ 15 w 48"/>
                <a:gd name="T23" fmla="*/ 127 h 136"/>
                <a:gd name="T24" fmla="*/ 13 w 48"/>
                <a:gd name="T25" fmla="*/ 125 h 136"/>
                <a:gd name="T26" fmla="*/ 13 w 48"/>
                <a:gd name="T27" fmla="*/ 123 h 136"/>
                <a:gd name="T28" fmla="*/ 11 w 48"/>
                <a:gd name="T29" fmla="*/ 117 h 136"/>
                <a:gd name="T30" fmla="*/ 11 w 48"/>
                <a:gd name="T31" fmla="*/ 111 h 136"/>
                <a:gd name="T32" fmla="*/ 11 w 48"/>
                <a:gd name="T33" fmla="*/ 105 h 136"/>
                <a:gd name="T34" fmla="*/ 0 w 48"/>
                <a:gd name="T35" fmla="*/ 48 h 136"/>
                <a:gd name="T36" fmla="*/ 11 w 48"/>
                <a:gd name="T37" fmla="*/ 34 h 136"/>
                <a:gd name="T38" fmla="*/ 29 w 48"/>
                <a:gd name="T39" fmla="*/ 0 h 136"/>
                <a:gd name="T40" fmla="*/ 46 w 48"/>
                <a:gd name="T41" fmla="*/ 34 h 136"/>
                <a:gd name="T42" fmla="*/ 29 w 48"/>
                <a:gd name="T43" fmla="*/ 48 h 136"/>
                <a:gd name="T44" fmla="*/ 29 w 48"/>
                <a:gd name="T45" fmla="*/ 107 h 136"/>
                <a:gd name="T46" fmla="*/ 29 w 48"/>
                <a:gd name="T47" fmla="*/ 111 h 136"/>
                <a:gd name="T48" fmla="*/ 29 w 48"/>
                <a:gd name="T49" fmla="*/ 113 h 136"/>
                <a:gd name="T50" fmla="*/ 29 w 48"/>
                <a:gd name="T51" fmla="*/ 115 h 136"/>
                <a:gd name="T52" fmla="*/ 31 w 48"/>
                <a:gd name="T53" fmla="*/ 115 h 136"/>
                <a:gd name="T54" fmla="*/ 31 w 48"/>
                <a:gd name="T55" fmla="*/ 117 h 136"/>
                <a:gd name="T56" fmla="*/ 31 w 48"/>
                <a:gd name="T57" fmla="*/ 117 h 136"/>
                <a:gd name="T58" fmla="*/ 32 w 48"/>
                <a:gd name="T59" fmla="*/ 119 h 136"/>
                <a:gd name="T60" fmla="*/ 32 w 48"/>
                <a:gd name="T61" fmla="*/ 119 h 136"/>
                <a:gd name="T62" fmla="*/ 34 w 48"/>
                <a:gd name="T63" fmla="*/ 119 h 136"/>
                <a:gd name="T64" fmla="*/ 36 w 48"/>
                <a:gd name="T65" fmla="*/ 119 h 136"/>
                <a:gd name="T66" fmla="*/ 36 w 48"/>
                <a:gd name="T67" fmla="*/ 119 h 136"/>
                <a:gd name="T68" fmla="*/ 38 w 48"/>
                <a:gd name="T69" fmla="*/ 119 h 136"/>
                <a:gd name="T70" fmla="*/ 40 w 48"/>
                <a:gd name="T71" fmla="*/ 119 h 136"/>
                <a:gd name="T72" fmla="*/ 42 w 48"/>
                <a:gd name="T73" fmla="*/ 119 h 136"/>
                <a:gd name="T74" fmla="*/ 44 w 48"/>
                <a:gd name="T75" fmla="*/ 11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136">
                  <a:moveTo>
                    <a:pt x="46" y="119"/>
                  </a:moveTo>
                  <a:lnTo>
                    <a:pt x="48" y="134"/>
                  </a:lnTo>
                  <a:lnTo>
                    <a:pt x="46" y="134"/>
                  </a:lnTo>
                  <a:lnTo>
                    <a:pt x="44" y="134"/>
                  </a:lnTo>
                  <a:lnTo>
                    <a:pt x="42" y="134"/>
                  </a:lnTo>
                  <a:lnTo>
                    <a:pt x="42" y="134"/>
                  </a:lnTo>
                  <a:lnTo>
                    <a:pt x="40" y="136"/>
                  </a:lnTo>
                  <a:lnTo>
                    <a:pt x="38" y="136"/>
                  </a:lnTo>
                  <a:lnTo>
                    <a:pt x="36" y="136"/>
                  </a:lnTo>
                  <a:lnTo>
                    <a:pt x="34" y="136"/>
                  </a:lnTo>
                  <a:lnTo>
                    <a:pt x="32" y="136"/>
                  </a:lnTo>
                  <a:lnTo>
                    <a:pt x="31" y="136"/>
                  </a:lnTo>
                  <a:lnTo>
                    <a:pt x="29" y="134"/>
                  </a:lnTo>
                  <a:lnTo>
                    <a:pt x="27" y="134"/>
                  </a:lnTo>
                  <a:lnTo>
                    <a:pt x="25" y="134"/>
                  </a:lnTo>
                  <a:lnTo>
                    <a:pt x="23" y="134"/>
                  </a:lnTo>
                  <a:lnTo>
                    <a:pt x="23" y="134"/>
                  </a:lnTo>
                  <a:lnTo>
                    <a:pt x="21" y="132"/>
                  </a:lnTo>
                  <a:lnTo>
                    <a:pt x="19" y="132"/>
                  </a:lnTo>
                  <a:lnTo>
                    <a:pt x="19" y="130"/>
                  </a:lnTo>
                  <a:lnTo>
                    <a:pt x="17" y="130"/>
                  </a:lnTo>
                  <a:lnTo>
                    <a:pt x="17" y="129"/>
                  </a:lnTo>
                  <a:lnTo>
                    <a:pt x="15" y="129"/>
                  </a:lnTo>
                  <a:lnTo>
                    <a:pt x="15" y="127"/>
                  </a:lnTo>
                  <a:lnTo>
                    <a:pt x="15" y="127"/>
                  </a:lnTo>
                  <a:lnTo>
                    <a:pt x="13" y="125"/>
                  </a:lnTo>
                  <a:lnTo>
                    <a:pt x="13" y="123"/>
                  </a:lnTo>
                  <a:lnTo>
                    <a:pt x="13" y="123"/>
                  </a:lnTo>
                  <a:lnTo>
                    <a:pt x="13" y="121"/>
                  </a:lnTo>
                  <a:lnTo>
                    <a:pt x="11" y="117"/>
                  </a:lnTo>
                  <a:lnTo>
                    <a:pt x="11" y="115"/>
                  </a:lnTo>
                  <a:lnTo>
                    <a:pt x="11" y="111"/>
                  </a:lnTo>
                  <a:lnTo>
                    <a:pt x="11" y="109"/>
                  </a:lnTo>
                  <a:lnTo>
                    <a:pt x="11" y="105"/>
                  </a:lnTo>
                  <a:lnTo>
                    <a:pt x="11" y="48"/>
                  </a:lnTo>
                  <a:lnTo>
                    <a:pt x="0" y="48"/>
                  </a:lnTo>
                  <a:lnTo>
                    <a:pt x="0" y="34"/>
                  </a:lnTo>
                  <a:lnTo>
                    <a:pt x="11" y="34"/>
                  </a:lnTo>
                  <a:lnTo>
                    <a:pt x="11" y="9"/>
                  </a:lnTo>
                  <a:lnTo>
                    <a:pt x="29" y="0"/>
                  </a:lnTo>
                  <a:lnTo>
                    <a:pt x="29" y="34"/>
                  </a:lnTo>
                  <a:lnTo>
                    <a:pt x="46" y="34"/>
                  </a:lnTo>
                  <a:lnTo>
                    <a:pt x="46" y="48"/>
                  </a:lnTo>
                  <a:lnTo>
                    <a:pt x="29" y="48"/>
                  </a:lnTo>
                  <a:lnTo>
                    <a:pt x="29" y="105"/>
                  </a:lnTo>
                  <a:lnTo>
                    <a:pt x="29" y="107"/>
                  </a:lnTo>
                  <a:lnTo>
                    <a:pt x="29" y="109"/>
                  </a:lnTo>
                  <a:lnTo>
                    <a:pt x="29" y="111"/>
                  </a:lnTo>
                  <a:lnTo>
                    <a:pt x="29" y="111"/>
                  </a:lnTo>
                  <a:lnTo>
                    <a:pt x="29" y="113"/>
                  </a:lnTo>
                  <a:lnTo>
                    <a:pt x="29" y="113"/>
                  </a:lnTo>
                  <a:lnTo>
                    <a:pt x="29" y="115"/>
                  </a:lnTo>
                  <a:lnTo>
                    <a:pt x="29" y="115"/>
                  </a:lnTo>
                  <a:lnTo>
                    <a:pt x="31" y="115"/>
                  </a:lnTo>
                  <a:lnTo>
                    <a:pt x="31" y="117"/>
                  </a:lnTo>
                  <a:lnTo>
                    <a:pt x="31" y="117"/>
                  </a:lnTo>
                  <a:lnTo>
                    <a:pt x="31" y="117"/>
                  </a:lnTo>
                  <a:lnTo>
                    <a:pt x="31" y="117"/>
                  </a:lnTo>
                  <a:lnTo>
                    <a:pt x="31" y="119"/>
                  </a:lnTo>
                  <a:lnTo>
                    <a:pt x="32" y="119"/>
                  </a:lnTo>
                  <a:lnTo>
                    <a:pt x="32" y="119"/>
                  </a:lnTo>
                  <a:lnTo>
                    <a:pt x="32" y="119"/>
                  </a:lnTo>
                  <a:lnTo>
                    <a:pt x="32" y="119"/>
                  </a:lnTo>
                  <a:lnTo>
                    <a:pt x="34" y="119"/>
                  </a:lnTo>
                  <a:lnTo>
                    <a:pt x="34" y="119"/>
                  </a:lnTo>
                  <a:lnTo>
                    <a:pt x="36" y="119"/>
                  </a:lnTo>
                  <a:lnTo>
                    <a:pt x="36" y="119"/>
                  </a:lnTo>
                  <a:lnTo>
                    <a:pt x="36" y="119"/>
                  </a:lnTo>
                  <a:lnTo>
                    <a:pt x="38" y="119"/>
                  </a:lnTo>
                  <a:lnTo>
                    <a:pt x="38" y="119"/>
                  </a:lnTo>
                  <a:lnTo>
                    <a:pt x="40" y="119"/>
                  </a:lnTo>
                  <a:lnTo>
                    <a:pt x="40" y="119"/>
                  </a:lnTo>
                  <a:lnTo>
                    <a:pt x="42" y="119"/>
                  </a:lnTo>
                  <a:lnTo>
                    <a:pt x="42" y="119"/>
                  </a:lnTo>
                  <a:lnTo>
                    <a:pt x="44" y="119"/>
                  </a:lnTo>
                  <a:lnTo>
                    <a:pt x="44" y="119"/>
                  </a:lnTo>
                  <a:lnTo>
                    <a:pt x="46" y="119"/>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06" name="Freeform 113"/>
            <p:cNvSpPr>
              <a:spLocks/>
            </p:cNvSpPr>
            <p:nvPr/>
          </p:nvSpPr>
          <p:spPr bwMode="auto">
            <a:xfrm>
              <a:off x="7356475" y="2444750"/>
              <a:ext cx="85725" cy="161925"/>
            </a:xfrm>
            <a:custGeom>
              <a:avLst/>
              <a:gdLst>
                <a:gd name="T0" fmla="*/ 0 w 54"/>
                <a:gd name="T1" fmla="*/ 102 h 102"/>
                <a:gd name="T2" fmla="*/ 0 w 54"/>
                <a:gd name="T3" fmla="*/ 2 h 102"/>
                <a:gd name="T4" fmla="*/ 16 w 54"/>
                <a:gd name="T5" fmla="*/ 2 h 102"/>
                <a:gd name="T6" fmla="*/ 16 w 54"/>
                <a:gd name="T7" fmla="*/ 18 h 102"/>
                <a:gd name="T8" fmla="*/ 18 w 54"/>
                <a:gd name="T9" fmla="*/ 16 h 102"/>
                <a:gd name="T10" fmla="*/ 19 w 54"/>
                <a:gd name="T11" fmla="*/ 14 h 102"/>
                <a:gd name="T12" fmla="*/ 19 w 54"/>
                <a:gd name="T13" fmla="*/ 10 h 102"/>
                <a:gd name="T14" fmla="*/ 21 w 54"/>
                <a:gd name="T15" fmla="*/ 8 h 102"/>
                <a:gd name="T16" fmla="*/ 23 w 54"/>
                <a:gd name="T17" fmla="*/ 8 h 102"/>
                <a:gd name="T18" fmla="*/ 23 w 54"/>
                <a:gd name="T19" fmla="*/ 6 h 102"/>
                <a:gd name="T20" fmla="*/ 25 w 54"/>
                <a:gd name="T21" fmla="*/ 4 h 102"/>
                <a:gd name="T22" fmla="*/ 27 w 54"/>
                <a:gd name="T23" fmla="*/ 4 h 102"/>
                <a:gd name="T24" fmla="*/ 27 w 54"/>
                <a:gd name="T25" fmla="*/ 2 h 102"/>
                <a:gd name="T26" fmla="*/ 29 w 54"/>
                <a:gd name="T27" fmla="*/ 2 h 102"/>
                <a:gd name="T28" fmla="*/ 31 w 54"/>
                <a:gd name="T29" fmla="*/ 2 h 102"/>
                <a:gd name="T30" fmla="*/ 31 w 54"/>
                <a:gd name="T31" fmla="*/ 0 h 102"/>
                <a:gd name="T32" fmla="*/ 33 w 54"/>
                <a:gd name="T33" fmla="*/ 0 h 102"/>
                <a:gd name="T34" fmla="*/ 35 w 54"/>
                <a:gd name="T35" fmla="*/ 0 h 102"/>
                <a:gd name="T36" fmla="*/ 37 w 54"/>
                <a:gd name="T37" fmla="*/ 0 h 102"/>
                <a:gd name="T38" fmla="*/ 37 w 54"/>
                <a:gd name="T39" fmla="*/ 0 h 102"/>
                <a:gd name="T40" fmla="*/ 41 w 54"/>
                <a:gd name="T41" fmla="*/ 0 h 102"/>
                <a:gd name="T42" fmla="*/ 42 w 54"/>
                <a:gd name="T43" fmla="*/ 0 h 102"/>
                <a:gd name="T44" fmla="*/ 44 w 54"/>
                <a:gd name="T45" fmla="*/ 0 h 102"/>
                <a:gd name="T46" fmla="*/ 46 w 54"/>
                <a:gd name="T47" fmla="*/ 2 h 102"/>
                <a:gd name="T48" fmla="*/ 48 w 54"/>
                <a:gd name="T49" fmla="*/ 2 h 102"/>
                <a:gd name="T50" fmla="*/ 50 w 54"/>
                <a:gd name="T51" fmla="*/ 4 h 102"/>
                <a:gd name="T52" fmla="*/ 52 w 54"/>
                <a:gd name="T53" fmla="*/ 4 h 102"/>
                <a:gd name="T54" fmla="*/ 54 w 54"/>
                <a:gd name="T55" fmla="*/ 6 h 102"/>
                <a:gd name="T56" fmla="*/ 48 w 54"/>
                <a:gd name="T57" fmla="*/ 22 h 102"/>
                <a:gd name="T58" fmla="*/ 48 w 54"/>
                <a:gd name="T59" fmla="*/ 22 h 102"/>
                <a:gd name="T60" fmla="*/ 46 w 54"/>
                <a:gd name="T61" fmla="*/ 20 h 102"/>
                <a:gd name="T62" fmla="*/ 44 w 54"/>
                <a:gd name="T63" fmla="*/ 20 h 102"/>
                <a:gd name="T64" fmla="*/ 42 w 54"/>
                <a:gd name="T65" fmla="*/ 20 h 102"/>
                <a:gd name="T66" fmla="*/ 41 w 54"/>
                <a:gd name="T67" fmla="*/ 18 h 102"/>
                <a:gd name="T68" fmla="*/ 41 w 54"/>
                <a:gd name="T69" fmla="*/ 18 h 102"/>
                <a:gd name="T70" fmla="*/ 39 w 54"/>
                <a:gd name="T71" fmla="*/ 18 h 102"/>
                <a:gd name="T72" fmla="*/ 37 w 54"/>
                <a:gd name="T73" fmla="*/ 18 h 102"/>
                <a:gd name="T74" fmla="*/ 35 w 54"/>
                <a:gd name="T75" fmla="*/ 18 h 102"/>
                <a:gd name="T76" fmla="*/ 35 w 54"/>
                <a:gd name="T77" fmla="*/ 18 h 102"/>
                <a:gd name="T78" fmla="*/ 33 w 54"/>
                <a:gd name="T79" fmla="*/ 18 h 102"/>
                <a:gd name="T80" fmla="*/ 31 w 54"/>
                <a:gd name="T81" fmla="*/ 20 h 102"/>
                <a:gd name="T82" fmla="*/ 31 w 54"/>
                <a:gd name="T83" fmla="*/ 20 h 102"/>
                <a:gd name="T84" fmla="*/ 29 w 54"/>
                <a:gd name="T85" fmla="*/ 20 h 102"/>
                <a:gd name="T86" fmla="*/ 27 w 54"/>
                <a:gd name="T87" fmla="*/ 20 h 102"/>
                <a:gd name="T88" fmla="*/ 27 w 54"/>
                <a:gd name="T89" fmla="*/ 22 h 102"/>
                <a:gd name="T90" fmla="*/ 25 w 54"/>
                <a:gd name="T91" fmla="*/ 22 h 102"/>
                <a:gd name="T92" fmla="*/ 25 w 54"/>
                <a:gd name="T93" fmla="*/ 23 h 102"/>
                <a:gd name="T94" fmla="*/ 23 w 54"/>
                <a:gd name="T95" fmla="*/ 23 h 102"/>
                <a:gd name="T96" fmla="*/ 23 w 54"/>
                <a:gd name="T97" fmla="*/ 25 h 102"/>
                <a:gd name="T98" fmla="*/ 21 w 54"/>
                <a:gd name="T99" fmla="*/ 27 h 102"/>
                <a:gd name="T100" fmla="*/ 21 w 54"/>
                <a:gd name="T101" fmla="*/ 27 h 102"/>
                <a:gd name="T102" fmla="*/ 21 w 54"/>
                <a:gd name="T103" fmla="*/ 29 h 102"/>
                <a:gd name="T104" fmla="*/ 21 w 54"/>
                <a:gd name="T105" fmla="*/ 31 h 102"/>
                <a:gd name="T106" fmla="*/ 19 w 54"/>
                <a:gd name="T107" fmla="*/ 33 h 102"/>
                <a:gd name="T108" fmla="*/ 19 w 54"/>
                <a:gd name="T109" fmla="*/ 35 h 102"/>
                <a:gd name="T110" fmla="*/ 19 w 54"/>
                <a:gd name="T111" fmla="*/ 37 h 102"/>
                <a:gd name="T112" fmla="*/ 18 w 54"/>
                <a:gd name="T113" fmla="*/ 41 h 102"/>
                <a:gd name="T114" fmla="*/ 18 w 54"/>
                <a:gd name="T115" fmla="*/ 43 h 102"/>
                <a:gd name="T116" fmla="*/ 18 w 54"/>
                <a:gd name="T117" fmla="*/ 45 h 102"/>
                <a:gd name="T118" fmla="*/ 18 w 54"/>
                <a:gd name="T119" fmla="*/ 48 h 102"/>
                <a:gd name="T120" fmla="*/ 18 w 54"/>
                <a:gd name="T121" fmla="*/ 50 h 102"/>
                <a:gd name="T122" fmla="*/ 18 w 54"/>
                <a:gd name="T123" fmla="*/ 102 h 102"/>
                <a:gd name="T124" fmla="*/ 0 w 54"/>
                <a:gd name="T12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 h="102">
                  <a:moveTo>
                    <a:pt x="0" y="102"/>
                  </a:moveTo>
                  <a:lnTo>
                    <a:pt x="0" y="2"/>
                  </a:lnTo>
                  <a:lnTo>
                    <a:pt x="16" y="2"/>
                  </a:lnTo>
                  <a:lnTo>
                    <a:pt x="16" y="18"/>
                  </a:lnTo>
                  <a:lnTo>
                    <a:pt x="18" y="16"/>
                  </a:lnTo>
                  <a:lnTo>
                    <a:pt x="19" y="14"/>
                  </a:lnTo>
                  <a:lnTo>
                    <a:pt x="19" y="10"/>
                  </a:lnTo>
                  <a:lnTo>
                    <a:pt x="21" y="8"/>
                  </a:lnTo>
                  <a:lnTo>
                    <a:pt x="23" y="8"/>
                  </a:lnTo>
                  <a:lnTo>
                    <a:pt x="23" y="6"/>
                  </a:lnTo>
                  <a:lnTo>
                    <a:pt x="25" y="4"/>
                  </a:lnTo>
                  <a:lnTo>
                    <a:pt x="27" y="4"/>
                  </a:lnTo>
                  <a:lnTo>
                    <a:pt x="27" y="2"/>
                  </a:lnTo>
                  <a:lnTo>
                    <a:pt x="29" y="2"/>
                  </a:lnTo>
                  <a:lnTo>
                    <a:pt x="31" y="2"/>
                  </a:lnTo>
                  <a:lnTo>
                    <a:pt x="31" y="0"/>
                  </a:lnTo>
                  <a:lnTo>
                    <a:pt x="33" y="0"/>
                  </a:lnTo>
                  <a:lnTo>
                    <a:pt x="35" y="0"/>
                  </a:lnTo>
                  <a:lnTo>
                    <a:pt x="37" y="0"/>
                  </a:lnTo>
                  <a:lnTo>
                    <a:pt x="37" y="0"/>
                  </a:lnTo>
                  <a:lnTo>
                    <a:pt x="41" y="0"/>
                  </a:lnTo>
                  <a:lnTo>
                    <a:pt x="42" y="0"/>
                  </a:lnTo>
                  <a:lnTo>
                    <a:pt x="44" y="0"/>
                  </a:lnTo>
                  <a:lnTo>
                    <a:pt x="46" y="2"/>
                  </a:lnTo>
                  <a:lnTo>
                    <a:pt x="48" y="2"/>
                  </a:lnTo>
                  <a:lnTo>
                    <a:pt x="50" y="4"/>
                  </a:lnTo>
                  <a:lnTo>
                    <a:pt x="52" y="4"/>
                  </a:lnTo>
                  <a:lnTo>
                    <a:pt x="54" y="6"/>
                  </a:lnTo>
                  <a:lnTo>
                    <a:pt x="48" y="22"/>
                  </a:lnTo>
                  <a:lnTo>
                    <a:pt x="48" y="22"/>
                  </a:lnTo>
                  <a:lnTo>
                    <a:pt x="46" y="20"/>
                  </a:lnTo>
                  <a:lnTo>
                    <a:pt x="44" y="20"/>
                  </a:lnTo>
                  <a:lnTo>
                    <a:pt x="42" y="20"/>
                  </a:lnTo>
                  <a:lnTo>
                    <a:pt x="41" y="18"/>
                  </a:lnTo>
                  <a:lnTo>
                    <a:pt x="41" y="18"/>
                  </a:lnTo>
                  <a:lnTo>
                    <a:pt x="39" y="18"/>
                  </a:lnTo>
                  <a:lnTo>
                    <a:pt x="37" y="18"/>
                  </a:lnTo>
                  <a:lnTo>
                    <a:pt x="35" y="18"/>
                  </a:lnTo>
                  <a:lnTo>
                    <a:pt x="35" y="18"/>
                  </a:lnTo>
                  <a:lnTo>
                    <a:pt x="33" y="18"/>
                  </a:lnTo>
                  <a:lnTo>
                    <a:pt x="31" y="20"/>
                  </a:lnTo>
                  <a:lnTo>
                    <a:pt x="31" y="20"/>
                  </a:lnTo>
                  <a:lnTo>
                    <a:pt x="29" y="20"/>
                  </a:lnTo>
                  <a:lnTo>
                    <a:pt x="27" y="20"/>
                  </a:lnTo>
                  <a:lnTo>
                    <a:pt x="27" y="22"/>
                  </a:lnTo>
                  <a:lnTo>
                    <a:pt x="25" y="22"/>
                  </a:lnTo>
                  <a:lnTo>
                    <a:pt x="25" y="23"/>
                  </a:lnTo>
                  <a:lnTo>
                    <a:pt x="23" y="23"/>
                  </a:lnTo>
                  <a:lnTo>
                    <a:pt x="23" y="25"/>
                  </a:lnTo>
                  <a:lnTo>
                    <a:pt x="21" y="27"/>
                  </a:lnTo>
                  <a:lnTo>
                    <a:pt x="21" y="27"/>
                  </a:lnTo>
                  <a:lnTo>
                    <a:pt x="21" y="29"/>
                  </a:lnTo>
                  <a:lnTo>
                    <a:pt x="21" y="31"/>
                  </a:lnTo>
                  <a:lnTo>
                    <a:pt x="19" y="33"/>
                  </a:lnTo>
                  <a:lnTo>
                    <a:pt x="19" y="35"/>
                  </a:lnTo>
                  <a:lnTo>
                    <a:pt x="19" y="37"/>
                  </a:lnTo>
                  <a:lnTo>
                    <a:pt x="18" y="41"/>
                  </a:lnTo>
                  <a:lnTo>
                    <a:pt x="18" y="43"/>
                  </a:lnTo>
                  <a:lnTo>
                    <a:pt x="18" y="45"/>
                  </a:lnTo>
                  <a:lnTo>
                    <a:pt x="18" y="48"/>
                  </a:lnTo>
                  <a:lnTo>
                    <a:pt x="18" y="50"/>
                  </a:lnTo>
                  <a:lnTo>
                    <a:pt x="18" y="102"/>
                  </a:lnTo>
                  <a:lnTo>
                    <a:pt x="0" y="102"/>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07" name="Freeform 114"/>
            <p:cNvSpPr>
              <a:spLocks/>
            </p:cNvSpPr>
            <p:nvPr/>
          </p:nvSpPr>
          <p:spPr bwMode="auto">
            <a:xfrm>
              <a:off x="7451725" y="2444750"/>
              <a:ext cx="146050" cy="165100"/>
            </a:xfrm>
            <a:custGeom>
              <a:avLst/>
              <a:gdLst>
                <a:gd name="T0" fmla="*/ 90 w 92"/>
                <a:gd name="T1" fmla="*/ 72 h 104"/>
                <a:gd name="T2" fmla="*/ 88 w 92"/>
                <a:gd name="T3" fmla="*/ 79 h 104"/>
                <a:gd name="T4" fmla="*/ 84 w 92"/>
                <a:gd name="T5" fmla="*/ 87 h 104"/>
                <a:gd name="T6" fmla="*/ 80 w 92"/>
                <a:gd name="T7" fmla="*/ 91 h 104"/>
                <a:gd name="T8" fmla="*/ 75 w 92"/>
                <a:gd name="T9" fmla="*/ 97 h 104"/>
                <a:gd name="T10" fmla="*/ 69 w 92"/>
                <a:gd name="T11" fmla="*/ 100 h 104"/>
                <a:gd name="T12" fmla="*/ 63 w 92"/>
                <a:gd name="T13" fmla="*/ 102 h 104"/>
                <a:gd name="T14" fmla="*/ 55 w 92"/>
                <a:gd name="T15" fmla="*/ 104 h 104"/>
                <a:gd name="T16" fmla="*/ 46 w 92"/>
                <a:gd name="T17" fmla="*/ 104 h 104"/>
                <a:gd name="T18" fmla="*/ 36 w 92"/>
                <a:gd name="T19" fmla="*/ 104 h 104"/>
                <a:gd name="T20" fmla="*/ 27 w 92"/>
                <a:gd name="T21" fmla="*/ 100 h 104"/>
                <a:gd name="T22" fmla="*/ 19 w 92"/>
                <a:gd name="T23" fmla="*/ 97 h 104"/>
                <a:gd name="T24" fmla="*/ 11 w 92"/>
                <a:gd name="T25" fmla="*/ 91 h 104"/>
                <a:gd name="T26" fmla="*/ 7 w 92"/>
                <a:gd name="T27" fmla="*/ 83 h 104"/>
                <a:gd name="T28" fmla="*/ 2 w 92"/>
                <a:gd name="T29" fmla="*/ 75 h 104"/>
                <a:gd name="T30" fmla="*/ 0 w 92"/>
                <a:gd name="T31" fmla="*/ 66 h 104"/>
                <a:gd name="T32" fmla="*/ 0 w 92"/>
                <a:gd name="T33" fmla="*/ 54 h 104"/>
                <a:gd name="T34" fmla="*/ 0 w 92"/>
                <a:gd name="T35" fmla="*/ 41 h 104"/>
                <a:gd name="T36" fmla="*/ 2 w 92"/>
                <a:gd name="T37" fmla="*/ 31 h 104"/>
                <a:gd name="T38" fmla="*/ 7 w 92"/>
                <a:gd name="T39" fmla="*/ 22 h 104"/>
                <a:gd name="T40" fmla="*/ 13 w 92"/>
                <a:gd name="T41" fmla="*/ 14 h 104"/>
                <a:gd name="T42" fmla="*/ 19 w 92"/>
                <a:gd name="T43" fmla="*/ 8 h 104"/>
                <a:gd name="T44" fmla="*/ 27 w 92"/>
                <a:gd name="T45" fmla="*/ 4 h 104"/>
                <a:gd name="T46" fmla="*/ 36 w 92"/>
                <a:gd name="T47" fmla="*/ 0 h 104"/>
                <a:gd name="T48" fmla="*/ 46 w 92"/>
                <a:gd name="T49" fmla="*/ 0 h 104"/>
                <a:gd name="T50" fmla="*/ 55 w 92"/>
                <a:gd name="T51" fmla="*/ 0 h 104"/>
                <a:gd name="T52" fmla="*/ 63 w 92"/>
                <a:gd name="T53" fmla="*/ 4 h 104"/>
                <a:gd name="T54" fmla="*/ 71 w 92"/>
                <a:gd name="T55" fmla="*/ 8 h 104"/>
                <a:gd name="T56" fmla="*/ 78 w 92"/>
                <a:gd name="T57" fmla="*/ 14 h 104"/>
                <a:gd name="T58" fmla="*/ 84 w 92"/>
                <a:gd name="T59" fmla="*/ 22 h 104"/>
                <a:gd name="T60" fmla="*/ 88 w 92"/>
                <a:gd name="T61" fmla="*/ 31 h 104"/>
                <a:gd name="T62" fmla="*/ 90 w 92"/>
                <a:gd name="T63" fmla="*/ 41 h 104"/>
                <a:gd name="T64" fmla="*/ 92 w 92"/>
                <a:gd name="T65" fmla="*/ 52 h 104"/>
                <a:gd name="T66" fmla="*/ 92 w 92"/>
                <a:gd name="T67" fmla="*/ 52 h 104"/>
                <a:gd name="T68" fmla="*/ 92 w 92"/>
                <a:gd name="T69" fmla="*/ 54 h 104"/>
                <a:gd name="T70" fmla="*/ 92 w 92"/>
                <a:gd name="T71" fmla="*/ 56 h 104"/>
                <a:gd name="T72" fmla="*/ 92 w 92"/>
                <a:gd name="T73" fmla="*/ 56 h 104"/>
                <a:gd name="T74" fmla="*/ 17 w 92"/>
                <a:gd name="T75" fmla="*/ 60 h 104"/>
                <a:gd name="T76" fmla="*/ 19 w 92"/>
                <a:gd name="T77" fmla="*/ 68 h 104"/>
                <a:gd name="T78" fmla="*/ 21 w 92"/>
                <a:gd name="T79" fmla="*/ 73 h 104"/>
                <a:gd name="T80" fmla="*/ 25 w 92"/>
                <a:gd name="T81" fmla="*/ 79 h 104"/>
                <a:gd name="T82" fmla="*/ 29 w 92"/>
                <a:gd name="T83" fmla="*/ 83 h 104"/>
                <a:gd name="T84" fmla="*/ 32 w 92"/>
                <a:gd name="T85" fmla="*/ 87 h 104"/>
                <a:gd name="T86" fmla="*/ 38 w 92"/>
                <a:gd name="T87" fmla="*/ 89 h 104"/>
                <a:gd name="T88" fmla="*/ 44 w 92"/>
                <a:gd name="T89" fmla="*/ 91 h 104"/>
                <a:gd name="T90" fmla="*/ 50 w 92"/>
                <a:gd name="T91" fmla="*/ 91 h 104"/>
                <a:gd name="T92" fmla="*/ 54 w 92"/>
                <a:gd name="T93" fmla="*/ 91 h 104"/>
                <a:gd name="T94" fmla="*/ 57 w 92"/>
                <a:gd name="T95" fmla="*/ 89 h 104"/>
                <a:gd name="T96" fmla="*/ 61 w 92"/>
                <a:gd name="T97" fmla="*/ 87 h 104"/>
                <a:gd name="T98" fmla="*/ 65 w 92"/>
                <a:gd name="T99" fmla="*/ 85 h 104"/>
                <a:gd name="T100" fmla="*/ 67 w 92"/>
                <a:gd name="T101" fmla="*/ 81 h 104"/>
                <a:gd name="T102" fmla="*/ 69 w 92"/>
                <a:gd name="T103" fmla="*/ 77 h 104"/>
                <a:gd name="T104" fmla="*/ 73 w 92"/>
                <a:gd name="T105" fmla="*/ 7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04">
                  <a:moveTo>
                    <a:pt x="73" y="70"/>
                  </a:moveTo>
                  <a:lnTo>
                    <a:pt x="90" y="72"/>
                  </a:lnTo>
                  <a:lnTo>
                    <a:pt x="90" y="75"/>
                  </a:lnTo>
                  <a:lnTo>
                    <a:pt x="88" y="79"/>
                  </a:lnTo>
                  <a:lnTo>
                    <a:pt x="86" y="83"/>
                  </a:lnTo>
                  <a:lnTo>
                    <a:pt x="84" y="87"/>
                  </a:lnTo>
                  <a:lnTo>
                    <a:pt x="82" y="89"/>
                  </a:lnTo>
                  <a:lnTo>
                    <a:pt x="80" y="91"/>
                  </a:lnTo>
                  <a:lnTo>
                    <a:pt x="78" y="95"/>
                  </a:lnTo>
                  <a:lnTo>
                    <a:pt x="75" y="97"/>
                  </a:lnTo>
                  <a:lnTo>
                    <a:pt x="73" y="98"/>
                  </a:lnTo>
                  <a:lnTo>
                    <a:pt x="69" y="100"/>
                  </a:lnTo>
                  <a:lnTo>
                    <a:pt x="67" y="100"/>
                  </a:lnTo>
                  <a:lnTo>
                    <a:pt x="63" y="102"/>
                  </a:lnTo>
                  <a:lnTo>
                    <a:pt x="59" y="104"/>
                  </a:lnTo>
                  <a:lnTo>
                    <a:pt x="55" y="104"/>
                  </a:lnTo>
                  <a:lnTo>
                    <a:pt x="52" y="104"/>
                  </a:lnTo>
                  <a:lnTo>
                    <a:pt x="46" y="104"/>
                  </a:lnTo>
                  <a:lnTo>
                    <a:pt x="42" y="104"/>
                  </a:lnTo>
                  <a:lnTo>
                    <a:pt x="36" y="104"/>
                  </a:lnTo>
                  <a:lnTo>
                    <a:pt x="32" y="102"/>
                  </a:lnTo>
                  <a:lnTo>
                    <a:pt x="27" y="100"/>
                  </a:lnTo>
                  <a:lnTo>
                    <a:pt x="23" y="98"/>
                  </a:lnTo>
                  <a:lnTo>
                    <a:pt x="19" y="97"/>
                  </a:lnTo>
                  <a:lnTo>
                    <a:pt x="15" y="95"/>
                  </a:lnTo>
                  <a:lnTo>
                    <a:pt x="11" y="91"/>
                  </a:lnTo>
                  <a:lnTo>
                    <a:pt x="9" y="87"/>
                  </a:lnTo>
                  <a:lnTo>
                    <a:pt x="7" y="83"/>
                  </a:lnTo>
                  <a:lnTo>
                    <a:pt x="4" y="79"/>
                  </a:lnTo>
                  <a:lnTo>
                    <a:pt x="2" y="75"/>
                  </a:lnTo>
                  <a:lnTo>
                    <a:pt x="2" y="70"/>
                  </a:lnTo>
                  <a:lnTo>
                    <a:pt x="0" y="66"/>
                  </a:lnTo>
                  <a:lnTo>
                    <a:pt x="0" y="60"/>
                  </a:lnTo>
                  <a:lnTo>
                    <a:pt x="0" y="54"/>
                  </a:lnTo>
                  <a:lnTo>
                    <a:pt x="0" y="47"/>
                  </a:lnTo>
                  <a:lnTo>
                    <a:pt x="0" y="41"/>
                  </a:lnTo>
                  <a:lnTo>
                    <a:pt x="2" y="37"/>
                  </a:lnTo>
                  <a:lnTo>
                    <a:pt x="2" y="31"/>
                  </a:lnTo>
                  <a:lnTo>
                    <a:pt x="4" y="25"/>
                  </a:lnTo>
                  <a:lnTo>
                    <a:pt x="7" y="22"/>
                  </a:lnTo>
                  <a:lnTo>
                    <a:pt x="9" y="18"/>
                  </a:lnTo>
                  <a:lnTo>
                    <a:pt x="13" y="14"/>
                  </a:lnTo>
                  <a:lnTo>
                    <a:pt x="15" y="12"/>
                  </a:lnTo>
                  <a:lnTo>
                    <a:pt x="19" y="8"/>
                  </a:lnTo>
                  <a:lnTo>
                    <a:pt x="23" y="6"/>
                  </a:lnTo>
                  <a:lnTo>
                    <a:pt x="27" y="4"/>
                  </a:lnTo>
                  <a:lnTo>
                    <a:pt x="30" y="2"/>
                  </a:lnTo>
                  <a:lnTo>
                    <a:pt x="36" y="0"/>
                  </a:lnTo>
                  <a:lnTo>
                    <a:pt x="40" y="0"/>
                  </a:lnTo>
                  <a:lnTo>
                    <a:pt x="46" y="0"/>
                  </a:lnTo>
                  <a:lnTo>
                    <a:pt x="52" y="0"/>
                  </a:lnTo>
                  <a:lnTo>
                    <a:pt x="55" y="0"/>
                  </a:lnTo>
                  <a:lnTo>
                    <a:pt x="59" y="2"/>
                  </a:lnTo>
                  <a:lnTo>
                    <a:pt x="63" y="4"/>
                  </a:lnTo>
                  <a:lnTo>
                    <a:pt x="69" y="6"/>
                  </a:lnTo>
                  <a:lnTo>
                    <a:pt x="71" y="8"/>
                  </a:lnTo>
                  <a:lnTo>
                    <a:pt x="75" y="10"/>
                  </a:lnTo>
                  <a:lnTo>
                    <a:pt x="78" y="14"/>
                  </a:lnTo>
                  <a:lnTo>
                    <a:pt x="82" y="18"/>
                  </a:lnTo>
                  <a:lnTo>
                    <a:pt x="84" y="22"/>
                  </a:lnTo>
                  <a:lnTo>
                    <a:pt x="86" y="25"/>
                  </a:lnTo>
                  <a:lnTo>
                    <a:pt x="88" y="31"/>
                  </a:lnTo>
                  <a:lnTo>
                    <a:pt x="90" y="35"/>
                  </a:lnTo>
                  <a:lnTo>
                    <a:pt x="90" y="41"/>
                  </a:lnTo>
                  <a:lnTo>
                    <a:pt x="90" y="47"/>
                  </a:lnTo>
                  <a:lnTo>
                    <a:pt x="92" y="52"/>
                  </a:lnTo>
                  <a:lnTo>
                    <a:pt x="92" y="52"/>
                  </a:lnTo>
                  <a:lnTo>
                    <a:pt x="92" y="52"/>
                  </a:lnTo>
                  <a:lnTo>
                    <a:pt x="92" y="54"/>
                  </a:lnTo>
                  <a:lnTo>
                    <a:pt x="92" y="54"/>
                  </a:lnTo>
                  <a:lnTo>
                    <a:pt x="92" y="54"/>
                  </a:lnTo>
                  <a:lnTo>
                    <a:pt x="92" y="56"/>
                  </a:lnTo>
                  <a:lnTo>
                    <a:pt x="92" y="56"/>
                  </a:lnTo>
                  <a:lnTo>
                    <a:pt x="92" y="56"/>
                  </a:lnTo>
                  <a:lnTo>
                    <a:pt x="17" y="56"/>
                  </a:lnTo>
                  <a:lnTo>
                    <a:pt x="17" y="60"/>
                  </a:lnTo>
                  <a:lnTo>
                    <a:pt x="17" y="64"/>
                  </a:lnTo>
                  <a:lnTo>
                    <a:pt x="19" y="68"/>
                  </a:lnTo>
                  <a:lnTo>
                    <a:pt x="19" y="72"/>
                  </a:lnTo>
                  <a:lnTo>
                    <a:pt x="21" y="73"/>
                  </a:lnTo>
                  <a:lnTo>
                    <a:pt x="23" y="77"/>
                  </a:lnTo>
                  <a:lnTo>
                    <a:pt x="25" y="79"/>
                  </a:lnTo>
                  <a:lnTo>
                    <a:pt x="27" y="81"/>
                  </a:lnTo>
                  <a:lnTo>
                    <a:pt x="29" y="83"/>
                  </a:lnTo>
                  <a:lnTo>
                    <a:pt x="30" y="85"/>
                  </a:lnTo>
                  <a:lnTo>
                    <a:pt x="32" y="87"/>
                  </a:lnTo>
                  <a:lnTo>
                    <a:pt x="36" y="89"/>
                  </a:lnTo>
                  <a:lnTo>
                    <a:pt x="38" y="89"/>
                  </a:lnTo>
                  <a:lnTo>
                    <a:pt x="40" y="91"/>
                  </a:lnTo>
                  <a:lnTo>
                    <a:pt x="44" y="91"/>
                  </a:lnTo>
                  <a:lnTo>
                    <a:pt x="48" y="91"/>
                  </a:lnTo>
                  <a:lnTo>
                    <a:pt x="50" y="91"/>
                  </a:lnTo>
                  <a:lnTo>
                    <a:pt x="52" y="91"/>
                  </a:lnTo>
                  <a:lnTo>
                    <a:pt x="54" y="91"/>
                  </a:lnTo>
                  <a:lnTo>
                    <a:pt x="55" y="89"/>
                  </a:lnTo>
                  <a:lnTo>
                    <a:pt x="57" y="89"/>
                  </a:lnTo>
                  <a:lnTo>
                    <a:pt x="59" y="89"/>
                  </a:lnTo>
                  <a:lnTo>
                    <a:pt x="61" y="87"/>
                  </a:lnTo>
                  <a:lnTo>
                    <a:pt x="63" y="85"/>
                  </a:lnTo>
                  <a:lnTo>
                    <a:pt x="65" y="85"/>
                  </a:lnTo>
                  <a:lnTo>
                    <a:pt x="65" y="83"/>
                  </a:lnTo>
                  <a:lnTo>
                    <a:pt x="67" y="81"/>
                  </a:lnTo>
                  <a:lnTo>
                    <a:pt x="69" y="79"/>
                  </a:lnTo>
                  <a:lnTo>
                    <a:pt x="69" y="77"/>
                  </a:lnTo>
                  <a:lnTo>
                    <a:pt x="71" y="75"/>
                  </a:lnTo>
                  <a:lnTo>
                    <a:pt x="73" y="73"/>
                  </a:lnTo>
                  <a:lnTo>
                    <a:pt x="73" y="70"/>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08" name="Freeform 115"/>
            <p:cNvSpPr>
              <a:spLocks/>
            </p:cNvSpPr>
            <p:nvPr/>
          </p:nvSpPr>
          <p:spPr bwMode="auto">
            <a:xfrm>
              <a:off x="7478713" y="2466975"/>
              <a:ext cx="88900" cy="46038"/>
            </a:xfrm>
            <a:custGeom>
              <a:avLst/>
              <a:gdLst>
                <a:gd name="T0" fmla="*/ 0 w 56"/>
                <a:gd name="T1" fmla="*/ 29 h 29"/>
                <a:gd name="T2" fmla="*/ 56 w 56"/>
                <a:gd name="T3" fmla="*/ 29 h 29"/>
                <a:gd name="T4" fmla="*/ 56 w 56"/>
                <a:gd name="T5" fmla="*/ 27 h 29"/>
                <a:gd name="T6" fmla="*/ 56 w 56"/>
                <a:gd name="T7" fmla="*/ 23 h 29"/>
                <a:gd name="T8" fmla="*/ 56 w 56"/>
                <a:gd name="T9" fmla="*/ 21 h 29"/>
                <a:gd name="T10" fmla="*/ 54 w 56"/>
                <a:gd name="T11" fmla="*/ 17 h 29"/>
                <a:gd name="T12" fmla="*/ 54 w 56"/>
                <a:gd name="T13" fmla="*/ 15 h 29"/>
                <a:gd name="T14" fmla="*/ 52 w 56"/>
                <a:gd name="T15" fmla="*/ 13 h 29"/>
                <a:gd name="T16" fmla="*/ 52 w 56"/>
                <a:gd name="T17" fmla="*/ 11 h 29"/>
                <a:gd name="T18" fmla="*/ 50 w 56"/>
                <a:gd name="T19" fmla="*/ 9 h 29"/>
                <a:gd name="T20" fmla="*/ 48 w 56"/>
                <a:gd name="T21" fmla="*/ 8 h 29"/>
                <a:gd name="T22" fmla="*/ 46 w 56"/>
                <a:gd name="T23" fmla="*/ 6 h 29"/>
                <a:gd name="T24" fmla="*/ 42 w 56"/>
                <a:gd name="T25" fmla="*/ 4 h 29"/>
                <a:gd name="T26" fmla="*/ 40 w 56"/>
                <a:gd name="T27" fmla="*/ 4 h 29"/>
                <a:gd name="T28" fmla="*/ 38 w 56"/>
                <a:gd name="T29" fmla="*/ 2 h 29"/>
                <a:gd name="T30" fmla="*/ 35 w 56"/>
                <a:gd name="T31" fmla="*/ 2 h 29"/>
                <a:gd name="T32" fmla="*/ 33 w 56"/>
                <a:gd name="T33" fmla="*/ 0 h 29"/>
                <a:gd name="T34" fmla="*/ 29 w 56"/>
                <a:gd name="T35" fmla="*/ 0 h 29"/>
                <a:gd name="T36" fmla="*/ 27 w 56"/>
                <a:gd name="T37" fmla="*/ 0 h 29"/>
                <a:gd name="T38" fmla="*/ 23 w 56"/>
                <a:gd name="T39" fmla="*/ 0 h 29"/>
                <a:gd name="T40" fmla="*/ 21 w 56"/>
                <a:gd name="T41" fmla="*/ 2 h 29"/>
                <a:gd name="T42" fmla="*/ 19 w 56"/>
                <a:gd name="T43" fmla="*/ 2 h 29"/>
                <a:gd name="T44" fmla="*/ 15 w 56"/>
                <a:gd name="T45" fmla="*/ 4 h 29"/>
                <a:gd name="T46" fmla="*/ 13 w 56"/>
                <a:gd name="T47" fmla="*/ 6 h 29"/>
                <a:gd name="T48" fmla="*/ 12 w 56"/>
                <a:gd name="T49" fmla="*/ 6 h 29"/>
                <a:gd name="T50" fmla="*/ 10 w 56"/>
                <a:gd name="T51" fmla="*/ 8 h 29"/>
                <a:gd name="T52" fmla="*/ 8 w 56"/>
                <a:gd name="T53" fmla="*/ 9 h 29"/>
                <a:gd name="T54" fmla="*/ 6 w 56"/>
                <a:gd name="T55" fmla="*/ 11 h 29"/>
                <a:gd name="T56" fmla="*/ 4 w 56"/>
                <a:gd name="T57" fmla="*/ 15 h 29"/>
                <a:gd name="T58" fmla="*/ 4 w 56"/>
                <a:gd name="T59" fmla="*/ 17 h 29"/>
                <a:gd name="T60" fmla="*/ 2 w 56"/>
                <a:gd name="T61" fmla="*/ 19 h 29"/>
                <a:gd name="T62" fmla="*/ 2 w 56"/>
                <a:gd name="T63" fmla="*/ 23 h 29"/>
                <a:gd name="T64" fmla="*/ 2 w 56"/>
                <a:gd name="T65" fmla="*/ 25 h 29"/>
                <a:gd name="T66" fmla="*/ 0 w 56"/>
                <a:gd name="T6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29">
                  <a:moveTo>
                    <a:pt x="0" y="29"/>
                  </a:moveTo>
                  <a:lnTo>
                    <a:pt x="56" y="29"/>
                  </a:lnTo>
                  <a:lnTo>
                    <a:pt x="56" y="27"/>
                  </a:lnTo>
                  <a:lnTo>
                    <a:pt x="56" y="23"/>
                  </a:lnTo>
                  <a:lnTo>
                    <a:pt x="56" y="21"/>
                  </a:lnTo>
                  <a:lnTo>
                    <a:pt x="54" y="17"/>
                  </a:lnTo>
                  <a:lnTo>
                    <a:pt x="54" y="15"/>
                  </a:lnTo>
                  <a:lnTo>
                    <a:pt x="52" y="13"/>
                  </a:lnTo>
                  <a:lnTo>
                    <a:pt x="52" y="11"/>
                  </a:lnTo>
                  <a:lnTo>
                    <a:pt x="50" y="9"/>
                  </a:lnTo>
                  <a:lnTo>
                    <a:pt x="48" y="8"/>
                  </a:lnTo>
                  <a:lnTo>
                    <a:pt x="46" y="6"/>
                  </a:lnTo>
                  <a:lnTo>
                    <a:pt x="42" y="4"/>
                  </a:lnTo>
                  <a:lnTo>
                    <a:pt x="40" y="4"/>
                  </a:lnTo>
                  <a:lnTo>
                    <a:pt x="38" y="2"/>
                  </a:lnTo>
                  <a:lnTo>
                    <a:pt x="35" y="2"/>
                  </a:lnTo>
                  <a:lnTo>
                    <a:pt x="33" y="0"/>
                  </a:lnTo>
                  <a:lnTo>
                    <a:pt x="29" y="0"/>
                  </a:lnTo>
                  <a:lnTo>
                    <a:pt x="27" y="0"/>
                  </a:lnTo>
                  <a:lnTo>
                    <a:pt x="23" y="0"/>
                  </a:lnTo>
                  <a:lnTo>
                    <a:pt x="21" y="2"/>
                  </a:lnTo>
                  <a:lnTo>
                    <a:pt x="19" y="2"/>
                  </a:lnTo>
                  <a:lnTo>
                    <a:pt x="15" y="4"/>
                  </a:lnTo>
                  <a:lnTo>
                    <a:pt x="13" y="6"/>
                  </a:lnTo>
                  <a:lnTo>
                    <a:pt x="12" y="6"/>
                  </a:lnTo>
                  <a:lnTo>
                    <a:pt x="10" y="8"/>
                  </a:lnTo>
                  <a:lnTo>
                    <a:pt x="8" y="9"/>
                  </a:lnTo>
                  <a:lnTo>
                    <a:pt x="6" y="11"/>
                  </a:lnTo>
                  <a:lnTo>
                    <a:pt x="4" y="15"/>
                  </a:lnTo>
                  <a:lnTo>
                    <a:pt x="4" y="17"/>
                  </a:lnTo>
                  <a:lnTo>
                    <a:pt x="2" y="19"/>
                  </a:lnTo>
                  <a:lnTo>
                    <a:pt x="2" y="23"/>
                  </a:lnTo>
                  <a:lnTo>
                    <a:pt x="2" y="25"/>
                  </a:lnTo>
                  <a:lnTo>
                    <a:pt x="0" y="29"/>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09" name="Freeform 116"/>
            <p:cNvSpPr>
              <a:spLocks/>
            </p:cNvSpPr>
            <p:nvPr/>
          </p:nvSpPr>
          <p:spPr bwMode="auto">
            <a:xfrm>
              <a:off x="7627938" y="2444750"/>
              <a:ext cx="136525" cy="223838"/>
            </a:xfrm>
            <a:custGeom>
              <a:avLst/>
              <a:gdLst>
                <a:gd name="T0" fmla="*/ 0 w 86"/>
                <a:gd name="T1" fmla="*/ 2 h 141"/>
                <a:gd name="T2" fmla="*/ 15 w 86"/>
                <a:gd name="T3" fmla="*/ 16 h 141"/>
                <a:gd name="T4" fmla="*/ 19 w 86"/>
                <a:gd name="T5" fmla="*/ 12 h 141"/>
                <a:gd name="T6" fmla="*/ 21 w 86"/>
                <a:gd name="T7" fmla="*/ 8 h 141"/>
                <a:gd name="T8" fmla="*/ 25 w 86"/>
                <a:gd name="T9" fmla="*/ 6 h 141"/>
                <a:gd name="T10" fmla="*/ 29 w 86"/>
                <a:gd name="T11" fmla="*/ 4 h 141"/>
                <a:gd name="T12" fmla="*/ 33 w 86"/>
                <a:gd name="T13" fmla="*/ 2 h 141"/>
                <a:gd name="T14" fmla="*/ 37 w 86"/>
                <a:gd name="T15" fmla="*/ 2 h 141"/>
                <a:gd name="T16" fmla="*/ 40 w 86"/>
                <a:gd name="T17" fmla="*/ 0 h 141"/>
                <a:gd name="T18" fmla="*/ 44 w 86"/>
                <a:gd name="T19" fmla="*/ 0 h 141"/>
                <a:gd name="T20" fmla="*/ 52 w 86"/>
                <a:gd name="T21" fmla="*/ 0 h 141"/>
                <a:gd name="T22" fmla="*/ 58 w 86"/>
                <a:gd name="T23" fmla="*/ 2 h 141"/>
                <a:gd name="T24" fmla="*/ 62 w 86"/>
                <a:gd name="T25" fmla="*/ 4 h 141"/>
                <a:gd name="T26" fmla="*/ 67 w 86"/>
                <a:gd name="T27" fmla="*/ 6 h 141"/>
                <a:gd name="T28" fmla="*/ 71 w 86"/>
                <a:gd name="T29" fmla="*/ 10 h 141"/>
                <a:gd name="T30" fmla="*/ 77 w 86"/>
                <a:gd name="T31" fmla="*/ 16 h 141"/>
                <a:gd name="T32" fmla="*/ 79 w 86"/>
                <a:gd name="T33" fmla="*/ 20 h 141"/>
                <a:gd name="T34" fmla="*/ 83 w 86"/>
                <a:gd name="T35" fmla="*/ 25 h 141"/>
                <a:gd name="T36" fmla="*/ 85 w 86"/>
                <a:gd name="T37" fmla="*/ 31 h 141"/>
                <a:gd name="T38" fmla="*/ 86 w 86"/>
                <a:gd name="T39" fmla="*/ 39 h 141"/>
                <a:gd name="T40" fmla="*/ 86 w 86"/>
                <a:gd name="T41" fmla="*/ 45 h 141"/>
                <a:gd name="T42" fmla="*/ 86 w 86"/>
                <a:gd name="T43" fmla="*/ 52 h 141"/>
                <a:gd name="T44" fmla="*/ 86 w 86"/>
                <a:gd name="T45" fmla="*/ 60 h 141"/>
                <a:gd name="T46" fmla="*/ 86 w 86"/>
                <a:gd name="T47" fmla="*/ 66 h 141"/>
                <a:gd name="T48" fmla="*/ 85 w 86"/>
                <a:gd name="T49" fmla="*/ 73 h 141"/>
                <a:gd name="T50" fmla="*/ 81 w 86"/>
                <a:gd name="T51" fmla="*/ 79 h 141"/>
                <a:gd name="T52" fmla="*/ 79 w 86"/>
                <a:gd name="T53" fmla="*/ 85 h 141"/>
                <a:gd name="T54" fmla="*/ 75 w 86"/>
                <a:gd name="T55" fmla="*/ 91 h 141"/>
                <a:gd name="T56" fmla="*/ 71 w 86"/>
                <a:gd name="T57" fmla="*/ 95 h 141"/>
                <a:gd name="T58" fmla="*/ 65 w 86"/>
                <a:gd name="T59" fmla="*/ 98 h 141"/>
                <a:gd name="T60" fmla="*/ 60 w 86"/>
                <a:gd name="T61" fmla="*/ 100 h 141"/>
                <a:gd name="T62" fmla="*/ 56 w 86"/>
                <a:gd name="T63" fmla="*/ 102 h 141"/>
                <a:gd name="T64" fmla="*/ 50 w 86"/>
                <a:gd name="T65" fmla="*/ 104 h 141"/>
                <a:gd name="T66" fmla="*/ 44 w 86"/>
                <a:gd name="T67" fmla="*/ 104 h 141"/>
                <a:gd name="T68" fmla="*/ 40 w 86"/>
                <a:gd name="T69" fmla="*/ 104 h 141"/>
                <a:gd name="T70" fmla="*/ 37 w 86"/>
                <a:gd name="T71" fmla="*/ 104 h 141"/>
                <a:gd name="T72" fmla="*/ 33 w 86"/>
                <a:gd name="T73" fmla="*/ 102 h 141"/>
                <a:gd name="T74" fmla="*/ 29 w 86"/>
                <a:gd name="T75" fmla="*/ 100 h 141"/>
                <a:gd name="T76" fmla="*/ 25 w 86"/>
                <a:gd name="T77" fmla="*/ 98 h 141"/>
                <a:gd name="T78" fmla="*/ 23 w 86"/>
                <a:gd name="T79" fmla="*/ 97 h 141"/>
                <a:gd name="T80" fmla="*/ 19 w 86"/>
                <a:gd name="T81" fmla="*/ 95 h 141"/>
                <a:gd name="T82" fmla="*/ 17 w 86"/>
                <a:gd name="T83" fmla="*/ 93 h 141"/>
                <a:gd name="T84" fmla="*/ 0 w 86"/>
                <a:gd name="T8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141">
                  <a:moveTo>
                    <a:pt x="0" y="141"/>
                  </a:moveTo>
                  <a:lnTo>
                    <a:pt x="0" y="2"/>
                  </a:lnTo>
                  <a:lnTo>
                    <a:pt x="15" y="2"/>
                  </a:lnTo>
                  <a:lnTo>
                    <a:pt x="15" y="16"/>
                  </a:lnTo>
                  <a:lnTo>
                    <a:pt x="17" y="14"/>
                  </a:lnTo>
                  <a:lnTo>
                    <a:pt x="19" y="12"/>
                  </a:lnTo>
                  <a:lnTo>
                    <a:pt x="21" y="10"/>
                  </a:lnTo>
                  <a:lnTo>
                    <a:pt x="21" y="8"/>
                  </a:lnTo>
                  <a:lnTo>
                    <a:pt x="23" y="8"/>
                  </a:lnTo>
                  <a:lnTo>
                    <a:pt x="25" y="6"/>
                  </a:lnTo>
                  <a:lnTo>
                    <a:pt x="27" y="6"/>
                  </a:lnTo>
                  <a:lnTo>
                    <a:pt x="29" y="4"/>
                  </a:lnTo>
                  <a:lnTo>
                    <a:pt x="31" y="4"/>
                  </a:lnTo>
                  <a:lnTo>
                    <a:pt x="33" y="2"/>
                  </a:lnTo>
                  <a:lnTo>
                    <a:pt x="35" y="2"/>
                  </a:lnTo>
                  <a:lnTo>
                    <a:pt x="37" y="2"/>
                  </a:lnTo>
                  <a:lnTo>
                    <a:pt x="38" y="0"/>
                  </a:lnTo>
                  <a:lnTo>
                    <a:pt x="40" y="0"/>
                  </a:lnTo>
                  <a:lnTo>
                    <a:pt x="42" y="0"/>
                  </a:lnTo>
                  <a:lnTo>
                    <a:pt x="44" y="0"/>
                  </a:lnTo>
                  <a:lnTo>
                    <a:pt x="48" y="0"/>
                  </a:lnTo>
                  <a:lnTo>
                    <a:pt x="52" y="0"/>
                  </a:lnTo>
                  <a:lnTo>
                    <a:pt x="54" y="0"/>
                  </a:lnTo>
                  <a:lnTo>
                    <a:pt x="58" y="2"/>
                  </a:lnTo>
                  <a:lnTo>
                    <a:pt x="60" y="2"/>
                  </a:lnTo>
                  <a:lnTo>
                    <a:pt x="62" y="4"/>
                  </a:lnTo>
                  <a:lnTo>
                    <a:pt x="65" y="6"/>
                  </a:lnTo>
                  <a:lnTo>
                    <a:pt x="67" y="6"/>
                  </a:lnTo>
                  <a:lnTo>
                    <a:pt x="69" y="8"/>
                  </a:lnTo>
                  <a:lnTo>
                    <a:pt x="71" y="10"/>
                  </a:lnTo>
                  <a:lnTo>
                    <a:pt x="75" y="12"/>
                  </a:lnTo>
                  <a:lnTo>
                    <a:pt x="77" y="16"/>
                  </a:lnTo>
                  <a:lnTo>
                    <a:pt x="77" y="18"/>
                  </a:lnTo>
                  <a:lnTo>
                    <a:pt x="79" y="20"/>
                  </a:lnTo>
                  <a:lnTo>
                    <a:pt x="81" y="23"/>
                  </a:lnTo>
                  <a:lnTo>
                    <a:pt x="83" y="25"/>
                  </a:lnTo>
                  <a:lnTo>
                    <a:pt x="83" y="29"/>
                  </a:lnTo>
                  <a:lnTo>
                    <a:pt x="85" y="31"/>
                  </a:lnTo>
                  <a:lnTo>
                    <a:pt x="85" y="35"/>
                  </a:lnTo>
                  <a:lnTo>
                    <a:pt x="86" y="39"/>
                  </a:lnTo>
                  <a:lnTo>
                    <a:pt x="86" y="41"/>
                  </a:lnTo>
                  <a:lnTo>
                    <a:pt x="86" y="45"/>
                  </a:lnTo>
                  <a:lnTo>
                    <a:pt x="86" y="48"/>
                  </a:lnTo>
                  <a:lnTo>
                    <a:pt x="86" y="52"/>
                  </a:lnTo>
                  <a:lnTo>
                    <a:pt x="86" y="56"/>
                  </a:lnTo>
                  <a:lnTo>
                    <a:pt x="86" y="60"/>
                  </a:lnTo>
                  <a:lnTo>
                    <a:pt x="86" y="62"/>
                  </a:lnTo>
                  <a:lnTo>
                    <a:pt x="86" y="66"/>
                  </a:lnTo>
                  <a:lnTo>
                    <a:pt x="85" y="70"/>
                  </a:lnTo>
                  <a:lnTo>
                    <a:pt x="85" y="73"/>
                  </a:lnTo>
                  <a:lnTo>
                    <a:pt x="83" y="75"/>
                  </a:lnTo>
                  <a:lnTo>
                    <a:pt x="81" y="79"/>
                  </a:lnTo>
                  <a:lnTo>
                    <a:pt x="81" y="83"/>
                  </a:lnTo>
                  <a:lnTo>
                    <a:pt x="79" y="85"/>
                  </a:lnTo>
                  <a:lnTo>
                    <a:pt x="77" y="87"/>
                  </a:lnTo>
                  <a:lnTo>
                    <a:pt x="75" y="91"/>
                  </a:lnTo>
                  <a:lnTo>
                    <a:pt x="73" y="93"/>
                  </a:lnTo>
                  <a:lnTo>
                    <a:pt x="71" y="95"/>
                  </a:lnTo>
                  <a:lnTo>
                    <a:pt x="67" y="97"/>
                  </a:lnTo>
                  <a:lnTo>
                    <a:pt x="65" y="98"/>
                  </a:lnTo>
                  <a:lnTo>
                    <a:pt x="63" y="100"/>
                  </a:lnTo>
                  <a:lnTo>
                    <a:pt x="60" y="100"/>
                  </a:lnTo>
                  <a:lnTo>
                    <a:pt x="58" y="102"/>
                  </a:lnTo>
                  <a:lnTo>
                    <a:pt x="56" y="102"/>
                  </a:lnTo>
                  <a:lnTo>
                    <a:pt x="52" y="104"/>
                  </a:lnTo>
                  <a:lnTo>
                    <a:pt x="50" y="104"/>
                  </a:lnTo>
                  <a:lnTo>
                    <a:pt x="46" y="104"/>
                  </a:lnTo>
                  <a:lnTo>
                    <a:pt x="44" y="104"/>
                  </a:lnTo>
                  <a:lnTo>
                    <a:pt x="42" y="104"/>
                  </a:lnTo>
                  <a:lnTo>
                    <a:pt x="40" y="104"/>
                  </a:lnTo>
                  <a:lnTo>
                    <a:pt x="38" y="104"/>
                  </a:lnTo>
                  <a:lnTo>
                    <a:pt x="37" y="104"/>
                  </a:lnTo>
                  <a:lnTo>
                    <a:pt x="35" y="102"/>
                  </a:lnTo>
                  <a:lnTo>
                    <a:pt x="33" y="102"/>
                  </a:lnTo>
                  <a:lnTo>
                    <a:pt x="31" y="102"/>
                  </a:lnTo>
                  <a:lnTo>
                    <a:pt x="29" y="100"/>
                  </a:lnTo>
                  <a:lnTo>
                    <a:pt x="27" y="100"/>
                  </a:lnTo>
                  <a:lnTo>
                    <a:pt x="25" y="98"/>
                  </a:lnTo>
                  <a:lnTo>
                    <a:pt x="23" y="98"/>
                  </a:lnTo>
                  <a:lnTo>
                    <a:pt x="23" y="97"/>
                  </a:lnTo>
                  <a:lnTo>
                    <a:pt x="21" y="97"/>
                  </a:lnTo>
                  <a:lnTo>
                    <a:pt x="19" y="95"/>
                  </a:lnTo>
                  <a:lnTo>
                    <a:pt x="19" y="93"/>
                  </a:lnTo>
                  <a:lnTo>
                    <a:pt x="17" y="93"/>
                  </a:lnTo>
                  <a:lnTo>
                    <a:pt x="17" y="141"/>
                  </a:lnTo>
                  <a:lnTo>
                    <a:pt x="0" y="141"/>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10" name="Freeform 117"/>
            <p:cNvSpPr>
              <a:spLocks/>
            </p:cNvSpPr>
            <p:nvPr/>
          </p:nvSpPr>
          <p:spPr bwMode="auto">
            <a:xfrm>
              <a:off x="7651750" y="2466975"/>
              <a:ext cx="85725" cy="122238"/>
            </a:xfrm>
            <a:custGeom>
              <a:avLst/>
              <a:gdLst>
                <a:gd name="T0" fmla="*/ 0 w 54"/>
                <a:gd name="T1" fmla="*/ 44 h 77"/>
                <a:gd name="T2" fmla="*/ 2 w 54"/>
                <a:gd name="T3" fmla="*/ 52 h 77"/>
                <a:gd name="T4" fmla="*/ 4 w 54"/>
                <a:gd name="T5" fmla="*/ 59 h 77"/>
                <a:gd name="T6" fmla="*/ 6 w 54"/>
                <a:gd name="T7" fmla="*/ 65 h 77"/>
                <a:gd name="T8" fmla="*/ 10 w 54"/>
                <a:gd name="T9" fmla="*/ 69 h 77"/>
                <a:gd name="T10" fmla="*/ 16 w 54"/>
                <a:gd name="T11" fmla="*/ 73 h 77"/>
                <a:gd name="T12" fmla="*/ 20 w 54"/>
                <a:gd name="T13" fmla="*/ 75 h 77"/>
                <a:gd name="T14" fmla="*/ 25 w 54"/>
                <a:gd name="T15" fmla="*/ 77 h 77"/>
                <a:gd name="T16" fmla="*/ 31 w 54"/>
                <a:gd name="T17" fmla="*/ 77 h 77"/>
                <a:gd name="T18" fmla="*/ 35 w 54"/>
                <a:gd name="T19" fmla="*/ 75 h 77"/>
                <a:gd name="T20" fmla="*/ 41 w 54"/>
                <a:gd name="T21" fmla="*/ 73 h 77"/>
                <a:gd name="T22" fmla="*/ 45 w 54"/>
                <a:gd name="T23" fmla="*/ 69 h 77"/>
                <a:gd name="T24" fmla="*/ 48 w 54"/>
                <a:gd name="T25" fmla="*/ 65 h 77"/>
                <a:gd name="T26" fmla="*/ 52 w 54"/>
                <a:gd name="T27" fmla="*/ 59 h 77"/>
                <a:gd name="T28" fmla="*/ 54 w 54"/>
                <a:gd name="T29" fmla="*/ 52 h 77"/>
                <a:gd name="T30" fmla="*/ 54 w 54"/>
                <a:gd name="T31" fmla="*/ 42 h 77"/>
                <a:gd name="T32" fmla="*/ 54 w 54"/>
                <a:gd name="T33" fmla="*/ 33 h 77"/>
                <a:gd name="T34" fmla="*/ 54 w 54"/>
                <a:gd name="T35" fmla="*/ 25 h 77"/>
                <a:gd name="T36" fmla="*/ 52 w 54"/>
                <a:gd name="T37" fmla="*/ 17 h 77"/>
                <a:gd name="T38" fmla="*/ 48 w 54"/>
                <a:gd name="T39" fmla="*/ 11 h 77"/>
                <a:gd name="T40" fmla="*/ 45 w 54"/>
                <a:gd name="T41" fmla="*/ 8 h 77"/>
                <a:gd name="T42" fmla="*/ 41 w 54"/>
                <a:gd name="T43" fmla="*/ 4 h 77"/>
                <a:gd name="T44" fmla="*/ 37 w 54"/>
                <a:gd name="T45" fmla="*/ 2 h 77"/>
                <a:gd name="T46" fmla="*/ 31 w 54"/>
                <a:gd name="T47" fmla="*/ 0 h 77"/>
                <a:gd name="T48" fmla="*/ 25 w 54"/>
                <a:gd name="T49" fmla="*/ 0 h 77"/>
                <a:gd name="T50" fmla="*/ 20 w 54"/>
                <a:gd name="T51" fmla="*/ 2 h 77"/>
                <a:gd name="T52" fmla="*/ 16 w 54"/>
                <a:gd name="T53" fmla="*/ 4 h 77"/>
                <a:gd name="T54" fmla="*/ 12 w 54"/>
                <a:gd name="T55" fmla="*/ 8 h 77"/>
                <a:gd name="T56" fmla="*/ 8 w 54"/>
                <a:gd name="T57" fmla="*/ 13 h 77"/>
                <a:gd name="T58" fmla="*/ 4 w 54"/>
                <a:gd name="T59" fmla="*/ 19 h 77"/>
                <a:gd name="T60" fmla="*/ 2 w 54"/>
                <a:gd name="T61" fmla="*/ 27 h 77"/>
                <a:gd name="T62" fmla="*/ 0 w 54"/>
                <a:gd name="T63"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77">
                  <a:moveTo>
                    <a:pt x="0" y="38"/>
                  </a:moveTo>
                  <a:lnTo>
                    <a:pt x="0" y="44"/>
                  </a:lnTo>
                  <a:lnTo>
                    <a:pt x="2" y="48"/>
                  </a:lnTo>
                  <a:lnTo>
                    <a:pt x="2" y="52"/>
                  </a:lnTo>
                  <a:lnTo>
                    <a:pt x="2" y="56"/>
                  </a:lnTo>
                  <a:lnTo>
                    <a:pt x="4" y="59"/>
                  </a:lnTo>
                  <a:lnTo>
                    <a:pt x="6" y="61"/>
                  </a:lnTo>
                  <a:lnTo>
                    <a:pt x="6" y="65"/>
                  </a:lnTo>
                  <a:lnTo>
                    <a:pt x="8" y="67"/>
                  </a:lnTo>
                  <a:lnTo>
                    <a:pt x="10" y="69"/>
                  </a:lnTo>
                  <a:lnTo>
                    <a:pt x="12" y="71"/>
                  </a:lnTo>
                  <a:lnTo>
                    <a:pt x="16" y="73"/>
                  </a:lnTo>
                  <a:lnTo>
                    <a:pt x="18" y="75"/>
                  </a:lnTo>
                  <a:lnTo>
                    <a:pt x="20" y="75"/>
                  </a:lnTo>
                  <a:lnTo>
                    <a:pt x="22" y="77"/>
                  </a:lnTo>
                  <a:lnTo>
                    <a:pt x="25" y="77"/>
                  </a:lnTo>
                  <a:lnTo>
                    <a:pt x="27" y="77"/>
                  </a:lnTo>
                  <a:lnTo>
                    <a:pt x="31" y="77"/>
                  </a:lnTo>
                  <a:lnTo>
                    <a:pt x="33" y="77"/>
                  </a:lnTo>
                  <a:lnTo>
                    <a:pt x="35" y="75"/>
                  </a:lnTo>
                  <a:lnTo>
                    <a:pt x="39" y="75"/>
                  </a:lnTo>
                  <a:lnTo>
                    <a:pt x="41" y="73"/>
                  </a:lnTo>
                  <a:lnTo>
                    <a:pt x="43" y="71"/>
                  </a:lnTo>
                  <a:lnTo>
                    <a:pt x="45" y="69"/>
                  </a:lnTo>
                  <a:lnTo>
                    <a:pt x="47" y="67"/>
                  </a:lnTo>
                  <a:lnTo>
                    <a:pt x="48" y="65"/>
                  </a:lnTo>
                  <a:lnTo>
                    <a:pt x="50" y="61"/>
                  </a:lnTo>
                  <a:lnTo>
                    <a:pt x="52" y="59"/>
                  </a:lnTo>
                  <a:lnTo>
                    <a:pt x="52" y="56"/>
                  </a:lnTo>
                  <a:lnTo>
                    <a:pt x="54" y="52"/>
                  </a:lnTo>
                  <a:lnTo>
                    <a:pt x="54" y="48"/>
                  </a:lnTo>
                  <a:lnTo>
                    <a:pt x="54" y="42"/>
                  </a:lnTo>
                  <a:lnTo>
                    <a:pt x="54" y="38"/>
                  </a:lnTo>
                  <a:lnTo>
                    <a:pt x="54" y="33"/>
                  </a:lnTo>
                  <a:lnTo>
                    <a:pt x="54" y="29"/>
                  </a:lnTo>
                  <a:lnTo>
                    <a:pt x="54" y="25"/>
                  </a:lnTo>
                  <a:lnTo>
                    <a:pt x="52" y="21"/>
                  </a:lnTo>
                  <a:lnTo>
                    <a:pt x="52" y="17"/>
                  </a:lnTo>
                  <a:lnTo>
                    <a:pt x="50" y="15"/>
                  </a:lnTo>
                  <a:lnTo>
                    <a:pt x="48" y="11"/>
                  </a:lnTo>
                  <a:lnTo>
                    <a:pt x="47" y="9"/>
                  </a:lnTo>
                  <a:lnTo>
                    <a:pt x="45" y="8"/>
                  </a:lnTo>
                  <a:lnTo>
                    <a:pt x="43" y="6"/>
                  </a:lnTo>
                  <a:lnTo>
                    <a:pt x="41" y="4"/>
                  </a:lnTo>
                  <a:lnTo>
                    <a:pt x="39" y="2"/>
                  </a:lnTo>
                  <a:lnTo>
                    <a:pt x="37" y="2"/>
                  </a:lnTo>
                  <a:lnTo>
                    <a:pt x="33" y="0"/>
                  </a:lnTo>
                  <a:lnTo>
                    <a:pt x="31" y="0"/>
                  </a:lnTo>
                  <a:lnTo>
                    <a:pt x="29" y="0"/>
                  </a:lnTo>
                  <a:lnTo>
                    <a:pt x="25" y="0"/>
                  </a:lnTo>
                  <a:lnTo>
                    <a:pt x="23" y="0"/>
                  </a:lnTo>
                  <a:lnTo>
                    <a:pt x="20" y="2"/>
                  </a:lnTo>
                  <a:lnTo>
                    <a:pt x="18" y="2"/>
                  </a:lnTo>
                  <a:lnTo>
                    <a:pt x="16" y="4"/>
                  </a:lnTo>
                  <a:lnTo>
                    <a:pt x="14" y="6"/>
                  </a:lnTo>
                  <a:lnTo>
                    <a:pt x="12" y="8"/>
                  </a:lnTo>
                  <a:lnTo>
                    <a:pt x="10" y="9"/>
                  </a:lnTo>
                  <a:lnTo>
                    <a:pt x="8" y="13"/>
                  </a:lnTo>
                  <a:lnTo>
                    <a:pt x="6" y="15"/>
                  </a:lnTo>
                  <a:lnTo>
                    <a:pt x="4" y="19"/>
                  </a:lnTo>
                  <a:lnTo>
                    <a:pt x="2" y="23"/>
                  </a:lnTo>
                  <a:lnTo>
                    <a:pt x="2" y="27"/>
                  </a:lnTo>
                  <a:lnTo>
                    <a:pt x="2" y="31"/>
                  </a:lnTo>
                  <a:lnTo>
                    <a:pt x="0" y="34"/>
                  </a:lnTo>
                  <a:lnTo>
                    <a:pt x="0" y="38"/>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11" name="Freeform 118"/>
            <p:cNvSpPr>
              <a:spLocks/>
            </p:cNvSpPr>
            <p:nvPr/>
          </p:nvSpPr>
          <p:spPr bwMode="auto">
            <a:xfrm>
              <a:off x="7783513" y="2393950"/>
              <a:ext cx="76200" cy="215900"/>
            </a:xfrm>
            <a:custGeom>
              <a:avLst/>
              <a:gdLst>
                <a:gd name="T0" fmla="*/ 48 w 48"/>
                <a:gd name="T1" fmla="*/ 134 h 136"/>
                <a:gd name="T2" fmla="*/ 46 w 48"/>
                <a:gd name="T3" fmla="*/ 134 h 136"/>
                <a:gd name="T4" fmla="*/ 42 w 48"/>
                <a:gd name="T5" fmla="*/ 134 h 136"/>
                <a:gd name="T6" fmla="*/ 38 w 48"/>
                <a:gd name="T7" fmla="*/ 136 h 136"/>
                <a:gd name="T8" fmla="*/ 36 w 48"/>
                <a:gd name="T9" fmla="*/ 136 h 136"/>
                <a:gd name="T10" fmla="*/ 31 w 48"/>
                <a:gd name="T11" fmla="*/ 136 h 136"/>
                <a:gd name="T12" fmla="*/ 27 w 48"/>
                <a:gd name="T13" fmla="*/ 134 h 136"/>
                <a:gd name="T14" fmla="*/ 25 w 48"/>
                <a:gd name="T15" fmla="*/ 134 h 136"/>
                <a:gd name="T16" fmla="*/ 21 w 48"/>
                <a:gd name="T17" fmla="*/ 132 h 136"/>
                <a:gd name="T18" fmla="*/ 19 w 48"/>
                <a:gd name="T19" fmla="*/ 130 h 136"/>
                <a:gd name="T20" fmla="*/ 17 w 48"/>
                <a:gd name="T21" fmla="*/ 129 h 136"/>
                <a:gd name="T22" fmla="*/ 15 w 48"/>
                <a:gd name="T23" fmla="*/ 127 h 136"/>
                <a:gd name="T24" fmla="*/ 15 w 48"/>
                <a:gd name="T25" fmla="*/ 125 h 136"/>
                <a:gd name="T26" fmla="*/ 13 w 48"/>
                <a:gd name="T27" fmla="*/ 123 h 136"/>
                <a:gd name="T28" fmla="*/ 13 w 48"/>
                <a:gd name="T29" fmla="*/ 117 h 136"/>
                <a:gd name="T30" fmla="*/ 13 w 48"/>
                <a:gd name="T31" fmla="*/ 111 h 136"/>
                <a:gd name="T32" fmla="*/ 13 w 48"/>
                <a:gd name="T33" fmla="*/ 105 h 136"/>
                <a:gd name="T34" fmla="*/ 0 w 48"/>
                <a:gd name="T35" fmla="*/ 48 h 136"/>
                <a:gd name="T36" fmla="*/ 13 w 48"/>
                <a:gd name="T37" fmla="*/ 34 h 136"/>
                <a:gd name="T38" fmla="*/ 29 w 48"/>
                <a:gd name="T39" fmla="*/ 0 h 136"/>
                <a:gd name="T40" fmla="*/ 46 w 48"/>
                <a:gd name="T41" fmla="*/ 34 h 136"/>
                <a:gd name="T42" fmla="*/ 29 w 48"/>
                <a:gd name="T43" fmla="*/ 48 h 136"/>
                <a:gd name="T44" fmla="*/ 29 w 48"/>
                <a:gd name="T45" fmla="*/ 107 h 136"/>
                <a:gd name="T46" fmla="*/ 29 w 48"/>
                <a:gd name="T47" fmla="*/ 111 h 136"/>
                <a:gd name="T48" fmla="*/ 29 w 48"/>
                <a:gd name="T49" fmla="*/ 113 h 136"/>
                <a:gd name="T50" fmla="*/ 31 w 48"/>
                <a:gd name="T51" fmla="*/ 115 h 136"/>
                <a:gd name="T52" fmla="*/ 31 w 48"/>
                <a:gd name="T53" fmla="*/ 115 h 136"/>
                <a:gd name="T54" fmla="*/ 31 w 48"/>
                <a:gd name="T55" fmla="*/ 117 h 136"/>
                <a:gd name="T56" fmla="*/ 33 w 48"/>
                <a:gd name="T57" fmla="*/ 117 h 136"/>
                <a:gd name="T58" fmla="*/ 33 w 48"/>
                <a:gd name="T59" fmla="*/ 119 h 136"/>
                <a:gd name="T60" fmla="*/ 35 w 48"/>
                <a:gd name="T61" fmla="*/ 119 h 136"/>
                <a:gd name="T62" fmla="*/ 35 w 48"/>
                <a:gd name="T63" fmla="*/ 119 h 136"/>
                <a:gd name="T64" fmla="*/ 36 w 48"/>
                <a:gd name="T65" fmla="*/ 119 h 136"/>
                <a:gd name="T66" fmla="*/ 38 w 48"/>
                <a:gd name="T67" fmla="*/ 119 h 136"/>
                <a:gd name="T68" fmla="*/ 40 w 48"/>
                <a:gd name="T69" fmla="*/ 119 h 136"/>
                <a:gd name="T70" fmla="*/ 40 w 48"/>
                <a:gd name="T71" fmla="*/ 119 h 136"/>
                <a:gd name="T72" fmla="*/ 42 w 48"/>
                <a:gd name="T73" fmla="*/ 119 h 136"/>
                <a:gd name="T74" fmla="*/ 46 w 48"/>
                <a:gd name="T75" fmla="*/ 11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136">
                  <a:moveTo>
                    <a:pt x="46" y="119"/>
                  </a:moveTo>
                  <a:lnTo>
                    <a:pt x="48" y="134"/>
                  </a:lnTo>
                  <a:lnTo>
                    <a:pt x="46" y="134"/>
                  </a:lnTo>
                  <a:lnTo>
                    <a:pt x="46" y="134"/>
                  </a:lnTo>
                  <a:lnTo>
                    <a:pt x="44" y="134"/>
                  </a:lnTo>
                  <a:lnTo>
                    <a:pt x="42" y="134"/>
                  </a:lnTo>
                  <a:lnTo>
                    <a:pt x="40" y="136"/>
                  </a:lnTo>
                  <a:lnTo>
                    <a:pt x="38" y="136"/>
                  </a:lnTo>
                  <a:lnTo>
                    <a:pt x="36" y="136"/>
                  </a:lnTo>
                  <a:lnTo>
                    <a:pt x="36" y="136"/>
                  </a:lnTo>
                  <a:lnTo>
                    <a:pt x="35" y="136"/>
                  </a:lnTo>
                  <a:lnTo>
                    <a:pt x="31" y="136"/>
                  </a:lnTo>
                  <a:lnTo>
                    <a:pt x="29" y="134"/>
                  </a:lnTo>
                  <a:lnTo>
                    <a:pt x="27" y="134"/>
                  </a:lnTo>
                  <a:lnTo>
                    <a:pt x="27" y="134"/>
                  </a:lnTo>
                  <a:lnTo>
                    <a:pt x="25" y="134"/>
                  </a:lnTo>
                  <a:lnTo>
                    <a:pt x="23" y="134"/>
                  </a:lnTo>
                  <a:lnTo>
                    <a:pt x="21" y="132"/>
                  </a:lnTo>
                  <a:lnTo>
                    <a:pt x="21" y="132"/>
                  </a:lnTo>
                  <a:lnTo>
                    <a:pt x="19" y="130"/>
                  </a:lnTo>
                  <a:lnTo>
                    <a:pt x="19" y="130"/>
                  </a:lnTo>
                  <a:lnTo>
                    <a:pt x="17" y="129"/>
                  </a:lnTo>
                  <a:lnTo>
                    <a:pt x="17" y="129"/>
                  </a:lnTo>
                  <a:lnTo>
                    <a:pt x="15" y="127"/>
                  </a:lnTo>
                  <a:lnTo>
                    <a:pt x="15" y="127"/>
                  </a:lnTo>
                  <a:lnTo>
                    <a:pt x="15" y="125"/>
                  </a:lnTo>
                  <a:lnTo>
                    <a:pt x="13" y="123"/>
                  </a:lnTo>
                  <a:lnTo>
                    <a:pt x="13" y="123"/>
                  </a:lnTo>
                  <a:lnTo>
                    <a:pt x="13" y="121"/>
                  </a:lnTo>
                  <a:lnTo>
                    <a:pt x="13" y="117"/>
                  </a:lnTo>
                  <a:lnTo>
                    <a:pt x="13" y="115"/>
                  </a:lnTo>
                  <a:lnTo>
                    <a:pt x="13" y="111"/>
                  </a:lnTo>
                  <a:lnTo>
                    <a:pt x="13" y="109"/>
                  </a:lnTo>
                  <a:lnTo>
                    <a:pt x="13" y="105"/>
                  </a:lnTo>
                  <a:lnTo>
                    <a:pt x="13" y="48"/>
                  </a:lnTo>
                  <a:lnTo>
                    <a:pt x="0" y="48"/>
                  </a:lnTo>
                  <a:lnTo>
                    <a:pt x="0" y="34"/>
                  </a:lnTo>
                  <a:lnTo>
                    <a:pt x="13" y="34"/>
                  </a:lnTo>
                  <a:lnTo>
                    <a:pt x="13" y="9"/>
                  </a:lnTo>
                  <a:lnTo>
                    <a:pt x="29" y="0"/>
                  </a:lnTo>
                  <a:lnTo>
                    <a:pt x="29" y="34"/>
                  </a:lnTo>
                  <a:lnTo>
                    <a:pt x="46" y="34"/>
                  </a:lnTo>
                  <a:lnTo>
                    <a:pt x="46" y="48"/>
                  </a:lnTo>
                  <a:lnTo>
                    <a:pt x="29" y="48"/>
                  </a:lnTo>
                  <a:lnTo>
                    <a:pt x="29" y="105"/>
                  </a:lnTo>
                  <a:lnTo>
                    <a:pt x="29" y="107"/>
                  </a:lnTo>
                  <a:lnTo>
                    <a:pt x="29" y="109"/>
                  </a:lnTo>
                  <a:lnTo>
                    <a:pt x="29" y="111"/>
                  </a:lnTo>
                  <a:lnTo>
                    <a:pt x="29" y="111"/>
                  </a:lnTo>
                  <a:lnTo>
                    <a:pt x="29" y="113"/>
                  </a:lnTo>
                  <a:lnTo>
                    <a:pt x="31" y="113"/>
                  </a:lnTo>
                  <a:lnTo>
                    <a:pt x="31" y="115"/>
                  </a:lnTo>
                  <a:lnTo>
                    <a:pt x="31" y="115"/>
                  </a:lnTo>
                  <a:lnTo>
                    <a:pt x="31" y="115"/>
                  </a:lnTo>
                  <a:lnTo>
                    <a:pt x="31" y="117"/>
                  </a:lnTo>
                  <a:lnTo>
                    <a:pt x="31" y="117"/>
                  </a:lnTo>
                  <a:lnTo>
                    <a:pt x="31" y="117"/>
                  </a:lnTo>
                  <a:lnTo>
                    <a:pt x="33" y="117"/>
                  </a:lnTo>
                  <a:lnTo>
                    <a:pt x="33" y="119"/>
                  </a:lnTo>
                  <a:lnTo>
                    <a:pt x="33" y="119"/>
                  </a:lnTo>
                  <a:lnTo>
                    <a:pt x="33" y="119"/>
                  </a:lnTo>
                  <a:lnTo>
                    <a:pt x="35" y="119"/>
                  </a:lnTo>
                  <a:lnTo>
                    <a:pt x="35" y="119"/>
                  </a:lnTo>
                  <a:lnTo>
                    <a:pt x="35" y="119"/>
                  </a:lnTo>
                  <a:lnTo>
                    <a:pt x="36" y="119"/>
                  </a:lnTo>
                  <a:lnTo>
                    <a:pt x="36" y="119"/>
                  </a:lnTo>
                  <a:lnTo>
                    <a:pt x="36" y="119"/>
                  </a:lnTo>
                  <a:lnTo>
                    <a:pt x="38" y="119"/>
                  </a:lnTo>
                  <a:lnTo>
                    <a:pt x="38" y="119"/>
                  </a:lnTo>
                  <a:lnTo>
                    <a:pt x="40" y="119"/>
                  </a:lnTo>
                  <a:lnTo>
                    <a:pt x="40" y="119"/>
                  </a:lnTo>
                  <a:lnTo>
                    <a:pt x="40" y="119"/>
                  </a:lnTo>
                  <a:lnTo>
                    <a:pt x="42" y="119"/>
                  </a:lnTo>
                  <a:lnTo>
                    <a:pt x="42" y="119"/>
                  </a:lnTo>
                  <a:lnTo>
                    <a:pt x="44" y="119"/>
                  </a:lnTo>
                  <a:lnTo>
                    <a:pt x="46" y="119"/>
                  </a:lnTo>
                  <a:lnTo>
                    <a:pt x="46" y="119"/>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12" name="Freeform 119"/>
            <p:cNvSpPr>
              <a:spLocks/>
            </p:cNvSpPr>
            <p:nvPr/>
          </p:nvSpPr>
          <p:spPr bwMode="auto">
            <a:xfrm>
              <a:off x="7875588" y="2444750"/>
              <a:ext cx="142875" cy="165100"/>
            </a:xfrm>
            <a:custGeom>
              <a:avLst/>
              <a:gdLst>
                <a:gd name="T0" fmla="*/ 63 w 90"/>
                <a:gd name="T1" fmla="*/ 95 h 104"/>
                <a:gd name="T2" fmla="*/ 53 w 90"/>
                <a:gd name="T3" fmla="*/ 100 h 104"/>
                <a:gd name="T4" fmla="*/ 46 w 90"/>
                <a:gd name="T5" fmla="*/ 104 h 104"/>
                <a:gd name="T6" fmla="*/ 36 w 90"/>
                <a:gd name="T7" fmla="*/ 104 h 104"/>
                <a:gd name="T8" fmla="*/ 23 w 90"/>
                <a:gd name="T9" fmla="*/ 104 h 104"/>
                <a:gd name="T10" fmla="*/ 11 w 90"/>
                <a:gd name="T11" fmla="*/ 98 h 104"/>
                <a:gd name="T12" fmla="*/ 3 w 90"/>
                <a:gd name="T13" fmla="*/ 91 h 104"/>
                <a:gd name="T14" fmla="*/ 0 w 90"/>
                <a:gd name="T15" fmla="*/ 79 h 104"/>
                <a:gd name="T16" fmla="*/ 0 w 90"/>
                <a:gd name="T17" fmla="*/ 72 h 104"/>
                <a:gd name="T18" fmla="*/ 1 w 90"/>
                <a:gd name="T19" fmla="*/ 64 h 104"/>
                <a:gd name="T20" fmla="*/ 5 w 90"/>
                <a:gd name="T21" fmla="*/ 58 h 104"/>
                <a:gd name="T22" fmla="*/ 9 w 90"/>
                <a:gd name="T23" fmla="*/ 54 h 104"/>
                <a:gd name="T24" fmla="*/ 15 w 90"/>
                <a:gd name="T25" fmla="*/ 50 h 104"/>
                <a:gd name="T26" fmla="*/ 21 w 90"/>
                <a:gd name="T27" fmla="*/ 48 h 104"/>
                <a:gd name="T28" fmla="*/ 28 w 90"/>
                <a:gd name="T29" fmla="*/ 47 h 104"/>
                <a:gd name="T30" fmla="*/ 36 w 90"/>
                <a:gd name="T31" fmla="*/ 45 h 104"/>
                <a:gd name="T32" fmla="*/ 51 w 90"/>
                <a:gd name="T33" fmla="*/ 43 h 104"/>
                <a:gd name="T34" fmla="*/ 65 w 90"/>
                <a:gd name="T35" fmla="*/ 41 h 104"/>
                <a:gd name="T36" fmla="*/ 69 w 90"/>
                <a:gd name="T37" fmla="*/ 37 h 104"/>
                <a:gd name="T38" fmla="*/ 69 w 90"/>
                <a:gd name="T39" fmla="*/ 35 h 104"/>
                <a:gd name="T40" fmla="*/ 69 w 90"/>
                <a:gd name="T41" fmla="*/ 27 h 104"/>
                <a:gd name="T42" fmla="*/ 65 w 90"/>
                <a:gd name="T43" fmla="*/ 22 h 104"/>
                <a:gd name="T44" fmla="*/ 57 w 90"/>
                <a:gd name="T45" fmla="*/ 16 h 104"/>
                <a:gd name="T46" fmla="*/ 48 w 90"/>
                <a:gd name="T47" fmla="*/ 14 h 104"/>
                <a:gd name="T48" fmla="*/ 36 w 90"/>
                <a:gd name="T49" fmla="*/ 16 h 104"/>
                <a:gd name="T50" fmla="*/ 28 w 90"/>
                <a:gd name="T51" fmla="*/ 18 h 104"/>
                <a:gd name="T52" fmla="*/ 23 w 90"/>
                <a:gd name="T53" fmla="*/ 23 h 104"/>
                <a:gd name="T54" fmla="*/ 19 w 90"/>
                <a:gd name="T55" fmla="*/ 31 h 104"/>
                <a:gd name="T56" fmla="*/ 3 w 90"/>
                <a:gd name="T57" fmla="*/ 25 h 104"/>
                <a:gd name="T58" fmla="*/ 7 w 90"/>
                <a:gd name="T59" fmla="*/ 18 h 104"/>
                <a:gd name="T60" fmla="*/ 13 w 90"/>
                <a:gd name="T61" fmla="*/ 10 h 104"/>
                <a:gd name="T62" fmla="*/ 19 w 90"/>
                <a:gd name="T63" fmla="*/ 6 h 104"/>
                <a:gd name="T64" fmla="*/ 30 w 90"/>
                <a:gd name="T65" fmla="*/ 2 h 104"/>
                <a:gd name="T66" fmla="*/ 40 w 90"/>
                <a:gd name="T67" fmla="*/ 0 h 104"/>
                <a:gd name="T68" fmla="*/ 53 w 90"/>
                <a:gd name="T69" fmla="*/ 0 h 104"/>
                <a:gd name="T70" fmla="*/ 63 w 90"/>
                <a:gd name="T71" fmla="*/ 2 h 104"/>
                <a:gd name="T72" fmla="*/ 71 w 90"/>
                <a:gd name="T73" fmla="*/ 4 h 104"/>
                <a:gd name="T74" fmla="*/ 76 w 90"/>
                <a:gd name="T75" fmla="*/ 8 h 104"/>
                <a:gd name="T76" fmla="*/ 80 w 90"/>
                <a:gd name="T77" fmla="*/ 14 h 104"/>
                <a:gd name="T78" fmla="*/ 84 w 90"/>
                <a:gd name="T79" fmla="*/ 20 h 104"/>
                <a:gd name="T80" fmla="*/ 84 w 90"/>
                <a:gd name="T81" fmla="*/ 25 h 104"/>
                <a:gd name="T82" fmla="*/ 86 w 90"/>
                <a:gd name="T83" fmla="*/ 33 h 104"/>
                <a:gd name="T84" fmla="*/ 86 w 90"/>
                <a:gd name="T85" fmla="*/ 66 h 104"/>
                <a:gd name="T86" fmla="*/ 86 w 90"/>
                <a:gd name="T87" fmla="*/ 83 h 104"/>
                <a:gd name="T88" fmla="*/ 86 w 90"/>
                <a:gd name="T89" fmla="*/ 93 h 104"/>
                <a:gd name="T90" fmla="*/ 88 w 90"/>
                <a:gd name="T91" fmla="*/ 98 h 104"/>
                <a:gd name="T92" fmla="*/ 72 w 90"/>
                <a:gd name="T93" fmla="*/ 102 h 104"/>
                <a:gd name="T94" fmla="*/ 71 w 90"/>
                <a:gd name="T95" fmla="*/ 97 h 104"/>
                <a:gd name="T96" fmla="*/ 71 w 90"/>
                <a:gd name="T97" fmla="*/ 9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104">
                  <a:moveTo>
                    <a:pt x="71" y="91"/>
                  </a:moveTo>
                  <a:lnTo>
                    <a:pt x="67" y="93"/>
                  </a:lnTo>
                  <a:lnTo>
                    <a:pt x="65" y="95"/>
                  </a:lnTo>
                  <a:lnTo>
                    <a:pt x="63" y="95"/>
                  </a:lnTo>
                  <a:lnTo>
                    <a:pt x="61" y="97"/>
                  </a:lnTo>
                  <a:lnTo>
                    <a:pt x="59" y="98"/>
                  </a:lnTo>
                  <a:lnTo>
                    <a:pt x="55" y="98"/>
                  </a:lnTo>
                  <a:lnTo>
                    <a:pt x="53" y="100"/>
                  </a:lnTo>
                  <a:lnTo>
                    <a:pt x="51" y="100"/>
                  </a:lnTo>
                  <a:lnTo>
                    <a:pt x="49" y="102"/>
                  </a:lnTo>
                  <a:lnTo>
                    <a:pt x="48" y="102"/>
                  </a:lnTo>
                  <a:lnTo>
                    <a:pt x="46" y="104"/>
                  </a:lnTo>
                  <a:lnTo>
                    <a:pt x="42" y="104"/>
                  </a:lnTo>
                  <a:lnTo>
                    <a:pt x="40" y="104"/>
                  </a:lnTo>
                  <a:lnTo>
                    <a:pt x="38" y="104"/>
                  </a:lnTo>
                  <a:lnTo>
                    <a:pt x="36" y="104"/>
                  </a:lnTo>
                  <a:lnTo>
                    <a:pt x="32" y="104"/>
                  </a:lnTo>
                  <a:lnTo>
                    <a:pt x="28" y="104"/>
                  </a:lnTo>
                  <a:lnTo>
                    <a:pt x="25" y="104"/>
                  </a:lnTo>
                  <a:lnTo>
                    <a:pt x="23" y="104"/>
                  </a:lnTo>
                  <a:lnTo>
                    <a:pt x="19" y="102"/>
                  </a:lnTo>
                  <a:lnTo>
                    <a:pt x="15" y="102"/>
                  </a:lnTo>
                  <a:lnTo>
                    <a:pt x="13" y="100"/>
                  </a:lnTo>
                  <a:lnTo>
                    <a:pt x="11" y="98"/>
                  </a:lnTo>
                  <a:lnTo>
                    <a:pt x="7" y="97"/>
                  </a:lnTo>
                  <a:lnTo>
                    <a:pt x="5" y="95"/>
                  </a:lnTo>
                  <a:lnTo>
                    <a:pt x="3" y="93"/>
                  </a:lnTo>
                  <a:lnTo>
                    <a:pt x="3" y="91"/>
                  </a:lnTo>
                  <a:lnTo>
                    <a:pt x="1" y="87"/>
                  </a:lnTo>
                  <a:lnTo>
                    <a:pt x="0" y="85"/>
                  </a:lnTo>
                  <a:lnTo>
                    <a:pt x="0" y="81"/>
                  </a:lnTo>
                  <a:lnTo>
                    <a:pt x="0" y="79"/>
                  </a:lnTo>
                  <a:lnTo>
                    <a:pt x="0" y="75"/>
                  </a:lnTo>
                  <a:lnTo>
                    <a:pt x="0" y="73"/>
                  </a:lnTo>
                  <a:lnTo>
                    <a:pt x="0" y="72"/>
                  </a:lnTo>
                  <a:lnTo>
                    <a:pt x="0" y="72"/>
                  </a:lnTo>
                  <a:lnTo>
                    <a:pt x="0" y="70"/>
                  </a:lnTo>
                  <a:lnTo>
                    <a:pt x="0" y="68"/>
                  </a:lnTo>
                  <a:lnTo>
                    <a:pt x="1" y="66"/>
                  </a:lnTo>
                  <a:lnTo>
                    <a:pt x="1" y="64"/>
                  </a:lnTo>
                  <a:lnTo>
                    <a:pt x="1" y="62"/>
                  </a:lnTo>
                  <a:lnTo>
                    <a:pt x="3" y="62"/>
                  </a:lnTo>
                  <a:lnTo>
                    <a:pt x="3" y="60"/>
                  </a:lnTo>
                  <a:lnTo>
                    <a:pt x="5" y="58"/>
                  </a:lnTo>
                  <a:lnTo>
                    <a:pt x="5" y="58"/>
                  </a:lnTo>
                  <a:lnTo>
                    <a:pt x="7" y="56"/>
                  </a:lnTo>
                  <a:lnTo>
                    <a:pt x="9" y="54"/>
                  </a:lnTo>
                  <a:lnTo>
                    <a:pt x="9" y="54"/>
                  </a:lnTo>
                  <a:lnTo>
                    <a:pt x="11" y="52"/>
                  </a:lnTo>
                  <a:lnTo>
                    <a:pt x="13" y="52"/>
                  </a:lnTo>
                  <a:lnTo>
                    <a:pt x="13" y="50"/>
                  </a:lnTo>
                  <a:lnTo>
                    <a:pt x="15" y="50"/>
                  </a:lnTo>
                  <a:lnTo>
                    <a:pt x="17" y="50"/>
                  </a:lnTo>
                  <a:lnTo>
                    <a:pt x="19" y="48"/>
                  </a:lnTo>
                  <a:lnTo>
                    <a:pt x="21" y="48"/>
                  </a:lnTo>
                  <a:lnTo>
                    <a:pt x="21" y="48"/>
                  </a:lnTo>
                  <a:lnTo>
                    <a:pt x="23" y="47"/>
                  </a:lnTo>
                  <a:lnTo>
                    <a:pt x="25" y="47"/>
                  </a:lnTo>
                  <a:lnTo>
                    <a:pt x="26" y="47"/>
                  </a:lnTo>
                  <a:lnTo>
                    <a:pt x="28" y="47"/>
                  </a:lnTo>
                  <a:lnTo>
                    <a:pt x="30" y="47"/>
                  </a:lnTo>
                  <a:lnTo>
                    <a:pt x="32" y="47"/>
                  </a:lnTo>
                  <a:lnTo>
                    <a:pt x="34" y="45"/>
                  </a:lnTo>
                  <a:lnTo>
                    <a:pt x="36" y="45"/>
                  </a:lnTo>
                  <a:lnTo>
                    <a:pt x="38" y="45"/>
                  </a:lnTo>
                  <a:lnTo>
                    <a:pt x="44" y="45"/>
                  </a:lnTo>
                  <a:lnTo>
                    <a:pt x="48" y="43"/>
                  </a:lnTo>
                  <a:lnTo>
                    <a:pt x="51" y="43"/>
                  </a:lnTo>
                  <a:lnTo>
                    <a:pt x="55" y="43"/>
                  </a:lnTo>
                  <a:lnTo>
                    <a:pt x="59" y="41"/>
                  </a:lnTo>
                  <a:lnTo>
                    <a:pt x="63" y="41"/>
                  </a:lnTo>
                  <a:lnTo>
                    <a:pt x="65" y="41"/>
                  </a:lnTo>
                  <a:lnTo>
                    <a:pt x="69" y="39"/>
                  </a:lnTo>
                  <a:lnTo>
                    <a:pt x="69" y="39"/>
                  </a:lnTo>
                  <a:lnTo>
                    <a:pt x="69" y="37"/>
                  </a:lnTo>
                  <a:lnTo>
                    <a:pt x="69" y="37"/>
                  </a:lnTo>
                  <a:lnTo>
                    <a:pt x="69" y="37"/>
                  </a:lnTo>
                  <a:lnTo>
                    <a:pt x="69" y="35"/>
                  </a:lnTo>
                  <a:lnTo>
                    <a:pt x="69" y="35"/>
                  </a:lnTo>
                  <a:lnTo>
                    <a:pt x="69" y="35"/>
                  </a:lnTo>
                  <a:lnTo>
                    <a:pt x="69" y="35"/>
                  </a:lnTo>
                  <a:lnTo>
                    <a:pt x="69" y="33"/>
                  </a:lnTo>
                  <a:lnTo>
                    <a:pt x="69" y="29"/>
                  </a:lnTo>
                  <a:lnTo>
                    <a:pt x="69" y="27"/>
                  </a:lnTo>
                  <a:lnTo>
                    <a:pt x="67" y="25"/>
                  </a:lnTo>
                  <a:lnTo>
                    <a:pt x="67" y="23"/>
                  </a:lnTo>
                  <a:lnTo>
                    <a:pt x="65" y="23"/>
                  </a:lnTo>
                  <a:lnTo>
                    <a:pt x="65" y="22"/>
                  </a:lnTo>
                  <a:lnTo>
                    <a:pt x="63" y="20"/>
                  </a:lnTo>
                  <a:lnTo>
                    <a:pt x="61" y="20"/>
                  </a:lnTo>
                  <a:lnTo>
                    <a:pt x="59" y="18"/>
                  </a:lnTo>
                  <a:lnTo>
                    <a:pt x="57" y="16"/>
                  </a:lnTo>
                  <a:lnTo>
                    <a:pt x="55" y="16"/>
                  </a:lnTo>
                  <a:lnTo>
                    <a:pt x="53" y="16"/>
                  </a:lnTo>
                  <a:lnTo>
                    <a:pt x="49" y="14"/>
                  </a:lnTo>
                  <a:lnTo>
                    <a:pt x="48" y="14"/>
                  </a:lnTo>
                  <a:lnTo>
                    <a:pt x="44" y="14"/>
                  </a:lnTo>
                  <a:lnTo>
                    <a:pt x="42" y="14"/>
                  </a:lnTo>
                  <a:lnTo>
                    <a:pt x="38" y="14"/>
                  </a:lnTo>
                  <a:lnTo>
                    <a:pt x="36" y="16"/>
                  </a:lnTo>
                  <a:lnTo>
                    <a:pt x="34" y="16"/>
                  </a:lnTo>
                  <a:lnTo>
                    <a:pt x="32" y="16"/>
                  </a:lnTo>
                  <a:lnTo>
                    <a:pt x="30" y="18"/>
                  </a:lnTo>
                  <a:lnTo>
                    <a:pt x="28" y="18"/>
                  </a:lnTo>
                  <a:lnTo>
                    <a:pt x="26" y="18"/>
                  </a:lnTo>
                  <a:lnTo>
                    <a:pt x="25" y="20"/>
                  </a:lnTo>
                  <a:lnTo>
                    <a:pt x="25" y="22"/>
                  </a:lnTo>
                  <a:lnTo>
                    <a:pt x="23" y="23"/>
                  </a:lnTo>
                  <a:lnTo>
                    <a:pt x="23" y="23"/>
                  </a:lnTo>
                  <a:lnTo>
                    <a:pt x="21" y="25"/>
                  </a:lnTo>
                  <a:lnTo>
                    <a:pt x="21" y="29"/>
                  </a:lnTo>
                  <a:lnTo>
                    <a:pt x="19" y="31"/>
                  </a:lnTo>
                  <a:lnTo>
                    <a:pt x="19" y="33"/>
                  </a:lnTo>
                  <a:lnTo>
                    <a:pt x="1" y="31"/>
                  </a:lnTo>
                  <a:lnTo>
                    <a:pt x="3" y="29"/>
                  </a:lnTo>
                  <a:lnTo>
                    <a:pt x="3" y="25"/>
                  </a:lnTo>
                  <a:lnTo>
                    <a:pt x="3" y="23"/>
                  </a:lnTo>
                  <a:lnTo>
                    <a:pt x="5" y="22"/>
                  </a:lnTo>
                  <a:lnTo>
                    <a:pt x="5" y="20"/>
                  </a:lnTo>
                  <a:lnTo>
                    <a:pt x="7" y="18"/>
                  </a:lnTo>
                  <a:lnTo>
                    <a:pt x="7" y="16"/>
                  </a:lnTo>
                  <a:lnTo>
                    <a:pt x="9" y="14"/>
                  </a:lnTo>
                  <a:lnTo>
                    <a:pt x="11" y="12"/>
                  </a:lnTo>
                  <a:lnTo>
                    <a:pt x="13" y="10"/>
                  </a:lnTo>
                  <a:lnTo>
                    <a:pt x="13" y="10"/>
                  </a:lnTo>
                  <a:lnTo>
                    <a:pt x="15" y="8"/>
                  </a:lnTo>
                  <a:lnTo>
                    <a:pt x="17" y="6"/>
                  </a:lnTo>
                  <a:lnTo>
                    <a:pt x="19" y="6"/>
                  </a:lnTo>
                  <a:lnTo>
                    <a:pt x="23" y="4"/>
                  </a:lnTo>
                  <a:lnTo>
                    <a:pt x="25" y="4"/>
                  </a:lnTo>
                  <a:lnTo>
                    <a:pt x="26" y="2"/>
                  </a:lnTo>
                  <a:lnTo>
                    <a:pt x="30" y="2"/>
                  </a:lnTo>
                  <a:lnTo>
                    <a:pt x="32" y="2"/>
                  </a:lnTo>
                  <a:lnTo>
                    <a:pt x="34" y="0"/>
                  </a:lnTo>
                  <a:lnTo>
                    <a:pt x="38" y="0"/>
                  </a:lnTo>
                  <a:lnTo>
                    <a:pt x="40" y="0"/>
                  </a:lnTo>
                  <a:lnTo>
                    <a:pt x="44" y="0"/>
                  </a:lnTo>
                  <a:lnTo>
                    <a:pt x="48" y="0"/>
                  </a:lnTo>
                  <a:lnTo>
                    <a:pt x="49" y="0"/>
                  </a:lnTo>
                  <a:lnTo>
                    <a:pt x="53" y="0"/>
                  </a:lnTo>
                  <a:lnTo>
                    <a:pt x="55" y="0"/>
                  </a:lnTo>
                  <a:lnTo>
                    <a:pt x="59" y="0"/>
                  </a:lnTo>
                  <a:lnTo>
                    <a:pt x="61" y="2"/>
                  </a:lnTo>
                  <a:lnTo>
                    <a:pt x="63" y="2"/>
                  </a:lnTo>
                  <a:lnTo>
                    <a:pt x="65" y="2"/>
                  </a:lnTo>
                  <a:lnTo>
                    <a:pt x="67" y="4"/>
                  </a:lnTo>
                  <a:lnTo>
                    <a:pt x="69" y="4"/>
                  </a:lnTo>
                  <a:lnTo>
                    <a:pt x="71" y="4"/>
                  </a:lnTo>
                  <a:lnTo>
                    <a:pt x="72" y="6"/>
                  </a:lnTo>
                  <a:lnTo>
                    <a:pt x="74" y="6"/>
                  </a:lnTo>
                  <a:lnTo>
                    <a:pt x="76" y="8"/>
                  </a:lnTo>
                  <a:lnTo>
                    <a:pt x="76" y="8"/>
                  </a:lnTo>
                  <a:lnTo>
                    <a:pt x="78" y="10"/>
                  </a:lnTo>
                  <a:lnTo>
                    <a:pt x="80" y="12"/>
                  </a:lnTo>
                  <a:lnTo>
                    <a:pt x="80" y="12"/>
                  </a:lnTo>
                  <a:lnTo>
                    <a:pt x="80" y="14"/>
                  </a:lnTo>
                  <a:lnTo>
                    <a:pt x="82" y="14"/>
                  </a:lnTo>
                  <a:lnTo>
                    <a:pt x="82" y="16"/>
                  </a:lnTo>
                  <a:lnTo>
                    <a:pt x="84" y="18"/>
                  </a:lnTo>
                  <a:lnTo>
                    <a:pt x="84" y="20"/>
                  </a:lnTo>
                  <a:lnTo>
                    <a:pt x="84" y="22"/>
                  </a:lnTo>
                  <a:lnTo>
                    <a:pt x="84" y="22"/>
                  </a:lnTo>
                  <a:lnTo>
                    <a:pt x="84" y="23"/>
                  </a:lnTo>
                  <a:lnTo>
                    <a:pt x="84" y="25"/>
                  </a:lnTo>
                  <a:lnTo>
                    <a:pt x="86" y="27"/>
                  </a:lnTo>
                  <a:lnTo>
                    <a:pt x="86" y="29"/>
                  </a:lnTo>
                  <a:lnTo>
                    <a:pt x="86" y="31"/>
                  </a:lnTo>
                  <a:lnTo>
                    <a:pt x="86" y="33"/>
                  </a:lnTo>
                  <a:lnTo>
                    <a:pt x="86" y="35"/>
                  </a:lnTo>
                  <a:lnTo>
                    <a:pt x="86" y="39"/>
                  </a:lnTo>
                  <a:lnTo>
                    <a:pt x="86" y="60"/>
                  </a:lnTo>
                  <a:lnTo>
                    <a:pt x="86" y="66"/>
                  </a:lnTo>
                  <a:lnTo>
                    <a:pt x="86" y="72"/>
                  </a:lnTo>
                  <a:lnTo>
                    <a:pt x="86" y="75"/>
                  </a:lnTo>
                  <a:lnTo>
                    <a:pt x="86" y="79"/>
                  </a:lnTo>
                  <a:lnTo>
                    <a:pt x="86" y="83"/>
                  </a:lnTo>
                  <a:lnTo>
                    <a:pt x="86" y="87"/>
                  </a:lnTo>
                  <a:lnTo>
                    <a:pt x="86" y="89"/>
                  </a:lnTo>
                  <a:lnTo>
                    <a:pt x="86" y="91"/>
                  </a:lnTo>
                  <a:lnTo>
                    <a:pt x="86" y="93"/>
                  </a:lnTo>
                  <a:lnTo>
                    <a:pt x="88" y="93"/>
                  </a:lnTo>
                  <a:lnTo>
                    <a:pt x="88" y="95"/>
                  </a:lnTo>
                  <a:lnTo>
                    <a:pt x="88" y="97"/>
                  </a:lnTo>
                  <a:lnTo>
                    <a:pt x="88" y="98"/>
                  </a:lnTo>
                  <a:lnTo>
                    <a:pt x="90" y="100"/>
                  </a:lnTo>
                  <a:lnTo>
                    <a:pt x="90" y="100"/>
                  </a:lnTo>
                  <a:lnTo>
                    <a:pt x="90" y="102"/>
                  </a:lnTo>
                  <a:lnTo>
                    <a:pt x="72" y="102"/>
                  </a:lnTo>
                  <a:lnTo>
                    <a:pt x="72" y="100"/>
                  </a:lnTo>
                  <a:lnTo>
                    <a:pt x="72" y="100"/>
                  </a:lnTo>
                  <a:lnTo>
                    <a:pt x="71" y="98"/>
                  </a:lnTo>
                  <a:lnTo>
                    <a:pt x="71" y="97"/>
                  </a:lnTo>
                  <a:lnTo>
                    <a:pt x="71" y="95"/>
                  </a:lnTo>
                  <a:lnTo>
                    <a:pt x="71" y="93"/>
                  </a:lnTo>
                  <a:lnTo>
                    <a:pt x="71" y="93"/>
                  </a:lnTo>
                  <a:lnTo>
                    <a:pt x="71" y="91"/>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13" name="Freeform 120"/>
            <p:cNvSpPr>
              <a:spLocks/>
            </p:cNvSpPr>
            <p:nvPr/>
          </p:nvSpPr>
          <p:spPr bwMode="auto">
            <a:xfrm>
              <a:off x="7902575" y="2527300"/>
              <a:ext cx="82550" cy="61913"/>
            </a:xfrm>
            <a:custGeom>
              <a:avLst/>
              <a:gdLst>
                <a:gd name="T0" fmla="*/ 50 w 52"/>
                <a:gd name="T1" fmla="*/ 0 h 39"/>
                <a:gd name="T2" fmla="*/ 44 w 52"/>
                <a:gd name="T3" fmla="*/ 2 h 39"/>
                <a:gd name="T4" fmla="*/ 36 w 52"/>
                <a:gd name="T5" fmla="*/ 4 h 39"/>
                <a:gd name="T6" fmla="*/ 29 w 52"/>
                <a:gd name="T7" fmla="*/ 6 h 39"/>
                <a:gd name="T8" fmla="*/ 21 w 52"/>
                <a:gd name="T9" fmla="*/ 8 h 39"/>
                <a:gd name="T10" fmla="*/ 17 w 52"/>
                <a:gd name="T11" fmla="*/ 8 h 39"/>
                <a:gd name="T12" fmla="*/ 13 w 52"/>
                <a:gd name="T13" fmla="*/ 8 h 39"/>
                <a:gd name="T14" fmla="*/ 9 w 52"/>
                <a:gd name="T15" fmla="*/ 10 h 39"/>
                <a:gd name="T16" fmla="*/ 8 w 52"/>
                <a:gd name="T17" fmla="*/ 10 h 39"/>
                <a:gd name="T18" fmla="*/ 6 w 52"/>
                <a:gd name="T19" fmla="*/ 12 h 39"/>
                <a:gd name="T20" fmla="*/ 4 w 52"/>
                <a:gd name="T21" fmla="*/ 14 h 39"/>
                <a:gd name="T22" fmla="*/ 4 w 52"/>
                <a:gd name="T23" fmla="*/ 14 h 39"/>
                <a:gd name="T24" fmla="*/ 2 w 52"/>
                <a:gd name="T25" fmla="*/ 16 h 39"/>
                <a:gd name="T26" fmla="*/ 2 w 52"/>
                <a:gd name="T27" fmla="*/ 18 h 39"/>
                <a:gd name="T28" fmla="*/ 0 w 52"/>
                <a:gd name="T29" fmla="*/ 20 h 39"/>
                <a:gd name="T30" fmla="*/ 0 w 52"/>
                <a:gd name="T31" fmla="*/ 23 h 39"/>
                <a:gd name="T32" fmla="*/ 0 w 52"/>
                <a:gd name="T33" fmla="*/ 25 h 39"/>
                <a:gd name="T34" fmla="*/ 0 w 52"/>
                <a:gd name="T35" fmla="*/ 29 h 39"/>
                <a:gd name="T36" fmla="*/ 2 w 52"/>
                <a:gd name="T37" fmla="*/ 31 h 39"/>
                <a:gd name="T38" fmla="*/ 4 w 52"/>
                <a:gd name="T39" fmla="*/ 33 h 39"/>
                <a:gd name="T40" fmla="*/ 6 w 52"/>
                <a:gd name="T41" fmla="*/ 37 h 39"/>
                <a:gd name="T42" fmla="*/ 9 w 52"/>
                <a:gd name="T43" fmla="*/ 37 h 39"/>
                <a:gd name="T44" fmla="*/ 13 w 52"/>
                <a:gd name="T45" fmla="*/ 39 h 39"/>
                <a:gd name="T46" fmla="*/ 17 w 52"/>
                <a:gd name="T47" fmla="*/ 39 h 39"/>
                <a:gd name="T48" fmla="*/ 23 w 52"/>
                <a:gd name="T49" fmla="*/ 39 h 39"/>
                <a:gd name="T50" fmla="*/ 27 w 52"/>
                <a:gd name="T51" fmla="*/ 39 h 39"/>
                <a:gd name="T52" fmla="*/ 31 w 52"/>
                <a:gd name="T53" fmla="*/ 37 h 39"/>
                <a:gd name="T54" fmla="*/ 36 w 52"/>
                <a:gd name="T55" fmla="*/ 37 h 39"/>
                <a:gd name="T56" fmla="*/ 40 w 52"/>
                <a:gd name="T57" fmla="*/ 33 h 39"/>
                <a:gd name="T58" fmla="*/ 42 w 52"/>
                <a:gd name="T59" fmla="*/ 31 h 39"/>
                <a:gd name="T60" fmla="*/ 46 w 52"/>
                <a:gd name="T61" fmla="*/ 29 h 39"/>
                <a:gd name="T62" fmla="*/ 48 w 52"/>
                <a:gd name="T63" fmla="*/ 25 h 39"/>
                <a:gd name="T64" fmla="*/ 50 w 52"/>
                <a:gd name="T65" fmla="*/ 21 h 39"/>
                <a:gd name="T66" fmla="*/ 50 w 52"/>
                <a:gd name="T67" fmla="*/ 18 h 39"/>
                <a:gd name="T68" fmla="*/ 52 w 52"/>
                <a:gd name="T69" fmla="*/ 14 h 39"/>
                <a:gd name="T70" fmla="*/ 52 w 52"/>
                <a:gd name="T71" fmla="*/ 10 h 39"/>
                <a:gd name="T72" fmla="*/ 52 w 52"/>
                <a:gd name="T7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39">
                  <a:moveTo>
                    <a:pt x="52" y="0"/>
                  </a:moveTo>
                  <a:lnTo>
                    <a:pt x="50" y="0"/>
                  </a:lnTo>
                  <a:lnTo>
                    <a:pt x="46" y="2"/>
                  </a:lnTo>
                  <a:lnTo>
                    <a:pt x="44" y="2"/>
                  </a:lnTo>
                  <a:lnTo>
                    <a:pt x="40" y="4"/>
                  </a:lnTo>
                  <a:lnTo>
                    <a:pt x="36" y="4"/>
                  </a:lnTo>
                  <a:lnTo>
                    <a:pt x="32" y="6"/>
                  </a:lnTo>
                  <a:lnTo>
                    <a:pt x="29" y="6"/>
                  </a:lnTo>
                  <a:lnTo>
                    <a:pt x="23" y="6"/>
                  </a:lnTo>
                  <a:lnTo>
                    <a:pt x="21" y="8"/>
                  </a:lnTo>
                  <a:lnTo>
                    <a:pt x="19" y="8"/>
                  </a:lnTo>
                  <a:lnTo>
                    <a:pt x="17" y="8"/>
                  </a:lnTo>
                  <a:lnTo>
                    <a:pt x="15" y="8"/>
                  </a:lnTo>
                  <a:lnTo>
                    <a:pt x="13" y="8"/>
                  </a:lnTo>
                  <a:lnTo>
                    <a:pt x="11" y="10"/>
                  </a:lnTo>
                  <a:lnTo>
                    <a:pt x="9" y="10"/>
                  </a:lnTo>
                  <a:lnTo>
                    <a:pt x="9" y="10"/>
                  </a:lnTo>
                  <a:lnTo>
                    <a:pt x="8" y="10"/>
                  </a:lnTo>
                  <a:lnTo>
                    <a:pt x="8" y="12"/>
                  </a:lnTo>
                  <a:lnTo>
                    <a:pt x="6" y="12"/>
                  </a:lnTo>
                  <a:lnTo>
                    <a:pt x="6" y="12"/>
                  </a:lnTo>
                  <a:lnTo>
                    <a:pt x="4" y="14"/>
                  </a:lnTo>
                  <a:lnTo>
                    <a:pt x="4" y="14"/>
                  </a:lnTo>
                  <a:lnTo>
                    <a:pt x="4" y="14"/>
                  </a:lnTo>
                  <a:lnTo>
                    <a:pt x="2" y="16"/>
                  </a:lnTo>
                  <a:lnTo>
                    <a:pt x="2" y="16"/>
                  </a:lnTo>
                  <a:lnTo>
                    <a:pt x="2" y="18"/>
                  </a:lnTo>
                  <a:lnTo>
                    <a:pt x="2" y="18"/>
                  </a:lnTo>
                  <a:lnTo>
                    <a:pt x="0" y="20"/>
                  </a:lnTo>
                  <a:lnTo>
                    <a:pt x="0" y="20"/>
                  </a:lnTo>
                  <a:lnTo>
                    <a:pt x="0" y="21"/>
                  </a:lnTo>
                  <a:lnTo>
                    <a:pt x="0" y="23"/>
                  </a:lnTo>
                  <a:lnTo>
                    <a:pt x="0" y="23"/>
                  </a:lnTo>
                  <a:lnTo>
                    <a:pt x="0" y="25"/>
                  </a:lnTo>
                  <a:lnTo>
                    <a:pt x="0" y="27"/>
                  </a:lnTo>
                  <a:lnTo>
                    <a:pt x="0" y="29"/>
                  </a:lnTo>
                  <a:lnTo>
                    <a:pt x="2" y="29"/>
                  </a:lnTo>
                  <a:lnTo>
                    <a:pt x="2" y="31"/>
                  </a:lnTo>
                  <a:lnTo>
                    <a:pt x="4" y="33"/>
                  </a:lnTo>
                  <a:lnTo>
                    <a:pt x="4" y="33"/>
                  </a:lnTo>
                  <a:lnTo>
                    <a:pt x="6" y="35"/>
                  </a:lnTo>
                  <a:lnTo>
                    <a:pt x="6" y="37"/>
                  </a:lnTo>
                  <a:lnTo>
                    <a:pt x="8" y="37"/>
                  </a:lnTo>
                  <a:lnTo>
                    <a:pt x="9" y="37"/>
                  </a:lnTo>
                  <a:lnTo>
                    <a:pt x="11" y="39"/>
                  </a:lnTo>
                  <a:lnTo>
                    <a:pt x="13" y="39"/>
                  </a:lnTo>
                  <a:lnTo>
                    <a:pt x="15" y="39"/>
                  </a:lnTo>
                  <a:lnTo>
                    <a:pt x="17" y="39"/>
                  </a:lnTo>
                  <a:lnTo>
                    <a:pt x="21" y="39"/>
                  </a:lnTo>
                  <a:lnTo>
                    <a:pt x="23" y="39"/>
                  </a:lnTo>
                  <a:lnTo>
                    <a:pt x="25" y="39"/>
                  </a:lnTo>
                  <a:lnTo>
                    <a:pt x="27" y="39"/>
                  </a:lnTo>
                  <a:lnTo>
                    <a:pt x="29" y="39"/>
                  </a:lnTo>
                  <a:lnTo>
                    <a:pt x="31" y="37"/>
                  </a:lnTo>
                  <a:lnTo>
                    <a:pt x="34" y="37"/>
                  </a:lnTo>
                  <a:lnTo>
                    <a:pt x="36" y="37"/>
                  </a:lnTo>
                  <a:lnTo>
                    <a:pt x="38" y="35"/>
                  </a:lnTo>
                  <a:lnTo>
                    <a:pt x="40" y="33"/>
                  </a:lnTo>
                  <a:lnTo>
                    <a:pt x="40" y="33"/>
                  </a:lnTo>
                  <a:lnTo>
                    <a:pt x="42" y="31"/>
                  </a:lnTo>
                  <a:lnTo>
                    <a:pt x="44" y="29"/>
                  </a:lnTo>
                  <a:lnTo>
                    <a:pt x="46" y="29"/>
                  </a:lnTo>
                  <a:lnTo>
                    <a:pt x="46" y="27"/>
                  </a:lnTo>
                  <a:lnTo>
                    <a:pt x="48" y="25"/>
                  </a:lnTo>
                  <a:lnTo>
                    <a:pt x="48" y="23"/>
                  </a:lnTo>
                  <a:lnTo>
                    <a:pt x="50" y="21"/>
                  </a:lnTo>
                  <a:lnTo>
                    <a:pt x="50" y="20"/>
                  </a:lnTo>
                  <a:lnTo>
                    <a:pt x="50" y="18"/>
                  </a:lnTo>
                  <a:lnTo>
                    <a:pt x="50" y="16"/>
                  </a:lnTo>
                  <a:lnTo>
                    <a:pt x="52" y="14"/>
                  </a:lnTo>
                  <a:lnTo>
                    <a:pt x="52" y="12"/>
                  </a:lnTo>
                  <a:lnTo>
                    <a:pt x="52" y="10"/>
                  </a:lnTo>
                  <a:lnTo>
                    <a:pt x="52" y="6"/>
                  </a:lnTo>
                  <a:lnTo>
                    <a:pt x="52" y="0"/>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14" name="Freeform 121"/>
            <p:cNvSpPr>
              <a:spLocks/>
            </p:cNvSpPr>
            <p:nvPr/>
          </p:nvSpPr>
          <p:spPr bwMode="auto">
            <a:xfrm>
              <a:off x="8035925" y="2447925"/>
              <a:ext cx="146050" cy="158750"/>
            </a:xfrm>
            <a:custGeom>
              <a:avLst/>
              <a:gdLst>
                <a:gd name="T0" fmla="*/ 39 w 92"/>
                <a:gd name="T1" fmla="*/ 100 h 100"/>
                <a:gd name="T2" fmla="*/ 0 w 92"/>
                <a:gd name="T3" fmla="*/ 0 h 100"/>
                <a:gd name="T4" fmla="*/ 18 w 92"/>
                <a:gd name="T5" fmla="*/ 0 h 100"/>
                <a:gd name="T6" fmla="*/ 39 w 92"/>
                <a:gd name="T7" fmla="*/ 60 h 100"/>
                <a:gd name="T8" fmla="*/ 41 w 92"/>
                <a:gd name="T9" fmla="*/ 62 h 100"/>
                <a:gd name="T10" fmla="*/ 41 w 92"/>
                <a:gd name="T11" fmla="*/ 66 h 100"/>
                <a:gd name="T12" fmla="*/ 43 w 92"/>
                <a:gd name="T13" fmla="*/ 68 h 100"/>
                <a:gd name="T14" fmla="*/ 43 w 92"/>
                <a:gd name="T15" fmla="*/ 70 h 100"/>
                <a:gd name="T16" fmla="*/ 44 w 92"/>
                <a:gd name="T17" fmla="*/ 73 h 100"/>
                <a:gd name="T18" fmla="*/ 44 w 92"/>
                <a:gd name="T19" fmla="*/ 75 h 100"/>
                <a:gd name="T20" fmla="*/ 44 w 92"/>
                <a:gd name="T21" fmla="*/ 77 h 100"/>
                <a:gd name="T22" fmla="*/ 46 w 92"/>
                <a:gd name="T23" fmla="*/ 81 h 100"/>
                <a:gd name="T24" fmla="*/ 46 w 92"/>
                <a:gd name="T25" fmla="*/ 79 h 100"/>
                <a:gd name="T26" fmla="*/ 46 w 92"/>
                <a:gd name="T27" fmla="*/ 77 h 100"/>
                <a:gd name="T28" fmla="*/ 48 w 92"/>
                <a:gd name="T29" fmla="*/ 73 h 100"/>
                <a:gd name="T30" fmla="*/ 48 w 92"/>
                <a:gd name="T31" fmla="*/ 71 h 100"/>
                <a:gd name="T32" fmla="*/ 50 w 92"/>
                <a:gd name="T33" fmla="*/ 70 h 100"/>
                <a:gd name="T34" fmla="*/ 50 w 92"/>
                <a:gd name="T35" fmla="*/ 68 h 100"/>
                <a:gd name="T36" fmla="*/ 50 w 92"/>
                <a:gd name="T37" fmla="*/ 64 h 100"/>
                <a:gd name="T38" fmla="*/ 52 w 92"/>
                <a:gd name="T39" fmla="*/ 62 h 100"/>
                <a:gd name="T40" fmla="*/ 75 w 92"/>
                <a:gd name="T41" fmla="*/ 0 h 100"/>
                <a:gd name="T42" fmla="*/ 92 w 92"/>
                <a:gd name="T43" fmla="*/ 0 h 100"/>
                <a:gd name="T44" fmla="*/ 54 w 92"/>
                <a:gd name="T45" fmla="*/ 100 h 100"/>
                <a:gd name="T46" fmla="*/ 39 w 92"/>
                <a:gd name="T4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00">
                  <a:moveTo>
                    <a:pt x="39" y="100"/>
                  </a:moveTo>
                  <a:lnTo>
                    <a:pt x="0" y="0"/>
                  </a:lnTo>
                  <a:lnTo>
                    <a:pt x="18" y="0"/>
                  </a:lnTo>
                  <a:lnTo>
                    <a:pt x="39" y="60"/>
                  </a:lnTo>
                  <a:lnTo>
                    <a:pt x="41" y="62"/>
                  </a:lnTo>
                  <a:lnTo>
                    <a:pt x="41" y="66"/>
                  </a:lnTo>
                  <a:lnTo>
                    <a:pt x="43" y="68"/>
                  </a:lnTo>
                  <a:lnTo>
                    <a:pt x="43" y="70"/>
                  </a:lnTo>
                  <a:lnTo>
                    <a:pt x="44" y="73"/>
                  </a:lnTo>
                  <a:lnTo>
                    <a:pt x="44" y="75"/>
                  </a:lnTo>
                  <a:lnTo>
                    <a:pt x="44" y="77"/>
                  </a:lnTo>
                  <a:lnTo>
                    <a:pt x="46" y="81"/>
                  </a:lnTo>
                  <a:lnTo>
                    <a:pt x="46" y="79"/>
                  </a:lnTo>
                  <a:lnTo>
                    <a:pt x="46" y="77"/>
                  </a:lnTo>
                  <a:lnTo>
                    <a:pt x="48" y="73"/>
                  </a:lnTo>
                  <a:lnTo>
                    <a:pt x="48" y="71"/>
                  </a:lnTo>
                  <a:lnTo>
                    <a:pt x="50" y="70"/>
                  </a:lnTo>
                  <a:lnTo>
                    <a:pt x="50" y="68"/>
                  </a:lnTo>
                  <a:lnTo>
                    <a:pt x="50" y="64"/>
                  </a:lnTo>
                  <a:lnTo>
                    <a:pt x="52" y="62"/>
                  </a:lnTo>
                  <a:lnTo>
                    <a:pt x="75" y="0"/>
                  </a:lnTo>
                  <a:lnTo>
                    <a:pt x="92" y="0"/>
                  </a:lnTo>
                  <a:lnTo>
                    <a:pt x="54" y="100"/>
                  </a:lnTo>
                  <a:lnTo>
                    <a:pt x="39" y="100"/>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15" name="Rectangle 122"/>
            <p:cNvSpPr>
              <a:spLocks noChangeArrowheads="1"/>
            </p:cNvSpPr>
            <p:nvPr/>
          </p:nvSpPr>
          <p:spPr bwMode="auto">
            <a:xfrm>
              <a:off x="8204200" y="2387600"/>
              <a:ext cx="26988" cy="33338"/>
            </a:xfrm>
            <a:prstGeom prst="rect">
              <a:avLst/>
            </a:prstGeom>
            <a:noFill/>
            <a:ln w="3175">
              <a:solidFill>
                <a:srgbClr val="97AF6A"/>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16" name="Rectangle 123"/>
            <p:cNvSpPr>
              <a:spLocks noChangeArrowheads="1"/>
            </p:cNvSpPr>
            <p:nvPr/>
          </p:nvSpPr>
          <p:spPr bwMode="auto">
            <a:xfrm>
              <a:off x="8204200" y="2447925"/>
              <a:ext cx="26988" cy="158750"/>
            </a:xfrm>
            <a:prstGeom prst="rect">
              <a:avLst/>
            </a:prstGeom>
            <a:noFill/>
            <a:ln w="3175">
              <a:solidFill>
                <a:srgbClr val="97AF6A"/>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17" name="Freeform 124"/>
            <p:cNvSpPr>
              <a:spLocks/>
            </p:cNvSpPr>
            <p:nvPr/>
          </p:nvSpPr>
          <p:spPr bwMode="auto">
            <a:xfrm>
              <a:off x="8261350" y="2387600"/>
              <a:ext cx="138113" cy="222250"/>
            </a:xfrm>
            <a:custGeom>
              <a:avLst/>
              <a:gdLst>
                <a:gd name="T0" fmla="*/ 71 w 87"/>
                <a:gd name="T1" fmla="*/ 125 h 140"/>
                <a:gd name="T2" fmla="*/ 66 w 87"/>
                <a:gd name="T3" fmla="*/ 133 h 140"/>
                <a:gd name="T4" fmla="*/ 60 w 87"/>
                <a:gd name="T5" fmla="*/ 136 h 140"/>
                <a:gd name="T6" fmla="*/ 52 w 87"/>
                <a:gd name="T7" fmla="*/ 140 h 140"/>
                <a:gd name="T8" fmla="*/ 44 w 87"/>
                <a:gd name="T9" fmla="*/ 140 h 140"/>
                <a:gd name="T10" fmla="*/ 39 w 87"/>
                <a:gd name="T11" fmla="*/ 140 h 140"/>
                <a:gd name="T12" fmla="*/ 33 w 87"/>
                <a:gd name="T13" fmla="*/ 138 h 140"/>
                <a:gd name="T14" fmla="*/ 27 w 87"/>
                <a:gd name="T15" fmla="*/ 136 h 140"/>
                <a:gd name="T16" fmla="*/ 21 w 87"/>
                <a:gd name="T17" fmla="*/ 134 h 140"/>
                <a:gd name="T18" fmla="*/ 18 w 87"/>
                <a:gd name="T19" fmla="*/ 131 h 140"/>
                <a:gd name="T20" fmla="*/ 14 w 87"/>
                <a:gd name="T21" fmla="*/ 127 h 140"/>
                <a:gd name="T22" fmla="*/ 10 w 87"/>
                <a:gd name="T23" fmla="*/ 121 h 140"/>
                <a:gd name="T24" fmla="*/ 6 w 87"/>
                <a:gd name="T25" fmla="*/ 115 h 140"/>
                <a:gd name="T26" fmla="*/ 4 w 87"/>
                <a:gd name="T27" fmla="*/ 109 h 140"/>
                <a:gd name="T28" fmla="*/ 2 w 87"/>
                <a:gd name="T29" fmla="*/ 104 h 140"/>
                <a:gd name="T30" fmla="*/ 2 w 87"/>
                <a:gd name="T31" fmla="*/ 96 h 140"/>
                <a:gd name="T32" fmla="*/ 0 w 87"/>
                <a:gd name="T33" fmla="*/ 88 h 140"/>
                <a:gd name="T34" fmla="*/ 2 w 87"/>
                <a:gd name="T35" fmla="*/ 81 h 140"/>
                <a:gd name="T36" fmla="*/ 2 w 87"/>
                <a:gd name="T37" fmla="*/ 75 h 140"/>
                <a:gd name="T38" fmla="*/ 4 w 87"/>
                <a:gd name="T39" fmla="*/ 67 h 140"/>
                <a:gd name="T40" fmla="*/ 6 w 87"/>
                <a:gd name="T41" fmla="*/ 61 h 140"/>
                <a:gd name="T42" fmla="*/ 8 w 87"/>
                <a:gd name="T43" fmla="*/ 56 h 140"/>
                <a:gd name="T44" fmla="*/ 12 w 87"/>
                <a:gd name="T45" fmla="*/ 50 h 140"/>
                <a:gd name="T46" fmla="*/ 16 w 87"/>
                <a:gd name="T47" fmla="*/ 46 h 140"/>
                <a:gd name="T48" fmla="*/ 21 w 87"/>
                <a:gd name="T49" fmla="*/ 42 h 140"/>
                <a:gd name="T50" fmla="*/ 25 w 87"/>
                <a:gd name="T51" fmla="*/ 40 h 140"/>
                <a:gd name="T52" fmla="*/ 31 w 87"/>
                <a:gd name="T53" fmla="*/ 38 h 140"/>
                <a:gd name="T54" fmla="*/ 37 w 87"/>
                <a:gd name="T55" fmla="*/ 36 h 140"/>
                <a:gd name="T56" fmla="*/ 43 w 87"/>
                <a:gd name="T57" fmla="*/ 36 h 140"/>
                <a:gd name="T58" fmla="*/ 48 w 87"/>
                <a:gd name="T59" fmla="*/ 36 h 140"/>
                <a:gd name="T60" fmla="*/ 52 w 87"/>
                <a:gd name="T61" fmla="*/ 38 h 140"/>
                <a:gd name="T62" fmla="*/ 56 w 87"/>
                <a:gd name="T63" fmla="*/ 38 h 140"/>
                <a:gd name="T64" fmla="*/ 60 w 87"/>
                <a:gd name="T65" fmla="*/ 40 h 140"/>
                <a:gd name="T66" fmla="*/ 62 w 87"/>
                <a:gd name="T67" fmla="*/ 42 h 140"/>
                <a:gd name="T68" fmla="*/ 66 w 87"/>
                <a:gd name="T69" fmla="*/ 44 h 140"/>
                <a:gd name="T70" fmla="*/ 67 w 87"/>
                <a:gd name="T71" fmla="*/ 48 h 140"/>
                <a:gd name="T72" fmla="*/ 71 w 87"/>
                <a:gd name="T73" fmla="*/ 50 h 140"/>
                <a:gd name="T74" fmla="*/ 87 w 87"/>
                <a:gd name="T75" fmla="*/ 0 h 140"/>
                <a:gd name="T76" fmla="*/ 71 w 87"/>
                <a:gd name="T7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40">
                  <a:moveTo>
                    <a:pt x="71" y="138"/>
                  </a:moveTo>
                  <a:lnTo>
                    <a:pt x="71" y="125"/>
                  </a:lnTo>
                  <a:lnTo>
                    <a:pt x="69" y="129"/>
                  </a:lnTo>
                  <a:lnTo>
                    <a:pt x="66" y="133"/>
                  </a:lnTo>
                  <a:lnTo>
                    <a:pt x="64" y="134"/>
                  </a:lnTo>
                  <a:lnTo>
                    <a:pt x="60" y="136"/>
                  </a:lnTo>
                  <a:lnTo>
                    <a:pt x="56" y="138"/>
                  </a:lnTo>
                  <a:lnTo>
                    <a:pt x="52" y="140"/>
                  </a:lnTo>
                  <a:lnTo>
                    <a:pt x="48" y="140"/>
                  </a:lnTo>
                  <a:lnTo>
                    <a:pt x="44" y="140"/>
                  </a:lnTo>
                  <a:lnTo>
                    <a:pt x="41" y="140"/>
                  </a:lnTo>
                  <a:lnTo>
                    <a:pt x="39" y="140"/>
                  </a:lnTo>
                  <a:lnTo>
                    <a:pt x="35" y="140"/>
                  </a:lnTo>
                  <a:lnTo>
                    <a:pt x="33" y="138"/>
                  </a:lnTo>
                  <a:lnTo>
                    <a:pt x="29" y="138"/>
                  </a:lnTo>
                  <a:lnTo>
                    <a:pt x="27" y="136"/>
                  </a:lnTo>
                  <a:lnTo>
                    <a:pt x="25" y="136"/>
                  </a:lnTo>
                  <a:lnTo>
                    <a:pt x="21" y="134"/>
                  </a:lnTo>
                  <a:lnTo>
                    <a:pt x="20" y="133"/>
                  </a:lnTo>
                  <a:lnTo>
                    <a:pt x="18" y="131"/>
                  </a:lnTo>
                  <a:lnTo>
                    <a:pt x="16" y="129"/>
                  </a:lnTo>
                  <a:lnTo>
                    <a:pt x="14" y="127"/>
                  </a:lnTo>
                  <a:lnTo>
                    <a:pt x="12" y="123"/>
                  </a:lnTo>
                  <a:lnTo>
                    <a:pt x="10" y="121"/>
                  </a:lnTo>
                  <a:lnTo>
                    <a:pt x="8" y="119"/>
                  </a:lnTo>
                  <a:lnTo>
                    <a:pt x="6" y="115"/>
                  </a:lnTo>
                  <a:lnTo>
                    <a:pt x="6" y="113"/>
                  </a:lnTo>
                  <a:lnTo>
                    <a:pt x="4" y="109"/>
                  </a:lnTo>
                  <a:lnTo>
                    <a:pt x="2" y="106"/>
                  </a:lnTo>
                  <a:lnTo>
                    <a:pt x="2" y="104"/>
                  </a:lnTo>
                  <a:lnTo>
                    <a:pt x="2" y="100"/>
                  </a:lnTo>
                  <a:lnTo>
                    <a:pt x="2" y="96"/>
                  </a:lnTo>
                  <a:lnTo>
                    <a:pt x="0" y="92"/>
                  </a:lnTo>
                  <a:lnTo>
                    <a:pt x="0" y="88"/>
                  </a:lnTo>
                  <a:lnTo>
                    <a:pt x="0" y="84"/>
                  </a:lnTo>
                  <a:lnTo>
                    <a:pt x="2" y="81"/>
                  </a:lnTo>
                  <a:lnTo>
                    <a:pt x="2" y="79"/>
                  </a:lnTo>
                  <a:lnTo>
                    <a:pt x="2" y="75"/>
                  </a:lnTo>
                  <a:lnTo>
                    <a:pt x="2" y="71"/>
                  </a:lnTo>
                  <a:lnTo>
                    <a:pt x="4" y="67"/>
                  </a:lnTo>
                  <a:lnTo>
                    <a:pt x="4" y="65"/>
                  </a:lnTo>
                  <a:lnTo>
                    <a:pt x="6" y="61"/>
                  </a:lnTo>
                  <a:lnTo>
                    <a:pt x="8" y="59"/>
                  </a:lnTo>
                  <a:lnTo>
                    <a:pt x="8" y="56"/>
                  </a:lnTo>
                  <a:lnTo>
                    <a:pt x="10" y="54"/>
                  </a:lnTo>
                  <a:lnTo>
                    <a:pt x="12" y="50"/>
                  </a:lnTo>
                  <a:lnTo>
                    <a:pt x="14" y="48"/>
                  </a:lnTo>
                  <a:lnTo>
                    <a:pt x="16" y="46"/>
                  </a:lnTo>
                  <a:lnTo>
                    <a:pt x="18" y="44"/>
                  </a:lnTo>
                  <a:lnTo>
                    <a:pt x="21" y="42"/>
                  </a:lnTo>
                  <a:lnTo>
                    <a:pt x="23" y="42"/>
                  </a:lnTo>
                  <a:lnTo>
                    <a:pt x="25" y="40"/>
                  </a:lnTo>
                  <a:lnTo>
                    <a:pt x="29" y="38"/>
                  </a:lnTo>
                  <a:lnTo>
                    <a:pt x="31" y="38"/>
                  </a:lnTo>
                  <a:lnTo>
                    <a:pt x="35" y="36"/>
                  </a:lnTo>
                  <a:lnTo>
                    <a:pt x="37" y="36"/>
                  </a:lnTo>
                  <a:lnTo>
                    <a:pt x="41" y="36"/>
                  </a:lnTo>
                  <a:lnTo>
                    <a:pt x="43" y="36"/>
                  </a:lnTo>
                  <a:lnTo>
                    <a:pt x="44" y="36"/>
                  </a:lnTo>
                  <a:lnTo>
                    <a:pt x="48" y="36"/>
                  </a:lnTo>
                  <a:lnTo>
                    <a:pt x="50" y="36"/>
                  </a:lnTo>
                  <a:lnTo>
                    <a:pt x="52" y="38"/>
                  </a:lnTo>
                  <a:lnTo>
                    <a:pt x="54" y="38"/>
                  </a:lnTo>
                  <a:lnTo>
                    <a:pt x="56" y="38"/>
                  </a:lnTo>
                  <a:lnTo>
                    <a:pt x="58" y="40"/>
                  </a:lnTo>
                  <a:lnTo>
                    <a:pt x="60" y="40"/>
                  </a:lnTo>
                  <a:lnTo>
                    <a:pt x="62" y="42"/>
                  </a:lnTo>
                  <a:lnTo>
                    <a:pt x="62" y="42"/>
                  </a:lnTo>
                  <a:lnTo>
                    <a:pt x="64" y="44"/>
                  </a:lnTo>
                  <a:lnTo>
                    <a:pt x="66" y="44"/>
                  </a:lnTo>
                  <a:lnTo>
                    <a:pt x="67" y="46"/>
                  </a:lnTo>
                  <a:lnTo>
                    <a:pt x="67" y="48"/>
                  </a:lnTo>
                  <a:lnTo>
                    <a:pt x="69" y="48"/>
                  </a:lnTo>
                  <a:lnTo>
                    <a:pt x="71" y="50"/>
                  </a:lnTo>
                  <a:lnTo>
                    <a:pt x="71" y="0"/>
                  </a:lnTo>
                  <a:lnTo>
                    <a:pt x="87" y="0"/>
                  </a:lnTo>
                  <a:lnTo>
                    <a:pt x="87" y="138"/>
                  </a:lnTo>
                  <a:lnTo>
                    <a:pt x="71" y="138"/>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18" name="Freeform 125"/>
            <p:cNvSpPr>
              <a:spLocks/>
            </p:cNvSpPr>
            <p:nvPr/>
          </p:nvSpPr>
          <p:spPr bwMode="auto">
            <a:xfrm>
              <a:off x="8289925" y="2466975"/>
              <a:ext cx="84138" cy="122238"/>
            </a:xfrm>
            <a:custGeom>
              <a:avLst/>
              <a:gdLst>
                <a:gd name="T0" fmla="*/ 0 w 53"/>
                <a:gd name="T1" fmla="*/ 44 h 77"/>
                <a:gd name="T2" fmla="*/ 2 w 53"/>
                <a:gd name="T3" fmla="*/ 52 h 77"/>
                <a:gd name="T4" fmla="*/ 3 w 53"/>
                <a:gd name="T5" fmla="*/ 59 h 77"/>
                <a:gd name="T6" fmla="*/ 7 w 53"/>
                <a:gd name="T7" fmla="*/ 65 h 77"/>
                <a:gd name="T8" fmla="*/ 11 w 53"/>
                <a:gd name="T9" fmla="*/ 69 h 77"/>
                <a:gd name="T10" fmla="*/ 15 w 53"/>
                <a:gd name="T11" fmla="*/ 73 h 77"/>
                <a:gd name="T12" fmla="*/ 19 w 53"/>
                <a:gd name="T13" fmla="*/ 75 h 77"/>
                <a:gd name="T14" fmla="*/ 25 w 53"/>
                <a:gd name="T15" fmla="*/ 77 h 77"/>
                <a:gd name="T16" fmla="*/ 30 w 53"/>
                <a:gd name="T17" fmla="*/ 77 h 77"/>
                <a:gd name="T18" fmla="*/ 36 w 53"/>
                <a:gd name="T19" fmla="*/ 75 h 77"/>
                <a:gd name="T20" fmla="*/ 40 w 53"/>
                <a:gd name="T21" fmla="*/ 73 h 77"/>
                <a:gd name="T22" fmla="*/ 44 w 53"/>
                <a:gd name="T23" fmla="*/ 69 h 77"/>
                <a:gd name="T24" fmla="*/ 48 w 53"/>
                <a:gd name="T25" fmla="*/ 65 h 77"/>
                <a:gd name="T26" fmla="*/ 51 w 53"/>
                <a:gd name="T27" fmla="*/ 59 h 77"/>
                <a:gd name="T28" fmla="*/ 53 w 53"/>
                <a:gd name="T29" fmla="*/ 52 h 77"/>
                <a:gd name="T30" fmla="*/ 53 w 53"/>
                <a:gd name="T31" fmla="*/ 44 h 77"/>
                <a:gd name="T32" fmla="*/ 53 w 53"/>
                <a:gd name="T33" fmla="*/ 34 h 77"/>
                <a:gd name="T34" fmla="*/ 53 w 53"/>
                <a:gd name="T35" fmla="*/ 27 h 77"/>
                <a:gd name="T36" fmla="*/ 51 w 53"/>
                <a:gd name="T37" fmla="*/ 19 h 77"/>
                <a:gd name="T38" fmla="*/ 48 w 53"/>
                <a:gd name="T39" fmla="*/ 13 h 77"/>
                <a:gd name="T40" fmla="*/ 44 w 53"/>
                <a:gd name="T41" fmla="*/ 8 h 77"/>
                <a:gd name="T42" fmla="*/ 40 w 53"/>
                <a:gd name="T43" fmla="*/ 4 h 77"/>
                <a:gd name="T44" fmla="*/ 34 w 53"/>
                <a:gd name="T45" fmla="*/ 2 h 77"/>
                <a:gd name="T46" fmla="*/ 30 w 53"/>
                <a:gd name="T47" fmla="*/ 0 h 77"/>
                <a:gd name="T48" fmla="*/ 25 w 53"/>
                <a:gd name="T49" fmla="*/ 0 h 77"/>
                <a:gd name="T50" fmla="*/ 19 w 53"/>
                <a:gd name="T51" fmla="*/ 2 h 77"/>
                <a:gd name="T52" fmla="*/ 15 w 53"/>
                <a:gd name="T53" fmla="*/ 4 h 77"/>
                <a:gd name="T54" fmla="*/ 9 w 53"/>
                <a:gd name="T55" fmla="*/ 8 h 77"/>
                <a:gd name="T56" fmla="*/ 5 w 53"/>
                <a:gd name="T57" fmla="*/ 11 h 77"/>
                <a:gd name="T58" fmla="*/ 3 w 53"/>
                <a:gd name="T59" fmla="*/ 17 h 77"/>
                <a:gd name="T60" fmla="*/ 2 w 53"/>
                <a:gd name="T61" fmla="*/ 25 h 77"/>
                <a:gd name="T62" fmla="*/ 0 w 53"/>
                <a:gd name="T63"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77">
                  <a:moveTo>
                    <a:pt x="0" y="38"/>
                  </a:moveTo>
                  <a:lnTo>
                    <a:pt x="0" y="44"/>
                  </a:lnTo>
                  <a:lnTo>
                    <a:pt x="2" y="48"/>
                  </a:lnTo>
                  <a:lnTo>
                    <a:pt x="2" y="52"/>
                  </a:lnTo>
                  <a:lnTo>
                    <a:pt x="2" y="56"/>
                  </a:lnTo>
                  <a:lnTo>
                    <a:pt x="3" y="59"/>
                  </a:lnTo>
                  <a:lnTo>
                    <a:pt x="5" y="61"/>
                  </a:lnTo>
                  <a:lnTo>
                    <a:pt x="7" y="65"/>
                  </a:lnTo>
                  <a:lnTo>
                    <a:pt x="9" y="67"/>
                  </a:lnTo>
                  <a:lnTo>
                    <a:pt x="11" y="69"/>
                  </a:lnTo>
                  <a:lnTo>
                    <a:pt x="13" y="71"/>
                  </a:lnTo>
                  <a:lnTo>
                    <a:pt x="15" y="73"/>
                  </a:lnTo>
                  <a:lnTo>
                    <a:pt x="17" y="75"/>
                  </a:lnTo>
                  <a:lnTo>
                    <a:pt x="19" y="75"/>
                  </a:lnTo>
                  <a:lnTo>
                    <a:pt x="23" y="77"/>
                  </a:lnTo>
                  <a:lnTo>
                    <a:pt x="25" y="77"/>
                  </a:lnTo>
                  <a:lnTo>
                    <a:pt x="28" y="77"/>
                  </a:lnTo>
                  <a:lnTo>
                    <a:pt x="30" y="77"/>
                  </a:lnTo>
                  <a:lnTo>
                    <a:pt x="32" y="77"/>
                  </a:lnTo>
                  <a:lnTo>
                    <a:pt x="36" y="75"/>
                  </a:lnTo>
                  <a:lnTo>
                    <a:pt x="38" y="75"/>
                  </a:lnTo>
                  <a:lnTo>
                    <a:pt x="40" y="73"/>
                  </a:lnTo>
                  <a:lnTo>
                    <a:pt x="42" y="71"/>
                  </a:lnTo>
                  <a:lnTo>
                    <a:pt x="44" y="69"/>
                  </a:lnTo>
                  <a:lnTo>
                    <a:pt x="46" y="67"/>
                  </a:lnTo>
                  <a:lnTo>
                    <a:pt x="48" y="65"/>
                  </a:lnTo>
                  <a:lnTo>
                    <a:pt x="49" y="63"/>
                  </a:lnTo>
                  <a:lnTo>
                    <a:pt x="51" y="59"/>
                  </a:lnTo>
                  <a:lnTo>
                    <a:pt x="51" y="56"/>
                  </a:lnTo>
                  <a:lnTo>
                    <a:pt x="53" y="52"/>
                  </a:lnTo>
                  <a:lnTo>
                    <a:pt x="53" y="48"/>
                  </a:lnTo>
                  <a:lnTo>
                    <a:pt x="53" y="44"/>
                  </a:lnTo>
                  <a:lnTo>
                    <a:pt x="53" y="40"/>
                  </a:lnTo>
                  <a:lnTo>
                    <a:pt x="53" y="34"/>
                  </a:lnTo>
                  <a:lnTo>
                    <a:pt x="53" y="31"/>
                  </a:lnTo>
                  <a:lnTo>
                    <a:pt x="53" y="27"/>
                  </a:lnTo>
                  <a:lnTo>
                    <a:pt x="51" y="23"/>
                  </a:lnTo>
                  <a:lnTo>
                    <a:pt x="51" y="19"/>
                  </a:lnTo>
                  <a:lnTo>
                    <a:pt x="49" y="15"/>
                  </a:lnTo>
                  <a:lnTo>
                    <a:pt x="48" y="13"/>
                  </a:lnTo>
                  <a:lnTo>
                    <a:pt x="46" y="9"/>
                  </a:lnTo>
                  <a:lnTo>
                    <a:pt x="44" y="8"/>
                  </a:lnTo>
                  <a:lnTo>
                    <a:pt x="42" y="6"/>
                  </a:lnTo>
                  <a:lnTo>
                    <a:pt x="40" y="4"/>
                  </a:lnTo>
                  <a:lnTo>
                    <a:pt x="38" y="4"/>
                  </a:lnTo>
                  <a:lnTo>
                    <a:pt x="34" y="2"/>
                  </a:lnTo>
                  <a:lnTo>
                    <a:pt x="32" y="2"/>
                  </a:lnTo>
                  <a:lnTo>
                    <a:pt x="30" y="0"/>
                  </a:lnTo>
                  <a:lnTo>
                    <a:pt x="26" y="0"/>
                  </a:lnTo>
                  <a:lnTo>
                    <a:pt x="25" y="0"/>
                  </a:lnTo>
                  <a:lnTo>
                    <a:pt x="21" y="2"/>
                  </a:lnTo>
                  <a:lnTo>
                    <a:pt x="19" y="2"/>
                  </a:lnTo>
                  <a:lnTo>
                    <a:pt x="17" y="2"/>
                  </a:lnTo>
                  <a:lnTo>
                    <a:pt x="15" y="4"/>
                  </a:lnTo>
                  <a:lnTo>
                    <a:pt x="11" y="6"/>
                  </a:lnTo>
                  <a:lnTo>
                    <a:pt x="9" y="8"/>
                  </a:lnTo>
                  <a:lnTo>
                    <a:pt x="7" y="9"/>
                  </a:lnTo>
                  <a:lnTo>
                    <a:pt x="5" y="11"/>
                  </a:lnTo>
                  <a:lnTo>
                    <a:pt x="5" y="15"/>
                  </a:lnTo>
                  <a:lnTo>
                    <a:pt x="3" y="17"/>
                  </a:lnTo>
                  <a:lnTo>
                    <a:pt x="2" y="21"/>
                  </a:lnTo>
                  <a:lnTo>
                    <a:pt x="2" y="25"/>
                  </a:lnTo>
                  <a:lnTo>
                    <a:pt x="2" y="29"/>
                  </a:lnTo>
                  <a:lnTo>
                    <a:pt x="0" y="34"/>
                  </a:lnTo>
                  <a:lnTo>
                    <a:pt x="0" y="38"/>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19" name="Rectangle 126"/>
            <p:cNvSpPr>
              <a:spLocks noChangeArrowheads="1"/>
            </p:cNvSpPr>
            <p:nvPr/>
          </p:nvSpPr>
          <p:spPr bwMode="auto">
            <a:xfrm>
              <a:off x="8442325" y="2387600"/>
              <a:ext cx="26988" cy="33338"/>
            </a:xfrm>
            <a:prstGeom prst="rect">
              <a:avLst/>
            </a:prstGeom>
            <a:noFill/>
            <a:ln w="3175">
              <a:solidFill>
                <a:srgbClr val="97AF6A"/>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20" name="Rectangle 127"/>
            <p:cNvSpPr>
              <a:spLocks noChangeArrowheads="1"/>
            </p:cNvSpPr>
            <p:nvPr/>
          </p:nvSpPr>
          <p:spPr bwMode="auto">
            <a:xfrm>
              <a:off x="8442325" y="2447925"/>
              <a:ext cx="26988" cy="158750"/>
            </a:xfrm>
            <a:prstGeom prst="rect">
              <a:avLst/>
            </a:prstGeom>
            <a:noFill/>
            <a:ln w="3175">
              <a:solidFill>
                <a:srgbClr val="97AF6A"/>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sp>
          <p:nvSpPr>
            <p:cNvPr id="121" name="Freeform 128"/>
            <p:cNvSpPr>
              <a:spLocks/>
            </p:cNvSpPr>
            <p:nvPr/>
          </p:nvSpPr>
          <p:spPr bwMode="auto">
            <a:xfrm>
              <a:off x="8509000" y="2444750"/>
              <a:ext cx="127000" cy="161925"/>
            </a:xfrm>
            <a:custGeom>
              <a:avLst/>
              <a:gdLst>
                <a:gd name="T0" fmla="*/ 0 w 80"/>
                <a:gd name="T1" fmla="*/ 2 h 102"/>
                <a:gd name="T2" fmla="*/ 15 w 80"/>
                <a:gd name="T3" fmla="*/ 18 h 102"/>
                <a:gd name="T4" fmla="*/ 21 w 80"/>
                <a:gd name="T5" fmla="*/ 10 h 102"/>
                <a:gd name="T6" fmla="*/ 29 w 80"/>
                <a:gd name="T7" fmla="*/ 4 h 102"/>
                <a:gd name="T8" fmla="*/ 38 w 80"/>
                <a:gd name="T9" fmla="*/ 2 h 102"/>
                <a:gd name="T10" fmla="*/ 48 w 80"/>
                <a:gd name="T11" fmla="*/ 0 h 102"/>
                <a:gd name="T12" fmla="*/ 52 w 80"/>
                <a:gd name="T13" fmla="*/ 0 h 102"/>
                <a:gd name="T14" fmla="*/ 55 w 80"/>
                <a:gd name="T15" fmla="*/ 0 h 102"/>
                <a:gd name="T16" fmla="*/ 59 w 80"/>
                <a:gd name="T17" fmla="*/ 2 h 102"/>
                <a:gd name="T18" fmla="*/ 63 w 80"/>
                <a:gd name="T19" fmla="*/ 4 h 102"/>
                <a:gd name="T20" fmla="*/ 67 w 80"/>
                <a:gd name="T21" fmla="*/ 6 h 102"/>
                <a:gd name="T22" fmla="*/ 71 w 80"/>
                <a:gd name="T23" fmla="*/ 8 h 102"/>
                <a:gd name="T24" fmla="*/ 73 w 80"/>
                <a:gd name="T25" fmla="*/ 10 h 102"/>
                <a:gd name="T26" fmla="*/ 75 w 80"/>
                <a:gd name="T27" fmla="*/ 12 h 102"/>
                <a:gd name="T28" fmla="*/ 77 w 80"/>
                <a:gd name="T29" fmla="*/ 16 h 102"/>
                <a:gd name="T30" fmla="*/ 78 w 80"/>
                <a:gd name="T31" fmla="*/ 18 h 102"/>
                <a:gd name="T32" fmla="*/ 80 w 80"/>
                <a:gd name="T33" fmla="*/ 22 h 102"/>
                <a:gd name="T34" fmla="*/ 80 w 80"/>
                <a:gd name="T35" fmla="*/ 25 h 102"/>
                <a:gd name="T36" fmla="*/ 80 w 80"/>
                <a:gd name="T37" fmla="*/ 27 h 102"/>
                <a:gd name="T38" fmla="*/ 80 w 80"/>
                <a:gd name="T39" fmla="*/ 31 h 102"/>
                <a:gd name="T40" fmla="*/ 80 w 80"/>
                <a:gd name="T41" fmla="*/ 35 h 102"/>
                <a:gd name="T42" fmla="*/ 80 w 80"/>
                <a:gd name="T43" fmla="*/ 41 h 102"/>
                <a:gd name="T44" fmla="*/ 65 w 80"/>
                <a:gd name="T45" fmla="*/ 102 h 102"/>
                <a:gd name="T46" fmla="*/ 65 w 80"/>
                <a:gd name="T47" fmla="*/ 39 h 102"/>
                <a:gd name="T48" fmla="*/ 65 w 80"/>
                <a:gd name="T49" fmla="*/ 35 h 102"/>
                <a:gd name="T50" fmla="*/ 63 w 80"/>
                <a:gd name="T51" fmla="*/ 31 h 102"/>
                <a:gd name="T52" fmla="*/ 63 w 80"/>
                <a:gd name="T53" fmla="*/ 27 h 102"/>
                <a:gd name="T54" fmla="*/ 61 w 80"/>
                <a:gd name="T55" fmla="*/ 25 h 102"/>
                <a:gd name="T56" fmla="*/ 61 w 80"/>
                <a:gd name="T57" fmla="*/ 23 h 102"/>
                <a:gd name="T58" fmla="*/ 59 w 80"/>
                <a:gd name="T59" fmla="*/ 22 h 102"/>
                <a:gd name="T60" fmla="*/ 57 w 80"/>
                <a:gd name="T61" fmla="*/ 20 h 102"/>
                <a:gd name="T62" fmla="*/ 54 w 80"/>
                <a:gd name="T63" fmla="*/ 18 h 102"/>
                <a:gd name="T64" fmla="*/ 52 w 80"/>
                <a:gd name="T65" fmla="*/ 16 h 102"/>
                <a:gd name="T66" fmla="*/ 48 w 80"/>
                <a:gd name="T67" fmla="*/ 16 h 102"/>
                <a:gd name="T68" fmla="*/ 46 w 80"/>
                <a:gd name="T69" fmla="*/ 16 h 102"/>
                <a:gd name="T70" fmla="*/ 42 w 80"/>
                <a:gd name="T71" fmla="*/ 16 h 102"/>
                <a:gd name="T72" fmla="*/ 36 w 80"/>
                <a:gd name="T73" fmla="*/ 16 h 102"/>
                <a:gd name="T74" fmla="*/ 30 w 80"/>
                <a:gd name="T75" fmla="*/ 18 h 102"/>
                <a:gd name="T76" fmla="*/ 27 w 80"/>
                <a:gd name="T77" fmla="*/ 20 h 102"/>
                <a:gd name="T78" fmla="*/ 23 w 80"/>
                <a:gd name="T79" fmla="*/ 23 h 102"/>
                <a:gd name="T80" fmla="*/ 21 w 80"/>
                <a:gd name="T81" fmla="*/ 29 h 102"/>
                <a:gd name="T82" fmla="*/ 19 w 80"/>
                <a:gd name="T83" fmla="*/ 35 h 102"/>
                <a:gd name="T84" fmla="*/ 17 w 80"/>
                <a:gd name="T85" fmla="*/ 43 h 102"/>
                <a:gd name="T86" fmla="*/ 17 w 80"/>
                <a:gd name="T8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102">
                  <a:moveTo>
                    <a:pt x="0" y="102"/>
                  </a:moveTo>
                  <a:lnTo>
                    <a:pt x="0" y="2"/>
                  </a:lnTo>
                  <a:lnTo>
                    <a:pt x="15" y="2"/>
                  </a:lnTo>
                  <a:lnTo>
                    <a:pt x="15" y="18"/>
                  </a:lnTo>
                  <a:lnTo>
                    <a:pt x="19" y="14"/>
                  </a:lnTo>
                  <a:lnTo>
                    <a:pt x="21" y="10"/>
                  </a:lnTo>
                  <a:lnTo>
                    <a:pt x="25" y="6"/>
                  </a:lnTo>
                  <a:lnTo>
                    <a:pt x="29" y="4"/>
                  </a:lnTo>
                  <a:lnTo>
                    <a:pt x="32" y="2"/>
                  </a:lnTo>
                  <a:lnTo>
                    <a:pt x="38" y="2"/>
                  </a:lnTo>
                  <a:lnTo>
                    <a:pt x="42" y="0"/>
                  </a:lnTo>
                  <a:lnTo>
                    <a:pt x="48" y="0"/>
                  </a:lnTo>
                  <a:lnTo>
                    <a:pt x="50" y="0"/>
                  </a:lnTo>
                  <a:lnTo>
                    <a:pt x="52" y="0"/>
                  </a:lnTo>
                  <a:lnTo>
                    <a:pt x="54" y="0"/>
                  </a:lnTo>
                  <a:lnTo>
                    <a:pt x="55" y="0"/>
                  </a:lnTo>
                  <a:lnTo>
                    <a:pt x="57" y="2"/>
                  </a:lnTo>
                  <a:lnTo>
                    <a:pt x="59" y="2"/>
                  </a:lnTo>
                  <a:lnTo>
                    <a:pt x="61" y="2"/>
                  </a:lnTo>
                  <a:lnTo>
                    <a:pt x="63" y="4"/>
                  </a:lnTo>
                  <a:lnTo>
                    <a:pt x="65" y="4"/>
                  </a:lnTo>
                  <a:lnTo>
                    <a:pt x="67" y="6"/>
                  </a:lnTo>
                  <a:lnTo>
                    <a:pt x="69" y="6"/>
                  </a:lnTo>
                  <a:lnTo>
                    <a:pt x="71" y="8"/>
                  </a:lnTo>
                  <a:lnTo>
                    <a:pt x="73" y="8"/>
                  </a:lnTo>
                  <a:lnTo>
                    <a:pt x="73" y="10"/>
                  </a:lnTo>
                  <a:lnTo>
                    <a:pt x="75" y="10"/>
                  </a:lnTo>
                  <a:lnTo>
                    <a:pt x="75" y="12"/>
                  </a:lnTo>
                  <a:lnTo>
                    <a:pt x="77" y="14"/>
                  </a:lnTo>
                  <a:lnTo>
                    <a:pt x="77" y="16"/>
                  </a:lnTo>
                  <a:lnTo>
                    <a:pt x="78" y="16"/>
                  </a:lnTo>
                  <a:lnTo>
                    <a:pt x="78" y="18"/>
                  </a:lnTo>
                  <a:lnTo>
                    <a:pt x="78" y="20"/>
                  </a:lnTo>
                  <a:lnTo>
                    <a:pt x="80" y="22"/>
                  </a:lnTo>
                  <a:lnTo>
                    <a:pt x="80" y="23"/>
                  </a:lnTo>
                  <a:lnTo>
                    <a:pt x="80" y="25"/>
                  </a:lnTo>
                  <a:lnTo>
                    <a:pt x="80" y="25"/>
                  </a:lnTo>
                  <a:lnTo>
                    <a:pt x="80" y="27"/>
                  </a:lnTo>
                  <a:lnTo>
                    <a:pt x="80" y="29"/>
                  </a:lnTo>
                  <a:lnTo>
                    <a:pt x="80" y="31"/>
                  </a:lnTo>
                  <a:lnTo>
                    <a:pt x="80" y="33"/>
                  </a:lnTo>
                  <a:lnTo>
                    <a:pt x="80" y="35"/>
                  </a:lnTo>
                  <a:lnTo>
                    <a:pt x="80" y="39"/>
                  </a:lnTo>
                  <a:lnTo>
                    <a:pt x="80" y="41"/>
                  </a:lnTo>
                  <a:lnTo>
                    <a:pt x="80" y="102"/>
                  </a:lnTo>
                  <a:lnTo>
                    <a:pt x="65" y="102"/>
                  </a:lnTo>
                  <a:lnTo>
                    <a:pt x="65" y="41"/>
                  </a:lnTo>
                  <a:lnTo>
                    <a:pt x="65" y="39"/>
                  </a:lnTo>
                  <a:lnTo>
                    <a:pt x="65" y="37"/>
                  </a:lnTo>
                  <a:lnTo>
                    <a:pt x="65" y="35"/>
                  </a:lnTo>
                  <a:lnTo>
                    <a:pt x="63" y="33"/>
                  </a:lnTo>
                  <a:lnTo>
                    <a:pt x="63" y="31"/>
                  </a:lnTo>
                  <a:lnTo>
                    <a:pt x="63" y="29"/>
                  </a:lnTo>
                  <a:lnTo>
                    <a:pt x="63" y="27"/>
                  </a:lnTo>
                  <a:lnTo>
                    <a:pt x="63" y="25"/>
                  </a:lnTo>
                  <a:lnTo>
                    <a:pt x="61" y="25"/>
                  </a:lnTo>
                  <a:lnTo>
                    <a:pt x="61" y="23"/>
                  </a:lnTo>
                  <a:lnTo>
                    <a:pt x="61" y="23"/>
                  </a:lnTo>
                  <a:lnTo>
                    <a:pt x="59" y="22"/>
                  </a:lnTo>
                  <a:lnTo>
                    <a:pt x="59" y="22"/>
                  </a:lnTo>
                  <a:lnTo>
                    <a:pt x="57" y="20"/>
                  </a:lnTo>
                  <a:lnTo>
                    <a:pt x="57" y="20"/>
                  </a:lnTo>
                  <a:lnTo>
                    <a:pt x="55" y="18"/>
                  </a:lnTo>
                  <a:lnTo>
                    <a:pt x="54" y="18"/>
                  </a:lnTo>
                  <a:lnTo>
                    <a:pt x="54" y="18"/>
                  </a:lnTo>
                  <a:lnTo>
                    <a:pt x="52" y="16"/>
                  </a:lnTo>
                  <a:lnTo>
                    <a:pt x="50" y="16"/>
                  </a:lnTo>
                  <a:lnTo>
                    <a:pt x="48" y="16"/>
                  </a:lnTo>
                  <a:lnTo>
                    <a:pt x="48" y="16"/>
                  </a:lnTo>
                  <a:lnTo>
                    <a:pt x="46" y="16"/>
                  </a:lnTo>
                  <a:lnTo>
                    <a:pt x="44" y="16"/>
                  </a:lnTo>
                  <a:lnTo>
                    <a:pt x="42" y="16"/>
                  </a:lnTo>
                  <a:lnTo>
                    <a:pt x="38" y="16"/>
                  </a:lnTo>
                  <a:lnTo>
                    <a:pt x="36" y="16"/>
                  </a:lnTo>
                  <a:lnTo>
                    <a:pt x="34" y="18"/>
                  </a:lnTo>
                  <a:lnTo>
                    <a:pt x="30" y="18"/>
                  </a:lnTo>
                  <a:lnTo>
                    <a:pt x="29" y="20"/>
                  </a:lnTo>
                  <a:lnTo>
                    <a:pt x="27" y="20"/>
                  </a:lnTo>
                  <a:lnTo>
                    <a:pt x="25" y="22"/>
                  </a:lnTo>
                  <a:lnTo>
                    <a:pt x="23" y="23"/>
                  </a:lnTo>
                  <a:lnTo>
                    <a:pt x="21" y="25"/>
                  </a:lnTo>
                  <a:lnTo>
                    <a:pt x="21" y="29"/>
                  </a:lnTo>
                  <a:lnTo>
                    <a:pt x="19" y="31"/>
                  </a:lnTo>
                  <a:lnTo>
                    <a:pt x="19" y="35"/>
                  </a:lnTo>
                  <a:lnTo>
                    <a:pt x="17" y="39"/>
                  </a:lnTo>
                  <a:lnTo>
                    <a:pt x="17" y="43"/>
                  </a:lnTo>
                  <a:lnTo>
                    <a:pt x="17" y="48"/>
                  </a:lnTo>
                  <a:lnTo>
                    <a:pt x="17" y="102"/>
                  </a:lnTo>
                  <a:lnTo>
                    <a:pt x="0" y="102"/>
                  </a:lnTo>
                </a:path>
              </a:pathLst>
            </a:custGeom>
            <a:noFill/>
            <a:ln w="3175">
              <a:solidFill>
                <a:srgbClr val="97AF6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de-DE"/>
            </a:p>
          </p:txBody>
        </p:sp>
      </p:grpSp>
    </p:spTree>
    <p:extLst>
      <p:ext uri="{BB962C8B-B14F-4D97-AF65-F5344CB8AC3E}">
        <p14:creationId xmlns="" xmlns:p14="http://schemas.microsoft.com/office/powerpoint/2010/main" val="407648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1188" y="260648"/>
            <a:ext cx="8209284" cy="1077218"/>
          </a:xfrm>
          <a:prstGeom prst="rect">
            <a:avLst/>
          </a:prstGeom>
          <a:noFill/>
        </p:spPr>
        <p:txBody>
          <a:bodyPr wrap="square" rtlCol="0">
            <a:spAutoFit/>
          </a:bodyPr>
          <a:lstStyle/>
          <a:p>
            <a:r>
              <a:rPr lang="en-US" dirty="0" smtClean="0"/>
              <a:t>What commercial assays are available for genotyping?</a:t>
            </a:r>
          </a:p>
        </p:txBody>
      </p:sp>
      <p:sp>
        <p:nvSpPr>
          <p:cNvPr id="5" name="Textfeld 4"/>
          <p:cNvSpPr txBox="1"/>
          <p:nvPr/>
        </p:nvSpPr>
        <p:spPr>
          <a:xfrm>
            <a:off x="611852" y="1844824"/>
            <a:ext cx="8209284" cy="830997"/>
          </a:xfrm>
          <a:prstGeom prst="rect">
            <a:avLst/>
          </a:prstGeom>
          <a:noFill/>
        </p:spPr>
        <p:txBody>
          <a:bodyPr wrap="square" rtlCol="0">
            <a:spAutoFit/>
          </a:bodyPr>
          <a:lstStyle/>
          <a:p>
            <a:pPr marL="457200" indent="-457200">
              <a:buFont typeface="Arial" pitchFamily="34" charset="0"/>
              <a:buChar char="•"/>
            </a:pPr>
            <a:r>
              <a:rPr lang="en-US" sz="2400" dirty="0" smtClean="0"/>
              <a:t>Siemens </a:t>
            </a:r>
            <a:r>
              <a:rPr lang="de-DE" sz="2400" b="1" dirty="0"/>
              <a:t>TRUGENE </a:t>
            </a:r>
            <a:r>
              <a:rPr lang="de-DE" sz="2400" b="1" i="1" dirty="0"/>
              <a:t>HCV </a:t>
            </a:r>
            <a:r>
              <a:rPr lang="de-DE" sz="2400" i="1" dirty="0" smtClean="0"/>
              <a:t>5′NC</a:t>
            </a:r>
            <a:r>
              <a:rPr lang="de-DE" sz="2400" dirty="0" smtClean="0"/>
              <a:t> </a:t>
            </a:r>
            <a:r>
              <a:rPr lang="de-DE" sz="2400" dirty="0" err="1"/>
              <a:t>genotyping</a:t>
            </a:r>
            <a:r>
              <a:rPr lang="de-DE" sz="2400" dirty="0"/>
              <a:t> </a:t>
            </a:r>
            <a:endParaRPr lang="de-DE" sz="2400" dirty="0" smtClean="0"/>
          </a:p>
          <a:p>
            <a:pPr marL="457200" indent="-457200">
              <a:buFont typeface="Arial" pitchFamily="34" charset="0"/>
              <a:buChar char="•"/>
            </a:pPr>
            <a:r>
              <a:rPr lang="de-DE" sz="2400" dirty="0" smtClean="0"/>
              <a:t>Formate: </a:t>
            </a:r>
            <a:r>
              <a:rPr lang="de-DE" sz="2400" dirty="0" err="1" smtClean="0"/>
              <a:t>Sequence</a:t>
            </a:r>
            <a:r>
              <a:rPr lang="de-DE" sz="2400" dirty="0" smtClean="0"/>
              <a:t> </a:t>
            </a:r>
            <a:r>
              <a:rPr lang="de-DE" sz="2400" dirty="0" err="1"/>
              <a:t>of</a:t>
            </a:r>
            <a:r>
              <a:rPr lang="de-DE" sz="2400" dirty="0"/>
              <a:t> </a:t>
            </a:r>
            <a:r>
              <a:rPr lang="de-DE" sz="2400" dirty="0" err="1" smtClean="0"/>
              <a:t>the</a:t>
            </a:r>
            <a:r>
              <a:rPr lang="de-DE" sz="2400" dirty="0"/>
              <a:t> </a:t>
            </a:r>
            <a:r>
              <a:rPr lang="de-DE" sz="2400" dirty="0" smtClean="0"/>
              <a:t>5‘ UTR</a:t>
            </a:r>
            <a:endParaRPr lang="en-US" sz="2400" dirty="0" smtClean="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3068960"/>
            <a:ext cx="4752528" cy="35643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feld 5"/>
          <p:cNvSpPr txBox="1"/>
          <p:nvPr/>
        </p:nvSpPr>
        <p:spPr>
          <a:xfrm>
            <a:off x="6732240" y="6364288"/>
            <a:ext cx="1296144" cy="246221"/>
          </a:xfrm>
          <a:prstGeom prst="rect">
            <a:avLst/>
          </a:prstGeom>
          <a:noFill/>
        </p:spPr>
        <p:txBody>
          <a:bodyPr wrap="square" rtlCol="0">
            <a:spAutoFit/>
          </a:bodyPr>
          <a:lstStyle/>
          <a:p>
            <a:r>
              <a:rPr lang="de-DE" sz="1000" dirty="0" smtClean="0"/>
              <a:t>Source: Siemens</a:t>
            </a:r>
          </a:p>
        </p:txBody>
      </p:sp>
    </p:spTree>
    <p:extLst>
      <p:ext uri="{BB962C8B-B14F-4D97-AF65-F5344CB8AC3E}">
        <p14:creationId xmlns="" xmlns:p14="http://schemas.microsoft.com/office/powerpoint/2010/main" val="2430909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LL_Alle">
  <a:themeElements>
    <a:clrScheme name="LaborLimbach">
      <a:dk1>
        <a:sysClr val="windowText" lastClr="000000"/>
      </a:dk1>
      <a:lt1>
        <a:sysClr val="window" lastClr="FFFFFF"/>
      </a:lt1>
      <a:dk2>
        <a:srgbClr val="505050"/>
      </a:dk2>
      <a:lt2>
        <a:srgbClr val="C8C8C8"/>
      </a:lt2>
      <a:accent1>
        <a:srgbClr val="C1C1C1"/>
      </a:accent1>
      <a:accent2>
        <a:srgbClr val="F7D417"/>
      </a:accent2>
      <a:accent3>
        <a:srgbClr val="DE4A2C"/>
      </a:accent3>
      <a:accent4>
        <a:srgbClr val="8EB947"/>
      </a:accent4>
      <a:accent5>
        <a:srgbClr val="6999D3"/>
      </a:accent5>
      <a:accent6>
        <a:srgbClr val="FBE889"/>
      </a:accent6>
      <a:hlink>
        <a:srgbClr val="0070C0"/>
      </a:hlink>
      <a:folHlink>
        <a:srgbClr val="800080"/>
      </a:folHlink>
    </a:clrScheme>
    <a:fontScheme name="Labor Limbach">
      <a:majorFont>
        <a:latin typeface="Arial Narrow"/>
        <a:ea typeface=""/>
        <a:cs typeface=""/>
      </a:majorFont>
      <a:minorFont>
        <a:latin typeface="Arial Narrow"/>
        <a:ea typeface=""/>
        <a:cs typeface=""/>
      </a:minorFont>
    </a:fontScheme>
    <a:fmtScheme name="Labor Limbach">
      <a:fillStyleLst>
        <a:solidFill>
          <a:schemeClr val="phClr"/>
        </a:solidFill>
        <a:gradFill rotWithShape="1">
          <a:gsLst>
            <a:gs pos="0">
              <a:schemeClr val="phClr"/>
            </a:gs>
            <a:gs pos="25000">
              <a:schemeClr val="phClr"/>
            </a:gs>
            <a:gs pos="100000">
              <a:schemeClr val="phClr">
                <a:lumOff val="25000"/>
              </a:schemeClr>
            </a:gs>
          </a:gsLst>
          <a:lin ang="16200000" scaled="1"/>
        </a:gradFill>
        <a:gradFill rotWithShape="1">
          <a:gsLst>
            <a:gs pos="0">
              <a:schemeClr val="phClr"/>
            </a:gs>
            <a:gs pos="25000">
              <a:schemeClr val="phClr"/>
            </a:gs>
            <a:gs pos="100000">
              <a:schemeClr val="phClr">
                <a:lumOff val="25000"/>
              </a:schemeClr>
            </a:gs>
          </a:gsLst>
          <a:lin ang="16200000" scaled="1"/>
        </a:gradFill>
      </a:fillStyleLst>
      <a:lnStyleLst>
        <a:ln w="20000" cap="flat" cmpd="sng" algn="ctr">
          <a:solidFill>
            <a:schemeClr val="phClr">
              <a:tint val="65000"/>
              <a:satMod val="270000"/>
            </a:schemeClr>
          </a:solidFill>
          <a:prstDash val="solid"/>
        </a:ln>
        <a:ln w="20000" cap="flat" cmpd="sng" algn="ctr">
          <a:solidFill>
            <a:schemeClr val="phClr">
              <a:tint val="65000"/>
              <a:satMod val="270000"/>
            </a:schemeClr>
          </a:solidFill>
          <a:prstDash val="solid"/>
        </a:ln>
        <a:ln w="20000" cap="flat" cmpd="sng" algn="ctr">
          <a:solidFill>
            <a:schemeClr val="phClr">
              <a:tint val="65000"/>
              <a:satMod val="270000"/>
            </a:schemeClr>
          </a:solidFill>
          <a:prstDash val="solid"/>
        </a:ln>
      </a:lnStyleLst>
      <a:effectStyleLst>
        <a:effectStyle>
          <a:effectLst>
            <a:outerShdw blurRad="127000" dist="38100" dir="2700000" algn="tl" rotWithShape="0">
              <a:srgbClr val="000000">
                <a:alpha val="60000"/>
              </a:srgbClr>
            </a:outerShdw>
          </a:effectLst>
        </a:effectStyle>
        <a:effectStyle>
          <a:effectLst>
            <a:outerShdw blurRad="127000" dist="10000" dir="2700000" algn="tl" rotWithShape="0">
              <a:srgbClr val="000000">
                <a:alpha val="60000"/>
              </a:srgbClr>
            </a:outerShdw>
          </a:effectLst>
          <a:scene3d>
            <a:camera prst="orthographicFront">
              <a:rot lat="0" lon="0" rev="0"/>
            </a:camera>
            <a:lightRig rig="flat" dir="tl">
              <a:rot lat="0" lon="0" rev="0"/>
            </a:lightRig>
          </a:scene3d>
          <a:sp3d prstMaterial="plastic">
            <a:bevelT w="120900" h="88900"/>
            <a:bevelB w="88900" h="31750" prst="angle"/>
          </a:sp3d>
        </a:effectStyle>
        <a:effectStyle>
          <a:effectLst>
            <a:outerShdw blurRad="127000" dist="38100" dir="2700000" algn="tl" rotWithShape="0">
              <a:srgbClr val="000000">
                <a:alpha val="60000"/>
              </a:srgbClr>
            </a:outerShdw>
          </a:effectLst>
          <a:scene3d>
            <a:camera prst="orthographicFront">
              <a:rot lat="0" lon="0" rev="0"/>
            </a:camera>
            <a:lightRig rig="flat" dir="tl">
              <a:rot lat="0" lon="0" rev="0"/>
            </a:lightRig>
          </a:scene3d>
          <a:sp3d prstMaterial="plastic">
            <a:bevelT w="120900" h="88900"/>
            <a:bevelB w="88900" h="31750" prst="angle"/>
          </a:sp3d>
        </a:effectStyle>
      </a:effectStyleLst>
      <a:bgFillStyleLst>
        <a:solidFill>
          <a:schemeClr val="phClr"/>
        </a:solidFill>
        <a:solidFill>
          <a:schemeClr val="phClr">
            <a:shade val="90000"/>
          </a:scheme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gFillStyleLst>
    </a:fmtScheme>
  </a:themeElements>
  <a:objectDefaults>
    <a:spDef>
      <a:spPr/>
      <a:bodyPr rtlCol="0" anchor="ctr"/>
      <a:lstStyle>
        <a:defPPr algn="ctr">
          <a:defRPr spc="3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5400">
          <a:solidFill>
            <a:schemeClr val="accent1"/>
          </a:solidFill>
        </a:ln>
        <a:effectLst/>
      </a:spPr>
      <a:bodyPr/>
      <a:lstStyle/>
      <a:style>
        <a:lnRef idx="2">
          <a:schemeClr val="dk1"/>
        </a:lnRef>
        <a:fillRef idx="0">
          <a:schemeClr val="dk1"/>
        </a:fillRef>
        <a:effectRef idx="1">
          <a:schemeClr val="dk1"/>
        </a:effectRef>
        <a:fontRef idx="minor">
          <a:schemeClr val="tx1"/>
        </a:fontRef>
      </a:style>
    </a:lnDef>
    <a:txDef>
      <a:spPr>
        <a:noFill/>
      </a:spPr>
      <a:bodyPr wrap="none" rtlCol="0">
        <a:spAutoFit/>
      </a:bodyPr>
      <a:lstStyle>
        <a:defPPr>
          <a:defRPr smtClean="0"/>
        </a:defPPr>
      </a:lstStyle>
    </a:tx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LL_Alle</Template>
  <TotalTime>0</TotalTime>
  <Words>1175</Words>
  <Application>Microsoft Office PowerPoint</Application>
  <PresentationFormat>Bildschirmpräsentation (4:3)</PresentationFormat>
  <Paragraphs>179</Paragraphs>
  <Slides>24</Slides>
  <Notes>15</Notes>
  <HiddenSlides>2</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24</vt:i4>
      </vt:variant>
    </vt:vector>
  </HeadingPairs>
  <TitlesOfParts>
    <vt:vector size="27" baseType="lpstr">
      <vt:lpstr>LL_Alle</vt:lpstr>
      <vt:lpstr>Chart</vt:lpstr>
      <vt:lpstr>CorelDRAW</vt:lpstr>
      <vt:lpstr>Emergence of a HCV genotype genomic variant with elements of type 1 and 2 in Georgia</vt:lpstr>
      <vt:lpstr>Folie 2</vt:lpstr>
      <vt:lpstr>Folie 3</vt:lpstr>
      <vt:lpstr>HCV Genotype</vt:lpstr>
      <vt:lpstr>HCV Genotypes and Subtypes</vt:lpstr>
      <vt:lpstr>SVR Rates with Peg-IFN/RBV: According to Genotype</vt:lpstr>
      <vt:lpstr>HCV-1 Genome Structure</vt:lpstr>
      <vt:lpstr>Folie 8</vt:lpstr>
      <vt:lpstr>Folie 9</vt:lpstr>
      <vt:lpstr>Folie 10</vt:lpstr>
      <vt:lpstr>Analysis HCV Genotype Laboratory Mrcheveli October 2012 to December 2013</vt:lpstr>
      <vt:lpstr>Analysis HCV Genotype Laboratory Mrcheveli October 2012 to December 2013</vt:lpstr>
      <vt:lpstr>Analysis HCV Genotype Laboratory Mrcheveli October 2012 to December 2013</vt:lpstr>
      <vt:lpstr>Folie 14</vt:lpstr>
      <vt:lpstr>The St. Petersburg variant </vt:lpstr>
      <vt:lpstr>The St. Petersburg variant </vt:lpstr>
      <vt:lpstr>The St. Petersburg variant </vt:lpstr>
      <vt:lpstr>The St. Petersburg variant </vt:lpstr>
      <vt:lpstr>Folie 19</vt:lpstr>
      <vt:lpstr>Conclusion</vt:lpstr>
      <vt:lpstr>Folie 21</vt:lpstr>
      <vt:lpstr>Conclusion</vt:lpstr>
      <vt:lpstr>Conclusion</vt:lpstr>
      <vt:lpstr>Looking forward for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muenz</dc:creator>
  <cp:lastModifiedBy>Weizenegger</cp:lastModifiedBy>
  <cp:revision>1270</cp:revision>
  <dcterms:created xsi:type="dcterms:W3CDTF">2003-02-04T11:59:52Z</dcterms:created>
  <dcterms:modified xsi:type="dcterms:W3CDTF">2014-09-05T05:27:11Z</dcterms:modified>
</cp:coreProperties>
</file>