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1" r:id="rId1"/>
  </p:sldMasterIdLst>
  <p:notesMasterIdLst>
    <p:notesMasterId r:id="rId34"/>
  </p:notesMasterIdLst>
  <p:handoutMasterIdLst>
    <p:handoutMasterId r:id="rId35"/>
  </p:handoutMasterIdLst>
  <p:sldIdLst>
    <p:sldId id="707" r:id="rId2"/>
    <p:sldId id="708" r:id="rId3"/>
    <p:sldId id="703" r:id="rId4"/>
    <p:sldId id="579" r:id="rId5"/>
    <p:sldId id="643" r:id="rId6"/>
    <p:sldId id="636" r:id="rId7"/>
    <p:sldId id="634" r:id="rId8"/>
    <p:sldId id="705" r:id="rId9"/>
    <p:sldId id="647" r:id="rId10"/>
    <p:sldId id="644" r:id="rId11"/>
    <p:sldId id="685" r:id="rId12"/>
    <p:sldId id="682" r:id="rId13"/>
    <p:sldId id="683" r:id="rId14"/>
    <p:sldId id="684" r:id="rId15"/>
    <p:sldId id="687" r:id="rId16"/>
    <p:sldId id="686" r:id="rId17"/>
    <p:sldId id="688" r:id="rId18"/>
    <p:sldId id="652" r:id="rId19"/>
    <p:sldId id="671" r:id="rId20"/>
    <p:sldId id="697" r:id="rId21"/>
    <p:sldId id="698" r:id="rId22"/>
    <p:sldId id="689" r:id="rId23"/>
    <p:sldId id="662" r:id="rId24"/>
    <p:sldId id="663" r:id="rId25"/>
    <p:sldId id="666" r:id="rId26"/>
    <p:sldId id="667" r:id="rId27"/>
    <p:sldId id="669" r:id="rId28"/>
    <p:sldId id="670" r:id="rId29"/>
    <p:sldId id="700" r:id="rId30"/>
    <p:sldId id="701" r:id="rId31"/>
    <p:sldId id="702" r:id="rId32"/>
    <p:sldId id="706" r:id="rId3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00CC"/>
    <a:srgbClr val="0033CC"/>
    <a:srgbClr val="9999FF"/>
    <a:srgbClr val="FFCC99"/>
    <a:srgbClr val="CCCCFF"/>
    <a:srgbClr val="FFCCCC"/>
    <a:srgbClr val="66FF66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882" autoAdjust="0"/>
    <p:restoredTop sz="93357" autoAdjust="0"/>
  </p:normalViewPr>
  <p:slideViewPr>
    <p:cSldViewPr>
      <p:cViewPr varScale="1">
        <p:scale>
          <a:sx n="83" d="100"/>
          <a:sy n="83" d="100"/>
        </p:scale>
        <p:origin x="89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9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09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18831CB-5476-4CDD-B6D8-66CE995526F1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F85096-E4A2-4ACB-8578-D53B462CC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84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EEDD85-32E9-4742-BC4E-CB90673FC754}" type="datetimeFigureOut">
              <a:rPr lang="en-US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287A8D-E919-4D83-A6E3-CD28FD73B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26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3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6318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SG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5673AC-B064-4072-AA75-3BCF59B8F24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86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30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6416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th-TH" sz="1200">
              <a:latin typeface="+mn-lt"/>
              <a:cs typeface="+mn-cs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ea typeface="MS PGothic" pitchFamily="34" charset="-128"/>
              </a:rPr>
              <a:pPr algn="r" defTabSz="900113"/>
              <a:t>4</a:t>
            </a:fld>
            <a:endParaRPr lang="en-US" altLang="en-US" sz="120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0004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5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443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1A3CFEC-E0C9-4DF9-8535-3E0B70C6DD78}" type="slidenum">
              <a:rPr lang="en-US" sz="1200">
                <a:solidFill>
                  <a:srgbClr val="000000"/>
                </a:solidFill>
                <a:ea typeface="MS PGothic" panose="020B0600070205080204" pitchFamily="34" charset="-128"/>
                <a:cs typeface="Angsana New" panose="02020603050405020304" pitchFamily="18" charset="-34"/>
              </a:rPr>
              <a:pPr algn="r" eaLnBrk="1" hangingPunct="1"/>
              <a:t>7</a:t>
            </a:fld>
            <a:endParaRPr lang="th-TH" sz="1200">
              <a:solidFill>
                <a:srgbClr val="000000"/>
              </a:solidFill>
              <a:ea typeface="MS PGothic" panose="020B0600070205080204" pitchFamily="34" charset="-128"/>
              <a:cs typeface="Angsana New" panose="02020603050405020304" pitchFamily="18" charset="-34"/>
            </a:endParaRPr>
          </a:p>
        </p:txBody>
      </p:sp>
      <p:sp>
        <p:nvSpPr>
          <p:cNvPr id="500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284163"/>
            <a:ext cx="6040438" cy="4529137"/>
          </a:xfrm>
          <a:ln/>
        </p:spPr>
      </p:sp>
      <p:sp>
        <p:nvSpPr>
          <p:cNvPr id="500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138" y="4972050"/>
            <a:ext cx="6186487" cy="3697288"/>
          </a:xfrm>
          <a:noFill/>
        </p:spPr>
        <p:txBody>
          <a:bodyPr/>
          <a:lstStyle/>
          <a:p>
            <a:pPr marL="114300" indent="-114300">
              <a:spcBef>
                <a:spcPct val="0"/>
              </a:spcBef>
              <a:buFontTx/>
              <a:buChar char="•"/>
            </a:pPr>
            <a:endParaRPr 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8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8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2542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2542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th-TH" i="1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BOC, boceprevir; HCV, hepatitis C virus; pegIFN, peginterferon; TVR, telaprevir.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D3C505E-081B-435B-B8A9-B11A56E67E93}" type="slidenum">
              <a:rPr lang="en-US" altLang="th-TH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th-TH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536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7"/>
          <p:cNvSpPr txBox="1">
            <a:spLocks noGrp="1" noChangeArrowheads="1"/>
          </p:cNvSpPr>
          <p:nvPr/>
        </p:nvSpPr>
        <p:spPr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CB34404-E645-4A38-9B14-D97DFD0F592F}" type="slidenum">
              <a:rPr lang="en-US" sz="1200">
                <a:solidFill>
                  <a:prstClr val="black"/>
                </a:solidFill>
                <a:latin typeface="Calibri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th-TH" sz="1200">
              <a:solidFill>
                <a:prstClr val="black"/>
              </a:solidFill>
              <a:latin typeface="Calibri"/>
              <a:cs typeface="Cordia New" panose="020B0304020202020204" pitchFamily="34" charset="-34"/>
            </a:endParaRPr>
          </a:p>
        </p:txBody>
      </p:sp>
      <p:sp>
        <p:nvSpPr>
          <p:cNvPr id="8601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2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z="1800" i="1" smtClean="0">
                <a:ea typeface="MS PGothic" pitchFamily="34" charset="-128"/>
              </a:rPr>
              <a:t>GT, genotype; HCV, hepatitis C virus; </a:t>
            </a:r>
            <a:r>
              <a:rPr lang="en-US" altLang="en-US" sz="1800" i="1" smtClean="0"/>
              <a:t>P/R, peginterferon/ribavirin</a:t>
            </a:r>
            <a:r>
              <a:rPr lang="en-US" altLang="en-US" sz="1800" i="1" smtClean="0">
                <a:ea typeface="MS PGothic" pitchFamily="34" charset="-128"/>
              </a:rPr>
              <a:t>.</a:t>
            </a:r>
          </a:p>
        </p:txBody>
      </p:sp>
      <p:sp>
        <p:nvSpPr>
          <p:cNvPr id="86021" name="Header Placeholder 3"/>
          <p:cNvSpPr txBox="1">
            <a:spLocks noGrp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defTabSz="900113"/>
            <a:r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t>Schering-Plough PPT Template</a:t>
            </a:r>
          </a:p>
        </p:txBody>
      </p:sp>
      <p:sp>
        <p:nvSpPr>
          <p:cNvPr id="86022" name="Date Placeholder 4"/>
          <p:cNvSpPr txBox="1">
            <a:spLocks noGrp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/>
          <a:lstStyle/>
          <a:p>
            <a:pPr algn="r" defTabSz="900113"/>
            <a:fld id="{80553EDA-2D5C-4694-B3C0-64E9F61E5248}" type="datetime8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9/4/2014 9:46 PM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6023" name="Slide Number Placeholder 5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9" tIns="45709" rIns="91419" bIns="45709" anchor="b"/>
          <a:lstStyle/>
          <a:p>
            <a:pPr algn="r" defTabSz="900113"/>
            <a:fld id="{8538BD65-E129-4B54-AFE1-A6D22E104222}" type="slidenum">
              <a:rPr lang="en-US" altLang="en-US" sz="1200">
                <a:solidFill>
                  <a:prstClr val="black"/>
                </a:solidFill>
                <a:ea typeface="MS PGothic" pitchFamily="34" charset="-128"/>
              </a:rPr>
              <a:pPr algn="r" defTabSz="900113"/>
              <a:t>19</a:t>
            </a:fld>
            <a:endParaRPr lang="en-US" altLang="en-US" sz="1200">
              <a:solidFill>
                <a:prstClr val="black"/>
              </a:solidFill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502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1DE10B85-D522-4947-89C5-822ADB51BA5F}" type="slidenum">
              <a:rPr lang="en-US" sz="1200">
                <a:solidFill>
                  <a:srgbClr val="000000"/>
                </a:solidFill>
                <a:ea typeface="MS PGothic" panose="020B0600070205080204" pitchFamily="34" charset="-128"/>
                <a:cs typeface="Angsana New" panose="02020603050405020304" pitchFamily="18" charset="-34"/>
              </a:rPr>
              <a:pPr algn="r" eaLnBrk="1" hangingPunct="1"/>
              <a:t>20</a:t>
            </a:fld>
            <a:endParaRPr lang="th-TH" sz="1200">
              <a:solidFill>
                <a:srgbClr val="000000"/>
              </a:solidFill>
              <a:ea typeface="MS PGothic" panose="020B0600070205080204" pitchFamily="34" charset="-128"/>
              <a:cs typeface="Angsana New" panose="02020603050405020304" pitchFamily="18" charset="-34"/>
            </a:endParaRPr>
          </a:p>
        </p:txBody>
      </p:sp>
      <p:sp>
        <p:nvSpPr>
          <p:cNvPr id="520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887413"/>
            <a:ext cx="4575175" cy="3430587"/>
          </a:xfrm>
          <a:ln/>
        </p:spPr>
      </p:sp>
      <p:sp>
        <p:nvSpPr>
          <p:cNvPr id="520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5063" y="4425950"/>
            <a:ext cx="4587875" cy="3965575"/>
          </a:xfrm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In my own study that included only genotype</a:t>
            </a:r>
            <a:r>
              <a:rPr lang="en-US" altLang="zh-TW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2 patients, all of those with an RVR achieved an SVR after 16 weeks of treatment. </a:t>
            </a:r>
          </a:p>
        </p:txBody>
      </p:sp>
    </p:spTree>
    <p:extLst>
      <p:ext uri="{BB962C8B-B14F-4D97-AF65-F5344CB8AC3E}">
        <p14:creationId xmlns:p14="http://schemas.microsoft.com/office/powerpoint/2010/main" val="3727588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B320E0-6614-416E-B71E-1987772F2FE2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87D18-EDF6-483A-96C3-C34941D1BE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1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22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04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466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13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8753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69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216756-B552-4614-9B08-4343F52D3813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125362-13A3-4367-A0E5-227B6F1362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30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72B723-2A4E-4BF7-87E7-D67CD1F77260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37DDE-15EA-4829-A479-B3E04EB5DE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258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613775" y="6519863"/>
            <a:ext cx="530225" cy="2286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E9CBAFF-AF6F-4242-86CD-529E4BCE6770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1" y="1219200"/>
            <a:ext cx="8077199" cy="5257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0981" y="6390211"/>
            <a:ext cx="7164388" cy="382587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00" baseline="0">
                <a:effectLst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456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169B1D-4A03-4B74-9F58-D3301389F1EA}" type="datetimeFigureOut">
              <a:rPr lang="en-AU"/>
              <a:pPr>
                <a:defRPr/>
              </a:pPr>
              <a:t>4/09/2014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1014FF9-EE61-44CD-A9F0-8EB8A4528D9D}" type="slidenum">
              <a:rPr lang="en-AU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470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5F386C-C4BC-40D8-8243-00B5E5288DEC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840878-9165-4BD6-A479-CCEFE0E63C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38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3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79ACC-8E1D-4BC9-AED7-AD80651EA2B4}" type="slidenum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78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D98A56-B4BB-4629-B3B3-2544E63D4C5F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CBA0CE-FBA0-4CB4-A4D4-228A08F509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1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470276-8527-428A-BC60-627DC412F4A1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90AE3-D3A4-4320-8A3C-4316BBA0E9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9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13CE86-6063-474B-99B2-7D2C45C166B4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034E65-F5A9-438D-9B1C-6E5B81511E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0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8ED44-9400-41C4-8E79-4976319DE5E9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311A7A-1E36-4AE3-B0AD-4B456872E7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3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F733DC-9705-4FE0-B432-ABF1B53C2665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212363-AAC2-4724-84CC-BB03410AC0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30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AE6E96-B0AA-4F4E-98CD-16A463313606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E04D27-187C-45B3-A151-2F68B09567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56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EF3807-00E3-4CF8-9CAF-F94390EEC0C6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E453B-5C4A-44BF-81DF-8A257F5C0C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1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CBCD9F79-440C-4CE6-885D-4F17DA898FCB}" type="datetimeFigureOut">
              <a:rPr lang="en-US" smtClean="0"/>
              <a:pPr>
                <a:defRPr/>
              </a:pPr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2735CFC4-3C23-434C-A0A3-D6E33F26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532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  <p:sldLayoutId id="2147484694" r:id="rId13"/>
    <p:sldLayoutId id="2147484695" r:id="rId14"/>
    <p:sldLayoutId id="2147484696" r:id="rId15"/>
    <p:sldLayoutId id="2147484697" r:id="rId16"/>
    <p:sldLayoutId id="2147484698" r:id="rId17"/>
    <p:sldLayoutId id="2147484699" r:id="rId18"/>
    <p:sldLayoutId id="2147484703" r:id="rId19"/>
    <p:sldLayoutId id="2147484704" r:id="rId20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Microsoft_Excel_97-2003_Worksheet2.xls"/><Relationship Id="rId7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3.xls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Microsoft_Excel_97-2003_Worksheet6.xls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5.xls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7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oleObject" Target="../embeddings/Microsoft_Excel_97-2003_Worksheet8.xls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png"/><Relationship Id="rId4" Type="http://schemas.openxmlformats.org/officeDocument/2006/relationships/image" Target="../media/image12.e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0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5.e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HCV SOTA</a:t>
            </a:r>
            <a:br>
              <a:rPr lang="en-US" dirty="0" smtClean="0"/>
            </a:br>
            <a:r>
              <a:rPr lang="en-US" dirty="0" smtClean="0"/>
              <a:t>Transcaucasus Liver Symposium</a:t>
            </a:r>
            <a:br>
              <a:rPr lang="en-US" dirty="0" smtClean="0"/>
            </a:br>
            <a:r>
              <a:rPr lang="en-US" dirty="0" smtClean="0"/>
              <a:t>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Robert Gish MD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Professor Consultant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Stanford University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46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098" name="Rectangle 2"/>
          <p:cNvSpPr>
            <a:spLocks noGrp="1"/>
          </p:cNvSpPr>
          <p:nvPr>
            <p:ph type="title"/>
          </p:nvPr>
        </p:nvSpPr>
        <p:spPr>
          <a:xfrm>
            <a:off x="971550" y="242888"/>
            <a:ext cx="7219950" cy="1254125"/>
          </a:xfrm>
          <a:solidFill>
            <a:srgbClr val="FF3300"/>
          </a:solidFill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FFFF00"/>
                </a:solidFill>
              </a:rPr>
              <a:t>SPRINT-2</a:t>
            </a:r>
            <a:r>
              <a:rPr lang="en-US" sz="2700" b="1" dirty="0"/>
              <a:t/>
            </a:r>
            <a:br>
              <a:rPr lang="en-US" sz="2700" b="1" dirty="0"/>
            </a:br>
            <a:r>
              <a:rPr lang="en-US" sz="2400" b="1" dirty="0"/>
              <a:t>Adding </a:t>
            </a:r>
            <a:r>
              <a:rPr lang="en-US" sz="2400" b="1" dirty="0" err="1" smtClean="0"/>
              <a:t>Boceprevir</a:t>
            </a:r>
            <a:r>
              <a:rPr lang="en-US" sz="2400" b="1" dirty="0" smtClean="0"/>
              <a:t> </a:t>
            </a:r>
            <a:r>
              <a:rPr lang="en-US" sz="2400" b="1" dirty="0"/>
              <a:t>to PR in non-RVR patients significantly increases SVR rate </a:t>
            </a:r>
            <a:r>
              <a:rPr lang="en-US" sz="2400" b="1" dirty="0" err="1"/>
              <a:t>vs</a:t>
            </a:r>
            <a:r>
              <a:rPr lang="en-US" sz="2400" b="1" dirty="0"/>
              <a:t> PR</a:t>
            </a:r>
            <a:endParaRPr lang="th-TH" sz="2400" b="1" dirty="0"/>
          </a:p>
        </p:txBody>
      </p:sp>
      <p:graphicFrame>
        <p:nvGraphicFramePr>
          <p:cNvPr id="388099" name="Chart 2"/>
          <p:cNvGraphicFramePr>
            <a:graphicFrameLocks/>
          </p:cNvGraphicFramePr>
          <p:nvPr/>
        </p:nvGraphicFramePr>
        <p:xfrm>
          <a:off x="254000" y="2030413"/>
          <a:ext cx="2928938" cy="439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78" name="แผนภูมิ" r:id="rId3" imgW="2924175" imgH="4391025" progId="Excel.Sheet.8">
                  <p:embed/>
                </p:oleObj>
              </mc:Choice>
              <mc:Fallback>
                <p:oleObj name="แผนภูมิ" r:id="rId3" imgW="2924175" imgH="4391025" progId="Excel.Sheet.8">
                  <p:embed/>
                  <p:pic>
                    <p:nvPicPr>
                      <p:cNvPr id="0" name="Picture 8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2030413"/>
                        <a:ext cx="2928938" cy="439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8100" name="Chart 3"/>
          <p:cNvGraphicFramePr>
            <a:graphicFrameLocks/>
          </p:cNvGraphicFramePr>
          <p:nvPr/>
        </p:nvGraphicFramePr>
        <p:xfrm>
          <a:off x="3225800" y="1958975"/>
          <a:ext cx="2927350" cy="438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79" name="แผนภูมิ" r:id="rId5" imgW="2924175" imgH="4391025" progId="Excel.Sheet.8">
                  <p:embed/>
                </p:oleObj>
              </mc:Choice>
              <mc:Fallback>
                <p:oleObj name="แผนภูมิ" r:id="rId5" imgW="2924175" imgH="4391025" progId="Excel.Sheet.8">
                  <p:embed/>
                  <p:pic>
                    <p:nvPicPr>
                      <p:cNvPr id="0" name="Picture 8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1958975"/>
                        <a:ext cx="2927350" cy="438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8101" name="Chart 4"/>
          <p:cNvGraphicFramePr>
            <a:graphicFrameLocks/>
          </p:cNvGraphicFramePr>
          <p:nvPr/>
        </p:nvGraphicFramePr>
        <p:xfrm>
          <a:off x="6137275" y="1958975"/>
          <a:ext cx="2927350" cy="438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380" name="แผนภูมิ" r:id="rId7" imgW="2924175" imgH="4391025" progId="Excel.Sheet.8">
                  <p:embed/>
                </p:oleObj>
              </mc:Choice>
              <mc:Fallback>
                <p:oleObj name="แผนภูมิ" r:id="rId7" imgW="2924175" imgH="4391025" progId="Excel.Sheet.8">
                  <p:embed/>
                  <p:pic>
                    <p:nvPicPr>
                      <p:cNvPr id="0" name="Picture 8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7275" y="1958975"/>
                        <a:ext cx="2927350" cy="438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0"/>
          <p:cNvSpPr>
            <a:spLocks noChangeArrowheads="1"/>
          </p:cNvSpPr>
          <p:nvPr/>
        </p:nvSpPr>
        <p:spPr bwMode="auto">
          <a:xfrm rot="10800000">
            <a:off x="611561" y="1561993"/>
            <a:ext cx="2664297" cy="447806"/>
          </a:xfrm>
          <a:prstGeom prst="round2SameRect">
            <a:avLst>
              <a:gd name="adj1" fmla="val 34051"/>
              <a:gd name="adj2" fmla="val 0"/>
            </a:avLst>
          </a:prstGeom>
          <a:solidFill>
            <a:srgbClr val="666699">
              <a:alpha val="50196"/>
            </a:srgbClr>
          </a:solidFill>
          <a:ln w="1270" algn="ctr">
            <a:gradFill flip="none" rotWithShape="1">
              <a:gsLst>
                <a:gs pos="59000">
                  <a:srgbClr val="F1F1F2"/>
                </a:gs>
                <a:gs pos="0">
                  <a:srgbClr val="CACBCD"/>
                </a:gs>
                <a:gs pos="18000">
                  <a:srgbClr val="CACBCD">
                    <a:alpha val="50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  <a:tileRect/>
            </a:gradFill>
            <a:miter lim="800000"/>
            <a:headEnd/>
            <a:tailEnd/>
          </a:ln>
          <a:effectLst>
            <a:outerShdw blurRad="254000" dist="88900" dir="2700000" sx="102000" sy="102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91440" bIns="91440" anchor="b"/>
          <a:lstStyle/>
          <a:p>
            <a:pPr fontAlgn="auto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tabLst>
                <a:tab pos="177800" algn="l"/>
                <a:tab pos="2349500" algn="r"/>
              </a:tabLst>
              <a:defRPr/>
            </a:pPr>
            <a:endParaRPr lang="en-US" sz="1200" b="1" kern="0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00113" y="1676400"/>
            <a:ext cx="1943100" cy="15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2700000" algn="tl" rotWithShape="0">
                    <a:srgbClr val="000000">
                      <a:alpha val="39999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4488" indent="-3444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b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PR48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 rot="10800000">
            <a:off x="3534578" y="1577753"/>
            <a:ext cx="2664297" cy="447806"/>
          </a:xfrm>
          <a:prstGeom prst="round2SameRect">
            <a:avLst>
              <a:gd name="adj1" fmla="val 34051"/>
              <a:gd name="adj2" fmla="val 0"/>
            </a:avLst>
          </a:prstGeom>
          <a:solidFill>
            <a:srgbClr val="666699">
              <a:alpha val="50196"/>
            </a:srgbClr>
          </a:solidFill>
          <a:ln w="1270" algn="ctr">
            <a:gradFill flip="none" rotWithShape="1">
              <a:gsLst>
                <a:gs pos="59000">
                  <a:srgbClr val="F1F1F2"/>
                </a:gs>
                <a:gs pos="0">
                  <a:srgbClr val="CACBCD"/>
                </a:gs>
                <a:gs pos="18000">
                  <a:srgbClr val="CACBCD">
                    <a:alpha val="50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  <a:tileRect/>
            </a:gradFill>
            <a:miter lim="800000"/>
            <a:headEnd/>
            <a:tailEnd/>
          </a:ln>
          <a:effectLst>
            <a:outerShdw blurRad="254000" dist="88900" dir="2700000" sx="102000" sy="102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91440" bIns="91440" anchor="b"/>
          <a:lstStyle/>
          <a:p>
            <a:pPr fontAlgn="auto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tabLst>
                <a:tab pos="177800" algn="l"/>
                <a:tab pos="2349500" algn="r"/>
              </a:tabLst>
              <a:defRPr/>
            </a:pPr>
            <a:endParaRPr lang="en-US" sz="1200" b="1" kern="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08363" y="1692275"/>
            <a:ext cx="2819400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2700000" algn="tl" rotWithShape="0">
                    <a:srgbClr val="000000">
                      <a:alpha val="39999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4488" indent="-3444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b="1" smtClean="0">
                <a:solidFill>
                  <a:srgbClr val="99CC00"/>
                </a:solidFill>
                <a:ea typeface="ＭＳ Ｐゴシック" panose="020B0600070205080204" pitchFamily="34" charset="-128"/>
              </a:rPr>
              <a:t>BOC RGT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 rot="10800000">
            <a:off x="6439433" y="1582526"/>
            <a:ext cx="2664297" cy="447806"/>
          </a:xfrm>
          <a:prstGeom prst="round2SameRect">
            <a:avLst>
              <a:gd name="adj1" fmla="val 34051"/>
              <a:gd name="adj2" fmla="val 0"/>
            </a:avLst>
          </a:prstGeom>
          <a:solidFill>
            <a:srgbClr val="666699">
              <a:alpha val="50196"/>
            </a:srgbClr>
          </a:solidFill>
          <a:ln w="1270" algn="ctr">
            <a:gradFill flip="none" rotWithShape="1">
              <a:gsLst>
                <a:gs pos="59000">
                  <a:srgbClr val="F1F1F2"/>
                </a:gs>
                <a:gs pos="0">
                  <a:srgbClr val="CACBCD"/>
                </a:gs>
                <a:gs pos="18000">
                  <a:srgbClr val="CACBCD">
                    <a:alpha val="50000"/>
                  </a:srgbClr>
                </a:gs>
                <a:gs pos="100000">
                  <a:srgbClr val="FFFFFF">
                    <a:alpha val="0"/>
                  </a:srgbClr>
                </a:gs>
              </a:gsLst>
              <a:lin ang="5400000" scaled="1"/>
              <a:tileRect/>
            </a:gradFill>
            <a:miter lim="800000"/>
            <a:headEnd/>
            <a:tailEnd/>
          </a:ln>
          <a:effectLst>
            <a:outerShdw blurRad="254000" dist="88900" dir="2700000" sx="102000" sy="102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 tIns="91440" bIns="91440" anchor="b"/>
          <a:lstStyle/>
          <a:p>
            <a:pPr fontAlgn="auto">
              <a:lnSpc>
                <a:spcPct val="85000"/>
              </a:lnSpc>
              <a:spcBef>
                <a:spcPts val="800"/>
              </a:spcBef>
              <a:spcAft>
                <a:spcPts val="0"/>
              </a:spcAft>
              <a:tabLst>
                <a:tab pos="177800" algn="l"/>
                <a:tab pos="2349500" algn="r"/>
              </a:tabLst>
              <a:defRPr/>
            </a:pPr>
            <a:endParaRPr lang="en-US" sz="1200" b="1" kern="0" dirty="0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313488" y="1697038"/>
            <a:ext cx="2819400" cy="265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8100" dir="2700000" algn="tl" rotWithShape="0">
                    <a:srgbClr val="000000">
                      <a:alpha val="39999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4488" indent="-34448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b="1" dirty="0" smtClean="0">
                <a:ea typeface="ＭＳ Ｐゴシック" panose="020B0600070205080204" pitchFamily="34" charset="-128"/>
              </a:rPr>
              <a:t>BOC PR48</a:t>
            </a:r>
          </a:p>
        </p:txBody>
      </p:sp>
      <p:sp>
        <p:nvSpPr>
          <p:cNvPr id="388114" name="TextBox 14"/>
          <p:cNvSpPr txBox="1">
            <a:spLocks noChangeArrowheads="1"/>
          </p:cNvSpPr>
          <p:nvPr/>
        </p:nvSpPr>
        <p:spPr bwMode="auto">
          <a:xfrm rot="-5400000">
            <a:off x="-1473994" y="3398044"/>
            <a:ext cx="3257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6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% of Patients With SVR</a:t>
            </a:r>
          </a:p>
        </p:txBody>
      </p:sp>
      <p:sp>
        <p:nvSpPr>
          <p:cNvPr id="16" name="TextBox 9"/>
          <p:cNvSpPr txBox="1">
            <a:spLocks noChangeArrowheads="1"/>
          </p:cNvSpPr>
          <p:nvPr/>
        </p:nvSpPr>
        <p:spPr bwMode="auto">
          <a:xfrm>
            <a:off x="136525" y="6488113"/>
            <a:ext cx="8391525" cy="309562"/>
          </a:xfrm>
          <a:prstGeom prst="rect">
            <a:avLst/>
          </a:prstGeom>
          <a:noFill/>
          <a:ln>
            <a:noFill/>
          </a:ln>
          <a:extLst/>
        </p:spPr>
        <p:txBody>
          <a:bodyPr lIns="0" rIns="0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000" b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Vierling JM, et al. 46th EASL; Berlin, Germany; March 30-April 3, 2011: Abst. 481.</a:t>
            </a:r>
          </a:p>
        </p:txBody>
      </p:sp>
      <p:sp>
        <p:nvSpPr>
          <p:cNvPr id="388116" name="TextBox 16"/>
          <p:cNvSpPr txBox="1">
            <a:spLocks noChangeArrowheads="1"/>
          </p:cNvSpPr>
          <p:nvPr/>
        </p:nvSpPr>
        <p:spPr bwMode="auto">
          <a:xfrm>
            <a:off x="963613" y="5797550"/>
            <a:ext cx="76025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600" b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Log</a:t>
            </a:r>
            <a:r>
              <a:rPr lang="en-US" sz="1600" b="1" baseline="-2500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10</a:t>
            </a:r>
            <a:r>
              <a:rPr lang="en-US" sz="1600" b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Viral Load Decrease After 4 week of P/R Lead-in</a:t>
            </a:r>
          </a:p>
        </p:txBody>
      </p:sp>
      <p:sp>
        <p:nvSpPr>
          <p:cNvPr id="388117" name="Rectangle 21"/>
          <p:cNvSpPr>
            <a:spLocks noChangeArrowheads="1"/>
          </p:cNvSpPr>
          <p:nvPr/>
        </p:nvSpPr>
        <p:spPr bwMode="auto">
          <a:xfrm>
            <a:off x="2488605" y="2182812"/>
            <a:ext cx="715243" cy="3614737"/>
          </a:xfrm>
          <a:prstGeom prst="rect">
            <a:avLst/>
          </a:prstGeom>
          <a:noFill/>
          <a:ln w="19050">
            <a:solidFill>
              <a:srgbClr val="CC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CC33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06131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Straight Arrow Connector 12"/>
          <p:cNvCxnSpPr>
            <a:cxnSpLocks noChangeShapeType="1"/>
          </p:cNvCxnSpPr>
          <p:nvPr/>
        </p:nvCxnSpPr>
        <p:spPr bwMode="auto">
          <a:xfrm>
            <a:off x="766763" y="4205288"/>
            <a:ext cx="2347912" cy="0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Straight Arrow Connector 13"/>
          <p:cNvCxnSpPr>
            <a:cxnSpLocks noChangeShapeType="1"/>
          </p:cNvCxnSpPr>
          <p:nvPr/>
        </p:nvCxnSpPr>
        <p:spPr bwMode="auto">
          <a:xfrm flipV="1">
            <a:off x="3130550" y="4203700"/>
            <a:ext cx="5413375" cy="4763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6" name="TextBox 14"/>
          <p:cNvSpPr txBox="1">
            <a:spLocks noChangeArrowheads="1"/>
          </p:cNvSpPr>
          <p:nvPr/>
        </p:nvSpPr>
        <p:spPr bwMode="auto">
          <a:xfrm>
            <a:off x="1381125" y="4029075"/>
            <a:ext cx="1158875" cy="341313"/>
          </a:xfrm>
          <a:prstGeom prst="rect">
            <a:avLst/>
          </a:prstGeom>
          <a:solidFill>
            <a:srgbClr val="002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 weeks</a:t>
            </a:r>
          </a:p>
        </p:txBody>
      </p:sp>
      <p:sp>
        <p:nvSpPr>
          <p:cNvPr id="77" name="TextBox 15"/>
          <p:cNvSpPr txBox="1">
            <a:spLocks noChangeArrowheads="1"/>
          </p:cNvSpPr>
          <p:nvPr/>
        </p:nvSpPr>
        <p:spPr bwMode="auto">
          <a:xfrm>
            <a:off x="5272088" y="4030663"/>
            <a:ext cx="1160462" cy="341312"/>
          </a:xfrm>
          <a:prstGeom prst="rect">
            <a:avLst/>
          </a:prstGeom>
          <a:solidFill>
            <a:srgbClr val="002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36 weeks</a:t>
            </a:r>
          </a:p>
        </p:txBody>
      </p:sp>
      <p:sp>
        <p:nvSpPr>
          <p:cNvPr id="78" name="Title 1"/>
          <p:cNvSpPr txBox="1">
            <a:spLocks/>
          </p:cNvSpPr>
          <p:nvPr/>
        </p:nvSpPr>
        <p:spPr bwMode="auto">
          <a:xfrm>
            <a:off x="382588" y="332656"/>
            <a:ext cx="8464550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Simeprevir + P/R for GT1 HCV: </a:t>
            </a:r>
            <a:b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</a:b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Approved Indications</a:t>
            </a:r>
            <a:endParaRPr kumimoji="0" lang="en-US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79" name="Content Placeholder 2"/>
          <p:cNvSpPr txBox="1">
            <a:spLocks/>
          </p:cNvSpPr>
          <p:nvPr/>
        </p:nvSpPr>
        <p:spPr bwMode="auto">
          <a:xfrm>
            <a:off x="385763" y="1828800"/>
            <a:ext cx="845502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Simeprevir</a:t>
            </a: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 150 mg/day with food, administered with P/R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Fixed duration (no RGT)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accent6">
                  <a:lumMod val="60000"/>
                  <a:lumOff val="4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Treatment-naive patients and </a:t>
            </a:r>
            <a:r>
              <a:rPr kumimoji="0" lang="en-US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relapsers</a:t>
            </a: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 (including cirrhotic patients)</a:t>
            </a: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en-US" altLang="en-US" sz="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en-US" altLang="en-US" sz="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C000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</a:rPr>
              <a:t>Previous partial or null responders (including cirrhotic patients)</a:t>
            </a: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en-US" altLang="en-US" sz="1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  <a:p>
            <a:pPr marL="2057400" marR="0" lvl="4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endParaRPr kumimoji="0" lang="en-US" alt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00206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</a:rPr>
              <a:t>Stopping rules</a:t>
            </a:r>
          </a:p>
        </p:txBody>
      </p:sp>
      <p:cxnSp>
        <p:nvCxnSpPr>
          <p:cNvPr id="80" name="Straight Arrow Connector 6"/>
          <p:cNvCxnSpPr>
            <a:cxnSpLocks noChangeShapeType="1"/>
          </p:cNvCxnSpPr>
          <p:nvPr/>
        </p:nvCxnSpPr>
        <p:spPr bwMode="auto">
          <a:xfrm>
            <a:off x="750888" y="3206750"/>
            <a:ext cx="2347912" cy="0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" name="Straight Arrow Connector 7"/>
          <p:cNvCxnSpPr>
            <a:cxnSpLocks noChangeShapeType="1"/>
          </p:cNvCxnSpPr>
          <p:nvPr/>
        </p:nvCxnSpPr>
        <p:spPr bwMode="auto">
          <a:xfrm>
            <a:off x="3114675" y="3209925"/>
            <a:ext cx="2346325" cy="0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TextBox 8"/>
          <p:cNvSpPr txBox="1">
            <a:spLocks noChangeArrowheads="1"/>
          </p:cNvSpPr>
          <p:nvPr/>
        </p:nvSpPr>
        <p:spPr bwMode="auto">
          <a:xfrm>
            <a:off x="1365250" y="3030538"/>
            <a:ext cx="1158875" cy="341312"/>
          </a:xfrm>
          <a:prstGeom prst="rect">
            <a:avLst/>
          </a:prstGeom>
          <a:solidFill>
            <a:srgbClr val="002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 weeks</a:t>
            </a:r>
          </a:p>
        </p:txBody>
      </p:sp>
      <p:sp>
        <p:nvSpPr>
          <p:cNvPr id="83" name="TextBox 9"/>
          <p:cNvSpPr txBox="1">
            <a:spLocks noChangeArrowheads="1"/>
          </p:cNvSpPr>
          <p:nvPr/>
        </p:nvSpPr>
        <p:spPr bwMode="auto">
          <a:xfrm>
            <a:off x="3687763" y="3032125"/>
            <a:ext cx="1158875" cy="341313"/>
          </a:xfrm>
          <a:prstGeom prst="rect">
            <a:avLst/>
          </a:prstGeom>
          <a:solidFill>
            <a:srgbClr val="002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 weeks</a:t>
            </a:r>
          </a:p>
        </p:txBody>
      </p:sp>
      <p:graphicFrame>
        <p:nvGraphicFramePr>
          <p:cNvPr id="84" name="Table 83"/>
          <p:cNvGraphicFramePr>
            <a:graphicFrameLocks noGrp="1"/>
          </p:cNvGraphicFramePr>
          <p:nvPr/>
        </p:nvGraphicFramePr>
        <p:xfrm>
          <a:off x="793750" y="5122863"/>
          <a:ext cx="7778750" cy="1219200"/>
        </p:xfrm>
        <a:graphic>
          <a:graphicData uri="http://schemas.openxmlformats.org/drawingml/2006/table">
            <a:tbl>
              <a:tblPr/>
              <a:tblGrid>
                <a:gridCol w="1464552"/>
                <a:gridCol w="1852131"/>
                <a:gridCol w="4462067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Treatment Wk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2AD2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HCV RNA (IU/mL)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2AD2B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Action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2AD2B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≥ 25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Discontinue simeprevir, pegIFN, and RBV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12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≥ 25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Discontinue pegIFN and RBV (SMV stops at 12 wks)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lumMod val="95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24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≥ 25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Wingdings" pitchFamily="2" charset="2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1pPr>
                      <a:lvl2pPr marL="742950" indent="-285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20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8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6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5pPr>
                      <a:lvl6pPr marL="25146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6pPr>
                      <a:lvl7pPr marL="29718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7pPr>
                      <a:lvl8pPr marL="34290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8pPr>
                      <a:lvl9pPr marL="3886200" indent="-2286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700"/>
                        </a:spcAft>
                        <a:buClr>
                          <a:srgbClr val="4FAD26"/>
                        </a:buClr>
                        <a:buFont typeface="Arial" charset="0"/>
                        <a:defRPr sz="1400" kern="1200">
                          <a:solidFill>
                            <a:srgbClr val="FEFDDE"/>
                          </a:solidFill>
                          <a:latin typeface="Arial" charset="0"/>
                          <a:ea typeface="ＭＳ Ｐゴシック" pitchFamily="34" charset="-128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Discontinue pegIFN and RBV</a:t>
                      </a:r>
                    </a:p>
                  </a:txBody>
                  <a:tcPr marL="91446" marR="91446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CDCF"/>
                    </a:solidFill>
                  </a:tcPr>
                </a:tc>
              </a:tr>
            </a:tbl>
          </a:graphicData>
        </a:graphic>
      </p:graphicFrame>
      <p:sp>
        <p:nvSpPr>
          <p:cNvPr id="85" name="TextBox 3"/>
          <p:cNvSpPr txBox="1">
            <a:spLocks noChangeArrowheads="1"/>
          </p:cNvSpPr>
          <p:nvPr/>
        </p:nvSpPr>
        <p:spPr bwMode="auto">
          <a:xfrm>
            <a:off x="777875" y="3330575"/>
            <a:ext cx="2306638" cy="341313"/>
          </a:xfrm>
          <a:prstGeom prst="rect">
            <a:avLst/>
          </a:prstGeom>
          <a:solidFill>
            <a:srgbClr val="F6A108"/>
          </a:solidFill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Simeprevir + P/R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114675" y="3332163"/>
            <a:ext cx="2305050" cy="341312"/>
          </a:xfrm>
          <a:prstGeom prst="rect">
            <a:avLst/>
          </a:prstGeom>
          <a:solidFill>
            <a:srgbClr val="4FAD26"/>
          </a:solidFill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P/R</a:t>
            </a:r>
          </a:p>
        </p:txBody>
      </p:sp>
      <p:sp>
        <p:nvSpPr>
          <p:cNvPr id="90" name="TextBox 10"/>
          <p:cNvSpPr txBox="1">
            <a:spLocks noChangeArrowheads="1"/>
          </p:cNvSpPr>
          <p:nvPr/>
        </p:nvSpPr>
        <p:spPr bwMode="auto">
          <a:xfrm>
            <a:off x="793750" y="4329113"/>
            <a:ext cx="2306638" cy="341312"/>
          </a:xfrm>
          <a:prstGeom prst="rect">
            <a:avLst/>
          </a:prstGeom>
          <a:solidFill>
            <a:srgbClr val="F6A108"/>
          </a:solidFill>
          <a:ln>
            <a:noFill/>
          </a:ln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Simeprevir + P/R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3130550" y="4330700"/>
            <a:ext cx="5426075" cy="341313"/>
          </a:xfrm>
          <a:prstGeom prst="rect">
            <a:avLst/>
          </a:prstGeom>
          <a:solidFill>
            <a:srgbClr val="4FAD26"/>
          </a:solidFill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P/R</a:t>
            </a:r>
          </a:p>
        </p:txBody>
      </p:sp>
      <p:sp>
        <p:nvSpPr>
          <p:cNvPr id="92" name="TextBox 20"/>
          <p:cNvSpPr txBox="1">
            <a:spLocks noChangeArrowheads="1"/>
          </p:cNvSpPr>
          <p:nvPr/>
        </p:nvSpPr>
        <p:spPr bwMode="auto">
          <a:xfrm>
            <a:off x="288925" y="6455618"/>
            <a:ext cx="3814763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Simeprevir</a:t>
            </a: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 [package insert]. November 2013.</a:t>
            </a:r>
          </a:p>
        </p:txBody>
      </p:sp>
    </p:spTree>
    <p:extLst>
      <p:ext uri="{BB962C8B-B14F-4D97-AF65-F5344CB8AC3E}">
        <p14:creationId xmlns:p14="http://schemas.microsoft.com/office/powerpoint/2010/main" val="5548191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3"/>
          <p:cNvSpPr txBox="1">
            <a:spLocks/>
          </p:cNvSpPr>
          <p:nvPr/>
        </p:nvSpPr>
        <p:spPr bwMode="auto">
          <a:xfrm>
            <a:off x="179512" y="332656"/>
            <a:ext cx="8770938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QUEST-1, QUEST-2, PROMISE: SMV + P/R in GT1 Treatment-Naive Patients/Relapsers</a:t>
            </a:r>
            <a:endParaRPr kumimoji="0" lang="en-US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cxnSp>
        <p:nvCxnSpPr>
          <p:cNvPr id="18" name="Straight Connector 18"/>
          <p:cNvCxnSpPr>
            <a:cxnSpLocks noChangeShapeType="1"/>
          </p:cNvCxnSpPr>
          <p:nvPr/>
        </p:nvCxnSpPr>
        <p:spPr bwMode="auto">
          <a:xfrm rot="5400000">
            <a:off x="59531" y="4261644"/>
            <a:ext cx="2916238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1073150" y="2719388"/>
            <a:ext cx="3413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cxnSp>
        <p:nvCxnSpPr>
          <p:cNvPr id="20" name="Straight Connector 22"/>
          <p:cNvCxnSpPr>
            <a:cxnSpLocks noChangeShapeType="1"/>
          </p:cNvCxnSpPr>
          <p:nvPr/>
        </p:nvCxnSpPr>
        <p:spPr bwMode="auto">
          <a:xfrm rot="10800000">
            <a:off x="1450975" y="28162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1187450" y="3295650"/>
            <a:ext cx="2270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cxnSp>
        <p:nvCxnSpPr>
          <p:cNvPr id="22" name="Straight Connector 23"/>
          <p:cNvCxnSpPr>
            <a:cxnSpLocks noChangeShapeType="1"/>
          </p:cNvCxnSpPr>
          <p:nvPr/>
        </p:nvCxnSpPr>
        <p:spPr bwMode="auto">
          <a:xfrm rot="10800000">
            <a:off x="1454150" y="33940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Rectangle 27"/>
          <p:cNvSpPr>
            <a:spLocks noChangeArrowheads="1"/>
          </p:cNvSpPr>
          <p:nvPr/>
        </p:nvSpPr>
        <p:spPr bwMode="auto">
          <a:xfrm>
            <a:off x="1187450" y="3870325"/>
            <a:ext cx="2270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cxnSp>
        <p:nvCxnSpPr>
          <p:cNvPr id="24" name="Straight Connector 24"/>
          <p:cNvCxnSpPr>
            <a:cxnSpLocks noChangeShapeType="1"/>
          </p:cNvCxnSpPr>
          <p:nvPr/>
        </p:nvCxnSpPr>
        <p:spPr bwMode="auto">
          <a:xfrm rot="10800000">
            <a:off x="1446213" y="39703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1187450" y="4446588"/>
            <a:ext cx="2270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cxnSp>
        <p:nvCxnSpPr>
          <p:cNvPr id="26" name="Straight Connector 25"/>
          <p:cNvCxnSpPr>
            <a:cxnSpLocks noChangeShapeType="1"/>
          </p:cNvCxnSpPr>
          <p:nvPr/>
        </p:nvCxnSpPr>
        <p:spPr bwMode="auto">
          <a:xfrm rot="10800000">
            <a:off x="1446213" y="4546600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1187450" y="5022850"/>
            <a:ext cx="227013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cxnSp>
        <p:nvCxnSpPr>
          <p:cNvPr id="28" name="Straight Connector 26"/>
          <p:cNvCxnSpPr>
            <a:cxnSpLocks noChangeShapeType="1"/>
          </p:cNvCxnSpPr>
          <p:nvPr/>
        </p:nvCxnSpPr>
        <p:spPr bwMode="auto">
          <a:xfrm rot="10800000">
            <a:off x="1446213" y="5124450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1300163" y="5597525"/>
            <a:ext cx="1143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cxnSp>
        <p:nvCxnSpPr>
          <p:cNvPr id="30" name="Straight Connector 27"/>
          <p:cNvCxnSpPr>
            <a:cxnSpLocks noChangeShapeType="1"/>
          </p:cNvCxnSpPr>
          <p:nvPr/>
        </p:nvCxnSpPr>
        <p:spPr bwMode="auto">
          <a:xfrm rot="10800000">
            <a:off x="1446213" y="57102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29"/>
          <p:cNvCxnSpPr>
            <a:cxnSpLocks noChangeShapeType="1"/>
          </p:cNvCxnSpPr>
          <p:nvPr/>
        </p:nvCxnSpPr>
        <p:spPr bwMode="auto">
          <a:xfrm rot="5400000">
            <a:off x="1481931" y="5741194"/>
            <a:ext cx="65088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TextBox 38"/>
          <p:cNvSpPr txBox="1">
            <a:spLocks noChangeArrowheads="1"/>
          </p:cNvSpPr>
          <p:nvPr/>
        </p:nvSpPr>
        <p:spPr bwMode="auto">
          <a:xfrm rot="-5400000">
            <a:off x="-519906" y="4131469"/>
            <a:ext cx="28876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(%)</a:t>
            </a:r>
          </a:p>
        </p:txBody>
      </p:sp>
      <p:sp>
        <p:nvSpPr>
          <p:cNvPr id="33" name="Rectangle 4"/>
          <p:cNvSpPr>
            <a:spLocks noChangeArrowheads="1"/>
          </p:cNvSpPr>
          <p:nvPr/>
        </p:nvSpPr>
        <p:spPr bwMode="auto">
          <a:xfrm>
            <a:off x="2295525" y="4260850"/>
            <a:ext cx="576263" cy="1439863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1658938" y="3397250"/>
            <a:ext cx="576262" cy="2303463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1830388" y="3078163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36" name="Rectangle 16"/>
          <p:cNvSpPr>
            <a:spLocks noChangeArrowheads="1"/>
          </p:cNvSpPr>
          <p:nvPr/>
        </p:nvSpPr>
        <p:spPr bwMode="auto">
          <a:xfrm>
            <a:off x="2455863" y="3978275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50</a:t>
            </a:r>
          </a:p>
        </p:txBody>
      </p:sp>
      <p:sp>
        <p:nvSpPr>
          <p:cNvPr id="37" name="Text Box 33"/>
          <p:cNvSpPr txBox="1">
            <a:spLocks noChangeArrowheads="1"/>
          </p:cNvSpPr>
          <p:nvPr/>
        </p:nvSpPr>
        <p:spPr bwMode="auto">
          <a:xfrm>
            <a:off x="1636713" y="5164138"/>
            <a:ext cx="5921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210/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264</a:t>
            </a:r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2274888" y="5164138"/>
            <a:ext cx="590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65/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130</a:t>
            </a:r>
          </a:p>
        </p:txBody>
      </p:sp>
      <p:sp>
        <p:nvSpPr>
          <p:cNvPr id="39" name="Rectangle 41"/>
          <p:cNvSpPr>
            <a:spLocks noChangeArrowheads="1"/>
          </p:cNvSpPr>
          <p:nvPr/>
        </p:nvSpPr>
        <p:spPr bwMode="auto">
          <a:xfrm>
            <a:off x="3160713" y="3343275"/>
            <a:ext cx="574675" cy="2374900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3354388" y="3036888"/>
            <a:ext cx="227012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81</a:t>
            </a:r>
          </a:p>
        </p:txBody>
      </p:sp>
      <p:sp>
        <p:nvSpPr>
          <p:cNvPr id="41" name="Text Box 33"/>
          <p:cNvSpPr txBox="1">
            <a:spLocks noChangeArrowheads="1"/>
          </p:cNvSpPr>
          <p:nvPr/>
        </p:nvSpPr>
        <p:spPr bwMode="auto">
          <a:xfrm>
            <a:off x="3138488" y="5164138"/>
            <a:ext cx="590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209/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257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3805238" y="4260850"/>
            <a:ext cx="547687" cy="1439863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3960813" y="3978275"/>
            <a:ext cx="242887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50</a:t>
            </a:r>
          </a:p>
        </p:txBody>
      </p:sp>
      <p:sp>
        <p:nvSpPr>
          <p:cNvPr id="44" name="Text Box 33"/>
          <p:cNvSpPr txBox="1">
            <a:spLocks noChangeArrowheads="1"/>
          </p:cNvSpPr>
          <p:nvPr/>
        </p:nvSpPr>
        <p:spPr bwMode="auto">
          <a:xfrm>
            <a:off x="3771900" y="5164138"/>
            <a:ext cx="590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67/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134</a:t>
            </a:r>
          </a:p>
        </p:txBody>
      </p:sp>
      <p:cxnSp>
        <p:nvCxnSpPr>
          <p:cNvPr id="45" name="Straight Connector 20"/>
          <p:cNvCxnSpPr>
            <a:cxnSpLocks noChangeShapeType="1"/>
          </p:cNvCxnSpPr>
          <p:nvPr/>
        </p:nvCxnSpPr>
        <p:spPr bwMode="auto">
          <a:xfrm flipV="1">
            <a:off x="1489075" y="5703888"/>
            <a:ext cx="3127375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Box 12"/>
          <p:cNvSpPr txBox="1">
            <a:spLocks noChangeArrowheads="1"/>
          </p:cNvSpPr>
          <p:nvPr/>
        </p:nvSpPr>
        <p:spPr bwMode="auto">
          <a:xfrm>
            <a:off x="1649413" y="5732463"/>
            <a:ext cx="12271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QUEST-1</a:t>
            </a:r>
            <a:r>
              <a:rPr lang="en-US" altLang="en-US" sz="1600" b="1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[1]</a:t>
            </a:r>
            <a:endParaRPr lang="en-US" altLang="en-US" sz="16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7" name="TextBox 90"/>
          <p:cNvSpPr txBox="1">
            <a:spLocks noChangeArrowheads="1"/>
          </p:cNvSpPr>
          <p:nvPr/>
        </p:nvSpPr>
        <p:spPr bwMode="auto">
          <a:xfrm>
            <a:off x="3157538" y="5732463"/>
            <a:ext cx="12271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QUEST-2</a:t>
            </a:r>
            <a:r>
              <a:rPr lang="en-US" altLang="en-US" sz="1600" b="1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[2]</a:t>
            </a:r>
            <a:endParaRPr lang="en-US" altLang="en-US" sz="16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48" name="Straight Connector 18"/>
          <p:cNvCxnSpPr>
            <a:cxnSpLocks noChangeShapeType="1"/>
          </p:cNvCxnSpPr>
          <p:nvPr/>
        </p:nvCxnSpPr>
        <p:spPr bwMode="auto">
          <a:xfrm rot="5400000">
            <a:off x="4215606" y="4252119"/>
            <a:ext cx="2916238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" name="Rectangle 31"/>
          <p:cNvSpPr>
            <a:spLocks noChangeArrowheads="1"/>
          </p:cNvSpPr>
          <p:nvPr/>
        </p:nvSpPr>
        <p:spPr bwMode="auto">
          <a:xfrm>
            <a:off x="5211763" y="2701925"/>
            <a:ext cx="341312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cxnSp>
        <p:nvCxnSpPr>
          <p:cNvPr id="50" name="Straight Connector 22"/>
          <p:cNvCxnSpPr>
            <a:cxnSpLocks noChangeShapeType="1"/>
          </p:cNvCxnSpPr>
          <p:nvPr/>
        </p:nvCxnSpPr>
        <p:spPr bwMode="auto">
          <a:xfrm rot="10800000">
            <a:off x="5600700" y="280828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" name="Rectangle 29"/>
          <p:cNvSpPr>
            <a:spLocks noChangeArrowheads="1"/>
          </p:cNvSpPr>
          <p:nvPr/>
        </p:nvSpPr>
        <p:spPr bwMode="auto">
          <a:xfrm>
            <a:off x="5324475" y="3281363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cxnSp>
        <p:nvCxnSpPr>
          <p:cNvPr id="52" name="Straight Connector 23"/>
          <p:cNvCxnSpPr>
            <a:cxnSpLocks noChangeShapeType="1"/>
          </p:cNvCxnSpPr>
          <p:nvPr/>
        </p:nvCxnSpPr>
        <p:spPr bwMode="auto">
          <a:xfrm rot="10800000">
            <a:off x="5600700" y="33861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5324475" y="3862388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cxnSp>
        <p:nvCxnSpPr>
          <p:cNvPr id="54" name="Straight Connector 24"/>
          <p:cNvCxnSpPr>
            <a:cxnSpLocks noChangeShapeType="1"/>
          </p:cNvCxnSpPr>
          <p:nvPr/>
        </p:nvCxnSpPr>
        <p:spPr bwMode="auto">
          <a:xfrm rot="10800000">
            <a:off x="5600700" y="396398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Rectangle 25"/>
          <p:cNvSpPr>
            <a:spLocks noChangeArrowheads="1"/>
          </p:cNvSpPr>
          <p:nvPr/>
        </p:nvSpPr>
        <p:spPr bwMode="auto">
          <a:xfrm>
            <a:off x="5324475" y="4441825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cxnSp>
        <p:nvCxnSpPr>
          <p:cNvPr id="56" name="Straight Connector 25"/>
          <p:cNvCxnSpPr>
            <a:cxnSpLocks noChangeShapeType="1"/>
          </p:cNvCxnSpPr>
          <p:nvPr/>
        </p:nvCxnSpPr>
        <p:spPr bwMode="auto">
          <a:xfrm rot="10800000">
            <a:off x="5600700" y="45434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5324475" y="5022850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cxnSp>
        <p:nvCxnSpPr>
          <p:cNvPr id="58" name="Straight Connector 26"/>
          <p:cNvCxnSpPr>
            <a:cxnSpLocks noChangeShapeType="1"/>
          </p:cNvCxnSpPr>
          <p:nvPr/>
        </p:nvCxnSpPr>
        <p:spPr bwMode="auto">
          <a:xfrm rot="10800000">
            <a:off x="5600700" y="51212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9" name="Rectangle 21"/>
          <p:cNvSpPr>
            <a:spLocks noChangeArrowheads="1"/>
          </p:cNvSpPr>
          <p:nvPr/>
        </p:nvSpPr>
        <p:spPr bwMode="auto">
          <a:xfrm>
            <a:off x="5438775" y="5602288"/>
            <a:ext cx="1143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cxnSp>
        <p:nvCxnSpPr>
          <p:cNvPr id="60" name="Straight Connector 27"/>
          <p:cNvCxnSpPr>
            <a:cxnSpLocks noChangeShapeType="1"/>
          </p:cNvCxnSpPr>
          <p:nvPr/>
        </p:nvCxnSpPr>
        <p:spPr bwMode="auto">
          <a:xfrm rot="10800000">
            <a:off x="5600700" y="56991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Connector 29"/>
          <p:cNvCxnSpPr>
            <a:cxnSpLocks noChangeShapeType="1"/>
          </p:cNvCxnSpPr>
          <p:nvPr/>
        </p:nvCxnSpPr>
        <p:spPr bwMode="auto">
          <a:xfrm rot="5400000">
            <a:off x="5636419" y="5739607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Box 38"/>
          <p:cNvSpPr txBox="1">
            <a:spLocks noChangeArrowheads="1"/>
          </p:cNvSpPr>
          <p:nvPr/>
        </p:nvSpPr>
        <p:spPr bwMode="auto">
          <a:xfrm rot="-5400000">
            <a:off x="3602038" y="4130675"/>
            <a:ext cx="29210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(%)</a:t>
            </a:r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6510338" y="4789488"/>
            <a:ext cx="555625" cy="919162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4" name="Rectangle 5"/>
          <p:cNvSpPr>
            <a:spLocks noChangeArrowheads="1"/>
          </p:cNvSpPr>
          <p:nvPr/>
        </p:nvSpPr>
        <p:spPr bwMode="auto">
          <a:xfrm>
            <a:off x="5873750" y="3440113"/>
            <a:ext cx="576263" cy="2268537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65" name="Rectangle 15"/>
          <p:cNvSpPr>
            <a:spLocks noChangeArrowheads="1"/>
          </p:cNvSpPr>
          <p:nvPr/>
        </p:nvSpPr>
        <p:spPr bwMode="auto">
          <a:xfrm>
            <a:off x="6045200" y="3175000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79</a:t>
            </a:r>
          </a:p>
        </p:txBody>
      </p:sp>
      <p:sp>
        <p:nvSpPr>
          <p:cNvPr id="66" name="Rectangle 16"/>
          <p:cNvSpPr>
            <a:spLocks noChangeArrowheads="1"/>
          </p:cNvSpPr>
          <p:nvPr/>
        </p:nvSpPr>
        <p:spPr bwMode="auto">
          <a:xfrm>
            <a:off x="6680200" y="4548188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37</a:t>
            </a:r>
          </a:p>
        </p:txBody>
      </p:sp>
      <p:sp>
        <p:nvSpPr>
          <p:cNvPr id="67" name="Text Box 33"/>
          <p:cNvSpPr txBox="1">
            <a:spLocks noChangeArrowheads="1"/>
          </p:cNvSpPr>
          <p:nvPr/>
        </p:nvSpPr>
        <p:spPr bwMode="auto">
          <a:xfrm>
            <a:off x="5868988" y="5162550"/>
            <a:ext cx="5921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206/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260</a:t>
            </a:r>
          </a:p>
        </p:txBody>
      </p:sp>
      <p:sp>
        <p:nvSpPr>
          <p:cNvPr id="68" name="Text Box 33"/>
          <p:cNvSpPr txBox="1">
            <a:spLocks noChangeArrowheads="1"/>
          </p:cNvSpPr>
          <p:nvPr/>
        </p:nvSpPr>
        <p:spPr bwMode="auto">
          <a:xfrm>
            <a:off x="6499225" y="5162550"/>
            <a:ext cx="590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49/</a:t>
            </a:r>
            <a:b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133</a:t>
            </a:r>
          </a:p>
        </p:txBody>
      </p:sp>
      <p:cxnSp>
        <p:nvCxnSpPr>
          <p:cNvPr id="69" name="Straight Connector 20"/>
          <p:cNvCxnSpPr>
            <a:cxnSpLocks noChangeShapeType="1"/>
          </p:cNvCxnSpPr>
          <p:nvPr/>
        </p:nvCxnSpPr>
        <p:spPr bwMode="auto">
          <a:xfrm flipV="1">
            <a:off x="5645150" y="5694363"/>
            <a:ext cx="1649413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0" name="TextBox 189"/>
          <p:cNvSpPr txBox="1">
            <a:spLocks noChangeArrowheads="1"/>
          </p:cNvSpPr>
          <p:nvPr/>
        </p:nvSpPr>
        <p:spPr bwMode="auto">
          <a:xfrm>
            <a:off x="5678488" y="5732463"/>
            <a:ext cx="16192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PROMISE</a:t>
            </a:r>
            <a:r>
              <a:rPr lang="en-US" altLang="en-US" sz="1600" b="1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[3]</a:t>
            </a:r>
            <a:endParaRPr lang="en-US" altLang="en-US" sz="16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71" name="TextBox 16"/>
          <p:cNvSpPr txBox="1">
            <a:spLocks noChangeArrowheads="1"/>
          </p:cNvSpPr>
          <p:nvPr/>
        </p:nvSpPr>
        <p:spPr bwMode="auto">
          <a:xfrm>
            <a:off x="1531938" y="2346325"/>
            <a:ext cx="30337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Treatment-Naive Patients </a:t>
            </a:r>
          </a:p>
        </p:txBody>
      </p:sp>
      <p:sp>
        <p:nvSpPr>
          <p:cNvPr id="72" name="TextBox 17"/>
          <p:cNvSpPr txBox="1">
            <a:spLocks noChangeArrowheads="1"/>
          </p:cNvSpPr>
          <p:nvPr/>
        </p:nvSpPr>
        <p:spPr bwMode="auto">
          <a:xfrm>
            <a:off x="5678488" y="2333625"/>
            <a:ext cx="16875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Prior Relapsers</a:t>
            </a:r>
          </a:p>
        </p:txBody>
      </p: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284163" y="6207125"/>
            <a:ext cx="8520112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1. Jacobson I, et al. EASL 2013. Abstract 1425. 2. Manns M, et al. EASL 2013. Abstract 1413. </a:t>
            </a:r>
            <a:b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3. </a:t>
            </a: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Lawitz E, et al. DDW 2013. Abstract 869b.</a:t>
            </a:r>
            <a: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</a:t>
            </a:r>
          </a:p>
        </p:txBody>
      </p:sp>
      <p:cxnSp>
        <p:nvCxnSpPr>
          <p:cNvPr id="78" name="Straight Connector 29"/>
          <p:cNvCxnSpPr>
            <a:cxnSpLocks noChangeShapeType="1"/>
          </p:cNvCxnSpPr>
          <p:nvPr/>
        </p:nvCxnSpPr>
        <p:spPr bwMode="auto">
          <a:xfrm rot="5400000">
            <a:off x="2986881" y="5757069"/>
            <a:ext cx="65088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9" name="Straight Connector 29"/>
          <p:cNvCxnSpPr>
            <a:cxnSpLocks noChangeShapeType="1"/>
          </p:cNvCxnSpPr>
          <p:nvPr/>
        </p:nvCxnSpPr>
        <p:spPr bwMode="auto">
          <a:xfrm rot="5400000">
            <a:off x="4574381" y="5739607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Straight Connector 29"/>
          <p:cNvCxnSpPr>
            <a:cxnSpLocks noChangeShapeType="1"/>
          </p:cNvCxnSpPr>
          <p:nvPr/>
        </p:nvCxnSpPr>
        <p:spPr bwMode="auto">
          <a:xfrm rot="5400000">
            <a:off x="7244556" y="5739607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" name="Rectangle 19"/>
          <p:cNvSpPr>
            <a:spLocks noChangeArrowheads="1"/>
          </p:cNvSpPr>
          <p:nvPr/>
        </p:nvSpPr>
        <p:spPr bwMode="auto">
          <a:xfrm>
            <a:off x="7507288" y="3027363"/>
            <a:ext cx="146050" cy="146050"/>
          </a:xfrm>
          <a:prstGeom prst="rect">
            <a:avLst/>
          </a:prstGeom>
          <a:solidFill>
            <a:srgbClr val="F6A108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6" name="TextBox 20"/>
          <p:cNvSpPr txBox="1">
            <a:spLocks noChangeArrowheads="1"/>
          </p:cNvSpPr>
          <p:nvPr/>
        </p:nvSpPr>
        <p:spPr bwMode="auto">
          <a:xfrm>
            <a:off x="7662863" y="3259138"/>
            <a:ext cx="5254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P/R</a:t>
            </a:r>
          </a:p>
        </p:txBody>
      </p:sp>
      <p:sp>
        <p:nvSpPr>
          <p:cNvPr id="87" name="TextBox 213"/>
          <p:cNvSpPr txBox="1">
            <a:spLocks noChangeArrowheads="1"/>
          </p:cNvSpPr>
          <p:nvPr/>
        </p:nvSpPr>
        <p:spPr bwMode="auto">
          <a:xfrm>
            <a:off x="7656513" y="2967038"/>
            <a:ext cx="12065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SMV + P/R</a:t>
            </a:r>
          </a:p>
        </p:txBody>
      </p:sp>
      <p:sp>
        <p:nvSpPr>
          <p:cNvPr id="88" name="Rectangle 19"/>
          <p:cNvSpPr>
            <a:spLocks noChangeArrowheads="1"/>
          </p:cNvSpPr>
          <p:nvPr/>
        </p:nvSpPr>
        <p:spPr bwMode="auto">
          <a:xfrm>
            <a:off x="7507288" y="3322638"/>
            <a:ext cx="146050" cy="146050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502845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>
            <a:spLocks noGrp="1"/>
          </p:cNvSpPr>
          <p:nvPr>
            <p:ph type="title"/>
          </p:nvPr>
        </p:nvSpPr>
        <p:spPr>
          <a:xfrm>
            <a:off x="382588" y="332656"/>
            <a:ext cx="8464550" cy="1103313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600" dirty="0" smtClean="0"/>
              <a:t>QUEST: 88% Qualified for Shortened Therapy in </a:t>
            </a:r>
            <a:r>
              <a:rPr lang="en-US" altLang="en-US" sz="3600" dirty="0" err="1" smtClean="0"/>
              <a:t>Simeprevir</a:t>
            </a:r>
            <a:r>
              <a:rPr lang="en-US" altLang="en-US" sz="3600" dirty="0" smtClean="0"/>
              <a:t> Phase III Studies</a:t>
            </a:r>
          </a:p>
        </p:txBody>
      </p:sp>
      <p:sp>
        <p:nvSpPr>
          <p:cNvPr id="75" name="Right Arrow 2"/>
          <p:cNvSpPr>
            <a:spLocks noChangeArrowheads="1"/>
          </p:cNvSpPr>
          <p:nvPr/>
        </p:nvSpPr>
        <p:spPr bwMode="auto">
          <a:xfrm>
            <a:off x="4181475" y="2878138"/>
            <a:ext cx="1266825" cy="843713"/>
          </a:xfrm>
          <a:prstGeom prst="rightArrow">
            <a:avLst>
              <a:gd name="adj1" fmla="val 50000"/>
              <a:gd name="adj2" fmla="val 50009"/>
            </a:avLst>
          </a:prstGeom>
          <a:solidFill>
            <a:schemeClr val="accent2">
              <a:lumMod val="75000"/>
            </a:schemeClr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6" name="TextBox 3"/>
          <p:cNvSpPr txBox="1">
            <a:spLocks noChangeArrowheads="1"/>
          </p:cNvSpPr>
          <p:nvPr/>
        </p:nvSpPr>
        <p:spPr bwMode="auto">
          <a:xfrm>
            <a:off x="982663" y="5768975"/>
            <a:ext cx="7585075" cy="338138"/>
          </a:xfrm>
          <a:prstGeom prst="rect">
            <a:avLst/>
          </a:prstGeom>
          <a:solidFill>
            <a:srgbClr val="F8F45A"/>
          </a:solidFill>
          <a:ln w="9525">
            <a:solidFill>
              <a:srgbClr val="000514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4FAD26"/>
              </a:buClr>
              <a:buSzTx/>
              <a:buFontTx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8% did not meet RGT→</a:t>
            </a:r>
            <a:r>
              <a:rPr kumimoji="0" lang="en-US" altLang="en-US" sz="1600" b="0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sym typeface="Wingdings" panose="05000000000000000000" pitchFamily="2" charset="2"/>
              </a:rPr>
              <a:t>SVR 25%; therefore, RGT not recommended in US label</a:t>
            </a:r>
            <a:endParaRPr kumimoji="0" lang="en-US" altLang="en-US" sz="1600" b="0" i="0" u="none" strike="noStrike" kern="0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284163" y="6380163"/>
            <a:ext cx="8843962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Jacobson I, et al. AASLD 2013. Abstract 1122.</a:t>
            </a:r>
          </a:p>
        </p:txBody>
      </p:sp>
      <p:cxnSp>
        <p:nvCxnSpPr>
          <p:cNvPr id="81" name="Straight Connector 11"/>
          <p:cNvCxnSpPr>
            <a:cxnSpLocks noChangeShapeType="1"/>
          </p:cNvCxnSpPr>
          <p:nvPr/>
        </p:nvCxnSpPr>
        <p:spPr bwMode="auto">
          <a:xfrm>
            <a:off x="1320800" y="2019300"/>
            <a:ext cx="0" cy="324485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TextBox 14"/>
          <p:cNvSpPr txBox="1">
            <a:spLocks noChangeArrowheads="1"/>
          </p:cNvSpPr>
          <p:nvPr/>
        </p:nvSpPr>
        <p:spPr bwMode="auto">
          <a:xfrm rot="-5400000">
            <a:off x="-34925" y="3425825"/>
            <a:ext cx="13604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Patients (%)</a:t>
            </a:r>
          </a:p>
        </p:txBody>
      </p:sp>
      <p:cxnSp>
        <p:nvCxnSpPr>
          <p:cNvPr id="83" name="Straight Connector 16"/>
          <p:cNvCxnSpPr>
            <a:cxnSpLocks noChangeShapeType="1"/>
          </p:cNvCxnSpPr>
          <p:nvPr/>
        </p:nvCxnSpPr>
        <p:spPr bwMode="auto">
          <a:xfrm>
            <a:off x="1241425" y="2035175"/>
            <a:ext cx="63500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Straight Connector 17"/>
          <p:cNvCxnSpPr>
            <a:cxnSpLocks noChangeShapeType="1"/>
          </p:cNvCxnSpPr>
          <p:nvPr/>
        </p:nvCxnSpPr>
        <p:spPr bwMode="auto">
          <a:xfrm>
            <a:off x="1243013" y="2681288"/>
            <a:ext cx="63500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9" name="Straight Connector 18"/>
          <p:cNvCxnSpPr>
            <a:cxnSpLocks noChangeShapeType="1"/>
          </p:cNvCxnSpPr>
          <p:nvPr/>
        </p:nvCxnSpPr>
        <p:spPr bwMode="auto">
          <a:xfrm>
            <a:off x="1250950" y="3324225"/>
            <a:ext cx="63500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Straight Connector 19"/>
          <p:cNvCxnSpPr>
            <a:cxnSpLocks noChangeShapeType="1"/>
          </p:cNvCxnSpPr>
          <p:nvPr/>
        </p:nvCxnSpPr>
        <p:spPr bwMode="auto">
          <a:xfrm>
            <a:off x="1250950" y="3970338"/>
            <a:ext cx="65088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1" name="Straight Connector 21"/>
          <p:cNvCxnSpPr>
            <a:cxnSpLocks noChangeShapeType="1"/>
          </p:cNvCxnSpPr>
          <p:nvPr/>
        </p:nvCxnSpPr>
        <p:spPr bwMode="auto">
          <a:xfrm>
            <a:off x="1244600" y="5267325"/>
            <a:ext cx="65088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" name="Straight Connector 22"/>
          <p:cNvCxnSpPr>
            <a:cxnSpLocks noChangeShapeType="1"/>
          </p:cNvCxnSpPr>
          <p:nvPr/>
        </p:nvCxnSpPr>
        <p:spPr bwMode="auto">
          <a:xfrm rot="5400000">
            <a:off x="8198644" y="5306219"/>
            <a:ext cx="65088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" name="Straight Connector 23"/>
          <p:cNvCxnSpPr>
            <a:cxnSpLocks noChangeShapeType="1"/>
          </p:cNvCxnSpPr>
          <p:nvPr/>
        </p:nvCxnSpPr>
        <p:spPr bwMode="auto">
          <a:xfrm rot="5400000">
            <a:off x="4772819" y="5306219"/>
            <a:ext cx="65088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4" name="Straight Connector 24"/>
          <p:cNvCxnSpPr>
            <a:cxnSpLocks noChangeShapeType="1"/>
          </p:cNvCxnSpPr>
          <p:nvPr/>
        </p:nvCxnSpPr>
        <p:spPr bwMode="auto">
          <a:xfrm rot="5400000">
            <a:off x="1281906" y="5306219"/>
            <a:ext cx="65088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TextBox 25"/>
          <p:cNvSpPr txBox="1">
            <a:spLocks noChangeArrowheads="1"/>
          </p:cNvSpPr>
          <p:nvPr/>
        </p:nvSpPr>
        <p:spPr bwMode="auto">
          <a:xfrm>
            <a:off x="773113" y="1865313"/>
            <a:ext cx="527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96" name="TextBox 26"/>
          <p:cNvSpPr txBox="1">
            <a:spLocks noChangeArrowheads="1"/>
          </p:cNvSpPr>
          <p:nvPr/>
        </p:nvSpPr>
        <p:spPr bwMode="auto">
          <a:xfrm>
            <a:off x="887413" y="2501900"/>
            <a:ext cx="4127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97" name="TextBox 27"/>
          <p:cNvSpPr txBox="1">
            <a:spLocks noChangeArrowheads="1"/>
          </p:cNvSpPr>
          <p:nvPr/>
        </p:nvSpPr>
        <p:spPr bwMode="auto">
          <a:xfrm>
            <a:off x="887413" y="3148013"/>
            <a:ext cx="412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sp>
        <p:nvSpPr>
          <p:cNvPr id="98" name="TextBox 28"/>
          <p:cNvSpPr txBox="1">
            <a:spLocks noChangeArrowheads="1"/>
          </p:cNvSpPr>
          <p:nvPr/>
        </p:nvSpPr>
        <p:spPr bwMode="auto">
          <a:xfrm>
            <a:off x="887413" y="3794125"/>
            <a:ext cx="412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sp>
        <p:nvSpPr>
          <p:cNvPr id="99" name="TextBox 29"/>
          <p:cNvSpPr txBox="1">
            <a:spLocks noChangeArrowheads="1"/>
          </p:cNvSpPr>
          <p:nvPr/>
        </p:nvSpPr>
        <p:spPr bwMode="auto">
          <a:xfrm>
            <a:off x="887413" y="4454525"/>
            <a:ext cx="412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sp>
        <p:nvSpPr>
          <p:cNvPr id="100" name="TextBox 30"/>
          <p:cNvSpPr txBox="1">
            <a:spLocks noChangeArrowheads="1"/>
          </p:cNvSpPr>
          <p:nvPr/>
        </p:nvSpPr>
        <p:spPr bwMode="auto">
          <a:xfrm>
            <a:off x="1001713" y="5084763"/>
            <a:ext cx="2984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101" name="TextBox 31"/>
          <p:cNvSpPr txBox="1">
            <a:spLocks noChangeArrowheads="1"/>
          </p:cNvSpPr>
          <p:nvPr/>
        </p:nvSpPr>
        <p:spPr bwMode="auto">
          <a:xfrm>
            <a:off x="2160588" y="5341938"/>
            <a:ext cx="18065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Met RGT Criteria</a:t>
            </a:r>
          </a:p>
        </p:txBody>
      </p:sp>
      <p:sp>
        <p:nvSpPr>
          <p:cNvPr id="102" name="TextBox 32"/>
          <p:cNvSpPr txBox="1">
            <a:spLocks noChangeArrowheads="1"/>
          </p:cNvSpPr>
          <p:nvPr/>
        </p:nvSpPr>
        <p:spPr bwMode="auto">
          <a:xfrm>
            <a:off x="5800725" y="5349875"/>
            <a:ext cx="16065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Achieved SVR</a:t>
            </a:r>
          </a:p>
        </p:txBody>
      </p:sp>
      <p:sp>
        <p:nvSpPr>
          <p:cNvPr id="103" name="TextBox 33"/>
          <p:cNvSpPr txBox="1">
            <a:spLocks noChangeArrowheads="1"/>
          </p:cNvSpPr>
          <p:nvPr/>
        </p:nvSpPr>
        <p:spPr bwMode="auto">
          <a:xfrm>
            <a:off x="2827338" y="2076450"/>
            <a:ext cx="4127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88</a:t>
            </a:r>
          </a:p>
        </p:txBody>
      </p:sp>
      <p:sp>
        <p:nvSpPr>
          <p:cNvPr id="104" name="TextBox 34"/>
          <p:cNvSpPr txBox="1">
            <a:spLocks noChangeArrowheads="1"/>
          </p:cNvSpPr>
          <p:nvPr/>
        </p:nvSpPr>
        <p:spPr bwMode="auto">
          <a:xfrm>
            <a:off x="6319838" y="2052638"/>
            <a:ext cx="4111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88</a:t>
            </a:r>
          </a:p>
        </p:txBody>
      </p:sp>
      <p:sp>
        <p:nvSpPr>
          <p:cNvPr id="105" name="Rectangle 36"/>
          <p:cNvSpPr>
            <a:spLocks noChangeArrowheads="1"/>
          </p:cNvSpPr>
          <p:nvPr/>
        </p:nvSpPr>
        <p:spPr bwMode="auto">
          <a:xfrm>
            <a:off x="2362200" y="2409825"/>
            <a:ext cx="1376363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Char char="•"/>
            </a:pPr>
            <a:endParaRPr lang="en-US" altLang="en-US" sz="18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06" name="Rectangle 37"/>
          <p:cNvSpPr>
            <a:spLocks noChangeArrowheads="1"/>
          </p:cNvSpPr>
          <p:nvPr/>
        </p:nvSpPr>
        <p:spPr bwMode="auto">
          <a:xfrm>
            <a:off x="2354263" y="2427288"/>
            <a:ext cx="1392237" cy="2838450"/>
          </a:xfrm>
          <a:prstGeom prst="rect">
            <a:avLst/>
          </a:prstGeom>
          <a:solidFill>
            <a:srgbClr val="F6A108"/>
          </a:solidFill>
          <a:ln w="9525" algn="ctr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5846763" y="2425700"/>
            <a:ext cx="1390650" cy="2840038"/>
          </a:xfrm>
          <a:prstGeom prst="rect">
            <a:avLst/>
          </a:prstGeom>
          <a:solidFill>
            <a:srgbClr val="F6A108"/>
          </a:solidFill>
          <a:ln w="9525" algn="ctr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cxnSp>
        <p:nvCxnSpPr>
          <p:cNvPr id="108" name="Straight Connector 13"/>
          <p:cNvCxnSpPr>
            <a:cxnSpLocks noChangeShapeType="1"/>
          </p:cNvCxnSpPr>
          <p:nvPr/>
        </p:nvCxnSpPr>
        <p:spPr bwMode="auto">
          <a:xfrm>
            <a:off x="1304925" y="5262563"/>
            <a:ext cx="6940550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9" name="Group 2"/>
          <p:cNvGrpSpPr>
            <a:grpSpLocks/>
          </p:cNvGrpSpPr>
          <p:nvPr/>
        </p:nvGrpSpPr>
        <p:grpSpPr bwMode="auto">
          <a:xfrm>
            <a:off x="1547813" y="4749800"/>
            <a:ext cx="5326062" cy="549275"/>
            <a:chOff x="1511052" y="4840205"/>
            <a:chExt cx="5324575" cy="548807"/>
          </a:xfrm>
        </p:grpSpPr>
        <p:sp>
          <p:nvSpPr>
            <p:cNvPr id="110" name="TextBox 7"/>
            <p:cNvSpPr txBox="1">
              <a:spLocks noChangeArrowheads="1"/>
            </p:cNvSpPr>
            <p:nvPr/>
          </p:nvSpPr>
          <p:spPr bwMode="auto">
            <a:xfrm>
              <a:off x="1511052" y="4994595"/>
              <a:ext cx="692746" cy="313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35000"/>
                </a:spcBef>
                <a:spcAft>
                  <a:spcPct val="25000"/>
                </a:spcAft>
                <a:buFont typeface="Arial" panose="020B0604020202020204" pitchFamily="34" charset="0"/>
                <a:buNone/>
              </a:pPr>
              <a: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  <a:t>n/N =</a:t>
              </a:r>
            </a:p>
          </p:txBody>
        </p:sp>
        <p:sp>
          <p:nvSpPr>
            <p:cNvPr id="111" name="TextBox 11"/>
            <p:cNvSpPr txBox="1">
              <a:spLocks noChangeArrowheads="1"/>
            </p:cNvSpPr>
            <p:nvPr/>
          </p:nvSpPr>
          <p:spPr bwMode="auto">
            <a:xfrm>
              <a:off x="6251874" y="4840205"/>
              <a:ext cx="583753" cy="535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35000"/>
                </a:spcBef>
                <a:spcAft>
                  <a:spcPct val="25000"/>
                </a:spcAft>
                <a:buFont typeface="Arial" panose="020B0604020202020204" pitchFamily="34" charset="0"/>
                <a:buNone/>
              </a:pPr>
              <a: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  <a:t>405/</a:t>
              </a:r>
              <a:b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</a:br>
              <a: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  <a:t>459</a:t>
              </a:r>
            </a:p>
          </p:txBody>
        </p:sp>
        <p:sp>
          <p:nvSpPr>
            <p:cNvPr id="112" name="TextBox 12"/>
            <p:cNvSpPr txBox="1">
              <a:spLocks noChangeArrowheads="1"/>
            </p:cNvSpPr>
            <p:nvPr/>
          </p:nvSpPr>
          <p:spPr bwMode="auto">
            <a:xfrm>
              <a:off x="2661059" y="4853852"/>
              <a:ext cx="583753" cy="535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35000"/>
                </a:spcBef>
                <a:spcAft>
                  <a:spcPct val="25000"/>
                </a:spcAft>
                <a:buFont typeface="Arial" panose="020B0604020202020204" pitchFamily="34" charset="0"/>
                <a:buNone/>
              </a:pPr>
              <a: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  <a:t>459/</a:t>
              </a:r>
              <a:b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</a:br>
              <a:r>
                <a:rPr lang="en-US" altLang="en-US" sz="1600" b="1" smtClean="0">
                  <a:solidFill>
                    <a:schemeClr val="tx1"/>
                  </a:solidFill>
                  <a:ea typeface="ＭＳ Ｐゴシック" panose="020B0600070205080204" pitchFamily="34" charset="-128"/>
                </a:rPr>
                <a:t>521</a:t>
              </a:r>
            </a:p>
          </p:txBody>
        </p:sp>
      </p:grpSp>
      <p:cxnSp>
        <p:nvCxnSpPr>
          <p:cNvPr id="113" name="Straight Connector 20"/>
          <p:cNvCxnSpPr>
            <a:cxnSpLocks noChangeShapeType="1"/>
          </p:cNvCxnSpPr>
          <p:nvPr/>
        </p:nvCxnSpPr>
        <p:spPr bwMode="auto">
          <a:xfrm>
            <a:off x="1243013" y="4618038"/>
            <a:ext cx="65087" cy="0"/>
          </a:xfrm>
          <a:prstGeom prst="line">
            <a:avLst/>
          </a:prstGeom>
          <a:noFill/>
          <a:ln w="28575" algn="ctr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7103554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1"/>
          <p:cNvSpPr txBox="1">
            <a:spLocks/>
          </p:cNvSpPr>
          <p:nvPr/>
        </p:nvSpPr>
        <p:spPr bwMode="auto">
          <a:xfrm>
            <a:off x="382588" y="666750"/>
            <a:ext cx="8464550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QUEST: No Benefit of Simeprevir if Q80K Positive</a:t>
            </a:r>
            <a:endParaRPr kumimoji="0" lang="en-US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cxnSp>
        <p:nvCxnSpPr>
          <p:cNvPr id="37" name="Straight Connector 18"/>
          <p:cNvCxnSpPr>
            <a:cxnSpLocks noChangeShapeType="1"/>
          </p:cNvCxnSpPr>
          <p:nvPr/>
        </p:nvCxnSpPr>
        <p:spPr bwMode="auto">
          <a:xfrm rot="5400000">
            <a:off x="884238" y="3540125"/>
            <a:ext cx="291465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" name="Rectangle 31"/>
          <p:cNvSpPr>
            <a:spLocks noChangeArrowheads="1"/>
          </p:cNvSpPr>
          <p:nvPr/>
        </p:nvSpPr>
        <p:spPr bwMode="auto">
          <a:xfrm>
            <a:off x="1897063" y="1971675"/>
            <a:ext cx="341312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cxnSp>
        <p:nvCxnSpPr>
          <p:cNvPr id="39" name="Straight Connector 22"/>
          <p:cNvCxnSpPr>
            <a:cxnSpLocks noChangeShapeType="1"/>
          </p:cNvCxnSpPr>
          <p:nvPr/>
        </p:nvCxnSpPr>
        <p:spPr bwMode="auto">
          <a:xfrm rot="10800000">
            <a:off x="2278063" y="2093913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Rectangle 29"/>
          <p:cNvSpPr>
            <a:spLocks noChangeArrowheads="1"/>
          </p:cNvSpPr>
          <p:nvPr/>
        </p:nvSpPr>
        <p:spPr bwMode="auto">
          <a:xfrm>
            <a:off x="1993900" y="2552700"/>
            <a:ext cx="227013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cxnSp>
        <p:nvCxnSpPr>
          <p:cNvPr id="41" name="Straight Connector 23"/>
          <p:cNvCxnSpPr>
            <a:cxnSpLocks noChangeShapeType="1"/>
          </p:cNvCxnSpPr>
          <p:nvPr/>
        </p:nvCxnSpPr>
        <p:spPr bwMode="auto">
          <a:xfrm rot="10800000">
            <a:off x="2278063" y="2671763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Rectangle 27"/>
          <p:cNvSpPr>
            <a:spLocks noChangeArrowheads="1"/>
          </p:cNvSpPr>
          <p:nvPr/>
        </p:nvSpPr>
        <p:spPr bwMode="auto">
          <a:xfrm>
            <a:off x="2003425" y="3133725"/>
            <a:ext cx="227013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cxnSp>
        <p:nvCxnSpPr>
          <p:cNvPr id="43" name="Straight Connector 24"/>
          <p:cNvCxnSpPr>
            <a:cxnSpLocks noChangeShapeType="1"/>
          </p:cNvCxnSpPr>
          <p:nvPr/>
        </p:nvCxnSpPr>
        <p:spPr bwMode="auto">
          <a:xfrm rot="10800000">
            <a:off x="2278063" y="3251200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2003425" y="3714750"/>
            <a:ext cx="227013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cxnSp>
        <p:nvCxnSpPr>
          <p:cNvPr id="45" name="Straight Connector 25"/>
          <p:cNvCxnSpPr>
            <a:cxnSpLocks noChangeShapeType="1"/>
          </p:cNvCxnSpPr>
          <p:nvPr/>
        </p:nvCxnSpPr>
        <p:spPr bwMode="auto">
          <a:xfrm rot="10800000">
            <a:off x="2278063" y="38306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Rectangle 23"/>
          <p:cNvSpPr>
            <a:spLocks noChangeArrowheads="1"/>
          </p:cNvSpPr>
          <p:nvPr/>
        </p:nvSpPr>
        <p:spPr bwMode="auto">
          <a:xfrm>
            <a:off x="2003425" y="4294188"/>
            <a:ext cx="22701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cxnSp>
        <p:nvCxnSpPr>
          <p:cNvPr id="47" name="Straight Connector 26"/>
          <p:cNvCxnSpPr>
            <a:cxnSpLocks noChangeShapeType="1"/>
          </p:cNvCxnSpPr>
          <p:nvPr/>
        </p:nvCxnSpPr>
        <p:spPr bwMode="auto">
          <a:xfrm rot="10800000">
            <a:off x="2278063" y="440848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Rectangle 21"/>
          <p:cNvSpPr>
            <a:spLocks noChangeArrowheads="1"/>
          </p:cNvSpPr>
          <p:nvPr/>
        </p:nvSpPr>
        <p:spPr bwMode="auto">
          <a:xfrm>
            <a:off x="2106613" y="4875213"/>
            <a:ext cx="114300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cxnSp>
        <p:nvCxnSpPr>
          <p:cNvPr id="49" name="Straight Connector 27"/>
          <p:cNvCxnSpPr>
            <a:cxnSpLocks noChangeShapeType="1"/>
          </p:cNvCxnSpPr>
          <p:nvPr/>
        </p:nvCxnSpPr>
        <p:spPr bwMode="auto">
          <a:xfrm rot="10800000">
            <a:off x="2278063" y="49879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Connector 29"/>
          <p:cNvCxnSpPr>
            <a:cxnSpLocks noChangeShapeType="1"/>
          </p:cNvCxnSpPr>
          <p:nvPr/>
        </p:nvCxnSpPr>
        <p:spPr bwMode="auto">
          <a:xfrm rot="5400000">
            <a:off x="2312194" y="5018882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" name="TextBox 38"/>
          <p:cNvSpPr txBox="1">
            <a:spLocks noChangeArrowheads="1"/>
          </p:cNvSpPr>
          <p:nvPr/>
        </p:nvSpPr>
        <p:spPr bwMode="auto">
          <a:xfrm rot="-5400000">
            <a:off x="229394" y="3394869"/>
            <a:ext cx="29035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(%)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5300663" y="3322638"/>
            <a:ext cx="612775" cy="1655762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ＭＳ Ｐゴシック" pitchFamily="34" charset="-128"/>
            </a:endParaRPr>
          </a:p>
        </p:txBody>
      </p:sp>
      <p:sp>
        <p:nvSpPr>
          <p:cNvPr id="53" name="Rectangle 5"/>
          <p:cNvSpPr>
            <a:spLocks noChangeArrowheads="1"/>
          </p:cNvSpPr>
          <p:nvPr/>
        </p:nvSpPr>
        <p:spPr bwMode="auto">
          <a:xfrm>
            <a:off x="2457450" y="2530475"/>
            <a:ext cx="615950" cy="2447925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ＭＳ Ｐゴシック" pitchFamily="34" charset="-128"/>
            </a:endParaRPr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2655888" y="2303463"/>
            <a:ext cx="228600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85</a:t>
            </a:r>
          </a:p>
        </p:txBody>
      </p:sp>
      <p:sp>
        <p:nvSpPr>
          <p:cNvPr id="55" name="Rectangle 16"/>
          <p:cNvSpPr>
            <a:spLocks noChangeArrowheads="1"/>
          </p:cNvSpPr>
          <p:nvPr/>
        </p:nvSpPr>
        <p:spPr bwMode="auto">
          <a:xfrm>
            <a:off x="5491163" y="3106738"/>
            <a:ext cx="227012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58</a:t>
            </a:r>
          </a:p>
        </p:txBody>
      </p:sp>
      <p:sp>
        <p:nvSpPr>
          <p:cNvPr id="56" name="Text Box 33"/>
          <p:cNvSpPr txBox="1">
            <a:spLocks noChangeArrowheads="1"/>
          </p:cNvSpPr>
          <p:nvPr/>
        </p:nvSpPr>
        <p:spPr bwMode="auto">
          <a:xfrm>
            <a:off x="2474913" y="4600575"/>
            <a:ext cx="592137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228/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267</a:t>
            </a:r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5307013" y="4598988"/>
            <a:ext cx="59690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49/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84</a:t>
            </a:r>
          </a:p>
        </p:txBody>
      </p:sp>
      <p:sp>
        <p:nvSpPr>
          <p:cNvPr id="58" name="Rectangle 41"/>
          <p:cNvSpPr>
            <a:spLocks noChangeArrowheads="1"/>
          </p:cNvSpPr>
          <p:nvPr/>
        </p:nvSpPr>
        <p:spPr bwMode="auto">
          <a:xfrm>
            <a:off x="3897313" y="2620963"/>
            <a:ext cx="612775" cy="2374900"/>
          </a:xfrm>
          <a:prstGeom prst="rect">
            <a:avLst/>
          </a:prstGeom>
          <a:solidFill>
            <a:srgbClr val="F6A108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ＭＳ Ｐゴシック" pitchFamily="34" charset="-128"/>
            </a:endParaRPr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4089400" y="2405063"/>
            <a:ext cx="228600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84</a:t>
            </a:r>
          </a:p>
        </p:txBody>
      </p:sp>
      <p:sp>
        <p:nvSpPr>
          <p:cNvPr id="60" name="Text Box 33"/>
          <p:cNvSpPr txBox="1">
            <a:spLocks noChangeArrowheads="1"/>
          </p:cNvSpPr>
          <p:nvPr/>
        </p:nvSpPr>
        <p:spPr bwMode="auto">
          <a:xfrm>
            <a:off x="3908425" y="4600575"/>
            <a:ext cx="5905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138/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165</a:t>
            </a:r>
          </a:p>
        </p:txBody>
      </p:sp>
      <p:sp>
        <p:nvSpPr>
          <p:cNvPr id="61" name="TextBox 25"/>
          <p:cNvSpPr txBox="1">
            <a:spLocks noChangeArrowheads="1"/>
          </p:cNvSpPr>
          <p:nvPr/>
        </p:nvSpPr>
        <p:spPr bwMode="auto">
          <a:xfrm>
            <a:off x="2344738" y="5021263"/>
            <a:ext cx="14144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GT1b</a:t>
            </a:r>
          </a:p>
        </p:txBody>
      </p:sp>
      <p:sp>
        <p:nvSpPr>
          <p:cNvPr id="62" name="TextBox 26"/>
          <p:cNvSpPr txBox="1">
            <a:spLocks noChangeArrowheads="1"/>
          </p:cNvSpPr>
          <p:nvPr/>
        </p:nvSpPr>
        <p:spPr bwMode="auto">
          <a:xfrm>
            <a:off x="3767138" y="5021263"/>
            <a:ext cx="1431925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GT1a </a:t>
            </a:r>
            <a:b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no Q80K</a:t>
            </a:r>
          </a:p>
        </p:txBody>
      </p:sp>
      <p:sp>
        <p:nvSpPr>
          <p:cNvPr id="63" name="TextBox 71"/>
          <p:cNvSpPr txBox="1">
            <a:spLocks noChangeArrowheads="1"/>
          </p:cNvSpPr>
          <p:nvPr/>
        </p:nvSpPr>
        <p:spPr bwMode="auto">
          <a:xfrm>
            <a:off x="5207000" y="5021263"/>
            <a:ext cx="1422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GT1a +</a:t>
            </a:r>
            <a:b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Q80K</a:t>
            </a:r>
          </a:p>
        </p:txBody>
      </p:sp>
      <p:sp>
        <p:nvSpPr>
          <p:cNvPr id="64" name="TextBox 72"/>
          <p:cNvSpPr txBox="1">
            <a:spLocks noChangeArrowheads="1"/>
          </p:cNvSpPr>
          <p:nvPr/>
        </p:nvSpPr>
        <p:spPr bwMode="auto">
          <a:xfrm>
            <a:off x="2368550" y="5661248"/>
            <a:ext cx="4111625" cy="584200"/>
          </a:xfrm>
          <a:prstGeom prst="rect">
            <a:avLst/>
          </a:prstGeom>
          <a:solidFill>
            <a:srgbClr val="F8F4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Q80K present in 34% of GT1a patients</a:t>
            </a:r>
            <a:b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kumimoji="0" lang="en-US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No benefit of simeprevir if Q80K positive</a:t>
            </a:r>
          </a:p>
        </p:txBody>
      </p:sp>
      <p:sp>
        <p:nvSpPr>
          <p:cNvPr id="65" name="Rectangle 5"/>
          <p:cNvSpPr>
            <a:spLocks noChangeArrowheads="1"/>
          </p:cNvSpPr>
          <p:nvPr/>
        </p:nvSpPr>
        <p:spPr bwMode="auto">
          <a:xfrm>
            <a:off x="3071813" y="3538538"/>
            <a:ext cx="612775" cy="1458912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6" name="Rectangle 15"/>
          <p:cNvSpPr>
            <a:spLocks noChangeArrowheads="1"/>
          </p:cNvSpPr>
          <p:nvPr/>
        </p:nvSpPr>
        <p:spPr bwMode="auto">
          <a:xfrm>
            <a:off x="3262313" y="3317875"/>
            <a:ext cx="2286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53</a:t>
            </a:r>
          </a:p>
        </p:txBody>
      </p:sp>
      <p:sp>
        <p:nvSpPr>
          <p:cNvPr id="67" name="Text Box 33"/>
          <p:cNvSpPr txBox="1">
            <a:spLocks noChangeArrowheads="1"/>
          </p:cNvSpPr>
          <p:nvPr/>
        </p:nvSpPr>
        <p:spPr bwMode="auto">
          <a:xfrm>
            <a:off x="3079750" y="4600575"/>
            <a:ext cx="592138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70/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133</a:t>
            </a:r>
          </a:p>
        </p:txBody>
      </p:sp>
      <p:sp>
        <p:nvSpPr>
          <p:cNvPr id="68" name="Rectangle 5"/>
          <p:cNvSpPr>
            <a:spLocks noChangeArrowheads="1"/>
          </p:cNvSpPr>
          <p:nvPr/>
        </p:nvSpPr>
        <p:spPr bwMode="auto">
          <a:xfrm>
            <a:off x="4513263" y="3754438"/>
            <a:ext cx="612775" cy="1223962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9" name="Rectangle 15"/>
          <p:cNvSpPr>
            <a:spLocks noChangeArrowheads="1"/>
          </p:cNvSpPr>
          <p:nvPr/>
        </p:nvSpPr>
        <p:spPr bwMode="auto">
          <a:xfrm>
            <a:off x="4702175" y="3529013"/>
            <a:ext cx="227013" cy="22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43</a:t>
            </a:r>
          </a:p>
        </p:txBody>
      </p:sp>
      <p:sp>
        <p:nvSpPr>
          <p:cNvPr id="70" name="Rectangle 5"/>
          <p:cNvSpPr>
            <a:spLocks noChangeArrowheads="1"/>
          </p:cNvSpPr>
          <p:nvPr/>
        </p:nvSpPr>
        <p:spPr bwMode="auto">
          <a:xfrm>
            <a:off x="5913438" y="3630613"/>
            <a:ext cx="612775" cy="1347787"/>
          </a:xfrm>
          <a:prstGeom prst="rect">
            <a:avLst/>
          </a:prstGeom>
          <a:solidFill>
            <a:srgbClr val="5AAACE"/>
          </a:solidFill>
          <a:ln w="9525">
            <a:solidFill>
              <a:srgbClr val="000514"/>
            </a:solidFill>
            <a:round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1" name="Rectangle 15"/>
          <p:cNvSpPr>
            <a:spLocks noChangeArrowheads="1"/>
          </p:cNvSpPr>
          <p:nvPr/>
        </p:nvSpPr>
        <p:spPr bwMode="auto">
          <a:xfrm>
            <a:off x="6102350" y="3402013"/>
            <a:ext cx="2286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52</a:t>
            </a:r>
          </a:p>
        </p:txBody>
      </p:sp>
      <p:sp>
        <p:nvSpPr>
          <p:cNvPr id="72" name="Text Box 33"/>
          <p:cNvSpPr txBox="1">
            <a:spLocks noChangeArrowheads="1"/>
          </p:cNvSpPr>
          <p:nvPr/>
        </p:nvSpPr>
        <p:spPr bwMode="auto">
          <a:xfrm>
            <a:off x="4519613" y="4600575"/>
            <a:ext cx="5905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36/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83</a:t>
            </a:r>
          </a:p>
        </p:txBody>
      </p:sp>
      <p:sp>
        <p:nvSpPr>
          <p:cNvPr id="73" name="Text Box 33"/>
          <p:cNvSpPr txBox="1">
            <a:spLocks noChangeArrowheads="1"/>
          </p:cNvSpPr>
          <p:nvPr/>
        </p:nvSpPr>
        <p:spPr bwMode="auto">
          <a:xfrm>
            <a:off x="5921375" y="4598988"/>
            <a:ext cx="59055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23/</a:t>
            </a:r>
          </a:p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44</a:t>
            </a:r>
          </a:p>
        </p:txBody>
      </p:sp>
      <p:sp>
        <p:nvSpPr>
          <p:cNvPr id="86" name="Text Box 33"/>
          <p:cNvSpPr txBox="1">
            <a:spLocks noChangeArrowheads="1"/>
          </p:cNvSpPr>
          <p:nvPr/>
        </p:nvSpPr>
        <p:spPr bwMode="auto">
          <a:xfrm>
            <a:off x="1525588" y="4670425"/>
            <a:ext cx="86201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50000"/>
              </a:lnSpc>
              <a:spcBef>
                <a:spcPct val="0"/>
              </a:spcBef>
              <a:spcAft>
                <a:spcPts val="6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n/N =</a:t>
            </a:r>
          </a:p>
        </p:txBody>
      </p:sp>
      <p:sp>
        <p:nvSpPr>
          <p:cNvPr id="87" name="Text Box 5"/>
          <p:cNvSpPr txBox="1">
            <a:spLocks noChangeArrowheads="1"/>
          </p:cNvSpPr>
          <p:nvPr/>
        </p:nvSpPr>
        <p:spPr bwMode="auto">
          <a:xfrm>
            <a:off x="282575" y="6343650"/>
            <a:ext cx="50673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GB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Jacobson I, et al. AASLD 2013. Abstract 1122.</a:t>
            </a:r>
          </a:p>
        </p:txBody>
      </p:sp>
      <p:cxnSp>
        <p:nvCxnSpPr>
          <p:cNvPr id="88" name="Straight Connector 20"/>
          <p:cNvCxnSpPr>
            <a:cxnSpLocks noChangeShapeType="1"/>
          </p:cNvCxnSpPr>
          <p:nvPr/>
        </p:nvCxnSpPr>
        <p:spPr bwMode="auto">
          <a:xfrm flipV="1">
            <a:off x="2341563" y="4987925"/>
            <a:ext cx="42814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29"/>
          <p:cNvCxnSpPr>
            <a:cxnSpLocks noChangeShapeType="1"/>
          </p:cNvCxnSpPr>
          <p:nvPr/>
        </p:nvCxnSpPr>
        <p:spPr bwMode="auto">
          <a:xfrm rot="5400000">
            <a:off x="3734594" y="5018882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29"/>
          <p:cNvCxnSpPr>
            <a:cxnSpLocks noChangeShapeType="1"/>
          </p:cNvCxnSpPr>
          <p:nvPr/>
        </p:nvCxnSpPr>
        <p:spPr bwMode="auto">
          <a:xfrm rot="5400000">
            <a:off x="5156994" y="5018882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29"/>
          <p:cNvCxnSpPr>
            <a:cxnSpLocks noChangeShapeType="1"/>
          </p:cNvCxnSpPr>
          <p:nvPr/>
        </p:nvCxnSpPr>
        <p:spPr bwMode="auto">
          <a:xfrm rot="5400000">
            <a:off x="6579394" y="5018882"/>
            <a:ext cx="65087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" name="Rectangle 93"/>
          <p:cNvSpPr>
            <a:spLocks noChangeArrowheads="1"/>
          </p:cNvSpPr>
          <p:nvPr/>
        </p:nvSpPr>
        <p:spPr bwMode="auto">
          <a:xfrm>
            <a:off x="7064449" y="2339975"/>
            <a:ext cx="146050" cy="146050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22" name="Rectangle 94"/>
          <p:cNvSpPr>
            <a:spLocks noChangeArrowheads="1"/>
          </p:cNvSpPr>
          <p:nvPr/>
        </p:nvSpPr>
        <p:spPr bwMode="auto">
          <a:xfrm>
            <a:off x="7064449" y="2098675"/>
            <a:ext cx="146050" cy="146050"/>
          </a:xfrm>
          <a:prstGeom prst="rect">
            <a:avLst/>
          </a:prstGeom>
          <a:solidFill>
            <a:srgbClr val="F6A108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123" name="TextBox 95"/>
          <p:cNvSpPr txBox="1">
            <a:spLocks noChangeArrowheads="1"/>
          </p:cNvSpPr>
          <p:nvPr/>
        </p:nvSpPr>
        <p:spPr bwMode="auto">
          <a:xfrm>
            <a:off x="7181924" y="2035175"/>
            <a:ext cx="12065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SMV + P/R</a:t>
            </a:r>
          </a:p>
        </p:txBody>
      </p:sp>
      <p:sp>
        <p:nvSpPr>
          <p:cNvPr id="124" name="TextBox 96"/>
          <p:cNvSpPr txBox="1">
            <a:spLocks noChangeArrowheads="1"/>
          </p:cNvSpPr>
          <p:nvPr/>
        </p:nvSpPr>
        <p:spPr bwMode="auto">
          <a:xfrm>
            <a:off x="7194624" y="2274888"/>
            <a:ext cx="5254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P/R</a:t>
            </a:r>
          </a:p>
        </p:txBody>
      </p:sp>
    </p:spTree>
    <p:extLst>
      <p:ext uri="{BB962C8B-B14F-4D97-AF65-F5344CB8AC3E}">
        <p14:creationId xmlns:p14="http://schemas.microsoft.com/office/powerpoint/2010/main" val="18792012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1"/>
          <p:cNvSpPr txBox="1">
            <a:spLocks/>
          </p:cNvSpPr>
          <p:nvPr/>
        </p:nvSpPr>
        <p:spPr bwMode="auto">
          <a:xfrm>
            <a:off x="382588" y="332656"/>
            <a:ext cx="8464550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Sofosbuvir + P/R for GT1 HCV: </a:t>
            </a:r>
            <a:b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</a:br>
            <a:r>
              <a:rPr kumimoji="0" lang="en-US" altLang="en-US" sz="32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Approved Indications</a:t>
            </a:r>
            <a:endParaRPr kumimoji="0" lang="en-US" alt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75" name="Content Placeholder 2"/>
          <p:cNvSpPr txBox="1">
            <a:spLocks/>
          </p:cNvSpPr>
          <p:nvPr/>
        </p:nvSpPr>
        <p:spPr bwMode="auto">
          <a:xfrm>
            <a:off x="385763" y="1828800"/>
            <a:ext cx="8455025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Sofosbuvir</a:t>
            </a:r>
            <a:r>
              <a:rPr kumimoji="0" lang="en-US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 400 mg/day with or without food, administered with P/R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All GT1 patients receive same regimen, regardless of previous treatment history or fibrosis level</a:t>
            </a:r>
          </a:p>
          <a:p>
            <a:pPr marL="742950" marR="0" lvl="1" indent="-28575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</a:rPr>
              <a:t>Same regimen approved for GT4 HCV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4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  <a:p>
            <a:pPr eaLnBrk="1" hangingPunct="1">
              <a:buClr>
                <a:schemeClr val="accent5">
                  <a:lumMod val="50000"/>
                </a:schemeClr>
              </a:buClr>
            </a:pPr>
            <a:r>
              <a:rPr lang="en-US" altLang="en-US" sz="2000" kern="0" dirty="0">
                <a:solidFill>
                  <a:schemeClr val="tx1"/>
                </a:solidFill>
                <a:latin typeface="Arial"/>
              </a:rPr>
              <a:t>Additional option for GT1 patients ineligible for IFN therapy</a:t>
            </a:r>
          </a:p>
          <a:p>
            <a:pPr lvl="1" eaLnBrk="1" hangingPunct="1"/>
            <a:r>
              <a:rPr lang="en-US" altLang="en-US" sz="1800" kern="0" dirty="0" err="1">
                <a:solidFill>
                  <a:schemeClr val="tx1"/>
                </a:solidFill>
                <a:latin typeface="Arial"/>
              </a:rPr>
              <a:t>Sofosbuvir</a:t>
            </a:r>
            <a:r>
              <a:rPr lang="en-US" altLang="en-US" sz="1800" kern="0" dirty="0">
                <a:solidFill>
                  <a:schemeClr val="tx1"/>
                </a:solidFill>
                <a:latin typeface="Arial"/>
              </a:rPr>
              <a:t> + ribavirin for 24 weeks</a:t>
            </a:r>
          </a:p>
          <a:p>
            <a:pPr eaLnBrk="1" hangingPunct="1">
              <a:buClr>
                <a:schemeClr val="accent5">
                  <a:lumMod val="50000"/>
                </a:schemeClr>
              </a:buClr>
            </a:pPr>
            <a:r>
              <a:rPr lang="en-US" altLang="en-US" sz="2000" kern="0" dirty="0">
                <a:solidFill>
                  <a:schemeClr val="tx1"/>
                </a:solidFill>
                <a:latin typeface="Arial"/>
              </a:rPr>
              <a:t>If drugs combined with </a:t>
            </a:r>
            <a:r>
              <a:rPr lang="en-US" altLang="en-US" sz="2000" kern="0" dirty="0" err="1">
                <a:solidFill>
                  <a:schemeClr val="tx1"/>
                </a:solidFill>
                <a:latin typeface="Arial"/>
              </a:rPr>
              <a:t>sofosbuvir</a:t>
            </a:r>
            <a:r>
              <a:rPr lang="en-US" altLang="en-US" sz="2000" kern="0" dirty="0">
                <a:solidFill>
                  <a:schemeClr val="tx1"/>
                </a:solidFill>
                <a:latin typeface="Arial"/>
              </a:rPr>
              <a:t> must be permanently discontinued, </a:t>
            </a:r>
            <a:r>
              <a:rPr lang="en-US" altLang="en-US" sz="2000" kern="0" dirty="0" err="1">
                <a:solidFill>
                  <a:schemeClr val="tx1"/>
                </a:solidFill>
                <a:latin typeface="Arial"/>
              </a:rPr>
              <a:t>sofosbuvir</a:t>
            </a:r>
            <a:r>
              <a:rPr lang="en-US" altLang="en-US" sz="2000" kern="0" dirty="0">
                <a:solidFill>
                  <a:schemeClr val="tx1"/>
                </a:solidFill>
                <a:latin typeface="Arial"/>
              </a:rPr>
              <a:t> should also be discontinued</a:t>
            </a:r>
          </a:p>
        </p:txBody>
      </p:sp>
      <p:cxnSp>
        <p:nvCxnSpPr>
          <p:cNvPr id="76" name="Straight Arrow Connector 6"/>
          <p:cNvCxnSpPr>
            <a:cxnSpLocks noChangeShapeType="1"/>
          </p:cNvCxnSpPr>
          <p:nvPr/>
        </p:nvCxnSpPr>
        <p:spPr bwMode="auto">
          <a:xfrm>
            <a:off x="750888" y="3648075"/>
            <a:ext cx="2347912" cy="0"/>
          </a:xfrm>
          <a:prstGeom prst="straightConnector1">
            <a:avLst/>
          </a:prstGeom>
          <a:noFill/>
          <a:ln w="28575">
            <a:solidFill>
              <a:srgbClr val="00206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TextBox 8"/>
          <p:cNvSpPr txBox="1">
            <a:spLocks noChangeArrowheads="1"/>
          </p:cNvSpPr>
          <p:nvPr/>
        </p:nvSpPr>
        <p:spPr bwMode="auto">
          <a:xfrm>
            <a:off x="1365250" y="3470275"/>
            <a:ext cx="1158875" cy="341313"/>
          </a:xfrm>
          <a:prstGeom prst="rect">
            <a:avLst/>
          </a:prstGeom>
          <a:solidFill>
            <a:srgbClr val="002A1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 weeks</a:t>
            </a:r>
          </a:p>
        </p:txBody>
      </p:sp>
      <p:sp>
        <p:nvSpPr>
          <p:cNvPr id="78" name="TextBox 3"/>
          <p:cNvSpPr txBox="1">
            <a:spLocks noChangeArrowheads="1"/>
          </p:cNvSpPr>
          <p:nvPr/>
        </p:nvSpPr>
        <p:spPr bwMode="auto">
          <a:xfrm>
            <a:off x="777875" y="3770313"/>
            <a:ext cx="2306638" cy="341312"/>
          </a:xfrm>
          <a:prstGeom prst="rect">
            <a:avLst/>
          </a:prstGeom>
          <a:solidFill>
            <a:srgbClr val="12AD2B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DCDCF">
                    <a:lumMod val="10000"/>
                  </a:srgbClr>
                </a:solidFill>
                <a:effectLst/>
                <a:uLnTx/>
                <a:uFillTx/>
                <a:latin typeface="Arial" charset="0"/>
                <a:ea typeface="ＭＳ Ｐゴシック" panose="020B0600070205080204" pitchFamily="34" charset="-128"/>
              </a:rPr>
              <a:t>Sofosbuvir + P/R</a:t>
            </a:r>
          </a:p>
        </p:txBody>
      </p:sp>
      <p:sp>
        <p:nvSpPr>
          <p:cNvPr id="79" name="TextBox 20"/>
          <p:cNvSpPr txBox="1">
            <a:spLocks noChangeArrowheads="1"/>
          </p:cNvSpPr>
          <p:nvPr/>
        </p:nvSpPr>
        <p:spPr bwMode="auto">
          <a:xfrm>
            <a:off x="288925" y="6381750"/>
            <a:ext cx="3756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Sofosbuvir</a:t>
            </a: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[package insert]. December 2013.</a:t>
            </a:r>
          </a:p>
        </p:txBody>
      </p:sp>
    </p:spTree>
    <p:extLst>
      <p:ext uri="{BB962C8B-B14F-4D97-AF65-F5344CB8AC3E}">
        <p14:creationId xmlns:p14="http://schemas.microsoft.com/office/powerpoint/2010/main" val="152746383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 bwMode="auto">
          <a:xfrm>
            <a:off x="382588" y="260648"/>
            <a:ext cx="8464550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kern="0" dirty="0" smtClean="0"/>
              <a:t>NEUTRINO: </a:t>
            </a:r>
            <a:r>
              <a:rPr lang="en-US" altLang="en-US" kern="0" dirty="0" err="1" smtClean="0"/>
              <a:t>Sofosbuvir</a:t>
            </a:r>
            <a:r>
              <a:rPr lang="en-US" altLang="en-US" kern="0" dirty="0" smtClean="0"/>
              <a:t> + P/R for 12 Weeks in Treatment-Naive GT 1/4/5/6 HCV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 bwMode="auto">
          <a:xfrm>
            <a:off x="385763" y="1556792"/>
            <a:ext cx="84550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spcAft>
                <a:spcPts val="500"/>
              </a:spcAft>
              <a:buClr>
                <a:srgbClr val="0070C0"/>
              </a:buClr>
            </a:pPr>
            <a:r>
              <a:rPr lang="en-GB" altLang="en-US" sz="2000" kern="0" dirty="0" smtClean="0">
                <a:solidFill>
                  <a:srgbClr val="0070C0"/>
                </a:solidFill>
              </a:rPr>
              <a:t>Open-label, single-arm study of </a:t>
            </a:r>
            <a:r>
              <a:rPr lang="en-GB" altLang="en-US" sz="2000" kern="0" dirty="0" err="1" smtClean="0">
                <a:solidFill>
                  <a:srgbClr val="0070C0"/>
                </a:solidFill>
              </a:rPr>
              <a:t>sofosbuvir</a:t>
            </a:r>
            <a:r>
              <a:rPr lang="en-GB" altLang="en-US" sz="2000" kern="0" dirty="0" smtClean="0">
                <a:solidFill>
                  <a:srgbClr val="0070C0"/>
                </a:solidFill>
              </a:rPr>
              <a:t> 400 mg QD + P/R for </a:t>
            </a:r>
            <a:br>
              <a:rPr lang="en-GB" altLang="en-US" sz="2000" kern="0" dirty="0" smtClean="0">
                <a:solidFill>
                  <a:srgbClr val="0070C0"/>
                </a:solidFill>
              </a:rPr>
            </a:br>
            <a:r>
              <a:rPr lang="en-GB" altLang="en-US" sz="2000" kern="0" dirty="0" smtClean="0">
                <a:solidFill>
                  <a:srgbClr val="0070C0"/>
                </a:solidFill>
              </a:rPr>
              <a:t>12 weeks in treatment-naive patients with GT1/4/5/6 HCV</a:t>
            </a:r>
            <a:endParaRPr lang="en-US" altLang="en-US" sz="2000" kern="0" dirty="0" smtClean="0">
              <a:solidFill>
                <a:srgbClr val="0070C0"/>
              </a:solidFill>
            </a:endParaRPr>
          </a:p>
          <a:p>
            <a:pPr lvl="1" eaLnBrk="1" hangingPunct="1">
              <a:spcAft>
                <a:spcPts val="500"/>
              </a:spcAft>
            </a:pPr>
            <a:r>
              <a:rPr lang="en-US" altLang="en-US" sz="1800" kern="0" dirty="0" smtClean="0">
                <a:solidFill>
                  <a:schemeClr val="accent5">
                    <a:lumMod val="50000"/>
                  </a:schemeClr>
                </a:solidFill>
              </a:rPr>
              <a:t>17% cirrhosis; 89% GT1; 9% GT4; &lt; 1% GT5; 2% GT6</a:t>
            </a: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85750" y="6375400"/>
            <a:ext cx="856138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Lawitz E, et al. N Engl J Med. 2013;368:1878-1887.</a:t>
            </a:r>
          </a:p>
        </p:txBody>
      </p:sp>
      <p:sp>
        <p:nvSpPr>
          <p:cNvPr id="21" name="TextBox 33"/>
          <p:cNvSpPr txBox="1">
            <a:spLocks noChangeArrowheads="1"/>
          </p:cNvSpPr>
          <p:nvPr/>
        </p:nvSpPr>
        <p:spPr bwMode="auto">
          <a:xfrm>
            <a:off x="1355725" y="5956300"/>
            <a:ext cx="9398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Overall </a:t>
            </a:r>
          </a:p>
        </p:txBody>
      </p:sp>
      <p:cxnSp>
        <p:nvCxnSpPr>
          <p:cNvPr id="22" name="Straight Connector 43"/>
          <p:cNvCxnSpPr>
            <a:cxnSpLocks noChangeShapeType="1"/>
          </p:cNvCxnSpPr>
          <p:nvPr/>
        </p:nvCxnSpPr>
        <p:spPr bwMode="auto">
          <a:xfrm rot="5400000">
            <a:off x="5809456" y="5974557"/>
            <a:ext cx="6508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44"/>
          <p:cNvCxnSpPr>
            <a:cxnSpLocks noChangeShapeType="1"/>
          </p:cNvCxnSpPr>
          <p:nvPr/>
        </p:nvCxnSpPr>
        <p:spPr bwMode="auto">
          <a:xfrm rot="5400000">
            <a:off x="2443956" y="5972969"/>
            <a:ext cx="65088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4881563" y="3446463"/>
            <a:ext cx="715962" cy="2487612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3736975" y="3575050"/>
            <a:ext cx="715963" cy="2359025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632075" y="3709988"/>
            <a:ext cx="717550" cy="2224087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cxnSp>
        <p:nvCxnSpPr>
          <p:cNvPr id="27" name="Straight Connector 8"/>
          <p:cNvCxnSpPr>
            <a:cxnSpLocks noChangeShapeType="1"/>
          </p:cNvCxnSpPr>
          <p:nvPr/>
        </p:nvCxnSpPr>
        <p:spPr bwMode="auto">
          <a:xfrm>
            <a:off x="1135063" y="3446463"/>
            <a:ext cx="0" cy="2490787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Box 9"/>
          <p:cNvSpPr txBox="1">
            <a:spLocks noChangeArrowheads="1"/>
          </p:cNvSpPr>
          <p:nvPr/>
        </p:nvSpPr>
        <p:spPr bwMode="auto">
          <a:xfrm rot="-5400000">
            <a:off x="-17126" y="4468216"/>
            <a:ext cx="121058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(%)</a:t>
            </a:r>
          </a:p>
        </p:txBody>
      </p:sp>
      <p:cxnSp>
        <p:nvCxnSpPr>
          <p:cNvPr id="29" name="Straight Connector 10"/>
          <p:cNvCxnSpPr>
            <a:cxnSpLocks noChangeShapeType="1"/>
          </p:cNvCxnSpPr>
          <p:nvPr/>
        </p:nvCxnSpPr>
        <p:spPr bwMode="auto">
          <a:xfrm>
            <a:off x="1071563" y="3463925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Straight Connector 11"/>
          <p:cNvCxnSpPr>
            <a:cxnSpLocks noChangeShapeType="1"/>
          </p:cNvCxnSpPr>
          <p:nvPr/>
        </p:nvCxnSpPr>
        <p:spPr bwMode="auto">
          <a:xfrm>
            <a:off x="1073150" y="3957638"/>
            <a:ext cx="5715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" name="Straight Connector 12"/>
          <p:cNvCxnSpPr>
            <a:cxnSpLocks noChangeShapeType="1"/>
          </p:cNvCxnSpPr>
          <p:nvPr/>
        </p:nvCxnSpPr>
        <p:spPr bwMode="auto">
          <a:xfrm>
            <a:off x="1073150" y="4452938"/>
            <a:ext cx="5715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13"/>
          <p:cNvCxnSpPr>
            <a:cxnSpLocks noChangeShapeType="1"/>
          </p:cNvCxnSpPr>
          <p:nvPr/>
        </p:nvCxnSpPr>
        <p:spPr bwMode="auto">
          <a:xfrm>
            <a:off x="1073150" y="4946650"/>
            <a:ext cx="5715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Straight Connector 14"/>
          <p:cNvCxnSpPr>
            <a:cxnSpLocks noChangeShapeType="1"/>
          </p:cNvCxnSpPr>
          <p:nvPr/>
        </p:nvCxnSpPr>
        <p:spPr bwMode="auto">
          <a:xfrm>
            <a:off x="1071563" y="5441950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15"/>
          <p:cNvCxnSpPr>
            <a:cxnSpLocks noChangeShapeType="1"/>
          </p:cNvCxnSpPr>
          <p:nvPr/>
        </p:nvCxnSpPr>
        <p:spPr bwMode="auto">
          <a:xfrm>
            <a:off x="1063625" y="5937250"/>
            <a:ext cx="5715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TextBox 16"/>
          <p:cNvSpPr txBox="1">
            <a:spLocks noChangeArrowheads="1"/>
          </p:cNvSpPr>
          <p:nvPr/>
        </p:nvSpPr>
        <p:spPr bwMode="auto">
          <a:xfrm>
            <a:off x="2466975" y="3400425"/>
            <a:ext cx="10731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89</a:t>
            </a:r>
          </a:p>
        </p:txBody>
      </p:sp>
      <p:sp>
        <p:nvSpPr>
          <p:cNvPr id="36" name="TextBox 17"/>
          <p:cNvSpPr txBox="1">
            <a:spLocks noChangeArrowheads="1"/>
          </p:cNvSpPr>
          <p:nvPr/>
        </p:nvSpPr>
        <p:spPr bwMode="auto">
          <a:xfrm>
            <a:off x="3794125" y="3262313"/>
            <a:ext cx="65881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96</a:t>
            </a:r>
          </a:p>
        </p:txBody>
      </p:sp>
      <p:sp>
        <p:nvSpPr>
          <p:cNvPr id="37" name="TextBox 18"/>
          <p:cNvSpPr txBox="1">
            <a:spLocks noChangeArrowheads="1"/>
          </p:cNvSpPr>
          <p:nvPr/>
        </p:nvSpPr>
        <p:spPr bwMode="auto">
          <a:xfrm>
            <a:off x="4867275" y="3133725"/>
            <a:ext cx="7524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38" name="TextBox 19"/>
          <p:cNvSpPr txBox="1">
            <a:spLocks noChangeArrowheads="1"/>
          </p:cNvSpPr>
          <p:nvPr/>
        </p:nvSpPr>
        <p:spPr bwMode="auto">
          <a:xfrm>
            <a:off x="588963" y="3325813"/>
            <a:ext cx="6143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39" name="TextBox 20"/>
          <p:cNvSpPr txBox="1">
            <a:spLocks noChangeArrowheads="1"/>
          </p:cNvSpPr>
          <p:nvPr/>
        </p:nvSpPr>
        <p:spPr bwMode="auto">
          <a:xfrm>
            <a:off x="719138" y="3832225"/>
            <a:ext cx="4556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40" name="TextBox 21"/>
          <p:cNvSpPr txBox="1">
            <a:spLocks noChangeArrowheads="1"/>
          </p:cNvSpPr>
          <p:nvPr/>
        </p:nvSpPr>
        <p:spPr bwMode="auto">
          <a:xfrm>
            <a:off x="719138" y="4325938"/>
            <a:ext cx="4556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sp>
        <p:nvSpPr>
          <p:cNvPr id="41" name="TextBox 22"/>
          <p:cNvSpPr txBox="1">
            <a:spLocks noChangeArrowheads="1"/>
          </p:cNvSpPr>
          <p:nvPr/>
        </p:nvSpPr>
        <p:spPr bwMode="auto">
          <a:xfrm>
            <a:off x="719138" y="4816475"/>
            <a:ext cx="4556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sp>
        <p:nvSpPr>
          <p:cNvPr id="42" name="TextBox 23"/>
          <p:cNvSpPr txBox="1">
            <a:spLocks noChangeArrowheads="1"/>
          </p:cNvSpPr>
          <p:nvPr/>
        </p:nvSpPr>
        <p:spPr bwMode="auto">
          <a:xfrm>
            <a:off x="719138" y="5305425"/>
            <a:ext cx="45561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sp>
        <p:nvSpPr>
          <p:cNvPr id="43" name="TextBox 24"/>
          <p:cNvSpPr txBox="1">
            <a:spLocks noChangeArrowheads="1"/>
          </p:cNvSpPr>
          <p:nvPr/>
        </p:nvSpPr>
        <p:spPr bwMode="auto">
          <a:xfrm>
            <a:off x="836613" y="5791200"/>
            <a:ext cx="268287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44" name="TextBox 25"/>
          <p:cNvSpPr txBox="1">
            <a:spLocks noChangeArrowheads="1"/>
          </p:cNvSpPr>
          <p:nvPr/>
        </p:nvSpPr>
        <p:spPr bwMode="auto">
          <a:xfrm>
            <a:off x="2476500" y="5951538"/>
            <a:ext cx="10636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GT1</a:t>
            </a:r>
          </a:p>
        </p:txBody>
      </p:sp>
      <p:sp>
        <p:nvSpPr>
          <p:cNvPr id="45" name="TextBox 26"/>
          <p:cNvSpPr txBox="1">
            <a:spLocks noChangeArrowheads="1"/>
          </p:cNvSpPr>
          <p:nvPr/>
        </p:nvSpPr>
        <p:spPr bwMode="auto">
          <a:xfrm>
            <a:off x="3546475" y="5951538"/>
            <a:ext cx="110013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GT4</a:t>
            </a:r>
          </a:p>
        </p:txBody>
      </p:sp>
      <p:sp>
        <p:nvSpPr>
          <p:cNvPr id="46" name="TextBox 27"/>
          <p:cNvSpPr txBox="1">
            <a:spLocks noChangeArrowheads="1"/>
          </p:cNvSpPr>
          <p:nvPr/>
        </p:nvSpPr>
        <p:spPr bwMode="auto">
          <a:xfrm>
            <a:off x="4651375" y="5951538"/>
            <a:ext cx="12065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GT5,6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620963" y="5645150"/>
            <a:ext cx="747712" cy="258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261/292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740150" y="5645150"/>
            <a:ext cx="712788" cy="258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27/28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827588" y="5645150"/>
            <a:ext cx="769937" cy="258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7/7</a:t>
            </a:r>
          </a:p>
        </p:txBody>
      </p:sp>
      <p:cxnSp>
        <p:nvCxnSpPr>
          <p:cNvPr id="50" name="Straight Connector 32"/>
          <p:cNvCxnSpPr>
            <a:cxnSpLocks noChangeShapeType="1"/>
          </p:cNvCxnSpPr>
          <p:nvPr/>
        </p:nvCxnSpPr>
        <p:spPr bwMode="auto">
          <a:xfrm rot="5400000">
            <a:off x="1098550" y="5972175"/>
            <a:ext cx="6350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" name="Straight Connector 33"/>
          <p:cNvCxnSpPr>
            <a:cxnSpLocks noChangeShapeType="1"/>
          </p:cNvCxnSpPr>
          <p:nvPr/>
        </p:nvCxnSpPr>
        <p:spPr bwMode="auto">
          <a:xfrm rot="5400000">
            <a:off x="3507581" y="5971382"/>
            <a:ext cx="6508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34"/>
          <p:cNvCxnSpPr>
            <a:cxnSpLocks noChangeShapeType="1"/>
          </p:cNvCxnSpPr>
          <p:nvPr/>
        </p:nvCxnSpPr>
        <p:spPr bwMode="auto">
          <a:xfrm rot="5400000">
            <a:off x="4614069" y="5979319"/>
            <a:ext cx="65088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3" name="TextBox 56"/>
          <p:cNvSpPr txBox="1">
            <a:spLocks noChangeArrowheads="1"/>
          </p:cNvSpPr>
          <p:nvPr/>
        </p:nvSpPr>
        <p:spPr bwMode="auto">
          <a:xfrm>
            <a:off x="1079500" y="5645150"/>
            <a:ext cx="5556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2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n/N =</a:t>
            </a: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1543050" y="3709988"/>
            <a:ext cx="717550" cy="2224087"/>
          </a:xfrm>
          <a:prstGeom prst="rect">
            <a:avLst/>
          </a:prstGeom>
          <a:solidFill>
            <a:srgbClr val="5AAACE"/>
          </a:solidFill>
          <a:ln w="9525">
            <a:solidFill>
              <a:srgbClr val="CDCDCF">
                <a:lumMod val="10000"/>
              </a:srgbClr>
            </a:solidFill>
            <a:round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alt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55" name="TextBox 16"/>
          <p:cNvSpPr txBox="1">
            <a:spLocks noChangeArrowheads="1"/>
          </p:cNvSpPr>
          <p:nvPr/>
        </p:nvSpPr>
        <p:spPr bwMode="auto">
          <a:xfrm>
            <a:off x="1568450" y="3378200"/>
            <a:ext cx="693738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519238" y="5645150"/>
            <a:ext cx="738187" cy="2587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295/327</a:t>
            </a:r>
          </a:p>
        </p:txBody>
      </p:sp>
      <p:cxnSp>
        <p:nvCxnSpPr>
          <p:cNvPr id="57" name="Straight Connector 31"/>
          <p:cNvCxnSpPr>
            <a:cxnSpLocks noChangeShapeType="1"/>
          </p:cNvCxnSpPr>
          <p:nvPr/>
        </p:nvCxnSpPr>
        <p:spPr bwMode="auto">
          <a:xfrm>
            <a:off x="1125538" y="5937250"/>
            <a:ext cx="47323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angle 57"/>
          <p:cNvSpPr/>
          <p:nvPr/>
        </p:nvSpPr>
        <p:spPr bwMode="auto">
          <a:xfrm>
            <a:off x="7829550" y="3895725"/>
            <a:ext cx="736600" cy="2036763"/>
          </a:xfrm>
          <a:prstGeom prst="rect">
            <a:avLst/>
          </a:prstGeom>
          <a:solidFill>
            <a:srgbClr val="F6A108"/>
          </a:solidFill>
          <a:ln w="9525" cap="flat" cmpd="sng" algn="ctr">
            <a:solidFill>
              <a:srgbClr val="CDCDCF">
                <a:lumMod val="1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786563" y="3589338"/>
            <a:ext cx="735012" cy="2344737"/>
          </a:xfrm>
          <a:prstGeom prst="rect">
            <a:avLst/>
          </a:prstGeom>
          <a:solidFill>
            <a:srgbClr val="F6A108"/>
          </a:solidFill>
          <a:ln w="9525" cap="flat" cmpd="sng" algn="ctr">
            <a:solidFill>
              <a:srgbClr val="CDCDCF">
                <a:lumMod val="1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cxnSp>
        <p:nvCxnSpPr>
          <p:cNvPr id="60" name="Straight Connector 39"/>
          <p:cNvCxnSpPr>
            <a:cxnSpLocks noChangeShapeType="1"/>
          </p:cNvCxnSpPr>
          <p:nvPr/>
        </p:nvCxnSpPr>
        <p:spPr bwMode="auto">
          <a:xfrm>
            <a:off x="6516688" y="3365500"/>
            <a:ext cx="0" cy="257175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Connector 41"/>
          <p:cNvCxnSpPr>
            <a:cxnSpLocks noChangeShapeType="1"/>
          </p:cNvCxnSpPr>
          <p:nvPr/>
        </p:nvCxnSpPr>
        <p:spPr bwMode="auto">
          <a:xfrm>
            <a:off x="6453188" y="3384550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2" name="Straight Connector 42"/>
          <p:cNvCxnSpPr>
            <a:cxnSpLocks noChangeShapeType="1"/>
          </p:cNvCxnSpPr>
          <p:nvPr/>
        </p:nvCxnSpPr>
        <p:spPr bwMode="auto">
          <a:xfrm>
            <a:off x="6451600" y="3895725"/>
            <a:ext cx="60325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3" name="Straight Connector 43"/>
          <p:cNvCxnSpPr>
            <a:cxnSpLocks noChangeShapeType="1"/>
          </p:cNvCxnSpPr>
          <p:nvPr/>
        </p:nvCxnSpPr>
        <p:spPr bwMode="auto">
          <a:xfrm>
            <a:off x="6453188" y="4406900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44"/>
          <p:cNvCxnSpPr>
            <a:cxnSpLocks noChangeShapeType="1"/>
          </p:cNvCxnSpPr>
          <p:nvPr/>
        </p:nvCxnSpPr>
        <p:spPr bwMode="auto">
          <a:xfrm>
            <a:off x="6451600" y="4916488"/>
            <a:ext cx="60325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Straight Connector 45"/>
          <p:cNvCxnSpPr>
            <a:cxnSpLocks noChangeShapeType="1"/>
          </p:cNvCxnSpPr>
          <p:nvPr/>
        </p:nvCxnSpPr>
        <p:spPr bwMode="auto">
          <a:xfrm>
            <a:off x="6453188" y="5426075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" name="Straight Connector 46"/>
          <p:cNvCxnSpPr>
            <a:cxnSpLocks noChangeShapeType="1"/>
          </p:cNvCxnSpPr>
          <p:nvPr/>
        </p:nvCxnSpPr>
        <p:spPr bwMode="auto">
          <a:xfrm>
            <a:off x="6453188" y="5937250"/>
            <a:ext cx="58737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7" name="TextBox 47"/>
          <p:cNvSpPr txBox="1">
            <a:spLocks noChangeArrowheads="1"/>
          </p:cNvSpPr>
          <p:nvPr/>
        </p:nvSpPr>
        <p:spPr bwMode="auto">
          <a:xfrm>
            <a:off x="6813550" y="3263900"/>
            <a:ext cx="708025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92</a:t>
            </a:r>
          </a:p>
        </p:txBody>
      </p:sp>
      <p:sp>
        <p:nvSpPr>
          <p:cNvPr id="68" name="TextBox 48"/>
          <p:cNvSpPr txBox="1">
            <a:spLocks noChangeArrowheads="1"/>
          </p:cNvSpPr>
          <p:nvPr/>
        </p:nvSpPr>
        <p:spPr bwMode="auto">
          <a:xfrm>
            <a:off x="7926388" y="3571875"/>
            <a:ext cx="56356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69" name="TextBox 50"/>
          <p:cNvSpPr txBox="1">
            <a:spLocks noChangeArrowheads="1"/>
          </p:cNvSpPr>
          <p:nvPr/>
        </p:nvSpPr>
        <p:spPr bwMode="auto">
          <a:xfrm>
            <a:off x="5991225" y="3236913"/>
            <a:ext cx="636588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70" name="TextBox 51"/>
          <p:cNvSpPr txBox="1">
            <a:spLocks noChangeArrowheads="1"/>
          </p:cNvSpPr>
          <p:nvPr/>
        </p:nvSpPr>
        <p:spPr bwMode="auto">
          <a:xfrm>
            <a:off x="6086475" y="3743325"/>
            <a:ext cx="5492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71" name="TextBox 52"/>
          <p:cNvSpPr txBox="1">
            <a:spLocks noChangeArrowheads="1"/>
          </p:cNvSpPr>
          <p:nvPr/>
        </p:nvSpPr>
        <p:spPr bwMode="auto">
          <a:xfrm>
            <a:off x="6086475" y="4259263"/>
            <a:ext cx="5508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sp>
        <p:nvSpPr>
          <p:cNvPr id="72" name="TextBox 53"/>
          <p:cNvSpPr txBox="1">
            <a:spLocks noChangeArrowheads="1"/>
          </p:cNvSpPr>
          <p:nvPr/>
        </p:nvSpPr>
        <p:spPr bwMode="auto">
          <a:xfrm>
            <a:off x="6086475" y="4765675"/>
            <a:ext cx="5508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sp>
        <p:nvSpPr>
          <p:cNvPr id="73" name="TextBox 54"/>
          <p:cNvSpPr txBox="1">
            <a:spLocks noChangeArrowheads="1"/>
          </p:cNvSpPr>
          <p:nvPr/>
        </p:nvSpPr>
        <p:spPr bwMode="auto">
          <a:xfrm>
            <a:off x="6086475" y="5272088"/>
            <a:ext cx="5508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sp>
        <p:nvSpPr>
          <p:cNvPr id="86" name="TextBox 55"/>
          <p:cNvSpPr txBox="1">
            <a:spLocks noChangeArrowheads="1"/>
          </p:cNvSpPr>
          <p:nvPr/>
        </p:nvSpPr>
        <p:spPr bwMode="auto">
          <a:xfrm>
            <a:off x="6238875" y="5776913"/>
            <a:ext cx="274638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87" name="TextBox 56"/>
          <p:cNvSpPr txBox="1">
            <a:spLocks noChangeArrowheads="1"/>
          </p:cNvSpPr>
          <p:nvPr/>
        </p:nvSpPr>
        <p:spPr bwMode="auto">
          <a:xfrm>
            <a:off x="6565900" y="5953125"/>
            <a:ext cx="11303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No </a:t>
            </a:r>
            <a:b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Cirrhosis</a:t>
            </a:r>
          </a:p>
        </p:txBody>
      </p:sp>
      <p:sp>
        <p:nvSpPr>
          <p:cNvPr id="88" name="TextBox 57"/>
          <p:cNvSpPr txBox="1">
            <a:spLocks noChangeArrowheads="1"/>
          </p:cNvSpPr>
          <p:nvPr/>
        </p:nvSpPr>
        <p:spPr bwMode="auto">
          <a:xfrm>
            <a:off x="7586663" y="5953125"/>
            <a:ext cx="120808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Cirrhosis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6623050" y="5581650"/>
            <a:ext cx="1073150" cy="258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252/273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7829550" y="5581650"/>
            <a:ext cx="736600" cy="258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Font typeface="Arial" charset="0"/>
              <a:buNone/>
              <a:defRPr/>
            </a:pPr>
            <a:r>
              <a:rPr lang="en-US" sz="1200" dirty="0">
                <a:latin typeface="Arial" charset="0"/>
              </a:rPr>
              <a:t>43/54</a:t>
            </a:r>
          </a:p>
        </p:txBody>
      </p:sp>
      <p:cxnSp>
        <p:nvCxnSpPr>
          <p:cNvPr id="95" name="Straight Connector 62"/>
          <p:cNvCxnSpPr>
            <a:cxnSpLocks noChangeShapeType="1"/>
          </p:cNvCxnSpPr>
          <p:nvPr/>
        </p:nvCxnSpPr>
        <p:spPr bwMode="auto">
          <a:xfrm>
            <a:off x="6508750" y="5937250"/>
            <a:ext cx="2295525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" name="Straight Connector 63"/>
          <p:cNvCxnSpPr>
            <a:cxnSpLocks noChangeShapeType="1"/>
          </p:cNvCxnSpPr>
          <p:nvPr/>
        </p:nvCxnSpPr>
        <p:spPr bwMode="auto">
          <a:xfrm rot="5400000">
            <a:off x="6491288" y="5973763"/>
            <a:ext cx="6350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" name="Straight Connector 64"/>
          <p:cNvCxnSpPr>
            <a:cxnSpLocks noChangeShapeType="1"/>
          </p:cNvCxnSpPr>
          <p:nvPr/>
        </p:nvCxnSpPr>
        <p:spPr bwMode="auto">
          <a:xfrm rot="5400000">
            <a:off x="7663656" y="5972969"/>
            <a:ext cx="65088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Connector 65"/>
          <p:cNvCxnSpPr>
            <a:cxnSpLocks noChangeShapeType="1"/>
          </p:cNvCxnSpPr>
          <p:nvPr/>
        </p:nvCxnSpPr>
        <p:spPr bwMode="auto">
          <a:xfrm rot="5400000">
            <a:off x="8763000" y="5976938"/>
            <a:ext cx="63500" cy="0"/>
          </a:xfrm>
          <a:prstGeom prst="line">
            <a:avLst/>
          </a:prstGeom>
          <a:noFill/>
          <a:ln w="28575">
            <a:solidFill>
              <a:srgbClr val="0020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9" name="Oval 1"/>
          <p:cNvSpPr>
            <a:spLocks noChangeArrowheads="1"/>
          </p:cNvSpPr>
          <p:nvPr/>
        </p:nvSpPr>
        <p:spPr bwMode="auto">
          <a:xfrm>
            <a:off x="7924800" y="3486150"/>
            <a:ext cx="554038" cy="45243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Char char="•"/>
            </a:pPr>
            <a:endParaRPr lang="en-US" altLang="en-US" sz="18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84177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382588" y="450726"/>
            <a:ext cx="8464550" cy="746026"/>
          </a:xfrm>
          <a:solidFill>
            <a:srgbClr val="FF000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>
                <a:solidFill>
                  <a:schemeClr val="tx1"/>
                </a:solidFill>
              </a:rPr>
              <a:t>Previous Null Responders: Quad Therapy</a:t>
            </a:r>
          </a:p>
        </p:txBody>
      </p:sp>
      <p:sp>
        <p:nvSpPr>
          <p:cNvPr id="9" name="TextBox 41"/>
          <p:cNvSpPr txBox="1">
            <a:spLocks noChangeArrowheads="1"/>
          </p:cNvSpPr>
          <p:nvPr/>
        </p:nvSpPr>
        <p:spPr bwMode="auto">
          <a:xfrm>
            <a:off x="92075" y="5661248"/>
            <a:ext cx="8975725" cy="534988"/>
          </a:xfrm>
          <a:prstGeom prst="rect">
            <a:avLst/>
          </a:prstGeom>
          <a:solidFill>
            <a:srgbClr val="F8F4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smtClean="0">
                <a:solidFill>
                  <a:srgbClr val="002A17"/>
                </a:solidFill>
                <a:ea typeface="ＭＳ Ｐゴシック" panose="020B0600070205080204" pitchFamily="34" charset="-128"/>
              </a:rPr>
              <a:t>Quad therapy may be a good option for null responders</a:t>
            </a:r>
          </a:p>
          <a:p>
            <a:pPr>
              <a:spcBef>
                <a:spcPct val="0"/>
              </a:spcBef>
              <a:spcAft>
                <a:spcPct val="0"/>
              </a:spcAft>
              <a:buClrTx/>
            </a:pPr>
            <a:r>
              <a:rPr lang="en-US" altLang="en-US" sz="1600" smtClean="0">
                <a:solidFill>
                  <a:srgbClr val="002A17"/>
                </a:solidFill>
                <a:ea typeface="ＭＳ Ｐゴシック" panose="020B0600070205080204" pitchFamily="34" charset="-128"/>
              </a:rPr>
              <a:t>Well tolerated BUT cirrhotic patients excluded; potent IFN-free therapy likely equally effective</a:t>
            </a:r>
          </a:p>
        </p:txBody>
      </p:sp>
      <p:sp>
        <p:nvSpPr>
          <p:cNvPr id="10" name="Text Box 55"/>
          <p:cNvSpPr txBox="1">
            <a:spLocks noChangeArrowheads="1"/>
          </p:cNvSpPr>
          <p:nvPr/>
        </p:nvSpPr>
        <p:spPr bwMode="auto">
          <a:xfrm>
            <a:off x="284163" y="6205761"/>
            <a:ext cx="85629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1. </a:t>
            </a:r>
            <a:r>
              <a:rPr lang="en-US" altLang="en-US" sz="14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Lok</a:t>
            </a: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AS, et al. N </a:t>
            </a:r>
            <a:r>
              <a:rPr lang="en-US" altLang="en-US" sz="14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Engl</a:t>
            </a: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J Med. 2012;366:216-224. 2. </a:t>
            </a:r>
            <a:r>
              <a:rPr lang="en-US" altLang="en-US" sz="1400" dirty="0" err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Lok</a:t>
            </a: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AS, et al. AASLD 2012. Abstract 79. </a:t>
            </a:r>
          </a:p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4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3. Feld JJ, et al. AASLD 2012. Abstract 81. </a:t>
            </a: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6383338" y="2946400"/>
            <a:ext cx="731837" cy="2265363"/>
            <a:chOff x="3604755" y="2988847"/>
            <a:chExt cx="731130" cy="2265115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604755" y="3277740"/>
              <a:ext cx="731130" cy="1976222"/>
            </a:xfrm>
            <a:prstGeom prst="rect">
              <a:avLst/>
            </a:prstGeom>
            <a:solidFill>
              <a:srgbClr val="12AD2B"/>
            </a:solidFill>
            <a:ln w="9525" cap="flat" cmpd="sng" algn="ctr">
              <a:solidFill>
                <a:srgbClr val="CDCDCF">
                  <a:lumMod val="10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rgbClr val="4FAD26"/>
                </a:buClr>
                <a:buSzTx/>
                <a:buFont typeface="Arial" charset="0"/>
                <a:buChar char="•"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endParaRPr>
            </a:p>
          </p:txBody>
        </p:sp>
        <p:sp>
          <p:nvSpPr>
            <p:cNvPr id="13" name="TextBox 35"/>
            <p:cNvSpPr txBox="1">
              <a:spLocks noChangeArrowheads="1"/>
            </p:cNvSpPr>
            <p:nvPr/>
          </p:nvSpPr>
          <p:spPr bwMode="auto">
            <a:xfrm>
              <a:off x="3678870" y="2988847"/>
              <a:ext cx="576844" cy="3138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rgbClr val="4FAD26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en-US" sz="1600" b="1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84</a:t>
              </a:r>
              <a:r>
                <a:rPr kumimoji="0" lang="en-US" altLang="en-US" sz="1600" b="1" i="0" u="none" strike="noStrike" kern="0" cap="none" spc="0" normalizeH="0" baseline="3000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[3]</a:t>
              </a:r>
              <a:endParaRPr kumimoji="0" lang="en-US" altLang="en-US" sz="16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14" name="TextBox 49"/>
            <p:cNvSpPr txBox="1">
              <a:spLocks noChangeArrowheads="1"/>
            </p:cNvSpPr>
            <p:nvPr/>
          </p:nvSpPr>
          <p:spPr bwMode="auto">
            <a:xfrm>
              <a:off x="3653903" y="4897449"/>
              <a:ext cx="631567" cy="286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FEFDDE"/>
                  </a:solidFill>
                  <a:latin typeface="Arial" panose="020B060402020202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200">
                  <a:solidFill>
                    <a:srgbClr val="FEFDDE"/>
                  </a:solidFill>
                  <a:latin typeface="Arial" panose="020B060402020202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2000">
                  <a:solidFill>
                    <a:srgbClr val="FEFDDE"/>
                  </a:solidFill>
                  <a:latin typeface="Arial" panose="020B060402020202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>
                  <a:solidFill>
                    <a:srgbClr val="FEFDDE"/>
                  </a:solidFill>
                  <a:latin typeface="Arial" panose="020B060402020202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ts val="700"/>
                </a:spcAft>
                <a:buClr>
                  <a:srgbClr val="4FAD26"/>
                </a:buClr>
                <a:buFont typeface="Arial" panose="020B0604020202020204" pitchFamily="34" charset="0"/>
                <a:buChar char="–"/>
                <a:defRPr sz="1600">
                  <a:solidFill>
                    <a:srgbClr val="FEFDDE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rgbClr val="4FAD26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altLang="en-US" sz="1400" b="0" i="0" u="none" strike="noStrike" kern="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ＭＳ Ｐゴシック" panose="020B0600070205080204" pitchFamily="34" charset="-128"/>
                </a:rPr>
                <a:t>62/74</a:t>
              </a:r>
              <a:endParaRPr kumimoji="0" lang="en-US" altLang="en-US" sz="1400" b="0" i="0" u="none" strike="noStrike" kern="0" cap="none" spc="0" normalizeH="0" baseline="30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5" name="Rectangle 14"/>
          <p:cNvSpPr/>
          <p:nvPr/>
        </p:nvSpPr>
        <p:spPr bwMode="auto">
          <a:xfrm>
            <a:off x="2855913" y="3106738"/>
            <a:ext cx="731837" cy="2176462"/>
          </a:xfrm>
          <a:prstGeom prst="rect">
            <a:avLst/>
          </a:prstGeom>
          <a:solidFill>
            <a:srgbClr val="F6A108">
              <a:lumMod val="40000"/>
              <a:lumOff val="60000"/>
            </a:srgbClr>
          </a:solidFill>
          <a:ln w="9525" cap="flat" cmpd="sng" algn="ctr">
            <a:solidFill>
              <a:srgbClr val="CDCDCF">
                <a:lumMod val="1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16" name="TextBox 35"/>
          <p:cNvSpPr txBox="1">
            <a:spLocks noChangeArrowheads="1"/>
          </p:cNvSpPr>
          <p:nvPr/>
        </p:nvSpPr>
        <p:spPr bwMode="auto">
          <a:xfrm>
            <a:off x="2903538" y="2813050"/>
            <a:ext cx="6572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93*</a:t>
            </a:r>
            <a:r>
              <a:rPr lang="en-US" altLang="en-US" sz="1600" b="1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[2]</a:t>
            </a:r>
            <a:endParaRPr lang="en-US" altLang="en-US" sz="16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" name="TextBox 49"/>
          <p:cNvSpPr txBox="1">
            <a:spLocks noChangeArrowheads="1"/>
          </p:cNvSpPr>
          <p:nvPr/>
        </p:nvSpPr>
        <p:spPr bwMode="auto">
          <a:xfrm>
            <a:off x="2933700" y="4937125"/>
            <a:ext cx="6318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38/41</a:t>
            </a:r>
            <a:endParaRPr lang="en-US" altLang="en-US" sz="1400" baseline="30000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18" name="Straight Connector 15"/>
          <p:cNvCxnSpPr>
            <a:cxnSpLocks noChangeShapeType="1"/>
          </p:cNvCxnSpPr>
          <p:nvPr/>
        </p:nvCxnSpPr>
        <p:spPr bwMode="auto">
          <a:xfrm flipH="1">
            <a:off x="1050925" y="2941638"/>
            <a:ext cx="0" cy="235267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6"/>
          <p:cNvCxnSpPr>
            <a:cxnSpLocks noChangeShapeType="1"/>
          </p:cNvCxnSpPr>
          <p:nvPr/>
        </p:nvCxnSpPr>
        <p:spPr bwMode="auto">
          <a:xfrm>
            <a:off x="979488" y="29543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7"/>
          <p:cNvCxnSpPr>
            <a:cxnSpLocks noChangeShapeType="1"/>
          </p:cNvCxnSpPr>
          <p:nvPr/>
        </p:nvCxnSpPr>
        <p:spPr bwMode="auto">
          <a:xfrm>
            <a:off x="979488" y="34131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8"/>
          <p:cNvCxnSpPr>
            <a:cxnSpLocks noChangeShapeType="1"/>
          </p:cNvCxnSpPr>
          <p:nvPr/>
        </p:nvCxnSpPr>
        <p:spPr bwMode="auto">
          <a:xfrm>
            <a:off x="979488" y="38893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Connector 19"/>
          <p:cNvCxnSpPr>
            <a:cxnSpLocks noChangeShapeType="1"/>
          </p:cNvCxnSpPr>
          <p:nvPr/>
        </p:nvCxnSpPr>
        <p:spPr bwMode="auto">
          <a:xfrm>
            <a:off x="979488" y="43465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Straight Connector 20"/>
          <p:cNvCxnSpPr>
            <a:cxnSpLocks noChangeShapeType="1"/>
          </p:cNvCxnSpPr>
          <p:nvPr/>
        </p:nvCxnSpPr>
        <p:spPr bwMode="auto">
          <a:xfrm>
            <a:off x="979488" y="47974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21"/>
          <p:cNvCxnSpPr>
            <a:cxnSpLocks noChangeShapeType="1"/>
          </p:cNvCxnSpPr>
          <p:nvPr/>
        </p:nvCxnSpPr>
        <p:spPr bwMode="auto">
          <a:xfrm>
            <a:off x="979488" y="52784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Connector 22"/>
          <p:cNvCxnSpPr>
            <a:cxnSpLocks noChangeShapeType="1"/>
          </p:cNvCxnSpPr>
          <p:nvPr/>
        </p:nvCxnSpPr>
        <p:spPr bwMode="auto">
          <a:xfrm rot="5400000">
            <a:off x="1019175" y="5314950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TextBox 24"/>
          <p:cNvSpPr txBox="1">
            <a:spLocks noChangeArrowheads="1"/>
          </p:cNvSpPr>
          <p:nvPr/>
        </p:nvSpPr>
        <p:spPr bwMode="auto">
          <a:xfrm>
            <a:off x="488950" y="2795588"/>
            <a:ext cx="5254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27" name="TextBox 25"/>
          <p:cNvSpPr txBox="1">
            <a:spLocks noChangeArrowheads="1"/>
          </p:cNvSpPr>
          <p:nvPr/>
        </p:nvSpPr>
        <p:spPr bwMode="auto">
          <a:xfrm>
            <a:off x="601663" y="3262313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28" name="TextBox 26"/>
          <p:cNvSpPr txBox="1">
            <a:spLocks noChangeArrowheads="1"/>
          </p:cNvSpPr>
          <p:nvPr/>
        </p:nvSpPr>
        <p:spPr bwMode="auto">
          <a:xfrm>
            <a:off x="601663" y="3746500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sp>
        <p:nvSpPr>
          <p:cNvPr id="29" name="TextBox 27"/>
          <p:cNvSpPr txBox="1">
            <a:spLocks noChangeArrowheads="1"/>
          </p:cNvSpPr>
          <p:nvPr/>
        </p:nvSpPr>
        <p:spPr bwMode="auto">
          <a:xfrm>
            <a:off x="601663" y="4191000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sp>
        <p:nvSpPr>
          <p:cNvPr id="30" name="TextBox 28"/>
          <p:cNvSpPr txBox="1">
            <a:spLocks noChangeArrowheads="1"/>
          </p:cNvSpPr>
          <p:nvPr/>
        </p:nvSpPr>
        <p:spPr bwMode="auto">
          <a:xfrm>
            <a:off x="601663" y="4651375"/>
            <a:ext cx="4127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sp>
        <p:nvSpPr>
          <p:cNvPr id="31" name="TextBox 29"/>
          <p:cNvSpPr txBox="1">
            <a:spLocks noChangeArrowheads="1"/>
          </p:cNvSpPr>
          <p:nvPr/>
        </p:nvSpPr>
        <p:spPr bwMode="auto">
          <a:xfrm>
            <a:off x="715963" y="5126038"/>
            <a:ext cx="2984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32" name="TextBox 44"/>
          <p:cNvSpPr txBox="1">
            <a:spLocks noChangeArrowheads="1"/>
          </p:cNvSpPr>
          <p:nvPr/>
        </p:nvSpPr>
        <p:spPr bwMode="auto">
          <a:xfrm rot="-5400000">
            <a:off x="-796132" y="3974307"/>
            <a:ext cx="2417763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or 24 (%)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1533525" y="3203575"/>
            <a:ext cx="731838" cy="2068513"/>
          </a:xfrm>
          <a:prstGeom prst="rect">
            <a:avLst/>
          </a:prstGeom>
          <a:solidFill>
            <a:srgbClr val="F6A108"/>
          </a:solidFill>
          <a:ln w="9525" cap="flat" cmpd="sng" algn="ctr">
            <a:solidFill>
              <a:srgbClr val="CDCDCF">
                <a:lumMod val="1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sz="16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  <p:sp>
        <p:nvSpPr>
          <p:cNvPr id="34" name="TextBox 35"/>
          <p:cNvSpPr txBox="1">
            <a:spLocks noChangeArrowheads="1"/>
          </p:cNvSpPr>
          <p:nvPr/>
        </p:nvSpPr>
        <p:spPr bwMode="auto">
          <a:xfrm>
            <a:off x="1609725" y="2906713"/>
            <a:ext cx="5762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90</a:t>
            </a:r>
            <a:r>
              <a:rPr lang="en-US" altLang="en-US" sz="1600" b="1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[1]</a:t>
            </a:r>
            <a:endParaRPr lang="en-US" altLang="en-US" sz="1600" b="1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5" name="TextBox 49"/>
          <p:cNvSpPr txBox="1">
            <a:spLocks noChangeArrowheads="1"/>
          </p:cNvSpPr>
          <p:nvPr/>
        </p:nvSpPr>
        <p:spPr bwMode="auto">
          <a:xfrm>
            <a:off x="1624013" y="4937125"/>
            <a:ext cx="5334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9/10</a:t>
            </a:r>
            <a:endParaRPr lang="en-US" altLang="en-US" sz="1400" baseline="30000" smtClean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cxnSp>
        <p:nvCxnSpPr>
          <p:cNvPr id="36" name="Straight Connector 41"/>
          <p:cNvCxnSpPr>
            <a:cxnSpLocks noChangeShapeType="1"/>
          </p:cNvCxnSpPr>
          <p:nvPr/>
        </p:nvCxnSpPr>
        <p:spPr bwMode="auto">
          <a:xfrm>
            <a:off x="1033463" y="5278438"/>
            <a:ext cx="2925762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TextBox 5"/>
          <p:cNvSpPr txBox="1">
            <a:spLocks noChangeArrowheads="1"/>
          </p:cNvSpPr>
          <p:nvPr/>
        </p:nvSpPr>
        <p:spPr bwMode="auto">
          <a:xfrm>
            <a:off x="384175" y="5303838"/>
            <a:ext cx="31019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*Asunaprevir QD and BID combined.</a:t>
            </a:r>
          </a:p>
        </p:txBody>
      </p:sp>
      <p:sp>
        <p:nvSpPr>
          <p:cNvPr id="38" name="TextBox 7"/>
          <p:cNvSpPr txBox="1">
            <a:spLocks noChangeArrowheads="1"/>
          </p:cNvSpPr>
          <p:nvPr/>
        </p:nvSpPr>
        <p:spPr bwMode="auto">
          <a:xfrm>
            <a:off x="996950" y="4937125"/>
            <a:ext cx="666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n/N = </a:t>
            </a:r>
          </a:p>
        </p:txBody>
      </p:sp>
      <p:cxnSp>
        <p:nvCxnSpPr>
          <p:cNvPr id="39" name="Straight Connector 15"/>
          <p:cNvCxnSpPr>
            <a:cxnSpLocks noChangeShapeType="1"/>
          </p:cNvCxnSpPr>
          <p:nvPr/>
        </p:nvCxnSpPr>
        <p:spPr bwMode="auto">
          <a:xfrm flipH="1">
            <a:off x="5492750" y="2878138"/>
            <a:ext cx="0" cy="2352675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Straight Connector 16"/>
          <p:cNvCxnSpPr>
            <a:cxnSpLocks noChangeShapeType="1"/>
          </p:cNvCxnSpPr>
          <p:nvPr/>
        </p:nvCxnSpPr>
        <p:spPr bwMode="auto">
          <a:xfrm>
            <a:off x="5421313" y="28908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1" name="Straight Connector 17"/>
          <p:cNvCxnSpPr>
            <a:cxnSpLocks noChangeShapeType="1"/>
          </p:cNvCxnSpPr>
          <p:nvPr/>
        </p:nvCxnSpPr>
        <p:spPr bwMode="auto">
          <a:xfrm>
            <a:off x="5421313" y="33496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2" name="Straight Connector 18"/>
          <p:cNvCxnSpPr>
            <a:cxnSpLocks noChangeShapeType="1"/>
          </p:cNvCxnSpPr>
          <p:nvPr/>
        </p:nvCxnSpPr>
        <p:spPr bwMode="auto">
          <a:xfrm>
            <a:off x="5421313" y="38258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9"/>
          <p:cNvCxnSpPr>
            <a:cxnSpLocks noChangeShapeType="1"/>
          </p:cNvCxnSpPr>
          <p:nvPr/>
        </p:nvCxnSpPr>
        <p:spPr bwMode="auto">
          <a:xfrm>
            <a:off x="5421313" y="428307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Straight Connector 20"/>
          <p:cNvCxnSpPr>
            <a:cxnSpLocks noChangeShapeType="1"/>
          </p:cNvCxnSpPr>
          <p:nvPr/>
        </p:nvCxnSpPr>
        <p:spPr bwMode="auto">
          <a:xfrm>
            <a:off x="5421313" y="4733925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Straight Connector 21"/>
          <p:cNvCxnSpPr>
            <a:cxnSpLocks noChangeShapeType="1"/>
          </p:cNvCxnSpPr>
          <p:nvPr/>
        </p:nvCxnSpPr>
        <p:spPr bwMode="auto">
          <a:xfrm>
            <a:off x="5421313" y="5214938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22"/>
          <p:cNvCxnSpPr>
            <a:cxnSpLocks noChangeShapeType="1"/>
          </p:cNvCxnSpPr>
          <p:nvPr/>
        </p:nvCxnSpPr>
        <p:spPr bwMode="auto">
          <a:xfrm rot="5400000">
            <a:off x="5461000" y="5251450"/>
            <a:ext cx="635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TextBox 24"/>
          <p:cNvSpPr txBox="1">
            <a:spLocks noChangeArrowheads="1"/>
          </p:cNvSpPr>
          <p:nvPr/>
        </p:nvSpPr>
        <p:spPr bwMode="auto">
          <a:xfrm>
            <a:off x="4930775" y="2732088"/>
            <a:ext cx="5254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100</a:t>
            </a:r>
          </a:p>
        </p:txBody>
      </p:sp>
      <p:sp>
        <p:nvSpPr>
          <p:cNvPr id="48" name="TextBox 25"/>
          <p:cNvSpPr txBox="1">
            <a:spLocks noChangeArrowheads="1"/>
          </p:cNvSpPr>
          <p:nvPr/>
        </p:nvSpPr>
        <p:spPr bwMode="auto">
          <a:xfrm>
            <a:off x="5043488" y="3198813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80</a:t>
            </a:r>
          </a:p>
        </p:txBody>
      </p:sp>
      <p:sp>
        <p:nvSpPr>
          <p:cNvPr id="49" name="TextBox 26"/>
          <p:cNvSpPr txBox="1">
            <a:spLocks noChangeArrowheads="1"/>
          </p:cNvSpPr>
          <p:nvPr/>
        </p:nvSpPr>
        <p:spPr bwMode="auto">
          <a:xfrm>
            <a:off x="5043488" y="3683000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60</a:t>
            </a:r>
          </a:p>
        </p:txBody>
      </p:sp>
      <p:sp>
        <p:nvSpPr>
          <p:cNvPr id="50" name="TextBox 27"/>
          <p:cNvSpPr txBox="1">
            <a:spLocks noChangeArrowheads="1"/>
          </p:cNvSpPr>
          <p:nvPr/>
        </p:nvSpPr>
        <p:spPr bwMode="auto">
          <a:xfrm>
            <a:off x="5043488" y="4127500"/>
            <a:ext cx="4127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40</a:t>
            </a:r>
          </a:p>
        </p:txBody>
      </p:sp>
      <p:sp>
        <p:nvSpPr>
          <p:cNvPr id="51" name="TextBox 28"/>
          <p:cNvSpPr txBox="1">
            <a:spLocks noChangeArrowheads="1"/>
          </p:cNvSpPr>
          <p:nvPr/>
        </p:nvSpPr>
        <p:spPr bwMode="auto">
          <a:xfrm>
            <a:off x="5043488" y="4587875"/>
            <a:ext cx="4127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20</a:t>
            </a:r>
          </a:p>
        </p:txBody>
      </p:sp>
      <p:sp>
        <p:nvSpPr>
          <p:cNvPr id="52" name="TextBox 29"/>
          <p:cNvSpPr txBox="1">
            <a:spLocks noChangeArrowheads="1"/>
          </p:cNvSpPr>
          <p:nvPr/>
        </p:nvSpPr>
        <p:spPr bwMode="auto">
          <a:xfrm>
            <a:off x="5157788" y="5062538"/>
            <a:ext cx="2984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0</a:t>
            </a:r>
          </a:p>
        </p:txBody>
      </p:sp>
      <p:sp>
        <p:nvSpPr>
          <p:cNvPr id="53" name="TextBox 44"/>
          <p:cNvSpPr txBox="1">
            <a:spLocks noChangeArrowheads="1"/>
          </p:cNvSpPr>
          <p:nvPr/>
        </p:nvSpPr>
        <p:spPr bwMode="auto">
          <a:xfrm rot="-5400000">
            <a:off x="3644900" y="3910013"/>
            <a:ext cx="2417763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SVR12 (%)</a:t>
            </a:r>
          </a:p>
        </p:txBody>
      </p:sp>
      <p:cxnSp>
        <p:nvCxnSpPr>
          <p:cNvPr id="54" name="Straight Connector 41"/>
          <p:cNvCxnSpPr>
            <a:cxnSpLocks noChangeShapeType="1"/>
          </p:cNvCxnSpPr>
          <p:nvPr/>
        </p:nvCxnSpPr>
        <p:spPr bwMode="auto">
          <a:xfrm>
            <a:off x="5475288" y="5214938"/>
            <a:ext cx="22860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5" name="TextBox 74"/>
          <p:cNvSpPr txBox="1">
            <a:spLocks noChangeArrowheads="1"/>
          </p:cNvSpPr>
          <p:nvPr/>
        </p:nvSpPr>
        <p:spPr bwMode="auto">
          <a:xfrm>
            <a:off x="6230938" y="2695575"/>
            <a:ext cx="11652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61% GT1a</a:t>
            </a:r>
          </a:p>
        </p:txBody>
      </p:sp>
      <p:sp>
        <p:nvSpPr>
          <p:cNvPr id="56" name="TextBox 75"/>
          <p:cNvSpPr txBox="1">
            <a:spLocks noChangeArrowheads="1"/>
          </p:cNvSpPr>
          <p:nvPr/>
        </p:nvSpPr>
        <p:spPr bwMode="auto">
          <a:xfrm>
            <a:off x="5756275" y="4862513"/>
            <a:ext cx="666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n/N = </a:t>
            </a:r>
          </a:p>
        </p:txBody>
      </p:sp>
      <p:sp>
        <p:nvSpPr>
          <p:cNvPr id="57" name="TextBox 57"/>
          <p:cNvSpPr txBox="1">
            <a:spLocks noChangeArrowheads="1"/>
          </p:cNvSpPr>
          <p:nvPr/>
        </p:nvSpPr>
        <p:spPr bwMode="auto">
          <a:xfrm>
            <a:off x="388938" y="1744663"/>
            <a:ext cx="4344987" cy="590550"/>
          </a:xfrm>
          <a:prstGeom prst="rect">
            <a:avLst/>
          </a:prstGeom>
          <a:solidFill>
            <a:srgbClr val="5AAA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Daclatasvir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(NS5A) + </a:t>
            </a: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Asunaprevir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(PI) 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+ </a:t>
            </a: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P/R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x 24 wks (Quad)</a:t>
            </a:r>
          </a:p>
        </p:txBody>
      </p:sp>
      <p:sp>
        <p:nvSpPr>
          <p:cNvPr id="58" name="TextBox 58"/>
          <p:cNvSpPr txBox="1">
            <a:spLocks noChangeArrowheads="1"/>
          </p:cNvSpPr>
          <p:nvPr/>
        </p:nvSpPr>
        <p:spPr bwMode="auto">
          <a:xfrm>
            <a:off x="4789488" y="1744663"/>
            <a:ext cx="4230687" cy="590550"/>
          </a:xfrm>
          <a:prstGeom prst="rect">
            <a:avLst/>
          </a:prstGeom>
          <a:solidFill>
            <a:srgbClr val="5AAAC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Danoprevir/r 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(PI) + </a:t>
            </a: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Mericitabine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 (Nuc)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+ </a:t>
            </a:r>
            <a:r>
              <a:rPr lang="en-US" altLang="en-US" sz="1800" b="1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P/R </a:t>
            </a:r>
            <a:r>
              <a:rPr lang="en-US" altLang="en-US" sz="18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x 24 wks (Quad)</a:t>
            </a:r>
            <a:r>
              <a:rPr lang="en-US" altLang="en-US" sz="1800" baseline="300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[3]</a:t>
            </a:r>
          </a:p>
        </p:txBody>
      </p:sp>
      <p:sp>
        <p:nvSpPr>
          <p:cNvPr id="59" name="TextBox 2"/>
          <p:cNvSpPr txBox="1">
            <a:spLocks noChangeArrowheads="1"/>
          </p:cNvSpPr>
          <p:nvPr/>
        </p:nvSpPr>
        <p:spPr bwMode="auto">
          <a:xfrm>
            <a:off x="533400" y="2346325"/>
            <a:ext cx="12906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Initial cohort</a:t>
            </a:r>
          </a:p>
        </p:txBody>
      </p:sp>
      <p:sp>
        <p:nvSpPr>
          <p:cNvPr id="60" name="TextBox 54"/>
          <p:cNvSpPr txBox="1">
            <a:spLocks noChangeArrowheads="1"/>
          </p:cNvSpPr>
          <p:nvPr/>
        </p:nvSpPr>
        <p:spPr bwMode="auto">
          <a:xfrm>
            <a:off x="2011363" y="2346325"/>
            <a:ext cx="291147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160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Expanded cohort (88% GT1a)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1920875" y="2438400"/>
            <a:ext cx="136525" cy="136525"/>
          </a:xfrm>
          <a:prstGeom prst="rect">
            <a:avLst/>
          </a:prstGeom>
          <a:solidFill>
            <a:srgbClr val="F6A108">
              <a:lumMod val="40000"/>
              <a:lumOff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427038" y="2454275"/>
            <a:ext cx="136525" cy="136525"/>
          </a:xfrm>
          <a:prstGeom prst="rect">
            <a:avLst/>
          </a:prstGeom>
          <a:solidFill>
            <a:srgbClr val="F6A10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charset="0"/>
              <a:buChar char="•"/>
              <a:tabLst/>
              <a:defRPr/>
            </a:pPr>
            <a:endParaRPr kumimoji="0" lang="en-US" sz="18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Arial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385102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/>
          <p:cNvSpPr>
            <a:spLocks noGrp="1"/>
          </p:cNvSpPr>
          <p:nvPr>
            <p:ph type="title"/>
          </p:nvPr>
        </p:nvSpPr>
        <p:spPr>
          <a:xfrm>
            <a:off x="285749" y="274638"/>
            <a:ext cx="8558213" cy="922114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altLang="th-TH" sz="3600" dirty="0" smtClean="0">
                <a:solidFill>
                  <a:schemeClr val="tx1"/>
                </a:solidFill>
                <a:ea typeface="ＭＳ Ｐゴシック" panose="020B0600070205080204" pitchFamily="34" charset="-128"/>
              </a:rPr>
              <a:t>EASL HCV Guidelines 2014: Genotype 1</a:t>
            </a:r>
          </a:p>
        </p:txBody>
      </p:sp>
      <p:graphicFrame>
        <p:nvGraphicFramePr>
          <p:cNvPr id="6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7187052"/>
              </p:ext>
            </p:extLst>
          </p:nvPr>
        </p:nvGraphicFramePr>
        <p:xfrm>
          <a:off x="384175" y="1914525"/>
          <a:ext cx="8455025" cy="3846513"/>
        </p:xfrm>
        <a:graphic>
          <a:graphicData uri="http://schemas.openxmlformats.org/drawingml/2006/table">
            <a:tbl>
              <a:tblPr/>
              <a:tblGrid>
                <a:gridCol w="1439863"/>
                <a:gridCol w="7015162"/>
              </a:tblGrid>
              <a:tr h="304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charset="-128"/>
                        </a:rPr>
                        <a:t>Genotype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charset="-128"/>
                        </a:rPr>
                        <a:t>Options for Therapy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</a:tr>
              <a:tr h="304831"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ＭＳ Ｐゴシック" charset="-128"/>
                        </a:rPr>
                        <a:t>Genotype 1*</a:t>
                      </a:r>
                    </a:p>
                  </a:txBody>
                  <a:tcPr marT="45727" marB="45727" anchor="ctr" horzOverflow="overflow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+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sofosbuvir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: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(A1)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7366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simeprevir</a:t>
                      </a:r>
                      <a:r>
                        <a:rPr kumimoji="0" lang="en-US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†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: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, followed by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 of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in previously untreated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and prior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relapsers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(A1), or 36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of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in previous partial responders and null responders (B1)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31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daclatasvir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(genotype 1b only; B1):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followed by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of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alone or a further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of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pegIFN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/ribavirin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daclatasvir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(response-guided therapy) (B2)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518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Sofosbuvir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 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ribavirin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: 24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for interferon-intolerant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only, where no other interferon-free option available (B2)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518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Sofosbuvir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simeprevir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: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(ribavirin may be added for previous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nonresponders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&amp;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cirrhotics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) (B1)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7318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Sofosbuvir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+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daclatasvir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: 12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in previously untreated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pts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; 24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wks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in treatment-experienced patients (including TVR/BOC-experienced patients) (ribavirin may be added in previous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nonresponders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 and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cirrhotics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) (B1)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6398" name="Text Box 11"/>
          <p:cNvSpPr txBox="1">
            <a:spLocks noChangeArrowheads="1"/>
          </p:cNvSpPr>
          <p:nvPr/>
        </p:nvSpPr>
        <p:spPr bwMode="auto">
          <a:xfrm>
            <a:off x="285750" y="6444223"/>
            <a:ext cx="8561388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spcAft>
                <a:spcPct val="2500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EASL. J </a:t>
            </a:r>
            <a:r>
              <a:rPr lang="en-US" altLang="th-TH" sz="1400" dirty="0" err="1" smtClean="0">
                <a:solidFill>
                  <a:srgbClr val="000000"/>
                </a:solidFill>
                <a:cs typeface="Angsana New"/>
              </a:rPr>
              <a:t>Hepatology</a:t>
            </a: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. 2014;60:392-420.</a:t>
            </a:r>
          </a:p>
        </p:txBody>
      </p:sp>
      <p:sp>
        <p:nvSpPr>
          <p:cNvPr id="16399" name="TextBox 1"/>
          <p:cNvSpPr txBox="1">
            <a:spLocks noChangeArrowheads="1"/>
          </p:cNvSpPr>
          <p:nvPr/>
        </p:nvSpPr>
        <p:spPr bwMode="auto">
          <a:xfrm>
            <a:off x="387350" y="5756275"/>
            <a:ext cx="84566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*In settings where recommended options are not available, treatment with </a:t>
            </a:r>
            <a:r>
              <a:rPr lang="en-US" altLang="th-TH" sz="1400" dirty="0" err="1" smtClean="0">
                <a:solidFill>
                  <a:srgbClr val="000000"/>
                </a:solidFill>
                <a:cs typeface="Angsana New"/>
              </a:rPr>
              <a:t>pegIFN</a:t>
            </a: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/ribavirin + TVR or BOC remains acceptable. </a:t>
            </a:r>
          </a:p>
          <a:p>
            <a:pPr>
              <a:spcBef>
                <a:spcPct val="0"/>
              </a:spcBef>
              <a:spcAft>
                <a:spcPct val="0"/>
              </a:spcAft>
              <a:buClr>
                <a:srgbClr val="99CC00"/>
              </a:buClr>
              <a:buFont typeface="Arial" panose="020B0604020202020204" pitchFamily="34" charset="0"/>
              <a:buNone/>
            </a:pPr>
            <a:r>
              <a:rPr lang="en-US" altLang="th-TH" sz="1400" baseline="30000" dirty="0" smtClean="0">
                <a:solidFill>
                  <a:srgbClr val="000000"/>
                </a:solidFill>
                <a:cs typeface="Angsana New"/>
              </a:rPr>
              <a:t>†</a:t>
            </a: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Not recommended in </a:t>
            </a:r>
            <a:r>
              <a:rPr lang="en-US" altLang="th-TH" sz="1400" dirty="0" err="1" smtClean="0">
                <a:solidFill>
                  <a:srgbClr val="000000"/>
                </a:solidFill>
                <a:cs typeface="Angsana New"/>
              </a:rPr>
              <a:t>pts</a:t>
            </a:r>
            <a:r>
              <a:rPr lang="en-US" altLang="th-TH" sz="1400" dirty="0" smtClean="0">
                <a:solidFill>
                  <a:srgbClr val="000000"/>
                </a:solidFill>
                <a:cs typeface="Angsana New"/>
              </a:rPr>
              <a:t> with genotype 1a and detectable Q80K polymorphism.</a:t>
            </a:r>
          </a:p>
        </p:txBody>
      </p:sp>
    </p:spTree>
    <p:extLst>
      <p:ext uri="{BB962C8B-B14F-4D97-AF65-F5344CB8AC3E}">
        <p14:creationId xmlns:p14="http://schemas.microsoft.com/office/powerpoint/2010/main" val="137510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1196752"/>
            <a:ext cx="8229600" cy="2763837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Role of IFN </a:t>
            </a:r>
            <a:br>
              <a:rPr lang="en-US" altLang="en-US" sz="2800" b="1" dirty="0" smtClean="0">
                <a:solidFill>
                  <a:schemeClr val="bg1"/>
                </a:solidFill>
              </a:rPr>
            </a:br>
            <a:r>
              <a:rPr lang="en-US" altLang="en-US" sz="2800" b="1" dirty="0" smtClean="0">
                <a:solidFill>
                  <a:schemeClr val="bg1"/>
                </a:solidFill>
              </a:rPr>
              <a:t>Genotype 2,3 </a:t>
            </a:r>
          </a:p>
        </p:txBody>
      </p:sp>
    </p:spTree>
    <p:extLst>
      <p:ext uri="{BB962C8B-B14F-4D97-AF65-F5344CB8AC3E}">
        <p14:creationId xmlns:p14="http://schemas.microsoft.com/office/powerpoint/2010/main" val="123126505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581128"/>
            <a:ext cx="6554867" cy="1524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Disclosures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Slides are derived from the Singapore June 2014 Viral Hepatitis Meeting, Dr </a:t>
            </a:r>
            <a:r>
              <a:rPr lang="en-US" dirty="0" err="1" smtClean="0"/>
              <a:t>TeerHa</a:t>
            </a:r>
            <a:r>
              <a:rPr lang="en-US" dirty="0" smtClean="0"/>
              <a:t> P.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 Gish has consulting relationships with</a:t>
            </a:r>
          </a:p>
          <a:p>
            <a:endParaRPr lang="en-US" dirty="0"/>
          </a:p>
          <a:p>
            <a:r>
              <a:rPr lang="en-US" dirty="0" smtClean="0"/>
              <a:t>AbbVie</a:t>
            </a:r>
          </a:p>
          <a:p>
            <a:r>
              <a:rPr lang="en-US" dirty="0" smtClean="0"/>
              <a:t>Gilead</a:t>
            </a:r>
          </a:p>
          <a:p>
            <a:r>
              <a:rPr lang="en-US" dirty="0" smtClean="0"/>
              <a:t>BMS</a:t>
            </a:r>
          </a:p>
          <a:p>
            <a:r>
              <a:rPr lang="en-US" dirty="0" smtClean="0"/>
              <a:t>Merck</a:t>
            </a:r>
          </a:p>
          <a:p>
            <a:r>
              <a:rPr lang="en-US" dirty="0" smtClean="0"/>
              <a:t>Genentech</a:t>
            </a:r>
          </a:p>
          <a:p>
            <a:r>
              <a:rPr lang="en-US" dirty="0" smtClean="0"/>
              <a:t>Roche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3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ChangeArrowheads="1"/>
          </p:cNvSpPr>
          <p:nvPr/>
        </p:nvSpPr>
        <p:spPr bwMode="auto">
          <a:xfrm>
            <a:off x="0" y="908050"/>
            <a:ext cx="9144000" cy="64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  <a:ea typeface="MS PGothic" panose="020B0600070205080204" pitchFamily="34" charset="-128"/>
              <a:cs typeface="Angsana New"/>
            </a:endParaRPr>
          </a:p>
        </p:txBody>
      </p:sp>
      <p:graphicFrame>
        <p:nvGraphicFramePr>
          <p:cNvPr id="519172" name="Chart 71"/>
          <p:cNvGraphicFramePr>
            <a:graphicFrameLocks/>
          </p:cNvGraphicFramePr>
          <p:nvPr/>
        </p:nvGraphicFramePr>
        <p:xfrm>
          <a:off x="4794250" y="1511300"/>
          <a:ext cx="3967163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4" r:id="rId4" imgW="3968840" imgH="2432515" progId="Excel.Sheet.8">
                  <p:embed/>
                </p:oleObj>
              </mc:Choice>
              <mc:Fallback>
                <p:oleObj r:id="rId4" imgW="3968840" imgH="2432515" progId="Excel.Sheet.8">
                  <p:embed/>
                  <p:pic>
                    <p:nvPicPr>
                      <p:cNvPr id="0" name="Picture 2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1511300"/>
                        <a:ext cx="3967163" cy="243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9173" name="Chart 88"/>
          <p:cNvGraphicFramePr>
            <a:graphicFrameLocks/>
          </p:cNvGraphicFramePr>
          <p:nvPr/>
        </p:nvGraphicFramePr>
        <p:xfrm>
          <a:off x="4794250" y="3952875"/>
          <a:ext cx="3967163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535" r:id="rId6" imgW="3968840" imgH="2432515" progId="Excel.Sheet.8">
                  <p:embed/>
                </p:oleObj>
              </mc:Choice>
              <mc:Fallback>
                <p:oleObj r:id="rId6" imgW="3968840" imgH="2432515" progId="Excel.Sheet.8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3952875"/>
                        <a:ext cx="3967163" cy="243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7289800" y="6645275"/>
            <a:ext cx="1854200" cy="136525"/>
          </a:xfrm>
        </p:spPr>
        <p:txBody>
          <a:bodyPr wrap="none" lIns="0" tIns="0" rIns="0" bIns="0" anchor="b">
            <a:spAutoFit/>
          </a:bodyPr>
          <a:lstStyle/>
          <a:p>
            <a:pPr marL="0" indent="0" algn="r" defTabSz="4572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de-DE" sz="1000" b="1">
                <a:cs typeface="Times New Roman" panose="02020603050405020304" pitchFamily="18" charset="0"/>
              </a:rPr>
              <a:t>Yu M-L, et al. Gut 2007: 56: 553</a:t>
            </a:r>
          </a:p>
        </p:txBody>
      </p:sp>
      <p:sp>
        <p:nvSpPr>
          <p:cNvPr id="519176" name="Text Box 62"/>
          <p:cNvSpPr txBox="1">
            <a:spLocks noChangeArrowheads="1"/>
          </p:cNvSpPr>
          <p:nvPr/>
        </p:nvSpPr>
        <p:spPr bwMode="auto">
          <a:xfrm>
            <a:off x="1408113" y="6370638"/>
            <a:ext cx="2687637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RVR = HCV RNA &lt;50 IU/mL at week 4</a:t>
            </a:r>
          </a:p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G2 = genotype</a:t>
            </a:r>
            <a:r>
              <a:rPr lang="en-US" altLang="zh-TW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-</a:t>
            </a: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blackWhite">
          <a:xfrm flipH="1">
            <a:off x="2290763" y="2246313"/>
            <a:ext cx="1546225" cy="1174750"/>
          </a:xfrm>
          <a:prstGeom prst="roundRect">
            <a:avLst/>
          </a:prstGeom>
          <a:solidFill>
            <a:srgbClr val="00FF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de-CH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RVR: </a:t>
            </a:r>
            <a: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YES</a:t>
            </a:r>
            <a:b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</a:br>
            <a:endParaRPr lang="de-CH" sz="800" b="1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2400" b="1" dirty="0" smtClean="0">
                <a:solidFill>
                  <a:srgbClr val="000000"/>
                </a:solidFill>
                <a:latin typeface="Arial"/>
                <a:cs typeface="Times New Roman" pitchFamily="18" charset="0"/>
              </a:rPr>
              <a:t>87%</a:t>
            </a:r>
            <a:endParaRPr lang="de-CH" sz="2400" b="1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1400" b="1" dirty="0">
                <a:solidFill>
                  <a:srgbClr val="000000"/>
                </a:solidFill>
                <a:cs typeface="Times New Roman" pitchFamily="18" charset="0"/>
              </a:rPr>
              <a:t>(130/150</a:t>
            </a:r>
            <a:r>
              <a:rPr lang="de-CH" sz="1400" b="1" dirty="0" smtClean="0">
                <a:solidFill>
                  <a:srgbClr val="000000"/>
                </a:solidFill>
                <a:cs typeface="Times New Roman" pitchFamily="18" charset="0"/>
              </a:rPr>
              <a:t>)</a:t>
            </a:r>
            <a:endParaRPr lang="de-CH" sz="1400" b="1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19178" name="Text Box 6"/>
          <p:cNvSpPr txBox="1">
            <a:spLocks noChangeArrowheads="1"/>
          </p:cNvSpPr>
          <p:nvPr/>
        </p:nvSpPr>
        <p:spPr bwMode="blackWhite">
          <a:xfrm>
            <a:off x="6402388" y="1617663"/>
            <a:ext cx="3698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SVR</a:t>
            </a:r>
          </a:p>
        </p:txBody>
      </p:sp>
      <p:sp>
        <p:nvSpPr>
          <p:cNvPr id="75" name="Line 7"/>
          <p:cNvSpPr>
            <a:spLocks noChangeShapeType="1"/>
          </p:cNvSpPr>
          <p:nvPr/>
        </p:nvSpPr>
        <p:spPr bwMode="blackWhite">
          <a:xfrm>
            <a:off x="3905250" y="2733675"/>
            <a:ext cx="709613" cy="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r">
              <a:defRPr/>
            </a:pPr>
            <a:endParaRPr lang="th-TH">
              <a:solidFill>
                <a:srgbClr val="000000"/>
              </a:solidFill>
              <a:latin typeface="Arial"/>
              <a:ea typeface="MS PGothic" panose="020B0600070205080204" pitchFamily="34" charset="-128"/>
              <a:cs typeface="ＭＳ Ｐゴシック" charset="-128"/>
            </a:endParaRPr>
          </a:p>
        </p:txBody>
      </p:sp>
      <p:sp>
        <p:nvSpPr>
          <p:cNvPr id="519180" name="Text Box 9"/>
          <p:cNvSpPr txBox="1">
            <a:spLocks noChangeArrowheads="1"/>
          </p:cNvSpPr>
          <p:nvPr/>
        </p:nvSpPr>
        <p:spPr bwMode="blackWhite">
          <a:xfrm>
            <a:off x="6402388" y="4303713"/>
            <a:ext cx="3698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SVR</a:t>
            </a:r>
          </a:p>
        </p:txBody>
      </p:sp>
      <p:sp>
        <p:nvSpPr>
          <p:cNvPr id="77" name="Text Box 10"/>
          <p:cNvSpPr txBox="1">
            <a:spLocks noChangeArrowheads="1"/>
          </p:cNvSpPr>
          <p:nvPr/>
        </p:nvSpPr>
        <p:spPr bwMode="blackWhite">
          <a:xfrm flipH="1">
            <a:off x="2290763" y="4679950"/>
            <a:ext cx="1546225" cy="1174750"/>
          </a:xfrm>
          <a:prstGeom prst="roundRect">
            <a:avLst/>
          </a:prstGeom>
          <a:solidFill>
            <a:srgbClr val="CCCC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de-CH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RVR: </a:t>
            </a:r>
            <a: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NO</a:t>
            </a:r>
            <a:b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</a:br>
            <a:endParaRPr lang="de-CH" sz="800" b="1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2400" b="1" dirty="0" smtClean="0">
                <a:solidFill>
                  <a:srgbClr val="000000"/>
                </a:solidFill>
                <a:latin typeface="Arial"/>
                <a:cs typeface="Times New Roman" pitchFamily="18" charset="0"/>
              </a:rPr>
              <a:t>13</a:t>
            </a:r>
            <a:r>
              <a:rPr lang="de-CH" sz="2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%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1400" b="1" dirty="0">
                <a:solidFill>
                  <a:srgbClr val="000000"/>
                </a:solidFill>
                <a:cs typeface="Times New Roman" pitchFamily="18" charset="0"/>
              </a:rPr>
              <a:t>(20/150)</a:t>
            </a:r>
            <a:endParaRPr lang="de-CH" sz="1400" b="1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78" name="Line 11"/>
          <p:cNvSpPr>
            <a:spLocks noChangeShapeType="1"/>
          </p:cNvSpPr>
          <p:nvPr/>
        </p:nvSpPr>
        <p:spPr bwMode="blackWhite">
          <a:xfrm>
            <a:off x="3905250" y="5167313"/>
            <a:ext cx="709613" cy="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r">
              <a:defRPr/>
            </a:pPr>
            <a:endParaRPr lang="th-TH">
              <a:solidFill>
                <a:srgbClr val="000000"/>
              </a:solidFill>
              <a:latin typeface="Arial"/>
              <a:ea typeface="MS PGothic" panose="020B0600070205080204" pitchFamily="34" charset="-128"/>
              <a:cs typeface="ＭＳ Ｐゴシック" charset="-128"/>
            </a:endParaRPr>
          </a:p>
        </p:txBody>
      </p:sp>
      <p:cxnSp>
        <p:nvCxnSpPr>
          <p:cNvPr id="519183" name="AutoShape 14"/>
          <p:cNvCxnSpPr>
            <a:cxnSpLocks noChangeShapeType="1"/>
          </p:cNvCxnSpPr>
          <p:nvPr/>
        </p:nvCxnSpPr>
        <p:spPr bwMode="blackWhite">
          <a:xfrm flipV="1">
            <a:off x="1203325" y="2833688"/>
            <a:ext cx="1087438" cy="881062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9184" name="AutoShape 15"/>
          <p:cNvCxnSpPr>
            <a:cxnSpLocks noChangeShapeType="1"/>
          </p:cNvCxnSpPr>
          <p:nvPr/>
        </p:nvCxnSpPr>
        <p:spPr bwMode="blackWhite">
          <a:xfrm>
            <a:off x="1203325" y="4429125"/>
            <a:ext cx="1087438" cy="838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" name="Text Box 22"/>
          <p:cNvSpPr txBox="1">
            <a:spLocks noChangeArrowheads="1"/>
          </p:cNvSpPr>
          <p:nvPr/>
        </p:nvSpPr>
        <p:spPr bwMode="auto">
          <a:xfrm>
            <a:off x="457200" y="1679575"/>
            <a:ext cx="3052763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zh-TW" sz="1800" b="1" dirty="0" err="1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PegIFN</a:t>
            </a:r>
            <a:r>
              <a:rPr lang="en-GB" altLang="zh-TW" sz="1800" b="1" dirty="0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 </a:t>
            </a:r>
            <a:r>
              <a:rPr lang="en-GB" altLang="zh-TW" sz="1800" b="1" dirty="0" err="1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alfa</a:t>
            </a:r>
            <a:r>
              <a:rPr lang="en-GB" altLang="zh-TW" sz="1800" b="1" dirty="0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 weekly</a:t>
            </a:r>
            <a:endParaRPr lang="en-GB" altLang="zh-TW" sz="1800" dirty="0">
              <a:solidFill>
                <a:srgbClr val="000000"/>
              </a:solidFill>
              <a:ea typeface="PMingLiU" pitchFamily="18" charset="-12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GB" altLang="zh-TW" sz="1800" b="1" dirty="0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plus RBV 1000/1200 </a:t>
            </a:r>
            <a:r>
              <a:rPr lang="en-GB" altLang="zh-TW" sz="1800" b="1" dirty="0" smtClean="0">
                <a:solidFill>
                  <a:srgbClr val="000000"/>
                </a:solidFill>
                <a:ea typeface="PMingLiU" pitchFamily="18" charset="-120"/>
                <a:cs typeface="Times New Roman" pitchFamily="18" charset="0"/>
              </a:rPr>
              <a:t>mg/day</a:t>
            </a:r>
            <a:endParaRPr lang="en-US" sz="1800" b="1" baseline="3000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83" name="Text Box 27"/>
          <p:cNvSpPr txBox="1">
            <a:spLocks noChangeArrowheads="1"/>
          </p:cNvSpPr>
          <p:nvPr/>
        </p:nvSpPr>
        <p:spPr bwMode="blackWhite">
          <a:xfrm>
            <a:off x="5957888" y="3806825"/>
            <a:ext cx="447675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CH" sz="1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43/43</a:t>
            </a:r>
          </a:p>
        </p:txBody>
      </p:sp>
      <p:sp>
        <p:nvSpPr>
          <p:cNvPr id="84" name="Text Box 28"/>
          <p:cNvSpPr txBox="1">
            <a:spLocks noChangeArrowheads="1"/>
          </p:cNvSpPr>
          <p:nvPr/>
        </p:nvSpPr>
        <p:spPr bwMode="blackWhite">
          <a:xfrm>
            <a:off x="6769100" y="3806825"/>
            <a:ext cx="447675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CH" sz="1400" b="1" dirty="0" smtClean="0">
                <a:solidFill>
                  <a:srgbClr val="000000"/>
                </a:solidFill>
                <a:latin typeface="Arial"/>
                <a:cs typeface="Times New Roman" pitchFamily="18" charset="0"/>
              </a:rPr>
              <a:t>85/87</a:t>
            </a:r>
            <a:endParaRPr lang="de-CH" sz="1400" b="1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19188" name="Text Box 29"/>
          <p:cNvSpPr txBox="1">
            <a:spLocks noChangeArrowheads="1"/>
          </p:cNvSpPr>
          <p:nvPr/>
        </p:nvSpPr>
        <p:spPr bwMode="blackWhite">
          <a:xfrm>
            <a:off x="6056313" y="6207125"/>
            <a:ext cx="24923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4/7</a:t>
            </a:r>
          </a:p>
        </p:txBody>
      </p:sp>
      <p:sp>
        <p:nvSpPr>
          <p:cNvPr id="519189" name="Text Box 30"/>
          <p:cNvSpPr txBox="1">
            <a:spLocks noChangeArrowheads="1"/>
          </p:cNvSpPr>
          <p:nvPr/>
        </p:nvSpPr>
        <p:spPr bwMode="blackWhite">
          <a:xfrm>
            <a:off x="6769100" y="6207125"/>
            <a:ext cx="447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10/13</a:t>
            </a:r>
          </a:p>
        </p:txBody>
      </p:sp>
      <p:sp>
        <p:nvSpPr>
          <p:cNvPr id="87" name="Text Box 3"/>
          <p:cNvSpPr txBox="1">
            <a:spLocks noChangeArrowheads="1"/>
          </p:cNvSpPr>
          <p:nvPr/>
        </p:nvSpPr>
        <p:spPr bwMode="blackWhite">
          <a:xfrm>
            <a:off x="461963" y="3714750"/>
            <a:ext cx="1482725" cy="714375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All patients</a:t>
            </a:r>
          </a:p>
          <a:p>
            <a:pPr algn="ctr" eaLnBrk="1" hangingPunct="1">
              <a:defRPr/>
            </a:pPr>
            <a:r>
              <a:rPr lang="en-GB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(</a:t>
            </a:r>
            <a:r>
              <a:rPr lang="en-GB" sz="1800" b="1" dirty="0" smtClean="0">
                <a:solidFill>
                  <a:srgbClr val="000000"/>
                </a:solidFill>
                <a:latin typeface="Arial"/>
                <a:cs typeface="Times New Roman" pitchFamily="18" charset="0"/>
              </a:rPr>
              <a:t>n=150)</a:t>
            </a:r>
            <a:endParaRPr lang="en-GB" sz="1800" b="1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519191" name="Text Box 23"/>
          <p:cNvSpPr txBox="1">
            <a:spLocks noChangeArrowheads="1"/>
          </p:cNvSpPr>
          <p:nvPr/>
        </p:nvSpPr>
        <p:spPr bwMode="auto">
          <a:xfrm>
            <a:off x="447675" y="381000"/>
            <a:ext cx="8305800" cy="88582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33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zh-TW" sz="2600" b="1">
                <a:solidFill>
                  <a:srgbClr val="000000"/>
                </a:solidFill>
                <a:ea typeface="PMingLiU" panose="02020500000000000000" pitchFamily="18" charset="-120"/>
              </a:rPr>
              <a:t>High SVR rates with a shorter treatment duration in Taiwanese G2 patients achieving an RVR</a:t>
            </a:r>
            <a:endParaRPr lang="th-TH" sz="2600" b="1">
              <a:solidFill>
                <a:srgbClr val="000000"/>
              </a:solidFill>
              <a:ea typeface="MS PGothic" panose="020B0600070205080204" pitchFamily="34" charset="-128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4062512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ChangeArrowheads="1"/>
          </p:cNvSpPr>
          <p:nvPr/>
        </p:nvSpPr>
        <p:spPr bwMode="auto">
          <a:xfrm>
            <a:off x="0" y="908050"/>
            <a:ext cx="9144000" cy="64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  <a:ea typeface="MS PGothic" panose="020B0600070205080204" pitchFamily="34" charset="-128"/>
              <a:cs typeface="Angsana New"/>
            </a:endParaRPr>
          </a:p>
        </p:txBody>
      </p:sp>
      <p:graphicFrame>
        <p:nvGraphicFramePr>
          <p:cNvPr id="517124" name="Chart 7"/>
          <p:cNvGraphicFramePr>
            <a:graphicFrameLocks/>
          </p:cNvGraphicFramePr>
          <p:nvPr/>
        </p:nvGraphicFramePr>
        <p:xfrm>
          <a:off x="4794250" y="1511300"/>
          <a:ext cx="3967163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58" r:id="rId3" imgW="3968840" imgH="2432515" progId="Excel.Sheet.8">
                  <p:embed/>
                </p:oleObj>
              </mc:Choice>
              <mc:Fallback>
                <p:oleObj r:id="rId3" imgW="3968840" imgH="2432515" progId="Excel.Sheet.8">
                  <p:embed/>
                  <p:pic>
                    <p:nvPicPr>
                      <p:cNvPr id="0" name="Picture 20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1511300"/>
                        <a:ext cx="3967163" cy="243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125" name="Text Box 6"/>
          <p:cNvSpPr txBox="1">
            <a:spLocks noChangeArrowheads="1"/>
          </p:cNvSpPr>
          <p:nvPr/>
        </p:nvSpPr>
        <p:spPr bwMode="blackWhite">
          <a:xfrm>
            <a:off x="6402388" y="1617663"/>
            <a:ext cx="3698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SVR</a:t>
            </a:r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blackWhite">
          <a:xfrm>
            <a:off x="3905250" y="2733675"/>
            <a:ext cx="709613" cy="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r">
              <a:defRPr/>
            </a:pPr>
            <a:endParaRPr lang="th-TH">
              <a:solidFill>
                <a:srgbClr val="000000"/>
              </a:solidFill>
              <a:latin typeface="Arial"/>
              <a:ea typeface="MS PGothic" panose="020B0600070205080204" pitchFamily="34" charset="-128"/>
              <a:cs typeface="ＭＳ Ｐゴシック" charset="-128"/>
            </a:endParaRPr>
          </a:p>
        </p:txBody>
      </p:sp>
      <p:sp>
        <p:nvSpPr>
          <p:cNvPr id="517127" name="Text Box 9"/>
          <p:cNvSpPr txBox="1">
            <a:spLocks noChangeArrowheads="1"/>
          </p:cNvSpPr>
          <p:nvPr/>
        </p:nvSpPr>
        <p:spPr bwMode="blackWhite">
          <a:xfrm>
            <a:off x="6402388" y="4098925"/>
            <a:ext cx="3698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SVR</a:t>
            </a: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blackWhite">
          <a:xfrm>
            <a:off x="3905250" y="5167313"/>
            <a:ext cx="709613" cy="63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r">
              <a:defRPr/>
            </a:pPr>
            <a:endParaRPr lang="th-TH">
              <a:solidFill>
                <a:srgbClr val="000000"/>
              </a:solidFill>
              <a:latin typeface="Arial"/>
              <a:ea typeface="MS PGothic" panose="020B0600070205080204" pitchFamily="34" charset="-128"/>
              <a:cs typeface="ＭＳ Ｐゴシック" charset="-128"/>
            </a:endParaRPr>
          </a:p>
        </p:txBody>
      </p:sp>
      <p:cxnSp>
        <p:nvCxnSpPr>
          <p:cNvPr id="517129" name="AutoShape 14"/>
          <p:cNvCxnSpPr>
            <a:cxnSpLocks noChangeShapeType="1"/>
          </p:cNvCxnSpPr>
          <p:nvPr/>
        </p:nvCxnSpPr>
        <p:spPr bwMode="blackWhite">
          <a:xfrm flipV="1">
            <a:off x="1203325" y="2778125"/>
            <a:ext cx="1087438" cy="9366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7130" name="AutoShape 15"/>
          <p:cNvCxnSpPr>
            <a:cxnSpLocks noChangeShapeType="1"/>
          </p:cNvCxnSpPr>
          <p:nvPr/>
        </p:nvCxnSpPr>
        <p:spPr bwMode="blackWhite">
          <a:xfrm>
            <a:off x="1203325" y="4429125"/>
            <a:ext cx="1087438" cy="782638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5358" name="Text Box 16"/>
          <p:cNvSpPr txBox="1">
            <a:spLocks noChangeArrowheads="1"/>
          </p:cNvSpPr>
          <p:nvPr/>
        </p:nvSpPr>
        <p:spPr bwMode="blackWhite">
          <a:xfrm>
            <a:off x="5848350" y="3194050"/>
            <a:ext cx="1511300" cy="312738"/>
          </a:xfrm>
          <a:prstGeom prst="rect">
            <a:avLst/>
          </a:prstGeom>
          <a:solidFill>
            <a:srgbClr val="FF3300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en-GB" sz="16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p=0.02</a:t>
            </a:r>
          </a:p>
        </p:txBody>
      </p:sp>
      <p:sp>
        <p:nvSpPr>
          <p:cNvPr id="517132" name="Text Box 20"/>
          <p:cNvSpPr txBox="1">
            <a:spLocks noChangeArrowheads="1"/>
          </p:cNvSpPr>
          <p:nvPr/>
        </p:nvSpPr>
        <p:spPr bwMode="blackWhite">
          <a:xfrm>
            <a:off x="1408113" y="6370638"/>
            <a:ext cx="1870075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G2/3 = genotype 2 or 3</a:t>
            </a:r>
          </a:p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RVR: &lt;50 IU/mL at week 4</a:t>
            </a:r>
          </a:p>
        </p:txBody>
      </p:sp>
      <p:sp>
        <p:nvSpPr>
          <p:cNvPr id="1040" name="Text Box 22"/>
          <p:cNvSpPr txBox="1">
            <a:spLocks noChangeArrowheads="1"/>
          </p:cNvSpPr>
          <p:nvPr/>
        </p:nvSpPr>
        <p:spPr bwMode="auto">
          <a:xfrm>
            <a:off x="457200" y="1679575"/>
            <a:ext cx="18843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1800" b="1" dirty="0" err="1">
                <a:solidFill>
                  <a:srgbClr val="000000"/>
                </a:solidFill>
                <a:latin typeface="Arial"/>
                <a:cs typeface="Times New Roman" pitchFamily="18" charset="0"/>
              </a:rPr>
              <a:t>PegIFN</a:t>
            </a:r>
            <a:r>
              <a:rPr lang="en-GB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 plus RBV</a:t>
            </a:r>
            <a:endParaRPr lang="en-US" sz="1800" b="1" baseline="30000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043" name="Text Box 27"/>
          <p:cNvSpPr txBox="1">
            <a:spLocks noChangeArrowheads="1"/>
          </p:cNvSpPr>
          <p:nvPr/>
        </p:nvSpPr>
        <p:spPr bwMode="blackWhite">
          <a:xfrm>
            <a:off x="5857875" y="3806825"/>
            <a:ext cx="646113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CH" sz="1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387/489</a:t>
            </a:r>
          </a:p>
        </p:txBody>
      </p:sp>
      <p:sp>
        <p:nvSpPr>
          <p:cNvPr id="1044" name="Text Box 28"/>
          <p:cNvSpPr txBox="1">
            <a:spLocks noChangeArrowheads="1"/>
          </p:cNvSpPr>
          <p:nvPr/>
        </p:nvSpPr>
        <p:spPr bwMode="blackWhite">
          <a:xfrm>
            <a:off x="6669088" y="3806825"/>
            <a:ext cx="646112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de-CH" sz="1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400/470</a:t>
            </a:r>
          </a:p>
        </p:txBody>
      </p:sp>
      <p:sp>
        <p:nvSpPr>
          <p:cNvPr id="517136" name="Text Box 29"/>
          <p:cNvSpPr txBox="1">
            <a:spLocks noChangeArrowheads="1"/>
          </p:cNvSpPr>
          <p:nvPr/>
        </p:nvSpPr>
        <p:spPr bwMode="blackWhite">
          <a:xfrm>
            <a:off x="5908675" y="6207125"/>
            <a:ext cx="5461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58/220</a:t>
            </a:r>
          </a:p>
        </p:txBody>
      </p:sp>
      <p:sp>
        <p:nvSpPr>
          <p:cNvPr id="517137" name="Text Box 30"/>
          <p:cNvSpPr txBox="1">
            <a:spLocks noChangeArrowheads="1"/>
          </p:cNvSpPr>
          <p:nvPr/>
        </p:nvSpPr>
        <p:spPr bwMode="blackWhite">
          <a:xfrm>
            <a:off x="6675438" y="6207125"/>
            <a:ext cx="635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CH" sz="1400" b="1">
                <a:solidFill>
                  <a:srgbClr val="000000"/>
                </a:solidFill>
                <a:ea typeface="MS PGothic" panose="020B0600070205080204" pitchFamily="34" charset="-128"/>
                <a:cs typeface="Times New Roman" panose="02020603050405020304" pitchFamily="18" charset="0"/>
              </a:rPr>
              <a:t>110/247</a:t>
            </a:r>
          </a:p>
        </p:txBody>
      </p:sp>
      <p:sp>
        <p:nvSpPr>
          <p:cNvPr id="517139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6477000" y="6616700"/>
            <a:ext cx="2667000" cy="165100"/>
          </a:xfrm>
        </p:spPr>
        <p:txBody>
          <a:bodyPr wrap="none" lIns="0" tIns="0" rIns="0" bIns="0" anchor="b">
            <a:spAutoFit/>
          </a:bodyPr>
          <a:lstStyle/>
          <a:p>
            <a:pPr marL="0" indent="0" algn="r" defTabSz="4572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200" b="1">
                <a:cs typeface="Times New Roman" panose="02020603050405020304" pitchFamily="18" charset="0"/>
              </a:rPr>
              <a:t>Shiffman M, et al. NEJM 2007; 357: 2 </a:t>
            </a:r>
            <a:endParaRPr lang="en-GB" sz="1200" b="1">
              <a:cs typeface="Times New Roman" panose="02020603050405020304" pitchFamily="18" charset="0"/>
            </a:endParaRPr>
          </a:p>
        </p:txBody>
      </p:sp>
      <p:sp>
        <p:nvSpPr>
          <p:cNvPr id="1029" name="Text Box 3"/>
          <p:cNvSpPr txBox="1">
            <a:spLocks noChangeArrowheads="1"/>
          </p:cNvSpPr>
          <p:nvPr/>
        </p:nvSpPr>
        <p:spPr bwMode="blackWhite">
          <a:xfrm>
            <a:off x="461963" y="3714750"/>
            <a:ext cx="1482725" cy="714375"/>
          </a:xfrm>
          <a:prstGeom prst="roundRect">
            <a:avLst/>
          </a:prstGeom>
          <a:solidFill>
            <a:schemeClr val="bg2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GB" sz="1800" b="1">
                <a:solidFill>
                  <a:srgbClr val="000000"/>
                </a:solidFill>
                <a:latin typeface="Arial"/>
                <a:cs typeface="Times New Roman" pitchFamily="18" charset="0"/>
              </a:rPr>
              <a:t>All patients</a:t>
            </a:r>
          </a:p>
          <a:p>
            <a:pPr algn="ctr" eaLnBrk="1" hangingPunct="1">
              <a:defRPr/>
            </a:pPr>
            <a:r>
              <a:rPr lang="en-GB" sz="1800" b="1">
                <a:solidFill>
                  <a:srgbClr val="000000"/>
                </a:solidFill>
                <a:latin typeface="Arial"/>
                <a:cs typeface="Times New Roman" pitchFamily="18" charset="0"/>
              </a:rPr>
              <a:t>(n=1445)</a:t>
            </a:r>
          </a:p>
        </p:txBody>
      </p:sp>
      <p:graphicFrame>
        <p:nvGraphicFramePr>
          <p:cNvPr id="517141" name="Chart 31"/>
          <p:cNvGraphicFramePr>
            <a:graphicFrameLocks/>
          </p:cNvGraphicFramePr>
          <p:nvPr/>
        </p:nvGraphicFramePr>
        <p:xfrm>
          <a:off x="4794250" y="3952875"/>
          <a:ext cx="3967163" cy="243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59" r:id="rId5" imgW="3968840" imgH="2432515" progId="Excel.Sheet.8">
                  <p:embed/>
                </p:oleObj>
              </mc:Choice>
              <mc:Fallback>
                <p:oleObj r:id="rId5" imgW="3968840" imgH="2432515" progId="Excel.Sheet.8">
                  <p:embed/>
                  <p:pic>
                    <p:nvPicPr>
                      <p:cNvPr id="0" name="Picture 2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3952875"/>
                        <a:ext cx="3967163" cy="243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 Box 4"/>
          <p:cNvSpPr txBox="1">
            <a:spLocks noChangeArrowheads="1"/>
          </p:cNvSpPr>
          <p:nvPr/>
        </p:nvSpPr>
        <p:spPr bwMode="blackWhite">
          <a:xfrm flipH="1">
            <a:off x="2290763" y="2246313"/>
            <a:ext cx="1546225" cy="1174750"/>
          </a:xfrm>
          <a:prstGeom prst="roundRect">
            <a:avLst/>
          </a:prstGeom>
          <a:solidFill>
            <a:srgbClr val="00FF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de-CH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RVR: </a:t>
            </a:r>
            <a: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YES</a:t>
            </a:r>
            <a:b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</a:br>
            <a:endParaRPr lang="de-CH" sz="800" b="1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2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66%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1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(953/1445)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blackWhite">
          <a:xfrm flipH="1">
            <a:off x="2290763" y="4679950"/>
            <a:ext cx="1546225" cy="1174750"/>
          </a:xfrm>
          <a:prstGeom prst="roundRect">
            <a:avLst/>
          </a:prstGeom>
          <a:solidFill>
            <a:srgbClr val="CCCCFF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de-CH" sz="18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RVR: </a:t>
            </a:r>
            <a: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NO</a:t>
            </a:r>
            <a:br>
              <a:rPr lang="de-CH" sz="2400" b="1" u="sng" dirty="0">
                <a:solidFill>
                  <a:srgbClr val="000000"/>
                </a:solidFill>
                <a:latin typeface="Arial"/>
                <a:cs typeface="Times New Roman" pitchFamily="18" charset="0"/>
              </a:rPr>
            </a:br>
            <a:endParaRPr lang="de-CH" sz="800" b="1" u="sng" dirty="0">
              <a:solidFill>
                <a:srgbClr val="000000"/>
              </a:solidFill>
              <a:latin typeface="Arial"/>
              <a:cs typeface="Times New Roman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2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33%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de-CH" sz="1400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(492/1445)</a:t>
            </a:r>
          </a:p>
        </p:txBody>
      </p:sp>
      <p:sp>
        <p:nvSpPr>
          <p:cNvPr id="517145" name="Text Box 25"/>
          <p:cNvSpPr txBox="1">
            <a:spLocks noChangeArrowheads="1"/>
          </p:cNvSpPr>
          <p:nvPr/>
        </p:nvSpPr>
        <p:spPr bwMode="auto">
          <a:xfrm>
            <a:off x="609600" y="457200"/>
            <a:ext cx="7924800" cy="1006475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33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 b="1">
                <a:solidFill>
                  <a:srgbClr val="000000"/>
                </a:solidFill>
                <a:ea typeface="MS PGothic" panose="020B0600070205080204" pitchFamily="34" charset="-128"/>
              </a:rPr>
              <a:t>High SVR rates with a shorter duration in G2/3 patients achieving an RVR</a:t>
            </a:r>
            <a:endParaRPr lang="th-TH" sz="3000" b="1">
              <a:solidFill>
                <a:srgbClr val="000000"/>
              </a:solidFill>
              <a:ea typeface="MS PGothic" panose="020B0600070205080204" pitchFamily="34" charset="-128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4266355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 bwMode="auto">
          <a:xfrm>
            <a:off x="382588" y="404664"/>
            <a:ext cx="8464550" cy="1103313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5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rial"/>
              </a:rPr>
              <a:t>Sofosbuvir</a:t>
            </a:r>
            <a:r>
              <a:rPr kumimoji="0" lang="en-US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rial"/>
              </a:rPr>
              <a:t> + RBV for GT2 and GT3 HCV: </a:t>
            </a:r>
            <a:br>
              <a:rPr kumimoji="0" lang="en-US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rial"/>
              </a:rPr>
            </a:br>
            <a:r>
              <a:rPr kumimoji="0" lang="en-US" alt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Arial"/>
              </a:rPr>
              <a:t>Approved Indications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85763" y="1828800"/>
            <a:ext cx="8455025" cy="454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+mn-lt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+mn-lt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+mn-lt"/>
              </a:defRPr>
            </a:lvl5pPr>
            <a:lvl6pPr marL="25146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chemeClr val="accent2"/>
              </a:buClr>
              <a:buFont typeface="Arial" charset="0"/>
              <a:buChar char="–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800"/>
              </a:spcBef>
              <a:spcAft>
                <a:spcPts val="700"/>
              </a:spcAft>
              <a:buClr>
                <a:schemeClr val="accent5">
                  <a:lumMod val="50000"/>
                </a:schemeClr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/>
              </a:rPr>
              <a:t>All GT2 patients receive same regimen, regardless of previous treatment history or fibrosis level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800"/>
              </a:spcBef>
              <a:spcAft>
                <a:spcPts val="700"/>
              </a:spcAft>
              <a:buClr>
                <a:srgbClr val="4FAD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EFDDE"/>
              </a:solidFill>
              <a:effectLst/>
              <a:uLnTx/>
              <a:uFillTx/>
              <a:latin typeface="Arial"/>
            </a:endParaRPr>
          </a:p>
          <a:p>
            <a:pPr eaLnBrk="1" hangingPunct="1">
              <a:spcBef>
                <a:spcPts val="1800"/>
              </a:spcBef>
              <a:buClr>
                <a:schemeClr val="accent5">
                  <a:lumMod val="50000"/>
                </a:schemeClr>
              </a:buClr>
            </a:pPr>
            <a:r>
              <a:rPr lang="en-US" altLang="en-US" kern="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All GT3 patients receive same regimen, regardless of previous treatment history or fibrosis level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1800"/>
              </a:spcBef>
              <a:spcAft>
                <a:spcPts val="700"/>
              </a:spcAft>
              <a:buClr>
                <a:srgbClr val="4FAD26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FEFDDE"/>
              </a:solidFill>
              <a:effectLst/>
              <a:uLnTx/>
              <a:uFillTx/>
              <a:latin typeface="Arial"/>
            </a:endParaRPr>
          </a:p>
          <a:p>
            <a:pPr marR="0" lvl="0" defTabSz="914400" eaLnBrk="1" latinLnBrk="0" hangingPunct="1">
              <a:spcBef>
                <a:spcPts val="1800"/>
              </a:spcBef>
              <a:buClr>
                <a:schemeClr val="accent5">
                  <a:lumMod val="50000"/>
                </a:schemeClr>
              </a:buClr>
              <a:buSzTx/>
              <a:tabLst/>
              <a:defRPr/>
            </a:pPr>
            <a:r>
              <a:rPr lang="en-US" altLang="en-US" kern="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If drugs combined with </a:t>
            </a:r>
            <a:r>
              <a:rPr lang="en-US" altLang="en-US" kern="0" dirty="0" err="1">
                <a:solidFill>
                  <a:schemeClr val="accent5">
                    <a:lumMod val="50000"/>
                  </a:schemeClr>
                </a:solidFill>
                <a:latin typeface="Arial"/>
              </a:rPr>
              <a:t>sofosbuvir</a:t>
            </a:r>
            <a:r>
              <a:rPr lang="en-US" altLang="en-US" kern="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 must be permanently discontinued, </a:t>
            </a:r>
            <a:r>
              <a:rPr lang="en-US" altLang="en-US" kern="0" dirty="0" err="1">
                <a:solidFill>
                  <a:schemeClr val="accent5">
                    <a:lumMod val="50000"/>
                  </a:schemeClr>
                </a:solidFill>
                <a:latin typeface="Arial"/>
              </a:rPr>
              <a:t>sofosbuvir</a:t>
            </a:r>
            <a:r>
              <a:rPr lang="en-US" altLang="en-US" kern="0" dirty="0">
                <a:solidFill>
                  <a:schemeClr val="accent5">
                    <a:lumMod val="50000"/>
                  </a:schemeClr>
                </a:solidFill>
                <a:latin typeface="Arial"/>
              </a:rPr>
              <a:t> should also be discontinued</a:t>
            </a:r>
          </a:p>
        </p:txBody>
      </p:sp>
      <p:cxnSp>
        <p:nvCxnSpPr>
          <p:cNvPr id="10" name="Straight Arrow Connector 6"/>
          <p:cNvCxnSpPr>
            <a:cxnSpLocks noChangeShapeType="1"/>
          </p:cNvCxnSpPr>
          <p:nvPr/>
        </p:nvCxnSpPr>
        <p:spPr bwMode="auto">
          <a:xfrm>
            <a:off x="750888" y="2736850"/>
            <a:ext cx="2347912" cy="0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1365250" y="2559050"/>
            <a:ext cx="1158875" cy="341313"/>
          </a:xfrm>
          <a:prstGeom prst="rect">
            <a:avLst/>
          </a:prstGeom>
          <a:solidFill>
            <a:srgbClr val="002A1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12 weeks</a:t>
            </a:r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777875" y="2844800"/>
            <a:ext cx="2306638" cy="342900"/>
          </a:xfrm>
          <a:prstGeom prst="rect">
            <a:avLst/>
          </a:prstGeom>
          <a:solidFill>
            <a:srgbClr val="12AD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2A17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Sofosbuvir + RBV</a:t>
            </a:r>
          </a:p>
        </p:txBody>
      </p:sp>
      <p:sp>
        <p:nvSpPr>
          <p:cNvPr id="13" name="TextBox 20"/>
          <p:cNvSpPr txBox="1">
            <a:spLocks noChangeArrowheads="1"/>
          </p:cNvSpPr>
          <p:nvPr/>
        </p:nvSpPr>
        <p:spPr bwMode="auto">
          <a:xfrm>
            <a:off x="284163" y="6505401"/>
            <a:ext cx="3756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35000"/>
              </a:spcBef>
              <a:spcAft>
                <a:spcPct val="25000"/>
              </a:spcAft>
              <a:buFont typeface="Arial" panose="020B0604020202020204" pitchFamily="34" charset="0"/>
              <a:buNone/>
            </a:pPr>
            <a:r>
              <a:rPr lang="en-US" alt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34" charset="-128"/>
              </a:rPr>
              <a:t>Sofosbuvir</a:t>
            </a:r>
            <a:r>
              <a:rPr lang="en-US" alt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ＭＳ Ｐゴシック" panose="020B0600070205080204" pitchFamily="34" charset="-128"/>
              </a:rPr>
              <a:t> [package insert]. December 2013.</a:t>
            </a:r>
          </a:p>
        </p:txBody>
      </p:sp>
      <p:cxnSp>
        <p:nvCxnSpPr>
          <p:cNvPr id="14" name="Straight Arrow Connector 7"/>
          <p:cNvCxnSpPr>
            <a:cxnSpLocks noChangeShapeType="1"/>
          </p:cNvCxnSpPr>
          <p:nvPr/>
        </p:nvCxnSpPr>
        <p:spPr bwMode="auto">
          <a:xfrm flipV="1">
            <a:off x="766763" y="4346575"/>
            <a:ext cx="4473575" cy="3175"/>
          </a:xfrm>
          <a:prstGeom prst="straightConnector1">
            <a:avLst/>
          </a:prstGeom>
          <a:noFill/>
          <a:ln w="28575">
            <a:solidFill>
              <a:srgbClr val="003366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TextBox 9"/>
          <p:cNvSpPr txBox="1">
            <a:spLocks noChangeArrowheads="1"/>
          </p:cNvSpPr>
          <p:nvPr/>
        </p:nvSpPr>
        <p:spPr bwMode="auto">
          <a:xfrm>
            <a:off x="2432050" y="4171950"/>
            <a:ext cx="1158875" cy="341313"/>
          </a:xfrm>
          <a:prstGeom prst="rect">
            <a:avLst/>
          </a:prstGeom>
          <a:solidFill>
            <a:srgbClr val="002A1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24 weeks</a:t>
            </a:r>
          </a:p>
        </p:txBody>
      </p:sp>
      <p:sp>
        <p:nvSpPr>
          <p:cNvPr id="16" name="TextBox 10"/>
          <p:cNvSpPr txBox="1">
            <a:spLocks noChangeArrowheads="1"/>
          </p:cNvSpPr>
          <p:nvPr/>
        </p:nvSpPr>
        <p:spPr bwMode="auto">
          <a:xfrm>
            <a:off x="793750" y="4459288"/>
            <a:ext cx="4446588" cy="341312"/>
          </a:xfrm>
          <a:prstGeom prst="rect">
            <a:avLst/>
          </a:prstGeom>
          <a:solidFill>
            <a:srgbClr val="12AD2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Wingdings" panose="05000000000000000000" pitchFamily="2" charset="2"/>
              <a:buChar char="§"/>
              <a:defRPr sz="2400">
                <a:solidFill>
                  <a:srgbClr val="FEFDD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200">
                <a:solidFill>
                  <a:srgbClr val="FEFDDE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2000">
                <a:solidFill>
                  <a:srgbClr val="FEFDDE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>
                <a:solidFill>
                  <a:srgbClr val="FEFDDE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ts val="700"/>
              </a:spcAft>
              <a:buClr>
                <a:srgbClr val="4FAD26"/>
              </a:buClr>
              <a:buFont typeface="Arial" panose="020B0604020202020204" pitchFamily="34" charset="0"/>
              <a:buChar char="–"/>
              <a:defRPr sz="1600">
                <a:solidFill>
                  <a:srgbClr val="FEFDDE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ct val="35000"/>
              </a:spcBef>
              <a:spcAft>
                <a:spcPct val="25000"/>
              </a:spcAft>
              <a:buClr>
                <a:srgbClr val="4FAD2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2A17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</a:rPr>
              <a:t>Sofosbuvir + RBV</a:t>
            </a:r>
          </a:p>
        </p:txBody>
      </p:sp>
    </p:spTree>
    <p:extLst>
      <p:ext uri="{BB962C8B-B14F-4D97-AF65-F5344CB8AC3E}">
        <p14:creationId xmlns:p14="http://schemas.microsoft.com/office/powerpoint/2010/main" val="227818103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ชื่อเรื่อง 1"/>
          <p:cNvSpPr>
            <a:spLocks/>
          </p:cNvSpPr>
          <p:nvPr/>
        </p:nvSpPr>
        <p:spPr bwMode="auto">
          <a:xfrm>
            <a:off x="1676400" y="381000"/>
            <a:ext cx="5791200" cy="8683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00"/>
                </a:solidFill>
              </a:rPr>
              <a:t>SOF plus RBV for Genotype 2</a:t>
            </a:r>
            <a:endParaRPr lang="th-TH" sz="2800" b="1">
              <a:solidFill>
                <a:srgbClr val="000000"/>
              </a:solidFill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953000" y="6172200"/>
            <a:ext cx="3962400" cy="2540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050" b="1" dirty="0" err="1"/>
              <a:t>Lawitz</a:t>
            </a:r>
            <a:r>
              <a:rPr lang="en-US" sz="1050" b="1" dirty="0"/>
              <a:t> E,  N </a:t>
            </a:r>
            <a:r>
              <a:rPr lang="en-US" sz="1050" b="1" dirty="0" err="1"/>
              <a:t>Engl</a:t>
            </a:r>
            <a:r>
              <a:rPr lang="en-US" sz="1050" b="1" dirty="0"/>
              <a:t> J Med 2013; 368:</a:t>
            </a:r>
            <a:r>
              <a:rPr lang="th-TH" sz="1050" b="1" dirty="0"/>
              <a:t> 18</a:t>
            </a:r>
            <a:r>
              <a:rPr lang="en-US" sz="1050" b="1" dirty="0"/>
              <a:t>78</a:t>
            </a:r>
            <a:r>
              <a:rPr lang="th-TH" sz="1050" b="1" dirty="0"/>
              <a:t>-87.</a:t>
            </a:r>
          </a:p>
        </p:txBody>
      </p: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4953000" y="6477000"/>
            <a:ext cx="3962400" cy="2619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100" b="1" dirty="0"/>
              <a:t>Jacobson IM, et al. N </a:t>
            </a:r>
            <a:r>
              <a:rPr lang="en-US" sz="1100" b="1" dirty="0" err="1"/>
              <a:t>Engl</a:t>
            </a:r>
            <a:r>
              <a:rPr lang="en-US" sz="1100" b="1" dirty="0"/>
              <a:t> J Med 2013; 368:</a:t>
            </a:r>
            <a:r>
              <a:rPr lang="th-TH" sz="1100" b="1" dirty="0"/>
              <a:t> 1867-1877.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427989"/>
              </p:ext>
            </p:extLst>
          </p:nvPr>
        </p:nvGraphicFramePr>
        <p:xfrm>
          <a:off x="914400" y="2067791"/>
          <a:ext cx="73152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54" name="แผนภูมิ" r:id="rId3" imgW="7619823" imgH="5084111" progId="MSGraph.Chart.8">
                  <p:embed followColorScheme="full"/>
                </p:oleObj>
              </mc:Choice>
              <mc:Fallback>
                <p:oleObj name="แผนภูมิ" r:id="rId3" imgW="7619823" imgH="5084111" progId="MSGraph.Chart.8">
                  <p:embed followColorScheme="full"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067791"/>
                        <a:ext cx="7315200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1277656" y="4826721"/>
            <a:ext cx="1905000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Naive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3677956" y="2024062"/>
            <a:ext cx="4572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93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5277389" y="2172494"/>
            <a:ext cx="4572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82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5842876" y="2100262"/>
            <a:ext cx="4572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89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3182656" y="4842596"/>
            <a:ext cx="1905000" cy="3063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 Ineligible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5316256" y="4856884"/>
            <a:ext cx="2209800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 Experienced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61" name="Text Box 14"/>
          <p:cNvSpPr txBox="1">
            <a:spLocks noChangeArrowheads="1"/>
          </p:cNvSpPr>
          <p:nvPr/>
        </p:nvSpPr>
        <p:spPr bwMode="auto">
          <a:xfrm>
            <a:off x="2133600" y="1955800"/>
            <a:ext cx="4572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00"/>
                </a:solidFill>
              </a:rPr>
              <a:t>*</a:t>
            </a:r>
            <a:endParaRPr lang="th-TH" sz="3200" b="1" dirty="0">
              <a:solidFill>
                <a:srgbClr val="000000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096000" y="1371600"/>
            <a:ext cx="2765425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SOF + RBV (12 </a:t>
            </a:r>
            <a:r>
              <a:rPr lang="en-US" sz="1600" b="1" dirty="0" err="1">
                <a:solidFill>
                  <a:srgbClr val="000000"/>
                </a:solidFill>
              </a:rPr>
              <a:t>wks</a:t>
            </a:r>
            <a:r>
              <a:rPr lang="en-US" sz="1600" b="1" dirty="0">
                <a:solidFill>
                  <a:srgbClr val="000000"/>
                </a:solidFill>
              </a:rPr>
              <a:t>) 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4" name="Text Box 10"/>
          <p:cNvSpPr txBox="1">
            <a:spLocks noChangeArrowheads="1"/>
          </p:cNvSpPr>
          <p:nvPr/>
        </p:nvSpPr>
        <p:spPr bwMode="auto">
          <a:xfrm>
            <a:off x="6096000" y="1693863"/>
            <a:ext cx="2765425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SOF + RBV (16 </a:t>
            </a:r>
            <a:r>
              <a:rPr lang="en-US" sz="1600" b="1" dirty="0" err="1">
                <a:solidFill>
                  <a:srgbClr val="000000"/>
                </a:solidFill>
              </a:rPr>
              <a:t>wks</a:t>
            </a:r>
            <a:r>
              <a:rPr lang="en-US" sz="1600" b="1" dirty="0">
                <a:solidFill>
                  <a:srgbClr val="000000"/>
                </a:solidFill>
              </a:rPr>
              <a:t>) 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5905500" y="1465263"/>
            <a:ext cx="190500" cy="185737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5905500" y="1754188"/>
            <a:ext cx="190500" cy="18573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125256" y="5231534"/>
            <a:ext cx="1905000" cy="3063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800080"/>
                </a:solidFill>
              </a:rPr>
              <a:t>FISSION</a:t>
            </a:r>
            <a:endParaRPr lang="th-TH" sz="1400" b="1" dirty="0">
              <a:solidFill>
                <a:srgbClr val="800080"/>
              </a:solidFill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1948543" y="1876425"/>
            <a:ext cx="457200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97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3258856" y="5233121"/>
            <a:ext cx="1905000" cy="3063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9900CC"/>
                </a:solidFill>
              </a:rPr>
              <a:t>POSITRON</a:t>
            </a:r>
            <a:endParaRPr lang="th-TH" sz="1400" b="1" dirty="0">
              <a:solidFill>
                <a:srgbClr val="9900CC"/>
              </a:solidFill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5316256" y="5233121"/>
            <a:ext cx="1905000" cy="3063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9900CC"/>
                </a:solidFill>
              </a:rPr>
              <a:t>FUSION</a:t>
            </a:r>
            <a:endParaRPr lang="th-TH" sz="1400" b="1" dirty="0">
              <a:solidFill>
                <a:srgbClr val="9900CC"/>
              </a:solidFill>
            </a:endParaRP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33400" y="1676400"/>
            <a:ext cx="19050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</a:rPr>
              <a:t>SVR</a:t>
            </a:r>
            <a:endParaRPr lang="th-TH" sz="2000" b="1" dirty="0">
              <a:solidFill>
                <a:srgbClr val="00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444208" y="2280866"/>
            <a:ext cx="555104" cy="500062"/>
          </a:xfrm>
          <a:prstGeom prst="ellipse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Oval 24"/>
          <p:cNvSpPr/>
          <p:nvPr/>
        </p:nvSpPr>
        <p:spPr>
          <a:xfrm>
            <a:off x="7041232" y="2132856"/>
            <a:ext cx="555104" cy="500062"/>
          </a:xfrm>
          <a:prstGeom prst="ellipse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189963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ชื่อเรื่อง 1"/>
          <p:cNvSpPr>
            <a:spLocks/>
          </p:cNvSpPr>
          <p:nvPr/>
        </p:nvSpPr>
        <p:spPr bwMode="auto">
          <a:xfrm>
            <a:off x="1676400" y="457200"/>
            <a:ext cx="5791200" cy="8683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00"/>
                </a:solidFill>
              </a:rPr>
              <a:t>SOF plus RBV for Genotype 3</a:t>
            </a:r>
            <a:endParaRPr lang="th-TH" sz="2800" b="1">
              <a:solidFill>
                <a:srgbClr val="000000"/>
              </a:solidFill>
            </a:endParaRPr>
          </a:p>
        </p:txBody>
      </p:sp>
      <p:sp>
        <p:nvSpPr>
          <p:cNvPr id="45" name="Text Box 11"/>
          <p:cNvSpPr txBox="1">
            <a:spLocks noChangeArrowheads="1"/>
          </p:cNvSpPr>
          <p:nvPr/>
        </p:nvSpPr>
        <p:spPr bwMode="auto">
          <a:xfrm>
            <a:off x="4953000" y="6096000"/>
            <a:ext cx="3962400" cy="2619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100" b="1" dirty="0" err="1"/>
              <a:t>Lawitz</a:t>
            </a:r>
            <a:r>
              <a:rPr lang="en-US" sz="1100" b="1" dirty="0"/>
              <a:t> E,  N </a:t>
            </a:r>
            <a:r>
              <a:rPr lang="en-US" sz="1100" b="1" dirty="0" err="1"/>
              <a:t>Engl</a:t>
            </a:r>
            <a:r>
              <a:rPr lang="en-US" sz="1100" b="1" dirty="0"/>
              <a:t> J Med 2013; 368:</a:t>
            </a:r>
            <a:r>
              <a:rPr lang="th-TH" sz="1100" b="1" dirty="0"/>
              <a:t> 18</a:t>
            </a:r>
            <a:r>
              <a:rPr lang="en-US" sz="1100" b="1" dirty="0"/>
              <a:t>78</a:t>
            </a:r>
            <a:r>
              <a:rPr lang="th-TH" sz="1100" b="1" dirty="0"/>
              <a:t>-87.</a:t>
            </a:r>
          </a:p>
        </p:txBody>
      </p: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4953000" y="6477000"/>
            <a:ext cx="3962400" cy="2619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100" b="1" dirty="0"/>
              <a:t>Jacobson IM, et al. N </a:t>
            </a:r>
            <a:r>
              <a:rPr lang="en-US" sz="1100" b="1" dirty="0" err="1"/>
              <a:t>Engl</a:t>
            </a:r>
            <a:r>
              <a:rPr lang="en-US" sz="1100" b="1" dirty="0"/>
              <a:t> J Med 2013; 368:</a:t>
            </a:r>
            <a:r>
              <a:rPr lang="th-TH" sz="1100" b="1" dirty="0"/>
              <a:t> 1867-1877.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16174"/>
              </p:ext>
            </p:extLst>
          </p:nvPr>
        </p:nvGraphicFramePr>
        <p:xfrm>
          <a:off x="846367" y="1846263"/>
          <a:ext cx="7315200" cy="370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76" name="แผนภูมิ" r:id="rId3" imgW="7619823" imgH="5084111" progId="MSGraph.Chart.8">
                  <p:embed followColorScheme="full"/>
                </p:oleObj>
              </mc:Choice>
              <mc:Fallback>
                <p:oleObj name="แผนภูมิ" r:id="rId3" imgW="7619823" imgH="5084111" progId="MSGraph.Chart.8">
                  <p:embed followColorScheme="full"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367" y="1846263"/>
                        <a:ext cx="7315200" cy="370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5"/>
          <p:cNvSpPr txBox="1">
            <a:spLocks noChangeArrowheads="1"/>
          </p:cNvSpPr>
          <p:nvPr/>
        </p:nvSpPr>
        <p:spPr bwMode="auto">
          <a:xfrm>
            <a:off x="1205142" y="4940300"/>
            <a:ext cx="1905000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Naive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55" name="Text Box 14"/>
          <p:cNvSpPr txBox="1">
            <a:spLocks noChangeArrowheads="1"/>
          </p:cNvSpPr>
          <p:nvPr/>
        </p:nvSpPr>
        <p:spPr bwMode="auto">
          <a:xfrm>
            <a:off x="2119784" y="2870201"/>
            <a:ext cx="457200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56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6" name="Text Box 15"/>
          <p:cNvSpPr txBox="1">
            <a:spLocks noChangeArrowheads="1"/>
          </p:cNvSpPr>
          <p:nvPr/>
        </p:nvSpPr>
        <p:spPr bwMode="auto">
          <a:xfrm>
            <a:off x="3657600" y="2738221"/>
            <a:ext cx="4572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61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5277087" y="3524034"/>
            <a:ext cx="4572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30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8" name="Text Box 17"/>
          <p:cNvSpPr txBox="1">
            <a:spLocks noChangeArrowheads="1"/>
          </p:cNvSpPr>
          <p:nvPr/>
        </p:nvSpPr>
        <p:spPr bwMode="auto">
          <a:xfrm>
            <a:off x="5715000" y="2701132"/>
            <a:ext cx="457200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62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3162300" y="4940300"/>
            <a:ext cx="1905000" cy="3063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 Ineligible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5225039" y="4929910"/>
            <a:ext cx="2209800" cy="3079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0000"/>
                </a:solidFill>
              </a:rPr>
              <a:t>Treatment  Experienced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61" name="Text Box 14"/>
          <p:cNvSpPr txBox="1">
            <a:spLocks noChangeArrowheads="1"/>
          </p:cNvSpPr>
          <p:nvPr/>
        </p:nvSpPr>
        <p:spPr bwMode="auto">
          <a:xfrm>
            <a:off x="1909657" y="2790031"/>
            <a:ext cx="457200" cy="584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000000"/>
                </a:solidFill>
              </a:rPr>
              <a:t>*</a:t>
            </a:r>
            <a:endParaRPr lang="th-TH" sz="3200" b="1" dirty="0">
              <a:solidFill>
                <a:srgbClr val="000000"/>
              </a:solidFill>
            </a:endParaRPr>
          </a:p>
        </p:txBody>
      </p:sp>
      <p:sp>
        <p:nvSpPr>
          <p:cNvPr id="63" name="Text Box 10"/>
          <p:cNvSpPr txBox="1">
            <a:spLocks noChangeArrowheads="1"/>
          </p:cNvSpPr>
          <p:nvPr/>
        </p:nvSpPr>
        <p:spPr bwMode="auto">
          <a:xfrm>
            <a:off x="6096000" y="1752600"/>
            <a:ext cx="2765425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SOF + RBV (12 </a:t>
            </a:r>
            <a:r>
              <a:rPr lang="en-US" sz="1600" b="1" dirty="0" err="1">
                <a:solidFill>
                  <a:srgbClr val="000000"/>
                </a:solidFill>
              </a:rPr>
              <a:t>wks</a:t>
            </a:r>
            <a:r>
              <a:rPr lang="en-US" sz="1600" b="1" dirty="0">
                <a:solidFill>
                  <a:srgbClr val="000000"/>
                </a:solidFill>
              </a:rPr>
              <a:t>) 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4" name="Text Box 10"/>
          <p:cNvSpPr txBox="1">
            <a:spLocks noChangeArrowheads="1"/>
          </p:cNvSpPr>
          <p:nvPr/>
        </p:nvSpPr>
        <p:spPr bwMode="auto">
          <a:xfrm>
            <a:off x="6096000" y="2074863"/>
            <a:ext cx="2765425" cy="33813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SOF + RBV (16 </a:t>
            </a:r>
            <a:r>
              <a:rPr lang="en-US" sz="1600" b="1" dirty="0" err="1">
                <a:solidFill>
                  <a:srgbClr val="000000"/>
                </a:solidFill>
              </a:rPr>
              <a:t>wks</a:t>
            </a:r>
            <a:r>
              <a:rPr lang="en-US" sz="1600" b="1" dirty="0">
                <a:solidFill>
                  <a:srgbClr val="000000"/>
                </a:solidFill>
              </a:rPr>
              <a:t>) 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5" name="Text Box 10"/>
          <p:cNvSpPr txBox="1">
            <a:spLocks noChangeArrowheads="1"/>
          </p:cNvSpPr>
          <p:nvPr/>
        </p:nvSpPr>
        <p:spPr bwMode="auto">
          <a:xfrm>
            <a:off x="5905500" y="1846263"/>
            <a:ext cx="190500" cy="185737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66" name="Text Box 10"/>
          <p:cNvSpPr txBox="1">
            <a:spLocks noChangeArrowheads="1"/>
          </p:cNvSpPr>
          <p:nvPr/>
        </p:nvSpPr>
        <p:spPr bwMode="auto">
          <a:xfrm>
            <a:off x="5905500" y="2135188"/>
            <a:ext cx="190500" cy="185737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1205142" y="5328446"/>
            <a:ext cx="1905000" cy="3063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800080"/>
                </a:solidFill>
              </a:rPr>
              <a:t>FISSION</a:t>
            </a:r>
            <a:endParaRPr lang="th-TH" sz="1400" b="1" dirty="0">
              <a:solidFill>
                <a:srgbClr val="800080"/>
              </a:solidFill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048000" y="5307807"/>
            <a:ext cx="1905000" cy="3063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9900CC"/>
                </a:solidFill>
              </a:rPr>
              <a:t>POSITRON</a:t>
            </a:r>
            <a:endParaRPr lang="th-TH" sz="1400" b="1" dirty="0">
              <a:solidFill>
                <a:srgbClr val="9900CC"/>
              </a:solidFill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029200" y="5292943"/>
            <a:ext cx="1905000" cy="3063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9900CC"/>
                </a:solidFill>
              </a:rPr>
              <a:t>FUSION</a:t>
            </a:r>
            <a:endParaRPr lang="th-TH" sz="1400" b="1" dirty="0">
              <a:solidFill>
                <a:srgbClr val="9900CC"/>
              </a:solidFill>
            </a:endParaRPr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533400" y="1600200"/>
            <a:ext cx="19050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</a:rPr>
              <a:t>SVR</a:t>
            </a:r>
            <a:endParaRPr lang="th-TH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97266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ชื่อเรื่อง 1"/>
          <p:cNvSpPr>
            <a:spLocks/>
          </p:cNvSpPr>
          <p:nvPr/>
        </p:nvSpPr>
        <p:spPr bwMode="auto">
          <a:xfrm>
            <a:off x="990600" y="514350"/>
            <a:ext cx="7086600" cy="8683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00"/>
                </a:solidFill>
              </a:rPr>
              <a:t>Valence Study: Extended Treatment with SOF/RBV : G2 and G3</a:t>
            </a:r>
            <a:endParaRPr lang="th-TH" sz="2800" b="1">
              <a:solidFill>
                <a:srgbClr val="000000"/>
              </a:solidFill>
            </a:endParaRPr>
          </a:p>
        </p:txBody>
      </p:sp>
      <p:sp>
        <p:nvSpPr>
          <p:cNvPr id="46" name="Text Box 11"/>
          <p:cNvSpPr txBox="1">
            <a:spLocks noChangeArrowheads="1"/>
          </p:cNvSpPr>
          <p:nvPr/>
        </p:nvSpPr>
        <p:spPr bwMode="auto">
          <a:xfrm>
            <a:off x="4953000" y="6535738"/>
            <a:ext cx="3962400" cy="2762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200" b="1" dirty="0" err="1">
                <a:solidFill>
                  <a:srgbClr val="000000"/>
                </a:solidFill>
              </a:rPr>
              <a:t>Zeuzum</a:t>
            </a:r>
            <a:r>
              <a:rPr lang="en-US" sz="1200" b="1" dirty="0">
                <a:solidFill>
                  <a:srgbClr val="000000"/>
                </a:solidFill>
              </a:rPr>
              <a:t> S, AASLD Abstract 1085 </a:t>
            </a:r>
            <a:r>
              <a:rPr lang="th-TH" sz="12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4" name="Text Box 10"/>
          <p:cNvSpPr txBox="1">
            <a:spLocks noChangeArrowheads="1"/>
          </p:cNvSpPr>
          <p:nvPr/>
        </p:nvSpPr>
        <p:spPr bwMode="auto">
          <a:xfrm>
            <a:off x="293688" y="1928813"/>
            <a:ext cx="4278312" cy="37861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marL="285750" indent="-285750"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SOF 400 mg + RBV 1000-1200 mg daily for </a:t>
            </a:r>
            <a:r>
              <a:rPr lang="en-US" sz="2400" b="1" u="sng" dirty="0"/>
              <a:t>24</a:t>
            </a:r>
            <a:r>
              <a:rPr lang="en-US" sz="2400" b="1" dirty="0"/>
              <a:t> </a:t>
            </a:r>
            <a:r>
              <a:rPr lang="en-US" sz="2400" b="1" dirty="0" err="1"/>
              <a:t>wks</a:t>
            </a:r>
            <a:endParaRPr lang="en-US" sz="2400" b="1" dirty="0"/>
          </a:p>
          <a:p>
            <a:pPr marL="285750" indent="-285750"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261 (78%) GT 3</a:t>
            </a:r>
          </a:p>
          <a:p>
            <a:pPr marL="285750" indent="-285750"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195 (58%) treatment experienced</a:t>
            </a:r>
          </a:p>
          <a:p>
            <a:pPr marL="285750" indent="-285750"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70 (21%) cirrhotic</a:t>
            </a:r>
          </a:p>
          <a:p>
            <a:pPr marL="285750" indent="-285750" eaLnBrk="0" hangingPunct="0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400" b="1" dirty="0"/>
              <a:t>114 (34%) had the IL28b CC genotype</a:t>
            </a:r>
            <a:endParaRPr lang="th-TH" sz="2400" b="1" dirty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4724400" y="1676400"/>
          <a:ext cx="40386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48" name="แผนภูมิ" r:id="rId3" imgW="7619823" imgH="5084111" progId="MSGraph.Chart.8">
                  <p:embed followColorScheme="full"/>
                </p:oleObj>
              </mc:Choice>
              <mc:Fallback>
                <p:oleObj name="แผนภูมิ" r:id="rId3" imgW="7619823" imgH="5084111" progId="MSGraph.Chart.8">
                  <p:embed followColorScheme="full"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676400"/>
                        <a:ext cx="4038600" cy="441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121275" y="5772150"/>
            <a:ext cx="19050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</a:rPr>
              <a:t>GT 2</a:t>
            </a:r>
            <a:endParaRPr lang="th-TH" sz="2000" b="1" dirty="0">
              <a:solidFill>
                <a:srgbClr val="000000"/>
              </a:solidFill>
            </a:endParaRP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5501482" y="1870075"/>
            <a:ext cx="6096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93%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6964071" y="2058339"/>
            <a:ext cx="609600" cy="33813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000000"/>
                </a:solidFill>
              </a:rPr>
              <a:t>85%</a:t>
            </a:r>
            <a:endParaRPr lang="th-TH" sz="1600" b="1" dirty="0">
              <a:solidFill>
                <a:srgbClr val="000000"/>
              </a:solidFill>
            </a:endParaRPr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6842125" y="5772150"/>
            <a:ext cx="1905000" cy="4000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000000"/>
                </a:solidFill>
              </a:rPr>
              <a:t>GT 3</a:t>
            </a:r>
            <a:endParaRPr lang="th-TH" sz="2000" b="1" dirty="0">
              <a:solidFill>
                <a:srgbClr val="000000"/>
              </a:solidFill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4953000" y="1600200"/>
            <a:ext cx="457200" cy="3698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b="1" dirty="0">
                <a:solidFill>
                  <a:srgbClr val="000000"/>
                </a:solidFill>
              </a:rPr>
              <a:t>%</a:t>
            </a:r>
            <a:endParaRPr lang="th-TH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75862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ชื่อเรื่อง 1"/>
          <p:cNvSpPr>
            <a:spLocks/>
          </p:cNvSpPr>
          <p:nvPr/>
        </p:nvSpPr>
        <p:spPr bwMode="auto">
          <a:xfrm>
            <a:off x="304800" y="304800"/>
            <a:ext cx="8610600" cy="868363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00"/>
                </a:solidFill>
              </a:rPr>
              <a:t>SOF + RBV for 24 weeks: Effect of Cirrhosis and Prior Treatment Response</a:t>
            </a:r>
            <a:endParaRPr lang="th-TH" sz="2800" b="1">
              <a:solidFill>
                <a:srgbClr val="000000"/>
              </a:solidFill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228600" y="1371600"/>
          <a:ext cx="8632825" cy="507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73" name="แผนภูมิ" r:id="rId3" imgW="7619823" imgH="5084111" progId="MSGraph.Chart.8">
                  <p:embed followColorScheme="full"/>
                </p:oleObj>
              </mc:Choice>
              <mc:Fallback>
                <p:oleObj name="แผนภูมิ" r:id="rId3" imgW="7619823" imgH="5084111" progId="MSGraph.Chart.8">
                  <p:embed followColorScheme="full"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371600"/>
                        <a:ext cx="8632825" cy="5073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4953000" y="6535738"/>
            <a:ext cx="3962400" cy="2762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r>
              <a:rPr lang="en-US" sz="1200" b="1" dirty="0" err="1">
                <a:solidFill>
                  <a:srgbClr val="000000"/>
                </a:solidFill>
              </a:rPr>
              <a:t>Zeuzum</a:t>
            </a:r>
            <a:r>
              <a:rPr lang="en-US" sz="1200" b="1" dirty="0">
                <a:solidFill>
                  <a:srgbClr val="000000"/>
                </a:solidFill>
              </a:rPr>
              <a:t> S, AASLD Abstract 1085 </a:t>
            </a:r>
            <a:r>
              <a:rPr lang="th-TH" sz="1200" b="1" dirty="0">
                <a:solidFill>
                  <a:srgbClr val="000000"/>
                </a:solidFill>
              </a:rPr>
              <a:t>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1840" y="2132856"/>
            <a:ext cx="579170" cy="74032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156176" y="2882342"/>
            <a:ext cx="504056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223136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AASLD20.gif"/>
          <p:cNvPicPr>
            <a:picLocks noChangeAspect="1" noChangeArrowheads="1"/>
          </p:cNvPicPr>
          <p:nvPr/>
        </p:nvPicPr>
        <p:blipFill>
          <a:blip r:embed="rId2"/>
          <a:srcRect t="58151" b="27646"/>
          <a:stretch>
            <a:fillRect/>
          </a:stretch>
        </p:blipFill>
        <p:spPr bwMode="auto">
          <a:xfrm>
            <a:off x="0" y="2193925"/>
            <a:ext cx="9144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609600" y="787400"/>
            <a:ext cx="4724400" cy="584200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00"/>
                </a:solidFill>
              </a:rPr>
              <a:t> LONESTAR-2 Study</a:t>
            </a:r>
            <a:endParaRPr lang="th-TH" sz="3200" b="1">
              <a:solidFill>
                <a:srgbClr val="000000"/>
              </a:solidFill>
            </a:endParaRPr>
          </a:p>
        </p:txBody>
      </p:sp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3924300" y="6524625"/>
            <a:ext cx="4968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1">
                <a:solidFill>
                  <a:srgbClr val="000000"/>
                </a:solidFill>
              </a:rPr>
              <a:t>Lawitz, et al. AASLD LB-4. Presented Nov 4, 2013.  </a:t>
            </a:r>
            <a:endParaRPr lang="th-TH" sz="1000" b="1">
              <a:solidFill>
                <a:srgbClr val="000000"/>
              </a:solidFill>
            </a:endParaRPr>
          </a:p>
        </p:txBody>
      </p:sp>
      <p:sp>
        <p:nvSpPr>
          <p:cNvPr id="66565" name="Text Box 5"/>
          <p:cNvSpPr txBox="1">
            <a:spLocks noChangeArrowheads="1"/>
          </p:cNvSpPr>
          <p:nvPr/>
        </p:nvSpPr>
        <p:spPr bwMode="auto">
          <a:xfrm>
            <a:off x="1042988" y="4005263"/>
            <a:ext cx="7129462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 Study population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700" b="1" dirty="0">
                <a:solidFill>
                  <a:schemeClr val="bg1"/>
                </a:solidFill>
              </a:rPr>
              <a:t> HCV GT 2 or 3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700" b="1" dirty="0">
                <a:solidFill>
                  <a:schemeClr val="bg1"/>
                </a:solidFill>
              </a:rPr>
              <a:t> Failed treatment with pegylated interferon and ribavirin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700" b="1" dirty="0">
                <a:solidFill>
                  <a:schemeClr val="bg1"/>
                </a:solidFill>
              </a:rPr>
              <a:t> </a:t>
            </a:r>
            <a:r>
              <a:rPr lang="en-US" sz="1700" b="1" dirty="0" err="1">
                <a:solidFill>
                  <a:schemeClr val="bg1"/>
                </a:solidFill>
              </a:rPr>
              <a:t>Approximaterly</a:t>
            </a:r>
            <a:r>
              <a:rPr lang="en-US" sz="1700" b="1" dirty="0">
                <a:solidFill>
                  <a:schemeClr val="bg1"/>
                </a:solidFill>
              </a:rPr>
              <a:t> 50% with compensated cirrhosis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1700" b="1" dirty="0">
                <a:solidFill>
                  <a:schemeClr val="bg1"/>
                </a:solidFill>
              </a:rPr>
              <a:t> HIV and HBV </a:t>
            </a:r>
            <a:r>
              <a:rPr lang="en-US" sz="1700" b="1" dirty="0" err="1">
                <a:solidFill>
                  <a:schemeClr val="bg1"/>
                </a:solidFill>
              </a:rPr>
              <a:t>coinfected</a:t>
            </a:r>
            <a:r>
              <a:rPr lang="en-US" sz="1700" b="1" dirty="0">
                <a:solidFill>
                  <a:schemeClr val="bg1"/>
                </a:solidFill>
              </a:rPr>
              <a:t> patients excluded</a:t>
            </a:r>
            <a:endParaRPr lang="th-TH" sz="1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3945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52107325"/>
              </p:ext>
            </p:extLst>
          </p:nvPr>
        </p:nvGraphicFramePr>
        <p:xfrm>
          <a:off x="995362" y="1166813"/>
          <a:ext cx="8257158" cy="4694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97" name="แผนภูมิ" r:id="rId3" imgW="8941450" imgH="5084111" progId="MSGraph.Chart.8">
                  <p:embed followColorScheme="full"/>
                </p:oleObj>
              </mc:Choice>
              <mc:Fallback>
                <p:oleObj name="แผนภูมิ" r:id="rId3" imgW="8941450" imgH="5084111" progId="MSGraph.Chart.8">
                  <p:embed followColorScheme="full"/>
                  <p:pic>
                    <p:nvPicPr>
                      <p:cNvPr id="0" name="Picture 2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2" y="1166813"/>
                        <a:ext cx="8257158" cy="469481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11188" y="573088"/>
            <a:ext cx="7921625" cy="646112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00"/>
                </a:solidFill>
              </a:rPr>
              <a:t>Results: SVR12 by Cirrhosis Status</a:t>
            </a:r>
            <a:endParaRPr lang="th-TH" sz="3600" b="1">
              <a:solidFill>
                <a:srgbClr val="000000"/>
              </a:solidFill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580063" y="6613525"/>
            <a:ext cx="35639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000" b="1">
                <a:solidFill>
                  <a:srgbClr val="000000"/>
                </a:solidFill>
              </a:rPr>
              <a:t>Lawitz, et al. AASLD LB-4. Presented Nov 4, 2013.  </a:t>
            </a:r>
            <a:endParaRPr lang="th-TH" sz="1000" b="1">
              <a:solidFill>
                <a:srgbClr val="000000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8313" y="6364560"/>
            <a:ext cx="51847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</a:rPr>
              <a:t>Error bars represent 95% confirmed intervals</a:t>
            </a:r>
            <a:endParaRPr lang="th-TH" sz="1400" b="1" dirty="0">
              <a:solidFill>
                <a:srgbClr val="000000"/>
              </a:solidFill>
            </a:endParaRPr>
          </a:p>
        </p:txBody>
      </p:sp>
      <p:sp>
        <p:nvSpPr>
          <p:cNvPr id="10246" name="Text Box 10"/>
          <p:cNvSpPr txBox="1">
            <a:spLocks noChangeArrowheads="1"/>
          </p:cNvSpPr>
          <p:nvPr/>
        </p:nvSpPr>
        <p:spPr bwMode="auto">
          <a:xfrm>
            <a:off x="5311703" y="2250282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ea typeface="MS PGothic" pitchFamily="34" charset="-128"/>
              </a:rPr>
              <a:t>83</a:t>
            </a:r>
            <a:endParaRPr lang="en-US" sz="2000" b="1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3037291" y="2065336"/>
            <a:ext cx="82232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288" tIns="18288" rIns="18288" bIns="18288"/>
          <a:lstStyle/>
          <a:p>
            <a:pPr algn="ctr"/>
            <a:r>
              <a:rPr lang="en-US" b="1" dirty="0">
                <a:solidFill>
                  <a:srgbClr val="000000"/>
                </a:solidFill>
                <a:ea typeface="MS PGothic" pitchFamily="34" charset="-128"/>
              </a:rPr>
              <a:t>93</a:t>
            </a:r>
            <a:endParaRPr lang="en-US" sz="1200" b="1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0248" name="TextBox 8"/>
          <p:cNvSpPr txBox="1">
            <a:spLocks noChangeArrowheads="1"/>
          </p:cNvSpPr>
          <p:nvPr/>
        </p:nvSpPr>
        <p:spPr bwMode="auto">
          <a:xfrm>
            <a:off x="1979712" y="1919290"/>
            <a:ext cx="82232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288" tIns="18288" rIns="18288" bIns="18288"/>
          <a:lstStyle/>
          <a:p>
            <a:pPr algn="ctr"/>
            <a:r>
              <a:rPr lang="en-US" b="1" dirty="0">
                <a:solidFill>
                  <a:srgbClr val="000000"/>
                </a:solidFill>
                <a:ea typeface="MS PGothic" pitchFamily="34" charset="-128"/>
              </a:rPr>
              <a:t>100</a:t>
            </a:r>
            <a:endParaRPr lang="en-US" sz="1200" b="1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10249" name="Text Box 22"/>
          <p:cNvSpPr txBox="1">
            <a:spLocks noChangeArrowheads="1"/>
          </p:cNvSpPr>
          <p:nvPr/>
        </p:nvSpPr>
        <p:spPr bwMode="auto">
          <a:xfrm>
            <a:off x="5252244" y="4816474"/>
            <a:ext cx="801688" cy="21272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  <a:ea typeface="MS PGothic" pitchFamily="34" charset="-128"/>
              </a:rPr>
              <a:t>10/22</a:t>
            </a:r>
          </a:p>
        </p:txBody>
      </p:sp>
      <p:sp>
        <p:nvSpPr>
          <p:cNvPr id="10250" name="Text Box 22"/>
          <p:cNvSpPr txBox="1">
            <a:spLocks noChangeArrowheads="1"/>
          </p:cNvSpPr>
          <p:nvPr/>
        </p:nvSpPr>
        <p:spPr bwMode="auto">
          <a:xfrm>
            <a:off x="6262973" y="4816473"/>
            <a:ext cx="792162" cy="21272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  <a:ea typeface="MS PGothic" pitchFamily="34" charset="-128"/>
              </a:rPr>
              <a:t>10/12</a:t>
            </a:r>
          </a:p>
        </p:txBody>
      </p:sp>
      <p:sp>
        <p:nvSpPr>
          <p:cNvPr id="10251" name="Text Box 22"/>
          <p:cNvSpPr txBox="1">
            <a:spLocks noChangeArrowheads="1"/>
          </p:cNvSpPr>
          <p:nvPr/>
        </p:nvSpPr>
        <p:spPr bwMode="auto">
          <a:xfrm>
            <a:off x="2195513" y="4816475"/>
            <a:ext cx="792162" cy="21272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ea typeface="MS PGothic" pitchFamily="34" charset="-128"/>
              </a:rPr>
              <a:t>9/9</a:t>
            </a:r>
          </a:p>
        </p:txBody>
      </p:sp>
      <p:sp>
        <p:nvSpPr>
          <p:cNvPr id="10252" name="Text Box 22"/>
          <p:cNvSpPr txBox="1">
            <a:spLocks noChangeArrowheads="1"/>
          </p:cNvSpPr>
          <p:nvPr/>
        </p:nvSpPr>
        <p:spPr bwMode="auto">
          <a:xfrm>
            <a:off x="3248025" y="4826000"/>
            <a:ext cx="817563" cy="21272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rgbClr val="000000"/>
                </a:solidFill>
                <a:ea typeface="MS PGothic" pitchFamily="34" charset="-128"/>
              </a:rPr>
              <a:t>13/14</a:t>
            </a:r>
          </a:p>
        </p:txBody>
      </p:sp>
      <p:sp>
        <p:nvSpPr>
          <p:cNvPr id="10253" name="TextBox 27"/>
          <p:cNvSpPr txBox="1">
            <a:spLocks noChangeArrowheads="1"/>
          </p:cNvSpPr>
          <p:nvPr/>
        </p:nvSpPr>
        <p:spPr bwMode="auto">
          <a:xfrm rot="-5400000">
            <a:off x="-446881" y="3666331"/>
            <a:ext cx="1749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AU" b="1">
                <a:solidFill>
                  <a:srgbClr val="000000"/>
                </a:solidFill>
                <a:ea typeface="MS PGothic" pitchFamily="34" charset="-128"/>
              </a:rPr>
              <a:t>SVR12 (%)</a:t>
            </a:r>
          </a:p>
        </p:txBody>
      </p:sp>
      <p:sp>
        <p:nvSpPr>
          <p:cNvPr id="10254" name="Text Box 10"/>
          <p:cNvSpPr txBox="1">
            <a:spLocks noChangeArrowheads="1"/>
          </p:cNvSpPr>
          <p:nvPr/>
        </p:nvSpPr>
        <p:spPr bwMode="auto">
          <a:xfrm>
            <a:off x="6149975" y="2250282"/>
            <a:ext cx="438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ea typeface="MS PGothic" pitchFamily="34" charset="-128"/>
              </a:rPr>
              <a:t>83</a:t>
            </a:r>
            <a:endParaRPr lang="en-US" sz="2000" b="1" dirty="0">
              <a:solidFill>
                <a:srgbClr val="000000"/>
              </a:solidFill>
              <a:ea typeface="MS PGothic" pitchFamily="34" charset="-128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244475" y="5826750"/>
            <a:ext cx="8431982" cy="338554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rgbClr val="000000"/>
                </a:solidFill>
              </a:rPr>
              <a:t>24 </a:t>
            </a:r>
            <a:r>
              <a:rPr lang="en-US" sz="1600" b="1" dirty="0" err="1" smtClean="0">
                <a:solidFill>
                  <a:srgbClr val="000000"/>
                </a:solidFill>
              </a:rPr>
              <a:t>wks</a:t>
            </a:r>
            <a:r>
              <a:rPr lang="en-US" sz="1600" b="1" dirty="0" smtClean="0">
                <a:solidFill>
                  <a:srgbClr val="000000"/>
                </a:solidFill>
              </a:rPr>
              <a:t> SOF+RBV       91                 88%                                       87               60%</a:t>
            </a:r>
            <a:endParaRPr lang="th-TH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3537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6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altLang="en-US" b="1" smtClean="0">
                <a:latin typeface="Arial" pitchFamily="34" charset="0"/>
                <a:cs typeface="Arial" pitchFamily="34" charset="0"/>
              </a:rPr>
              <a:t>New agents in various combinations are being developed for different patient types</a:t>
            </a:r>
            <a:endParaRPr lang="en-SG" altLang="en-US" b="1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9850" y="6146800"/>
            <a:ext cx="7164388" cy="382588"/>
          </a:xfrm>
        </p:spPr>
        <p:txBody>
          <a:bodyPr/>
          <a:lstStyle/>
          <a:p>
            <a:pPr>
              <a:defRPr/>
            </a:pPr>
            <a:r>
              <a:rPr lang="en-GB" sz="900" dirty="0" smtClean="0">
                <a:solidFill>
                  <a:schemeClr val="bg1"/>
                </a:solidFill>
              </a:rPr>
              <a:t>This </a:t>
            </a:r>
            <a:r>
              <a:rPr lang="en-GB" sz="900" dirty="0">
                <a:solidFill>
                  <a:schemeClr val="bg1"/>
                </a:solidFill>
              </a:rPr>
              <a:t>slide represents just a small selection of studies and regimens in </a:t>
            </a:r>
            <a:r>
              <a:rPr lang="en-GB" sz="900" dirty="0" smtClean="0">
                <a:solidFill>
                  <a:schemeClr val="bg1"/>
                </a:solidFill>
              </a:rPr>
              <a:t>current </a:t>
            </a:r>
            <a:r>
              <a:rPr lang="en-GB" sz="900" dirty="0">
                <a:solidFill>
                  <a:schemeClr val="bg1"/>
                </a:solidFill>
              </a:rPr>
              <a:t>clinical </a:t>
            </a:r>
            <a:br>
              <a:rPr lang="en-GB" sz="900" dirty="0">
                <a:solidFill>
                  <a:schemeClr val="bg1"/>
                </a:solidFill>
              </a:rPr>
            </a:br>
            <a:r>
              <a:rPr lang="en-GB" sz="900" dirty="0">
                <a:solidFill>
                  <a:schemeClr val="bg1"/>
                </a:solidFill>
              </a:rPr>
              <a:t>development – other combinations are therefore possible.</a:t>
            </a:r>
            <a:endParaRPr lang="en-SG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7588" name="Content Placeholder 14"/>
          <p:cNvSpPr txBox="1">
            <a:spLocks/>
          </p:cNvSpPr>
          <p:nvPr/>
        </p:nvSpPr>
        <p:spPr bwMode="auto">
          <a:xfrm>
            <a:off x="5953125" y="2714625"/>
            <a:ext cx="2895600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>
                <a:solidFill>
                  <a:prstClr val="black"/>
                </a:solidFill>
                <a:ea typeface="Avenir Book"/>
                <a:cs typeface="Avenir Book"/>
              </a:rPr>
              <a:t>Different genotypes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>
                <a:solidFill>
                  <a:prstClr val="black"/>
                </a:solidFill>
                <a:ea typeface="Avenir Book"/>
                <a:cs typeface="Avenir Book"/>
              </a:rPr>
              <a:t>Treatment-naive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>
                <a:solidFill>
                  <a:prstClr val="black"/>
                </a:solidFill>
                <a:ea typeface="Avenir Book"/>
                <a:cs typeface="Avenir Book"/>
              </a:rPr>
              <a:t>Null-responders to prior therapy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>
                <a:solidFill>
                  <a:prstClr val="black"/>
                </a:solidFill>
                <a:ea typeface="Avenir Book"/>
                <a:cs typeface="Avenir Book"/>
              </a:rPr>
              <a:t>Intolerant to previous therapy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>
                <a:solidFill>
                  <a:prstClr val="black"/>
                </a:solidFill>
                <a:ea typeface="Avenir Book"/>
                <a:cs typeface="Avenir Book"/>
              </a:rPr>
              <a:t>Cirrhotics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r>
              <a:rPr lang="en-GB" sz="2000">
                <a:solidFill>
                  <a:prstClr val="black"/>
                </a:solidFill>
                <a:ea typeface="Avenir Book"/>
                <a:cs typeface="Avenir Book"/>
              </a:rPr>
              <a:t>HIV/HCV co-infected</a:t>
            </a:r>
          </a:p>
          <a:p>
            <a:pPr marL="342900" indent="-342900" defTabSz="457200" eaLnBrk="0" hangingPunct="0">
              <a:spcBef>
                <a:spcPct val="20000"/>
              </a:spcBef>
              <a:buFont typeface="Arial" pitchFamily="34" charset="0"/>
              <a:buChar char="•"/>
            </a:pPr>
            <a:endParaRPr lang="en-SG" sz="2000">
              <a:solidFill>
                <a:prstClr val="black"/>
              </a:solidFill>
              <a:ea typeface="Avenir Book"/>
              <a:cs typeface="Avenir Book"/>
            </a:endParaRPr>
          </a:p>
        </p:txBody>
      </p:sp>
      <p:sp>
        <p:nvSpPr>
          <p:cNvPr id="67589" name="TextBox 7"/>
          <p:cNvSpPr txBox="1">
            <a:spLocks noChangeArrowheads="1"/>
          </p:cNvSpPr>
          <p:nvPr/>
        </p:nvSpPr>
        <p:spPr bwMode="auto">
          <a:xfrm>
            <a:off x="5867400" y="1812925"/>
            <a:ext cx="304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b="1">
                <a:solidFill>
                  <a:prstClr val="black"/>
                </a:solidFill>
              </a:rPr>
              <a:t>In different patient types:</a:t>
            </a:r>
          </a:p>
        </p:txBody>
      </p:sp>
      <p:grpSp>
        <p:nvGrpSpPr>
          <p:cNvPr id="67590" name="Group 74"/>
          <p:cNvGrpSpPr>
            <a:grpSpLocks/>
          </p:cNvGrpSpPr>
          <p:nvPr/>
        </p:nvGrpSpPr>
        <p:grpSpPr bwMode="auto">
          <a:xfrm>
            <a:off x="2420938" y="3795713"/>
            <a:ext cx="1108075" cy="958850"/>
            <a:chOff x="3463140" y="4149107"/>
            <a:chExt cx="1108199" cy="958145"/>
          </a:xfrm>
        </p:grpSpPr>
        <p:sp>
          <p:nvSpPr>
            <p:cNvPr id="10" name="Rectangle 9"/>
            <p:cNvSpPr/>
            <p:nvPr/>
          </p:nvSpPr>
          <p:spPr>
            <a:xfrm rot="1769671">
              <a:off x="3722555" y="4149107"/>
              <a:ext cx="848784" cy="509301"/>
            </a:xfrm>
            <a:prstGeom prst="rect">
              <a:avLst/>
            </a:prstGeom>
            <a:solidFill>
              <a:srgbClr val="0070C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NS5B</a:t>
              </a:r>
              <a:endParaRPr lang="en-GB" sz="1100" b="1" baseline="30000" dirty="0">
                <a:solidFill>
                  <a:prstClr val="black"/>
                </a:solidFill>
              </a:endParaRPr>
            </a:p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(</a:t>
              </a:r>
              <a:r>
                <a:rPr lang="en-GB" sz="1100" b="1" dirty="0" err="1">
                  <a:solidFill>
                    <a:prstClr val="black"/>
                  </a:solidFill>
                </a:rPr>
                <a:t>nuc</a:t>
              </a:r>
              <a:r>
                <a:rPr lang="en-GB" sz="1100" b="1" dirty="0">
                  <a:solidFill>
                    <a:prstClr val="black"/>
                  </a:solidFill>
                </a:rPr>
                <a:t> inhibitor)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1800000">
              <a:off x="3463140" y="4597950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</p:grpSp>
      <p:grpSp>
        <p:nvGrpSpPr>
          <p:cNvPr id="67591" name="Group 72"/>
          <p:cNvGrpSpPr>
            <a:grpSpLocks/>
          </p:cNvGrpSpPr>
          <p:nvPr/>
        </p:nvGrpSpPr>
        <p:grpSpPr bwMode="auto">
          <a:xfrm>
            <a:off x="3314700" y="1336675"/>
            <a:ext cx="1673225" cy="1044575"/>
            <a:chOff x="3072395" y="1109106"/>
            <a:chExt cx="1673864" cy="1044096"/>
          </a:xfrm>
        </p:grpSpPr>
        <p:sp>
          <p:nvSpPr>
            <p:cNvPr id="13" name="Rectangle 12"/>
            <p:cNvSpPr/>
            <p:nvPr/>
          </p:nvSpPr>
          <p:spPr>
            <a:xfrm>
              <a:off x="3072395" y="1643900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Alfa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909327" y="1642489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19527" y="1109106"/>
              <a:ext cx="826732" cy="509302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NS5A</a:t>
              </a:r>
            </a:p>
          </p:txBody>
        </p:sp>
      </p:grpSp>
      <p:grpSp>
        <p:nvGrpSpPr>
          <p:cNvPr id="67592" name="Group 77"/>
          <p:cNvGrpSpPr>
            <a:grpSpLocks/>
          </p:cNvGrpSpPr>
          <p:nvPr/>
        </p:nvGrpSpPr>
        <p:grpSpPr bwMode="auto">
          <a:xfrm>
            <a:off x="4078288" y="5008563"/>
            <a:ext cx="1541462" cy="989012"/>
            <a:chOff x="3705529" y="5524011"/>
            <a:chExt cx="1541472" cy="989996"/>
          </a:xfrm>
        </p:grpSpPr>
        <p:sp>
          <p:nvSpPr>
            <p:cNvPr id="17" name="Rectangle 16"/>
            <p:cNvSpPr/>
            <p:nvPr/>
          </p:nvSpPr>
          <p:spPr>
            <a:xfrm rot="19654087">
              <a:off x="4420268" y="5524011"/>
              <a:ext cx="826733" cy="535644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NS5A</a:t>
              </a:r>
            </a:p>
          </p:txBody>
        </p:sp>
        <p:sp>
          <p:nvSpPr>
            <p:cNvPr id="18" name="Rectangle 17"/>
            <p:cNvSpPr/>
            <p:nvPr/>
          </p:nvSpPr>
          <p:spPr>
            <a:xfrm rot="19654087">
              <a:off x="3705529" y="5973803"/>
              <a:ext cx="829795" cy="540204"/>
            </a:xfrm>
            <a:prstGeom prst="rect">
              <a:avLst/>
            </a:prstGeom>
            <a:solidFill>
              <a:srgbClr val="FF000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NS3/4A</a:t>
              </a:r>
            </a:p>
          </p:txBody>
        </p:sp>
      </p:grpSp>
      <p:grpSp>
        <p:nvGrpSpPr>
          <p:cNvPr id="67593" name="Group 71"/>
          <p:cNvGrpSpPr>
            <a:grpSpLocks/>
          </p:cNvGrpSpPr>
          <p:nvPr/>
        </p:nvGrpSpPr>
        <p:grpSpPr bwMode="auto">
          <a:xfrm>
            <a:off x="2082800" y="2214563"/>
            <a:ext cx="1649413" cy="1268412"/>
            <a:chOff x="1947952" y="2163107"/>
            <a:chExt cx="1649192" cy="1268206"/>
          </a:xfrm>
        </p:grpSpPr>
        <p:sp>
          <p:nvSpPr>
            <p:cNvPr id="20" name="Rectangle 19"/>
            <p:cNvSpPr/>
            <p:nvPr/>
          </p:nvSpPr>
          <p:spPr>
            <a:xfrm rot="988459">
              <a:off x="2760212" y="2922011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  <p:sp>
          <p:nvSpPr>
            <p:cNvPr id="21" name="Rectangle 20"/>
            <p:cNvSpPr/>
            <p:nvPr/>
          </p:nvSpPr>
          <p:spPr>
            <a:xfrm rot="988459">
              <a:off x="1947952" y="2675842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Alfa</a:t>
              </a:r>
            </a:p>
          </p:txBody>
        </p:sp>
        <p:sp>
          <p:nvSpPr>
            <p:cNvPr id="22" name="Rectangle 21"/>
            <p:cNvSpPr/>
            <p:nvPr/>
          </p:nvSpPr>
          <p:spPr>
            <a:xfrm rot="1030646">
              <a:off x="2095863" y="2163107"/>
              <a:ext cx="829795" cy="540203"/>
            </a:xfrm>
            <a:prstGeom prst="rect">
              <a:avLst/>
            </a:prstGeom>
            <a:solidFill>
              <a:srgbClr val="FF000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NS3/4A</a:t>
              </a:r>
              <a:endParaRPr lang="en-GB" sz="1100" b="1" baseline="300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7594" name="Group 75"/>
          <p:cNvGrpSpPr>
            <a:grpSpLocks/>
          </p:cNvGrpSpPr>
          <p:nvPr/>
        </p:nvGrpSpPr>
        <p:grpSpPr bwMode="auto">
          <a:xfrm>
            <a:off x="317500" y="4159250"/>
            <a:ext cx="1682750" cy="1162050"/>
            <a:chOff x="1196401" y="3880347"/>
            <a:chExt cx="1682801" cy="1162785"/>
          </a:xfrm>
        </p:grpSpPr>
        <p:sp>
          <p:nvSpPr>
            <p:cNvPr id="24" name="Rectangle 23"/>
            <p:cNvSpPr/>
            <p:nvPr/>
          </p:nvSpPr>
          <p:spPr>
            <a:xfrm rot="21257472">
              <a:off x="2052470" y="3880347"/>
              <a:ext cx="826732" cy="540000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NS5A</a:t>
              </a:r>
            </a:p>
          </p:txBody>
        </p:sp>
        <p:sp>
          <p:nvSpPr>
            <p:cNvPr id="25" name="Rectangle 24"/>
            <p:cNvSpPr/>
            <p:nvPr/>
          </p:nvSpPr>
          <p:spPr>
            <a:xfrm rot="21223039">
              <a:off x="1196401" y="3970121"/>
              <a:ext cx="829795" cy="540204"/>
            </a:xfrm>
            <a:prstGeom prst="rect">
              <a:avLst/>
            </a:prstGeom>
            <a:solidFill>
              <a:srgbClr val="FF000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NS3/4A</a:t>
              </a:r>
            </a:p>
          </p:txBody>
        </p:sp>
        <p:sp>
          <p:nvSpPr>
            <p:cNvPr id="26" name="Rectangle 25"/>
            <p:cNvSpPr/>
            <p:nvPr/>
          </p:nvSpPr>
          <p:spPr>
            <a:xfrm rot="21192873">
              <a:off x="1255572" y="4533830"/>
              <a:ext cx="848784" cy="509302"/>
            </a:xfrm>
            <a:prstGeom prst="rect">
              <a:avLst/>
            </a:prstGeom>
            <a:solidFill>
              <a:srgbClr val="35A8FF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NS5B</a:t>
              </a:r>
              <a:endParaRPr lang="en-GB" sz="1100" b="1" baseline="30000" dirty="0">
                <a:solidFill>
                  <a:prstClr val="black"/>
                </a:solidFill>
              </a:endParaRPr>
            </a:p>
            <a:p>
              <a:pPr algn="ctr">
                <a:defRPr/>
              </a:pPr>
              <a:r>
                <a:rPr lang="en-GB" sz="1050" b="1" dirty="0">
                  <a:solidFill>
                    <a:prstClr val="black"/>
                  </a:solidFill>
                </a:rPr>
                <a:t>(non-</a:t>
              </a:r>
              <a:r>
                <a:rPr lang="en-GB" sz="1050" b="1" dirty="0" err="1">
                  <a:solidFill>
                    <a:prstClr val="black"/>
                  </a:solidFill>
                </a:rPr>
                <a:t>nuc</a:t>
              </a:r>
              <a:r>
                <a:rPr lang="en-GB" sz="1050" b="1" dirty="0">
                  <a:solidFill>
                    <a:prstClr val="black"/>
                  </a:solidFill>
                </a:rPr>
                <a:t> inhibitor)</a:t>
              </a:r>
            </a:p>
          </p:txBody>
        </p:sp>
      </p:grpSp>
      <p:grpSp>
        <p:nvGrpSpPr>
          <p:cNvPr id="67595" name="Group 6"/>
          <p:cNvGrpSpPr>
            <a:grpSpLocks/>
          </p:cNvGrpSpPr>
          <p:nvPr/>
        </p:nvGrpSpPr>
        <p:grpSpPr bwMode="auto">
          <a:xfrm>
            <a:off x="273050" y="2770188"/>
            <a:ext cx="1066800" cy="966787"/>
            <a:chOff x="273697" y="2876080"/>
            <a:chExt cx="1065362" cy="967626"/>
          </a:xfrm>
        </p:grpSpPr>
        <p:sp>
          <p:nvSpPr>
            <p:cNvPr id="28" name="Rectangle 27"/>
            <p:cNvSpPr/>
            <p:nvPr/>
          </p:nvSpPr>
          <p:spPr>
            <a:xfrm rot="19989404">
              <a:off x="273697" y="2876080"/>
              <a:ext cx="837171" cy="509302"/>
            </a:xfrm>
            <a:prstGeom prst="rect">
              <a:avLst/>
            </a:prstGeom>
            <a:solidFill>
              <a:srgbClr val="604A7B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Lambda</a:t>
              </a:r>
            </a:p>
          </p:txBody>
        </p:sp>
        <p:sp>
          <p:nvSpPr>
            <p:cNvPr id="29" name="Rectangle 28"/>
            <p:cNvSpPr/>
            <p:nvPr/>
          </p:nvSpPr>
          <p:spPr>
            <a:xfrm rot="20039091">
              <a:off x="502127" y="3334404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</p:grpSp>
      <p:grpSp>
        <p:nvGrpSpPr>
          <p:cNvPr id="67596" name="Group 76"/>
          <p:cNvGrpSpPr>
            <a:grpSpLocks/>
          </p:cNvGrpSpPr>
          <p:nvPr/>
        </p:nvGrpSpPr>
        <p:grpSpPr bwMode="auto">
          <a:xfrm>
            <a:off x="1638300" y="4978400"/>
            <a:ext cx="1749425" cy="1052513"/>
            <a:chOff x="1833793" y="5560317"/>
            <a:chExt cx="1748833" cy="1051579"/>
          </a:xfrm>
        </p:grpSpPr>
        <p:sp>
          <p:nvSpPr>
            <p:cNvPr id="31" name="Rectangle 30"/>
            <p:cNvSpPr/>
            <p:nvPr/>
          </p:nvSpPr>
          <p:spPr>
            <a:xfrm rot="539138">
              <a:off x="2752831" y="5696976"/>
              <a:ext cx="829795" cy="540204"/>
            </a:xfrm>
            <a:prstGeom prst="rect">
              <a:avLst/>
            </a:prstGeom>
            <a:solidFill>
              <a:srgbClr val="FF000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NS3/4A</a:t>
              </a:r>
            </a:p>
          </p:txBody>
        </p:sp>
        <p:sp>
          <p:nvSpPr>
            <p:cNvPr id="32" name="Rectangle 31"/>
            <p:cNvSpPr/>
            <p:nvPr/>
          </p:nvSpPr>
          <p:spPr>
            <a:xfrm rot="492465">
              <a:off x="1927036" y="5560317"/>
              <a:ext cx="837171" cy="538091"/>
            </a:xfrm>
            <a:prstGeom prst="rect">
              <a:avLst/>
            </a:prstGeom>
            <a:solidFill>
              <a:srgbClr val="604A7B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Lambda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 rot="542152">
              <a:off x="1833793" y="6102594"/>
              <a:ext cx="836933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</p:grpSp>
      <p:grpSp>
        <p:nvGrpSpPr>
          <p:cNvPr id="67597" name="Group 73"/>
          <p:cNvGrpSpPr>
            <a:grpSpLocks/>
          </p:cNvGrpSpPr>
          <p:nvPr/>
        </p:nvGrpSpPr>
        <p:grpSpPr bwMode="auto">
          <a:xfrm>
            <a:off x="4021138" y="2735263"/>
            <a:ext cx="1689100" cy="1136650"/>
            <a:chOff x="4020578" y="2971658"/>
            <a:chExt cx="1689326" cy="1135356"/>
          </a:xfrm>
        </p:grpSpPr>
        <p:sp>
          <p:nvSpPr>
            <p:cNvPr id="35" name="Rectangle 34"/>
            <p:cNvSpPr/>
            <p:nvPr/>
          </p:nvSpPr>
          <p:spPr>
            <a:xfrm rot="350140">
              <a:off x="4020578" y="2971658"/>
              <a:ext cx="837171" cy="538091"/>
            </a:xfrm>
            <a:prstGeom prst="rect">
              <a:avLst/>
            </a:prstGeom>
            <a:solidFill>
              <a:srgbClr val="604A7B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Lambda</a:t>
              </a:r>
            </a:p>
          </p:txBody>
        </p:sp>
        <p:sp>
          <p:nvSpPr>
            <p:cNvPr id="36" name="Rectangle 35"/>
            <p:cNvSpPr/>
            <p:nvPr/>
          </p:nvSpPr>
          <p:spPr>
            <a:xfrm rot="277834">
              <a:off x="4832602" y="3597712"/>
              <a:ext cx="836930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  <p:sp>
          <p:nvSpPr>
            <p:cNvPr id="37" name="Rectangle 36"/>
            <p:cNvSpPr/>
            <p:nvPr/>
          </p:nvSpPr>
          <p:spPr>
            <a:xfrm rot="316895">
              <a:off x="4883172" y="3066136"/>
              <a:ext cx="826732" cy="509302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NS5A</a:t>
              </a:r>
            </a:p>
          </p:txBody>
        </p:sp>
      </p:grpSp>
      <p:grpSp>
        <p:nvGrpSpPr>
          <p:cNvPr id="67598" name="Group 5"/>
          <p:cNvGrpSpPr>
            <a:grpSpLocks/>
          </p:cNvGrpSpPr>
          <p:nvPr/>
        </p:nvGrpSpPr>
        <p:grpSpPr bwMode="auto">
          <a:xfrm>
            <a:off x="219075" y="1309688"/>
            <a:ext cx="1755775" cy="1162050"/>
            <a:chOff x="218710" y="1358216"/>
            <a:chExt cx="1755780" cy="1162928"/>
          </a:xfrm>
        </p:grpSpPr>
        <p:sp>
          <p:nvSpPr>
            <p:cNvPr id="39" name="Rectangle 38"/>
            <p:cNvSpPr/>
            <p:nvPr/>
          </p:nvSpPr>
          <p:spPr>
            <a:xfrm rot="21180000">
              <a:off x="1078934" y="1358216"/>
              <a:ext cx="826732" cy="540000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NS5A</a:t>
              </a:r>
            </a:p>
          </p:txBody>
        </p:sp>
        <p:sp>
          <p:nvSpPr>
            <p:cNvPr id="40" name="Rectangle 39"/>
            <p:cNvSpPr/>
            <p:nvPr/>
          </p:nvSpPr>
          <p:spPr>
            <a:xfrm rot="21180852">
              <a:off x="288751" y="2011842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Alfa</a:t>
              </a:r>
            </a:p>
          </p:txBody>
        </p:sp>
        <p:sp>
          <p:nvSpPr>
            <p:cNvPr id="41" name="Rectangle 40"/>
            <p:cNvSpPr/>
            <p:nvPr/>
          </p:nvSpPr>
          <p:spPr>
            <a:xfrm rot="21180852">
              <a:off x="1137558" y="1905586"/>
              <a:ext cx="836932" cy="509302"/>
            </a:xfrm>
            <a:prstGeom prst="rect">
              <a:avLst/>
            </a:prstGeom>
            <a:solidFill>
              <a:schemeClr val="bg1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RBV</a:t>
              </a:r>
            </a:p>
          </p:txBody>
        </p:sp>
        <p:sp>
          <p:nvSpPr>
            <p:cNvPr id="42" name="Rectangle 41"/>
            <p:cNvSpPr/>
            <p:nvPr/>
          </p:nvSpPr>
          <p:spPr>
            <a:xfrm rot="21158344">
              <a:off x="218710" y="1456834"/>
              <a:ext cx="829795" cy="540204"/>
            </a:xfrm>
            <a:prstGeom prst="rect">
              <a:avLst/>
            </a:prstGeom>
            <a:solidFill>
              <a:srgbClr val="FF000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NS3/4A</a:t>
              </a:r>
            </a:p>
          </p:txBody>
        </p:sp>
      </p:grpSp>
      <p:sp>
        <p:nvSpPr>
          <p:cNvPr id="23" name="TextBox 26"/>
          <p:cNvSpPr txBox="1"/>
          <p:nvPr/>
        </p:nvSpPr>
        <p:spPr>
          <a:xfrm>
            <a:off x="5643570" y="6532670"/>
            <a:ext cx="3470351" cy="2539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SG" sz="1050" dirty="0"/>
              <a:t>Alfa, Peg-IFN alfa-2a; Lambda, Peg-IFN lambda-1a</a:t>
            </a:r>
            <a:r>
              <a:rPr lang="en-SG" sz="1050" dirty="0" smtClean="0"/>
              <a:t>.</a:t>
            </a:r>
            <a:endParaRPr lang="en-AU" sz="1050" dirty="0"/>
          </a:p>
        </p:txBody>
      </p:sp>
      <p:grpSp>
        <p:nvGrpSpPr>
          <p:cNvPr id="67600" name="Group 22"/>
          <p:cNvGrpSpPr>
            <a:grpSpLocks/>
          </p:cNvGrpSpPr>
          <p:nvPr/>
        </p:nvGrpSpPr>
        <p:grpSpPr bwMode="auto">
          <a:xfrm>
            <a:off x="3821113" y="4002088"/>
            <a:ext cx="892175" cy="1069975"/>
            <a:chOff x="3938831" y="4018285"/>
            <a:chExt cx="892252" cy="1071170"/>
          </a:xfrm>
        </p:grpSpPr>
        <p:sp>
          <p:nvSpPr>
            <p:cNvPr id="43" name="Rectangle 42"/>
            <p:cNvSpPr/>
            <p:nvPr/>
          </p:nvSpPr>
          <p:spPr>
            <a:xfrm rot="21180000">
              <a:off x="3938831" y="4018285"/>
              <a:ext cx="826732" cy="540000"/>
            </a:xfrm>
            <a:prstGeom prst="rect">
              <a:avLst/>
            </a:prstGeom>
            <a:solidFill>
              <a:srgbClr val="00B05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200" b="1" dirty="0">
                  <a:solidFill>
                    <a:prstClr val="black"/>
                  </a:solidFill>
                </a:rPr>
                <a:t>NS5A</a:t>
              </a:r>
            </a:p>
          </p:txBody>
        </p:sp>
        <p:sp>
          <p:nvSpPr>
            <p:cNvPr id="44" name="Rectangle 43"/>
            <p:cNvSpPr/>
            <p:nvPr/>
          </p:nvSpPr>
          <p:spPr>
            <a:xfrm rot="21180000">
              <a:off x="4003083" y="4580154"/>
              <a:ext cx="828000" cy="509301"/>
            </a:xfrm>
            <a:prstGeom prst="rect">
              <a:avLst/>
            </a:prstGeom>
            <a:solidFill>
              <a:srgbClr val="0070C0"/>
            </a:solidFill>
            <a:scene3d>
              <a:camera prst="orthographicFront"/>
              <a:lightRig rig="threePt" dir="t">
                <a:rot lat="0" lon="0" rev="0"/>
              </a:lightRig>
            </a:scene3d>
            <a:sp3d prstMaterial="plastic"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NS5B</a:t>
              </a:r>
              <a:endParaRPr lang="en-GB" sz="1100" b="1" baseline="30000" dirty="0">
                <a:solidFill>
                  <a:prstClr val="black"/>
                </a:solidFill>
              </a:endParaRPr>
            </a:p>
            <a:p>
              <a:pPr algn="ctr">
                <a:defRPr/>
              </a:pPr>
              <a:r>
                <a:rPr lang="en-GB" sz="1100" b="1" dirty="0">
                  <a:solidFill>
                    <a:prstClr val="black"/>
                  </a:solidFill>
                </a:rPr>
                <a:t>(</a:t>
              </a:r>
              <a:r>
                <a:rPr lang="en-GB" sz="1100" b="1" dirty="0" err="1">
                  <a:solidFill>
                    <a:prstClr val="black"/>
                  </a:solidFill>
                </a:rPr>
                <a:t>nuc</a:t>
              </a:r>
              <a:r>
                <a:rPr lang="en-GB" sz="1100" b="1" dirty="0">
                  <a:solidFill>
                    <a:prstClr val="black"/>
                  </a:solidFill>
                </a:rPr>
                <a:t> inhibitor)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561510" y="5805264"/>
            <a:ext cx="3353890" cy="369332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IFN-free DAAs with SVR &gt;90%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72195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1557338"/>
            <a:ext cx="3287713" cy="576262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altLang="en-US" sz="2400" b="1" dirty="0" smtClean="0">
                <a:solidFill>
                  <a:schemeClr val="bg1"/>
                </a:solidFill>
              </a:rPr>
              <a:t>Currently, yes 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50825" y="476672"/>
            <a:ext cx="8569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ea typeface="MS Gothic" pitchFamily="49" charset="-128"/>
              </a:rPr>
              <a:t>Is there still a role for interferon?</a:t>
            </a:r>
            <a:endParaRPr lang="en-US" sz="3600" b="1" dirty="0">
              <a:solidFill>
                <a:srgbClr val="FF0000"/>
              </a:solidFill>
              <a:ea typeface="MS Gothic" pitchFamily="49" charset="-128"/>
            </a:endParaRPr>
          </a:p>
        </p:txBody>
      </p:sp>
      <p:sp>
        <p:nvSpPr>
          <p:cNvPr id="4" name="Title 26"/>
          <p:cNvSpPr txBox="1">
            <a:spLocks/>
          </p:cNvSpPr>
          <p:nvPr/>
        </p:nvSpPr>
        <p:spPr bwMode="auto">
          <a:xfrm>
            <a:off x="1115616" y="2636912"/>
            <a:ext cx="5616624" cy="1008112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altLang="en-US" sz="2400" b="1" kern="0" dirty="0" smtClean="0">
                <a:solidFill>
                  <a:schemeClr val="bg1"/>
                </a:solidFill>
              </a:rPr>
              <a:t>Probably , yes in near future, </a:t>
            </a:r>
          </a:p>
          <a:p>
            <a:pPr eaLnBrk="1" hangingPunct="1"/>
            <a:r>
              <a:rPr lang="en-US" altLang="en-US" sz="2400" b="1" kern="0" dirty="0" smtClean="0">
                <a:solidFill>
                  <a:schemeClr val="bg1"/>
                </a:solidFill>
              </a:rPr>
              <a:t>particularly in Asia  </a:t>
            </a:r>
          </a:p>
        </p:txBody>
      </p:sp>
      <p:sp>
        <p:nvSpPr>
          <p:cNvPr id="5" name="Title 26"/>
          <p:cNvSpPr txBox="1">
            <a:spLocks/>
          </p:cNvSpPr>
          <p:nvPr/>
        </p:nvSpPr>
        <p:spPr bwMode="auto">
          <a:xfrm>
            <a:off x="2339752" y="4221088"/>
            <a:ext cx="5616624" cy="720080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altLang="en-US" sz="2400" b="1" kern="0" dirty="0" smtClean="0">
                <a:solidFill>
                  <a:schemeClr val="bg1"/>
                </a:solidFill>
              </a:rPr>
              <a:t>Counting down the final day of IFN </a:t>
            </a:r>
          </a:p>
        </p:txBody>
      </p:sp>
      <p:sp>
        <p:nvSpPr>
          <p:cNvPr id="6" name="Title 26"/>
          <p:cNvSpPr txBox="1">
            <a:spLocks/>
          </p:cNvSpPr>
          <p:nvPr/>
        </p:nvSpPr>
        <p:spPr bwMode="auto">
          <a:xfrm>
            <a:off x="1475656" y="5805264"/>
            <a:ext cx="5616624" cy="43204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hangingPunct="1"/>
            <a:r>
              <a:rPr lang="en-US" altLang="en-US" sz="2000" b="1" kern="0" dirty="0" smtClean="0">
                <a:solidFill>
                  <a:schemeClr val="bg1">
                    <a:lumMod val="95000"/>
                  </a:schemeClr>
                </a:solidFill>
              </a:rPr>
              <a:t>Revival of IFN? </a:t>
            </a:r>
          </a:p>
        </p:txBody>
      </p:sp>
    </p:spTree>
    <p:extLst>
      <p:ext uri="{BB962C8B-B14F-4D97-AF65-F5344CB8AC3E}">
        <p14:creationId xmlns:p14="http://schemas.microsoft.com/office/powerpoint/2010/main" val="17698504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1312863"/>
            <a:ext cx="8229600" cy="2763837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IFN may have potential role to rescue CHC failed to IFN-free DAA therapy</a:t>
            </a:r>
          </a:p>
        </p:txBody>
      </p:sp>
    </p:spTree>
    <p:extLst>
      <p:ext uri="{BB962C8B-B14F-4D97-AF65-F5344CB8AC3E}">
        <p14:creationId xmlns:p14="http://schemas.microsoft.com/office/powerpoint/2010/main" val="190533811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3"/>
          <p:cNvSpPr txBox="1">
            <a:spLocks noChangeArrowheads="1"/>
          </p:cNvSpPr>
          <p:nvPr/>
        </p:nvSpPr>
        <p:spPr bwMode="auto">
          <a:xfrm>
            <a:off x="928662" y="563563"/>
            <a:ext cx="7286676" cy="579437"/>
          </a:xfrm>
          <a:prstGeom prst="rect">
            <a:avLst/>
          </a:pr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sz="3200" b="1" dirty="0">
                <a:solidFill>
                  <a:srgbClr val="000000"/>
                </a:solidFill>
                <a:ea typeface="PMingLiU" pitchFamily="18" charset="-120"/>
              </a:rPr>
              <a:t>Conclusions </a:t>
            </a:r>
            <a:r>
              <a:rPr lang="en-GB" sz="3200" b="1" dirty="0" smtClean="0">
                <a:solidFill>
                  <a:srgbClr val="000000"/>
                </a:solidFill>
                <a:ea typeface="PMingLiU" pitchFamily="18" charset="-120"/>
              </a:rPr>
              <a:t>: Role of IFN</a:t>
            </a:r>
            <a:r>
              <a:rPr lang="en-GB" sz="2400" b="1" dirty="0" smtClean="0">
                <a:solidFill>
                  <a:srgbClr val="000000"/>
                </a:solidFill>
                <a:ea typeface="PMingLiU" pitchFamily="18" charset="-120"/>
              </a:rPr>
              <a:t> </a:t>
            </a:r>
            <a:endParaRPr lang="en-GB" sz="2400" b="1" dirty="0">
              <a:solidFill>
                <a:srgbClr val="000000"/>
              </a:solidFill>
              <a:ea typeface="PMingLiU" pitchFamily="18" charset="-120"/>
            </a:endParaRPr>
          </a:p>
        </p:txBody>
      </p:sp>
      <p:sp>
        <p:nvSpPr>
          <p:cNvPr id="242693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82296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>
                <a:solidFill>
                  <a:schemeClr val="bg1"/>
                </a:solidFill>
                <a:ea typeface="SimSun" pitchFamily="2" charset="-122"/>
              </a:rPr>
              <a:t>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Due to unaffordability and unavailability of new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DAAs</a:t>
            </a:r>
          </a:p>
          <a:p>
            <a:pPr lvl="1">
              <a:spcBef>
                <a:spcPct val="50000"/>
              </a:spcBef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SOF is 74,000 $ under special request in Central Asia and </a:t>
            </a:r>
            <a:r>
              <a:rPr lang="en-GB" altLang="zh-CN" sz="2000" dirty="0" err="1" smtClean="0">
                <a:solidFill>
                  <a:schemeClr val="bg1"/>
                </a:solidFill>
                <a:ea typeface="SimSun" pitchFamily="2" charset="-122"/>
              </a:rPr>
              <a:t>TransCaucasus</a:t>
            </a:r>
            <a:endParaRPr lang="en-GB" altLang="zh-CN" sz="2000" dirty="0" smtClean="0">
              <a:solidFill>
                <a:schemeClr val="bg1"/>
              </a:solidFill>
              <a:ea typeface="SimSun" pitchFamily="2" charset="-122"/>
            </a:endParaRPr>
          </a:p>
          <a:p>
            <a:pPr lvl="1">
              <a:spcBef>
                <a:spcPct val="50000"/>
              </a:spcBef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 err="1" smtClean="0">
                <a:solidFill>
                  <a:schemeClr val="bg1"/>
                </a:solidFill>
                <a:ea typeface="SimSun" pitchFamily="2" charset="-122"/>
              </a:rPr>
              <a:t>PegIFN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/RBV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/(PI?) remains the main current treatment for CHC in Central Asia  </a:t>
            </a:r>
          </a:p>
          <a:p>
            <a:pPr>
              <a:spcBef>
                <a:spcPct val="50000"/>
              </a:spcBef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 IFN is a part of currently available DAAs treatment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strategies </a:t>
            </a:r>
            <a:endParaRPr lang="en-GB" altLang="zh-CN" sz="2000" dirty="0" smtClean="0">
              <a:solidFill>
                <a:schemeClr val="bg1"/>
              </a:solidFill>
              <a:ea typeface="SimSun" pitchFamily="2" charset="-122"/>
            </a:endParaRPr>
          </a:p>
          <a:p>
            <a:pPr>
              <a:spcBef>
                <a:spcPct val="50000"/>
              </a:spcBef>
              <a:buClr>
                <a:srgbClr val="7030A0"/>
              </a:buClr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 IFN still have a role in near future DAA therapy,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particularly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in G3 </a:t>
            </a:r>
          </a:p>
          <a:p>
            <a:pPr>
              <a:spcBef>
                <a:spcPct val="50000"/>
              </a:spcBef>
              <a:buClr>
                <a:srgbClr val="C00000"/>
              </a:buClr>
              <a:buFontTx/>
              <a:buChar char="•"/>
              <a:tabLst>
                <a:tab pos="176213" algn="l"/>
              </a:tabLst>
              <a:defRPr/>
            </a:pPr>
            <a:r>
              <a:rPr lang="en-GB" sz="2000" dirty="0" smtClean="0">
                <a:solidFill>
                  <a:schemeClr val="bg1"/>
                </a:solidFill>
                <a:ea typeface="SimSun" pitchFamily="2" charset="-122"/>
              </a:rPr>
              <a:t> Counting down for the final day of IFN  in Central Asia will be started in future </a:t>
            </a:r>
          </a:p>
          <a:p>
            <a:pPr>
              <a:spcBef>
                <a:spcPct val="50000"/>
              </a:spcBef>
              <a:buFontTx/>
              <a:buChar char="•"/>
              <a:tabLst>
                <a:tab pos="176213" algn="l"/>
              </a:tabLst>
              <a:defRPr/>
            </a:pP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 </a:t>
            </a:r>
            <a:r>
              <a:rPr lang="en-GB" altLang="zh-CN" sz="2000" dirty="0" err="1" smtClean="0">
                <a:solidFill>
                  <a:schemeClr val="bg1"/>
                </a:solidFill>
                <a:ea typeface="SimSun" pitchFamily="2" charset="-122"/>
              </a:rPr>
              <a:t>IFN+Riba</a:t>
            </a:r>
            <a:r>
              <a:rPr lang="en-GB" altLang="zh-CN" sz="2000" dirty="0" err="1" smtClean="0">
                <a:solidFill>
                  <a:schemeClr val="bg1"/>
                </a:solidFill>
                <a:ea typeface="SimSun" pitchFamily="2" charset="-122"/>
              </a:rPr>
              <a:t>+DAAs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may have potential role in rescue patients who failed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to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multiple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all oral DAA </a:t>
            </a:r>
            <a:r>
              <a:rPr lang="en-GB" altLang="zh-CN" sz="2000" dirty="0" smtClean="0">
                <a:solidFill>
                  <a:schemeClr val="bg1"/>
                </a:solidFill>
                <a:ea typeface="SimSun" pitchFamily="2" charset="-122"/>
              </a:rPr>
              <a:t>therapy</a:t>
            </a:r>
            <a:endParaRPr lang="th-TH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761070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6554867" cy="1524000"/>
          </a:xfrm>
        </p:spPr>
        <p:txBody>
          <a:bodyPr/>
          <a:lstStyle/>
          <a:p>
            <a:r>
              <a:rPr lang="en-US" dirty="0" smtClean="0"/>
              <a:t>Thank you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7855024" cy="3767670"/>
          </a:xfrm>
        </p:spPr>
        <p:txBody>
          <a:bodyPr/>
          <a:lstStyle/>
          <a:p>
            <a:r>
              <a:rPr lang="en-US" dirty="0" smtClean="0"/>
              <a:t>Teerha Piratvisuth MD </a:t>
            </a:r>
            <a:r>
              <a:rPr lang="en-US" dirty="0" smtClean="0"/>
              <a:t>Thailand for </a:t>
            </a:r>
            <a:r>
              <a:rPr lang="en-US" dirty="0" smtClean="0"/>
              <a:t>his insightful slides</a:t>
            </a:r>
          </a:p>
          <a:p>
            <a:endParaRPr lang="en-US" dirty="0"/>
          </a:p>
          <a:p>
            <a:r>
              <a:rPr lang="en-US" dirty="0" smtClean="0"/>
              <a:t>The Transcaucasus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1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914400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en-US" altLang="en-US" sz="3600" b="1" smtClean="0"/>
              <a:t>Development of HCV treatment</a:t>
            </a:r>
          </a:p>
        </p:txBody>
      </p:sp>
      <p:cxnSp>
        <p:nvCxnSpPr>
          <p:cNvPr id="62467" name="Straight Connector 35"/>
          <p:cNvCxnSpPr>
            <a:cxnSpLocks noChangeShapeType="1"/>
            <a:stCxn id="62474" idx="2"/>
          </p:cNvCxnSpPr>
          <p:nvPr/>
        </p:nvCxnSpPr>
        <p:spPr bwMode="auto">
          <a:xfrm>
            <a:off x="794965" y="4238625"/>
            <a:ext cx="0" cy="2159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2468" name="Straight Connector 40"/>
          <p:cNvCxnSpPr>
            <a:cxnSpLocks noChangeShapeType="1"/>
          </p:cNvCxnSpPr>
          <p:nvPr/>
        </p:nvCxnSpPr>
        <p:spPr bwMode="auto">
          <a:xfrm flipH="1">
            <a:off x="2004640" y="3594100"/>
            <a:ext cx="3175" cy="290513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2469" name="Straight Connector 42"/>
          <p:cNvCxnSpPr>
            <a:cxnSpLocks noChangeShapeType="1"/>
          </p:cNvCxnSpPr>
          <p:nvPr/>
        </p:nvCxnSpPr>
        <p:spPr bwMode="auto">
          <a:xfrm rot="5400000" flipH="1" flipV="1">
            <a:off x="2822202" y="4313238"/>
            <a:ext cx="282575" cy="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2470" name="Rectangle 1"/>
          <p:cNvSpPr>
            <a:spLocks noChangeArrowheads="1"/>
          </p:cNvSpPr>
          <p:nvPr/>
        </p:nvSpPr>
        <p:spPr bwMode="auto">
          <a:xfrm>
            <a:off x="259977" y="3854450"/>
            <a:ext cx="3557588" cy="369888"/>
          </a:xfrm>
          <a:prstGeom prst="rect">
            <a:avLst/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Tx/>
              <a:buChar char="•"/>
            </a:pPr>
            <a:endParaRPr lang="en-US" altLang="en-US" b="1"/>
          </a:p>
        </p:txBody>
      </p:sp>
      <p:sp>
        <p:nvSpPr>
          <p:cNvPr id="16393" name="Rectangle 3"/>
          <p:cNvSpPr>
            <a:spLocks noChangeArrowheads="1"/>
          </p:cNvSpPr>
          <p:nvPr/>
        </p:nvSpPr>
        <p:spPr bwMode="auto">
          <a:xfrm>
            <a:off x="77415" y="4530725"/>
            <a:ext cx="1441450" cy="522288"/>
          </a:xfrm>
          <a:prstGeom prst="rect">
            <a:avLst/>
          </a:prstGeom>
          <a:noFill/>
          <a:ln w="28575" algn="ctr">
            <a:solidFill>
              <a:srgbClr val="66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>
              <a:buFont typeface="Arial" pitchFamily="34" charset="0"/>
              <a:buNone/>
              <a:defRPr/>
            </a:pPr>
            <a:r>
              <a:rPr lang="en-US" sz="1400" b="1" dirty="0">
                <a:solidFill>
                  <a:srgbClr val="660066"/>
                </a:solidFill>
                <a:ea typeface="ＭＳ Ｐゴシック" charset="-128"/>
                <a:cs typeface="+mn-cs"/>
              </a:rPr>
              <a:t>Standard Interferon</a:t>
            </a:r>
          </a:p>
        </p:txBody>
      </p:sp>
      <p:sp>
        <p:nvSpPr>
          <p:cNvPr id="62472" name="Rectangle 4"/>
          <p:cNvSpPr>
            <a:spLocks noChangeArrowheads="1"/>
          </p:cNvSpPr>
          <p:nvPr/>
        </p:nvSpPr>
        <p:spPr bwMode="auto">
          <a:xfrm>
            <a:off x="1271215" y="2922588"/>
            <a:ext cx="1474787" cy="647700"/>
          </a:xfrm>
          <a:prstGeom prst="rect">
            <a:avLst/>
          </a:prstGeom>
          <a:noFill/>
          <a:ln w="28575" algn="ctr">
            <a:solidFill>
              <a:srgbClr val="66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 b="1">
                <a:solidFill>
                  <a:srgbClr val="660066"/>
                </a:solidFill>
                <a:ea typeface="MS PGothic" pitchFamily="34" charset="-128"/>
              </a:rPr>
              <a:t>Interferon + Ribavirin </a:t>
            </a:r>
          </a:p>
        </p:txBody>
      </p:sp>
      <p:sp>
        <p:nvSpPr>
          <p:cNvPr id="62473" name="Rectangle 5"/>
          <p:cNvSpPr>
            <a:spLocks noChangeArrowheads="1"/>
          </p:cNvSpPr>
          <p:nvPr/>
        </p:nvSpPr>
        <p:spPr bwMode="auto">
          <a:xfrm>
            <a:off x="2106240" y="4470400"/>
            <a:ext cx="1827212" cy="646113"/>
          </a:xfrm>
          <a:prstGeom prst="rect">
            <a:avLst/>
          </a:prstGeom>
          <a:noFill/>
          <a:ln w="28575" algn="ctr">
            <a:solidFill>
              <a:srgbClr val="66FFFF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altLang="en-US" b="1">
                <a:solidFill>
                  <a:srgbClr val="660066"/>
                </a:solidFill>
                <a:ea typeface="MS PGothic" pitchFamily="34" charset="-128"/>
              </a:rPr>
              <a:t>Peginterferon/ Ribavirin</a:t>
            </a:r>
          </a:p>
        </p:txBody>
      </p:sp>
      <p:sp>
        <p:nvSpPr>
          <p:cNvPr id="62474" name="Text Box 7"/>
          <p:cNvSpPr txBox="1">
            <a:spLocks noChangeArrowheads="1"/>
          </p:cNvSpPr>
          <p:nvPr/>
        </p:nvSpPr>
        <p:spPr bwMode="auto">
          <a:xfrm>
            <a:off x="445715" y="3868738"/>
            <a:ext cx="698500" cy="369887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  <a:ea typeface="MS PGothic" pitchFamily="34" charset="-128"/>
              </a:rPr>
              <a:t>1991</a:t>
            </a:r>
          </a:p>
        </p:txBody>
      </p:sp>
      <p:sp>
        <p:nvSpPr>
          <p:cNvPr id="62475" name="Text Box 8"/>
          <p:cNvSpPr txBox="1">
            <a:spLocks noChangeArrowheads="1"/>
          </p:cNvSpPr>
          <p:nvPr/>
        </p:nvSpPr>
        <p:spPr bwMode="auto">
          <a:xfrm>
            <a:off x="1656977" y="3868738"/>
            <a:ext cx="696913" cy="369887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  <a:ea typeface="MS PGothic" pitchFamily="34" charset="-128"/>
              </a:rPr>
              <a:t>1998</a:t>
            </a:r>
          </a:p>
        </p:txBody>
      </p:sp>
      <p:sp>
        <p:nvSpPr>
          <p:cNvPr id="62476" name="Text Box 9"/>
          <p:cNvSpPr txBox="1">
            <a:spLocks noChangeArrowheads="1"/>
          </p:cNvSpPr>
          <p:nvPr/>
        </p:nvSpPr>
        <p:spPr bwMode="auto">
          <a:xfrm>
            <a:off x="2571377" y="3868738"/>
            <a:ext cx="782638" cy="369887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  <a:ea typeface="MS PGothic" pitchFamily="34" charset="-128"/>
              </a:rPr>
              <a:t>2001</a:t>
            </a:r>
          </a:p>
        </p:txBody>
      </p:sp>
      <p:sp>
        <p:nvSpPr>
          <p:cNvPr id="62477" name="Text Box 10"/>
          <p:cNvSpPr txBox="1">
            <a:spLocks noChangeArrowheads="1"/>
          </p:cNvSpPr>
          <p:nvPr/>
        </p:nvSpPr>
        <p:spPr bwMode="auto">
          <a:xfrm>
            <a:off x="7524377" y="2898775"/>
            <a:ext cx="698500" cy="369888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  <a:ea typeface="MS PGothic" pitchFamily="34" charset="-128"/>
              </a:rPr>
              <a:t>2005</a:t>
            </a:r>
          </a:p>
        </p:txBody>
      </p:sp>
      <p:sp>
        <p:nvSpPr>
          <p:cNvPr id="62478" name="Rectangle 6"/>
          <p:cNvSpPr>
            <a:spLocks noChangeArrowheads="1"/>
          </p:cNvSpPr>
          <p:nvPr/>
        </p:nvSpPr>
        <p:spPr bwMode="auto">
          <a:xfrm>
            <a:off x="4209677" y="2071575"/>
            <a:ext cx="1522413" cy="830997"/>
          </a:xfrm>
          <a:prstGeom prst="rect">
            <a:avLst/>
          </a:prstGeom>
          <a:noFill/>
          <a:ln w="28575" algn="ctr">
            <a:solidFill>
              <a:srgbClr val="66FFFF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en-US" sz="1600" b="1" dirty="0" err="1">
                <a:solidFill>
                  <a:srgbClr val="660066"/>
                </a:solidFill>
                <a:ea typeface="MS PGothic" pitchFamily="34" charset="-128"/>
              </a:rPr>
              <a:t>Boceprevir</a:t>
            </a:r>
            <a:r>
              <a:rPr lang="en-US" altLang="en-US" sz="1600" b="1" dirty="0">
                <a:solidFill>
                  <a:srgbClr val="660066"/>
                </a:solidFill>
                <a:ea typeface="MS PGothic" pitchFamily="34" charset="-128"/>
              </a:rPr>
              <a:t> or </a:t>
            </a:r>
            <a:r>
              <a:rPr lang="en-US" altLang="en-US" sz="1600" b="1" dirty="0" err="1">
                <a:solidFill>
                  <a:srgbClr val="660066"/>
                </a:solidFill>
                <a:ea typeface="MS PGothic" pitchFamily="34" charset="-128"/>
              </a:rPr>
              <a:t>Telaprevir</a:t>
            </a:r>
            <a:r>
              <a:rPr lang="en-US" altLang="en-US" sz="1600" b="1" dirty="0">
                <a:solidFill>
                  <a:srgbClr val="660066"/>
                </a:solidFill>
                <a:ea typeface="MS PGothic" pitchFamily="34" charset="-128"/>
              </a:rPr>
              <a:t> + P/R</a:t>
            </a:r>
          </a:p>
        </p:txBody>
      </p:sp>
      <p:sp>
        <p:nvSpPr>
          <p:cNvPr id="62479" name="Right Arrow 14"/>
          <p:cNvSpPr>
            <a:spLocks noChangeArrowheads="1"/>
          </p:cNvSpPr>
          <p:nvPr/>
        </p:nvSpPr>
        <p:spPr bwMode="auto">
          <a:xfrm>
            <a:off x="4693865" y="3109913"/>
            <a:ext cx="3829050" cy="735012"/>
          </a:xfrm>
          <a:prstGeom prst="rightArrow">
            <a:avLst>
              <a:gd name="adj1" fmla="val 50000"/>
              <a:gd name="adj2" fmla="val 49828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altLang="en-US" b="1">
              <a:solidFill>
                <a:schemeClr val="bg1"/>
              </a:solidFill>
              <a:ea typeface="MS PGothic" pitchFamily="34" charset="-128"/>
            </a:endParaRPr>
          </a:p>
        </p:txBody>
      </p:sp>
      <p:cxnSp>
        <p:nvCxnSpPr>
          <p:cNvPr id="62480" name="Straight Connector 40"/>
          <p:cNvCxnSpPr>
            <a:cxnSpLocks noChangeShapeType="1"/>
          </p:cNvCxnSpPr>
          <p:nvPr/>
        </p:nvCxnSpPr>
        <p:spPr bwMode="auto">
          <a:xfrm flipH="1">
            <a:off x="5093915" y="2992438"/>
            <a:ext cx="3175" cy="2905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2481" name="Rectangle 27"/>
          <p:cNvSpPr>
            <a:spLocks noChangeArrowheads="1"/>
          </p:cNvSpPr>
          <p:nvPr/>
        </p:nvSpPr>
        <p:spPr bwMode="auto">
          <a:xfrm rot="-1743622">
            <a:off x="3623890" y="3565525"/>
            <a:ext cx="1235075" cy="371475"/>
          </a:xfrm>
          <a:prstGeom prst="rect">
            <a:avLst/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Tx/>
              <a:buChar char="•"/>
            </a:pPr>
            <a:endParaRPr lang="en-US" altLang="en-US" b="1"/>
          </a:p>
        </p:txBody>
      </p:sp>
      <p:sp>
        <p:nvSpPr>
          <p:cNvPr id="62482" name="Rectangle 28"/>
          <p:cNvSpPr>
            <a:spLocks noChangeArrowheads="1"/>
          </p:cNvSpPr>
          <p:nvPr/>
        </p:nvSpPr>
        <p:spPr bwMode="auto">
          <a:xfrm rot="1743622" flipV="1">
            <a:off x="3639765" y="4148138"/>
            <a:ext cx="1235075" cy="368300"/>
          </a:xfrm>
          <a:prstGeom prst="rect">
            <a:avLst/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>
              <a:spcBef>
                <a:spcPct val="35000"/>
              </a:spcBef>
              <a:spcAft>
                <a:spcPct val="25000"/>
              </a:spcAft>
              <a:buClr>
                <a:schemeClr val="folHlink"/>
              </a:buClr>
              <a:buFontTx/>
              <a:buChar char="•"/>
            </a:pPr>
            <a:endParaRPr lang="en-US" altLang="en-US" b="1"/>
          </a:p>
        </p:txBody>
      </p:sp>
      <p:sp>
        <p:nvSpPr>
          <p:cNvPr id="62483" name="Right Arrow 14"/>
          <p:cNvSpPr>
            <a:spLocks noChangeArrowheads="1"/>
          </p:cNvSpPr>
          <p:nvPr/>
        </p:nvSpPr>
        <p:spPr bwMode="auto">
          <a:xfrm>
            <a:off x="4704977" y="4243388"/>
            <a:ext cx="3827463" cy="735012"/>
          </a:xfrm>
          <a:prstGeom prst="rightArrow">
            <a:avLst>
              <a:gd name="adj1" fmla="val 50000"/>
              <a:gd name="adj2" fmla="val 49807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en-US" altLang="en-US" b="1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62484" name="TextBox 2"/>
          <p:cNvSpPr txBox="1">
            <a:spLocks noChangeArrowheads="1"/>
          </p:cNvSpPr>
          <p:nvPr/>
        </p:nvSpPr>
        <p:spPr bwMode="auto">
          <a:xfrm>
            <a:off x="3923927" y="3517900"/>
            <a:ext cx="7620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 GT1 </a:t>
            </a:r>
          </a:p>
        </p:txBody>
      </p:sp>
      <p:sp>
        <p:nvSpPr>
          <p:cNvPr id="62485" name="TextBox 31"/>
          <p:cNvSpPr txBox="1">
            <a:spLocks noChangeArrowheads="1"/>
          </p:cNvSpPr>
          <p:nvPr/>
        </p:nvSpPr>
        <p:spPr bwMode="auto">
          <a:xfrm>
            <a:off x="3939802" y="4140200"/>
            <a:ext cx="825500" cy="36988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b="1"/>
              <a:t>GT2/3</a:t>
            </a:r>
          </a:p>
        </p:txBody>
      </p:sp>
      <p:sp>
        <p:nvSpPr>
          <p:cNvPr id="62486" name="Text Box 9"/>
          <p:cNvSpPr txBox="1">
            <a:spLocks noChangeArrowheads="1"/>
          </p:cNvSpPr>
          <p:nvPr/>
        </p:nvSpPr>
        <p:spPr bwMode="auto">
          <a:xfrm>
            <a:off x="4708152" y="3282950"/>
            <a:ext cx="782638" cy="369888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b="1">
                <a:solidFill>
                  <a:schemeClr val="bg1"/>
                </a:solidFill>
                <a:ea typeface="MS PGothic" pitchFamily="34" charset="-128"/>
              </a:rPr>
              <a:t>2011</a:t>
            </a:r>
          </a:p>
        </p:txBody>
      </p:sp>
      <p:sp>
        <p:nvSpPr>
          <p:cNvPr id="62487" name="Text Box 9"/>
          <p:cNvSpPr txBox="1">
            <a:spLocks noChangeArrowheads="1"/>
          </p:cNvSpPr>
          <p:nvPr/>
        </p:nvSpPr>
        <p:spPr bwMode="auto">
          <a:xfrm>
            <a:off x="6156176" y="3298825"/>
            <a:ext cx="1199926" cy="369888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chemeClr val="bg1"/>
                </a:solidFill>
                <a:ea typeface="MS PGothic" pitchFamily="34" charset="-128"/>
              </a:rPr>
              <a:t>2013-14</a:t>
            </a:r>
            <a:endParaRPr lang="en-US" altLang="en-US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62488" name="Text Box 9"/>
          <p:cNvSpPr txBox="1">
            <a:spLocks noChangeArrowheads="1"/>
          </p:cNvSpPr>
          <p:nvPr/>
        </p:nvSpPr>
        <p:spPr bwMode="auto">
          <a:xfrm>
            <a:off x="6084168" y="4432300"/>
            <a:ext cx="1312491" cy="369332"/>
          </a:xfrm>
          <a:prstGeom prst="rect">
            <a:avLst/>
          </a:prstGeom>
          <a:noFill/>
          <a:ln w="14288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b="1" dirty="0" smtClean="0">
                <a:solidFill>
                  <a:schemeClr val="bg1"/>
                </a:solidFill>
                <a:ea typeface="MS PGothic" pitchFamily="34" charset="-128"/>
              </a:rPr>
              <a:t>2013-14</a:t>
            </a:r>
            <a:endParaRPr lang="en-US" altLang="en-US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62489" name="Rectangle 6"/>
          <p:cNvSpPr>
            <a:spLocks noChangeArrowheads="1"/>
          </p:cNvSpPr>
          <p:nvPr/>
        </p:nvSpPr>
        <p:spPr bwMode="auto">
          <a:xfrm>
            <a:off x="5796136" y="2121223"/>
            <a:ext cx="1575892" cy="738664"/>
          </a:xfrm>
          <a:prstGeom prst="rect">
            <a:avLst/>
          </a:prstGeom>
          <a:noFill/>
          <a:ln w="28575" algn="ctr">
            <a:solidFill>
              <a:srgbClr val="FF99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en-US" sz="1400" b="1" dirty="0" err="1">
                <a:solidFill>
                  <a:schemeClr val="bg1"/>
                </a:solidFill>
                <a:ea typeface="MS PGothic" pitchFamily="34" charset="-128"/>
              </a:rPr>
              <a:t>Simeprevir</a:t>
            </a:r>
            <a:r>
              <a:rPr lang="en-US" altLang="en-US" sz="1400" b="1" dirty="0">
                <a:solidFill>
                  <a:schemeClr val="bg1"/>
                </a:solidFill>
                <a:ea typeface="MS PGothic" pitchFamily="34" charset="-128"/>
              </a:rPr>
              <a:t> or </a:t>
            </a:r>
            <a:r>
              <a:rPr lang="en-US" altLang="en-US" sz="1400" b="1" dirty="0" err="1">
                <a:solidFill>
                  <a:schemeClr val="bg1"/>
                </a:solidFill>
                <a:ea typeface="MS PGothic" pitchFamily="34" charset="-128"/>
              </a:rPr>
              <a:t>Sofosbuvir</a:t>
            </a:r>
            <a:r>
              <a:rPr lang="en-US" altLang="en-US" sz="1400" b="1" dirty="0">
                <a:solidFill>
                  <a:schemeClr val="bg1"/>
                </a:solidFill>
                <a:ea typeface="MS PGothic" pitchFamily="34" charset="-128"/>
              </a:rPr>
              <a:t> + P/R</a:t>
            </a:r>
          </a:p>
        </p:txBody>
      </p:sp>
      <p:cxnSp>
        <p:nvCxnSpPr>
          <p:cNvPr id="62490" name="Straight Connector 40"/>
          <p:cNvCxnSpPr>
            <a:cxnSpLocks noChangeShapeType="1"/>
          </p:cNvCxnSpPr>
          <p:nvPr/>
        </p:nvCxnSpPr>
        <p:spPr bwMode="auto">
          <a:xfrm flipH="1">
            <a:off x="6588224" y="2998788"/>
            <a:ext cx="3175" cy="290512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2491" name="Straight Connector 40"/>
          <p:cNvCxnSpPr>
            <a:cxnSpLocks noChangeShapeType="1"/>
          </p:cNvCxnSpPr>
          <p:nvPr/>
        </p:nvCxnSpPr>
        <p:spPr bwMode="auto">
          <a:xfrm flipH="1">
            <a:off x="6657057" y="4799013"/>
            <a:ext cx="3175" cy="292100"/>
          </a:xfrm>
          <a:prstGeom prst="lin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5868144" y="5085184"/>
            <a:ext cx="1623218" cy="599569"/>
          </a:xfrm>
          <a:prstGeom prst="rect">
            <a:avLst/>
          </a:prstGeom>
          <a:noFill/>
          <a:ln w="28575" algn="ctr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buFont typeface="Arial" pitchFamily="34" charset="0"/>
              <a:buNone/>
              <a:defRPr/>
            </a:pPr>
            <a:r>
              <a:rPr lang="en-US" sz="1600" b="1" dirty="0">
                <a:solidFill>
                  <a:schemeClr val="bg1"/>
                </a:solidFill>
                <a:ea typeface="ＭＳ Ｐゴシック" charset="-128"/>
                <a:cs typeface="+mn-cs"/>
              </a:rPr>
              <a:t>Sofosbuvir + Ribavirin</a:t>
            </a:r>
          </a:p>
        </p:txBody>
      </p:sp>
      <p:sp>
        <p:nvSpPr>
          <p:cNvPr id="29" name="วงรี 28"/>
          <p:cNvSpPr/>
          <p:nvPr/>
        </p:nvSpPr>
        <p:spPr>
          <a:xfrm>
            <a:off x="218702" y="5181600"/>
            <a:ext cx="990600" cy="609600"/>
          </a:xfrm>
          <a:prstGeom prst="ellipse">
            <a:avLst/>
          </a:prstGeom>
          <a:solidFill>
            <a:srgbClr val="FFCCFF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SVR 15%</a:t>
            </a:r>
          </a:p>
        </p:txBody>
      </p:sp>
      <p:sp>
        <p:nvSpPr>
          <p:cNvPr id="30" name="วงรี 29"/>
          <p:cNvSpPr/>
          <p:nvPr/>
        </p:nvSpPr>
        <p:spPr>
          <a:xfrm>
            <a:off x="1437902" y="2133600"/>
            <a:ext cx="1143000" cy="609600"/>
          </a:xfrm>
          <a:prstGeom prst="ellipse">
            <a:avLst/>
          </a:prstGeom>
          <a:solidFill>
            <a:srgbClr val="FFCCFF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SVR *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20-25%</a:t>
            </a:r>
          </a:p>
        </p:txBody>
      </p:sp>
      <p:sp>
        <p:nvSpPr>
          <p:cNvPr id="31" name="วงรี 30"/>
          <p:cNvSpPr/>
          <p:nvPr/>
        </p:nvSpPr>
        <p:spPr>
          <a:xfrm>
            <a:off x="2352302" y="5181600"/>
            <a:ext cx="1295400" cy="762000"/>
          </a:xfrm>
          <a:prstGeom prst="ellipse">
            <a:avLst/>
          </a:prstGeom>
          <a:solidFill>
            <a:srgbClr val="FFCCFF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SVR</a:t>
            </a:r>
          </a:p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 70% G1 85% G2,3</a:t>
            </a:r>
          </a:p>
        </p:txBody>
      </p:sp>
      <p:sp>
        <p:nvSpPr>
          <p:cNvPr id="32" name="วงรี 31"/>
          <p:cNvSpPr/>
          <p:nvPr/>
        </p:nvSpPr>
        <p:spPr>
          <a:xfrm>
            <a:off x="4562102" y="1371600"/>
            <a:ext cx="990600" cy="609600"/>
          </a:xfrm>
          <a:prstGeom prst="ellipse">
            <a:avLst/>
          </a:prstGeom>
          <a:solidFill>
            <a:srgbClr val="FFCCFF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</a:rPr>
              <a:t>SVR 79%</a:t>
            </a:r>
          </a:p>
        </p:txBody>
      </p:sp>
      <p:sp>
        <p:nvSpPr>
          <p:cNvPr id="33" name="วงรี 32"/>
          <p:cNvSpPr/>
          <p:nvPr/>
        </p:nvSpPr>
        <p:spPr>
          <a:xfrm>
            <a:off x="76200" y="6172200"/>
            <a:ext cx="2514600" cy="533400"/>
          </a:xfrm>
          <a:prstGeom prst="ellipse">
            <a:avLst/>
          </a:prstGeom>
          <a:solidFill>
            <a:srgbClr val="FFCCFF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b="1" dirty="0">
                <a:solidFill>
                  <a:schemeClr val="bg1"/>
                </a:solidFill>
              </a:rPr>
              <a:t>SVR  in Asian</a:t>
            </a:r>
          </a:p>
        </p:txBody>
      </p:sp>
      <p:sp>
        <p:nvSpPr>
          <p:cNvPr id="34" name="Rectangle 6"/>
          <p:cNvSpPr>
            <a:spLocks noChangeArrowheads="1"/>
          </p:cNvSpPr>
          <p:nvPr/>
        </p:nvSpPr>
        <p:spPr bwMode="auto">
          <a:xfrm>
            <a:off x="7460604" y="2132856"/>
            <a:ext cx="1575892" cy="738664"/>
          </a:xfrm>
          <a:prstGeom prst="rect">
            <a:avLst/>
          </a:prstGeom>
          <a:noFill/>
          <a:ln w="28575" algn="ctr">
            <a:solidFill>
              <a:srgbClr val="CC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en-US" sz="1400" b="1" dirty="0" smtClean="0">
                <a:solidFill>
                  <a:schemeClr val="bg1"/>
                </a:solidFill>
                <a:ea typeface="MS PGothic" pitchFamily="34" charset="-128"/>
              </a:rPr>
              <a:t>IFN free DAAs</a:t>
            </a:r>
          </a:p>
          <a:p>
            <a:pPr algn="ctr"/>
            <a:r>
              <a:rPr lang="en-US" altLang="en-US" sz="1400" b="1" dirty="0" smtClean="0">
                <a:solidFill>
                  <a:schemeClr val="bg1"/>
                </a:solidFill>
                <a:ea typeface="MS PGothic" pitchFamily="34" charset="-128"/>
              </a:rPr>
              <a:t>Therapy</a:t>
            </a:r>
          </a:p>
          <a:p>
            <a:pPr algn="ctr"/>
            <a:endParaRPr lang="en-US" altLang="en-US" sz="1400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7585567" y="5138028"/>
            <a:ext cx="1450929" cy="523220"/>
          </a:xfrm>
          <a:prstGeom prst="rect">
            <a:avLst/>
          </a:prstGeom>
          <a:noFill/>
          <a:ln w="28575" algn="ctr">
            <a:solidFill>
              <a:srgbClr val="C0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altLang="en-US" sz="1400" b="1" dirty="0" smtClean="0">
                <a:solidFill>
                  <a:schemeClr val="bg1"/>
                </a:solidFill>
                <a:ea typeface="MS PGothic" pitchFamily="34" charset="-128"/>
              </a:rPr>
              <a:t>IFN free DAAs</a:t>
            </a:r>
          </a:p>
          <a:p>
            <a:pPr algn="ctr"/>
            <a:r>
              <a:rPr lang="en-US" altLang="en-US" sz="1400" b="1" dirty="0" smtClean="0">
                <a:solidFill>
                  <a:schemeClr val="bg1"/>
                </a:solidFill>
                <a:ea typeface="MS PGothic" pitchFamily="34" charset="-128"/>
              </a:rPr>
              <a:t>Therapy</a:t>
            </a:r>
            <a:endParaRPr lang="en-US" altLang="en-US" sz="1400" b="1" dirty="0">
              <a:solidFill>
                <a:schemeClr val="bg1"/>
              </a:solidFill>
              <a:ea typeface="MS PGothic" pitchFamily="34" charset="-128"/>
            </a:endParaRPr>
          </a:p>
        </p:txBody>
      </p:sp>
      <p:sp>
        <p:nvSpPr>
          <p:cNvPr id="36" name="วงรี 31"/>
          <p:cNvSpPr/>
          <p:nvPr/>
        </p:nvSpPr>
        <p:spPr>
          <a:xfrm>
            <a:off x="5957664" y="1340768"/>
            <a:ext cx="1278632" cy="609600"/>
          </a:xfrm>
          <a:prstGeom prst="ellipse">
            <a:avLst/>
          </a:prstGeom>
          <a:solidFill>
            <a:srgbClr val="FFCC99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SVR      85-90+%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วงรี 31"/>
          <p:cNvSpPr/>
          <p:nvPr/>
        </p:nvSpPr>
        <p:spPr>
          <a:xfrm>
            <a:off x="7469832" y="1340768"/>
            <a:ext cx="1278632" cy="609600"/>
          </a:xfrm>
          <a:prstGeom prst="ellipse">
            <a:avLst/>
          </a:prstGeom>
          <a:solidFill>
            <a:srgbClr val="FFCC99"/>
          </a:solidFill>
          <a:ln>
            <a:solidFill>
              <a:srgbClr val="66F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SVR      </a:t>
            </a:r>
            <a:r>
              <a:rPr lang="en-US" sz="1200" b="1" dirty="0">
                <a:solidFill>
                  <a:schemeClr val="bg1"/>
                </a:solidFill>
              </a:rPr>
              <a:t> </a:t>
            </a:r>
            <a:r>
              <a:rPr lang="en-US" sz="1200" b="1" dirty="0" smtClean="0">
                <a:solidFill>
                  <a:schemeClr val="bg1"/>
                </a:solidFill>
              </a:rPr>
              <a:t>   90+%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1312863"/>
            <a:ext cx="8229600" cy="2763837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Although the new therapeutic strategies with DAA is quickly emerging, </a:t>
            </a:r>
            <a:r>
              <a:rPr lang="en-US" altLang="en-US" sz="2800" b="1" dirty="0" err="1" smtClean="0">
                <a:solidFill>
                  <a:schemeClr val="bg1"/>
                </a:solidFill>
              </a:rPr>
              <a:t>PegIFN</a:t>
            </a:r>
            <a:r>
              <a:rPr lang="en-US" altLang="en-US" sz="2800" b="1" dirty="0" smtClean="0">
                <a:solidFill>
                  <a:schemeClr val="bg1"/>
                </a:solidFill>
              </a:rPr>
              <a:t>/RBV remains a standard of care in many countries in Asia </a:t>
            </a:r>
          </a:p>
        </p:txBody>
      </p:sp>
    </p:spTree>
    <p:extLst>
      <p:ext uri="{BB962C8B-B14F-4D97-AF65-F5344CB8AC3E}">
        <p14:creationId xmlns:p14="http://schemas.microsoft.com/office/powerpoint/2010/main" val="37065888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2978" name="Chart 29"/>
          <p:cNvGraphicFramePr>
            <a:graphicFrameLocks/>
          </p:cNvGraphicFramePr>
          <p:nvPr/>
        </p:nvGraphicFramePr>
        <p:xfrm>
          <a:off x="406400" y="1884363"/>
          <a:ext cx="8526463" cy="460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86" r:id="rId3" imgW="8522947" imgH="4602879" progId="Excel.Sheet.8">
                  <p:embed/>
                </p:oleObj>
              </mc:Choice>
              <mc:Fallback>
                <p:oleObj r:id="rId3" imgW="8522947" imgH="4602879" progId="Excel.Sheet.8">
                  <p:embed/>
                  <p:pic>
                    <p:nvPicPr>
                      <p:cNvPr id="0" name="Picture 29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884363"/>
                        <a:ext cx="8526463" cy="460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2979" name="Rectangle 4"/>
          <p:cNvSpPr>
            <a:spLocks noChangeArrowheads="1"/>
          </p:cNvSpPr>
          <p:nvPr/>
        </p:nvSpPr>
        <p:spPr bwMode="auto">
          <a:xfrm>
            <a:off x="1408113" y="6535738"/>
            <a:ext cx="362585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MS PGothic" panose="020B0600070205080204" pitchFamily="34" charset="-128"/>
              </a:rPr>
              <a:t>*~90% eligible for short duration duration therapy</a:t>
            </a:r>
          </a:p>
        </p:txBody>
      </p:sp>
      <p:sp>
        <p:nvSpPr>
          <p:cNvPr id="214025" name="Text Box 9"/>
          <p:cNvSpPr txBox="1">
            <a:spLocks noChangeArrowheads="1"/>
          </p:cNvSpPr>
          <p:nvPr/>
        </p:nvSpPr>
        <p:spPr bwMode="auto">
          <a:xfrm>
            <a:off x="457200" y="1679575"/>
            <a:ext cx="8250238" cy="338138"/>
          </a:xfrm>
          <a:prstGeom prst="rect">
            <a:avLst/>
          </a:prstGeom>
          <a:noFill/>
          <a:ln w="19050">
            <a:solidFill>
              <a:srgbClr val="9900CC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ctr" defTabSz="457200">
              <a:spcBef>
                <a:spcPct val="50000"/>
              </a:spcBef>
              <a:defRPr/>
            </a:pPr>
            <a:r>
              <a:rPr lang="en-US" sz="1600" b="1" dirty="0">
                <a:solidFill>
                  <a:srgbClr val="9900CC"/>
                </a:solidFill>
                <a:latin typeface="Calibri"/>
                <a:ea typeface="ＭＳ Ｐゴシック" charset="-128"/>
                <a:cs typeface="Times New Roman" pitchFamily="18" charset="0"/>
              </a:rPr>
              <a:t>62% of individuals (653/1048) had consented to IL28 </a:t>
            </a:r>
            <a:r>
              <a:rPr lang="en-US" sz="1600" b="1" dirty="0" err="1">
                <a:solidFill>
                  <a:srgbClr val="9900CC"/>
                </a:solidFill>
                <a:latin typeface="Calibri"/>
                <a:ea typeface="ＭＳ Ｐゴシック" charset="-128"/>
                <a:cs typeface="Times New Roman" pitchFamily="18" charset="0"/>
              </a:rPr>
              <a:t>pharmacogenomic</a:t>
            </a:r>
            <a:r>
              <a:rPr lang="en-US" sz="1600" b="1" dirty="0">
                <a:solidFill>
                  <a:srgbClr val="9900CC"/>
                </a:solidFill>
                <a:latin typeface="Calibri"/>
                <a:ea typeface="ＭＳ Ｐゴシック" charset="-128"/>
                <a:cs typeface="Times New Roman" pitchFamily="18" charset="0"/>
              </a:rPr>
              <a:t> studies</a:t>
            </a:r>
            <a:endParaRPr lang="th-TH" sz="1600" b="1" dirty="0">
              <a:solidFill>
                <a:srgbClr val="9900CC"/>
              </a:solidFill>
              <a:latin typeface="Calibri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29" name="Text Box 11"/>
          <p:cNvSpPr txBox="1">
            <a:spLocks noChangeArrowheads="1"/>
          </p:cNvSpPr>
          <p:nvPr/>
        </p:nvSpPr>
        <p:spPr bwMode="auto">
          <a:xfrm rot="-5400000">
            <a:off x="80963" y="3876675"/>
            <a:ext cx="996950" cy="3079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AU" sz="20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(%) SVR</a:t>
            </a:r>
            <a:endParaRPr lang="en-US" sz="20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214032" name="Rectangle 16"/>
          <p:cNvSpPr>
            <a:spLocks noChangeArrowheads="1"/>
          </p:cNvSpPr>
          <p:nvPr/>
        </p:nvSpPr>
        <p:spPr bwMode="auto">
          <a:xfrm>
            <a:off x="1920875" y="5133975"/>
            <a:ext cx="200025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50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64</a:t>
            </a:r>
          </a:p>
        </p:txBody>
      </p:sp>
      <p:sp>
        <p:nvSpPr>
          <p:cNvPr id="214033" name="Rectangle 17"/>
          <p:cNvSpPr>
            <a:spLocks noChangeArrowheads="1"/>
          </p:cNvSpPr>
          <p:nvPr/>
        </p:nvSpPr>
        <p:spPr bwMode="auto">
          <a:xfrm>
            <a:off x="2520950" y="5133975"/>
            <a:ext cx="200025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63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77</a:t>
            </a:r>
          </a:p>
        </p:txBody>
      </p:sp>
      <p:sp>
        <p:nvSpPr>
          <p:cNvPr id="214034" name="Rectangle 18"/>
          <p:cNvSpPr>
            <a:spLocks noChangeArrowheads="1"/>
          </p:cNvSpPr>
          <p:nvPr/>
        </p:nvSpPr>
        <p:spPr bwMode="auto">
          <a:xfrm>
            <a:off x="3105150" y="5133975"/>
            <a:ext cx="198438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44</a:t>
            </a:r>
            <a:endParaRPr lang="en-US" sz="1400" b="1" dirty="0">
              <a:solidFill>
                <a:srgbClr val="FFFFFF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55</a:t>
            </a:r>
          </a:p>
        </p:txBody>
      </p:sp>
      <p:sp>
        <p:nvSpPr>
          <p:cNvPr id="214035" name="Rectangle 19"/>
          <p:cNvSpPr>
            <a:spLocks noChangeArrowheads="1"/>
          </p:cNvSpPr>
          <p:nvPr/>
        </p:nvSpPr>
        <p:spPr bwMode="auto">
          <a:xfrm>
            <a:off x="4279900" y="5133975"/>
            <a:ext cx="288925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33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116</a:t>
            </a:r>
          </a:p>
        </p:txBody>
      </p:sp>
      <p:sp>
        <p:nvSpPr>
          <p:cNvPr id="214036" name="Rectangle 20"/>
          <p:cNvSpPr>
            <a:spLocks noChangeArrowheads="1"/>
          </p:cNvSpPr>
          <p:nvPr/>
        </p:nvSpPr>
        <p:spPr bwMode="auto">
          <a:xfrm>
            <a:off x="4848225" y="5133975"/>
            <a:ext cx="298450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67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103</a:t>
            </a:r>
          </a:p>
        </p:txBody>
      </p:sp>
      <p:sp>
        <p:nvSpPr>
          <p:cNvPr id="214037" name="Rectangle 21"/>
          <p:cNvSpPr>
            <a:spLocks noChangeArrowheads="1"/>
          </p:cNvSpPr>
          <p:nvPr/>
        </p:nvSpPr>
        <p:spPr bwMode="auto">
          <a:xfrm>
            <a:off x="5449888" y="5133975"/>
            <a:ext cx="288925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82</a:t>
            </a:r>
            <a:endParaRPr lang="en-US" sz="1400" b="1" dirty="0">
              <a:solidFill>
                <a:srgbClr val="FFFFFF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115</a:t>
            </a:r>
          </a:p>
        </p:txBody>
      </p:sp>
      <p:sp>
        <p:nvSpPr>
          <p:cNvPr id="214038" name="Rectangle 22"/>
          <p:cNvSpPr>
            <a:spLocks noChangeArrowheads="1"/>
          </p:cNvSpPr>
          <p:nvPr/>
        </p:nvSpPr>
        <p:spPr bwMode="auto">
          <a:xfrm>
            <a:off x="6699250" y="5133975"/>
            <a:ext cx="198438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10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37</a:t>
            </a:r>
          </a:p>
        </p:txBody>
      </p:sp>
      <p:sp>
        <p:nvSpPr>
          <p:cNvPr id="214039" name="Rectangle 23"/>
          <p:cNvSpPr>
            <a:spLocks noChangeArrowheads="1"/>
          </p:cNvSpPr>
          <p:nvPr/>
        </p:nvSpPr>
        <p:spPr bwMode="auto">
          <a:xfrm>
            <a:off x="7272338" y="5133975"/>
            <a:ext cx="198437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23</a:t>
            </a:r>
            <a:endParaRPr lang="en-US" sz="1400" b="1" dirty="0">
              <a:solidFill>
                <a:srgbClr val="000000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000000"/>
                </a:solidFill>
                <a:latin typeface="Calibri"/>
                <a:ea typeface="ＭＳ Ｐゴシック" charset="-128"/>
                <a:cs typeface="Times New Roman" pitchFamily="18" charset="0"/>
              </a:rPr>
              <a:t>42</a:t>
            </a:r>
          </a:p>
        </p:txBody>
      </p:sp>
      <p:sp>
        <p:nvSpPr>
          <p:cNvPr id="214040" name="Rectangle 24"/>
          <p:cNvSpPr>
            <a:spLocks noChangeArrowheads="1"/>
          </p:cNvSpPr>
          <p:nvPr/>
        </p:nvSpPr>
        <p:spPr bwMode="auto">
          <a:xfrm>
            <a:off x="7881938" y="5133975"/>
            <a:ext cx="200025" cy="431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/>
          <a:p>
            <a:pPr algn="ctr" defTabSz="457200">
              <a:defRPr/>
            </a:pPr>
            <a:r>
              <a:rPr lang="en-US" sz="1400" b="1" u="sng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26</a:t>
            </a:r>
            <a:endParaRPr lang="en-US" sz="1400" b="1" dirty="0">
              <a:solidFill>
                <a:srgbClr val="FFFFFF"/>
              </a:solidFill>
              <a:latin typeface="Calibri"/>
              <a:ea typeface="ＭＳ Ｐゴシック" charset="-128"/>
              <a:cs typeface="Times New Roman" pitchFamily="18" charset="0"/>
            </a:endParaRPr>
          </a:p>
          <a:p>
            <a:pPr algn="ctr" defTabSz="457200">
              <a:defRPr/>
            </a:pPr>
            <a:r>
              <a:rPr lang="en-US" sz="1400" b="1" dirty="0">
                <a:solidFill>
                  <a:srgbClr val="FFFFFF"/>
                </a:solidFill>
                <a:latin typeface="Calibri"/>
                <a:ea typeface="ＭＳ Ｐゴシック" charset="-128"/>
                <a:cs typeface="Times New Roman" pitchFamily="18" charset="0"/>
              </a:rPr>
              <a:t>44</a:t>
            </a:r>
          </a:p>
        </p:txBody>
      </p:sp>
      <p:sp>
        <p:nvSpPr>
          <p:cNvPr id="382991" name="Text Box 15"/>
          <p:cNvSpPr txBox="1">
            <a:spLocks noChangeArrowheads="1"/>
          </p:cNvSpPr>
          <p:nvPr/>
        </p:nvSpPr>
        <p:spPr bwMode="auto">
          <a:xfrm>
            <a:off x="609600" y="561975"/>
            <a:ext cx="7943850" cy="609600"/>
          </a:xfrm>
          <a:prstGeom prst="rect">
            <a:avLst/>
          </a:prstGeom>
          <a:solidFill>
            <a:srgbClr val="FF3300"/>
          </a:solidFill>
          <a:ln>
            <a:noFill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400" b="1">
                <a:solidFill>
                  <a:srgbClr val="000000"/>
                </a:solidFill>
                <a:ea typeface="MS PGothic" panose="020B0600070205080204" pitchFamily="34" charset="-128"/>
              </a:rPr>
              <a:t>SPRINT-2:</a:t>
            </a:r>
            <a:r>
              <a:rPr lang="en-US" sz="3200" b="1">
                <a:solidFill>
                  <a:srgbClr val="000000"/>
                </a:solidFill>
                <a:ea typeface="MS PGothic" panose="020B0600070205080204" pitchFamily="34" charset="-128"/>
              </a:rPr>
              <a:t> </a:t>
            </a:r>
            <a:r>
              <a:rPr lang="en-US" sz="2800" b="1">
                <a:solidFill>
                  <a:srgbClr val="000000"/>
                </a:solidFill>
                <a:ea typeface="MS PGothic" panose="020B0600070205080204" pitchFamily="34" charset="-128"/>
              </a:rPr>
              <a:t>SVR by IL28B Polymorphism</a:t>
            </a:r>
            <a:endParaRPr lang="th-TH" sz="2800" b="1">
              <a:solidFill>
                <a:srgbClr val="000000"/>
              </a:solidFill>
              <a:ea typeface="MS PGothic" panose="020B0600070205080204" pitchFamily="34" charset="-128"/>
              <a:cs typeface="Angsana New"/>
            </a:endParaRPr>
          </a:p>
        </p:txBody>
      </p:sp>
      <p:sp>
        <p:nvSpPr>
          <p:cNvPr id="214041" name="Oval 25"/>
          <p:cNvSpPr>
            <a:spLocks noChangeArrowheads="1"/>
          </p:cNvSpPr>
          <p:nvPr/>
        </p:nvSpPr>
        <p:spPr bwMode="auto">
          <a:xfrm>
            <a:off x="1636741" y="2671327"/>
            <a:ext cx="647700" cy="576262"/>
          </a:xfrm>
          <a:prstGeom prst="ellips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defTabSz="457200">
              <a:defRPr/>
            </a:pPr>
            <a:endParaRPr lang="en-GB">
              <a:solidFill>
                <a:srgbClr val="000000"/>
              </a:solidFill>
              <a:latin typeface="Calibri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207399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/>
          <p:cNvSpPr>
            <a:spLocks noChangeArrowheads="1"/>
          </p:cNvSpPr>
          <p:nvPr/>
        </p:nvSpPr>
        <p:spPr bwMode="auto">
          <a:xfrm>
            <a:off x="0" y="908050"/>
            <a:ext cx="9144000" cy="64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>
              <a:solidFill>
                <a:srgbClr val="000000"/>
              </a:solidFill>
              <a:cs typeface="Angsana New"/>
            </a:endParaRPr>
          </a:p>
        </p:txBody>
      </p:sp>
      <p:sp>
        <p:nvSpPr>
          <p:cNvPr id="499716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893763" y="481013"/>
            <a:ext cx="8250237" cy="966787"/>
          </a:xfrm>
          <a:solidFill>
            <a:srgbClr val="FF3300"/>
          </a:solidFill>
        </p:spPr>
        <p:txBody>
          <a:bodyPr/>
          <a:lstStyle/>
          <a:p>
            <a:r>
              <a:rPr lang="en-NZ" sz="2800">
                <a:solidFill>
                  <a:schemeClr val="tx1"/>
                </a:solidFill>
              </a:rPr>
              <a:t>Very high SVR rates with 24 weeks’ therapy in Taiwanese G1 patients with RVR and LVL</a:t>
            </a:r>
            <a:endParaRPr lang="en-GB" sz="2800">
              <a:solidFill>
                <a:schemeClr val="tx1"/>
              </a:solidFill>
            </a:endParaRPr>
          </a:p>
        </p:txBody>
      </p:sp>
      <p:sp>
        <p:nvSpPr>
          <p:cNvPr id="499717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5999163" y="6535738"/>
            <a:ext cx="3144837" cy="166687"/>
          </a:xfrm>
        </p:spPr>
        <p:txBody>
          <a:bodyPr wrap="none" lIns="0" tIns="0" rIns="0" bIns="0" anchor="b">
            <a:spAutoFit/>
          </a:bodyPr>
          <a:lstStyle/>
          <a:p>
            <a:pPr marL="0" indent="0" algn="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chemeClr val="tx1"/>
                </a:solidFill>
                <a:cs typeface="Times New Roman" panose="02020603050405020304" pitchFamily="18" charset="0"/>
              </a:rPr>
              <a:t>YU ML. et al. Hepatology 2008; 47: 1884-93.</a:t>
            </a:r>
          </a:p>
        </p:txBody>
      </p:sp>
      <p:sp>
        <p:nvSpPr>
          <p:cNvPr id="156686" name="Rectangle 14"/>
          <p:cNvSpPr>
            <a:spLocks noChangeArrowheads="1"/>
          </p:cNvSpPr>
          <p:nvPr/>
        </p:nvSpPr>
        <p:spPr bwMode="auto">
          <a:xfrm rot="-5400000">
            <a:off x="110332" y="3683794"/>
            <a:ext cx="895350" cy="27463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000000"/>
                </a:solidFill>
                <a:latin typeface="Arial"/>
                <a:cs typeface="Times New Roman" pitchFamily="18" charset="0"/>
              </a:rPr>
              <a:t>SVR (%)</a:t>
            </a:r>
          </a:p>
        </p:txBody>
      </p:sp>
      <p:sp>
        <p:nvSpPr>
          <p:cNvPr id="499719" name="Text Box 36"/>
          <p:cNvSpPr txBox="1">
            <a:spLocks noChangeArrowheads="1"/>
          </p:cNvSpPr>
          <p:nvPr/>
        </p:nvSpPr>
        <p:spPr bwMode="auto">
          <a:xfrm>
            <a:off x="1408113" y="6370638"/>
            <a:ext cx="2782887" cy="33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GB" sz="1200" b="1">
                <a:solidFill>
                  <a:srgbClr val="000000"/>
                </a:solidFill>
                <a:ea typeface="SimSun" panose="02010600030101010101" pitchFamily="2" charset="-122"/>
              </a:rPr>
              <a:t>RVR = HCV RNA &lt;50 IU/mL at week 4</a:t>
            </a:r>
            <a:r>
              <a:rPr lang="en-US" sz="1200" b="1">
                <a:solidFill>
                  <a:srgbClr val="000000"/>
                </a:solidFill>
                <a:ea typeface="SimSun" panose="02010600030101010101" pitchFamily="2" charset="-122"/>
              </a:rPr>
              <a:t>; </a:t>
            </a:r>
          </a:p>
          <a:p>
            <a:pPr eaLnBrk="1" hangingPunct="1">
              <a:lnSpc>
                <a:spcPct val="90000"/>
              </a:lnSpc>
              <a:buClr>
                <a:srgbClr val="000090"/>
              </a:buClr>
            </a:pPr>
            <a:r>
              <a:rPr lang="en-US" sz="1200" b="1">
                <a:solidFill>
                  <a:srgbClr val="000000"/>
                </a:solidFill>
                <a:ea typeface="SimSun" panose="02010600030101010101" pitchFamily="2" charset="-122"/>
              </a:rPr>
              <a:t>LVL (low viral load) &lt;400 000 IU/mL</a:t>
            </a:r>
            <a:endParaRPr lang="en-GB" sz="1200" b="1">
              <a:solidFill>
                <a:srgbClr val="000000"/>
              </a:solidFill>
              <a:ea typeface="SimSun" panose="02010600030101010101" pitchFamily="2" charset="-122"/>
            </a:endParaRPr>
          </a:p>
        </p:txBody>
      </p:sp>
      <p:grpSp>
        <p:nvGrpSpPr>
          <p:cNvPr id="499720" name="Group 8"/>
          <p:cNvGrpSpPr>
            <a:grpSpLocks/>
          </p:cNvGrpSpPr>
          <p:nvPr/>
        </p:nvGrpSpPr>
        <p:grpSpPr bwMode="auto">
          <a:xfrm>
            <a:off x="847725" y="1617663"/>
            <a:ext cx="7681913" cy="4425950"/>
            <a:chOff x="876085" y="1617340"/>
            <a:chExt cx="7682127" cy="4426726"/>
          </a:xfrm>
        </p:grpSpPr>
        <p:sp>
          <p:nvSpPr>
            <p:cNvPr id="499721" name="Rectangle 2"/>
            <p:cNvSpPr>
              <a:spLocks noChangeArrowheads="1"/>
            </p:cNvSpPr>
            <p:nvPr/>
          </p:nvSpPr>
          <p:spPr bwMode="auto">
            <a:xfrm>
              <a:off x="5026903" y="2216983"/>
              <a:ext cx="704297" cy="3194256"/>
            </a:xfrm>
            <a:prstGeom prst="rect">
              <a:avLst/>
            </a:prstGeom>
            <a:solidFill>
              <a:srgbClr val="FF00FF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499722" name="Rectangle 3"/>
            <p:cNvSpPr>
              <a:spLocks noChangeArrowheads="1"/>
            </p:cNvSpPr>
            <p:nvPr/>
          </p:nvSpPr>
          <p:spPr bwMode="auto">
            <a:xfrm>
              <a:off x="4223603" y="2354534"/>
              <a:ext cx="704297" cy="3056704"/>
            </a:xfrm>
            <a:prstGeom prst="rect">
              <a:avLst/>
            </a:prstGeom>
            <a:solidFill>
              <a:srgbClr val="66CCFF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499723" name="Rectangle 4"/>
            <p:cNvSpPr>
              <a:spLocks noChangeArrowheads="1"/>
            </p:cNvSpPr>
            <p:nvPr/>
          </p:nvSpPr>
          <p:spPr bwMode="auto">
            <a:xfrm>
              <a:off x="7192537" y="3351020"/>
              <a:ext cx="704297" cy="2060219"/>
            </a:xfrm>
            <a:prstGeom prst="rect">
              <a:avLst/>
            </a:prstGeom>
            <a:solidFill>
              <a:srgbClr val="FF00FF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499724" name="Rectangle 5"/>
            <p:cNvSpPr>
              <a:spLocks noChangeArrowheads="1"/>
            </p:cNvSpPr>
            <p:nvPr/>
          </p:nvSpPr>
          <p:spPr bwMode="auto">
            <a:xfrm>
              <a:off x="6389238" y="4280258"/>
              <a:ext cx="704297" cy="1130981"/>
            </a:xfrm>
            <a:prstGeom prst="rect">
              <a:avLst/>
            </a:prstGeom>
            <a:solidFill>
              <a:srgbClr val="66CCFF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499725" name="Rectangle 6"/>
            <p:cNvSpPr>
              <a:spLocks noChangeArrowheads="1"/>
            </p:cNvSpPr>
            <p:nvPr/>
          </p:nvSpPr>
          <p:spPr bwMode="auto">
            <a:xfrm>
              <a:off x="2894844" y="2223096"/>
              <a:ext cx="704297" cy="3188143"/>
            </a:xfrm>
            <a:prstGeom prst="rect">
              <a:avLst/>
            </a:prstGeom>
            <a:solidFill>
              <a:srgbClr val="FF00FF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499726" name="Rectangle 7"/>
            <p:cNvSpPr>
              <a:spLocks noChangeArrowheads="1"/>
            </p:cNvSpPr>
            <p:nvPr/>
          </p:nvSpPr>
          <p:spPr bwMode="auto">
            <a:xfrm>
              <a:off x="2091544" y="2544050"/>
              <a:ext cx="704297" cy="2867189"/>
            </a:xfrm>
            <a:prstGeom prst="rect">
              <a:avLst/>
            </a:prstGeom>
            <a:solidFill>
              <a:srgbClr val="66CCFF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th-TH" b="1">
                <a:solidFill>
                  <a:srgbClr val="000000"/>
                </a:solidFill>
                <a:cs typeface="Angsana New" panose="02020603050405020304" pitchFamily="18" charset="-34"/>
              </a:endParaRPr>
            </a:p>
          </p:txBody>
        </p:sp>
        <p:sp>
          <p:nvSpPr>
            <p:cNvPr id="156681" name="Text Box 9"/>
            <p:cNvSpPr txBox="1">
              <a:spLocks noChangeArrowheads="1"/>
            </p:cNvSpPr>
            <p:nvPr/>
          </p:nvSpPr>
          <p:spPr bwMode="blackWhite">
            <a:xfrm>
              <a:off x="1293610" y="5586786"/>
              <a:ext cx="2260663" cy="35248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lang="de-CH" sz="18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grpSp>
          <p:nvGrpSpPr>
            <p:cNvPr id="499728" name="Group 6"/>
            <p:cNvGrpSpPr>
              <a:grpSpLocks/>
            </p:cNvGrpSpPr>
            <p:nvPr/>
          </p:nvGrpSpPr>
          <p:grpSpPr bwMode="auto">
            <a:xfrm>
              <a:off x="1331036" y="2235323"/>
              <a:ext cx="7227176" cy="3240107"/>
              <a:chOff x="1930400" y="2244725"/>
              <a:chExt cx="6834188" cy="3365500"/>
            </a:xfrm>
          </p:grpSpPr>
          <p:sp>
            <p:nvSpPr>
              <p:cNvPr id="156696" name="Line 24"/>
              <p:cNvSpPr>
                <a:spLocks noChangeShapeType="1"/>
              </p:cNvSpPr>
              <p:nvPr/>
            </p:nvSpPr>
            <p:spPr bwMode="auto">
              <a:xfrm>
                <a:off x="2030119" y="5542825"/>
                <a:ext cx="6734469" cy="165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/>
            </p:spPr>
            <p:txBody>
              <a:bodyPr/>
              <a:lstStyle/>
              <a:p>
                <a:pPr defTabSz="457200">
                  <a:defRPr/>
                </a:pPr>
                <a:endParaRPr lang="en-GB">
                  <a:solidFill>
                    <a:srgbClr val="000000"/>
                  </a:solidFill>
                  <a:latin typeface="Arial"/>
                  <a:cs typeface="ＭＳ Ｐゴシック" charset="-128"/>
                </a:endParaRPr>
              </a:p>
            </p:txBody>
          </p:sp>
          <p:grpSp>
            <p:nvGrpSpPr>
              <p:cNvPr id="499730" name="Group 5"/>
              <p:cNvGrpSpPr>
                <a:grpSpLocks/>
              </p:cNvGrpSpPr>
              <p:nvPr/>
            </p:nvGrpSpPr>
            <p:grpSpPr bwMode="auto">
              <a:xfrm>
                <a:off x="1930400" y="2244725"/>
                <a:ext cx="106363" cy="3365500"/>
                <a:chOff x="1930400" y="2244725"/>
                <a:chExt cx="106363" cy="3365500"/>
              </a:xfrm>
            </p:grpSpPr>
            <p:sp>
              <p:nvSpPr>
                <p:cNvPr id="499731" name="Line 16"/>
                <p:cNvSpPr>
                  <a:spLocks noChangeShapeType="1"/>
                </p:cNvSpPr>
                <p:nvPr/>
              </p:nvSpPr>
              <p:spPr bwMode="auto">
                <a:xfrm>
                  <a:off x="2022475" y="2249488"/>
                  <a:ext cx="7938" cy="3292475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156689" name="Line 17"/>
                <p:cNvSpPr>
                  <a:spLocks noChangeShapeType="1"/>
                </p:cNvSpPr>
                <p:nvPr/>
              </p:nvSpPr>
              <p:spPr bwMode="auto">
                <a:xfrm>
                  <a:off x="1931038" y="5542825"/>
                  <a:ext cx="99081" cy="165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 defTabSz="457200">
                    <a:defRPr/>
                  </a:pPr>
                  <a:endParaRPr lang="en-GB">
                    <a:solidFill>
                      <a:srgbClr val="000000"/>
                    </a:solidFill>
                    <a:latin typeface="Arial"/>
                    <a:cs typeface="ＭＳ Ｐゴシック" charset="-128"/>
                  </a:endParaRPr>
                </a:p>
              </p:txBody>
            </p:sp>
            <p:sp>
              <p:nvSpPr>
                <p:cNvPr id="156690" name="Line 18"/>
                <p:cNvSpPr>
                  <a:spLocks noChangeShapeType="1"/>
                </p:cNvSpPr>
                <p:nvPr/>
              </p:nvSpPr>
              <p:spPr bwMode="auto">
                <a:xfrm>
                  <a:off x="1931038" y="5204735"/>
                  <a:ext cx="99081" cy="164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 defTabSz="457200">
                    <a:defRPr/>
                  </a:pPr>
                  <a:endParaRPr lang="en-GB">
                    <a:solidFill>
                      <a:srgbClr val="000000"/>
                    </a:solidFill>
                    <a:latin typeface="Arial"/>
                    <a:cs typeface="ＭＳ Ｐゴシック" charset="-128"/>
                  </a:endParaRPr>
                </a:p>
              </p:txBody>
            </p:sp>
            <p:sp>
              <p:nvSpPr>
                <p:cNvPr id="499734" name="Line 19"/>
                <p:cNvSpPr>
                  <a:spLocks noChangeShapeType="1"/>
                </p:cNvSpPr>
                <p:nvPr/>
              </p:nvSpPr>
              <p:spPr bwMode="auto">
                <a:xfrm>
                  <a:off x="1930400" y="4870450"/>
                  <a:ext cx="98425" cy="15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35" name="Line 20"/>
                <p:cNvSpPr>
                  <a:spLocks noChangeShapeType="1"/>
                </p:cNvSpPr>
                <p:nvPr/>
              </p:nvSpPr>
              <p:spPr bwMode="auto">
                <a:xfrm>
                  <a:off x="1930400" y="4538663"/>
                  <a:ext cx="98425" cy="158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36" name="Line 21"/>
                <p:cNvSpPr>
                  <a:spLocks noChangeShapeType="1"/>
                </p:cNvSpPr>
                <p:nvPr/>
              </p:nvSpPr>
              <p:spPr bwMode="auto">
                <a:xfrm>
                  <a:off x="1930400" y="4206875"/>
                  <a:ext cx="984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37" name="Line 22"/>
                <p:cNvSpPr>
                  <a:spLocks noChangeShapeType="1"/>
                </p:cNvSpPr>
                <p:nvPr/>
              </p:nvSpPr>
              <p:spPr bwMode="auto">
                <a:xfrm>
                  <a:off x="1930400" y="3873500"/>
                  <a:ext cx="98425" cy="15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38" name="Line 23"/>
                <p:cNvSpPr>
                  <a:spLocks noChangeShapeType="1"/>
                </p:cNvSpPr>
                <p:nvPr/>
              </p:nvSpPr>
              <p:spPr bwMode="auto">
                <a:xfrm>
                  <a:off x="1930400" y="3541713"/>
                  <a:ext cx="98425" cy="158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156697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030119" y="5542825"/>
                  <a:ext cx="1501" cy="6761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/>
              </p:spPr>
              <p:txBody>
                <a:bodyPr/>
                <a:lstStyle/>
                <a:p>
                  <a:pPr defTabSz="457200">
                    <a:defRPr/>
                  </a:pPr>
                  <a:endParaRPr lang="en-GB">
                    <a:solidFill>
                      <a:srgbClr val="000000"/>
                    </a:solidFill>
                    <a:latin typeface="Arial"/>
                    <a:cs typeface="ＭＳ Ｐゴシック" charset="-128"/>
                  </a:endParaRPr>
                </a:p>
              </p:txBody>
            </p:sp>
            <p:sp>
              <p:nvSpPr>
                <p:cNvPr id="499740" name="Line 26"/>
                <p:cNvSpPr>
                  <a:spLocks noChangeShapeType="1"/>
                </p:cNvSpPr>
                <p:nvPr/>
              </p:nvSpPr>
              <p:spPr bwMode="auto">
                <a:xfrm>
                  <a:off x="1938338" y="3209925"/>
                  <a:ext cx="984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41" name="Line 27"/>
                <p:cNvSpPr>
                  <a:spLocks noChangeShapeType="1"/>
                </p:cNvSpPr>
                <p:nvPr/>
              </p:nvSpPr>
              <p:spPr bwMode="auto">
                <a:xfrm>
                  <a:off x="1938338" y="2876550"/>
                  <a:ext cx="98425" cy="15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42" name="Line 28"/>
                <p:cNvSpPr>
                  <a:spLocks noChangeShapeType="1"/>
                </p:cNvSpPr>
                <p:nvPr/>
              </p:nvSpPr>
              <p:spPr bwMode="auto">
                <a:xfrm>
                  <a:off x="1938338" y="2544763"/>
                  <a:ext cx="98425" cy="158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  <p:sp>
              <p:nvSpPr>
                <p:cNvPr id="499743" name="Line 29"/>
                <p:cNvSpPr>
                  <a:spLocks noChangeShapeType="1"/>
                </p:cNvSpPr>
                <p:nvPr/>
              </p:nvSpPr>
              <p:spPr bwMode="auto">
                <a:xfrm>
                  <a:off x="1936750" y="2244725"/>
                  <a:ext cx="98425" cy="15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th-TH">
                    <a:solidFill>
                      <a:srgbClr val="000000"/>
                    </a:solidFill>
                    <a:cs typeface="Angsana New"/>
                  </a:endParaRPr>
                </a:p>
              </p:txBody>
            </p:sp>
          </p:grpSp>
        </p:grpSp>
        <p:sp>
          <p:nvSpPr>
            <p:cNvPr id="156703" name="Text Box 31"/>
            <p:cNvSpPr txBox="1">
              <a:spLocks noChangeArrowheads="1"/>
            </p:cNvSpPr>
            <p:nvPr/>
          </p:nvSpPr>
          <p:spPr bwMode="blackWhite">
            <a:xfrm>
              <a:off x="2087382" y="5455000"/>
              <a:ext cx="712807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24 wks</a:t>
              </a:r>
              <a:endParaRPr lang="en-US" sz="16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04" name="Text Box 32"/>
            <p:cNvSpPr txBox="1">
              <a:spLocks noChangeArrowheads="1"/>
            </p:cNvSpPr>
            <p:nvPr/>
          </p:nvSpPr>
          <p:spPr bwMode="blackWhite">
            <a:xfrm>
              <a:off x="2890679" y="5455000"/>
              <a:ext cx="712807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48 wks</a:t>
              </a:r>
              <a:endParaRPr lang="en-US" sz="16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05" name="Rectangle 33"/>
            <p:cNvSpPr>
              <a:spLocks noChangeArrowheads="1"/>
            </p:cNvSpPr>
            <p:nvPr/>
          </p:nvSpPr>
          <p:spPr bwMode="auto">
            <a:xfrm>
              <a:off x="2228673" y="2255627"/>
              <a:ext cx="430225" cy="23499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89%</a:t>
              </a:r>
            </a:p>
          </p:txBody>
        </p:sp>
        <p:sp>
          <p:nvSpPr>
            <p:cNvPr id="156706" name="Rectangle 34"/>
            <p:cNvSpPr>
              <a:spLocks noChangeArrowheads="1"/>
            </p:cNvSpPr>
            <p:nvPr/>
          </p:nvSpPr>
          <p:spPr bwMode="auto">
            <a:xfrm>
              <a:off x="2970056" y="1961887"/>
              <a:ext cx="554052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100%</a:t>
              </a:r>
            </a:p>
          </p:txBody>
        </p:sp>
        <p:sp>
          <p:nvSpPr>
            <p:cNvPr id="156707" name="Text Box 35"/>
            <p:cNvSpPr txBox="1">
              <a:spLocks noChangeArrowheads="1"/>
            </p:cNvSpPr>
            <p:nvPr/>
          </p:nvSpPr>
          <p:spPr bwMode="blackWhite">
            <a:xfrm>
              <a:off x="7424705" y="5115215"/>
              <a:ext cx="239719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58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grpSp>
          <p:nvGrpSpPr>
            <p:cNvPr id="499749" name="Group 4"/>
            <p:cNvGrpSpPr>
              <a:grpSpLocks/>
            </p:cNvGrpSpPr>
            <p:nvPr/>
          </p:nvGrpSpPr>
          <p:grpSpPr bwMode="auto">
            <a:xfrm>
              <a:off x="876085" y="2102357"/>
              <a:ext cx="406844" cy="3436481"/>
              <a:chOff x="1500188" y="2106613"/>
              <a:chExt cx="384721" cy="3569474"/>
            </a:xfrm>
          </p:grpSpPr>
          <p:sp>
            <p:nvSpPr>
              <p:cNvPr id="156682" name="Rectangle 10"/>
              <p:cNvSpPr>
                <a:spLocks noChangeArrowheads="1"/>
              </p:cNvSpPr>
              <p:nvPr/>
            </p:nvSpPr>
            <p:spPr bwMode="auto">
              <a:xfrm>
                <a:off x="1756897" y="5399343"/>
                <a:ext cx="127603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56683" name="Rectangle 11"/>
              <p:cNvSpPr>
                <a:spLocks noChangeArrowheads="1"/>
              </p:cNvSpPr>
              <p:nvPr/>
            </p:nvSpPr>
            <p:spPr bwMode="auto">
              <a:xfrm>
                <a:off x="1627792" y="4762742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156684" name="Rectangle 12"/>
              <p:cNvSpPr>
                <a:spLocks noChangeArrowheads="1"/>
              </p:cNvSpPr>
              <p:nvPr/>
            </p:nvSpPr>
            <p:spPr bwMode="auto">
              <a:xfrm>
                <a:off x="1627792" y="4070067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156685" name="Rectangle 13"/>
              <p:cNvSpPr>
                <a:spLocks noChangeArrowheads="1"/>
              </p:cNvSpPr>
              <p:nvPr/>
            </p:nvSpPr>
            <p:spPr bwMode="auto">
              <a:xfrm>
                <a:off x="1627792" y="3420272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 dirty="0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60</a:t>
                </a:r>
              </a:p>
            </p:txBody>
          </p:sp>
          <p:sp>
            <p:nvSpPr>
              <p:cNvPr id="156687" name="Rectangle 15"/>
              <p:cNvSpPr>
                <a:spLocks noChangeArrowheads="1"/>
              </p:cNvSpPr>
              <p:nvPr/>
            </p:nvSpPr>
            <p:spPr bwMode="auto">
              <a:xfrm>
                <a:off x="1627792" y="2740791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 dirty="0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80</a:t>
                </a:r>
              </a:p>
            </p:txBody>
          </p:sp>
          <p:sp>
            <p:nvSpPr>
              <p:cNvPr id="156702" name="Rectangle 30"/>
              <p:cNvSpPr>
                <a:spLocks noChangeArrowheads="1"/>
              </p:cNvSpPr>
              <p:nvPr/>
            </p:nvSpPr>
            <p:spPr bwMode="auto">
              <a:xfrm>
                <a:off x="1500188" y="2105839"/>
                <a:ext cx="384312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100</a:t>
                </a:r>
              </a:p>
            </p:txBody>
          </p:sp>
          <p:sp>
            <p:nvSpPr>
              <p:cNvPr id="156709" name="Rectangle 37"/>
              <p:cNvSpPr>
                <a:spLocks noChangeArrowheads="1"/>
              </p:cNvSpPr>
              <p:nvPr/>
            </p:nvSpPr>
            <p:spPr bwMode="auto">
              <a:xfrm>
                <a:off x="1627792" y="5092587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 eaLnBrk="0" hangingPunct="0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10</a:t>
                </a:r>
              </a:p>
            </p:txBody>
          </p:sp>
          <p:sp>
            <p:nvSpPr>
              <p:cNvPr id="156710" name="Rectangle 38"/>
              <p:cNvSpPr>
                <a:spLocks noChangeArrowheads="1"/>
              </p:cNvSpPr>
              <p:nvPr/>
            </p:nvSpPr>
            <p:spPr bwMode="auto">
              <a:xfrm>
                <a:off x="1627792" y="4427949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 eaLnBrk="0" hangingPunct="0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30</a:t>
                </a:r>
              </a:p>
            </p:txBody>
          </p:sp>
          <p:sp>
            <p:nvSpPr>
              <p:cNvPr id="156711" name="Rectangle 39"/>
              <p:cNvSpPr>
                <a:spLocks noChangeArrowheads="1"/>
              </p:cNvSpPr>
              <p:nvPr/>
            </p:nvSpPr>
            <p:spPr bwMode="auto">
              <a:xfrm>
                <a:off x="1627792" y="3746819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 eaLnBrk="0" hangingPunct="0">
                  <a:defRPr/>
                </a:pPr>
                <a:r>
                  <a:rPr lang="en-US" b="1" dirty="0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156712" name="Rectangle 40"/>
              <p:cNvSpPr>
                <a:spLocks noChangeArrowheads="1"/>
              </p:cNvSpPr>
              <p:nvPr/>
            </p:nvSpPr>
            <p:spPr bwMode="auto">
              <a:xfrm>
                <a:off x="1627792" y="3078882"/>
                <a:ext cx="256708" cy="27707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 eaLnBrk="0" hangingPunct="0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70</a:t>
                </a:r>
              </a:p>
            </p:txBody>
          </p:sp>
          <p:sp>
            <p:nvSpPr>
              <p:cNvPr id="156713" name="Rectangle 41"/>
              <p:cNvSpPr>
                <a:spLocks noChangeArrowheads="1"/>
              </p:cNvSpPr>
              <p:nvPr/>
            </p:nvSpPr>
            <p:spPr bwMode="auto">
              <a:xfrm>
                <a:off x="1627792" y="2425789"/>
                <a:ext cx="256708" cy="278720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wrap="none" lIns="0" tIns="0" rIns="0" bIns="0" anchor="ctr">
                <a:spAutoFit/>
              </a:bodyPr>
              <a:lstStyle/>
              <a:p>
                <a:pPr algn="r" eaLnBrk="0" hangingPunct="0">
                  <a:defRPr/>
                </a:pPr>
                <a:r>
                  <a:rPr lang="en-US" b="1">
                    <a:solidFill>
                      <a:srgbClr val="000000"/>
                    </a:solidFill>
                    <a:latin typeface="Arial"/>
                    <a:cs typeface="Times New Roman" pitchFamily="18" charset="0"/>
                  </a:rPr>
                  <a:t>90</a:t>
                </a:r>
              </a:p>
            </p:txBody>
          </p:sp>
        </p:grpSp>
        <p:sp>
          <p:nvSpPr>
            <p:cNvPr id="156714" name="Text Box 42"/>
            <p:cNvSpPr txBox="1">
              <a:spLocks noChangeArrowheads="1"/>
            </p:cNvSpPr>
            <p:nvPr/>
          </p:nvSpPr>
          <p:spPr bwMode="blackWhite">
            <a:xfrm>
              <a:off x="2065156" y="1617340"/>
              <a:ext cx="5823112" cy="36677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b="1">
                  <a:solidFill>
                    <a:srgbClr val="000000"/>
                  </a:solidFill>
                  <a:cs typeface="Times New Roman" panose="02020603050405020304" pitchFamily="18" charset="0"/>
                </a:rPr>
                <a:t>PegIFN alfa</a:t>
              </a:r>
              <a:r>
                <a:rPr lang="en-US" b="1">
                  <a:solidFill>
                    <a:srgbClr val="000000"/>
                  </a:solidFill>
                  <a:cs typeface="Times New Roman" panose="02020603050405020304" pitchFamily="18" charset="0"/>
                  <a:sym typeface="Symbol" panose="05050102010706020507" pitchFamily="18" charset="2"/>
                </a:rPr>
                <a:t> weekly </a:t>
              </a:r>
              <a:r>
                <a:rPr lang="en-US" b="1">
                  <a:solidFill>
                    <a:srgbClr val="000000"/>
                  </a:solidFill>
                  <a:cs typeface="Times New Roman" panose="02020603050405020304" pitchFamily="18" charset="0"/>
                </a:rPr>
                <a:t>plus Ribavirin 1000/1200 mg/day</a:t>
              </a:r>
              <a:endParaRPr lang="en-US" b="1" baseline="30000">
                <a:solidFill>
                  <a:srgbClr val="00000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56715" name="Text Box 44"/>
            <p:cNvSpPr txBox="1">
              <a:spLocks noChangeArrowheads="1"/>
            </p:cNvSpPr>
            <p:nvPr/>
          </p:nvSpPr>
          <p:spPr bwMode="blackWhite">
            <a:xfrm>
              <a:off x="2589046" y="5777319"/>
              <a:ext cx="511189" cy="26674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8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RVR</a:t>
              </a:r>
              <a:endParaRPr lang="en-US" sz="18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16" name="Text Box 45"/>
            <p:cNvSpPr txBox="1">
              <a:spLocks noChangeArrowheads="1"/>
            </p:cNvSpPr>
            <p:nvPr/>
          </p:nvSpPr>
          <p:spPr bwMode="blackWhite">
            <a:xfrm>
              <a:off x="4219453" y="5455000"/>
              <a:ext cx="712808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24 wks</a:t>
              </a:r>
              <a:endParaRPr lang="en-US" sz="16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17" name="Text Box 46"/>
            <p:cNvSpPr txBox="1">
              <a:spLocks noChangeArrowheads="1"/>
            </p:cNvSpPr>
            <p:nvPr/>
          </p:nvSpPr>
          <p:spPr bwMode="blackWhite">
            <a:xfrm>
              <a:off x="5022751" y="5455000"/>
              <a:ext cx="712808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48 wks</a:t>
              </a:r>
              <a:endParaRPr lang="en-US" sz="16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18" name="Rectangle 47"/>
            <p:cNvSpPr>
              <a:spLocks noChangeArrowheads="1"/>
            </p:cNvSpPr>
            <p:nvPr/>
          </p:nvSpPr>
          <p:spPr bwMode="auto">
            <a:xfrm>
              <a:off x="4360745" y="2090498"/>
              <a:ext cx="430224" cy="23499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96%</a:t>
              </a:r>
            </a:p>
          </p:txBody>
        </p:sp>
        <p:sp>
          <p:nvSpPr>
            <p:cNvPr id="156719" name="Rectangle 48"/>
            <p:cNvSpPr>
              <a:spLocks noChangeArrowheads="1"/>
            </p:cNvSpPr>
            <p:nvPr/>
          </p:nvSpPr>
          <p:spPr bwMode="auto">
            <a:xfrm>
              <a:off x="5102128" y="1955536"/>
              <a:ext cx="554053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100%</a:t>
              </a:r>
            </a:p>
          </p:txBody>
        </p:sp>
        <p:sp>
          <p:nvSpPr>
            <p:cNvPr id="156720" name="Text Box 49"/>
            <p:cNvSpPr txBox="1">
              <a:spLocks noChangeArrowheads="1"/>
            </p:cNvSpPr>
            <p:nvPr/>
          </p:nvSpPr>
          <p:spPr bwMode="blackWhite">
            <a:xfrm>
              <a:off x="4222628" y="5777319"/>
              <a:ext cx="1524042" cy="26674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8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RVR and LVL</a:t>
              </a:r>
              <a:endParaRPr lang="en-US" sz="1800" b="1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21" name="Text Box 50"/>
            <p:cNvSpPr txBox="1">
              <a:spLocks noChangeArrowheads="1"/>
            </p:cNvSpPr>
            <p:nvPr/>
          </p:nvSpPr>
          <p:spPr bwMode="blackWhite">
            <a:xfrm>
              <a:off x="6384863" y="5455000"/>
              <a:ext cx="712808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24 </a:t>
              </a:r>
              <a:r>
                <a:rPr lang="en-GB" sz="1600" b="1" dirty="0" err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wks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22" name="Text Box 51"/>
            <p:cNvSpPr txBox="1">
              <a:spLocks noChangeArrowheads="1"/>
            </p:cNvSpPr>
            <p:nvPr/>
          </p:nvSpPr>
          <p:spPr bwMode="blackWhite">
            <a:xfrm>
              <a:off x="7188161" y="5455000"/>
              <a:ext cx="712808" cy="23816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48 </a:t>
              </a:r>
              <a:r>
                <a:rPr lang="en-GB" sz="1600" b="1" dirty="0" err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wks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156723" name="Rectangle 52"/>
            <p:cNvSpPr>
              <a:spLocks noChangeArrowheads="1"/>
            </p:cNvSpPr>
            <p:nvPr/>
          </p:nvSpPr>
          <p:spPr bwMode="auto">
            <a:xfrm>
              <a:off x="6526155" y="3997419"/>
              <a:ext cx="430224" cy="23499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35%</a:t>
              </a:r>
            </a:p>
          </p:txBody>
        </p:sp>
        <p:sp>
          <p:nvSpPr>
            <p:cNvPr id="156724" name="Rectangle 53"/>
            <p:cNvSpPr>
              <a:spLocks noChangeArrowheads="1"/>
            </p:cNvSpPr>
            <p:nvPr/>
          </p:nvSpPr>
          <p:spPr bwMode="auto">
            <a:xfrm>
              <a:off x="7329453" y="3055867"/>
              <a:ext cx="430224" cy="234991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1600" b="1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64%</a:t>
              </a:r>
            </a:p>
          </p:txBody>
        </p:sp>
        <p:sp>
          <p:nvSpPr>
            <p:cNvPr id="156725" name="Text Box 54"/>
            <p:cNvSpPr txBox="1">
              <a:spLocks noChangeArrowheads="1"/>
            </p:cNvSpPr>
            <p:nvPr/>
          </p:nvSpPr>
          <p:spPr bwMode="blackWhite">
            <a:xfrm>
              <a:off x="6691260" y="5777319"/>
              <a:ext cx="903312" cy="26674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GB" sz="18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No RVR</a:t>
              </a:r>
              <a:endParaRPr lang="en-US" sz="18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blackWhite">
            <a:xfrm>
              <a:off x="1615881" y="5115215"/>
              <a:ext cx="258770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n</a:t>
              </a: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=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61" name="Text Box 35"/>
            <p:cNvSpPr txBox="1">
              <a:spLocks noChangeArrowheads="1"/>
            </p:cNvSpPr>
            <p:nvPr/>
          </p:nvSpPr>
          <p:spPr bwMode="blackWhite">
            <a:xfrm>
              <a:off x="2323925" y="5115215"/>
              <a:ext cx="239720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45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62" name="Text Box 35"/>
            <p:cNvSpPr txBox="1">
              <a:spLocks noChangeArrowheads="1"/>
            </p:cNvSpPr>
            <p:nvPr/>
          </p:nvSpPr>
          <p:spPr bwMode="blackWhite">
            <a:xfrm>
              <a:off x="3127223" y="5115215"/>
              <a:ext cx="239720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42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blackWhite">
            <a:xfrm>
              <a:off x="4455998" y="5115215"/>
              <a:ext cx="239719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28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64" name="Text Box 35"/>
            <p:cNvSpPr txBox="1">
              <a:spLocks noChangeArrowheads="1"/>
            </p:cNvSpPr>
            <p:nvPr/>
          </p:nvSpPr>
          <p:spPr bwMode="blackWhite">
            <a:xfrm>
              <a:off x="5259295" y="5115215"/>
              <a:ext cx="239719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24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  <p:sp>
          <p:nvSpPr>
            <p:cNvPr id="65" name="Text Box 35"/>
            <p:cNvSpPr txBox="1">
              <a:spLocks noChangeArrowheads="1"/>
            </p:cNvSpPr>
            <p:nvPr/>
          </p:nvSpPr>
          <p:spPr bwMode="blackWhite">
            <a:xfrm>
              <a:off x="6621408" y="5115215"/>
              <a:ext cx="239719" cy="23657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 lIns="0" tIns="0" rIns="0" bIns="0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GB" sz="1600" b="1" dirty="0" smtClean="0">
                  <a:solidFill>
                    <a:srgbClr val="000000"/>
                  </a:solidFill>
                  <a:latin typeface="Arial"/>
                  <a:cs typeface="Times New Roman" pitchFamily="18" charset="0"/>
                </a:rPr>
                <a:t>55</a:t>
              </a:r>
              <a:endParaRPr lang="en-US" sz="1600" b="1" dirty="0">
                <a:solidFill>
                  <a:srgbClr val="000000"/>
                </a:solidFill>
                <a:latin typeface="Arial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928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 txBox="1">
            <a:spLocks/>
          </p:cNvSpPr>
          <p:nvPr/>
        </p:nvSpPr>
        <p:spPr bwMode="auto">
          <a:xfrm>
            <a:off x="457200" y="176213"/>
            <a:ext cx="8250238" cy="116522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SVR rates in genotype 6 patients (found almost exclusively in south East Asia)</a:t>
            </a:r>
            <a:endParaRPr kumimoji="0" lang="en-GB" sz="3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6286500" y="3359138"/>
            <a:ext cx="984250" cy="2238375"/>
          </a:xfrm>
          <a:prstGeom prst="rect">
            <a:avLst/>
          </a:prstGeom>
          <a:solidFill>
            <a:srgbClr val="7575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th-TH" sz="1800" smtClean="0">
              <a:solidFill>
                <a:srgbClr val="000000"/>
              </a:solidFill>
            </a:endParaRPr>
          </a:p>
        </p:txBody>
      </p:sp>
      <p:sp>
        <p:nvSpPr>
          <p:cNvPr id="6" name="Text Placeholder 3"/>
          <p:cNvSpPr txBox="1">
            <a:spLocks/>
          </p:cNvSpPr>
          <p:nvPr/>
        </p:nvSpPr>
        <p:spPr bwMode="auto">
          <a:xfrm>
            <a:off x="5754688" y="6291645"/>
            <a:ext cx="2952750" cy="28575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Lam KD, et al. Hepatology 2010; 52: 1573</a:t>
            </a:r>
            <a:endParaRPr kumimoji="0" lang="en-GB" sz="11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3294063" y="2228838"/>
            <a:ext cx="144462" cy="142875"/>
          </a:xfrm>
          <a:prstGeom prst="rect">
            <a:avLst/>
          </a:prstGeom>
          <a:solidFill>
            <a:srgbClr val="75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th-TH" sz="1800" smtClean="0">
              <a:solidFill>
                <a:srgbClr val="000000"/>
              </a:solidFill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3538538" y="2178038"/>
            <a:ext cx="8921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24 weeks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4621213" y="2230425"/>
            <a:ext cx="144462" cy="142875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th-TH" sz="1800" smtClean="0">
              <a:solidFill>
                <a:srgbClr val="000000"/>
              </a:solidFill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4854575" y="2179625"/>
            <a:ext cx="8921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48 weeks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896938" y="1714488"/>
            <a:ext cx="73501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800" b="1" smtClean="0">
                <a:solidFill>
                  <a:srgbClr val="000000"/>
                </a:solidFill>
              </a:rPr>
              <a:t>Peg-IFN </a:t>
            </a:r>
            <a:r>
              <a:rPr lang="el-GR" sz="1800" b="1" smtClean="0">
                <a:solidFill>
                  <a:srgbClr val="000000"/>
                </a:solidFill>
                <a:sym typeface="Symbol" panose="05050102010706020507" pitchFamily="18" charset="2"/>
              </a:rPr>
              <a:t></a:t>
            </a:r>
            <a:r>
              <a:rPr lang="en-GB" sz="1800" b="1" smtClean="0">
                <a:solidFill>
                  <a:srgbClr val="000000"/>
                </a:solidFill>
              </a:rPr>
              <a:t>-2a 180 µg/week plus weight-based RBV 800–1200 mg/day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865563" y="3516300"/>
            <a:ext cx="985837" cy="2074863"/>
          </a:xfrm>
          <a:prstGeom prst="rect">
            <a:avLst/>
          </a:prstGeom>
          <a:solidFill>
            <a:srgbClr val="75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th-TH" sz="1800" smtClean="0">
              <a:solidFill>
                <a:srgbClr val="000000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851400" y="3248013"/>
            <a:ext cx="984250" cy="2343150"/>
          </a:xfrm>
          <a:prstGeom prst="rect">
            <a:avLst/>
          </a:prstGeom>
          <a:solidFill>
            <a:srgbClr val="7575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th-TH" sz="1800" smtClean="0">
              <a:solidFill>
                <a:srgbClr val="000000"/>
              </a:solidFill>
            </a:endParaRPr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4394200" y="2719375"/>
            <a:ext cx="9144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p=0.45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4205288" y="3255950"/>
            <a:ext cx="3048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500" b="1" smtClean="0">
                <a:solidFill>
                  <a:srgbClr val="000000"/>
                </a:solidFill>
              </a:rPr>
              <a:t>70</a:t>
            </a:r>
            <a:endParaRPr lang="en-GB" sz="1600" b="1" smtClean="0">
              <a:solidFill>
                <a:srgbClr val="000000"/>
              </a:solidFill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5192713" y="2982900"/>
            <a:ext cx="304800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500" b="1" smtClean="0">
                <a:solidFill>
                  <a:srgbClr val="000000"/>
                </a:solidFill>
              </a:rPr>
              <a:t>79</a:t>
            </a:r>
            <a:endParaRPr lang="en-GB" sz="1600" b="1" smtClean="0">
              <a:solidFill>
                <a:srgbClr val="000000"/>
              </a:solidFill>
            </a:endParaRP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4024313" y="5280013"/>
            <a:ext cx="6699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n=27</a:t>
            </a:r>
          </a:p>
        </p:txBody>
      </p:sp>
      <p:sp>
        <p:nvSpPr>
          <p:cNvPr id="18" name="Text Box 28"/>
          <p:cNvSpPr txBox="1">
            <a:spLocks noChangeArrowheads="1"/>
          </p:cNvSpPr>
          <p:nvPr/>
        </p:nvSpPr>
        <p:spPr bwMode="auto">
          <a:xfrm>
            <a:off x="5008563" y="5280013"/>
            <a:ext cx="6699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n=33</a:t>
            </a:r>
          </a:p>
        </p:txBody>
      </p:sp>
      <p:sp>
        <p:nvSpPr>
          <p:cNvPr id="19" name="Rectangle 31"/>
          <p:cNvSpPr>
            <a:spLocks noChangeArrowheads="1"/>
          </p:cNvSpPr>
          <p:nvPr/>
        </p:nvSpPr>
        <p:spPr bwMode="auto">
          <a:xfrm>
            <a:off x="3209925" y="5670538"/>
            <a:ext cx="328612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800" b="1" smtClean="0">
                <a:solidFill>
                  <a:srgbClr val="000000"/>
                </a:solidFill>
              </a:rPr>
              <a:t>Genotype 6 patients*</a:t>
            </a:r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 rot="-5400000">
            <a:off x="1649413" y="3914763"/>
            <a:ext cx="871537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800" b="1" smtClean="0">
                <a:solidFill>
                  <a:srgbClr val="000000"/>
                </a:solidFill>
              </a:rPr>
              <a:t>SVR (%)</a:t>
            </a:r>
          </a:p>
        </p:txBody>
      </p:sp>
      <p:sp>
        <p:nvSpPr>
          <p:cNvPr id="21" name="Line 37"/>
          <p:cNvSpPr>
            <a:spLocks noChangeShapeType="1"/>
          </p:cNvSpPr>
          <p:nvPr/>
        </p:nvSpPr>
        <p:spPr bwMode="auto">
          <a:xfrm>
            <a:off x="3182938" y="2620950"/>
            <a:ext cx="9525" cy="29829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2" name="Line 38"/>
          <p:cNvSpPr>
            <a:spLocks noChangeShapeType="1"/>
          </p:cNvSpPr>
          <p:nvPr/>
        </p:nvSpPr>
        <p:spPr bwMode="auto">
          <a:xfrm>
            <a:off x="3154363" y="5594338"/>
            <a:ext cx="48593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3" name="Line 40"/>
          <p:cNvSpPr>
            <a:spLocks noChangeShapeType="1"/>
          </p:cNvSpPr>
          <p:nvPr/>
        </p:nvSpPr>
        <p:spPr bwMode="auto">
          <a:xfrm>
            <a:off x="3067050" y="5002200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4" name="Line 41"/>
          <p:cNvSpPr>
            <a:spLocks noChangeShapeType="1"/>
          </p:cNvSpPr>
          <p:nvPr/>
        </p:nvSpPr>
        <p:spPr bwMode="auto">
          <a:xfrm>
            <a:off x="3067050" y="4410063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5" name="Line 42"/>
          <p:cNvSpPr>
            <a:spLocks noChangeShapeType="1"/>
          </p:cNvSpPr>
          <p:nvPr/>
        </p:nvSpPr>
        <p:spPr bwMode="auto">
          <a:xfrm>
            <a:off x="3067050" y="3817925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6" name="Line 43"/>
          <p:cNvSpPr>
            <a:spLocks noChangeShapeType="1"/>
          </p:cNvSpPr>
          <p:nvPr/>
        </p:nvSpPr>
        <p:spPr bwMode="auto">
          <a:xfrm>
            <a:off x="3067050" y="3225788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7" name="Line 44"/>
          <p:cNvSpPr>
            <a:spLocks noChangeShapeType="1"/>
          </p:cNvSpPr>
          <p:nvPr/>
        </p:nvSpPr>
        <p:spPr bwMode="auto">
          <a:xfrm>
            <a:off x="3067050" y="2633650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8" name="Line 46"/>
          <p:cNvSpPr>
            <a:spLocks noChangeShapeType="1"/>
          </p:cNvSpPr>
          <p:nvPr/>
        </p:nvSpPr>
        <p:spPr bwMode="auto">
          <a:xfrm>
            <a:off x="3067050" y="5594338"/>
            <a:ext cx="130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 flipV="1">
            <a:off x="3189288" y="5594338"/>
            <a:ext cx="3175" cy="8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0" name="Line 49"/>
          <p:cNvSpPr>
            <a:spLocks noChangeShapeType="1"/>
          </p:cNvSpPr>
          <p:nvPr/>
        </p:nvSpPr>
        <p:spPr bwMode="auto">
          <a:xfrm flipV="1">
            <a:off x="7994650" y="5584813"/>
            <a:ext cx="0" cy="88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th-TH" sz="2800" smtClean="0">
              <a:solidFill>
                <a:prstClr val="black"/>
              </a:solidFill>
              <a:ea typeface="ＭＳ Ｐゴシック" panose="020B0600070205080204" pitchFamily="34" charset="-128"/>
            </a:endParaRPr>
          </a:p>
        </p:txBody>
      </p:sp>
      <p:grpSp>
        <p:nvGrpSpPr>
          <p:cNvPr id="31" name="Group 51"/>
          <p:cNvGrpSpPr>
            <a:grpSpLocks/>
          </p:cNvGrpSpPr>
          <p:nvPr/>
        </p:nvGrpSpPr>
        <p:grpSpPr bwMode="auto">
          <a:xfrm>
            <a:off x="2384425" y="2501888"/>
            <a:ext cx="546100" cy="3221037"/>
            <a:chOff x="510" y="1536"/>
            <a:chExt cx="240" cy="2087"/>
          </a:xfrm>
        </p:grpSpPr>
        <p:sp>
          <p:nvSpPr>
            <p:cNvPr id="32" name="Rectangle 52"/>
            <p:cNvSpPr>
              <a:spLocks noChangeArrowheads="1"/>
            </p:cNvSpPr>
            <p:nvPr/>
          </p:nvSpPr>
          <p:spPr bwMode="auto">
            <a:xfrm>
              <a:off x="670" y="3450"/>
              <a:ext cx="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smtClean="0">
                  <a:solidFill>
                    <a:srgbClr val="000000"/>
                  </a:solidFill>
                </a:rPr>
                <a:t>0</a:t>
              </a: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33" name="Rectangle 53"/>
            <p:cNvSpPr>
              <a:spLocks noChangeArrowheads="1"/>
            </p:cNvSpPr>
            <p:nvPr/>
          </p:nvSpPr>
          <p:spPr bwMode="auto">
            <a:xfrm>
              <a:off x="590" y="3067"/>
              <a:ext cx="1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smtClean="0">
                  <a:solidFill>
                    <a:srgbClr val="000000"/>
                  </a:solidFill>
                </a:rPr>
                <a:t>20</a:t>
              </a: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34" name="Rectangle 54"/>
            <p:cNvSpPr>
              <a:spLocks noChangeArrowheads="1"/>
            </p:cNvSpPr>
            <p:nvPr/>
          </p:nvSpPr>
          <p:spPr bwMode="auto">
            <a:xfrm>
              <a:off x="590" y="2684"/>
              <a:ext cx="1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dirty="0" smtClean="0">
                  <a:solidFill>
                    <a:srgbClr val="000000"/>
                  </a:solidFill>
                </a:rPr>
                <a:t>40</a:t>
              </a:r>
              <a:endParaRPr lang="en-US" sz="1800" dirty="0" smtClean="0">
                <a:solidFill>
                  <a:srgbClr val="000000"/>
                </a:solidFill>
              </a:endParaRPr>
            </a:p>
          </p:txBody>
        </p:sp>
        <p:sp>
          <p:nvSpPr>
            <p:cNvPr id="35" name="Rectangle 55"/>
            <p:cNvSpPr>
              <a:spLocks noChangeArrowheads="1"/>
            </p:cNvSpPr>
            <p:nvPr/>
          </p:nvSpPr>
          <p:spPr bwMode="auto">
            <a:xfrm>
              <a:off x="590" y="2301"/>
              <a:ext cx="1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smtClean="0">
                  <a:solidFill>
                    <a:srgbClr val="000000"/>
                  </a:solidFill>
                </a:rPr>
                <a:t>60</a:t>
              </a: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36" name="Rectangle 56"/>
            <p:cNvSpPr>
              <a:spLocks noChangeArrowheads="1"/>
            </p:cNvSpPr>
            <p:nvPr/>
          </p:nvSpPr>
          <p:spPr bwMode="auto">
            <a:xfrm>
              <a:off x="590" y="1918"/>
              <a:ext cx="1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smtClean="0">
                  <a:solidFill>
                    <a:srgbClr val="000000"/>
                  </a:solidFill>
                </a:rPr>
                <a:t>80</a:t>
              </a:r>
              <a:endParaRPr lang="en-US" sz="1800" smtClean="0">
                <a:solidFill>
                  <a:srgbClr val="000000"/>
                </a:solidFill>
              </a:endParaRPr>
            </a:p>
          </p:txBody>
        </p:sp>
        <p:sp>
          <p:nvSpPr>
            <p:cNvPr id="37" name="Rectangle 57"/>
            <p:cNvSpPr>
              <a:spLocks noChangeArrowheads="1"/>
            </p:cNvSpPr>
            <p:nvPr/>
          </p:nvSpPr>
          <p:spPr bwMode="auto">
            <a:xfrm>
              <a:off x="510" y="1536"/>
              <a:ext cx="2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sz="1800" b="1" smtClean="0">
                  <a:solidFill>
                    <a:srgbClr val="000000"/>
                  </a:solidFill>
                </a:rPr>
                <a:t>100</a:t>
              </a:r>
              <a:endParaRPr lang="en-US" sz="1800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38" name="Rectangle 31"/>
          <p:cNvSpPr>
            <a:spLocks noChangeArrowheads="1"/>
          </p:cNvSpPr>
          <p:nvPr/>
        </p:nvSpPr>
        <p:spPr bwMode="auto">
          <a:xfrm>
            <a:off x="1408113" y="6443650"/>
            <a:ext cx="325278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200" b="1" smtClean="0">
                <a:solidFill>
                  <a:srgbClr val="000000"/>
                </a:solidFill>
              </a:rPr>
              <a:t>*All except one patient was of Asian descent</a:t>
            </a:r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6572250" y="3030525"/>
            <a:ext cx="1057275" cy="3365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smtClean="0">
                <a:solidFill>
                  <a:prstClr val="black"/>
                </a:solidFill>
              </a:rPr>
              <a:t>72**</a:t>
            </a:r>
            <a:endParaRPr lang="th-TH" sz="1600" b="1" smtClean="0">
              <a:solidFill>
                <a:prstClr val="black"/>
              </a:solidFill>
            </a:endParaRPr>
          </a:p>
        </p:txBody>
      </p:sp>
      <p:sp>
        <p:nvSpPr>
          <p:cNvPr id="40" name="Text Box 28"/>
          <p:cNvSpPr txBox="1">
            <a:spLocks noChangeArrowheads="1"/>
          </p:cNvSpPr>
          <p:nvPr/>
        </p:nvSpPr>
        <p:spPr bwMode="auto">
          <a:xfrm>
            <a:off x="6543675" y="5273663"/>
            <a:ext cx="4683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GB" sz="1600" b="1" smtClean="0">
                <a:solidFill>
                  <a:srgbClr val="000000"/>
                </a:solidFill>
              </a:rPr>
              <a:t>n=63</a:t>
            </a:r>
          </a:p>
        </p:txBody>
      </p: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5667375" y="6524976"/>
            <a:ext cx="2228850" cy="2616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50" b="1" smtClean="0">
                <a:solidFill>
                  <a:prstClr val="black"/>
                </a:solidFill>
              </a:rPr>
              <a:t>** Piratvisuth T.APASL 2012</a:t>
            </a:r>
            <a:endParaRPr lang="th-TH" sz="1050" b="1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84864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26"/>
          <p:cNvSpPr>
            <a:spLocks noGrp="1"/>
          </p:cNvSpPr>
          <p:nvPr>
            <p:ph type="title" idx="4294967295"/>
          </p:nvPr>
        </p:nvSpPr>
        <p:spPr>
          <a:xfrm>
            <a:off x="0" y="1312863"/>
            <a:ext cx="8229600" cy="2763837"/>
          </a:xfrm>
          <a:solidFill>
            <a:srgbClr val="CCECFF"/>
          </a:solidFill>
        </p:spPr>
        <p:txBody>
          <a:bodyPr/>
          <a:lstStyle/>
          <a:p>
            <a:pPr eaLnBrk="1" hangingPunct="1"/>
            <a:r>
              <a:rPr lang="en-US" altLang="en-US" sz="2800" b="1" dirty="0" smtClean="0">
                <a:solidFill>
                  <a:schemeClr val="bg1"/>
                </a:solidFill>
              </a:rPr>
              <a:t>Role of IFN in DAA therapy</a:t>
            </a:r>
            <a:br>
              <a:rPr lang="en-US" altLang="en-US" sz="2800" b="1" dirty="0" smtClean="0">
                <a:solidFill>
                  <a:schemeClr val="bg1"/>
                </a:solidFill>
              </a:rPr>
            </a:br>
            <a:r>
              <a:rPr lang="en-US" altLang="en-US" sz="2800" b="1" dirty="0" smtClean="0">
                <a:solidFill>
                  <a:schemeClr val="bg1"/>
                </a:solidFill>
              </a:rPr>
              <a:t>Genotype 1 </a:t>
            </a:r>
          </a:p>
        </p:txBody>
      </p:sp>
    </p:spTree>
    <p:extLst>
      <p:ext uri="{BB962C8B-B14F-4D97-AF65-F5344CB8AC3E}">
        <p14:creationId xmlns:p14="http://schemas.microsoft.com/office/powerpoint/2010/main" val="154384864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1968</TotalTime>
  <Words>2179</Words>
  <Application>Microsoft Office PowerPoint</Application>
  <PresentationFormat>On-screen Show (4:3)</PresentationFormat>
  <Paragraphs>567</Paragraphs>
  <Slides>32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53" baseType="lpstr">
      <vt:lpstr>MS Gothic</vt:lpstr>
      <vt:lpstr>MS Mincho</vt:lpstr>
      <vt:lpstr>MS PGothic</vt:lpstr>
      <vt:lpstr>MS PGothic</vt:lpstr>
      <vt:lpstr>PMingLiU</vt:lpstr>
      <vt:lpstr>PMingLiU</vt:lpstr>
      <vt:lpstr>SimSun</vt:lpstr>
      <vt:lpstr>Angsana New</vt:lpstr>
      <vt:lpstr>Arial</vt:lpstr>
      <vt:lpstr>Avenir Book</vt:lpstr>
      <vt:lpstr>Calibri</vt:lpstr>
      <vt:lpstr>Century Gothic</vt:lpstr>
      <vt:lpstr>Cordia New</vt:lpstr>
      <vt:lpstr>DilleniaUPC</vt:lpstr>
      <vt:lpstr>Symbol</vt:lpstr>
      <vt:lpstr>Times New Roman</vt:lpstr>
      <vt:lpstr>Wingdings</vt:lpstr>
      <vt:lpstr>Wingdings 3</vt:lpstr>
      <vt:lpstr>Slice</vt:lpstr>
      <vt:lpstr>Microsoft Excel 97-2003 Worksheet</vt:lpstr>
      <vt:lpstr>แผนภูมิ</vt:lpstr>
      <vt:lpstr>HCV SOTA Transcaucasus Liver Symposium 2014</vt:lpstr>
      <vt:lpstr>Disclosures  Slides are derived from the Singapore June 2014 Viral Hepatitis Meeting, Dr TeerHa P. </vt:lpstr>
      <vt:lpstr>Currently, yes  </vt:lpstr>
      <vt:lpstr>Development of HCV treatment</vt:lpstr>
      <vt:lpstr>Although the new therapeutic strategies with DAA is quickly emerging, PegIFN/RBV remains a standard of care in many countries in Asia </vt:lpstr>
      <vt:lpstr>PowerPoint Presentation</vt:lpstr>
      <vt:lpstr>Very high SVR rates with 24 weeks’ therapy in Taiwanese G1 patients with RVR and LVL</vt:lpstr>
      <vt:lpstr>PowerPoint Presentation</vt:lpstr>
      <vt:lpstr>Role of IFN in DAA therapy Genotype 1 </vt:lpstr>
      <vt:lpstr>SPRINT-2 Adding Boceprevir to PR in non-RVR patients significantly increases SVR rate vs PR</vt:lpstr>
      <vt:lpstr>PowerPoint Presentation</vt:lpstr>
      <vt:lpstr>PowerPoint Presentation</vt:lpstr>
      <vt:lpstr>QUEST: 88% Qualified for Shortened Therapy in Simeprevir Phase III Studies</vt:lpstr>
      <vt:lpstr>PowerPoint Presentation</vt:lpstr>
      <vt:lpstr>PowerPoint Presentation</vt:lpstr>
      <vt:lpstr>PowerPoint Presentation</vt:lpstr>
      <vt:lpstr>Previous Null Responders: Quad Therapy</vt:lpstr>
      <vt:lpstr>EASL HCV Guidelines 2014: Genotype 1</vt:lpstr>
      <vt:lpstr>Role of IFN  Genotype 2,3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New agents in various combinations are being developed for different patient types</vt:lpstr>
      <vt:lpstr>IFN may have potential role to rescue CHC failed to IFN-free DAA therapy</vt:lpstr>
      <vt:lpstr>PowerPoint Presentation</vt:lpstr>
      <vt:lpstr>Thank you to</vt:lpstr>
    </vt:vector>
  </TitlesOfParts>
  <Company>Bristol-Myers Squibb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BMS</dc:creator>
  <cp:lastModifiedBy>Robert Gish</cp:lastModifiedBy>
  <cp:revision>137</cp:revision>
  <dcterms:created xsi:type="dcterms:W3CDTF">2014-04-23T12:43:01Z</dcterms:created>
  <dcterms:modified xsi:type="dcterms:W3CDTF">2014-09-05T05:05:00Z</dcterms:modified>
</cp:coreProperties>
</file>