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handoutMasterIdLst>
    <p:handoutMasterId r:id="rId31"/>
  </p:handoutMasterIdLst>
  <p:sldIdLst>
    <p:sldId id="493" r:id="rId2"/>
    <p:sldId id="494" r:id="rId3"/>
    <p:sldId id="510" r:id="rId4"/>
    <p:sldId id="511" r:id="rId5"/>
    <p:sldId id="509" r:id="rId6"/>
    <p:sldId id="495" r:id="rId7"/>
    <p:sldId id="496" r:id="rId8"/>
    <p:sldId id="497" r:id="rId9"/>
    <p:sldId id="504" r:id="rId10"/>
    <p:sldId id="505" r:id="rId11"/>
    <p:sldId id="501" r:id="rId12"/>
    <p:sldId id="499" r:id="rId13"/>
    <p:sldId id="526" r:id="rId14"/>
    <p:sldId id="525" r:id="rId15"/>
    <p:sldId id="532" r:id="rId16"/>
    <p:sldId id="512" r:id="rId17"/>
    <p:sldId id="513" r:id="rId18"/>
    <p:sldId id="529" r:id="rId19"/>
    <p:sldId id="527" r:id="rId20"/>
    <p:sldId id="530" r:id="rId21"/>
    <p:sldId id="536" r:id="rId22"/>
    <p:sldId id="533" r:id="rId23"/>
    <p:sldId id="528" r:id="rId24"/>
    <p:sldId id="531" r:id="rId25"/>
    <p:sldId id="534" r:id="rId26"/>
    <p:sldId id="538" r:id="rId27"/>
    <p:sldId id="535" r:id="rId28"/>
    <p:sldId id="539" r:id="rId29"/>
  </p:sldIdLst>
  <p:sldSz cx="9144000" cy="6858000" type="screen4x3"/>
  <p:notesSz cx="6797675" cy="9926638"/>
  <p:defaultTextStyle>
    <a:defPPr>
      <a:defRPr lang="de-DE"/>
    </a:defPPr>
    <a:lvl1pPr algn="l" rtl="0" fontAlgn="base">
      <a:spcBef>
        <a:spcPct val="0"/>
      </a:spcBef>
      <a:spcAft>
        <a:spcPct val="0"/>
      </a:spcAft>
      <a:defRPr sz="3200" kern="1200">
        <a:solidFill>
          <a:schemeClr val="tx1"/>
        </a:solidFill>
        <a:latin typeface="Times New Roman" charset="0"/>
        <a:ea typeface="+mn-ea"/>
        <a:cs typeface="+mn-cs"/>
      </a:defRPr>
    </a:lvl1pPr>
    <a:lvl2pPr marL="457200" algn="l" rtl="0" fontAlgn="base">
      <a:spcBef>
        <a:spcPct val="0"/>
      </a:spcBef>
      <a:spcAft>
        <a:spcPct val="0"/>
      </a:spcAft>
      <a:defRPr sz="3200" kern="1200">
        <a:solidFill>
          <a:schemeClr val="tx1"/>
        </a:solidFill>
        <a:latin typeface="Times New Roman" charset="0"/>
        <a:ea typeface="+mn-ea"/>
        <a:cs typeface="+mn-cs"/>
      </a:defRPr>
    </a:lvl2pPr>
    <a:lvl3pPr marL="914400" algn="l" rtl="0" fontAlgn="base">
      <a:spcBef>
        <a:spcPct val="0"/>
      </a:spcBef>
      <a:spcAft>
        <a:spcPct val="0"/>
      </a:spcAft>
      <a:defRPr sz="3200" kern="1200">
        <a:solidFill>
          <a:schemeClr val="tx1"/>
        </a:solidFill>
        <a:latin typeface="Times New Roman" charset="0"/>
        <a:ea typeface="+mn-ea"/>
        <a:cs typeface="+mn-cs"/>
      </a:defRPr>
    </a:lvl3pPr>
    <a:lvl4pPr marL="1371600" algn="l" rtl="0" fontAlgn="base">
      <a:spcBef>
        <a:spcPct val="0"/>
      </a:spcBef>
      <a:spcAft>
        <a:spcPct val="0"/>
      </a:spcAft>
      <a:defRPr sz="3200" kern="1200">
        <a:solidFill>
          <a:schemeClr val="tx1"/>
        </a:solidFill>
        <a:latin typeface="Times New Roman" charset="0"/>
        <a:ea typeface="+mn-ea"/>
        <a:cs typeface="+mn-cs"/>
      </a:defRPr>
    </a:lvl4pPr>
    <a:lvl5pPr marL="1828800" algn="l" rtl="0" fontAlgn="base">
      <a:spcBef>
        <a:spcPct val="0"/>
      </a:spcBef>
      <a:spcAft>
        <a:spcPct val="0"/>
      </a:spcAft>
      <a:defRPr sz="3200" kern="1200">
        <a:solidFill>
          <a:schemeClr val="tx1"/>
        </a:solidFill>
        <a:latin typeface="Times New Roman" charset="0"/>
        <a:ea typeface="+mn-ea"/>
        <a:cs typeface="+mn-cs"/>
      </a:defRPr>
    </a:lvl5pPr>
    <a:lvl6pPr marL="2286000" algn="l" defTabSz="914400" rtl="0" eaLnBrk="1" latinLnBrk="0" hangingPunct="1">
      <a:defRPr sz="3200" kern="1200">
        <a:solidFill>
          <a:schemeClr val="tx1"/>
        </a:solidFill>
        <a:latin typeface="Times New Roman" charset="0"/>
        <a:ea typeface="+mn-ea"/>
        <a:cs typeface="+mn-cs"/>
      </a:defRPr>
    </a:lvl6pPr>
    <a:lvl7pPr marL="2743200" algn="l" defTabSz="914400" rtl="0" eaLnBrk="1" latinLnBrk="0" hangingPunct="1">
      <a:defRPr sz="3200" kern="1200">
        <a:solidFill>
          <a:schemeClr val="tx1"/>
        </a:solidFill>
        <a:latin typeface="Times New Roman" charset="0"/>
        <a:ea typeface="+mn-ea"/>
        <a:cs typeface="+mn-cs"/>
      </a:defRPr>
    </a:lvl7pPr>
    <a:lvl8pPr marL="3200400" algn="l" defTabSz="914400" rtl="0" eaLnBrk="1" latinLnBrk="0" hangingPunct="1">
      <a:defRPr sz="3200" kern="1200">
        <a:solidFill>
          <a:schemeClr val="tx1"/>
        </a:solidFill>
        <a:latin typeface="Times New Roman" charset="0"/>
        <a:ea typeface="+mn-ea"/>
        <a:cs typeface="+mn-cs"/>
      </a:defRPr>
    </a:lvl8pPr>
    <a:lvl9pPr marL="3657600" algn="l" defTabSz="914400" rtl="0" eaLnBrk="1" latinLnBrk="0" hangingPunct="1">
      <a:defRPr sz="3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00FF00"/>
    <a:srgbClr val="66FF33"/>
    <a:srgbClr val="FF5050"/>
    <a:srgbClr val="CCECFF"/>
    <a:srgbClr val="FF0000"/>
    <a:srgbClr val="333399"/>
    <a:srgbClr val="FF3300"/>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429" autoAdjust="0"/>
    <p:restoredTop sz="97833" autoAdjust="0"/>
  </p:normalViewPr>
  <p:slideViewPr>
    <p:cSldViewPr>
      <p:cViewPr>
        <p:scale>
          <a:sx n="80" d="100"/>
          <a:sy n="80" d="100"/>
        </p:scale>
        <p:origin x="-1134" y="60"/>
      </p:cViewPr>
      <p:guideLst>
        <p:guide orient="horz" pos="73"/>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p:scale>
          <a:sx n="150" d="100"/>
          <a:sy n="150" d="100"/>
        </p:scale>
        <p:origin x="-2418" y="-7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614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algn="r" defTabSz="933299">
              <a:defRPr sz="1200">
                <a:latin typeface="Times New Roman"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algn="r" defTabSz="933299">
              <a:defRPr sz="1200">
                <a:latin typeface="Times New Roman" pitchFamily="18" charset="0"/>
              </a:defRPr>
            </a:lvl1pPr>
          </a:lstStyle>
          <a:p>
            <a:pPr>
              <a:defRPr/>
            </a:pPr>
            <a:fld id="{EB53C0F7-E430-4251-A402-60D2FA069B74}" type="slidenum">
              <a:rPr lang="de-DE"/>
              <a:pPr>
                <a:defRPr/>
              </a:pPr>
              <a:t>‹#›</a:t>
            </a:fld>
            <a:endParaRPr lang="de-DE"/>
          </a:p>
        </p:txBody>
      </p:sp>
    </p:spTree>
    <p:extLst>
      <p:ext uri="{BB962C8B-B14F-4D97-AF65-F5344CB8AC3E}">
        <p14:creationId xmlns="" xmlns:p14="http://schemas.microsoft.com/office/powerpoint/2010/main" val="1379255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2"/>
            <a:ext cx="2960688" cy="461963"/>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52227" name="Rectangle 3"/>
          <p:cNvSpPr>
            <a:spLocks noGrp="1" noChangeArrowheads="1"/>
          </p:cNvSpPr>
          <p:nvPr>
            <p:ph type="dt" idx="1"/>
          </p:nvPr>
        </p:nvSpPr>
        <p:spPr bwMode="auto">
          <a:xfrm>
            <a:off x="3819526" y="2"/>
            <a:ext cx="2959100" cy="461963"/>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lvl1pPr algn="r" defTabSz="933299">
              <a:defRPr sz="1200">
                <a:latin typeface="Times New Roman" pitchFamily="18" charset="0"/>
              </a:defRPr>
            </a:lvl1pPr>
          </a:lstStyle>
          <a:p>
            <a:pPr>
              <a:defRPr/>
            </a:pPr>
            <a:endParaRPr lang="de-DE"/>
          </a:p>
        </p:txBody>
      </p:sp>
      <p:sp>
        <p:nvSpPr>
          <p:cNvPr id="59396" name="Rectangle 4"/>
          <p:cNvSpPr>
            <a:spLocks noGrp="1" noRot="1" noChangeAspect="1" noChangeArrowheads="1" noTextEdit="1"/>
          </p:cNvSpPr>
          <p:nvPr>
            <p:ph type="sldImg" idx="2"/>
          </p:nvPr>
        </p:nvSpPr>
        <p:spPr bwMode="auto">
          <a:xfrm>
            <a:off x="971550" y="768350"/>
            <a:ext cx="4910138" cy="3684588"/>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35040" y="4683127"/>
            <a:ext cx="4986337" cy="4530725"/>
          </a:xfrm>
          <a:prstGeom prst="rect">
            <a:avLst/>
          </a:prstGeom>
          <a:noFill/>
          <a:ln w="9525">
            <a:noFill/>
            <a:miter lim="800000"/>
            <a:headEnd/>
            <a:tailEnd/>
          </a:ln>
          <a:effectLst/>
        </p:spPr>
        <p:txBody>
          <a:bodyPr vert="horz" wrap="square" lIns="93264" tIns="46634" rIns="93264" bIns="4663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2230" name="Rectangle 6"/>
          <p:cNvSpPr>
            <a:spLocks noGrp="1" noChangeArrowheads="1"/>
          </p:cNvSpPr>
          <p:nvPr>
            <p:ph type="ftr" sz="quarter" idx="4"/>
          </p:nvPr>
        </p:nvSpPr>
        <p:spPr bwMode="auto">
          <a:xfrm>
            <a:off x="0" y="9444038"/>
            <a:ext cx="2960688" cy="461962"/>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defTabSz="933299">
              <a:defRPr sz="1200">
                <a:latin typeface="Times New Roman" pitchFamily="18" charset="0"/>
              </a:defRPr>
            </a:lvl1pPr>
          </a:lstStyle>
          <a:p>
            <a:pPr>
              <a:defRPr/>
            </a:pPr>
            <a:endParaRPr lang="de-DE"/>
          </a:p>
        </p:txBody>
      </p:sp>
      <p:sp>
        <p:nvSpPr>
          <p:cNvPr id="52231" name="Rectangle 7"/>
          <p:cNvSpPr>
            <a:spLocks noGrp="1" noChangeArrowheads="1"/>
          </p:cNvSpPr>
          <p:nvPr>
            <p:ph type="sldNum" sz="quarter" idx="5"/>
          </p:nvPr>
        </p:nvSpPr>
        <p:spPr bwMode="auto">
          <a:xfrm>
            <a:off x="3819526" y="9444038"/>
            <a:ext cx="2959100" cy="461962"/>
          </a:xfrm>
          <a:prstGeom prst="rect">
            <a:avLst/>
          </a:prstGeom>
          <a:noFill/>
          <a:ln w="9525">
            <a:noFill/>
            <a:miter lim="800000"/>
            <a:headEnd/>
            <a:tailEnd/>
          </a:ln>
          <a:effectLst/>
        </p:spPr>
        <p:txBody>
          <a:bodyPr vert="horz" wrap="square" lIns="93264" tIns="46634" rIns="93264" bIns="46634" numCol="1" anchor="b" anchorCtr="0" compatLnSpc="1">
            <a:prstTxWarp prst="textNoShape">
              <a:avLst/>
            </a:prstTxWarp>
          </a:bodyPr>
          <a:lstStyle>
            <a:lvl1pPr algn="r" defTabSz="933299">
              <a:defRPr sz="1200">
                <a:latin typeface="Times New Roman" pitchFamily="18" charset="0"/>
              </a:defRPr>
            </a:lvl1pPr>
          </a:lstStyle>
          <a:p>
            <a:pPr>
              <a:defRPr/>
            </a:pPr>
            <a:fld id="{A938BB01-5CF4-4EDB-A0FC-ADAD01FF0F0A}" type="slidenum">
              <a:rPr lang="de-DE"/>
              <a:pPr>
                <a:defRPr/>
              </a:pPr>
              <a:t>‹#›</a:t>
            </a:fld>
            <a:endParaRPr lang="de-DE"/>
          </a:p>
        </p:txBody>
      </p:sp>
    </p:spTree>
    <p:extLst>
      <p:ext uri="{BB962C8B-B14F-4D97-AF65-F5344CB8AC3E}">
        <p14:creationId xmlns="" xmlns:p14="http://schemas.microsoft.com/office/powerpoint/2010/main" val="2169361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1</a:t>
            </a:fld>
            <a:endParaRPr lang="de-DE"/>
          </a:p>
        </p:txBody>
      </p:sp>
    </p:spTree>
    <p:extLst>
      <p:ext uri="{BB962C8B-B14F-4D97-AF65-F5344CB8AC3E}">
        <p14:creationId xmlns="" xmlns:p14="http://schemas.microsoft.com/office/powerpoint/2010/main" val="173077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63C2371-8299-486B-B26D-42BDD7D0E7D1}" type="slidenum">
              <a:rPr lang="en-US"/>
              <a:pPr/>
              <a:t>12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6357" y="4715153"/>
            <a:ext cx="4984962" cy="4466987"/>
          </a:xfrm>
          <a:noFill/>
          <a:ln/>
        </p:spPr>
        <p:txBody>
          <a:bodyPr/>
          <a:lstStyle/>
          <a:p>
            <a:pPr eaLnBrk="1" hangingPunct="1"/>
            <a:r>
              <a:rPr lang="en-US" smtClean="0"/>
              <a:t>Each of the 6 major genetic groups of HCV contain a series of more closely related subtypes, typically different from each other by 20% in nucleotide sequences compared with &gt;30% between genotypes, </a:t>
            </a:r>
            <a:r>
              <a:rPr lang="en-US" smtClean="0">
                <a:latin typeface="Arial-BoldMT" charset="0"/>
              </a:rPr>
              <a:t>Genotypes 1a, 1b and 3a have become very widely distributed as a result of transmission through  unscreened blood transfusion and between injecting drug users, and now represent the vast majority of infections in Western countries. These are the HCV types most commonly encountered clinically, and therefore the ones for which most information has been collected. </a:t>
            </a:r>
          </a:p>
          <a:p>
            <a:pPr eaLnBrk="1" hangingPunct="1"/>
            <a:r>
              <a:rPr lang="en-US" smtClean="0">
                <a:latin typeface="Arial-BoldMT" charset="0"/>
              </a:rPr>
              <a:t>The Geographical distribution of each HCV type and subtype is depicted in the next slide.</a:t>
            </a:r>
          </a:p>
          <a:p>
            <a:pPr eaLnBrk="1" hangingPunct="1"/>
            <a:endParaRPr lang="en-US" smtClean="0">
              <a:latin typeface="Arial-BoldMT" charset="0"/>
            </a:endParaRP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16</a:t>
            </a:fld>
            <a:endParaRPr lang="de-DE"/>
          </a:p>
        </p:txBody>
      </p:sp>
    </p:spTree>
    <p:extLst>
      <p:ext uri="{BB962C8B-B14F-4D97-AF65-F5344CB8AC3E}">
        <p14:creationId xmlns="" xmlns:p14="http://schemas.microsoft.com/office/powerpoint/2010/main" val="148255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19</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20</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22</a:t>
            </a:fld>
            <a:endParaRPr lang="de-DE"/>
          </a:p>
        </p:txBody>
      </p:sp>
    </p:spTree>
    <p:extLst>
      <p:ext uri="{BB962C8B-B14F-4D97-AF65-F5344CB8AC3E}">
        <p14:creationId xmlns="" xmlns:p14="http://schemas.microsoft.com/office/powerpoint/2010/main" val="1482554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2</a:t>
            </a:fld>
            <a:endParaRPr lang="de-DE"/>
          </a:p>
        </p:txBody>
      </p:sp>
    </p:spTree>
    <p:extLst>
      <p:ext uri="{BB962C8B-B14F-4D97-AF65-F5344CB8AC3E}">
        <p14:creationId xmlns="" xmlns:p14="http://schemas.microsoft.com/office/powerpoint/2010/main" val="1482554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D29A06-FF0B-4FF5-B253-8B67ED9DB708}" type="slidenum">
              <a:rPr lang="en-US"/>
              <a:pPr/>
              <a:t>27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B7D8F7F-398A-417E-A3C5-DCF7ECEEFE5D}" type="slidenum">
              <a:rPr lang="en-US"/>
              <a:pPr/>
              <a:t>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5</a:t>
            </a:fld>
            <a:endParaRPr lang="de-DE"/>
          </a:p>
        </p:txBody>
      </p:sp>
    </p:spTree>
    <p:extLst>
      <p:ext uri="{BB962C8B-B14F-4D97-AF65-F5344CB8AC3E}">
        <p14:creationId xmlns="" xmlns:p14="http://schemas.microsoft.com/office/powerpoint/2010/main" val="148255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0661F12-3BE5-4BFA-8400-440A145755B4}" type="slidenum">
              <a:rPr lang="en-US"/>
              <a:pPr/>
              <a:t>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C952C24-48EC-452A-B789-29D702EB04B4}" type="slidenum">
              <a:rPr lang="en-US"/>
              <a:pPr/>
              <a:t>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06357" y="4715153"/>
            <a:ext cx="4984962" cy="4466987"/>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B4E1A5C1-6B31-465E-B307-FD76E63B60A4}"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7369E5A-BDFA-4A87-9E2F-6E90EA77DB86}" type="slidenum">
              <a:rPr lang="en-US"/>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solidFill>
                <a:srgbClr val="FF0000"/>
              </a:solidFill>
            </a:endParaRPr>
          </a:p>
          <a:p>
            <a:pPr eaLnBrk="1" hangingPunct="1"/>
            <a:endParaRPr lang="en-US" smtClean="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A938BB01-5CF4-4EDB-A0FC-ADAD01FF0F0A}" type="slidenum">
              <a:rPr lang="de-DE" smtClean="0"/>
              <a:pPr>
                <a:defRPr/>
              </a:pPr>
              <a:t>11</a:t>
            </a:fld>
            <a:endParaRPr lang="de-DE"/>
          </a:p>
        </p:txBody>
      </p:sp>
    </p:spTree>
    <p:extLst>
      <p:ext uri="{BB962C8B-B14F-4D97-AF65-F5344CB8AC3E}">
        <p14:creationId xmlns="" xmlns:p14="http://schemas.microsoft.com/office/powerpoint/2010/main" val="1482554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 name="Rechteck 10"/>
          <p:cNvSpPr/>
          <p:nvPr/>
        </p:nvSpPr>
        <p:spPr>
          <a:xfrm>
            <a:off x="0" y="1429224"/>
            <a:ext cx="9144000" cy="5428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7"/>
          <p:cNvSpPr>
            <a:spLocks noGrp="1"/>
          </p:cNvSpPr>
          <p:nvPr>
            <p:ph type="ctrTitle" hasCustomPrompt="1"/>
          </p:nvPr>
        </p:nvSpPr>
        <p:spPr>
          <a:xfrm>
            <a:off x="501650" y="2441448"/>
            <a:ext cx="8102600" cy="1975104"/>
          </a:xfrm>
        </p:spPr>
        <p:txBody>
          <a:bodyPr anchor="ctr" anchorCtr="0">
            <a:normAutofit/>
            <a:scene3d>
              <a:camera prst="orthographicFront"/>
              <a:lightRig rig="flood" dir="t"/>
            </a:scene3d>
            <a:sp3d>
              <a:bevelT w="38100" h="19050"/>
            </a:sp3d>
          </a:bodyPr>
          <a:lstStyle>
            <a:lvl1pPr marR="9144" algn="ctr">
              <a:lnSpc>
                <a:spcPct val="100000"/>
              </a:lnSpc>
              <a:defRPr sz="4800" b="1" cap="all" spc="30" baseline="0">
                <a:effectLst>
                  <a:reflection blurRad="6350" stA="55000" endA="300" endPos="45500" dir="5400000" sy="-100000" algn="bl" rotWithShape="0"/>
                </a:effectLst>
              </a:defRPr>
            </a:lvl1pPr>
            <a:extLst/>
          </a:lstStyle>
          <a:p>
            <a:r>
              <a:rPr kumimoji="0" lang="de-DE" smtClean="0"/>
              <a:t>Hier steht der Titel</a:t>
            </a:r>
            <a:endParaRPr kumimoji="0" lang="en-US"/>
          </a:p>
        </p:txBody>
      </p:sp>
      <p:sp>
        <p:nvSpPr>
          <p:cNvPr id="9" name="Untertitel 8"/>
          <p:cNvSpPr>
            <a:spLocks noGrp="1"/>
          </p:cNvSpPr>
          <p:nvPr>
            <p:ph type="subTitle" idx="1" hasCustomPrompt="1"/>
          </p:nvPr>
        </p:nvSpPr>
        <p:spPr>
          <a:xfrm>
            <a:off x="501650" y="4643446"/>
            <a:ext cx="8102600" cy="1214446"/>
          </a:xfrm>
        </p:spPr>
        <p:txBody>
          <a:bodyPr lIns="90000" tIns="45720" anchor="t" anchorCtr="0">
            <a:noAutofit/>
            <a:scene3d>
              <a:camera prst="orthographicFront"/>
              <a:lightRig rig="threePt" dir="t"/>
            </a:scene3d>
            <a:sp3d extrusionH="57150">
              <a:bevelT w="38100" h="38100"/>
            </a:sp3d>
          </a:bodyPr>
          <a:lstStyle>
            <a:lvl1pPr marL="0" marR="9144" indent="0" algn="ctr" rtl="0" eaLnBrk="1" latinLnBrk="0" hangingPunct="1">
              <a:lnSpc>
                <a:spcPct val="100000"/>
              </a:lnSpc>
              <a:spcBef>
                <a:spcPct val="0"/>
              </a:spcBef>
              <a:buNone/>
              <a:defRPr kumimoji="0" lang="en-US" sz="3200" b="1" kern="1200" cap="all" spc="30" baseline="0">
                <a:solidFill>
                  <a:schemeClr val="tx2">
                    <a:satMod val="200000"/>
                  </a:schemeClr>
                </a:solidFill>
                <a:effectLst>
                  <a:reflection blurRad="6350" stA="55000" endA="300" endPos="45500" dir="5400000" sy="-100000" algn="bl" rotWithShape="0"/>
                </a:effectLst>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Und hier der Untertitel</a:t>
            </a:r>
            <a:endParaRPr kumimoji="0" lang="en-US"/>
          </a:p>
        </p:txBody>
      </p:sp>
      <p:pic>
        <p:nvPicPr>
          <p:cNvPr id="10" name="Grafik 9" descr="Logo_grau.jpg"/>
          <p:cNvPicPr>
            <a:picLocks noChangeAspect="1"/>
          </p:cNvPicPr>
          <p:nvPr/>
        </p:nvPicPr>
        <p:blipFill>
          <a:blip r:embed="rId2" cstate="print"/>
          <a:stretch>
            <a:fillRect/>
          </a:stretch>
        </p:blipFill>
        <p:spPr>
          <a:xfrm>
            <a:off x="3132000" y="208638"/>
            <a:ext cx="2880000" cy="1010319"/>
          </a:xfrm>
          <a:prstGeom prst="rect">
            <a:avLst/>
          </a:prstGeom>
        </p:spPr>
      </p:pic>
      <p:sp>
        <p:nvSpPr>
          <p:cNvPr id="12" name="Rechteck 11"/>
          <p:cNvSpPr/>
          <p:nvPr/>
        </p:nvSpPr>
        <p:spPr>
          <a:xfrm>
            <a:off x="0" y="1375200"/>
            <a:ext cx="9144000" cy="54000"/>
          </a:xfrm>
          <a:prstGeom prst="rect">
            <a:avLst/>
          </a:prstGeom>
          <a:solidFill>
            <a:srgbClr val="50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rtArt">
    <p:spTree>
      <p:nvGrpSpPr>
        <p:cNvPr id="1" name=""/>
        <p:cNvGrpSpPr/>
        <p:nvPr/>
      </p:nvGrpSpPr>
      <p:grpSpPr>
        <a:xfrm>
          <a:off x="0" y="0"/>
          <a:ext cx="0" cy="0"/>
          <a:chOff x="0" y="0"/>
          <a:chExt cx="0" cy="0"/>
        </a:xfrm>
      </p:grpSpPr>
      <p:sp>
        <p:nvSpPr>
          <p:cNvPr id="9" name="SmartArt-Platzhalter 8"/>
          <p:cNvSpPr>
            <a:spLocks noGrp="1"/>
          </p:cNvSpPr>
          <p:nvPr>
            <p:ph type="dgm" sz="quarter" idx="13" hasCustomPrompt="1"/>
          </p:nvPr>
        </p:nvSpPr>
        <p:spPr>
          <a:xfrm>
            <a:off x="571500" y="1906588"/>
            <a:ext cx="7816850" cy="4165600"/>
          </a:xfrm>
        </p:spPr>
        <p:txBody>
          <a:bodyPr/>
          <a:lstStyle>
            <a:lvl1pPr marL="0" indent="0">
              <a:buFontTx/>
              <a:buNone/>
              <a:defRPr/>
            </a:lvl1pPr>
          </a:lstStyle>
          <a:p>
            <a:r>
              <a:rPr lang="de-DE" smtClean="0"/>
              <a:t>Klicken Sie auf das Symbol, um eine SmartArt-Grafik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ellen">
    <p:spTree>
      <p:nvGrpSpPr>
        <p:cNvPr id="1" name=""/>
        <p:cNvGrpSpPr/>
        <p:nvPr/>
      </p:nvGrpSpPr>
      <p:grpSpPr>
        <a:xfrm>
          <a:off x="0" y="0"/>
          <a:ext cx="0" cy="0"/>
          <a:chOff x="0" y="0"/>
          <a:chExt cx="0" cy="0"/>
        </a:xfrm>
      </p:grpSpPr>
      <p:sp>
        <p:nvSpPr>
          <p:cNvPr id="9" name="Tabellenplatzhalter 8"/>
          <p:cNvSpPr>
            <a:spLocks noGrp="1"/>
          </p:cNvSpPr>
          <p:nvPr>
            <p:ph type="tbl" sz="quarter" idx="13" hasCustomPrompt="1"/>
          </p:nvPr>
        </p:nvSpPr>
        <p:spPr>
          <a:xfrm>
            <a:off x="571501" y="1906588"/>
            <a:ext cx="7786688" cy="4165600"/>
          </a:xfrm>
        </p:spPr>
        <p:txBody>
          <a:bodyPr/>
          <a:lstStyle>
            <a:lvl1pPr marL="0" indent="0">
              <a:buFontTx/>
              <a:buNone/>
              <a:defRPr baseline="0"/>
            </a:lvl1pPr>
          </a:lstStyle>
          <a:p>
            <a:r>
              <a:rPr lang="de-DE" smtClean="0"/>
              <a:t>Klicken Sie auf das Symbol, um eine Tabelle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gramme">
    <p:spTree>
      <p:nvGrpSpPr>
        <p:cNvPr id="1" name=""/>
        <p:cNvGrpSpPr/>
        <p:nvPr/>
      </p:nvGrpSpPr>
      <p:grpSpPr>
        <a:xfrm>
          <a:off x="0" y="0"/>
          <a:ext cx="0" cy="0"/>
          <a:chOff x="0" y="0"/>
          <a:chExt cx="0" cy="0"/>
        </a:xfrm>
      </p:grpSpPr>
      <p:sp>
        <p:nvSpPr>
          <p:cNvPr id="9" name="Diagrammplatzhalter 8"/>
          <p:cNvSpPr>
            <a:spLocks noGrp="1"/>
          </p:cNvSpPr>
          <p:nvPr>
            <p:ph type="chart" sz="quarter" idx="13" hasCustomPrompt="1"/>
          </p:nvPr>
        </p:nvSpPr>
        <p:spPr>
          <a:xfrm>
            <a:off x="457396" y="1906588"/>
            <a:ext cx="7956006" cy="4165600"/>
          </a:xfrm>
        </p:spPr>
        <p:txBody>
          <a:bodyPr/>
          <a:lstStyle>
            <a:lvl1pPr marL="0" indent="0">
              <a:buFontTx/>
              <a:buNone/>
              <a:defRPr baseline="0"/>
            </a:lvl1pPr>
          </a:lstStyle>
          <a:p>
            <a:r>
              <a:rPr lang="de-DE" smtClean="0"/>
              <a:t>Klicken Sie auf das Symbol, um ein Diagramm einzufügen</a:t>
            </a:r>
            <a:endParaRPr lang="de-DE"/>
          </a:p>
        </p:txBody>
      </p:sp>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aubild und Kommenta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4" y="1783560"/>
            <a:ext cx="7888315" cy="3145637"/>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9" name="Textplatzhalter 8"/>
          <p:cNvSpPr>
            <a:spLocks noGrp="1"/>
          </p:cNvSpPr>
          <p:nvPr>
            <p:ph type="body" sz="quarter" idx="13"/>
          </p:nvPr>
        </p:nvSpPr>
        <p:spPr>
          <a:xfrm>
            <a:off x="500034" y="5143512"/>
            <a:ext cx="7888316" cy="949312"/>
          </a:xfrm>
        </p:spPr>
        <p:txBody>
          <a:bodyPr/>
          <a:lstStyle>
            <a:lvl1pPr marL="0" indent="0">
              <a:buFontTx/>
              <a:buNone/>
              <a:defRPr/>
            </a:lvl1pPr>
          </a:lstStyle>
          <a:p>
            <a:pPr lvl="0"/>
            <a:r>
              <a:rPr lang="de-DE" smtClean="0"/>
              <a:t>Textmasterformate durch Klicken bearbeiten</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lakative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8" name="Bildplatzhalter 7"/>
          <p:cNvSpPr>
            <a:spLocks noGrp="1"/>
          </p:cNvSpPr>
          <p:nvPr>
            <p:ph type="pic" sz="quarter" idx="13" hasCustomPrompt="1"/>
          </p:nvPr>
        </p:nvSpPr>
        <p:spPr>
          <a:xfrm>
            <a:off x="0" y="1571625"/>
            <a:ext cx="9144000" cy="4521200"/>
          </a:xfrm>
        </p:spPr>
        <p:txBody>
          <a:bodyPr lIns="612000"/>
          <a:lstStyle>
            <a:lvl1pPr marL="0" indent="0">
              <a:buFontTx/>
              <a:buNone/>
              <a:defRPr/>
            </a:lvl1pPr>
          </a:lstStyle>
          <a:p>
            <a:r>
              <a:rPr lang="de-DE" smtClean="0"/>
              <a:t>Klicken Sie auf das Symbol, um ein Bild einzufügen</a:t>
            </a:r>
            <a:endParaRPr lang="de-DE"/>
          </a:p>
        </p:txBody>
      </p:sp>
      <p:sp>
        <p:nvSpPr>
          <p:cNvPr id="11" name="Bildplatzhalter 10"/>
          <p:cNvSpPr>
            <a:spLocks noGrp="1"/>
          </p:cNvSpPr>
          <p:nvPr>
            <p:ph type="pic" sz="quarter" idx="14" hasCustomPrompt="1"/>
          </p:nvPr>
        </p:nvSpPr>
        <p:spPr>
          <a:xfrm>
            <a:off x="8539200" y="1569600"/>
            <a:ext cx="72000" cy="198000"/>
          </a:xfrm>
          <a:solidFill>
            <a:srgbClr val="FFD100"/>
          </a:solidFill>
        </p:spPr>
        <p:txBody>
          <a:bodyPr>
            <a:noAutofit/>
          </a:bodyPr>
          <a:lstStyle>
            <a:lvl1pPr marL="0" indent="0">
              <a:buFontTx/>
              <a:buNone/>
              <a:defRPr sz="100">
                <a:solidFill>
                  <a:srgbClr val="FFD100"/>
                </a:solidFill>
              </a:defRPr>
            </a:lvl1pPr>
          </a:lstStyle>
          <a:p>
            <a:r>
              <a:rPr lang="de-DE" smtClean="0"/>
              <a:t>.</a:t>
            </a:r>
            <a:endParaRPr lang="de-D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Zwei Bilder mit Unt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9" name="Textplatzhalter 8"/>
          <p:cNvSpPr>
            <a:spLocks noGrp="1"/>
          </p:cNvSpPr>
          <p:nvPr>
            <p:ph type="body" sz="quarter" idx="13" hasCustomPrompt="1"/>
          </p:nvPr>
        </p:nvSpPr>
        <p:spPr>
          <a:xfrm>
            <a:off x="576261" y="5143512"/>
            <a:ext cx="3787200" cy="949312"/>
          </a:xfrm>
        </p:spPr>
        <p:txBody>
          <a:bodyPr/>
          <a:lstStyle>
            <a:lvl1pPr marL="0" indent="0" algn="ctr">
              <a:buFontTx/>
              <a:buNone/>
              <a:defRPr/>
            </a:lvl1pPr>
          </a:lstStyle>
          <a:p>
            <a:pPr lvl="0"/>
            <a:r>
              <a:rPr lang="de-DE" smtClean="0"/>
              <a:t>Bildunterschrift</a:t>
            </a:r>
          </a:p>
        </p:txBody>
      </p:sp>
      <p:sp>
        <p:nvSpPr>
          <p:cNvPr id="8" name="Bildplatzhalter 7"/>
          <p:cNvSpPr>
            <a:spLocks noGrp="1"/>
          </p:cNvSpPr>
          <p:nvPr>
            <p:ph type="pic" sz="quarter" idx="14" hasCustomPrompt="1"/>
          </p:nvPr>
        </p:nvSpPr>
        <p:spPr>
          <a:xfrm>
            <a:off x="576263" y="1906588"/>
            <a:ext cx="3786214" cy="3165475"/>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1" name="Textplatzhalter 8"/>
          <p:cNvSpPr>
            <a:spLocks noGrp="1"/>
          </p:cNvSpPr>
          <p:nvPr>
            <p:ph type="body" sz="quarter" idx="16" hasCustomPrompt="1"/>
          </p:nvPr>
        </p:nvSpPr>
        <p:spPr>
          <a:xfrm>
            <a:off x="4600051" y="5143512"/>
            <a:ext cx="3787200" cy="949312"/>
          </a:xfrm>
        </p:spPr>
        <p:txBody>
          <a:bodyPr/>
          <a:lstStyle>
            <a:lvl1pPr marL="0" indent="0" algn="ctr">
              <a:buFontTx/>
              <a:buNone/>
              <a:defRPr/>
            </a:lvl1pPr>
          </a:lstStyle>
          <a:p>
            <a:pPr lvl="0"/>
            <a:r>
              <a:rPr lang="de-DE" smtClean="0"/>
              <a:t>Bildunterschrift</a:t>
            </a:r>
          </a:p>
        </p:txBody>
      </p:sp>
      <p:sp>
        <p:nvSpPr>
          <p:cNvPr id="12" name="Bildplatzhalter 7"/>
          <p:cNvSpPr>
            <a:spLocks noGrp="1"/>
          </p:cNvSpPr>
          <p:nvPr>
            <p:ph type="pic" sz="quarter" idx="17" hasCustomPrompt="1"/>
          </p:nvPr>
        </p:nvSpPr>
        <p:spPr>
          <a:xfrm>
            <a:off x="4602136" y="1906588"/>
            <a:ext cx="3786214" cy="3165475"/>
          </a:xfrm>
        </p:spPr>
        <p:txBody>
          <a:bodyPr>
            <a:normAutofit/>
          </a:bodyPr>
          <a:lstStyle>
            <a:lvl1pPr marL="0" indent="0">
              <a:buFontTx/>
              <a:buNone/>
              <a:defRPr sz="2000" baseline="0"/>
            </a:lvl1pPr>
          </a:lstStyle>
          <a:p>
            <a:r>
              <a:rPr lang="de-DE" smtClean="0"/>
              <a:t>Klicken Sie auf das Symbol, um ein Bild einzufügen</a:t>
            </a:r>
            <a:endParaRPr lang="de-D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rei Bilder mit Unte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9" name="Textplatzhalter 8"/>
          <p:cNvSpPr>
            <a:spLocks noGrp="1"/>
          </p:cNvSpPr>
          <p:nvPr>
            <p:ph type="body" sz="quarter" idx="13" hasCustomPrompt="1"/>
          </p:nvPr>
        </p:nvSpPr>
        <p:spPr>
          <a:xfrm>
            <a:off x="576261" y="5572140"/>
            <a:ext cx="2466730" cy="520684"/>
          </a:xfrm>
        </p:spPr>
        <p:txBody>
          <a:bodyPr/>
          <a:lstStyle>
            <a:lvl1pPr marL="0" indent="0" algn="ctr">
              <a:buFontTx/>
              <a:buNone/>
              <a:defRPr/>
            </a:lvl1pPr>
          </a:lstStyle>
          <a:p>
            <a:pPr lvl="0"/>
            <a:r>
              <a:rPr lang="de-DE" smtClean="0"/>
              <a:t>Bildunterschrift</a:t>
            </a:r>
          </a:p>
        </p:txBody>
      </p:sp>
      <p:sp>
        <p:nvSpPr>
          <p:cNvPr id="8" name="Bildplatzhalter 7"/>
          <p:cNvSpPr>
            <a:spLocks noGrp="1"/>
          </p:cNvSpPr>
          <p:nvPr>
            <p:ph type="pic" sz="quarter" idx="14" hasCustomPrompt="1"/>
          </p:nvPr>
        </p:nvSpPr>
        <p:spPr>
          <a:xfrm>
            <a:off x="576264"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0" name="Textplatzhalter 8"/>
          <p:cNvSpPr>
            <a:spLocks noGrp="1"/>
          </p:cNvSpPr>
          <p:nvPr>
            <p:ph type="body" sz="quarter" idx="15" hasCustomPrompt="1"/>
          </p:nvPr>
        </p:nvSpPr>
        <p:spPr>
          <a:xfrm>
            <a:off x="3240136" y="5572140"/>
            <a:ext cx="2466730" cy="520684"/>
          </a:xfrm>
        </p:spPr>
        <p:txBody>
          <a:bodyPr/>
          <a:lstStyle>
            <a:lvl1pPr marL="0" indent="0" algn="ctr">
              <a:buFontTx/>
              <a:buNone/>
              <a:defRPr/>
            </a:lvl1pPr>
          </a:lstStyle>
          <a:p>
            <a:pPr lvl="0"/>
            <a:r>
              <a:rPr lang="de-DE" smtClean="0"/>
              <a:t>Bildunterschrift</a:t>
            </a:r>
          </a:p>
        </p:txBody>
      </p:sp>
      <p:sp>
        <p:nvSpPr>
          <p:cNvPr id="13" name="Bildplatzhalter 7"/>
          <p:cNvSpPr>
            <a:spLocks noGrp="1"/>
          </p:cNvSpPr>
          <p:nvPr>
            <p:ph type="pic" sz="quarter" idx="16" hasCustomPrompt="1"/>
          </p:nvPr>
        </p:nvSpPr>
        <p:spPr>
          <a:xfrm>
            <a:off x="3240139"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
        <p:nvSpPr>
          <p:cNvPr id="14" name="Textplatzhalter 8"/>
          <p:cNvSpPr>
            <a:spLocks noGrp="1"/>
          </p:cNvSpPr>
          <p:nvPr>
            <p:ph type="body" sz="quarter" idx="17" hasCustomPrompt="1"/>
          </p:nvPr>
        </p:nvSpPr>
        <p:spPr>
          <a:xfrm>
            <a:off x="5904010" y="5572140"/>
            <a:ext cx="2466730" cy="520684"/>
          </a:xfrm>
        </p:spPr>
        <p:txBody>
          <a:bodyPr/>
          <a:lstStyle>
            <a:lvl1pPr marL="0" indent="0" algn="ctr">
              <a:buFontTx/>
              <a:buNone/>
              <a:defRPr/>
            </a:lvl1pPr>
          </a:lstStyle>
          <a:p>
            <a:pPr lvl="0"/>
            <a:r>
              <a:rPr lang="de-DE" smtClean="0"/>
              <a:t>Bildunterschrift</a:t>
            </a:r>
          </a:p>
        </p:txBody>
      </p:sp>
      <p:sp>
        <p:nvSpPr>
          <p:cNvPr id="15" name="Bildplatzhalter 7"/>
          <p:cNvSpPr>
            <a:spLocks noGrp="1"/>
          </p:cNvSpPr>
          <p:nvPr>
            <p:ph type="pic" sz="quarter" idx="18" hasCustomPrompt="1"/>
          </p:nvPr>
        </p:nvSpPr>
        <p:spPr>
          <a:xfrm>
            <a:off x="5904013" y="1906588"/>
            <a:ext cx="2466088" cy="3522676"/>
          </a:xfrm>
        </p:spPr>
        <p:txBody>
          <a:bodyPr>
            <a:normAutofit/>
          </a:bodyPr>
          <a:lstStyle>
            <a:lvl1pPr marL="0" indent="0">
              <a:buFontTx/>
              <a:buNone/>
              <a:defRPr sz="2000" baseline="0"/>
            </a:lvl1pPr>
          </a:lstStyle>
          <a:p>
            <a:r>
              <a:rPr lang="de-DE" smtClean="0"/>
              <a:t>Klicken Sie auf das Symbol, um ein Bild einzufügen</a:t>
            </a:r>
            <a:endParaRPr lang="de-D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rennfolie">
    <p:bg>
      <p:bgPr>
        <a:solidFill>
          <a:schemeClr val="tx1"/>
        </a:solidFill>
        <a:effectLst/>
      </p:bgPr>
    </p:bg>
    <p:spTree>
      <p:nvGrpSpPr>
        <p:cNvPr id="1" name=""/>
        <p:cNvGrpSpPr/>
        <p:nvPr/>
      </p:nvGrpSpPr>
      <p:grpSpPr>
        <a:xfrm>
          <a:off x="0" y="0"/>
          <a:ext cx="0" cy="0"/>
          <a:chOff x="0" y="0"/>
          <a:chExt cx="0" cy="0"/>
        </a:xfrm>
      </p:grpSpPr>
      <p:sp>
        <p:nvSpPr>
          <p:cNvPr id="2" name="Textplatzhalter 8"/>
          <p:cNvSpPr>
            <a:spLocks noGrp="1"/>
          </p:cNvSpPr>
          <p:nvPr>
            <p:ph type="body" sz="quarter" idx="13" hasCustomPrompt="1"/>
          </p:nvPr>
        </p:nvSpPr>
        <p:spPr>
          <a:xfrm>
            <a:off x="500034" y="1571612"/>
            <a:ext cx="7888316" cy="1428760"/>
          </a:xfrm>
        </p:spPr>
        <p:txBody>
          <a:bodyPr/>
          <a:lstStyle>
            <a:lvl1pPr marL="0" indent="0" algn="ctr">
              <a:buFontTx/>
              <a:buNone/>
              <a:defRPr>
                <a:solidFill>
                  <a:schemeClr val="bg1"/>
                </a:solidFill>
              </a:defRPr>
            </a:lvl1pPr>
          </a:lstStyle>
          <a:p>
            <a:pPr lvl="0"/>
            <a:r>
              <a:rPr lang="de-DE" smtClean="0"/>
              <a:t>Trennfolie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ltLang="en-US"/>
              <a:t>					Hepatitis C Caring Ambassadors Program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ltLang="en-US"/>
              <a:t>					Hepatitis C Caring Ambassadors Program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10674A57-E1E9-45FE-8C5B-7BE4DB0775E6}" type="slidenum">
              <a:rPr lang="de-DE" smtClean="0"/>
              <a:pPr>
                <a:defRPr/>
              </a:pPr>
              <a:t>‹#›</a:t>
            </a:fld>
            <a:endParaRPr lang="de-D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8" name="Textplatzhalter 7"/>
          <p:cNvSpPr>
            <a:spLocks noGrp="1"/>
          </p:cNvSpPr>
          <p:nvPr>
            <p:ph type="body" sz="quarter" idx="13" hasCustomPrompt="1"/>
          </p:nvPr>
        </p:nvSpPr>
        <p:spPr>
          <a:xfrm>
            <a:off x="576263" y="190658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9" name="Textplatzhalter 7"/>
          <p:cNvSpPr>
            <a:spLocks noGrp="1"/>
          </p:cNvSpPr>
          <p:nvPr>
            <p:ph type="body" sz="quarter" idx="14" hasCustomPrompt="1"/>
          </p:nvPr>
        </p:nvSpPr>
        <p:spPr>
          <a:xfrm>
            <a:off x="1357290" y="190658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0" name="Textplatzhalter 7"/>
          <p:cNvSpPr>
            <a:spLocks noGrp="1"/>
          </p:cNvSpPr>
          <p:nvPr>
            <p:ph type="body" sz="quarter" idx="15" hasCustomPrompt="1"/>
          </p:nvPr>
        </p:nvSpPr>
        <p:spPr>
          <a:xfrm>
            <a:off x="576263" y="258254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1" name="Textplatzhalter 7"/>
          <p:cNvSpPr>
            <a:spLocks noGrp="1"/>
          </p:cNvSpPr>
          <p:nvPr>
            <p:ph type="body" sz="quarter" idx="16" hasCustomPrompt="1"/>
          </p:nvPr>
        </p:nvSpPr>
        <p:spPr>
          <a:xfrm>
            <a:off x="1357290" y="258254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2" name="Textplatzhalter 7"/>
          <p:cNvSpPr>
            <a:spLocks noGrp="1"/>
          </p:cNvSpPr>
          <p:nvPr>
            <p:ph type="body" sz="quarter" idx="17" hasCustomPrompt="1"/>
          </p:nvPr>
        </p:nvSpPr>
        <p:spPr>
          <a:xfrm>
            <a:off x="576263" y="325850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3" name="Textplatzhalter 7"/>
          <p:cNvSpPr>
            <a:spLocks noGrp="1"/>
          </p:cNvSpPr>
          <p:nvPr>
            <p:ph type="body" sz="quarter" idx="18" hasCustomPrompt="1"/>
          </p:nvPr>
        </p:nvSpPr>
        <p:spPr>
          <a:xfrm>
            <a:off x="1357290" y="325850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4" name="Textplatzhalter 7"/>
          <p:cNvSpPr>
            <a:spLocks noGrp="1"/>
          </p:cNvSpPr>
          <p:nvPr>
            <p:ph type="body" sz="quarter" idx="19" hasCustomPrompt="1"/>
          </p:nvPr>
        </p:nvSpPr>
        <p:spPr>
          <a:xfrm>
            <a:off x="576263" y="393446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5" name="Textplatzhalter 7"/>
          <p:cNvSpPr>
            <a:spLocks noGrp="1"/>
          </p:cNvSpPr>
          <p:nvPr>
            <p:ph type="body" sz="quarter" idx="20" hasCustomPrompt="1"/>
          </p:nvPr>
        </p:nvSpPr>
        <p:spPr>
          <a:xfrm>
            <a:off x="1357290" y="393446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6" name="Textplatzhalter 7"/>
          <p:cNvSpPr>
            <a:spLocks noGrp="1"/>
          </p:cNvSpPr>
          <p:nvPr>
            <p:ph type="body" sz="quarter" idx="21" hasCustomPrompt="1"/>
          </p:nvPr>
        </p:nvSpPr>
        <p:spPr>
          <a:xfrm>
            <a:off x="576263" y="461042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7" name="Textplatzhalter 7"/>
          <p:cNvSpPr>
            <a:spLocks noGrp="1"/>
          </p:cNvSpPr>
          <p:nvPr>
            <p:ph type="body" sz="quarter" idx="22" hasCustomPrompt="1"/>
          </p:nvPr>
        </p:nvSpPr>
        <p:spPr>
          <a:xfrm>
            <a:off x="1357290" y="461042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
        <p:nvSpPr>
          <p:cNvPr id="18" name="Textplatzhalter 7"/>
          <p:cNvSpPr>
            <a:spLocks noGrp="1"/>
          </p:cNvSpPr>
          <p:nvPr>
            <p:ph type="body" sz="quarter" idx="23" hasCustomPrompt="1"/>
          </p:nvPr>
        </p:nvSpPr>
        <p:spPr>
          <a:xfrm>
            <a:off x="576263" y="5286388"/>
            <a:ext cx="638151" cy="593725"/>
          </a:xfrm>
        </p:spPr>
        <p:txBody>
          <a:bodyPr anchor="ctr" anchorCtr="0">
            <a:noAutofit/>
          </a:bodyPr>
          <a:lstStyle>
            <a:lvl1pPr marL="0" indent="0">
              <a:buNone/>
              <a:defRPr sz="3200" b="1">
                <a:solidFill>
                  <a:schemeClr val="accent2"/>
                </a:solidFill>
              </a:defRPr>
            </a:lvl1pPr>
            <a:lvl5pPr>
              <a:defRPr/>
            </a:lvl5pPr>
          </a:lstStyle>
          <a:p>
            <a:pPr lvl="0"/>
            <a:r>
              <a:rPr lang="de-DE" smtClean="0"/>
              <a:t>X</a:t>
            </a:r>
            <a:endParaRPr lang="de-DE"/>
          </a:p>
        </p:txBody>
      </p:sp>
      <p:sp>
        <p:nvSpPr>
          <p:cNvPr id="19" name="Textplatzhalter 7"/>
          <p:cNvSpPr>
            <a:spLocks noGrp="1"/>
          </p:cNvSpPr>
          <p:nvPr>
            <p:ph type="body" sz="quarter" idx="24" hasCustomPrompt="1"/>
          </p:nvPr>
        </p:nvSpPr>
        <p:spPr>
          <a:xfrm>
            <a:off x="1357290" y="5286388"/>
            <a:ext cx="7031060" cy="593725"/>
          </a:xfrm>
        </p:spPr>
        <p:txBody>
          <a:bodyPr anchor="ctr" anchorCtr="0">
            <a:normAutofit/>
          </a:bodyPr>
          <a:lstStyle>
            <a:lvl1pPr marL="0" indent="0">
              <a:buNone/>
              <a:defRPr sz="2600"/>
            </a:lvl1pPr>
            <a:lvl5pPr>
              <a:defRPr/>
            </a:lvl5pPr>
          </a:lstStyle>
          <a:p>
            <a:pPr lvl="0"/>
            <a:r>
              <a:rPr lang="de-DE" smtClean="0"/>
              <a:t>Thema</a:t>
            </a:r>
            <a:endParaRPr lang="de-D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Zwei Inhalte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1783560"/>
            <a:ext cx="3816000" cy="4309265"/>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7" name="Inhaltsplatzhalter 2"/>
          <p:cNvSpPr>
            <a:spLocks noGrp="1"/>
          </p:cNvSpPr>
          <p:nvPr>
            <p:ph idx="13"/>
          </p:nvPr>
        </p:nvSpPr>
        <p:spPr>
          <a:xfrm>
            <a:off x="4554740" y="1783560"/>
            <a:ext cx="3816000" cy="4309265"/>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mit ZwiTi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2500306"/>
            <a:ext cx="3816000" cy="3592519"/>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7" name="Inhaltsplatzhalter 2"/>
          <p:cNvSpPr>
            <a:spLocks noGrp="1"/>
          </p:cNvSpPr>
          <p:nvPr>
            <p:ph idx="13"/>
          </p:nvPr>
        </p:nvSpPr>
        <p:spPr>
          <a:xfrm>
            <a:off x="4554740" y="2500306"/>
            <a:ext cx="3816000" cy="3592519"/>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p:txBody>
      </p:sp>
      <p:sp>
        <p:nvSpPr>
          <p:cNvPr id="11" name="Textplatzhalter 10"/>
          <p:cNvSpPr>
            <a:spLocks noGrp="1"/>
          </p:cNvSpPr>
          <p:nvPr>
            <p:ph type="body" sz="quarter" idx="14" hasCustomPrompt="1"/>
          </p:nvPr>
        </p:nvSpPr>
        <p:spPr>
          <a:xfrm>
            <a:off x="501107" y="1906588"/>
            <a:ext cx="3816000" cy="593725"/>
          </a:xfrm>
        </p:spPr>
        <p:txBody>
          <a:bodyPr/>
          <a:lstStyle>
            <a:lvl1pPr>
              <a:buFontTx/>
              <a:buNone/>
              <a:defRPr b="1"/>
            </a:lvl1pPr>
          </a:lstStyle>
          <a:p>
            <a:pPr lvl="0"/>
            <a:r>
              <a:rPr lang="de-DE" smtClean="0"/>
              <a:t>Zwischentitel</a:t>
            </a:r>
            <a:endParaRPr lang="de-DE"/>
          </a:p>
        </p:txBody>
      </p:sp>
      <p:sp>
        <p:nvSpPr>
          <p:cNvPr id="12" name="Textplatzhalter 10"/>
          <p:cNvSpPr>
            <a:spLocks noGrp="1"/>
          </p:cNvSpPr>
          <p:nvPr>
            <p:ph type="body" sz="quarter" idx="15" hasCustomPrompt="1"/>
          </p:nvPr>
        </p:nvSpPr>
        <p:spPr>
          <a:xfrm>
            <a:off x="4559824" y="1906588"/>
            <a:ext cx="3816000" cy="593725"/>
          </a:xfrm>
        </p:spPr>
        <p:txBody>
          <a:bodyPr/>
          <a:lstStyle>
            <a:lvl1pPr>
              <a:buFontTx/>
              <a:buNone/>
              <a:defRPr b="1"/>
            </a:lvl1pPr>
          </a:lstStyle>
          <a:p>
            <a:pPr lvl="0"/>
            <a:r>
              <a:rPr lang="de-DE" smtClean="0"/>
              <a:t>Zwischentitel</a:t>
            </a:r>
            <a:endParaRPr lang="de-D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er Inhalte mit Zwischen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2428868"/>
            <a:ext cx="3816000" cy="1285885"/>
          </a:xfrm>
        </p:spPr>
        <p:txBody>
          <a:bodyPr/>
          <a:lstStyle>
            <a:extLst/>
          </a:lstStyle>
          <a:p>
            <a:pPr lvl="0" eaLnBrk="1" latinLnBrk="0" hangingPunct="1"/>
            <a:r>
              <a:rPr lang="de-DE" smtClean="0"/>
              <a:t>Textmasterformate durch Klicken bearbeiten</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11" name="Textplatzhalter 10"/>
          <p:cNvSpPr>
            <a:spLocks noGrp="1"/>
          </p:cNvSpPr>
          <p:nvPr>
            <p:ph type="body" sz="quarter" idx="14" hasCustomPrompt="1"/>
          </p:nvPr>
        </p:nvSpPr>
        <p:spPr>
          <a:xfrm>
            <a:off x="501107" y="1906589"/>
            <a:ext cx="3816000" cy="522280"/>
          </a:xfrm>
        </p:spPr>
        <p:txBody>
          <a:bodyPr/>
          <a:lstStyle>
            <a:lvl1pPr>
              <a:buFontTx/>
              <a:buNone/>
              <a:defRPr b="1"/>
            </a:lvl1pPr>
          </a:lstStyle>
          <a:p>
            <a:pPr lvl="0"/>
            <a:r>
              <a:rPr lang="de-DE" smtClean="0"/>
              <a:t>Zwischentitel</a:t>
            </a:r>
            <a:endParaRPr lang="de-DE"/>
          </a:p>
        </p:txBody>
      </p:sp>
      <p:sp>
        <p:nvSpPr>
          <p:cNvPr id="9" name="Inhaltsplatzhalter 2"/>
          <p:cNvSpPr>
            <a:spLocks noGrp="1"/>
          </p:cNvSpPr>
          <p:nvPr>
            <p:ph idx="16"/>
          </p:nvPr>
        </p:nvSpPr>
        <p:spPr>
          <a:xfrm>
            <a:off x="500035" y="4643445"/>
            <a:ext cx="3816000" cy="1285885"/>
          </a:xfrm>
        </p:spPr>
        <p:txBody>
          <a:bodyPr/>
          <a:lstStyle>
            <a:extLst/>
          </a:lstStyle>
          <a:p>
            <a:pPr lvl="0" eaLnBrk="1" latinLnBrk="0" hangingPunct="1"/>
            <a:r>
              <a:rPr lang="de-DE" smtClean="0"/>
              <a:t>Textmasterformate durch Klicken bearbeiten</a:t>
            </a:r>
          </a:p>
        </p:txBody>
      </p:sp>
      <p:sp>
        <p:nvSpPr>
          <p:cNvPr id="13" name="Textplatzhalter 10"/>
          <p:cNvSpPr>
            <a:spLocks noGrp="1"/>
          </p:cNvSpPr>
          <p:nvPr>
            <p:ph type="body" sz="quarter" idx="18" hasCustomPrompt="1"/>
          </p:nvPr>
        </p:nvSpPr>
        <p:spPr>
          <a:xfrm>
            <a:off x="501107" y="4121166"/>
            <a:ext cx="3816000" cy="522280"/>
          </a:xfrm>
        </p:spPr>
        <p:txBody>
          <a:bodyPr/>
          <a:lstStyle>
            <a:lvl1pPr>
              <a:buFontTx/>
              <a:buNone/>
              <a:defRPr b="1"/>
            </a:lvl1pPr>
          </a:lstStyle>
          <a:p>
            <a:pPr lvl="0"/>
            <a:r>
              <a:rPr lang="de-DE" smtClean="0"/>
              <a:t>Zwischentitel</a:t>
            </a:r>
            <a:endParaRPr lang="de-DE"/>
          </a:p>
        </p:txBody>
      </p:sp>
      <p:sp>
        <p:nvSpPr>
          <p:cNvPr id="15" name="Inhaltsplatzhalter 2"/>
          <p:cNvSpPr>
            <a:spLocks noGrp="1"/>
          </p:cNvSpPr>
          <p:nvPr>
            <p:ph idx="19"/>
          </p:nvPr>
        </p:nvSpPr>
        <p:spPr>
          <a:xfrm>
            <a:off x="4571278" y="2428868"/>
            <a:ext cx="3816000" cy="1285885"/>
          </a:xfrm>
        </p:spPr>
        <p:txBody>
          <a:bodyPr/>
          <a:lstStyle>
            <a:extLst/>
          </a:lstStyle>
          <a:p>
            <a:pPr lvl="0" eaLnBrk="1" latinLnBrk="0" hangingPunct="1"/>
            <a:r>
              <a:rPr lang="de-DE" smtClean="0"/>
              <a:t>Textmasterformate durch Klicken bearbeiten</a:t>
            </a:r>
          </a:p>
        </p:txBody>
      </p:sp>
      <p:sp>
        <p:nvSpPr>
          <p:cNvPr id="16" name="Textplatzhalter 10"/>
          <p:cNvSpPr>
            <a:spLocks noGrp="1"/>
          </p:cNvSpPr>
          <p:nvPr>
            <p:ph type="body" sz="quarter" idx="20" hasCustomPrompt="1"/>
          </p:nvPr>
        </p:nvSpPr>
        <p:spPr>
          <a:xfrm>
            <a:off x="4572350" y="1906589"/>
            <a:ext cx="3816000" cy="522280"/>
          </a:xfrm>
        </p:spPr>
        <p:txBody>
          <a:bodyPr/>
          <a:lstStyle>
            <a:lvl1pPr>
              <a:buFontTx/>
              <a:buNone/>
              <a:defRPr b="1"/>
            </a:lvl1pPr>
          </a:lstStyle>
          <a:p>
            <a:pPr lvl="0"/>
            <a:r>
              <a:rPr lang="de-DE" smtClean="0"/>
              <a:t>Zwischentitel</a:t>
            </a:r>
            <a:endParaRPr lang="de-DE"/>
          </a:p>
        </p:txBody>
      </p:sp>
      <p:sp>
        <p:nvSpPr>
          <p:cNvPr id="17" name="Inhaltsplatzhalter 2"/>
          <p:cNvSpPr>
            <a:spLocks noGrp="1"/>
          </p:cNvSpPr>
          <p:nvPr>
            <p:ph idx="21"/>
          </p:nvPr>
        </p:nvSpPr>
        <p:spPr>
          <a:xfrm>
            <a:off x="4571278" y="4643445"/>
            <a:ext cx="3816000" cy="1285885"/>
          </a:xfrm>
        </p:spPr>
        <p:txBody>
          <a:bodyPr/>
          <a:lstStyle>
            <a:extLst/>
          </a:lstStyle>
          <a:p>
            <a:pPr lvl="0" eaLnBrk="1" latinLnBrk="0" hangingPunct="1"/>
            <a:r>
              <a:rPr lang="de-DE" smtClean="0"/>
              <a:t>Textmasterformate durch Klicken bearbeiten</a:t>
            </a:r>
          </a:p>
        </p:txBody>
      </p:sp>
      <p:sp>
        <p:nvSpPr>
          <p:cNvPr id="18" name="Textplatzhalter 10"/>
          <p:cNvSpPr>
            <a:spLocks noGrp="1"/>
          </p:cNvSpPr>
          <p:nvPr>
            <p:ph type="body" sz="quarter" idx="22" hasCustomPrompt="1"/>
          </p:nvPr>
        </p:nvSpPr>
        <p:spPr>
          <a:xfrm>
            <a:off x="4572350" y="4121166"/>
            <a:ext cx="3816000" cy="522280"/>
          </a:xfrm>
        </p:spPr>
        <p:txBody>
          <a:bodyPr/>
          <a:lstStyle>
            <a:lvl1pPr>
              <a:buFontTx/>
              <a:buNone/>
              <a:defRPr b="1"/>
            </a:lvl1pPr>
          </a:lstStyle>
          <a:p>
            <a:pPr lvl="0"/>
            <a:r>
              <a:rPr lang="de-DE" smtClean="0"/>
              <a:t>Zwischentitel</a:t>
            </a:r>
            <a:endParaRPr lang="de-D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rei Inhalte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0035"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7" name="Inhaltsplatzhalter 2"/>
          <p:cNvSpPr>
            <a:spLocks noGrp="1"/>
          </p:cNvSpPr>
          <p:nvPr>
            <p:ph idx="13"/>
          </p:nvPr>
        </p:nvSpPr>
        <p:spPr>
          <a:xfrm>
            <a:off x="3159891"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
        <p:nvSpPr>
          <p:cNvPr id="8" name="Inhaltsplatzhalter 2"/>
          <p:cNvSpPr>
            <a:spLocks noGrp="1"/>
          </p:cNvSpPr>
          <p:nvPr>
            <p:ph idx="14"/>
          </p:nvPr>
        </p:nvSpPr>
        <p:spPr>
          <a:xfrm>
            <a:off x="5819747" y="1783560"/>
            <a:ext cx="2568603" cy="4309265"/>
          </a:xfrm>
        </p:spPr>
        <p:txBody>
          <a:bodyPr>
            <a:normAutofit/>
          </a:bodyPr>
          <a:lstStyle>
            <a:lvl1pPr>
              <a:defRPr sz="2200"/>
            </a:lvl1pPr>
            <a:extLst/>
          </a:lstStyle>
          <a:p>
            <a:pPr lvl="0" eaLnBrk="1" latinLnBrk="0" hangingPunct="1"/>
            <a:r>
              <a:rPr lang="de-DE" smtClean="0"/>
              <a:t>Textmasterformate durch Klicken bearbeiten</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2690F710-31DB-45B5-8D95-58365581BD1D}" type="slidenum">
              <a:rPr lang="de-DE" smtClean="0"/>
              <a:pPr>
                <a:defRPr/>
              </a:pPr>
              <a:t>‹#›</a:t>
            </a:fld>
            <a:endParaRPr lang="de-D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ür die Layout-Kontro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5" name="Fußzeilenplatzhalter 4"/>
          <p:cNvSpPr>
            <a:spLocks noGrp="1"/>
          </p:cNvSpPr>
          <p:nvPr>
            <p:ph type="ftr" sz="quarter" idx="11"/>
          </p:nvPr>
        </p:nvSpPr>
        <p:spPr/>
        <p:txBody>
          <a:bodyPr/>
          <a:lstStyle>
            <a:extLst/>
          </a:lstStyle>
          <a:p>
            <a:pPr>
              <a:defRPr/>
            </a:pPr>
            <a:endParaRPr lang="de-DE"/>
          </a:p>
        </p:txBody>
      </p:sp>
      <p:sp>
        <p:nvSpPr>
          <p:cNvPr id="6" name="Foliennummernplatzhalter 5"/>
          <p:cNvSpPr>
            <a:spLocks noGrp="1"/>
          </p:cNvSpPr>
          <p:nvPr>
            <p:ph type="sldNum" sz="quarter" idx="12"/>
          </p:nvPr>
        </p:nvSpPr>
        <p:spPr/>
        <p:txBody>
          <a:bodyPr/>
          <a:lstStyle>
            <a:extLst/>
          </a:lstStyle>
          <a:p>
            <a:pPr>
              <a:defRPr/>
            </a:pPr>
            <a:fld id="{FD9C813F-D0D3-447A-B6D8-721D5D145206}" type="slidenum">
              <a:rPr lang="de-DE" smtClean="0"/>
              <a:pPr>
                <a:defRPr/>
              </a:pPr>
              <a:t>‹#›</a:t>
            </a:fld>
            <a:endParaRPr lang="de-DE"/>
          </a:p>
        </p:txBody>
      </p:sp>
      <p:sp>
        <p:nvSpPr>
          <p:cNvPr id="7" name="Rechteck 6"/>
          <p:cNvSpPr/>
          <p:nvPr/>
        </p:nvSpPr>
        <p:spPr>
          <a:xfrm>
            <a:off x="576263" y="1785926"/>
            <a:ext cx="7781951" cy="4286280"/>
          </a:xfrm>
          <a:prstGeom prst="rect">
            <a:avLst/>
          </a:prstGeom>
          <a:noFill/>
          <a:ln>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0" y="1371600"/>
            <a:ext cx="9144000" cy="19800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500035" y="216058"/>
            <a:ext cx="5786477" cy="998364"/>
          </a:xfrm>
          <a:prstGeom prst="rect">
            <a:avLst/>
          </a:prstGeom>
        </p:spPr>
        <p:txBody>
          <a:bodyPr vert="horz" tIns="0" bIns="0" anchor="b" anchorCtr="0">
            <a:noAutofit/>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500035" y="1783560"/>
            <a:ext cx="7858180" cy="4309265"/>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p:txBody>
      </p:sp>
      <p:sp>
        <p:nvSpPr>
          <p:cNvPr id="3" name="Fußzeilenplatzhalter 2"/>
          <p:cNvSpPr>
            <a:spLocks noGrp="1"/>
          </p:cNvSpPr>
          <p:nvPr>
            <p:ph type="ftr" sz="quarter" idx="3"/>
          </p:nvPr>
        </p:nvSpPr>
        <p:spPr>
          <a:xfrm>
            <a:off x="500400" y="6416677"/>
            <a:ext cx="7637125" cy="365125"/>
          </a:xfrm>
          <a:prstGeom prst="rect">
            <a:avLst/>
          </a:prstGeom>
        </p:spPr>
        <p:txBody>
          <a:bodyPr vert="horz" rIns="0" anchor="b"/>
          <a:lstStyle>
            <a:lvl1pPr algn="r" eaLnBrk="1" latinLnBrk="0" hangingPunct="1">
              <a:defRPr kumimoji="0" sz="900" spc="30" baseline="0">
                <a:solidFill>
                  <a:schemeClr val="tx2"/>
                </a:solidFill>
              </a:defRPr>
            </a:lvl1pPr>
            <a:extLst/>
          </a:lstStyle>
          <a:p>
            <a:pPr>
              <a:defRPr/>
            </a:pPr>
            <a:endParaRPr lang="de-DE"/>
          </a:p>
        </p:txBody>
      </p:sp>
      <p:sp>
        <p:nvSpPr>
          <p:cNvPr id="23" name="Foliennummernplatzhalter 22"/>
          <p:cNvSpPr>
            <a:spLocks noGrp="1"/>
          </p:cNvSpPr>
          <p:nvPr>
            <p:ph type="sldNum" sz="quarter" idx="4"/>
          </p:nvPr>
        </p:nvSpPr>
        <p:spPr>
          <a:xfrm>
            <a:off x="8063654" y="6416677"/>
            <a:ext cx="324000" cy="365125"/>
          </a:xfrm>
          <a:prstGeom prst="rect">
            <a:avLst/>
          </a:prstGeom>
        </p:spPr>
        <p:txBody>
          <a:bodyPr vert="horz" rIns="0" anchor="b"/>
          <a:lstStyle>
            <a:lvl1pPr algn="r" eaLnBrk="1" latinLnBrk="0" hangingPunct="1">
              <a:defRPr kumimoji="0" sz="900" spc="30" baseline="0">
                <a:solidFill>
                  <a:schemeClr val="tx2"/>
                </a:solidFill>
              </a:defRPr>
            </a:lvl1pPr>
            <a:extLst/>
          </a:lstStyle>
          <a:p>
            <a:pPr>
              <a:defRPr/>
            </a:pPr>
            <a:fld id="{FD9C813F-D0D3-447A-B6D8-721D5D145206}" type="slidenum">
              <a:rPr lang="de-DE" smtClean="0"/>
              <a:pPr>
                <a:defRPr/>
              </a:pPr>
              <a:t>‹#›</a:t>
            </a:fld>
            <a:endParaRPr lang="de-DE"/>
          </a:p>
        </p:txBody>
      </p:sp>
      <p:sp>
        <p:nvSpPr>
          <p:cNvPr id="10" name="Rechteck 9"/>
          <p:cNvSpPr/>
          <p:nvPr/>
        </p:nvSpPr>
        <p:spPr>
          <a:xfrm>
            <a:off x="8537574" y="1371600"/>
            <a:ext cx="72000" cy="198000"/>
          </a:xfrm>
          <a:prstGeom prst="rect">
            <a:avLst/>
          </a:prstGeom>
          <a:solidFill>
            <a:srgbClr val="504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8537574" y="1569600"/>
            <a:ext cx="72000" cy="198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fade/>
  </p:transition>
  <p:txStyles>
    <p:title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p:titleStyle>
    <p:bodyStyle>
      <a:lvl1pPr marL="270000" indent="-270000" algn="l" rtl="0" eaLnBrk="1" latinLnBrk="0" hangingPunct="1">
        <a:spcBef>
          <a:spcPts val="1800"/>
        </a:spcBef>
        <a:buClr>
          <a:schemeClr val="accent1"/>
        </a:buClr>
        <a:buSzPct val="100000"/>
        <a:buFont typeface="Wingdings"/>
        <a:buChar char=""/>
        <a:defRPr kumimoji="0" sz="2600" kern="1200" spc="30" baseline="0">
          <a:solidFill>
            <a:schemeClr val="tx1"/>
          </a:solidFill>
          <a:latin typeface="+mn-lt"/>
          <a:ea typeface="+mn-ea"/>
          <a:cs typeface="+mn-cs"/>
        </a:defRPr>
      </a:lvl1pPr>
      <a:lvl2pPr marL="540000" indent="-270000" algn="l" rtl="0" eaLnBrk="1" latinLnBrk="0" hangingPunct="1">
        <a:spcBef>
          <a:spcPts val="1200"/>
        </a:spcBef>
        <a:buClr>
          <a:schemeClr val="accent1"/>
        </a:buClr>
        <a:buSzPct val="100000"/>
        <a:buFont typeface="Symbol" pitchFamily="18" charset="2"/>
        <a:buChar char="-"/>
        <a:defRPr kumimoji="0" sz="2200" kern="1200" spc="30" baseline="0">
          <a:solidFill>
            <a:schemeClr val="tx1"/>
          </a:solidFill>
          <a:latin typeface="+mn-lt"/>
          <a:ea typeface="+mn-ea"/>
          <a:cs typeface="+mn-cs"/>
        </a:defRPr>
      </a:lvl2pPr>
      <a:lvl3pPr marL="810000" indent="-270000" algn="l" rtl="0" eaLnBrk="1" latinLnBrk="0" hangingPunct="1">
        <a:spcBef>
          <a:spcPts val="600"/>
        </a:spcBef>
        <a:buClr>
          <a:schemeClr val="accent1"/>
        </a:buClr>
        <a:buSzPct val="90000"/>
        <a:buFont typeface="Wingdings" pitchFamily="2" charset="2"/>
        <a:buChar char="§"/>
        <a:defRPr kumimoji="0" sz="1800" kern="1200" spc="30" baseline="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hyperlink" Target="http://hcv.lanl.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2204864"/>
            <a:ext cx="8640960" cy="1470025"/>
          </a:xfrm>
        </p:spPr>
        <p:txBody>
          <a:bodyPr>
            <a:normAutofit fontScale="90000"/>
          </a:bodyPr>
          <a:lstStyle/>
          <a:p>
            <a:r>
              <a:rPr lang="en-US" dirty="0">
                <a:effectLst/>
              </a:rPr>
              <a:t>Emergence of a HCV genotype genomic variant with elements of type 1 and 2 in Georgia</a:t>
            </a:r>
            <a:endParaRPr lang="de-DE" dirty="0">
              <a:effectLst/>
            </a:endParaRPr>
          </a:p>
        </p:txBody>
      </p:sp>
      <p:sp>
        <p:nvSpPr>
          <p:cNvPr id="3" name="Textfeld 2"/>
          <p:cNvSpPr txBox="1"/>
          <p:nvPr/>
        </p:nvSpPr>
        <p:spPr>
          <a:xfrm>
            <a:off x="2596839" y="4293096"/>
            <a:ext cx="3888432" cy="2862322"/>
          </a:xfrm>
          <a:prstGeom prst="rect">
            <a:avLst/>
          </a:prstGeom>
          <a:noFill/>
        </p:spPr>
        <p:txBody>
          <a:bodyPr wrap="square" rtlCol="0">
            <a:spAutoFit/>
          </a:bodyPr>
          <a:lstStyle/>
          <a:p>
            <a:pPr algn="ctr">
              <a:spcBef>
                <a:spcPct val="50000"/>
              </a:spcBef>
            </a:pPr>
            <a:r>
              <a:rPr lang="de-DE" sz="1800" u="sng" dirty="0">
                <a:latin typeface="Times New Roman" pitchFamily="18" charset="0"/>
                <a:cs typeface="Times New Roman" pitchFamily="18" charset="0"/>
              </a:rPr>
              <a:t>Michael Weizenegger</a:t>
            </a:r>
          </a:p>
          <a:p>
            <a:pPr algn="ctr">
              <a:spcBef>
                <a:spcPct val="50000"/>
              </a:spcBef>
            </a:pPr>
            <a:r>
              <a:rPr lang="en-GB" sz="1800" dirty="0">
                <a:latin typeface="Times New Roman" pitchFamily="18" charset="0"/>
                <a:cs typeface="Times New Roman" pitchFamily="18" charset="0"/>
              </a:rPr>
              <a:t>Laboratory Group Limbach, Heidelberg, </a:t>
            </a:r>
            <a:r>
              <a:rPr lang="en-GB" sz="1800" dirty="0" smtClean="0">
                <a:latin typeface="Times New Roman" pitchFamily="18" charset="0"/>
                <a:cs typeface="Times New Roman" pitchFamily="18" charset="0"/>
              </a:rPr>
              <a:t>Germany</a:t>
            </a:r>
          </a:p>
          <a:p>
            <a:pPr algn="ctr">
              <a:spcBef>
                <a:spcPct val="50000"/>
              </a:spcBef>
            </a:pPr>
            <a:r>
              <a:rPr lang="en-GB" sz="1800" dirty="0" smtClean="0">
                <a:latin typeface="Times New Roman" pitchFamily="18" charset="0"/>
                <a:cs typeface="Times New Roman" pitchFamily="18" charset="0"/>
              </a:rPr>
              <a:t> </a:t>
            </a:r>
            <a:r>
              <a:rPr lang="en-GB" sz="1800" dirty="0" err="1" smtClean="0">
                <a:latin typeface="Times New Roman" pitchFamily="18" charset="0"/>
                <a:cs typeface="Times New Roman" pitchFamily="18" charset="0"/>
              </a:rPr>
              <a:t>Deptartment</a:t>
            </a:r>
            <a:r>
              <a:rPr lang="en-GB" sz="1800" dirty="0" smtClean="0">
                <a:latin typeface="Times New Roman" pitchFamily="18" charset="0"/>
                <a:cs typeface="Times New Roman" pitchFamily="18" charset="0"/>
              </a:rPr>
              <a:t> </a:t>
            </a:r>
            <a:r>
              <a:rPr lang="en-GB" sz="1800" dirty="0">
                <a:latin typeface="Times New Roman" pitchFamily="18" charset="0"/>
                <a:cs typeface="Times New Roman" pitchFamily="18" charset="0"/>
              </a:rPr>
              <a:t>of Microbiology and Molecular </a:t>
            </a:r>
            <a:r>
              <a:rPr lang="en-GB" sz="1800" dirty="0" smtClean="0">
                <a:latin typeface="Times New Roman" pitchFamily="18" charset="0"/>
                <a:cs typeface="Times New Roman" pitchFamily="18" charset="0"/>
              </a:rPr>
              <a:t>Genetic</a:t>
            </a:r>
          </a:p>
          <a:p>
            <a:pPr algn="ctr">
              <a:spcBef>
                <a:spcPct val="50000"/>
              </a:spcBef>
            </a:pPr>
            <a:r>
              <a:rPr lang="en-US" sz="1800" dirty="0"/>
              <a:t>Friday October </a:t>
            </a:r>
            <a:r>
              <a:rPr lang="en-US" sz="1800" dirty="0" smtClean="0"/>
              <a:t>12</a:t>
            </a:r>
            <a:r>
              <a:rPr lang="en-US" sz="1800" baseline="30000" dirty="0" smtClean="0"/>
              <a:t>th </a:t>
            </a:r>
            <a:r>
              <a:rPr lang="en-US" sz="1800" dirty="0" smtClean="0"/>
              <a:t>, 2012</a:t>
            </a:r>
            <a:endParaRPr lang="en-US" sz="1800" baseline="30000" dirty="0" smtClean="0"/>
          </a:p>
          <a:p>
            <a:pPr algn="ctr">
              <a:spcBef>
                <a:spcPct val="50000"/>
              </a:spcBef>
            </a:pPr>
            <a:endParaRPr lang="en-GB" sz="1800" dirty="0">
              <a:latin typeface="Times New Roman" pitchFamily="18" charset="0"/>
              <a:cs typeface="Times New Roman" pitchFamily="18" charset="0"/>
            </a:endParaRPr>
          </a:p>
          <a:p>
            <a:endParaRPr lang="de-DE" sz="1800" spc="30" dirty="0" smtClean="0"/>
          </a:p>
        </p:txBody>
      </p:sp>
    </p:spTree>
    <p:extLst>
      <p:ext uri="{BB962C8B-B14F-4D97-AF65-F5344CB8AC3E}">
        <p14:creationId xmlns="" xmlns:p14="http://schemas.microsoft.com/office/powerpoint/2010/main" val="424959093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82862" y="213725"/>
            <a:ext cx="8001000" cy="1143000"/>
          </a:xfrm>
          <a:noFill/>
        </p:spPr>
        <p:txBody>
          <a:bodyPr anchor="ctr"/>
          <a:lstStyle/>
          <a:p>
            <a:pPr eaLnBrk="1" hangingPunct="1"/>
            <a:r>
              <a:rPr lang="en-US" sz="3600" dirty="0" smtClean="0">
                <a:solidFill>
                  <a:schemeClr val="tx1"/>
                </a:solidFill>
                <a:effectLst/>
                <a:latin typeface="Times New Roman" pitchFamily="18" charset="0"/>
                <a:cs typeface="Times New Roman" pitchFamily="18" charset="0"/>
              </a:rPr>
              <a:t>SVR Rates with Peg-IFN/RBV:</a:t>
            </a:r>
            <a:br>
              <a:rPr lang="en-US" sz="3600" dirty="0" smtClean="0">
                <a:solidFill>
                  <a:schemeClr val="tx1"/>
                </a:solidFill>
                <a:effectLst/>
                <a:latin typeface="Times New Roman" pitchFamily="18" charset="0"/>
                <a:cs typeface="Times New Roman" pitchFamily="18" charset="0"/>
              </a:rPr>
            </a:br>
            <a:r>
              <a:rPr lang="en-US" sz="3600" dirty="0" smtClean="0">
                <a:solidFill>
                  <a:schemeClr val="tx1"/>
                </a:solidFill>
                <a:effectLst/>
                <a:latin typeface="Times New Roman" pitchFamily="18" charset="0"/>
                <a:cs typeface="Times New Roman" pitchFamily="18" charset="0"/>
              </a:rPr>
              <a:t>According to Genotype</a:t>
            </a:r>
          </a:p>
        </p:txBody>
      </p:sp>
      <p:graphicFrame>
        <p:nvGraphicFramePr>
          <p:cNvPr id="2050" name="Object 3"/>
          <p:cNvGraphicFramePr>
            <a:graphicFrameLocks noChangeAspect="1"/>
          </p:cNvGraphicFramePr>
          <p:nvPr>
            <p:extLst>
              <p:ext uri="{D42A27DB-BD31-4B8C-83A1-F6EECF244321}">
                <p14:modId xmlns="" xmlns:p14="http://schemas.microsoft.com/office/powerpoint/2010/main" val="3139438438"/>
              </p:ext>
            </p:extLst>
          </p:nvPr>
        </p:nvGraphicFramePr>
        <p:xfrm>
          <a:off x="1295400" y="1752600"/>
          <a:ext cx="6400800" cy="4117975"/>
        </p:xfrm>
        <a:graphic>
          <a:graphicData uri="http://schemas.openxmlformats.org/presentationml/2006/ole">
            <p:oleObj spid="_x0000_s2115" name="Chart" r:id="rId4" imgW="7254462" imgH="4053988" progId="MSGraph.Chart.8">
              <p:embed followColorScheme="full"/>
            </p:oleObj>
          </a:graphicData>
        </a:graphic>
      </p:graphicFrame>
      <p:sp>
        <p:nvSpPr>
          <p:cNvPr id="2053" name="Text Box 4"/>
          <p:cNvSpPr txBox="1">
            <a:spLocks noChangeArrowheads="1"/>
          </p:cNvSpPr>
          <p:nvPr/>
        </p:nvSpPr>
        <p:spPr bwMode="auto">
          <a:xfrm>
            <a:off x="2955925" y="3698875"/>
            <a:ext cx="184150" cy="457200"/>
          </a:xfrm>
          <a:prstGeom prst="rect">
            <a:avLst/>
          </a:prstGeom>
          <a:noFill/>
          <a:ln w="9525">
            <a:noFill/>
            <a:miter lim="800000"/>
            <a:headEnd/>
            <a:tailEnd/>
          </a:ln>
        </p:spPr>
        <p:txBody>
          <a:bodyPr wrap="none">
            <a:spAutoFit/>
          </a:bodyPr>
          <a:lstStyle/>
          <a:p>
            <a:endParaRPr lang="en-US" sz="2400">
              <a:latin typeface="Times New Roman" pitchFamily="18" charset="0"/>
              <a:cs typeface="Times New Roman" pitchFamily="18" charset="0"/>
            </a:endParaRPr>
          </a:p>
        </p:txBody>
      </p:sp>
      <p:sp>
        <p:nvSpPr>
          <p:cNvPr id="2054" name="Text Box 5"/>
          <p:cNvSpPr txBox="1">
            <a:spLocks noChangeArrowheads="1"/>
          </p:cNvSpPr>
          <p:nvPr/>
        </p:nvSpPr>
        <p:spPr bwMode="auto">
          <a:xfrm>
            <a:off x="2690813" y="3386138"/>
            <a:ext cx="150812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42%-46%</a:t>
            </a:r>
          </a:p>
        </p:txBody>
      </p:sp>
      <p:sp>
        <p:nvSpPr>
          <p:cNvPr id="2055" name="Text Box 6"/>
          <p:cNvSpPr txBox="1">
            <a:spLocks noChangeArrowheads="1"/>
          </p:cNvSpPr>
          <p:nvPr/>
        </p:nvSpPr>
        <p:spPr bwMode="auto">
          <a:xfrm>
            <a:off x="5434013" y="2243138"/>
            <a:ext cx="1508125" cy="457200"/>
          </a:xfrm>
          <a:prstGeom prst="rect">
            <a:avLst/>
          </a:prstGeom>
          <a:noFill/>
          <a:ln w="9525">
            <a:noFill/>
            <a:miter lim="800000"/>
            <a:headEnd/>
            <a:tailEnd/>
          </a:ln>
        </p:spPr>
        <p:txBody>
          <a:bodyPr wrap="none">
            <a:spAutoFit/>
          </a:bodyPr>
          <a:lstStyle/>
          <a:p>
            <a:r>
              <a:rPr lang="en-US" sz="2400" b="1">
                <a:latin typeface="Times New Roman" pitchFamily="18" charset="0"/>
                <a:cs typeface="Times New Roman" pitchFamily="18" charset="0"/>
              </a:rPr>
              <a:t>76%-82%</a:t>
            </a:r>
          </a:p>
        </p:txBody>
      </p:sp>
      <p:sp>
        <p:nvSpPr>
          <p:cNvPr id="65543" name="Text Box 7"/>
          <p:cNvSpPr txBox="1">
            <a:spLocks noChangeArrowheads="1"/>
          </p:cNvSpPr>
          <p:nvPr/>
        </p:nvSpPr>
        <p:spPr bwMode="auto">
          <a:xfrm>
            <a:off x="2735332" y="5638800"/>
            <a:ext cx="1430199" cy="400110"/>
          </a:xfrm>
          <a:prstGeom prst="rect">
            <a:avLst/>
          </a:prstGeom>
          <a:noFill/>
          <a:ln w="9525">
            <a:noFill/>
            <a:miter lim="800000"/>
            <a:headEnd/>
            <a:tailEnd/>
          </a:ln>
          <a:effectLst/>
        </p:spPr>
        <p:txBody>
          <a:bodyPr wrap="none">
            <a:spAutoFit/>
          </a:bodyPr>
          <a:lstStyle/>
          <a:p>
            <a:pPr algn="ctr">
              <a:defRPr/>
            </a:pPr>
            <a:r>
              <a:rPr lang="en-US" sz="2000" b="1">
                <a:effectLst>
                  <a:outerShdw blurRad="38100" dist="38100" dir="2700000" algn="tl">
                    <a:srgbClr val="C0C0C0"/>
                  </a:outerShdw>
                </a:effectLst>
                <a:latin typeface="Times New Roman" pitchFamily="18" charset="0"/>
                <a:cs typeface="Times New Roman" pitchFamily="18" charset="0"/>
              </a:rPr>
              <a:t>Genotype 1</a:t>
            </a:r>
            <a:endParaRPr lang="en-US" sz="2400">
              <a:latin typeface="Times New Roman" pitchFamily="18" charset="0"/>
              <a:cs typeface="Times New Roman" pitchFamily="18" charset="0"/>
            </a:endParaRPr>
          </a:p>
        </p:txBody>
      </p:sp>
      <p:sp>
        <p:nvSpPr>
          <p:cNvPr id="65544" name="Text Box 8"/>
          <p:cNvSpPr txBox="1">
            <a:spLocks noChangeArrowheads="1"/>
          </p:cNvSpPr>
          <p:nvPr/>
        </p:nvSpPr>
        <p:spPr bwMode="auto">
          <a:xfrm>
            <a:off x="5268742" y="5638800"/>
            <a:ext cx="1972015" cy="400110"/>
          </a:xfrm>
          <a:prstGeom prst="rect">
            <a:avLst/>
          </a:prstGeom>
          <a:noFill/>
          <a:ln w="9525">
            <a:noFill/>
            <a:miter lim="800000"/>
            <a:headEnd/>
            <a:tailEnd/>
          </a:ln>
          <a:effectLst/>
        </p:spPr>
        <p:txBody>
          <a:bodyPr wrap="none">
            <a:spAutoFit/>
          </a:bodyPr>
          <a:lstStyle/>
          <a:p>
            <a:pPr algn="ctr">
              <a:defRPr/>
            </a:pPr>
            <a:r>
              <a:rPr lang="en-US" sz="2000" b="1">
                <a:effectLst>
                  <a:outerShdw blurRad="38100" dist="38100" dir="2700000" algn="tl">
                    <a:srgbClr val="C0C0C0"/>
                  </a:outerShdw>
                </a:effectLst>
                <a:latin typeface="Times New Roman" pitchFamily="18" charset="0"/>
                <a:cs typeface="Times New Roman" pitchFamily="18" charset="0"/>
              </a:rPr>
              <a:t>Genotype Non-1</a:t>
            </a:r>
            <a:endParaRPr lang="en-US" sz="2400">
              <a:latin typeface="Times New Roman" pitchFamily="18" charset="0"/>
              <a:cs typeface="Times New Roman" pitchFamily="18" charset="0"/>
            </a:endParaRPr>
          </a:p>
        </p:txBody>
      </p:sp>
      <p:sp>
        <p:nvSpPr>
          <p:cNvPr id="2058" name="Text Box 9"/>
          <p:cNvSpPr txBox="1">
            <a:spLocks noChangeArrowheads="1"/>
          </p:cNvSpPr>
          <p:nvPr/>
        </p:nvSpPr>
        <p:spPr bwMode="auto">
          <a:xfrm>
            <a:off x="444637" y="6421438"/>
            <a:ext cx="4188391" cy="258532"/>
          </a:xfrm>
          <a:prstGeom prst="rect">
            <a:avLst/>
          </a:prstGeom>
          <a:noFill/>
          <a:ln w="9525">
            <a:noFill/>
            <a:miter lim="800000"/>
            <a:headEnd/>
            <a:tailEnd/>
          </a:ln>
        </p:spPr>
        <p:txBody>
          <a:bodyPr wrap="none">
            <a:spAutoFit/>
          </a:bodyPr>
          <a:lstStyle/>
          <a:p>
            <a:pPr eaLnBrk="0" hangingPunct="0">
              <a:lnSpc>
                <a:spcPct val="90000"/>
              </a:lnSpc>
            </a:pPr>
            <a:r>
              <a:rPr lang="en-US" sz="1200" dirty="0">
                <a:latin typeface="Times New Roman" pitchFamily="18" charset="0"/>
                <a:cs typeface="Times New Roman" pitchFamily="18" charset="0"/>
              </a:rPr>
              <a:t>Adapted from </a:t>
            </a:r>
            <a:r>
              <a:rPr lang="en-US" sz="1200" dirty="0" err="1">
                <a:latin typeface="Times New Roman" pitchFamily="18" charset="0"/>
                <a:cs typeface="Times New Roman" pitchFamily="18" charset="0"/>
              </a:rPr>
              <a:t>Strader</a:t>
            </a:r>
            <a:r>
              <a:rPr lang="en-US" sz="1200" dirty="0">
                <a:latin typeface="Times New Roman" pitchFamily="18" charset="0"/>
                <a:cs typeface="Times New Roman" pitchFamily="18" charset="0"/>
              </a:rPr>
              <a:t> DB et al. </a:t>
            </a:r>
            <a:r>
              <a:rPr lang="en-US" sz="1200" dirty="0" err="1">
                <a:latin typeface="Times New Roman" pitchFamily="18" charset="0"/>
                <a:cs typeface="Times New Roman" pitchFamily="18" charset="0"/>
              </a:rPr>
              <a:t>Hepatology</a:t>
            </a:r>
            <a:r>
              <a:rPr lang="en-US" sz="1200" dirty="0">
                <a:latin typeface="Times New Roman" pitchFamily="18" charset="0"/>
                <a:cs typeface="Times New Roman" pitchFamily="18" charset="0"/>
              </a:rPr>
              <a:t>. 2004;39:1147-1171.</a:t>
            </a:r>
          </a:p>
        </p:txBody>
      </p:sp>
      <p:sp>
        <p:nvSpPr>
          <p:cNvPr id="2059" name="Text Box 10"/>
          <p:cNvSpPr txBox="1">
            <a:spLocks noChangeArrowheads="1"/>
          </p:cNvSpPr>
          <p:nvPr/>
        </p:nvSpPr>
        <p:spPr bwMode="auto">
          <a:xfrm>
            <a:off x="1143000" y="1524000"/>
            <a:ext cx="1189749" cy="40011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SVR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Rechteck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570038"/>
            <a:ext cx="917575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
        <p:nvSpPr>
          <p:cNvPr id="3" name="Textfeld 2"/>
          <p:cNvSpPr txBox="1"/>
          <p:nvPr/>
        </p:nvSpPr>
        <p:spPr>
          <a:xfrm>
            <a:off x="687635" y="1981246"/>
            <a:ext cx="7768729" cy="4401205"/>
          </a:xfrm>
          <a:prstGeom prst="rect">
            <a:avLst/>
          </a:prstGeom>
          <a:noFill/>
        </p:spPr>
        <p:txBody>
          <a:bodyPr wrap="square" rtlCol="0">
            <a:spAutoFit/>
          </a:bodyPr>
          <a:lstStyle/>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Overview infection with HCV</a:t>
            </a:r>
          </a:p>
          <a:p>
            <a:endParaRPr lang="en-AU" sz="2800" b="1" dirty="0" smtClean="0">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Introduction diagnosis of HCV</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latin typeface="Times New Roman" pitchFamily="18" charset="0"/>
                <a:cs typeface="Times New Roman" pitchFamily="18" charset="0"/>
              </a:rPr>
              <a:t>Impact of genotype in antiviral therapy</a:t>
            </a:r>
          </a:p>
          <a:p>
            <a:pPr marL="285750" indent="-285750">
              <a:buFont typeface="Arial" pitchFamily="34" charset="0"/>
              <a:buChar char="•"/>
            </a:pPr>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St. Petersburg variant</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Conclusions</a:t>
            </a:r>
            <a:endParaRPr lang="en-AU" sz="2800" b="1" dirty="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endParaRPr lang="de-DE" sz="2800" b="1" spc="30" dirty="0" smtClean="0"/>
          </a:p>
        </p:txBody>
      </p:sp>
    </p:spTree>
    <p:extLst>
      <p:ext uri="{BB962C8B-B14F-4D97-AF65-F5344CB8AC3E}">
        <p14:creationId xmlns="" xmlns:p14="http://schemas.microsoft.com/office/powerpoint/2010/main" val="10474113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528433" y="404664"/>
            <a:ext cx="7772400" cy="611088"/>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 Genotypes and Subtypes</a:t>
            </a:r>
          </a:p>
        </p:txBody>
      </p:sp>
      <p:sp>
        <p:nvSpPr>
          <p:cNvPr id="16388" name="Text Box 3"/>
          <p:cNvSpPr txBox="1">
            <a:spLocks noChangeArrowheads="1"/>
          </p:cNvSpPr>
          <p:nvPr/>
        </p:nvSpPr>
        <p:spPr bwMode="auto">
          <a:xfrm>
            <a:off x="5887123" y="1931100"/>
            <a:ext cx="3048000" cy="4265783"/>
          </a:xfrm>
          <a:prstGeom prst="rect">
            <a:avLst/>
          </a:prstGeom>
          <a:noFill/>
          <a:ln w="9525">
            <a:solidFill>
              <a:schemeClr val="tx1"/>
            </a:solidFill>
            <a:miter lim="800000"/>
            <a:headEnd/>
            <a:tailEnd/>
          </a:ln>
        </p:spPr>
        <p:txBody>
          <a:bodyPr>
            <a:spAutoFit/>
          </a:bodyPr>
          <a:lstStyle/>
          <a:p>
            <a:pPr eaLnBrk="0" hangingPunct="0">
              <a:spcBef>
                <a:spcPct val="50000"/>
              </a:spcBef>
            </a:pPr>
            <a:r>
              <a:rPr lang="en-US" sz="2400" b="1" dirty="0" smtClean="0">
                <a:latin typeface="Times New Roman" pitchFamily="18" charset="0"/>
                <a:cs typeface="Times New Roman" pitchFamily="18" charset="0"/>
              </a:rPr>
              <a:t>Genotype (1-6)</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eaLnBrk="0" hangingPunct="0">
              <a:lnSpc>
                <a:spcPct val="80000"/>
              </a:lnSpc>
              <a:spcBef>
                <a:spcPct val="50000"/>
              </a:spcBef>
            </a:pPr>
            <a:r>
              <a:rPr lang="en-US" sz="2400" dirty="0">
                <a:latin typeface="Times New Roman" pitchFamily="18" charset="0"/>
                <a:cs typeface="Times New Roman" pitchFamily="18" charset="0"/>
              </a:rPr>
              <a:t>≥ 30% nucleotide difference</a:t>
            </a:r>
          </a:p>
          <a:p>
            <a:pPr eaLnBrk="0" hangingPunct="0">
              <a:lnSpc>
                <a:spcPct val="80000"/>
              </a:lnSpc>
              <a:spcBef>
                <a:spcPct val="50000"/>
              </a:spcBef>
            </a:pPr>
            <a:r>
              <a:rPr lang="en-US" sz="2400" dirty="0">
                <a:latin typeface="Times New Roman" pitchFamily="18" charset="0"/>
                <a:cs typeface="Times New Roman" pitchFamily="18" charset="0"/>
              </a:rPr>
              <a:t>25-30% Amino acid difference</a:t>
            </a:r>
          </a:p>
          <a:p>
            <a:pPr eaLnBrk="0" hangingPunct="0">
              <a:lnSpc>
                <a:spcPct val="80000"/>
              </a:lnSpc>
              <a:spcBef>
                <a:spcPct val="50000"/>
              </a:spcBef>
            </a:pPr>
            <a:r>
              <a:rPr lang="en-US" sz="2400" dirty="0">
                <a:latin typeface="Times New Roman" pitchFamily="18" charset="0"/>
                <a:cs typeface="Times New Roman" pitchFamily="18" charset="0"/>
              </a:rPr>
              <a:t>Well-established diversity</a:t>
            </a:r>
          </a:p>
          <a:p>
            <a:pPr eaLnBrk="0" hangingPunct="0">
              <a:spcBef>
                <a:spcPct val="50000"/>
              </a:spcBef>
            </a:pPr>
            <a:r>
              <a:rPr lang="en-US" sz="2400" b="1" dirty="0" smtClean="0">
                <a:latin typeface="Times New Roman" pitchFamily="18" charset="0"/>
                <a:cs typeface="Times New Roman" pitchFamily="18" charset="0"/>
              </a:rPr>
              <a:t>Subtype (a-k)</a:t>
            </a:r>
            <a:endParaRPr lang="en-US" sz="2400" b="1" dirty="0">
              <a:latin typeface="Times New Roman" pitchFamily="18" charset="0"/>
              <a:cs typeface="Times New Roman" pitchFamily="18" charset="0"/>
            </a:endParaRPr>
          </a:p>
          <a:p>
            <a:pPr eaLnBrk="0" hangingPunct="0">
              <a:spcBef>
                <a:spcPct val="50000"/>
              </a:spcBef>
            </a:pPr>
            <a:r>
              <a:rPr lang="en-US" sz="2400" dirty="0">
                <a:latin typeface="Times New Roman" pitchFamily="18" charset="0"/>
                <a:cs typeface="Times New Roman" pitchFamily="18" charset="0"/>
              </a:rPr>
              <a:t>~20% nucleotide difference</a:t>
            </a:r>
            <a:endParaRPr lang="en-US" sz="2400" b="1" dirty="0">
              <a:latin typeface="Times New Roman" pitchFamily="18" charset="0"/>
              <a:cs typeface="Times New Roman" pitchFamily="18" charset="0"/>
            </a:endParaRPr>
          </a:p>
        </p:txBody>
      </p:sp>
      <p:sp>
        <p:nvSpPr>
          <p:cNvPr id="16389" name="Rectangle 4"/>
          <p:cNvSpPr>
            <a:spLocks noChangeArrowheads="1"/>
          </p:cNvSpPr>
          <p:nvPr/>
        </p:nvSpPr>
        <p:spPr bwMode="auto">
          <a:xfrm>
            <a:off x="609600" y="6324600"/>
            <a:ext cx="3092513" cy="246221"/>
          </a:xfrm>
          <a:prstGeom prst="rect">
            <a:avLst/>
          </a:prstGeom>
          <a:noFill/>
          <a:ln w="9525">
            <a:noFill/>
            <a:miter lim="800000"/>
            <a:headEnd/>
            <a:tailEnd/>
          </a:ln>
        </p:spPr>
        <p:txBody>
          <a:bodyPr wrap="none">
            <a:spAutoFit/>
          </a:bodyPr>
          <a:lstStyle/>
          <a:p>
            <a:pPr eaLnBrk="0" hangingPunct="0"/>
            <a:r>
              <a:rPr lang="en-US" sz="1000" dirty="0">
                <a:latin typeface="Times New Roman" pitchFamily="18" charset="0"/>
                <a:cs typeface="Times New Roman" pitchFamily="18" charset="0"/>
              </a:rPr>
              <a:t>Adapted from  </a:t>
            </a:r>
            <a:r>
              <a:rPr lang="en-US" sz="1000" dirty="0" err="1">
                <a:latin typeface="Times New Roman" pitchFamily="18" charset="0"/>
                <a:cs typeface="Times New Roman" pitchFamily="18" charset="0"/>
              </a:rPr>
              <a:t>Simmonds</a:t>
            </a:r>
            <a:r>
              <a:rPr lang="en-US" sz="1000" dirty="0">
                <a:latin typeface="Times New Roman" pitchFamily="18" charset="0"/>
                <a:cs typeface="Times New Roman" pitchFamily="18" charset="0"/>
              </a:rPr>
              <a:t> J Gen </a:t>
            </a:r>
            <a:r>
              <a:rPr lang="en-US" sz="1000" dirty="0" err="1">
                <a:latin typeface="Times New Roman" pitchFamily="18" charset="0"/>
                <a:cs typeface="Times New Roman" pitchFamily="18" charset="0"/>
              </a:rPr>
              <a:t>Virol</a:t>
            </a:r>
            <a:r>
              <a:rPr lang="en-US" sz="1000" dirty="0">
                <a:latin typeface="Times New Roman" pitchFamily="18" charset="0"/>
                <a:cs typeface="Times New Roman" pitchFamily="18" charset="0"/>
              </a:rPr>
              <a:t>. 2004;85:3173-88</a:t>
            </a:r>
          </a:p>
        </p:txBody>
      </p:sp>
      <p:grpSp>
        <p:nvGrpSpPr>
          <p:cNvPr id="16390" name="Group 5"/>
          <p:cNvGrpSpPr>
            <a:grpSpLocks/>
          </p:cNvGrpSpPr>
          <p:nvPr/>
        </p:nvGrpSpPr>
        <p:grpSpPr bwMode="auto">
          <a:xfrm>
            <a:off x="370202" y="1596234"/>
            <a:ext cx="5121276" cy="4498181"/>
            <a:chOff x="-20" y="816"/>
            <a:chExt cx="3525" cy="3159"/>
          </a:xfrm>
        </p:grpSpPr>
        <p:sp>
          <p:nvSpPr>
            <p:cNvPr id="16391" name="Freeform 6"/>
            <p:cNvSpPr>
              <a:spLocks/>
            </p:cNvSpPr>
            <p:nvPr/>
          </p:nvSpPr>
          <p:spPr bwMode="auto">
            <a:xfrm>
              <a:off x="-20" y="1722"/>
              <a:ext cx="1417" cy="618"/>
            </a:xfrm>
            <a:custGeom>
              <a:avLst/>
              <a:gdLst>
                <a:gd name="T0" fmla="*/ 1333 w 1417"/>
                <a:gd name="T1" fmla="*/ 94 h 618"/>
                <a:gd name="T2" fmla="*/ 1381 w 1417"/>
                <a:gd name="T3" fmla="*/ 150 h 618"/>
                <a:gd name="T4" fmla="*/ 1357 w 1417"/>
                <a:gd name="T5" fmla="*/ 422 h 618"/>
                <a:gd name="T6" fmla="*/ 1261 w 1417"/>
                <a:gd name="T7" fmla="*/ 430 h 618"/>
                <a:gd name="T8" fmla="*/ 845 w 1417"/>
                <a:gd name="T9" fmla="*/ 510 h 618"/>
                <a:gd name="T10" fmla="*/ 373 w 1417"/>
                <a:gd name="T11" fmla="*/ 598 h 618"/>
                <a:gd name="T12" fmla="*/ 237 w 1417"/>
                <a:gd name="T13" fmla="*/ 598 h 618"/>
                <a:gd name="T14" fmla="*/ 213 w 1417"/>
                <a:gd name="T15" fmla="*/ 574 h 618"/>
                <a:gd name="T16" fmla="*/ 181 w 1417"/>
                <a:gd name="T17" fmla="*/ 566 h 618"/>
                <a:gd name="T18" fmla="*/ 117 w 1417"/>
                <a:gd name="T19" fmla="*/ 518 h 618"/>
                <a:gd name="T20" fmla="*/ 45 w 1417"/>
                <a:gd name="T21" fmla="*/ 382 h 618"/>
                <a:gd name="T22" fmla="*/ 77 w 1417"/>
                <a:gd name="T23" fmla="*/ 102 h 618"/>
                <a:gd name="T24" fmla="*/ 181 w 1417"/>
                <a:gd name="T25" fmla="*/ 54 h 618"/>
                <a:gd name="T26" fmla="*/ 229 w 1417"/>
                <a:gd name="T27" fmla="*/ 38 h 618"/>
                <a:gd name="T28" fmla="*/ 581 w 1417"/>
                <a:gd name="T29" fmla="*/ 30 h 618"/>
                <a:gd name="T30" fmla="*/ 909 w 1417"/>
                <a:gd name="T31" fmla="*/ 46 h 618"/>
                <a:gd name="T32" fmla="*/ 1077 w 1417"/>
                <a:gd name="T33" fmla="*/ 78 h 618"/>
                <a:gd name="T34" fmla="*/ 1333 w 1417"/>
                <a:gd name="T35" fmla="*/ 94 h 6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7"/>
                <a:gd name="T55" fmla="*/ 0 h 618"/>
                <a:gd name="T56" fmla="*/ 1417 w 1417"/>
                <a:gd name="T57" fmla="*/ 618 h 6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7" h="618">
                  <a:moveTo>
                    <a:pt x="1333" y="94"/>
                  </a:moveTo>
                  <a:cubicBezTo>
                    <a:pt x="1365" y="104"/>
                    <a:pt x="1370" y="118"/>
                    <a:pt x="1381" y="150"/>
                  </a:cubicBezTo>
                  <a:cubicBezTo>
                    <a:pt x="1383" y="189"/>
                    <a:pt x="1417" y="409"/>
                    <a:pt x="1357" y="422"/>
                  </a:cubicBezTo>
                  <a:cubicBezTo>
                    <a:pt x="1325" y="428"/>
                    <a:pt x="1293" y="427"/>
                    <a:pt x="1261" y="430"/>
                  </a:cubicBezTo>
                  <a:cubicBezTo>
                    <a:pt x="1125" y="475"/>
                    <a:pt x="985" y="483"/>
                    <a:pt x="845" y="510"/>
                  </a:cubicBezTo>
                  <a:cubicBezTo>
                    <a:pt x="683" y="540"/>
                    <a:pt x="535" y="579"/>
                    <a:pt x="373" y="598"/>
                  </a:cubicBezTo>
                  <a:cubicBezTo>
                    <a:pt x="321" y="615"/>
                    <a:pt x="322" y="618"/>
                    <a:pt x="237" y="598"/>
                  </a:cubicBezTo>
                  <a:cubicBezTo>
                    <a:pt x="225" y="595"/>
                    <a:pt x="222" y="579"/>
                    <a:pt x="213" y="574"/>
                  </a:cubicBezTo>
                  <a:cubicBezTo>
                    <a:pt x="203" y="568"/>
                    <a:pt x="191" y="568"/>
                    <a:pt x="181" y="566"/>
                  </a:cubicBezTo>
                  <a:cubicBezTo>
                    <a:pt x="154" y="548"/>
                    <a:pt x="147" y="528"/>
                    <a:pt x="117" y="518"/>
                  </a:cubicBezTo>
                  <a:cubicBezTo>
                    <a:pt x="81" y="471"/>
                    <a:pt x="58" y="437"/>
                    <a:pt x="45" y="382"/>
                  </a:cubicBezTo>
                  <a:cubicBezTo>
                    <a:pt x="39" y="300"/>
                    <a:pt x="0" y="166"/>
                    <a:pt x="77" y="102"/>
                  </a:cubicBezTo>
                  <a:cubicBezTo>
                    <a:pt x="103" y="79"/>
                    <a:pt x="149" y="64"/>
                    <a:pt x="181" y="54"/>
                  </a:cubicBezTo>
                  <a:cubicBezTo>
                    <a:pt x="197" y="48"/>
                    <a:pt x="229" y="38"/>
                    <a:pt x="229" y="38"/>
                  </a:cubicBezTo>
                  <a:cubicBezTo>
                    <a:pt x="345" y="45"/>
                    <a:pt x="466" y="58"/>
                    <a:pt x="581" y="30"/>
                  </a:cubicBezTo>
                  <a:cubicBezTo>
                    <a:pt x="634" y="31"/>
                    <a:pt x="823" y="34"/>
                    <a:pt x="909" y="46"/>
                  </a:cubicBezTo>
                  <a:cubicBezTo>
                    <a:pt x="964" y="53"/>
                    <a:pt x="1020" y="74"/>
                    <a:pt x="1077" y="78"/>
                  </a:cubicBezTo>
                  <a:cubicBezTo>
                    <a:pt x="1335" y="91"/>
                    <a:pt x="1333" y="0"/>
                    <a:pt x="1333" y="94"/>
                  </a:cubicBezTo>
                  <a:close/>
                </a:path>
              </a:pathLst>
            </a:custGeom>
            <a:solidFill>
              <a:schemeClr val="bg1"/>
            </a:solidFill>
            <a:ln w="9525">
              <a:noFill/>
              <a:round/>
              <a:headEnd/>
              <a:tailEnd/>
            </a:ln>
          </p:spPr>
          <p:txBody>
            <a:bodyPr wrap="none" anchor="ctr"/>
            <a:lstStyle/>
            <a:p>
              <a:endParaRPr lang="en-US">
                <a:latin typeface="Times New Roman" pitchFamily="18" charset="0"/>
                <a:cs typeface="Times New Roman" pitchFamily="18" charset="0"/>
              </a:endParaRPr>
            </a:p>
          </p:txBody>
        </p:sp>
        <p:sp>
          <p:nvSpPr>
            <p:cNvPr id="16392" name="Freeform 7"/>
            <p:cNvSpPr>
              <a:spLocks/>
            </p:cNvSpPr>
            <p:nvPr/>
          </p:nvSpPr>
          <p:spPr bwMode="auto">
            <a:xfrm>
              <a:off x="737" y="1504"/>
              <a:ext cx="1392" cy="1376"/>
            </a:xfrm>
            <a:custGeom>
              <a:avLst/>
              <a:gdLst>
                <a:gd name="T0" fmla="*/ 240 w 1392"/>
                <a:gd name="T1" fmla="*/ 0 h 1376"/>
                <a:gd name="T2" fmla="*/ 1056 w 1392"/>
                <a:gd name="T3" fmla="*/ 360 h 1376"/>
                <a:gd name="T4" fmla="*/ 1040 w 1392"/>
                <a:gd name="T5" fmla="*/ 272 h 1376"/>
                <a:gd name="T6" fmla="*/ 1056 w 1392"/>
                <a:gd name="T7" fmla="*/ 360 h 1376"/>
                <a:gd name="T8" fmla="*/ 1392 w 1392"/>
                <a:gd name="T9" fmla="*/ 968 h 1376"/>
                <a:gd name="T10" fmla="*/ 216 w 1392"/>
                <a:gd name="T11" fmla="*/ 1224 h 1376"/>
                <a:gd name="T12" fmla="*/ 0 w 1392"/>
                <a:gd name="T13" fmla="*/ 1176 h 1376"/>
                <a:gd name="T14" fmla="*/ 224 w 1392"/>
                <a:gd name="T15" fmla="*/ 1224 h 1376"/>
                <a:gd name="T16" fmla="*/ 56 w 1392"/>
                <a:gd name="T17" fmla="*/ 1376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2"/>
                <a:gd name="T28" fmla="*/ 0 h 1376"/>
                <a:gd name="T29" fmla="*/ 1392 w 1392"/>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2" h="1376">
                  <a:moveTo>
                    <a:pt x="240" y="0"/>
                  </a:moveTo>
                  <a:lnTo>
                    <a:pt x="1056" y="360"/>
                  </a:lnTo>
                  <a:lnTo>
                    <a:pt x="1040" y="272"/>
                  </a:lnTo>
                  <a:lnTo>
                    <a:pt x="1056" y="360"/>
                  </a:lnTo>
                  <a:lnTo>
                    <a:pt x="1392" y="968"/>
                  </a:lnTo>
                  <a:lnTo>
                    <a:pt x="216" y="1224"/>
                  </a:lnTo>
                  <a:lnTo>
                    <a:pt x="0" y="1176"/>
                  </a:lnTo>
                  <a:lnTo>
                    <a:pt x="224" y="1224"/>
                  </a:lnTo>
                  <a:lnTo>
                    <a:pt x="56" y="1376"/>
                  </a:lnTo>
                </a:path>
              </a:pathLst>
            </a:custGeom>
            <a:noFill/>
            <a:ln w="28575" cmpd="sng">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393" name="Text Box 8"/>
            <p:cNvSpPr txBox="1">
              <a:spLocks noChangeArrowheads="1"/>
            </p:cNvSpPr>
            <p:nvPr/>
          </p:nvSpPr>
          <p:spPr bwMode="auto">
            <a:xfrm>
              <a:off x="2273" y="214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1</a:t>
              </a:r>
            </a:p>
          </p:txBody>
        </p:sp>
        <p:sp>
          <p:nvSpPr>
            <p:cNvPr id="16394" name="Text Box 9"/>
            <p:cNvSpPr txBox="1">
              <a:spLocks noChangeArrowheads="1"/>
            </p:cNvSpPr>
            <p:nvPr/>
          </p:nvSpPr>
          <p:spPr bwMode="auto">
            <a:xfrm>
              <a:off x="2397" y="2592"/>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4</a:t>
              </a:r>
            </a:p>
          </p:txBody>
        </p:sp>
        <p:sp>
          <p:nvSpPr>
            <p:cNvPr id="16395" name="Text Box 10"/>
            <p:cNvSpPr txBox="1">
              <a:spLocks noChangeArrowheads="1"/>
            </p:cNvSpPr>
            <p:nvPr/>
          </p:nvSpPr>
          <p:spPr bwMode="auto">
            <a:xfrm>
              <a:off x="1917" y="1920"/>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2</a:t>
              </a:r>
            </a:p>
          </p:txBody>
        </p:sp>
        <p:sp>
          <p:nvSpPr>
            <p:cNvPr id="16396" name="Text Box 11"/>
            <p:cNvSpPr txBox="1">
              <a:spLocks noChangeArrowheads="1"/>
            </p:cNvSpPr>
            <p:nvPr/>
          </p:nvSpPr>
          <p:spPr bwMode="auto">
            <a:xfrm>
              <a:off x="1581" y="230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3</a:t>
              </a:r>
            </a:p>
          </p:txBody>
        </p:sp>
        <p:sp>
          <p:nvSpPr>
            <p:cNvPr id="16397" name="Text Box 12"/>
            <p:cNvSpPr txBox="1">
              <a:spLocks noChangeArrowheads="1"/>
            </p:cNvSpPr>
            <p:nvPr/>
          </p:nvSpPr>
          <p:spPr bwMode="auto">
            <a:xfrm>
              <a:off x="2097" y="2840"/>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5</a:t>
              </a:r>
            </a:p>
          </p:txBody>
        </p:sp>
        <p:sp>
          <p:nvSpPr>
            <p:cNvPr id="16398" name="Text Box 13"/>
            <p:cNvSpPr txBox="1">
              <a:spLocks noChangeArrowheads="1"/>
            </p:cNvSpPr>
            <p:nvPr/>
          </p:nvSpPr>
          <p:spPr bwMode="auto">
            <a:xfrm>
              <a:off x="1601" y="297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6</a:t>
              </a:r>
            </a:p>
          </p:txBody>
        </p:sp>
        <p:sp>
          <p:nvSpPr>
            <p:cNvPr id="16399" name="Text Box 14"/>
            <p:cNvSpPr txBox="1">
              <a:spLocks noChangeArrowheads="1"/>
            </p:cNvSpPr>
            <p:nvPr/>
          </p:nvSpPr>
          <p:spPr bwMode="auto">
            <a:xfrm>
              <a:off x="480" y="249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0" name="Text Box 15"/>
            <p:cNvSpPr txBox="1">
              <a:spLocks noChangeArrowheads="1"/>
            </p:cNvSpPr>
            <p:nvPr/>
          </p:nvSpPr>
          <p:spPr bwMode="auto">
            <a:xfrm>
              <a:off x="2993" y="1488"/>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1" name="Text Box 16"/>
            <p:cNvSpPr txBox="1">
              <a:spLocks noChangeArrowheads="1"/>
            </p:cNvSpPr>
            <p:nvPr/>
          </p:nvSpPr>
          <p:spPr bwMode="auto">
            <a:xfrm>
              <a:off x="1729" y="81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2" name="Text Box 17"/>
            <p:cNvSpPr txBox="1">
              <a:spLocks noChangeArrowheads="1"/>
            </p:cNvSpPr>
            <p:nvPr/>
          </p:nvSpPr>
          <p:spPr bwMode="auto">
            <a:xfrm>
              <a:off x="1025" y="3456"/>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3" name="Text Box 18"/>
            <p:cNvSpPr txBox="1">
              <a:spLocks noChangeArrowheads="1"/>
            </p:cNvSpPr>
            <p:nvPr/>
          </p:nvSpPr>
          <p:spPr bwMode="auto">
            <a:xfrm>
              <a:off x="1985" y="368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4" name="Text Box 19"/>
            <p:cNvSpPr txBox="1">
              <a:spLocks noChangeArrowheads="1"/>
            </p:cNvSpPr>
            <p:nvPr/>
          </p:nvSpPr>
          <p:spPr bwMode="auto">
            <a:xfrm>
              <a:off x="2897" y="3504"/>
              <a:ext cx="213"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6405" name="Text Box 20"/>
            <p:cNvSpPr txBox="1">
              <a:spLocks noChangeArrowheads="1"/>
            </p:cNvSpPr>
            <p:nvPr/>
          </p:nvSpPr>
          <p:spPr bwMode="auto">
            <a:xfrm>
              <a:off x="3281" y="2496"/>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sp>
          <p:nvSpPr>
            <p:cNvPr id="16406" name="Text Box 21"/>
            <p:cNvSpPr txBox="1">
              <a:spLocks noChangeArrowheads="1"/>
            </p:cNvSpPr>
            <p:nvPr/>
          </p:nvSpPr>
          <p:spPr bwMode="auto">
            <a:xfrm>
              <a:off x="737" y="1296"/>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sp>
          <p:nvSpPr>
            <p:cNvPr id="16407" name="Text Box 22"/>
            <p:cNvSpPr txBox="1">
              <a:spLocks noChangeArrowheads="1"/>
            </p:cNvSpPr>
            <p:nvPr/>
          </p:nvSpPr>
          <p:spPr bwMode="auto">
            <a:xfrm>
              <a:off x="1201" y="912"/>
              <a:ext cx="202"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c</a:t>
              </a:r>
            </a:p>
          </p:txBody>
        </p:sp>
        <p:sp>
          <p:nvSpPr>
            <p:cNvPr id="16408" name="Line 23"/>
            <p:cNvSpPr>
              <a:spLocks noChangeShapeType="1"/>
            </p:cNvSpPr>
            <p:nvPr/>
          </p:nvSpPr>
          <p:spPr bwMode="auto">
            <a:xfrm flipV="1">
              <a:off x="1776" y="1056"/>
              <a:ext cx="48" cy="720"/>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09" name="Line 24"/>
            <p:cNvSpPr>
              <a:spLocks noChangeShapeType="1"/>
            </p:cNvSpPr>
            <p:nvPr/>
          </p:nvSpPr>
          <p:spPr bwMode="auto">
            <a:xfrm>
              <a:off x="1344" y="1156"/>
              <a:ext cx="432" cy="62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0" name="Line 25"/>
            <p:cNvSpPr>
              <a:spLocks noChangeShapeType="1"/>
            </p:cNvSpPr>
            <p:nvPr/>
          </p:nvSpPr>
          <p:spPr bwMode="auto">
            <a:xfrm rot="4466261">
              <a:off x="2561" y="1745"/>
              <a:ext cx="454" cy="656"/>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1" name="Line 26"/>
            <p:cNvSpPr>
              <a:spLocks noChangeShapeType="1"/>
            </p:cNvSpPr>
            <p:nvPr/>
          </p:nvSpPr>
          <p:spPr bwMode="auto">
            <a:xfrm rot="8569373">
              <a:off x="2688" y="2184"/>
              <a:ext cx="432" cy="62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2" name="Line 27"/>
            <p:cNvSpPr>
              <a:spLocks noChangeShapeType="1"/>
            </p:cNvSpPr>
            <p:nvPr/>
          </p:nvSpPr>
          <p:spPr bwMode="auto">
            <a:xfrm rot="-10766713">
              <a:off x="2208" y="2451"/>
              <a:ext cx="703" cy="1055"/>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3" name="Line 28"/>
            <p:cNvSpPr>
              <a:spLocks noChangeShapeType="1"/>
            </p:cNvSpPr>
            <p:nvPr/>
          </p:nvSpPr>
          <p:spPr bwMode="auto">
            <a:xfrm rot="6638461">
              <a:off x="2217" y="2242"/>
              <a:ext cx="244" cy="357"/>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4" name="Line 29"/>
            <p:cNvSpPr>
              <a:spLocks noChangeShapeType="1"/>
            </p:cNvSpPr>
            <p:nvPr/>
          </p:nvSpPr>
          <p:spPr bwMode="auto">
            <a:xfrm rot="-8687081">
              <a:off x="1763" y="2577"/>
              <a:ext cx="689" cy="1035"/>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5" name="Line 30"/>
            <p:cNvSpPr>
              <a:spLocks noChangeShapeType="1"/>
            </p:cNvSpPr>
            <p:nvPr/>
          </p:nvSpPr>
          <p:spPr bwMode="auto">
            <a:xfrm rot="-6343770">
              <a:off x="1333" y="2411"/>
              <a:ext cx="734" cy="1104"/>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416" name="Text Box 31"/>
            <p:cNvSpPr txBox="1">
              <a:spLocks noChangeArrowheads="1"/>
            </p:cNvSpPr>
            <p:nvPr/>
          </p:nvSpPr>
          <p:spPr bwMode="auto">
            <a:xfrm>
              <a:off x="576" y="2784"/>
              <a:ext cx="224" cy="291"/>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8237" y="332656"/>
            <a:ext cx="7772400" cy="678904"/>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 in One Infected Person</a:t>
            </a:r>
          </a:p>
        </p:txBody>
      </p:sp>
      <p:sp>
        <p:nvSpPr>
          <p:cNvPr id="18436" name="Text Box 3"/>
          <p:cNvSpPr txBox="1">
            <a:spLocks noChangeArrowheads="1"/>
          </p:cNvSpPr>
          <p:nvPr/>
        </p:nvSpPr>
        <p:spPr bwMode="auto">
          <a:xfrm>
            <a:off x="5391107" y="2366317"/>
            <a:ext cx="3528392" cy="3385542"/>
          </a:xfrm>
          <a:prstGeom prst="rect">
            <a:avLst/>
          </a:prstGeom>
          <a:noFill/>
          <a:ln w="9525">
            <a:solidFill>
              <a:schemeClr val="tx1"/>
            </a:solidFill>
            <a:miter lim="800000"/>
            <a:headEnd/>
            <a:tailEnd/>
          </a:ln>
        </p:spPr>
        <p:txBody>
          <a:bodyPr wrap="square">
            <a:spAutoFit/>
          </a:bodyPr>
          <a:lstStyle/>
          <a:p>
            <a:pPr eaLnBrk="0" hangingPunct="0">
              <a:spcBef>
                <a:spcPct val="50000"/>
              </a:spcBef>
            </a:pPr>
            <a:r>
              <a:rPr lang="en-US" sz="2000" b="1" dirty="0">
                <a:latin typeface="Times New Roman" pitchFamily="18" charset="0"/>
                <a:cs typeface="Times New Roman" pitchFamily="18" charset="0"/>
              </a:rPr>
              <a:t>Genotype</a:t>
            </a:r>
            <a:r>
              <a:rPr lang="en-US" sz="2000" dirty="0">
                <a:latin typeface="Times New Roman" pitchFamily="18" charset="0"/>
                <a:cs typeface="Times New Roman" pitchFamily="18" charset="0"/>
              </a:rPr>
              <a:t> (population)</a:t>
            </a:r>
          </a:p>
          <a:p>
            <a:pPr eaLnBrk="0" hangingPunct="0">
              <a:lnSpc>
                <a:spcPct val="80000"/>
              </a:lnSpc>
              <a:spcBef>
                <a:spcPct val="50000"/>
              </a:spcBef>
            </a:pPr>
            <a:r>
              <a:rPr lang="en-US" sz="2000" dirty="0">
                <a:latin typeface="Times New Roman" pitchFamily="18" charset="0"/>
                <a:cs typeface="Times New Roman" pitchFamily="18" charset="0"/>
              </a:rPr>
              <a:t>≥ 30% nucleotide difference</a:t>
            </a:r>
          </a:p>
          <a:p>
            <a:pPr eaLnBrk="0" hangingPunct="0">
              <a:lnSpc>
                <a:spcPct val="80000"/>
              </a:lnSpc>
              <a:spcBef>
                <a:spcPct val="50000"/>
              </a:spcBef>
            </a:pPr>
            <a:r>
              <a:rPr lang="en-US" sz="2000" dirty="0">
                <a:latin typeface="Times New Roman" pitchFamily="18" charset="0"/>
                <a:cs typeface="Times New Roman" pitchFamily="18" charset="0"/>
              </a:rPr>
              <a:t>25-30% Amino acid difference</a:t>
            </a:r>
          </a:p>
          <a:p>
            <a:pPr eaLnBrk="0" hangingPunct="0">
              <a:lnSpc>
                <a:spcPct val="80000"/>
              </a:lnSpc>
              <a:spcBef>
                <a:spcPct val="50000"/>
              </a:spcBef>
            </a:pPr>
            <a:r>
              <a:rPr lang="en-US" sz="2000" dirty="0">
                <a:latin typeface="Times New Roman" pitchFamily="18" charset="0"/>
                <a:cs typeface="Times New Roman" pitchFamily="18" charset="0"/>
              </a:rPr>
              <a:t>Well-established diversity</a:t>
            </a:r>
          </a:p>
          <a:p>
            <a:pPr eaLnBrk="0" hangingPunct="0">
              <a:lnSpc>
                <a:spcPct val="80000"/>
              </a:lnSpc>
              <a:spcBef>
                <a:spcPct val="50000"/>
              </a:spcBef>
            </a:pPr>
            <a:r>
              <a:rPr lang="en-US" sz="2000" b="1" dirty="0" smtClean="0">
                <a:latin typeface="Times New Roman" pitchFamily="18" charset="0"/>
                <a:cs typeface="Times New Roman" pitchFamily="18" charset="0"/>
              </a:rPr>
              <a:t>Subtype </a:t>
            </a:r>
            <a:r>
              <a:rPr lang="en-US" sz="2000" dirty="0">
                <a:latin typeface="Times New Roman" pitchFamily="18" charset="0"/>
                <a:cs typeface="Times New Roman" pitchFamily="18" charset="0"/>
              </a:rPr>
              <a:t>(population)</a:t>
            </a:r>
            <a:endParaRPr lang="en-US" sz="2000" b="1" dirty="0">
              <a:latin typeface="Times New Roman" pitchFamily="18" charset="0"/>
              <a:cs typeface="Times New Roman" pitchFamily="18" charset="0"/>
            </a:endParaRPr>
          </a:p>
          <a:p>
            <a:pPr eaLnBrk="0" hangingPunct="0">
              <a:spcBef>
                <a:spcPct val="50000"/>
              </a:spcBef>
            </a:pPr>
            <a:r>
              <a:rPr lang="en-US" sz="2000" dirty="0">
                <a:latin typeface="Times New Roman" pitchFamily="18" charset="0"/>
                <a:cs typeface="Times New Roman" pitchFamily="18" charset="0"/>
              </a:rPr>
              <a:t>~20% nucleotide difference</a:t>
            </a:r>
          </a:p>
          <a:p>
            <a:pPr eaLnBrk="0" hangingPunct="0">
              <a:spcBef>
                <a:spcPct val="50000"/>
              </a:spcBef>
            </a:pPr>
            <a:r>
              <a:rPr lang="en-US" sz="2000" b="1" dirty="0" err="1" smtClean="0">
                <a:latin typeface="Times New Roman" pitchFamily="18" charset="0"/>
                <a:cs typeface="Times New Roman" pitchFamily="18" charset="0"/>
              </a:rPr>
              <a:t>Quasispecies</a:t>
            </a: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(individual)</a:t>
            </a:r>
          </a:p>
          <a:p>
            <a:pPr eaLnBrk="0" hangingPunct="0">
              <a:spcBef>
                <a:spcPct val="50000"/>
              </a:spcBef>
            </a:pPr>
            <a:r>
              <a:rPr lang="en-US" sz="2000" dirty="0">
                <a:latin typeface="Times New Roman" pitchFamily="18" charset="0"/>
                <a:cs typeface="Times New Roman" pitchFamily="18" charset="0"/>
              </a:rPr>
              <a:t>1-5% nucleotide difference</a:t>
            </a:r>
            <a:endParaRPr lang="en-US" sz="2000" b="1" dirty="0">
              <a:latin typeface="Times New Roman" pitchFamily="18" charset="0"/>
              <a:cs typeface="Times New Roman" pitchFamily="18" charset="0"/>
            </a:endParaRPr>
          </a:p>
        </p:txBody>
      </p:sp>
      <p:sp>
        <p:nvSpPr>
          <p:cNvPr id="18446" name="Text Box 25"/>
          <p:cNvSpPr txBox="1">
            <a:spLocks noChangeArrowheads="1"/>
          </p:cNvSpPr>
          <p:nvPr/>
        </p:nvSpPr>
        <p:spPr bwMode="auto">
          <a:xfrm>
            <a:off x="2207622" y="2244417"/>
            <a:ext cx="776175" cy="1569660"/>
          </a:xfrm>
          <a:prstGeom prst="rect">
            <a:avLst/>
          </a:prstGeom>
          <a:noFill/>
          <a:ln w="9525">
            <a:noFill/>
            <a:miter lim="800000"/>
            <a:headEnd/>
            <a:tailEnd/>
          </a:ln>
        </p:spPr>
        <p:txBody>
          <a:bodyPr wrap="none">
            <a:spAutoFit/>
          </a:bodyPr>
          <a:lstStyle/>
          <a:p>
            <a:pPr eaLnBrk="0" hangingPunct="0"/>
            <a:r>
              <a:rPr lang="en-US" sz="9600" dirty="0">
                <a:latin typeface="Times New Roman" pitchFamily="18" charset="0"/>
                <a:cs typeface="Times New Roman" pitchFamily="18" charset="0"/>
              </a:rPr>
              <a:t>}</a:t>
            </a:r>
          </a:p>
        </p:txBody>
      </p:sp>
      <p:grpSp>
        <p:nvGrpSpPr>
          <p:cNvPr id="2" name="Gruppieren 1"/>
          <p:cNvGrpSpPr/>
          <p:nvPr/>
        </p:nvGrpSpPr>
        <p:grpSpPr>
          <a:xfrm>
            <a:off x="553195" y="2490638"/>
            <a:ext cx="4865559" cy="3827165"/>
            <a:chOff x="381000" y="1739900"/>
            <a:chExt cx="4865559" cy="3827165"/>
          </a:xfrm>
        </p:grpSpPr>
        <p:sp>
          <p:nvSpPr>
            <p:cNvPr id="18437" name="Freeform 4"/>
            <p:cNvSpPr>
              <a:spLocks/>
            </p:cNvSpPr>
            <p:nvPr/>
          </p:nvSpPr>
          <p:spPr bwMode="auto">
            <a:xfrm>
              <a:off x="381000" y="3308350"/>
              <a:ext cx="1752600" cy="1841500"/>
            </a:xfrm>
            <a:custGeom>
              <a:avLst/>
              <a:gdLst>
                <a:gd name="T0" fmla="*/ 712 w 1104"/>
                <a:gd name="T1" fmla="*/ 1160 h 1160"/>
                <a:gd name="T2" fmla="*/ 0 w 1104"/>
                <a:gd name="T3" fmla="*/ 88 h 1160"/>
                <a:gd name="T4" fmla="*/ 312 w 1104"/>
                <a:gd name="T5" fmla="*/ 0 h 1160"/>
                <a:gd name="T6" fmla="*/ 824 w 1104"/>
                <a:gd name="T7" fmla="*/ 176 h 1160"/>
                <a:gd name="T8" fmla="*/ 1008 w 1104"/>
                <a:gd name="T9" fmla="*/ 408 h 1160"/>
                <a:gd name="T10" fmla="*/ 824 w 1104"/>
                <a:gd name="T11" fmla="*/ 176 h 1160"/>
                <a:gd name="T12" fmla="*/ 1104 w 1104"/>
                <a:gd name="T13" fmla="*/ 128 h 1160"/>
                <a:gd name="T14" fmla="*/ 0 60000 65536"/>
                <a:gd name="T15" fmla="*/ 0 60000 65536"/>
                <a:gd name="T16" fmla="*/ 0 60000 65536"/>
                <a:gd name="T17" fmla="*/ 0 60000 65536"/>
                <a:gd name="T18" fmla="*/ 0 60000 65536"/>
                <a:gd name="T19" fmla="*/ 0 60000 65536"/>
                <a:gd name="T20" fmla="*/ 0 60000 65536"/>
                <a:gd name="T21" fmla="*/ 0 w 1104"/>
                <a:gd name="T22" fmla="*/ 0 h 1160"/>
                <a:gd name="T23" fmla="*/ 1104 w 1104"/>
                <a:gd name="T24" fmla="*/ 1160 h 1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4" h="1160">
                  <a:moveTo>
                    <a:pt x="712" y="1160"/>
                  </a:moveTo>
                  <a:lnTo>
                    <a:pt x="0" y="88"/>
                  </a:lnTo>
                  <a:lnTo>
                    <a:pt x="312" y="0"/>
                  </a:lnTo>
                  <a:lnTo>
                    <a:pt x="824" y="176"/>
                  </a:lnTo>
                  <a:lnTo>
                    <a:pt x="1008" y="408"/>
                  </a:lnTo>
                  <a:lnTo>
                    <a:pt x="824" y="176"/>
                  </a:lnTo>
                  <a:lnTo>
                    <a:pt x="1104" y="128"/>
                  </a:lnTo>
                </a:path>
              </a:pathLst>
            </a:custGeom>
            <a:noFill/>
            <a:ln w="28575" cmpd="sng">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8438" name="Freeform 5"/>
            <p:cNvSpPr>
              <a:spLocks/>
            </p:cNvSpPr>
            <p:nvPr/>
          </p:nvSpPr>
          <p:spPr bwMode="auto">
            <a:xfrm>
              <a:off x="889000" y="2247900"/>
              <a:ext cx="901700" cy="1054100"/>
            </a:xfrm>
            <a:custGeom>
              <a:avLst/>
              <a:gdLst>
                <a:gd name="T0" fmla="*/ 0 w 568"/>
                <a:gd name="T1" fmla="*/ 664 h 664"/>
                <a:gd name="T2" fmla="*/ 408 w 568"/>
                <a:gd name="T3" fmla="*/ 152 h 664"/>
                <a:gd name="T4" fmla="*/ 568 w 568"/>
                <a:gd name="T5" fmla="*/ 92 h 664"/>
                <a:gd name="T6" fmla="*/ 408 w 568"/>
                <a:gd name="T7" fmla="*/ 156 h 664"/>
                <a:gd name="T8" fmla="*/ 416 w 568"/>
                <a:gd name="T9" fmla="*/ 0 h 664"/>
                <a:gd name="T10" fmla="*/ 0 60000 65536"/>
                <a:gd name="T11" fmla="*/ 0 60000 65536"/>
                <a:gd name="T12" fmla="*/ 0 60000 65536"/>
                <a:gd name="T13" fmla="*/ 0 60000 65536"/>
                <a:gd name="T14" fmla="*/ 0 60000 65536"/>
                <a:gd name="T15" fmla="*/ 0 w 568"/>
                <a:gd name="T16" fmla="*/ 0 h 664"/>
                <a:gd name="T17" fmla="*/ 568 w 568"/>
                <a:gd name="T18" fmla="*/ 664 h 664"/>
              </a:gdLst>
              <a:ahLst/>
              <a:cxnLst>
                <a:cxn ang="T10">
                  <a:pos x="T0" y="T1"/>
                </a:cxn>
                <a:cxn ang="T11">
                  <a:pos x="T2" y="T3"/>
                </a:cxn>
                <a:cxn ang="T12">
                  <a:pos x="T4" y="T5"/>
                </a:cxn>
                <a:cxn ang="T13">
                  <a:pos x="T6" y="T7"/>
                </a:cxn>
                <a:cxn ang="T14">
                  <a:pos x="T8" y="T9"/>
                </a:cxn>
              </a:cxnLst>
              <a:rect l="T15" t="T16" r="T17" b="T18"/>
              <a:pathLst>
                <a:path w="568" h="664">
                  <a:moveTo>
                    <a:pt x="0" y="664"/>
                  </a:moveTo>
                  <a:lnTo>
                    <a:pt x="408" y="152"/>
                  </a:lnTo>
                  <a:lnTo>
                    <a:pt x="568" y="92"/>
                  </a:lnTo>
                  <a:lnTo>
                    <a:pt x="408" y="156"/>
                  </a:lnTo>
                  <a:lnTo>
                    <a:pt x="416" y="0"/>
                  </a:lnTo>
                </a:path>
              </a:pathLst>
            </a:custGeom>
            <a:noFill/>
            <a:ln w="28575" cmpd="sng">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8439" name="Text Box 6"/>
            <p:cNvSpPr txBox="1">
              <a:spLocks noChangeArrowheads="1"/>
            </p:cNvSpPr>
            <p:nvPr/>
          </p:nvSpPr>
          <p:spPr bwMode="auto">
            <a:xfrm>
              <a:off x="469900" y="2900363"/>
              <a:ext cx="364202" cy="523220"/>
            </a:xfrm>
            <a:prstGeom prst="rect">
              <a:avLst/>
            </a:prstGeom>
            <a:noFill/>
            <a:ln w="9525">
              <a:noFill/>
              <a:miter lim="800000"/>
              <a:headEnd/>
              <a:tailEnd/>
            </a:ln>
          </p:spPr>
          <p:txBody>
            <a:bodyPr wrap="none">
              <a:spAutoFit/>
            </a:bodyPr>
            <a:lstStyle/>
            <a:p>
              <a:pPr eaLnBrk="0" hangingPunct="0"/>
              <a:r>
                <a:rPr lang="en-US" sz="2800" b="1">
                  <a:latin typeface="Times New Roman" pitchFamily="18" charset="0"/>
                  <a:cs typeface="Times New Roman" pitchFamily="18" charset="0"/>
                </a:rPr>
                <a:t>1</a:t>
              </a:r>
            </a:p>
          </p:txBody>
        </p:sp>
        <p:sp>
          <p:nvSpPr>
            <p:cNvPr id="18440" name="Text Box 7"/>
            <p:cNvSpPr txBox="1">
              <a:spLocks noChangeArrowheads="1"/>
            </p:cNvSpPr>
            <p:nvPr/>
          </p:nvSpPr>
          <p:spPr bwMode="auto">
            <a:xfrm>
              <a:off x="666750" y="3611563"/>
              <a:ext cx="364202" cy="523220"/>
            </a:xfrm>
            <a:prstGeom prst="rect">
              <a:avLst/>
            </a:prstGeom>
            <a:noFill/>
            <a:ln w="9525">
              <a:noFill/>
              <a:miter lim="800000"/>
              <a:headEnd/>
              <a:tailEnd/>
            </a:ln>
          </p:spPr>
          <p:txBody>
            <a:bodyPr wrap="none">
              <a:spAutoFit/>
            </a:bodyPr>
            <a:lstStyle/>
            <a:p>
              <a:pPr eaLnBrk="0" hangingPunct="0"/>
              <a:r>
                <a:rPr lang="en-US" sz="2800" b="1">
                  <a:latin typeface="Times New Roman" pitchFamily="18" charset="0"/>
                  <a:cs typeface="Times New Roman" pitchFamily="18" charset="0"/>
                </a:rPr>
                <a:t>4</a:t>
              </a:r>
            </a:p>
          </p:txBody>
        </p:sp>
        <p:sp>
          <p:nvSpPr>
            <p:cNvPr id="18441" name="Text Box 8"/>
            <p:cNvSpPr txBox="1">
              <a:spLocks noChangeArrowheads="1"/>
            </p:cNvSpPr>
            <p:nvPr/>
          </p:nvSpPr>
          <p:spPr bwMode="auto">
            <a:xfrm>
              <a:off x="1612900" y="1905000"/>
              <a:ext cx="338554" cy="461665"/>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8442" name="Text Box 9"/>
            <p:cNvSpPr txBox="1">
              <a:spLocks noChangeArrowheads="1"/>
            </p:cNvSpPr>
            <p:nvPr/>
          </p:nvSpPr>
          <p:spPr bwMode="auto">
            <a:xfrm>
              <a:off x="1460500" y="5105400"/>
              <a:ext cx="338554" cy="461665"/>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a:t>
              </a:r>
            </a:p>
          </p:txBody>
        </p:sp>
        <p:sp>
          <p:nvSpPr>
            <p:cNvPr id="18443" name="Text Box 10"/>
            <p:cNvSpPr txBox="1">
              <a:spLocks noChangeArrowheads="1"/>
            </p:cNvSpPr>
            <p:nvPr/>
          </p:nvSpPr>
          <p:spPr bwMode="auto">
            <a:xfrm>
              <a:off x="2070100" y="3505200"/>
              <a:ext cx="356188" cy="461665"/>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b</a:t>
              </a:r>
            </a:p>
          </p:txBody>
        </p:sp>
        <p:sp>
          <p:nvSpPr>
            <p:cNvPr id="18444" name="Line 11"/>
            <p:cNvSpPr>
              <a:spLocks noChangeShapeType="1"/>
            </p:cNvSpPr>
            <p:nvPr/>
          </p:nvSpPr>
          <p:spPr bwMode="auto">
            <a:xfrm>
              <a:off x="1955800" y="1860550"/>
              <a:ext cx="0" cy="1085850"/>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grpSp>
          <p:nvGrpSpPr>
            <p:cNvPr id="18445" name="Group 12"/>
            <p:cNvGrpSpPr>
              <a:grpSpLocks/>
            </p:cNvGrpSpPr>
            <p:nvPr/>
          </p:nvGrpSpPr>
          <p:grpSpPr bwMode="auto">
            <a:xfrm>
              <a:off x="1784350" y="1774825"/>
              <a:ext cx="384175" cy="1219200"/>
              <a:chOff x="1124" y="1118"/>
              <a:chExt cx="242" cy="768"/>
            </a:xfrm>
          </p:grpSpPr>
          <p:sp>
            <p:nvSpPr>
              <p:cNvPr id="18448" name="Line 13"/>
              <p:cNvSpPr>
                <a:spLocks noChangeShapeType="1"/>
              </p:cNvSpPr>
              <p:nvPr/>
            </p:nvSpPr>
            <p:spPr bwMode="auto">
              <a:xfrm>
                <a:off x="1124" y="1508"/>
                <a:ext cx="104" cy="0"/>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49" name="Line 14"/>
              <p:cNvSpPr>
                <a:spLocks noChangeShapeType="1"/>
              </p:cNvSpPr>
              <p:nvPr/>
            </p:nvSpPr>
            <p:spPr bwMode="auto">
              <a:xfrm rot="2606081" flipV="1">
                <a:off x="1249" y="1118"/>
                <a:ext cx="116" cy="106"/>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0" name="Line 15"/>
              <p:cNvSpPr>
                <a:spLocks noChangeShapeType="1"/>
              </p:cNvSpPr>
              <p:nvPr/>
            </p:nvSpPr>
            <p:spPr bwMode="auto">
              <a:xfrm rot="2606081" flipV="1">
                <a:off x="1248" y="1265"/>
                <a:ext cx="93" cy="85"/>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1" name="Line 16"/>
              <p:cNvSpPr>
                <a:spLocks noChangeShapeType="1"/>
              </p:cNvSpPr>
              <p:nvPr/>
            </p:nvSpPr>
            <p:spPr bwMode="auto">
              <a:xfrm rot="2606081" flipV="1">
                <a:off x="1255" y="1396"/>
                <a:ext cx="105" cy="96"/>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2" name="Line 17"/>
              <p:cNvSpPr>
                <a:spLocks noChangeShapeType="1"/>
              </p:cNvSpPr>
              <p:nvPr/>
            </p:nvSpPr>
            <p:spPr bwMode="auto">
              <a:xfrm rot="2606081" flipV="1">
                <a:off x="1251" y="1526"/>
                <a:ext cx="115" cy="105"/>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3" name="Line 18"/>
              <p:cNvSpPr>
                <a:spLocks noChangeShapeType="1"/>
              </p:cNvSpPr>
              <p:nvPr/>
            </p:nvSpPr>
            <p:spPr bwMode="auto">
              <a:xfrm rot="2606081" flipV="1">
                <a:off x="1244" y="1690"/>
                <a:ext cx="50" cy="46"/>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4" name="Line 19"/>
              <p:cNvSpPr>
                <a:spLocks noChangeShapeType="1"/>
              </p:cNvSpPr>
              <p:nvPr/>
            </p:nvSpPr>
            <p:spPr bwMode="auto">
              <a:xfrm rot="2606081" flipV="1">
                <a:off x="1253" y="1813"/>
                <a:ext cx="80" cy="73"/>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5" name="Line 20"/>
              <p:cNvSpPr>
                <a:spLocks noChangeShapeType="1"/>
              </p:cNvSpPr>
              <p:nvPr/>
            </p:nvSpPr>
            <p:spPr bwMode="auto">
              <a:xfrm rot="2606081" flipV="1">
                <a:off x="1255" y="1732"/>
                <a:ext cx="111" cy="101"/>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6" name="Line 21"/>
              <p:cNvSpPr>
                <a:spLocks noChangeShapeType="1"/>
              </p:cNvSpPr>
              <p:nvPr/>
            </p:nvSpPr>
            <p:spPr bwMode="auto">
              <a:xfrm rot="2606081" flipV="1">
                <a:off x="1254" y="1596"/>
                <a:ext cx="105" cy="96"/>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7" name="Line 22"/>
              <p:cNvSpPr>
                <a:spLocks noChangeShapeType="1"/>
              </p:cNvSpPr>
              <p:nvPr/>
            </p:nvSpPr>
            <p:spPr bwMode="auto">
              <a:xfrm rot="2606081" flipV="1">
                <a:off x="1248" y="1469"/>
                <a:ext cx="90" cy="82"/>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8" name="Line 23"/>
              <p:cNvSpPr>
                <a:spLocks noChangeShapeType="1"/>
              </p:cNvSpPr>
              <p:nvPr/>
            </p:nvSpPr>
            <p:spPr bwMode="auto">
              <a:xfrm rot="2606081" flipV="1">
                <a:off x="1238" y="1217"/>
                <a:ext cx="57" cy="52"/>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sp>
            <p:nvSpPr>
              <p:cNvPr id="18459" name="Line 24"/>
              <p:cNvSpPr>
                <a:spLocks noChangeShapeType="1"/>
              </p:cNvSpPr>
              <p:nvPr/>
            </p:nvSpPr>
            <p:spPr bwMode="auto">
              <a:xfrm rot="2606081" flipV="1">
                <a:off x="1238" y="1350"/>
                <a:ext cx="45" cy="41"/>
              </a:xfrm>
              <a:prstGeom prst="line">
                <a:avLst/>
              </a:prstGeom>
              <a:noFill/>
              <a:ln w="28575">
                <a:solidFill>
                  <a:schemeClr val="folHlink"/>
                </a:solidFill>
                <a:round/>
                <a:headEnd/>
                <a:tailEnd/>
              </a:ln>
            </p:spPr>
            <p:txBody>
              <a:bodyPr wrap="none" anchor="ctr"/>
              <a:lstStyle/>
              <a:p>
                <a:endParaRPr lang="en-US">
                  <a:latin typeface="Times New Roman" pitchFamily="18" charset="0"/>
                  <a:cs typeface="Times New Roman" pitchFamily="18" charset="0"/>
                </a:endParaRPr>
              </a:p>
            </p:txBody>
          </p:sp>
        </p:grpSp>
        <p:sp>
          <p:nvSpPr>
            <p:cNvPr id="18447" name="Text Box 26"/>
            <p:cNvSpPr txBox="1">
              <a:spLocks noChangeArrowheads="1"/>
            </p:cNvSpPr>
            <p:nvPr/>
          </p:nvSpPr>
          <p:spPr bwMode="auto">
            <a:xfrm>
              <a:off x="2830513" y="1739900"/>
              <a:ext cx="2416046" cy="1323439"/>
            </a:xfrm>
            <a:prstGeom prst="rect">
              <a:avLst/>
            </a:prstGeom>
            <a:noFill/>
            <a:ln w="9525">
              <a:noFill/>
              <a:miter lim="800000"/>
              <a:headEnd/>
              <a:tailEnd/>
            </a:ln>
          </p:spPr>
          <p:txBody>
            <a:bodyPr wrap="none">
              <a:spAutoFit/>
            </a:bodyPr>
            <a:lstStyle/>
            <a:p>
              <a:pPr eaLnBrk="0" hangingPunct="0"/>
              <a:r>
                <a:rPr lang="en-US" sz="2000" dirty="0">
                  <a:latin typeface="Times New Roman" pitchFamily="18" charset="0"/>
                  <a:cs typeface="Times New Roman" pitchFamily="18" charset="0"/>
                </a:rPr>
                <a:t>Genotype 1a HCV</a:t>
              </a:r>
            </a:p>
            <a:p>
              <a:pPr eaLnBrk="0" hangingPunct="0"/>
              <a:r>
                <a:rPr lang="en-US" sz="2000" dirty="0">
                  <a:latin typeface="Times New Roman" pitchFamily="18" charset="0"/>
                  <a:cs typeface="Times New Roman" pitchFamily="18" charset="0"/>
                </a:rPr>
                <a:t>sequences retrieved</a:t>
              </a:r>
            </a:p>
            <a:p>
              <a:pPr eaLnBrk="0" hangingPunct="0"/>
              <a:r>
                <a:rPr lang="en-US" sz="2000" dirty="0">
                  <a:latin typeface="Times New Roman" pitchFamily="18" charset="0"/>
                  <a:cs typeface="Times New Roman" pitchFamily="18" charset="0"/>
                </a:rPr>
                <a:t>from a single person: </a:t>
              </a:r>
            </a:p>
            <a:p>
              <a:pPr eaLnBrk="0" hangingPunct="0"/>
              <a:r>
                <a:rPr lang="en-US" sz="2000" dirty="0">
                  <a:latin typeface="Times New Roman" pitchFamily="18" charset="0"/>
                  <a:cs typeface="Times New Roman" pitchFamily="18" charset="0"/>
                </a:rPr>
                <a:t>A </a:t>
              </a:r>
              <a:r>
                <a:rPr lang="en-US" sz="2000" b="1" u="sng" dirty="0" err="1">
                  <a:latin typeface="Times New Roman" pitchFamily="18" charset="0"/>
                  <a:cs typeface="Times New Roman" pitchFamily="18" charset="0"/>
                </a:rPr>
                <a:t>Quasispecies</a:t>
              </a:r>
              <a:endParaRPr lang="en-US"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188" y="260648"/>
            <a:ext cx="8209284" cy="1077218"/>
          </a:xfrm>
          <a:prstGeom prst="rect">
            <a:avLst/>
          </a:prstGeom>
          <a:noFill/>
        </p:spPr>
        <p:txBody>
          <a:bodyPr wrap="square" rtlCol="0">
            <a:spAutoFit/>
          </a:bodyPr>
          <a:lstStyle/>
          <a:p>
            <a:r>
              <a:rPr lang="en-US" dirty="0" smtClean="0"/>
              <a:t>What commercial assays are </a:t>
            </a:r>
            <a:r>
              <a:rPr lang="en-US" dirty="0" err="1" smtClean="0"/>
              <a:t>avaible</a:t>
            </a:r>
            <a:r>
              <a:rPr lang="en-US" dirty="0" smtClean="0"/>
              <a:t> for genotyping?</a:t>
            </a:r>
          </a:p>
        </p:txBody>
      </p:sp>
      <p:sp>
        <p:nvSpPr>
          <p:cNvPr id="4" name="Textfeld 3"/>
          <p:cNvSpPr txBox="1"/>
          <p:nvPr/>
        </p:nvSpPr>
        <p:spPr>
          <a:xfrm>
            <a:off x="611188" y="1700808"/>
            <a:ext cx="8209284" cy="3539430"/>
          </a:xfrm>
          <a:prstGeom prst="rect">
            <a:avLst/>
          </a:prstGeom>
          <a:noFill/>
        </p:spPr>
        <p:txBody>
          <a:bodyPr wrap="square" rtlCol="0">
            <a:spAutoFit/>
          </a:bodyPr>
          <a:lstStyle/>
          <a:p>
            <a:pPr marL="457200" indent="-457200">
              <a:buFont typeface="Arial" pitchFamily="34" charset="0"/>
              <a:buChar char="•"/>
            </a:pPr>
            <a:r>
              <a:rPr lang="en-US" dirty="0" smtClean="0"/>
              <a:t>Siemens </a:t>
            </a:r>
            <a:r>
              <a:rPr lang="en-US" b="1" dirty="0" smtClean="0"/>
              <a:t>VERSANT HCV </a:t>
            </a:r>
            <a:r>
              <a:rPr lang="en-US" dirty="0" smtClean="0"/>
              <a:t>genotype </a:t>
            </a:r>
            <a:r>
              <a:rPr lang="en-US" dirty="0"/>
              <a:t>assay (</a:t>
            </a:r>
            <a:r>
              <a:rPr lang="en-US" dirty="0" err="1"/>
              <a:t>LiPA</a:t>
            </a:r>
            <a:r>
              <a:rPr lang="en-US" dirty="0"/>
              <a:t>), a second generation line probe assay, contains probes targeting both the 5’ non coding and the core regions of the viral </a:t>
            </a:r>
            <a:r>
              <a:rPr lang="en-US" dirty="0" smtClean="0"/>
              <a:t>genome (core region for improved 1a/b subtyping.</a:t>
            </a:r>
          </a:p>
          <a:p>
            <a:pPr marL="457200" indent="-457200">
              <a:buFont typeface="Arial" pitchFamily="34" charset="0"/>
              <a:buChar char="•"/>
            </a:pPr>
            <a:r>
              <a:rPr lang="en-US" dirty="0" smtClean="0"/>
              <a:t>Line probe </a:t>
            </a:r>
            <a:r>
              <a:rPr lang="en-US" dirty="0" err="1" smtClean="0"/>
              <a:t>formate</a:t>
            </a:r>
            <a:endParaRPr lang="en-US" dirty="0"/>
          </a:p>
        </p:txBody>
      </p:sp>
      <p:sp>
        <p:nvSpPr>
          <p:cNvPr id="5" name="Textfeld 4"/>
          <p:cNvSpPr txBox="1"/>
          <p:nvPr/>
        </p:nvSpPr>
        <p:spPr>
          <a:xfrm>
            <a:off x="611852" y="5373216"/>
            <a:ext cx="8209284" cy="1077218"/>
          </a:xfrm>
          <a:prstGeom prst="rect">
            <a:avLst/>
          </a:prstGeom>
          <a:noFill/>
        </p:spPr>
        <p:txBody>
          <a:bodyPr wrap="square" rtlCol="0">
            <a:spAutoFit/>
          </a:bodyPr>
          <a:lstStyle/>
          <a:p>
            <a:pPr marL="457200" indent="-457200">
              <a:buFont typeface="Arial" pitchFamily="34" charset="0"/>
              <a:buChar char="•"/>
            </a:pPr>
            <a:r>
              <a:rPr lang="en-US" dirty="0" smtClean="0"/>
              <a:t>Siemens </a:t>
            </a:r>
            <a:r>
              <a:rPr lang="de-DE" b="1" dirty="0"/>
              <a:t>TRUGENE </a:t>
            </a:r>
            <a:r>
              <a:rPr lang="de-DE" b="1" i="1" dirty="0"/>
              <a:t>HCV </a:t>
            </a:r>
            <a:r>
              <a:rPr lang="de-DE" i="1" dirty="0" smtClean="0"/>
              <a:t>5′NC</a:t>
            </a:r>
            <a:r>
              <a:rPr lang="de-DE" dirty="0" smtClean="0"/>
              <a:t> </a:t>
            </a:r>
            <a:r>
              <a:rPr lang="de-DE" dirty="0" err="1"/>
              <a:t>genotyping</a:t>
            </a:r>
            <a:r>
              <a:rPr lang="de-DE" dirty="0"/>
              <a:t> </a:t>
            </a:r>
            <a:endParaRPr lang="de-DE" dirty="0" smtClean="0"/>
          </a:p>
          <a:p>
            <a:pPr marL="457200" indent="-457200">
              <a:buFont typeface="Arial" pitchFamily="34" charset="0"/>
              <a:buChar char="•"/>
            </a:pPr>
            <a:r>
              <a:rPr lang="de-DE" dirty="0" smtClean="0"/>
              <a:t>Formate: </a:t>
            </a:r>
            <a:r>
              <a:rPr lang="de-DE" dirty="0" err="1" smtClean="0"/>
              <a:t>Sequence</a:t>
            </a:r>
            <a:r>
              <a:rPr lang="de-DE" dirty="0" smtClean="0"/>
              <a:t> </a:t>
            </a:r>
            <a:r>
              <a:rPr lang="de-DE" dirty="0" err="1"/>
              <a:t>of</a:t>
            </a:r>
            <a:r>
              <a:rPr lang="de-DE" dirty="0"/>
              <a:t> </a:t>
            </a:r>
            <a:r>
              <a:rPr lang="de-DE" dirty="0" err="1" smtClean="0"/>
              <a:t>the</a:t>
            </a:r>
            <a:r>
              <a:rPr lang="de-DE" dirty="0"/>
              <a:t> </a:t>
            </a:r>
            <a:r>
              <a:rPr lang="de-DE" dirty="0" smtClean="0"/>
              <a:t>5‘ UTR</a:t>
            </a:r>
            <a:endParaRPr lang="en-US" dirty="0" smtClean="0"/>
          </a:p>
        </p:txBody>
      </p:sp>
    </p:spTree>
    <p:extLst>
      <p:ext uri="{BB962C8B-B14F-4D97-AF65-F5344CB8AC3E}">
        <p14:creationId xmlns="" xmlns:p14="http://schemas.microsoft.com/office/powerpoint/2010/main" val="40764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1188" y="260648"/>
            <a:ext cx="8209284" cy="1077218"/>
          </a:xfrm>
          <a:prstGeom prst="rect">
            <a:avLst/>
          </a:prstGeom>
          <a:noFill/>
        </p:spPr>
        <p:txBody>
          <a:bodyPr wrap="square" rtlCol="0">
            <a:spAutoFit/>
          </a:bodyPr>
          <a:lstStyle/>
          <a:p>
            <a:r>
              <a:rPr lang="en-US" smtClean="0"/>
              <a:t>What commercial assays are avaible for genotyping?</a:t>
            </a:r>
          </a:p>
        </p:txBody>
      </p:sp>
      <p:sp>
        <p:nvSpPr>
          <p:cNvPr id="4" name="Textfeld 3"/>
          <p:cNvSpPr txBox="1"/>
          <p:nvPr/>
        </p:nvSpPr>
        <p:spPr>
          <a:xfrm>
            <a:off x="539552" y="1988840"/>
            <a:ext cx="8209284" cy="2062103"/>
          </a:xfrm>
          <a:prstGeom prst="rect">
            <a:avLst/>
          </a:prstGeom>
          <a:noFill/>
        </p:spPr>
        <p:txBody>
          <a:bodyPr wrap="square" rtlCol="0">
            <a:spAutoFit/>
          </a:bodyPr>
          <a:lstStyle/>
          <a:p>
            <a:pPr marL="457200" indent="-457200">
              <a:buFont typeface="Arial" pitchFamily="34" charset="0"/>
              <a:buChar char="•"/>
            </a:pPr>
            <a:r>
              <a:rPr lang="en-US" dirty="0" smtClean="0"/>
              <a:t>Abbott </a:t>
            </a:r>
            <a:r>
              <a:rPr lang="en-US" b="1" dirty="0" err="1" smtClean="0"/>
              <a:t>RealTime</a:t>
            </a:r>
            <a:r>
              <a:rPr lang="en-US" b="1" dirty="0" smtClean="0"/>
              <a:t> HCV Genotype </a:t>
            </a:r>
          </a:p>
          <a:p>
            <a:pPr marL="457200" indent="-457200">
              <a:buFont typeface="Arial" pitchFamily="34" charset="0"/>
              <a:buChar char="•"/>
            </a:pPr>
            <a:r>
              <a:rPr lang="en-US" dirty="0" smtClean="0"/>
              <a:t>Real time PCR </a:t>
            </a:r>
            <a:r>
              <a:rPr lang="en-US" dirty="0" err="1" smtClean="0"/>
              <a:t>formate</a:t>
            </a:r>
            <a:r>
              <a:rPr lang="en-US" dirty="0" smtClean="0"/>
              <a:t> </a:t>
            </a:r>
          </a:p>
          <a:p>
            <a:pPr marL="457200" indent="-457200">
              <a:buFont typeface="Arial" pitchFamily="34" charset="0"/>
              <a:buChar char="•"/>
            </a:pPr>
            <a:r>
              <a:rPr lang="en-US" dirty="0" smtClean="0"/>
              <a:t>Target region 5'UTR &amp; NS5b (1a/b subtyping)</a:t>
            </a:r>
            <a:endParaRPr lang="en-US" dirty="0"/>
          </a:p>
        </p:txBody>
      </p:sp>
    </p:spTree>
    <p:extLst>
      <p:ext uri="{BB962C8B-B14F-4D97-AF65-F5344CB8AC3E}">
        <p14:creationId xmlns="" xmlns:p14="http://schemas.microsoft.com/office/powerpoint/2010/main" val="318851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Rechteck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570038"/>
            <a:ext cx="917575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
        <p:nvSpPr>
          <p:cNvPr id="3" name="Textfeld 2"/>
          <p:cNvSpPr txBox="1"/>
          <p:nvPr/>
        </p:nvSpPr>
        <p:spPr>
          <a:xfrm>
            <a:off x="687635" y="1981246"/>
            <a:ext cx="7768729" cy="4401205"/>
          </a:xfrm>
          <a:prstGeom prst="rect">
            <a:avLst/>
          </a:prstGeom>
          <a:noFill/>
        </p:spPr>
        <p:txBody>
          <a:bodyPr wrap="square" rtlCol="0">
            <a:spAutoFit/>
          </a:bodyPr>
          <a:lstStyle/>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Overview infection with HCV</a:t>
            </a:r>
          </a:p>
          <a:p>
            <a:endParaRPr lang="en-AU" sz="2800" b="1" dirty="0" smtClean="0">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Introduction diagnosis of HCV</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Impact of genotype in antiviral therapy</a:t>
            </a:r>
          </a:p>
          <a:p>
            <a:pPr marL="285750" indent="-285750">
              <a:buFont typeface="Arial" pitchFamily="34" charset="0"/>
              <a:buChar char="•"/>
            </a:pPr>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latin typeface="Times New Roman" pitchFamily="18" charset="0"/>
                <a:cs typeface="Times New Roman" pitchFamily="18" charset="0"/>
              </a:rPr>
              <a:t>St. Petersburg variant</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Conclusions</a:t>
            </a:r>
            <a:endParaRPr lang="en-AU" sz="2800" b="1" dirty="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endParaRPr lang="de-DE" sz="2800" b="1" spc="30" dirty="0" smtClean="0"/>
          </a:p>
        </p:txBody>
      </p:sp>
    </p:spTree>
    <p:extLst>
      <p:ext uri="{BB962C8B-B14F-4D97-AF65-F5344CB8AC3E}">
        <p14:creationId xmlns="" xmlns:p14="http://schemas.microsoft.com/office/powerpoint/2010/main" val="13829811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2979" y="1685103"/>
            <a:ext cx="8921021" cy="2321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130" y="3782915"/>
            <a:ext cx="8568825"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11188" y="260648"/>
            <a:ext cx="8209284" cy="584775"/>
          </a:xfrm>
          <a:prstGeom prst="rect">
            <a:avLst/>
          </a:prstGeom>
          <a:noFill/>
        </p:spPr>
        <p:txBody>
          <a:bodyPr wrap="square" rtlCol="0">
            <a:spAutoFit/>
          </a:bodyPr>
          <a:lstStyle/>
          <a:p>
            <a:r>
              <a:rPr lang="en-US" dirty="0" err="1" smtClean="0"/>
              <a:t>Literture</a:t>
            </a:r>
            <a:endParaRPr lang="en-US" dirty="0" smtClean="0"/>
          </a:p>
        </p:txBody>
      </p:sp>
    </p:spTree>
    <p:extLst>
      <p:ext uri="{BB962C8B-B14F-4D97-AF65-F5344CB8AC3E}">
        <p14:creationId xmlns="" xmlns:p14="http://schemas.microsoft.com/office/powerpoint/2010/main" val="3856020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00118"/>
            <a:ext cx="8579296" cy="326721"/>
          </a:xfrm>
        </p:spPr>
        <p:txBody>
          <a:bodyPr/>
          <a:lstStyle/>
          <a:p>
            <a:pPr>
              <a:defRPr/>
            </a:pPr>
            <a:r>
              <a:rPr lang="en-US" sz="2400" dirty="0" smtClean="0">
                <a:solidFill>
                  <a:schemeClr val="tx1"/>
                </a:solidFill>
                <a:effectLst/>
                <a:latin typeface="Times New Roman" pitchFamily="18" charset="0"/>
                <a:cs typeface="Times New Roman" pitchFamily="18" charset="0"/>
              </a:rPr>
              <a:t>The St</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Petersburg variant </a:t>
            </a:r>
          </a:p>
        </p:txBody>
      </p:sp>
      <p:sp>
        <p:nvSpPr>
          <p:cNvPr id="27" name="Rectangle 2"/>
          <p:cNvSpPr txBox="1">
            <a:spLocks noChangeArrowheads="1"/>
          </p:cNvSpPr>
          <p:nvPr/>
        </p:nvSpPr>
        <p:spPr>
          <a:xfrm>
            <a:off x="251520" y="2636912"/>
            <a:ext cx="8579296" cy="3231232"/>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800" dirty="0" err="1" smtClean="0">
                <a:solidFill>
                  <a:schemeClr val="tx1"/>
                </a:solidFill>
                <a:effectLst/>
                <a:latin typeface="Times New Roman" pitchFamily="18" charset="0"/>
                <a:cs typeface="Times New Roman" pitchFamily="18" charset="0"/>
              </a:rPr>
              <a:t>Kalinina</a:t>
            </a:r>
            <a:r>
              <a:rPr lang="en-US" sz="2800" dirty="0" smtClean="0">
                <a:solidFill>
                  <a:schemeClr val="tx1"/>
                </a:solidFill>
                <a:effectLst/>
                <a:latin typeface="Times New Roman" pitchFamily="18" charset="0"/>
                <a:cs typeface="Times New Roman" pitchFamily="18" charset="0"/>
              </a:rPr>
              <a:t> et al. identified in the early 1990s HCV strains, which were differing regarding the genotype when different parts of the genome were sequenced.</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They found that this genetic divergence was not due to mutations but to fusions of parts of different HCV genomes.</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Such chimeric variants were known from other viruses of the </a:t>
            </a:r>
            <a:r>
              <a:rPr lang="en-US" sz="2800" i="1" dirty="0" err="1" smtClean="0">
                <a:solidFill>
                  <a:schemeClr val="tx1"/>
                </a:solidFill>
                <a:effectLst/>
                <a:latin typeface="Times New Roman" pitchFamily="18" charset="0"/>
                <a:cs typeface="Times New Roman" pitchFamily="18" charset="0"/>
              </a:rPr>
              <a:t>Flaviviridae</a:t>
            </a:r>
            <a:r>
              <a:rPr lang="en-US" sz="2800" dirty="0" smtClean="0">
                <a:solidFill>
                  <a:schemeClr val="tx1"/>
                </a:solidFill>
                <a:effectLst/>
                <a:latin typeface="Times New Roman" pitchFamily="18" charset="0"/>
                <a:cs typeface="Times New Roman" pitchFamily="18" charset="0"/>
              </a:rPr>
              <a:t> </a:t>
            </a:r>
            <a:r>
              <a:rPr lang="en-US" sz="2800" dirty="0" err="1" smtClean="0">
                <a:solidFill>
                  <a:schemeClr val="tx1"/>
                </a:solidFill>
                <a:effectLst/>
                <a:latin typeface="Times New Roman" pitchFamily="18" charset="0"/>
                <a:cs typeface="Times New Roman" pitchFamily="18" charset="0"/>
              </a:rPr>
              <a:t>faminly</a:t>
            </a:r>
            <a:r>
              <a:rPr lang="en-US" sz="2800" dirty="0" smtClean="0">
                <a:solidFill>
                  <a:schemeClr val="tx1"/>
                </a:solidFill>
                <a:effectLst/>
                <a:latin typeface="Times New Roman" pitchFamily="18" charset="0"/>
                <a:cs typeface="Times New Roman" pitchFamily="18" charset="0"/>
              </a:rPr>
              <a:t> e.g. dengue virus.</a:t>
            </a:r>
          </a:p>
          <a:p>
            <a:pPr marL="457200" indent="-457200">
              <a:buFont typeface="Arial" pitchFamily="34" charset="0"/>
              <a:buChar char="•"/>
              <a:defRPr/>
            </a:pPr>
            <a:endParaRPr lang="en-US" sz="2800"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87380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620688"/>
            <a:ext cx="8579296" cy="494184"/>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First finding of the chimeric variant in St. Petersburg</a:t>
            </a:r>
          </a:p>
        </p:txBody>
      </p:sp>
      <p:sp>
        <p:nvSpPr>
          <p:cNvPr id="27" name="Rectangle 2"/>
          <p:cNvSpPr txBox="1">
            <a:spLocks noChangeArrowheads="1"/>
          </p:cNvSpPr>
          <p:nvPr/>
        </p:nvSpPr>
        <p:spPr>
          <a:xfrm>
            <a:off x="335264" y="2708920"/>
            <a:ext cx="8579296" cy="344725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Recombination seems to play an important role in the evolution of RNA viruses.</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It is no surprising that the common subtype 1b is part of the chimeric HCV clone. But 2k is very uncommon in Russia and in the early 1990s only described in </a:t>
            </a:r>
            <a:r>
              <a:rPr lang="en-US" sz="2800" dirty="0" err="1" smtClean="0">
                <a:solidFill>
                  <a:schemeClr val="tx1"/>
                </a:solidFill>
                <a:effectLst/>
                <a:latin typeface="Times New Roman" pitchFamily="18" charset="0"/>
                <a:cs typeface="Times New Roman" pitchFamily="18" charset="0"/>
              </a:rPr>
              <a:t>Moldawia</a:t>
            </a:r>
            <a:r>
              <a:rPr lang="en-US" sz="2800" dirty="0" smtClean="0">
                <a:solidFill>
                  <a:schemeClr val="tx1"/>
                </a:solidFill>
                <a:effectLst/>
                <a:latin typeface="Times New Roman" pitchFamily="18" charset="0"/>
                <a:cs typeface="Times New Roman" pitchFamily="18" charset="0"/>
              </a:rPr>
              <a:t>. In this time </a:t>
            </a:r>
            <a:r>
              <a:rPr lang="en-US" sz="2800" dirty="0" err="1" smtClean="0">
                <a:solidFill>
                  <a:schemeClr val="tx1"/>
                </a:solidFill>
                <a:effectLst/>
                <a:latin typeface="Times New Roman" pitchFamily="18" charset="0"/>
                <a:cs typeface="Times New Roman" pitchFamily="18" charset="0"/>
              </a:rPr>
              <a:t>Moldowian</a:t>
            </a:r>
            <a:r>
              <a:rPr lang="en-US" sz="2800" dirty="0" smtClean="0">
                <a:solidFill>
                  <a:schemeClr val="tx1"/>
                </a:solidFill>
                <a:effectLst/>
                <a:latin typeface="Times New Roman" pitchFamily="18" charset="0"/>
                <a:cs typeface="Times New Roman" pitchFamily="18" charset="0"/>
              </a:rPr>
              <a:t> and other workers started to travel forth and back between </a:t>
            </a:r>
            <a:r>
              <a:rPr lang="en-US" sz="2800" dirty="0" err="1" smtClean="0">
                <a:solidFill>
                  <a:schemeClr val="tx1"/>
                </a:solidFill>
                <a:effectLst/>
                <a:latin typeface="Times New Roman" pitchFamily="18" charset="0"/>
                <a:cs typeface="Times New Roman" pitchFamily="18" charset="0"/>
              </a:rPr>
              <a:t>Moldowia</a:t>
            </a:r>
            <a:r>
              <a:rPr lang="en-US" sz="2800" dirty="0" smtClean="0">
                <a:solidFill>
                  <a:schemeClr val="tx1"/>
                </a:solidFill>
                <a:effectLst/>
                <a:latin typeface="Times New Roman" pitchFamily="18" charset="0"/>
                <a:cs typeface="Times New Roman" pitchFamily="18" charset="0"/>
              </a:rPr>
              <a:t> and St. Petersburg.</a:t>
            </a:r>
          </a:p>
          <a:p>
            <a:pPr marL="457200" indent="-457200">
              <a:buFont typeface="Arial" pitchFamily="34" charset="0"/>
              <a:buChar char="•"/>
              <a:defRPr/>
            </a:pPr>
            <a:r>
              <a:rPr lang="en-US" sz="2800" dirty="0" smtClean="0">
                <a:solidFill>
                  <a:schemeClr val="tx1"/>
                </a:solidFill>
                <a:effectLst/>
                <a:latin typeface="Times New Roman" pitchFamily="18" charset="0"/>
                <a:cs typeface="Times New Roman" pitchFamily="18" charset="0"/>
              </a:rPr>
              <a:t>The recombinant strain was found in 5% of HCV infected patients in St. Petersburg.</a:t>
            </a:r>
          </a:p>
        </p:txBody>
      </p:sp>
    </p:spTree>
    <p:extLst>
      <p:ext uri="{BB962C8B-B14F-4D97-AF65-F5344CB8AC3E}">
        <p14:creationId xmlns="" xmlns:p14="http://schemas.microsoft.com/office/powerpoint/2010/main" val="188872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Rechteck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570038"/>
            <a:ext cx="917575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
        <p:nvSpPr>
          <p:cNvPr id="3" name="Textfeld 2"/>
          <p:cNvSpPr txBox="1"/>
          <p:nvPr/>
        </p:nvSpPr>
        <p:spPr>
          <a:xfrm>
            <a:off x="687635" y="1981246"/>
            <a:ext cx="7768729" cy="4401205"/>
          </a:xfrm>
          <a:prstGeom prst="rect">
            <a:avLst/>
          </a:prstGeom>
          <a:noFill/>
        </p:spPr>
        <p:txBody>
          <a:bodyPr wrap="square" rtlCol="0">
            <a:spAutoFit/>
          </a:bodyPr>
          <a:lstStyle/>
          <a:p>
            <a:pPr marL="285750" indent="-285750">
              <a:buFont typeface="Arial" pitchFamily="34" charset="0"/>
              <a:buChar char="•"/>
            </a:pPr>
            <a:r>
              <a:rPr lang="en-AU" sz="2800" b="1" dirty="0" smtClean="0">
                <a:latin typeface="Times New Roman" pitchFamily="18" charset="0"/>
                <a:cs typeface="Times New Roman" pitchFamily="18" charset="0"/>
              </a:rPr>
              <a:t>Overview infection with HCV</a:t>
            </a:r>
          </a:p>
          <a:p>
            <a:endParaRPr lang="en-AU" sz="2800" b="1" dirty="0" smtClean="0">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Introduction HCV</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Impact of genotype in antiviral therapy</a:t>
            </a:r>
          </a:p>
          <a:p>
            <a:pPr marL="285750" indent="-285750">
              <a:buFont typeface="Arial" pitchFamily="34" charset="0"/>
              <a:buChar char="•"/>
            </a:pPr>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St. Petersburg variant</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Conclusions</a:t>
            </a:r>
            <a:endParaRPr lang="en-AU" sz="2800" b="1" dirty="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endParaRPr lang="de-DE" sz="2800" b="1" spc="30" dirty="0" smtClean="0"/>
          </a:p>
        </p:txBody>
      </p:sp>
    </p:spTree>
    <p:extLst>
      <p:ext uri="{BB962C8B-B14F-4D97-AF65-F5344CB8AC3E}">
        <p14:creationId xmlns="" xmlns:p14="http://schemas.microsoft.com/office/powerpoint/2010/main" val="14492661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332656"/>
            <a:ext cx="8579296" cy="494184"/>
          </a:xfrm>
        </p:spPr>
        <p:txBody>
          <a:bodyPr/>
          <a:lstStyle/>
          <a:p>
            <a:pPr>
              <a:defRPr/>
            </a:pPr>
            <a:r>
              <a:rPr lang="en-US" dirty="0" smtClean="0">
                <a:solidFill>
                  <a:schemeClr val="tx1"/>
                </a:solidFill>
                <a:effectLst/>
                <a:latin typeface="Times New Roman" pitchFamily="18" charset="0"/>
                <a:cs typeface="Times New Roman" pitchFamily="18" charset="0"/>
              </a:rPr>
              <a:t>The St</a:t>
            </a:r>
            <a:r>
              <a:rPr lang="en-US" dirty="0">
                <a:solidFill>
                  <a:schemeClr val="tx1"/>
                </a:solidFill>
                <a:effectLst/>
                <a:latin typeface="Times New Roman" pitchFamily="18" charset="0"/>
                <a:cs typeface="Times New Roman" pitchFamily="18" charset="0"/>
              </a:rPr>
              <a:t>. </a:t>
            </a:r>
            <a:r>
              <a:rPr lang="en-US" dirty="0" smtClean="0">
                <a:solidFill>
                  <a:schemeClr val="tx1"/>
                </a:solidFill>
                <a:effectLst/>
                <a:latin typeface="Times New Roman" pitchFamily="18" charset="0"/>
                <a:cs typeface="Times New Roman" pitchFamily="18" charset="0"/>
              </a:rPr>
              <a:t>Petersburg variant </a:t>
            </a:r>
          </a:p>
        </p:txBody>
      </p:sp>
      <p:grpSp>
        <p:nvGrpSpPr>
          <p:cNvPr id="4" name="Gruppieren 3"/>
          <p:cNvGrpSpPr/>
          <p:nvPr/>
        </p:nvGrpSpPr>
        <p:grpSpPr>
          <a:xfrm>
            <a:off x="255759" y="1894681"/>
            <a:ext cx="8681755" cy="1754188"/>
            <a:chOff x="533399" y="1902619"/>
            <a:chExt cx="8681755" cy="1754188"/>
          </a:xfrm>
        </p:grpSpPr>
        <p:grpSp>
          <p:nvGrpSpPr>
            <p:cNvPr id="5" name="Group 6"/>
            <p:cNvGrpSpPr>
              <a:grpSpLocks/>
            </p:cNvGrpSpPr>
            <p:nvPr/>
          </p:nvGrpSpPr>
          <p:grpSpPr bwMode="auto">
            <a:xfrm>
              <a:off x="824737" y="2518569"/>
              <a:ext cx="8077200" cy="533400"/>
              <a:chOff x="600" y="2400"/>
              <a:chExt cx="4440" cy="336"/>
            </a:xfrm>
          </p:grpSpPr>
          <p:sp>
            <p:nvSpPr>
              <p:cNvPr id="104" name="Line 7"/>
              <p:cNvSpPr>
                <a:spLocks noChangeShapeType="1"/>
              </p:cNvSpPr>
              <p:nvPr/>
            </p:nvSpPr>
            <p:spPr bwMode="auto">
              <a:xfrm>
                <a:off x="600" y="2400"/>
                <a:ext cx="4440" cy="0"/>
              </a:xfrm>
              <a:prstGeom prst="line">
                <a:avLst/>
              </a:prstGeom>
              <a:noFill/>
              <a:ln w="28575">
                <a:solidFill>
                  <a:schemeClr val="tx1"/>
                </a:solidFill>
                <a:round/>
                <a:headEnd/>
                <a:tailEnd/>
              </a:ln>
            </p:spPr>
            <p:txBody>
              <a:bodyPr wrap="none" anchor="ctr"/>
              <a:lstStyle/>
              <a:p>
                <a:endParaRPr lang="en-US">
                  <a:latin typeface="+mn-lt"/>
                </a:endParaRPr>
              </a:p>
            </p:txBody>
          </p:sp>
          <p:sp>
            <p:nvSpPr>
              <p:cNvPr id="105" name="Line 8"/>
              <p:cNvSpPr>
                <a:spLocks noChangeShapeType="1"/>
              </p:cNvSpPr>
              <p:nvPr/>
            </p:nvSpPr>
            <p:spPr bwMode="auto">
              <a:xfrm>
                <a:off x="600" y="2736"/>
                <a:ext cx="4440" cy="0"/>
              </a:xfrm>
              <a:prstGeom prst="line">
                <a:avLst/>
              </a:prstGeom>
              <a:noFill/>
              <a:ln w="28575">
                <a:solidFill>
                  <a:schemeClr val="tx1"/>
                </a:solidFill>
                <a:round/>
                <a:headEnd/>
                <a:tailEnd/>
              </a:ln>
            </p:spPr>
            <p:txBody>
              <a:bodyPr wrap="none" anchor="ctr"/>
              <a:lstStyle/>
              <a:p>
                <a:endParaRPr lang="en-US">
                  <a:latin typeface="+mn-lt"/>
                </a:endParaRPr>
              </a:p>
            </p:txBody>
          </p:sp>
          <p:sp>
            <p:nvSpPr>
              <p:cNvPr id="106" name="Line 9"/>
              <p:cNvSpPr>
                <a:spLocks noChangeShapeType="1"/>
              </p:cNvSpPr>
              <p:nvPr/>
            </p:nvSpPr>
            <p:spPr bwMode="auto">
              <a:xfrm>
                <a:off x="600" y="2400"/>
                <a:ext cx="0" cy="336"/>
              </a:xfrm>
              <a:prstGeom prst="line">
                <a:avLst/>
              </a:prstGeom>
              <a:noFill/>
              <a:ln w="28575">
                <a:solidFill>
                  <a:schemeClr val="tx1"/>
                </a:solidFill>
                <a:round/>
                <a:headEnd/>
                <a:tailEnd/>
              </a:ln>
            </p:spPr>
            <p:txBody>
              <a:bodyPr wrap="none" anchor="ctr"/>
              <a:lstStyle/>
              <a:p>
                <a:endParaRPr lang="en-US">
                  <a:latin typeface="+mn-lt"/>
                </a:endParaRPr>
              </a:p>
            </p:txBody>
          </p:sp>
          <p:sp>
            <p:nvSpPr>
              <p:cNvPr id="107" name="Line 10"/>
              <p:cNvSpPr>
                <a:spLocks noChangeShapeType="1"/>
              </p:cNvSpPr>
              <p:nvPr/>
            </p:nvSpPr>
            <p:spPr bwMode="auto">
              <a:xfrm>
                <a:off x="5040" y="2400"/>
                <a:ext cx="0" cy="336"/>
              </a:xfrm>
              <a:prstGeom prst="line">
                <a:avLst/>
              </a:prstGeom>
              <a:noFill/>
              <a:ln w="28575">
                <a:solidFill>
                  <a:schemeClr val="tx1"/>
                </a:solidFill>
                <a:round/>
                <a:headEnd/>
                <a:tailEnd/>
              </a:ln>
            </p:spPr>
            <p:txBody>
              <a:bodyPr wrap="none" anchor="ctr"/>
              <a:lstStyle/>
              <a:p>
                <a:endParaRPr lang="en-US">
                  <a:latin typeface="+mn-lt"/>
                </a:endParaRPr>
              </a:p>
            </p:txBody>
          </p:sp>
        </p:grpSp>
        <p:grpSp>
          <p:nvGrpSpPr>
            <p:cNvPr id="6" name="Group 11"/>
            <p:cNvGrpSpPr>
              <a:grpSpLocks/>
            </p:cNvGrpSpPr>
            <p:nvPr/>
          </p:nvGrpSpPr>
          <p:grpSpPr bwMode="auto">
            <a:xfrm>
              <a:off x="812037" y="3051969"/>
              <a:ext cx="157163" cy="304800"/>
              <a:chOff x="596" y="2736"/>
              <a:chExt cx="96" cy="192"/>
            </a:xfrm>
          </p:grpSpPr>
          <p:sp>
            <p:nvSpPr>
              <p:cNvPr id="102" name="Line 12"/>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103" name="Line 13"/>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grpSp>
          <p:nvGrpSpPr>
            <p:cNvPr id="7" name="Group 14"/>
            <p:cNvGrpSpPr>
              <a:grpSpLocks/>
            </p:cNvGrpSpPr>
            <p:nvPr/>
          </p:nvGrpSpPr>
          <p:grpSpPr bwMode="auto">
            <a:xfrm>
              <a:off x="6196837" y="3051969"/>
              <a:ext cx="152400" cy="304800"/>
              <a:chOff x="596" y="2736"/>
              <a:chExt cx="96" cy="192"/>
            </a:xfrm>
          </p:grpSpPr>
          <p:sp>
            <p:nvSpPr>
              <p:cNvPr id="100" name="Line 1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101" name="Line 1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8" name="Line 17"/>
            <p:cNvSpPr>
              <a:spLocks noChangeShapeType="1"/>
            </p:cNvSpPr>
            <p:nvPr/>
          </p:nvSpPr>
          <p:spPr bwMode="auto">
            <a:xfrm flipV="1">
              <a:off x="6209537" y="2518569"/>
              <a:ext cx="0" cy="525463"/>
            </a:xfrm>
            <a:prstGeom prst="line">
              <a:avLst/>
            </a:prstGeom>
            <a:noFill/>
            <a:ln w="9525">
              <a:solidFill>
                <a:schemeClr val="tx1"/>
              </a:solidFill>
              <a:prstDash val="dash"/>
              <a:round/>
              <a:headEnd/>
              <a:tailEnd/>
            </a:ln>
          </p:spPr>
          <p:txBody>
            <a:bodyPr wrap="none" anchor="ctr"/>
            <a:lstStyle/>
            <a:p>
              <a:endParaRPr lang="en-US">
                <a:latin typeface="+mn-lt"/>
              </a:endParaRPr>
            </a:p>
          </p:txBody>
        </p:sp>
        <p:grpSp>
          <p:nvGrpSpPr>
            <p:cNvPr id="9" name="Group 18"/>
            <p:cNvGrpSpPr>
              <a:grpSpLocks/>
            </p:cNvGrpSpPr>
            <p:nvPr/>
          </p:nvGrpSpPr>
          <p:grpSpPr bwMode="auto">
            <a:xfrm>
              <a:off x="2424937" y="2518569"/>
              <a:ext cx="152400" cy="838200"/>
              <a:chOff x="1576" y="2400"/>
              <a:chExt cx="96" cy="528"/>
            </a:xfrm>
          </p:grpSpPr>
          <p:grpSp>
            <p:nvGrpSpPr>
              <p:cNvPr id="96" name="Group 19"/>
              <p:cNvGrpSpPr>
                <a:grpSpLocks/>
              </p:cNvGrpSpPr>
              <p:nvPr/>
            </p:nvGrpSpPr>
            <p:grpSpPr bwMode="auto">
              <a:xfrm>
                <a:off x="1576" y="2736"/>
                <a:ext cx="96" cy="192"/>
                <a:chOff x="596" y="2736"/>
                <a:chExt cx="96" cy="192"/>
              </a:xfrm>
            </p:grpSpPr>
            <p:sp>
              <p:nvSpPr>
                <p:cNvPr id="98" name="Line 20"/>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99" name="Line 21"/>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97" name="Line 22"/>
              <p:cNvSpPr>
                <a:spLocks noChangeShapeType="1"/>
              </p:cNvSpPr>
              <p:nvPr/>
            </p:nvSpPr>
            <p:spPr bwMode="auto">
              <a:xfrm flipV="1">
                <a:off x="1584" y="2400"/>
                <a:ext cx="0" cy="331"/>
              </a:xfrm>
              <a:prstGeom prst="line">
                <a:avLst/>
              </a:prstGeom>
              <a:noFill/>
              <a:ln w="9525">
                <a:solidFill>
                  <a:schemeClr val="tx1"/>
                </a:solidFill>
                <a:round/>
                <a:headEnd/>
                <a:tailEnd/>
              </a:ln>
            </p:spPr>
            <p:txBody>
              <a:bodyPr wrap="none" anchor="ctr"/>
              <a:lstStyle/>
              <a:p>
                <a:endParaRPr lang="en-US">
                  <a:latin typeface="+mn-lt"/>
                </a:endParaRPr>
              </a:p>
            </p:txBody>
          </p:sp>
        </p:grpSp>
        <p:grpSp>
          <p:nvGrpSpPr>
            <p:cNvPr id="10" name="Group 23"/>
            <p:cNvGrpSpPr>
              <a:grpSpLocks/>
            </p:cNvGrpSpPr>
            <p:nvPr/>
          </p:nvGrpSpPr>
          <p:grpSpPr bwMode="auto">
            <a:xfrm>
              <a:off x="3702875" y="2518569"/>
              <a:ext cx="152400" cy="838200"/>
              <a:chOff x="2487" y="2400"/>
              <a:chExt cx="96" cy="528"/>
            </a:xfrm>
          </p:grpSpPr>
          <p:grpSp>
            <p:nvGrpSpPr>
              <p:cNvPr id="92" name="Group 24"/>
              <p:cNvGrpSpPr>
                <a:grpSpLocks/>
              </p:cNvGrpSpPr>
              <p:nvPr/>
            </p:nvGrpSpPr>
            <p:grpSpPr bwMode="auto">
              <a:xfrm>
                <a:off x="2487" y="2736"/>
                <a:ext cx="96" cy="192"/>
                <a:chOff x="596" y="2736"/>
                <a:chExt cx="96" cy="192"/>
              </a:xfrm>
            </p:grpSpPr>
            <p:sp>
              <p:nvSpPr>
                <p:cNvPr id="94" name="Line 2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95" name="Line 2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93" name="Line 27"/>
              <p:cNvSpPr>
                <a:spLocks noChangeShapeType="1"/>
              </p:cNvSpPr>
              <p:nvPr/>
            </p:nvSpPr>
            <p:spPr bwMode="auto">
              <a:xfrm flipV="1">
                <a:off x="2496" y="2400"/>
                <a:ext cx="0" cy="331"/>
              </a:xfrm>
              <a:prstGeom prst="line">
                <a:avLst/>
              </a:prstGeom>
              <a:noFill/>
              <a:ln w="9525">
                <a:solidFill>
                  <a:schemeClr val="tx1"/>
                </a:solidFill>
                <a:round/>
                <a:headEnd/>
                <a:tailEnd/>
              </a:ln>
            </p:spPr>
            <p:txBody>
              <a:bodyPr wrap="none" anchor="ctr"/>
              <a:lstStyle/>
              <a:p>
                <a:endParaRPr lang="en-US">
                  <a:latin typeface="+mn-lt"/>
                </a:endParaRPr>
              </a:p>
            </p:txBody>
          </p:sp>
        </p:grpSp>
        <p:grpSp>
          <p:nvGrpSpPr>
            <p:cNvPr id="11" name="Group 28"/>
            <p:cNvGrpSpPr>
              <a:grpSpLocks/>
            </p:cNvGrpSpPr>
            <p:nvPr/>
          </p:nvGrpSpPr>
          <p:grpSpPr bwMode="auto">
            <a:xfrm>
              <a:off x="4520437" y="2518569"/>
              <a:ext cx="152400" cy="838200"/>
              <a:chOff x="2920" y="2400"/>
              <a:chExt cx="96" cy="528"/>
            </a:xfrm>
          </p:grpSpPr>
          <p:grpSp>
            <p:nvGrpSpPr>
              <p:cNvPr id="88" name="Group 29"/>
              <p:cNvGrpSpPr>
                <a:grpSpLocks/>
              </p:cNvGrpSpPr>
              <p:nvPr/>
            </p:nvGrpSpPr>
            <p:grpSpPr bwMode="auto">
              <a:xfrm>
                <a:off x="2920" y="2736"/>
                <a:ext cx="96" cy="192"/>
                <a:chOff x="596" y="2736"/>
                <a:chExt cx="96" cy="192"/>
              </a:xfrm>
            </p:grpSpPr>
            <p:sp>
              <p:nvSpPr>
                <p:cNvPr id="90" name="Line 30"/>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91" name="Line 31"/>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89" name="Line 32"/>
              <p:cNvSpPr>
                <a:spLocks noChangeShapeType="1"/>
              </p:cNvSpPr>
              <p:nvPr/>
            </p:nvSpPr>
            <p:spPr bwMode="auto">
              <a:xfrm flipV="1">
                <a:off x="2928" y="2400"/>
                <a:ext cx="0" cy="331"/>
              </a:xfrm>
              <a:prstGeom prst="line">
                <a:avLst/>
              </a:prstGeom>
              <a:noFill/>
              <a:ln w="9525">
                <a:solidFill>
                  <a:schemeClr val="tx1"/>
                </a:solidFill>
                <a:round/>
                <a:headEnd/>
                <a:tailEnd/>
              </a:ln>
            </p:spPr>
            <p:txBody>
              <a:bodyPr wrap="none" anchor="ctr"/>
              <a:lstStyle/>
              <a:p>
                <a:endParaRPr lang="en-US">
                  <a:latin typeface="+mn-lt"/>
                </a:endParaRPr>
              </a:p>
            </p:txBody>
          </p:sp>
        </p:grpSp>
        <p:sp>
          <p:nvSpPr>
            <p:cNvPr id="12" name="Line 33"/>
            <p:cNvSpPr>
              <a:spLocks noChangeShapeType="1"/>
            </p:cNvSpPr>
            <p:nvPr/>
          </p:nvSpPr>
          <p:spPr bwMode="auto">
            <a:xfrm flipV="1">
              <a:off x="5574537" y="2518569"/>
              <a:ext cx="0" cy="525463"/>
            </a:xfrm>
            <a:prstGeom prst="line">
              <a:avLst/>
            </a:prstGeom>
            <a:noFill/>
            <a:ln w="9525">
              <a:solidFill>
                <a:schemeClr val="tx1"/>
              </a:solidFill>
              <a:round/>
              <a:headEnd/>
              <a:tailEnd/>
            </a:ln>
          </p:spPr>
          <p:txBody>
            <a:bodyPr wrap="none" anchor="ctr"/>
            <a:lstStyle/>
            <a:p>
              <a:endParaRPr lang="en-US">
                <a:latin typeface="+mn-lt"/>
              </a:endParaRPr>
            </a:p>
          </p:txBody>
        </p:sp>
        <p:grpSp>
          <p:nvGrpSpPr>
            <p:cNvPr id="13" name="Group 34"/>
            <p:cNvGrpSpPr>
              <a:grpSpLocks/>
            </p:cNvGrpSpPr>
            <p:nvPr/>
          </p:nvGrpSpPr>
          <p:grpSpPr bwMode="auto">
            <a:xfrm>
              <a:off x="6946137" y="2518569"/>
              <a:ext cx="152400" cy="838200"/>
              <a:chOff x="4120" y="2400"/>
              <a:chExt cx="96" cy="528"/>
            </a:xfrm>
          </p:grpSpPr>
          <p:grpSp>
            <p:nvGrpSpPr>
              <p:cNvPr id="84" name="Group 35"/>
              <p:cNvGrpSpPr>
                <a:grpSpLocks/>
              </p:cNvGrpSpPr>
              <p:nvPr/>
            </p:nvGrpSpPr>
            <p:grpSpPr bwMode="auto">
              <a:xfrm>
                <a:off x="4120" y="2736"/>
                <a:ext cx="96" cy="192"/>
                <a:chOff x="596" y="2736"/>
                <a:chExt cx="96" cy="192"/>
              </a:xfrm>
            </p:grpSpPr>
            <p:sp>
              <p:nvSpPr>
                <p:cNvPr id="86" name="Line 36"/>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87" name="Line 37"/>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85" name="Line 38"/>
              <p:cNvSpPr>
                <a:spLocks noChangeShapeType="1"/>
              </p:cNvSpPr>
              <p:nvPr/>
            </p:nvSpPr>
            <p:spPr bwMode="auto">
              <a:xfrm flipV="1">
                <a:off x="4128" y="2400"/>
                <a:ext cx="0" cy="331"/>
              </a:xfrm>
              <a:prstGeom prst="line">
                <a:avLst/>
              </a:prstGeom>
              <a:noFill/>
              <a:ln w="9525">
                <a:solidFill>
                  <a:schemeClr val="tx1"/>
                </a:solidFill>
                <a:round/>
                <a:headEnd/>
                <a:tailEnd/>
              </a:ln>
            </p:spPr>
            <p:txBody>
              <a:bodyPr wrap="none" anchor="ctr"/>
              <a:lstStyle/>
              <a:p>
                <a:endParaRPr lang="en-US">
                  <a:latin typeface="+mn-lt"/>
                </a:endParaRPr>
              </a:p>
            </p:txBody>
          </p:sp>
        </p:grpSp>
        <p:grpSp>
          <p:nvGrpSpPr>
            <p:cNvPr id="14" name="Group 39"/>
            <p:cNvGrpSpPr>
              <a:grpSpLocks/>
            </p:cNvGrpSpPr>
            <p:nvPr/>
          </p:nvGrpSpPr>
          <p:grpSpPr bwMode="auto">
            <a:xfrm>
              <a:off x="7733537" y="2509044"/>
              <a:ext cx="152400" cy="839788"/>
              <a:chOff x="4656" y="2394"/>
              <a:chExt cx="96" cy="529"/>
            </a:xfrm>
          </p:grpSpPr>
          <p:grpSp>
            <p:nvGrpSpPr>
              <p:cNvPr id="80" name="Group 40"/>
              <p:cNvGrpSpPr>
                <a:grpSpLocks/>
              </p:cNvGrpSpPr>
              <p:nvPr/>
            </p:nvGrpSpPr>
            <p:grpSpPr bwMode="auto">
              <a:xfrm>
                <a:off x="4656" y="2731"/>
                <a:ext cx="96" cy="192"/>
                <a:chOff x="596" y="2736"/>
                <a:chExt cx="96" cy="192"/>
              </a:xfrm>
            </p:grpSpPr>
            <p:sp>
              <p:nvSpPr>
                <p:cNvPr id="82" name="Line 41"/>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83" name="Line 42"/>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81" name="Line 43"/>
              <p:cNvSpPr>
                <a:spLocks noChangeShapeType="1"/>
              </p:cNvSpPr>
              <p:nvPr/>
            </p:nvSpPr>
            <p:spPr bwMode="auto">
              <a:xfrm flipV="1">
                <a:off x="4658" y="2394"/>
                <a:ext cx="0" cy="331"/>
              </a:xfrm>
              <a:prstGeom prst="line">
                <a:avLst/>
              </a:prstGeom>
              <a:noFill/>
              <a:ln w="9525">
                <a:solidFill>
                  <a:schemeClr val="tx1"/>
                </a:solidFill>
                <a:prstDash val="dash"/>
                <a:round/>
                <a:headEnd/>
                <a:tailEnd/>
              </a:ln>
            </p:spPr>
            <p:txBody>
              <a:bodyPr wrap="none" anchor="ctr"/>
              <a:lstStyle/>
              <a:p>
                <a:endParaRPr lang="en-US">
                  <a:latin typeface="+mn-lt"/>
                </a:endParaRPr>
              </a:p>
            </p:txBody>
          </p:sp>
        </p:grpSp>
        <p:grpSp>
          <p:nvGrpSpPr>
            <p:cNvPr id="15" name="Group 44"/>
            <p:cNvGrpSpPr>
              <a:grpSpLocks/>
            </p:cNvGrpSpPr>
            <p:nvPr/>
          </p:nvGrpSpPr>
          <p:grpSpPr bwMode="auto">
            <a:xfrm flipH="1">
              <a:off x="3177412" y="3051969"/>
              <a:ext cx="152400" cy="304800"/>
              <a:chOff x="596" y="2736"/>
              <a:chExt cx="96" cy="192"/>
            </a:xfrm>
          </p:grpSpPr>
          <p:sp>
            <p:nvSpPr>
              <p:cNvPr id="78" name="Line 4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79" name="Line 4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16" name="Line 47"/>
            <p:cNvSpPr>
              <a:spLocks noChangeShapeType="1"/>
            </p:cNvSpPr>
            <p:nvPr/>
          </p:nvSpPr>
          <p:spPr bwMode="auto">
            <a:xfrm flipH="1" flipV="1">
              <a:off x="3320287" y="2518569"/>
              <a:ext cx="0" cy="525463"/>
            </a:xfrm>
            <a:prstGeom prst="line">
              <a:avLst/>
            </a:prstGeom>
            <a:noFill/>
            <a:ln w="9525">
              <a:solidFill>
                <a:schemeClr val="tx1"/>
              </a:solidFill>
              <a:round/>
              <a:headEnd/>
              <a:tailEnd/>
            </a:ln>
          </p:spPr>
          <p:txBody>
            <a:bodyPr wrap="none" anchor="ctr"/>
            <a:lstStyle/>
            <a:p>
              <a:endParaRPr lang="en-US">
                <a:latin typeface="+mn-lt"/>
              </a:endParaRPr>
            </a:p>
          </p:txBody>
        </p:sp>
        <p:sp>
          <p:nvSpPr>
            <p:cNvPr id="17" name="Text Box 48"/>
            <p:cNvSpPr txBox="1">
              <a:spLocks noChangeArrowheads="1"/>
            </p:cNvSpPr>
            <p:nvPr/>
          </p:nvSpPr>
          <p:spPr bwMode="auto">
            <a:xfrm>
              <a:off x="5472937" y="3258344"/>
              <a:ext cx="466725" cy="246063"/>
            </a:xfrm>
            <a:prstGeom prst="rect">
              <a:avLst/>
            </a:prstGeom>
            <a:noFill/>
            <a:ln w="9525">
              <a:noFill/>
              <a:miter lim="800000"/>
              <a:headEnd/>
              <a:tailEnd/>
            </a:ln>
          </p:spPr>
          <p:txBody>
            <a:bodyPr wrap="none">
              <a:spAutoFit/>
            </a:bodyPr>
            <a:lstStyle/>
            <a:p>
              <a:pPr eaLnBrk="0" hangingPunct="0"/>
              <a:r>
                <a:rPr lang="en-US" sz="1000">
                  <a:latin typeface="+mn-lt"/>
                </a:rPr>
                <a:t>1658</a:t>
              </a:r>
            </a:p>
          </p:txBody>
        </p:sp>
        <p:sp>
          <p:nvSpPr>
            <p:cNvPr id="18" name="Text Box 49"/>
            <p:cNvSpPr txBox="1">
              <a:spLocks noChangeArrowheads="1"/>
            </p:cNvSpPr>
            <p:nvPr/>
          </p:nvSpPr>
          <p:spPr bwMode="auto">
            <a:xfrm>
              <a:off x="613333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1712</a:t>
              </a:r>
            </a:p>
          </p:txBody>
        </p:sp>
        <p:sp>
          <p:nvSpPr>
            <p:cNvPr id="19" name="Text Box 50"/>
            <p:cNvSpPr txBox="1">
              <a:spLocks noChangeArrowheads="1"/>
            </p:cNvSpPr>
            <p:nvPr/>
          </p:nvSpPr>
          <p:spPr bwMode="auto">
            <a:xfrm>
              <a:off x="1091437" y="2590007"/>
              <a:ext cx="368300" cy="396875"/>
            </a:xfrm>
            <a:prstGeom prst="rect">
              <a:avLst/>
            </a:prstGeom>
            <a:noFill/>
            <a:ln w="9525">
              <a:noFill/>
              <a:miter lim="800000"/>
              <a:headEnd/>
              <a:tailEnd/>
            </a:ln>
          </p:spPr>
          <p:txBody>
            <a:bodyPr wrap="none">
              <a:spAutoFit/>
            </a:bodyPr>
            <a:lstStyle/>
            <a:p>
              <a:pPr eaLnBrk="0" hangingPunct="0"/>
              <a:r>
                <a:rPr lang="en-US" sz="2000" b="1" dirty="0">
                  <a:latin typeface="+mn-lt"/>
                </a:rPr>
                <a:t>C</a:t>
              </a:r>
            </a:p>
          </p:txBody>
        </p:sp>
        <p:sp>
          <p:nvSpPr>
            <p:cNvPr id="20" name="Text Box 51"/>
            <p:cNvSpPr txBox="1">
              <a:spLocks noChangeArrowheads="1"/>
            </p:cNvSpPr>
            <p:nvPr/>
          </p:nvSpPr>
          <p:spPr bwMode="auto">
            <a:xfrm>
              <a:off x="1842325" y="2582069"/>
              <a:ext cx="498475" cy="400050"/>
            </a:xfrm>
            <a:prstGeom prst="rect">
              <a:avLst/>
            </a:prstGeom>
            <a:noFill/>
            <a:ln w="9525">
              <a:noFill/>
              <a:miter lim="800000"/>
              <a:headEnd/>
              <a:tailEnd/>
            </a:ln>
          </p:spPr>
          <p:txBody>
            <a:bodyPr wrap="none">
              <a:spAutoFit/>
            </a:bodyPr>
            <a:lstStyle/>
            <a:p>
              <a:pPr eaLnBrk="0" hangingPunct="0"/>
              <a:r>
                <a:rPr lang="en-US" sz="2000" b="1">
                  <a:latin typeface="+mn-lt"/>
                </a:rPr>
                <a:t>E1</a:t>
              </a:r>
            </a:p>
          </p:txBody>
        </p:sp>
        <p:sp>
          <p:nvSpPr>
            <p:cNvPr id="21" name="Text Box 52"/>
            <p:cNvSpPr txBox="1">
              <a:spLocks noChangeArrowheads="1"/>
            </p:cNvSpPr>
            <p:nvPr/>
          </p:nvSpPr>
          <p:spPr bwMode="auto">
            <a:xfrm>
              <a:off x="2577337" y="2594769"/>
              <a:ext cx="498475" cy="400050"/>
            </a:xfrm>
            <a:prstGeom prst="rect">
              <a:avLst/>
            </a:prstGeom>
            <a:noFill/>
            <a:ln w="9525">
              <a:noFill/>
              <a:miter lim="800000"/>
              <a:headEnd/>
              <a:tailEnd/>
            </a:ln>
          </p:spPr>
          <p:txBody>
            <a:bodyPr wrap="none">
              <a:spAutoFit/>
            </a:bodyPr>
            <a:lstStyle/>
            <a:p>
              <a:pPr eaLnBrk="0" hangingPunct="0"/>
              <a:r>
                <a:rPr lang="en-US" sz="2000" b="1">
                  <a:latin typeface="+mn-lt"/>
                </a:rPr>
                <a:t>E2</a:t>
              </a:r>
            </a:p>
          </p:txBody>
        </p:sp>
        <p:sp>
          <p:nvSpPr>
            <p:cNvPr id="22" name="Text Box 53"/>
            <p:cNvSpPr txBox="1">
              <a:spLocks noChangeArrowheads="1"/>
            </p:cNvSpPr>
            <p:nvPr/>
          </p:nvSpPr>
          <p:spPr bwMode="auto">
            <a:xfrm>
              <a:off x="3288537" y="2594769"/>
              <a:ext cx="498475" cy="400050"/>
            </a:xfrm>
            <a:prstGeom prst="rect">
              <a:avLst/>
            </a:prstGeom>
            <a:noFill/>
            <a:ln w="9525">
              <a:noFill/>
              <a:miter lim="800000"/>
              <a:headEnd/>
              <a:tailEnd/>
            </a:ln>
          </p:spPr>
          <p:txBody>
            <a:bodyPr wrap="none">
              <a:spAutoFit/>
            </a:bodyPr>
            <a:lstStyle/>
            <a:p>
              <a:pPr eaLnBrk="0" hangingPunct="0"/>
              <a:r>
                <a:rPr lang="en-US" sz="2000" b="1" dirty="0">
                  <a:latin typeface="+mn-lt"/>
                </a:rPr>
                <a:t>P7</a:t>
              </a:r>
            </a:p>
          </p:txBody>
        </p:sp>
        <p:sp>
          <p:nvSpPr>
            <p:cNvPr id="23" name="Text Box 54"/>
            <p:cNvSpPr txBox="1">
              <a:spLocks noChangeArrowheads="1"/>
            </p:cNvSpPr>
            <p:nvPr/>
          </p:nvSpPr>
          <p:spPr bwMode="auto">
            <a:xfrm>
              <a:off x="3834637" y="2594769"/>
              <a:ext cx="684213" cy="400050"/>
            </a:xfrm>
            <a:prstGeom prst="rect">
              <a:avLst/>
            </a:prstGeom>
            <a:noFill/>
            <a:ln w="9525">
              <a:noFill/>
              <a:miter lim="800000"/>
              <a:headEnd/>
              <a:tailEnd/>
            </a:ln>
          </p:spPr>
          <p:txBody>
            <a:bodyPr wrap="none">
              <a:spAutoFit/>
            </a:bodyPr>
            <a:lstStyle/>
            <a:p>
              <a:pPr eaLnBrk="0" hangingPunct="0"/>
              <a:r>
                <a:rPr lang="en-US" sz="2000" b="1">
                  <a:latin typeface="+mn-lt"/>
                </a:rPr>
                <a:t>NS2</a:t>
              </a:r>
            </a:p>
          </p:txBody>
        </p:sp>
        <p:sp>
          <p:nvSpPr>
            <p:cNvPr id="24" name="Text Box 55"/>
            <p:cNvSpPr txBox="1">
              <a:spLocks noChangeArrowheads="1"/>
            </p:cNvSpPr>
            <p:nvPr/>
          </p:nvSpPr>
          <p:spPr bwMode="auto">
            <a:xfrm>
              <a:off x="4749037" y="2594769"/>
              <a:ext cx="684213" cy="400050"/>
            </a:xfrm>
            <a:prstGeom prst="rect">
              <a:avLst/>
            </a:prstGeom>
            <a:noFill/>
            <a:ln w="9525">
              <a:noFill/>
              <a:miter lim="800000"/>
              <a:headEnd/>
              <a:tailEnd/>
            </a:ln>
          </p:spPr>
          <p:txBody>
            <a:bodyPr wrap="none">
              <a:spAutoFit/>
            </a:bodyPr>
            <a:lstStyle/>
            <a:p>
              <a:pPr eaLnBrk="0" hangingPunct="0"/>
              <a:r>
                <a:rPr lang="en-US" sz="2000" b="1" dirty="0">
                  <a:latin typeface="+mn-lt"/>
                </a:rPr>
                <a:t>NS3</a:t>
              </a:r>
            </a:p>
          </p:txBody>
        </p:sp>
        <p:sp>
          <p:nvSpPr>
            <p:cNvPr id="25" name="Text Box 56"/>
            <p:cNvSpPr txBox="1">
              <a:spLocks noChangeArrowheads="1"/>
            </p:cNvSpPr>
            <p:nvPr/>
          </p:nvSpPr>
          <p:spPr bwMode="auto">
            <a:xfrm>
              <a:off x="5522150" y="2594769"/>
              <a:ext cx="827088" cy="400050"/>
            </a:xfrm>
            <a:prstGeom prst="rect">
              <a:avLst/>
            </a:prstGeom>
            <a:noFill/>
            <a:ln w="9525">
              <a:noFill/>
              <a:miter lim="800000"/>
              <a:headEnd/>
              <a:tailEnd/>
            </a:ln>
          </p:spPr>
          <p:txBody>
            <a:bodyPr wrap="none">
              <a:spAutoFit/>
            </a:bodyPr>
            <a:lstStyle/>
            <a:p>
              <a:pPr eaLnBrk="0" hangingPunct="0"/>
              <a:r>
                <a:rPr lang="en-US" sz="2000" b="1">
                  <a:latin typeface="+mn-lt"/>
                </a:rPr>
                <a:t>NS4a</a:t>
              </a:r>
            </a:p>
          </p:txBody>
        </p:sp>
        <p:sp>
          <p:nvSpPr>
            <p:cNvPr id="26" name="Text Box 57"/>
            <p:cNvSpPr txBox="1">
              <a:spLocks noChangeArrowheads="1"/>
            </p:cNvSpPr>
            <p:nvPr/>
          </p:nvSpPr>
          <p:spPr bwMode="auto">
            <a:xfrm>
              <a:off x="6233350" y="2594769"/>
              <a:ext cx="841375" cy="400050"/>
            </a:xfrm>
            <a:prstGeom prst="rect">
              <a:avLst/>
            </a:prstGeom>
            <a:noFill/>
            <a:ln w="9525">
              <a:noFill/>
              <a:miter lim="800000"/>
              <a:headEnd/>
              <a:tailEnd/>
            </a:ln>
          </p:spPr>
          <p:txBody>
            <a:bodyPr wrap="none">
              <a:spAutoFit/>
            </a:bodyPr>
            <a:lstStyle/>
            <a:p>
              <a:pPr eaLnBrk="0" hangingPunct="0"/>
              <a:r>
                <a:rPr lang="en-US" sz="2000" b="1">
                  <a:latin typeface="+mn-lt"/>
                </a:rPr>
                <a:t>NS4b</a:t>
              </a:r>
            </a:p>
          </p:txBody>
        </p:sp>
        <p:sp>
          <p:nvSpPr>
            <p:cNvPr id="28" name="Text Box 58"/>
            <p:cNvSpPr txBox="1">
              <a:spLocks noChangeArrowheads="1"/>
            </p:cNvSpPr>
            <p:nvPr/>
          </p:nvSpPr>
          <p:spPr bwMode="auto">
            <a:xfrm>
              <a:off x="6995350" y="2582069"/>
              <a:ext cx="827088" cy="400050"/>
            </a:xfrm>
            <a:prstGeom prst="rect">
              <a:avLst/>
            </a:prstGeom>
            <a:noFill/>
            <a:ln w="9525">
              <a:noFill/>
              <a:miter lim="800000"/>
              <a:headEnd/>
              <a:tailEnd/>
            </a:ln>
          </p:spPr>
          <p:txBody>
            <a:bodyPr wrap="none">
              <a:spAutoFit/>
            </a:bodyPr>
            <a:lstStyle/>
            <a:p>
              <a:pPr eaLnBrk="0" hangingPunct="0"/>
              <a:r>
                <a:rPr lang="en-US" sz="2000" b="1">
                  <a:latin typeface="+mn-lt"/>
                </a:rPr>
                <a:t>NS5a</a:t>
              </a:r>
            </a:p>
          </p:txBody>
        </p:sp>
        <p:sp>
          <p:nvSpPr>
            <p:cNvPr id="29" name="Text Box 59"/>
            <p:cNvSpPr txBox="1">
              <a:spLocks noChangeArrowheads="1"/>
            </p:cNvSpPr>
            <p:nvPr/>
          </p:nvSpPr>
          <p:spPr bwMode="auto">
            <a:xfrm>
              <a:off x="7911337" y="2594769"/>
              <a:ext cx="841375" cy="400050"/>
            </a:xfrm>
            <a:prstGeom prst="rect">
              <a:avLst/>
            </a:prstGeom>
            <a:noFill/>
            <a:ln w="9525">
              <a:noFill/>
              <a:miter lim="800000"/>
              <a:headEnd/>
              <a:tailEnd/>
            </a:ln>
          </p:spPr>
          <p:txBody>
            <a:bodyPr wrap="none">
              <a:spAutoFit/>
            </a:bodyPr>
            <a:lstStyle/>
            <a:p>
              <a:pPr eaLnBrk="0" hangingPunct="0"/>
              <a:r>
                <a:rPr lang="en-US" sz="2000" b="1">
                  <a:latin typeface="+mn-lt"/>
                </a:rPr>
                <a:t>NS5b</a:t>
              </a:r>
            </a:p>
          </p:txBody>
        </p:sp>
        <p:sp>
          <p:nvSpPr>
            <p:cNvPr id="30" name="Text Box 60"/>
            <p:cNvSpPr txBox="1">
              <a:spLocks noChangeArrowheads="1"/>
            </p:cNvSpPr>
            <p:nvPr/>
          </p:nvSpPr>
          <p:spPr bwMode="auto">
            <a:xfrm>
              <a:off x="5879337" y="3255169"/>
              <a:ext cx="466725" cy="246063"/>
            </a:xfrm>
            <a:prstGeom prst="rect">
              <a:avLst/>
            </a:prstGeom>
            <a:noFill/>
            <a:ln w="9525">
              <a:noFill/>
              <a:miter lim="800000"/>
              <a:headEnd/>
              <a:tailEnd/>
            </a:ln>
          </p:spPr>
          <p:txBody>
            <a:bodyPr wrap="none">
              <a:spAutoFit/>
            </a:bodyPr>
            <a:lstStyle/>
            <a:p>
              <a:pPr eaLnBrk="0" hangingPunct="0"/>
              <a:r>
                <a:rPr lang="en-US" sz="1000">
                  <a:latin typeface="+mn-lt"/>
                </a:rPr>
                <a:t>1711</a:t>
              </a:r>
            </a:p>
          </p:txBody>
        </p:sp>
        <p:sp>
          <p:nvSpPr>
            <p:cNvPr id="31" name="Text Box 61"/>
            <p:cNvSpPr txBox="1">
              <a:spLocks noChangeArrowheads="1"/>
            </p:cNvSpPr>
            <p:nvPr/>
          </p:nvSpPr>
          <p:spPr bwMode="auto">
            <a:xfrm>
              <a:off x="693343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1973</a:t>
              </a:r>
            </a:p>
          </p:txBody>
        </p:sp>
        <p:sp>
          <p:nvSpPr>
            <p:cNvPr id="32" name="Text Box 62"/>
            <p:cNvSpPr txBox="1">
              <a:spLocks noChangeArrowheads="1"/>
            </p:cNvSpPr>
            <p:nvPr/>
          </p:nvSpPr>
          <p:spPr bwMode="auto">
            <a:xfrm>
              <a:off x="775258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2421</a:t>
              </a:r>
            </a:p>
          </p:txBody>
        </p:sp>
        <p:sp>
          <p:nvSpPr>
            <p:cNvPr id="33" name="Text Box 63"/>
            <p:cNvSpPr txBox="1">
              <a:spLocks noChangeArrowheads="1"/>
            </p:cNvSpPr>
            <p:nvPr/>
          </p:nvSpPr>
          <p:spPr bwMode="auto">
            <a:xfrm>
              <a:off x="851458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3011</a:t>
              </a:r>
            </a:p>
          </p:txBody>
        </p:sp>
        <p:grpSp>
          <p:nvGrpSpPr>
            <p:cNvPr id="34" name="Group 64"/>
            <p:cNvGrpSpPr>
              <a:grpSpLocks/>
            </p:cNvGrpSpPr>
            <p:nvPr/>
          </p:nvGrpSpPr>
          <p:grpSpPr bwMode="auto">
            <a:xfrm flipH="1">
              <a:off x="8762237" y="3051969"/>
              <a:ext cx="152400" cy="304800"/>
              <a:chOff x="596" y="2736"/>
              <a:chExt cx="96" cy="192"/>
            </a:xfrm>
          </p:grpSpPr>
          <p:sp>
            <p:nvSpPr>
              <p:cNvPr id="76" name="Line 6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77" name="Line 6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35" name="Line 67"/>
            <p:cNvSpPr>
              <a:spLocks noChangeShapeType="1"/>
            </p:cNvSpPr>
            <p:nvPr/>
          </p:nvSpPr>
          <p:spPr bwMode="auto">
            <a:xfrm rot="21238466" flipH="1">
              <a:off x="7606537" y="3204369"/>
              <a:ext cx="152400" cy="152400"/>
            </a:xfrm>
            <a:prstGeom prst="line">
              <a:avLst/>
            </a:prstGeom>
            <a:noFill/>
            <a:ln w="19050">
              <a:solidFill>
                <a:schemeClr val="tx1"/>
              </a:solidFill>
              <a:round/>
              <a:headEnd/>
              <a:tailEnd/>
            </a:ln>
          </p:spPr>
          <p:txBody>
            <a:bodyPr wrap="none" anchor="ctr"/>
            <a:lstStyle/>
            <a:p>
              <a:endParaRPr lang="en-US">
                <a:latin typeface="+mn-lt"/>
              </a:endParaRPr>
            </a:p>
          </p:txBody>
        </p:sp>
        <p:sp>
          <p:nvSpPr>
            <p:cNvPr id="36" name="Line 68"/>
            <p:cNvSpPr>
              <a:spLocks noChangeShapeType="1"/>
            </p:cNvSpPr>
            <p:nvPr/>
          </p:nvSpPr>
          <p:spPr bwMode="auto">
            <a:xfrm rot="21238466" flipH="1">
              <a:off x="6819137" y="3204369"/>
              <a:ext cx="152400" cy="152400"/>
            </a:xfrm>
            <a:prstGeom prst="line">
              <a:avLst/>
            </a:prstGeom>
            <a:noFill/>
            <a:ln w="19050">
              <a:solidFill>
                <a:schemeClr val="tx1"/>
              </a:solidFill>
              <a:round/>
              <a:headEnd/>
              <a:tailEnd/>
            </a:ln>
          </p:spPr>
          <p:txBody>
            <a:bodyPr wrap="none" anchor="ctr"/>
            <a:lstStyle/>
            <a:p>
              <a:endParaRPr lang="en-US">
                <a:latin typeface="+mn-lt"/>
              </a:endParaRPr>
            </a:p>
          </p:txBody>
        </p:sp>
        <p:sp>
          <p:nvSpPr>
            <p:cNvPr id="37" name="Line 69"/>
            <p:cNvSpPr>
              <a:spLocks noChangeShapeType="1"/>
            </p:cNvSpPr>
            <p:nvPr/>
          </p:nvSpPr>
          <p:spPr bwMode="auto">
            <a:xfrm rot="21238466" flipH="1">
              <a:off x="6133337" y="3210719"/>
              <a:ext cx="76200" cy="76200"/>
            </a:xfrm>
            <a:prstGeom prst="line">
              <a:avLst/>
            </a:prstGeom>
            <a:noFill/>
            <a:ln w="19050">
              <a:solidFill>
                <a:schemeClr val="tx1"/>
              </a:solidFill>
              <a:round/>
              <a:headEnd/>
              <a:tailEnd/>
            </a:ln>
          </p:spPr>
          <p:txBody>
            <a:bodyPr wrap="none" anchor="ctr"/>
            <a:lstStyle/>
            <a:p>
              <a:endParaRPr lang="en-US">
                <a:latin typeface="+mn-lt"/>
              </a:endParaRPr>
            </a:p>
          </p:txBody>
        </p:sp>
        <p:sp>
          <p:nvSpPr>
            <p:cNvPr id="38" name="Text Box 70"/>
            <p:cNvSpPr txBox="1">
              <a:spLocks noChangeArrowheads="1"/>
            </p:cNvSpPr>
            <p:nvPr/>
          </p:nvSpPr>
          <p:spPr bwMode="auto">
            <a:xfrm>
              <a:off x="737158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2420</a:t>
              </a:r>
            </a:p>
          </p:txBody>
        </p:sp>
        <p:sp>
          <p:nvSpPr>
            <p:cNvPr id="39" name="Text Box 71"/>
            <p:cNvSpPr txBox="1">
              <a:spLocks noChangeArrowheads="1"/>
            </p:cNvSpPr>
            <p:nvPr/>
          </p:nvSpPr>
          <p:spPr bwMode="auto">
            <a:xfrm>
              <a:off x="657783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1972</a:t>
              </a:r>
            </a:p>
          </p:txBody>
        </p:sp>
        <p:grpSp>
          <p:nvGrpSpPr>
            <p:cNvPr id="40" name="Group 72"/>
            <p:cNvGrpSpPr>
              <a:grpSpLocks/>
            </p:cNvGrpSpPr>
            <p:nvPr/>
          </p:nvGrpSpPr>
          <p:grpSpPr bwMode="auto">
            <a:xfrm>
              <a:off x="5474525" y="3051969"/>
              <a:ext cx="176213" cy="254000"/>
              <a:chOff x="3273" y="2020"/>
              <a:chExt cx="111" cy="160"/>
            </a:xfrm>
          </p:grpSpPr>
          <p:sp>
            <p:nvSpPr>
              <p:cNvPr id="73" name="Line 73"/>
              <p:cNvSpPr>
                <a:spLocks noChangeShapeType="1"/>
              </p:cNvSpPr>
              <p:nvPr/>
            </p:nvSpPr>
            <p:spPr bwMode="auto">
              <a:xfrm>
                <a:off x="3335" y="2020"/>
                <a:ext cx="0" cy="92"/>
              </a:xfrm>
              <a:prstGeom prst="line">
                <a:avLst/>
              </a:prstGeom>
              <a:noFill/>
              <a:ln w="19050">
                <a:solidFill>
                  <a:schemeClr val="tx1"/>
                </a:solidFill>
                <a:round/>
                <a:headEnd/>
                <a:tailEnd/>
              </a:ln>
            </p:spPr>
            <p:txBody>
              <a:bodyPr wrap="none" anchor="ctr"/>
              <a:lstStyle/>
              <a:p>
                <a:endParaRPr lang="en-US">
                  <a:latin typeface="+mn-lt"/>
                </a:endParaRPr>
              </a:p>
            </p:txBody>
          </p:sp>
          <p:sp>
            <p:nvSpPr>
              <p:cNvPr id="74" name="Line 74"/>
              <p:cNvSpPr>
                <a:spLocks noChangeShapeType="1"/>
              </p:cNvSpPr>
              <p:nvPr/>
            </p:nvSpPr>
            <p:spPr bwMode="auto">
              <a:xfrm rot="21238466" flipH="1">
                <a:off x="3273" y="2112"/>
                <a:ext cx="68" cy="68"/>
              </a:xfrm>
              <a:prstGeom prst="line">
                <a:avLst/>
              </a:prstGeom>
              <a:noFill/>
              <a:ln w="19050">
                <a:solidFill>
                  <a:schemeClr val="tx1"/>
                </a:solidFill>
                <a:round/>
                <a:headEnd/>
                <a:tailEnd/>
              </a:ln>
            </p:spPr>
            <p:txBody>
              <a:bodyPr wrap="none" anchor="ctr"/>
              <a:lstStyle/>
              <a:p>
                <a:endParaRPr lang="en-US">
                  <a:latin typeface="+mn-lt"/>
                </a:endParaRPr>
              </a:p>
            </p:txBody>
          </p:sp>
          <p:sp>
            <p:nvSpPr>
              <p:cNvPr id="75" name="Line 75"/>
              <p:cNvSpPr>
                <a:spLocks noChangeShapeType="1"/>
              </p:cNvSpPr>
              <p:nvPr/>
            </p:nvSpPr>
            <p:spPr bwMode="auto">
              <a:xfrm rot="361534">
                <a:off x="3336" y="2116"/>
                <a:ext cx="48" cy="48"/>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41" name="Text Box 76"/>
            <p:cNvSpPr txBox="1">
              <a:spLocks noChangeArrowheads="1"/>
            </p:cNvSpPr>
            <p:nvPr/>
          </p:nvSpPr>
          <p:spPr bwMode="auto">
            <a:xfrm>
              <a:off x="448233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1027</a:t>
              </a:r>
            </a:p>
          </p:txBody>
        </p:sp>
        <p:sp>
          <p:nvSpPr>
            <p:cNvPr id="42" name="Text Box 77"/>
            <p:cNvSpPr txBox="1">
              <a:spLocks noChangeArrowheads="1"/>
            </p:cNvSpPr>
            <p:nvPr/>
          </p:nvSpPr>
          <p:spPr bwMode="auto">
            <a:xfrm>
              <a:off x="516813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1657</a:t>
              </a:r>
            </a:p>
          </p:txBody>
        </p:sp>
        <p:sp>
          <p:nvSpPr>
            <p:cNvPr id="43" name="Line 78"/>
            <p:cNvSpPr>
              <a:spLocks noChangeShapeType="1"/>
            </p:cNvSpPr>
            <p:nvPr/>
          </p:nvSpPr>
          <p:spPr bwMode="auto">
            <a:xfrm rot="21238466" flipH="1">
              <a:off x="4387087" y="3204369"/>
              <a:ext cx="152400" cy="152400"/>
            </a:xfrm>
            <a:prstGeom prst="line">
              <a:avLst/>
            </a:prstGeom>
            <a:noFill/>
            <a:ln w="19050">
              <a:solidFill>
                <a:schemeClr val="tx1"/>
              </a:solidFill>
              <a:round/>
              <a:headEnd/>
              <a:tailEnd/>
            </a:ln>
          </p:spPr>
          <p:txBody>
            <a:bodyPr wrap="none" anchor="ctr"/>
            <a:lstStyle/>
            <a:p>
              <a:endParaRPr lang="en-US">
                <a:latin typeface="+mn-lt"/>
              </a:endParaRPr>
            </a:p>
          </p:txBody>
        </p:sp>
        <p:sp>
          <p:nvSpPr>
            <p:cNvPr id="44" name="Text Box 79"/>
            <p:cNvSpPr txBox="1">
              <a:spLocks noChangeArrowheads="1"/>
            </p:cNvSpPr>
            <p:nvPr/>
          </p:nvSpPr>
          <p:spPr bwMode="auto">
            <a:xfrm>
              <a:off x="4120387" y="3394869"/>
              <a:ext cx="498475" cy="261938"/>
            </a:xfrm>
            <a:prstGeom prst="rect">
              <a:avLst/>
            </a:prstGeom>
            <a:noFill/>
            <a:ln w="9525">
              <a:noFill/>
              <a:miter lim="800000"/>
              <a:headEnd/>
              <a:tailEnd/>
            </a:ln>
          </p:spPr>
          <p:txBody>
            <a:bodyPr wrap="none">
              <a:spAutoFit/>
            </a:bodyPr>
            <a:lstStyle/>
            <a:p>
              <a:pPr eaLnBrk="0" hangingPunct="0"/>
              <a:r>
                <a:rPr lang="en-US" sz="1100">
                  <a:latin typeface="+mn-lt"/>
                </a:rPr>
                <a:t>1026</a:t>
              </a:r>
            </a:p>
          </p:txBody>
        </p:sp>
        <p:sp>
          <p:nvSpPr>
            <p:cNvPr id="45" name="Line 80"/>
            <p:cNvSpPr>
              <a:spLocks noChangeShapeType="1"/>
            </p:cNvSpPr>
            <p:nvPr/>
          </p:nvSpPr>
          <p:spPr bwMode="auto">
            <a:xfrm rot="21238466" flipH="1">
              <a:off x="3644137" y="3204369"/>
              <a:ext cx="76200" cy="76200"/>
            </a:xfrm>
            <a:prstGeom prst="line">
              <a:avLst/>
            </a:prstGeom>
            <a:noFill/>
            <a:ln w="19050">
              <a:solidFill>
                <a:schemeClr val="tx1"/>
              </a:solidFill>
              <a:round/>
              <a:headEnd/>
              <a:tailEnd/>
            </a:ln>
          </p:spPr>
          <p:txBody>
            <a:bodyPr wrap="none" anchor="ctr"/>
            <a:lstStyle/>
            <a:p>
              <a:endParaRPr lang="en-US">
                <a:latin typeface="+mn-lt"/>
              </a:endParaRPr>
            </a:p>
          </p:txBody>
        </p:sp>
        <p:sp>
          <p:nvSpPr>
            <p:cNvPr id="46" name="Line 81"/>
            <p:cNvSpPr>
              <a:spLocks noChangeShapeType="1"/>
            </p:cNvSpPr>
            <p:nvPr/>
          </p:nvSpPr>
          <p:spPr bwMode="auto">
            <a:xfrm rot="361534">
              <a:off x="3320287" y="3204369"/>
              <a:ext cx="76200" cy="76200"/>
            </a:xfrm>
            <a:prstGeom prst="line">
              <a:avLst/>
            </a:prstGeom>
            <a:noFill/>
            <a:ln w="19050">
              <a:solidFill>
                <a:schemeClr val="tx1"/>
              </a:solidFill>
              <a:round/>
              <a:headEnd/>
              <a:tailEnd/>
            </a:ln>
          </p:spPr>
          <p:txBody>
            <a:bodyPr wrap="none" anchor="ctr"/>
            <a:lstStyle/>
            <a:p>
              <a:endParaRPr lang="en-US">
                <a:latin typeface="+mn-lt"/>
              </a:endParaRPr>
            </a:p>
          </p:txBody>
        </p:sp>
        <p:sp>
          <p:nvSpPr>
            <p:cNvPr id="47" name="Text Box 82"/>
            <p:cNvSpPr txBox="1">
              <a:spLocks noChangeArrowheads="1"/>
            </p:cNvSpPr>
            <p:nvPr/>
          </p:nvSpPr>
          <p:spPr bwMode="auto">
            <a:xfrm>
              <a:off x="3644137" y="3394869"/>
              <a:ext cx="420688" cy="261938"/>
            </a:xfrm>
            <a:prstGeom prst="rect">
              <a:avLst/>
            </a:prstGeom>
            <a:noFill/>
            <a:ln w="9525">
              <a:noFill/>
              <a:miter lim="800000"/>
              <a:headEnd/>
              <a:tailEnd/>
            </a:ln>
          </p:spPr>
          <p:txBody>
            <a:bodyPr wrap="none">
              <a:spAutoFit/>
            </a:bodyPr>
            <a:lstStyle/>
            <a:p>
              <a:pPr eaLnBrk="0" hangingPunct="0"/>
              <a:r>
                <a:rPr lang="en-US" sz="1100">
                  <a:latin typeface="+mn-lt"/>
                </a:rPr>
                <a:t>810</a:t>
              </a:r>
            </a:p>
          </p:txBody>
        </p:sp>
        <p:sp>
          <p:nvSpPr>
            <p:cNvPr id="48" name="Text Box 83"/>
            <p:cNvSpPr txBox="1">
              <a:spLocks noChangeArrowheads="1"/>
            </p:cNvSpPr>
            <p:nvPr/>
          </p:nvSpPr>
          <p:spPr bwMode="auto">
            <a:xfrm>
              <a:off x="3453637" y="3242469"/>
              <a:ext cx="396875" cy="246063"/>
            </a:xfrm>
            <a:prstGeom prst="rect">
              <a:avLst/>
            </a:prstGeom>
            <a:noFill/>
            <a:ln w="9525">
              <a:noFill/>
              <a:miter lim="800000"/>
              <a:headEnd/>
              <a:tailEnd/>
            </a:ln>
          </p:spPr>
          <p:txBody>
            <a:bodyPr wrap="none">
              <a:spAutoFit/>
            </a:bodyPr>
            <a:lstStyle/>
            <a:p>
              <a:pPr eaLnBrk="0" hangingPunct="0"/>
              <a:r>
                <a:rPr lang="en-US" sz="1000">
                  <a:latin typeface="+mn-lt"/>
                </a:rPr>
                <a:t>809</a:t>
              </a:r>
            </a:p>
          </p:txBody>
        </p:sp>
        <p:sp>
          <p:nvSpPr>
            <p:cNvPr id="49" name="Text Box 84"/>
            <p:cNvSpPr txBox="1">
              <a:spLocks noChangeArrowheads="1"/>
            </p:cNvSpPr>
            <p:nvPr/>
          </p:nvSpPr>
          <p:spPr bwMode="auto">
            <a:xfrm>
              <a:off x="3199637" y="3242469"/>
              <a:ext cx="396875" cy="246063"/>
            </a:xfrm>
            <a:prstGeom prst="rect">
              <a:avLst/>
            </a:prstGeom>
            <a:noFill/>
            <a:ln w="9525">
              <a:noFill/>
              <a:miter lim="800000"/>
              <a:headEnd/>
              <a:tailEnd/>
            </a:ln>
          </p:spPr>
          <p:txBody>
            <a:bodyPr wrap="none">
              <a:spAutoFit/>
            </a:bodyPr>
            <a:lstStyle/>
            <a:p>
              <a:pPr eaLnBrk="0" hangingPunct="0"/>
              <a:r>
                <a:rPr lang="en-US" sz="1000">
                  <a:latin typeface="+mn-lt"/>
                </a:rPr>
                <a:t>747</a:t>
              </a:r>
            </a:p>
          </p:txBody>
        </p:sp>
        <p:sp>
          <p:nvSpPr>
            <p:cNvPr id="50" name="Text Box 85"/>
            <p:cNvSpPr txBox="1">
              <a:spLocks noChangeArrowheads="1"/>
            </p:cNvSpPr>
            <p:nvPr/>
          </p:nvSpPr>
          <p:spPr bwMode="auto">
            <a:xfrm>
              <a:off x="2964687" y="3388519"/>
              <a:ext cx="420688" cy="261938"/>
            </a:xfrm>
            <a:prstGeom prst="rect">
              <a:avLst/>
            </a:prstGeom>
            <a:noFill/>
            <a:ln w="9525">
              <a:noFill/>
              <a:miter lim="800000"/>
              <a:headEnd/>
              <a:tailEnd/>
            </a:ln>
          </p:spPr>
          <p:txBody>
            <a:bodyPr wrap="none">
              <a:spAutoFit/>
            </a:bodyPr>
            <a:lstStyle/>
            <a:p>
              <a:pPr eaLnBrk="0" hangingPunct="0"/>
              <a:r>
                <a:rPr lang="en-US" sz="1100">
                  <a:latin typeface="+mn-lt"/>
                </a:rPr>
                <a:t>746</a:t>
              </a:r>
            </a:p>
          </p:txBody>
        </p:sp>
        <p:sp>
          <p:nvSpPr>
            <p:cNvPr id="51" name="Text Box 86"/>
            <p:cNvSpPr txBox="1">
              <a:spLocks noChangeArrowheads="1"/>
            </p:cNvSpPr>
            <p:nvPr/>
          </p:nvSpPr>
          <p:spPr bwMode="auto">
            <a:xfrm>
              <a:off x="2424937" y="3394869"/>
              <a:ext cx="420688" cy="261938"/>
            </a:xfrm>
            <a:prstGeom prst="rect">
              <a:avLst/>
            </a:prstGeom>
            <a:noFill/>
            <a:ln w="9525">
              <a:noFill/>
              <a:miter lim="800000"/>
              <a:headEnd/>
              <a:tailEnd/>
            </a:ln>
          </p:spPr>
          <p:txBody>
            <a:bodyPr wrap="none">
              <a:spAutoFit/>
            </a:bodyPr>
            <a:lstStyle/>
            <a:p>
              <a:pPr eaLnBrk="0" hangingPunct="0"/>
              <a:r>
                <a:rPr lang="en-US" sz="1100">
                  <a:latin typeface="+mn-lt"/>
                </a:rPr>
                <a:t>384</a:t>
              </a:r>
            </a:p>
          </p:txBody>
        </p:sp>
        <p:sp>
          <p:nvSpPr>
            <p:cNvPr id="52" name="Text Box 87"/>
            <p:cNvSpPr txBox="1">
              <a:spLocks noChangeArrowheads="1"/>
            </p:cNvSpPr>
            <p:nvPr/>
          </p:nvSpPr>
          <p:spPr bwMode="auto">
            <a:xfrm>
              <a:off x="2101087" y="3394869"/>
              <a:ext cx="420688" cy="261938"/>
            </a:xfrm>
            <a:prstGeom prst="rect">
              <a:avLst/>
            </a:prstGeom>
            <a:noFill/>
            <a:ln w="9525">
              <a:noFill/>
              <a:miter lim="800000"/>
              <a:headEnd/>
              <a:tailEnd/>
            </a:ln>
          </p:spPr>
          <p:txBody>
            <a:bodyPr wrap="none">
              <a:spAutoFit/>
            </a:bodyPr>
            <a:lstStyle/>
            <a:p>
              <a:pPr eaLnBrk="0" hangingPunct="0"/>
              <a:r>
                <a:rPr lang="en-US" sz="1100">
                  <a:latin typeface="+mn-lt"/>
                </a:rPr>
                <a:t>383</a:t>
              </a:r>
            </a:p>
          </p:txBody>
        </p:sp>
        <p:grpSp>
          <p:nvGrpSpPr>
            <p:cNvPr id="53" name="Group 88"/>
            <p:cNvGrpSpPr>
              <a:grpSpLocks/>
            </p:cNvGrpSpPr>
            <p:nvPr/>
          </p:nvGrpSpPr>
          <p:grpSpPr bwMode="auto">
            <a:xfrm>
              <a:off x="1478787" y="2518569"/>
              <a:ext cx="279400" cy="838200"/>
              <a:chOff x="796" y="2400"/>
              <a:chExt cx="176" cy="528"/>
            </a:xfrm>
          </p:grpSpPr>
          <p:sp>
            <p:nvSpPr>
              <p:cNvPr id="67" name="Line 89"/>
              <p:cNvSpPr>
                <a:spLocks noChangeShapeType="1"/>
              </p:cNvSpPr>
              <p:nvPr/>
            </p:nvSpPr>
            <p:spPr bwMode="auto">
              <a:xfrm flipV="1">
                <a:off x="881" y="2400"/>
                <a:ext cx="0" cy="331"/>
              </a:xfrm>
              <a:prstGeom prst="line">
                <a:avLst/>
              </a:prstGeom>
              <a:noFill/>
              <a:ln w="9525">
                <a:solidFill>
                  <a:schemeClr val="tx1"/>
                </a:solidFill>
                <a:round/>
                <a:headEnd/>
                <a:tailEnd/>
              </a:ln>
            </p:spPr>
            <p:txBody>
              <a:bodyPr wrap="none" anchor="ctr"/>
              <a:lstStyle/>
              <a:p>
                <a:endParaRPr lang="en-US">
                  <a:latin typeface="+mn-lt"/>
                </a:endParaRPr>
              </a:p>
            </p:txBody>
          </p:sp>
          <p:grpSp>
            <p:nvGrpSpPr>
              <p:cNvPr id="68" name="Group 90"/>
              <p:cNvGrpSpPr>
                <a:grpSpLocks/>
              </p:cNvGrpSpPr>
              <p:nvPr/>
            </p:nvGrpSpPr>
            <p:grpSpPr bwMode="auto">
              <a:xfrm>
                <a:off x="796" y="2736"/>
                <a:ext cx="176" cy="192"/>
                <a:chOff x="796" y="2736"/>
                <a:chExt cx="176" cy="192"/>
              </a:xfrm>
            </p:grpSpPr>
            <p:grpSp>
              <p:nvGrpSpPr>
                <p:cNvPr id="69" name="Group 91"/>
                <p:cNvGrpSpPr>
                  <a:grpSpLocks/>
                </p:cNvGrpSpPr>
                <p:nvPr/>
              </p:nvGrpSpPr>
              <p:grpSpPr bwMode="auto">
                <a:xfrm>
                  <a:off x="876" y="2736"/>
                  <a:ext cx="96" cy="192"/>
                  <a:chOff x="596" y="2736"/>
                  <a:chExt cx="96" cy="192"/>
                </a:xfrm>
              </p:grpSpPr>
              <p:sp>
                <p:nvSpPr>
                  <p:cNvPr id="71" name="Line 92"/>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mn-lt"/>
                    </a:endParaRPr>
                  </a:p>
                </p:txBody>
              </p:sp>
              <p:sp>
                <p:nvSpPr>
                  <p:cNvPr id="72" name="Line 93"/>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sp>
              <p:nvSpPr>
                <p:cNvPr id="70" name="Line 94"/>
                <p:cNvSpPr>
                  <a:spLocks noChangeShapeType="1"/>
                </p:cNvSpPr>
                <p:nvPr/>
              </p:nvSpPr>
              <p:spPr bwMode="auto">
                <a:xfrm rot="21238466" flipH="1">
                  <a:off x="796" y="2832"/>
                  <a:ext cx="96" cy="96"/>
                </a:xfrm>
                <a:prstGeom prst="line">
                  <a:avLst/>
                </a:prstGeom>
                <a:noFill/>
                <a:ln w="19050">
                  <a:solidFill>
                    <a:schemeClr val="tx1"/>
                  </a:solidFill>
                  <a:round/>
                  <a:headEnd/>
                  <a:tailEnd/>
                </a:ln>
              </p:spPr>
              <p:txBody>
                <a:bodyPr wrap="none" anchor="ctr"/>
                <a:lstStyle/>
                <a:p>
                  <a:endParaRPr lang="en-US">
                    <a:latin typeface="+mn-lt"/>
                  </a:endParaRPr>
                </a:p>
              </p:txBody>
            </p:sp>
          </p:grpSp>
        </p:grpSp>
        <p:sp>
          <p:nvSpPr>
            <p:cNvPr id="54" name="Line 95"/>
            <p:cNvSpPr>
              <a:spLocks noChangeShapeType="1"/>
            </p:cNvSpPr>
            <p:nvPr/>
          </p:nvSpPr>
          <p:spPr bwMode="auto">
            <a:xfrm rot="21238466" flipH="1">
              <a:off x="2291587" y="3204369"/>
              <a:ext cx="152400" cy="152400"/>
            </a:xfrm>
            <a:prstGeom prst="line">
              <a:avLst/>
            </a:prstGeom>
            <a:noFill/>
            <a:ln w="19050">
              <a:solidFill>
                <a:schemeClr val="tx1"/>
              </a:solidFill>
              <a:round/>
              <a:headEnd/>
              <a:tailEnd/>
            </a:ln>
          </p:spPr>
          <p:txBody>
            <a:bodyPr wrap="none" anchor="ctr"/>
            <a:lstStyle/>
            <a:p>
              <a:endParaRPr lang="en-US">
                <a:latin typeface="+mn-lt"/>
              </a:endParaRPr>
            </a:p>
          </p:txBody>
        </p:sp>
        <p:sp>
          <p:nvSpPr>
            <p:cNvPr id="55" name="Text Box 96"/>
            <p:cNvSpPr txBox="1">
              <a:spLocks noChangeArrowheads="1"/>
            </p:cNvSpPr>
            <p:nvPr/>
          </p:nvSpPr>
          <p:spPr bwMode="auto">
            <a:xfrm>
              <a:off x="1593087" y="3388519"/>
              <a:ext cx="420688" cy="261938"/>
            </a:xfrm>
            <a:prstGeom prst="rect">
              <a:avLst/>
            </a:prstGeom>
            <a:noFill/>
            <a:ln w="9525">
              <a:noFill/>
              <a:miter lim="800000"/>
              <a:headEnd/>
              <a:tailEnd/>
            </a:ln>
          </p:spPr>
          <p:txBody>
            <a:bodyPr wrap="none">
              <a:spAutoFit/>
            </a:bodyPr>
            <a:lstStyle/>
            <a:p>
              <a:pPr eaLnBrk="0" hangingPunct="0"/>
              <a:r>
                <a:rPr lang="en-US" sz="1100">
                  <a:latin typeface="+mn-lt"/>
                </a:rPr>
                <a:t>192</a:t>
              </a:r>
            </a:p>
          </p:txBody>
        </p:sp>
        <p:sp>
          <p:nvSpPr>
            <p:cNvPr id="56" name="Text Box 97"/>
            <p:cNvSpPr txBox="1">
              <a:spLocks noChangeArrowheads="1"/>
            </p:cNvSpPr>
            <p:nvPr/>
          </p:nvSpPr>
          <p:spPr bwMode="auto">
            <a:xfrm>
              <a:off x="1250187" y="3394869"/>
              <a:ext cx="420688" cy="261938"/>
            </a:xfrm>
            <a:prstGeom prst="rect">
              <a:avLst/>
            </a:prstGeom>
            <a:noFill/>
            <a:ln w="9525">
              <a:noFill/>
              <a:miter lim="800000"/>
              <a:headEnd/>
              <a:tailEnd/>
            </a:ln>
          </p:spPr>
          <p:txBody>
            <a:bodyPr wrap="none">
              <a:spAutoFit/>
            </a:bodyPr>
            <a:lstStyle/>
            <a:p>
              <a:pPr eaLnBrk="0" hangingPunct="0"/>
              <a:r>
                <a:rPr lang="en-US" sz="1100">
                  <a:latin typeface="+mn-lt"/>
                </a:rPr>
                <a:t>191</a:t>
              </a:r>
            </a:p>
          </p:txBody>
        </p:sp>
        <p:sp>
          <p:nvSpPr>
            <p:cNvPr id="57" name="Text Box 98"/>
            <p:cNvSpPr txBox="1">
              <a:spLocks noChangeArrowheads="1"/>
            </p:cNvSpPr>
            <p:nvPr/>
          </p:nvSpPr>
          <p:spPr bwMode="auto">
            <a:xfrm>
              <a:off x="843787" y="3394869"/>
              <a:ext cx="263525" cy="261938"/>
            </a:xfrm>
            <a:prstGeom prst="rect">
              <a:avLst/>
            </a:prstGeom>
            <a:noFill/>
            <a:ln w="9525">
              <a:noFill/>
              <a:miter lim="800000"/>
              <a:headEnd/>
              <a:tailEnd/>
            </a:ln>
          </p:spPr>
          <p:txBody>
            <a:bodyPr wrap="none">
              <a:spAutoFit/>
            </a:bodyPr>
            <a:lstStyle/>
            <a:p>
              <a:pPr eaLnBrk="0" hangingPunct="0"/>
              <a:r>
                <a:rPr lang="en-US" sz="1100">
                  <a:latin typeface="+mn-lt"/>
                </a:rPr>
                <a:t>1</a:t>
              </a:r>
            </a:p>
          </p:txBody>
        </p:sp>
        <p:sp>
          <p:nvSpPr>
            <p:cNvPr id="58" name="Text Box 99"/>
            <p:cNvSpPr txBox="1">
              <a:spLocks noChangeArrowheads="1"/>
            </p:cNvSpPr>
            <p:nvPr/>
          </p:nvSpPr>
          <p:spPr bwMode="auto">
            <a:xfrm>
              <a:off x="1650237" y="1937544"/>
              <a:ext cx="1281113" cy="400050"/>
            </a:xfrm>
            <a:prstGeom prst="rect">
              <a:avLst/>
            </a:prstGeom>
            <a:noFill/>
            <a:ln w="9525">
              <a:noFill/>
              <a:miter lim="800000"/>
              <a:headEnd/>
              <a:tailEnd/>
            </a:ln>
          </p:spPr>
          <p:txBody>
            <a:bodyPr wrap="none">
              <a:spAutoFit/>
            </a:bodyPr>
            <a:lstStyle/>
            <a:p>
              <a:pPr eaLnBrk="0" hangingPunct="0"/>
              <a:r>
                <a:rPr lang="en-US" sz="2000">
                  <a:latin typeface="+mn-lt"/>
                </a:rPr>
                <a:t>Structural</a:t>
              </a:r>
            </a:p>
          </p:txBody>
        </p:sp>
        <p:sp>
          <p:nvSpPr>
            <p:cNvPr id="59" name="Text Box 100"/>
            <p:cNvSpPr txBox="1">
              <a:spLocks noChangeArrowheads="1"/>
            </p:cNvSpPr>
            <p:nvPr/>
          </p:nvSpPr>
          <p:spPr bwMode="auto">
            <a:xfrm>
              <a:off x="5398325" y="1902619"/>
              <a:ext cx="1793875" cy="400050"/>
            </a:xfrm>
            <a:prstGeom prst="rect">
              <a:avLst/>
            </a:prstGeom>
            <a:noFill/>
            <a:ln w="9525">
              <a:noFill/>
              <a:miter lim="800000"/>
              <a:headEnd/>
              <a:tailEnd/>
            </a:ln>
          </p:spPr>
          <p:txBody>
            <a:bodyPr wrap="none">
              <a:spAutoFit/>
            </a:bodyPr>
            <a:lstStyle/>
            <a:p>
              <a:pPr eaLnBrk="0" hangingPunct="0"/>
              <a:r>
                <a:rPr lang="en-US" sz="2000">
                  <a:latin typeface="+mn-lt"/>
                </a:rPr>
                <a:t>Non-structural</a:t>
              </a:r>
            </a:p>
          </p:txBody>
        </p:sp>
        <p:sp>
          <p:nvSpPr>
            <p:cNvPr id="60" name="Line 101"/>
            <p:cNvSpPr>
              <a:spLocks noChangeShapeType="1"/>
            </p:cNvSpPr>
            <p:nvPr/>
          </p:nvSpPr>
          <p:spPr bwMode="auto">
            <a:xfrm>
              <a:off x="3783837" y="2131219"/>
              <a:ext cx="1371600" cy="0"/>
            </a:xfrm>
            <a:prstGeom prst="line">
              <a:avLst/>
            </a:prstGeom>
            <a:noFill/>
            <a:ln w="9525">
              <a:solidFill>
                <a:schemeClr val="tx1"/>
              </a:solidFill>
              <a:round/>
              <a:headEnd type="triangle" w="med" len="med"/>
              <a:tailEnd/>
            </a:ln>
          </p:spPr>
          <p:txBody>
            <a:bodyPr wrap="none" anchor="ctr"/>
            <a:lstStyle/>
            <a:p>
              <a:endParaRPr lang="en-US">
                <a:latin typeface="+mn-lt"/>
              </a:endParaRPr>
            </a:p>
          </p:txBody>
        </p:sp>
        <p:sp>
          <p:nvSpPr>
            <p:cNvPr id="61" name="Line 102"/>
            <p:cNvSpPr>
              <a:spLocks noChangeShapeType="1"/>
            </p:cNvSpPr>
            <p:nvPr/>
          </p:nvSpPr>
          <p:spPr bwMode="auto">
            <a:xfrm>
              <a:off x="7289037" y="2131219"/>
              <a:ext cx="1371600" cy="0"/>
            </a:xfrm>
            <a:prstGeom prst="line">
              <a:avLst/>
            </a:prstGeom>
            <a:noFill/>
            <a:ln w="9525">
              <a:solidFill>
                <a:schemeClr val="tx1"/>
              </a:solidFill>
              <a:round/>
              <a:headEnd/>
              <a:tailEnd type="triangle" w="med" len="med"/>
            </a:ln>
          </p:spPr>
          <p:txBody>
            <a:bodyPr wrap="none" anchor="ctr"/>
            <a:lstStyle/>
            <a:p>
              <a:endParaRPr lang="en-US">
                <a:latin typeface="+mn-lt"/>
              </a:endParaRPr>
            </a:p>
          </p:txBody>
        </p:sp>
        <p:sp>
          <p:nvSpPr>
            <p:cNvPr id="62" name="Line 103"/>
            <p:cNvSpPr>
              <a:spLocks noChangeShapeType="1"/>
            </p:cNvSpPr>
            <p:nvPr/>
          </p:nvSpPr>
          <p:spPr bwMode="auto">
            <a:xfrm>
              <a:off x="812037" y="2131219"/>
              <a:ext cx="838200" cy="0"/>
            </a:xfrm>
            <a:prstGeom prst="line">
              <a:avLst/>
            </a:prstGeom>
            <a:noFill/>
            <a:ln w="9525">
              <a:solidFill>
                <a:schemeClr val="tx1"/>
              </a:solidFill>
              <a:round/>
              <a:headEnd type="triangle" w="med" len="med"/>
              <a:tailEnd/>
            </a:ln>
          </p:spPr>
          <p:txBody>
            <a:bodyPr wrap="none" anchor="ctr"/>
            <a:lstStyle/>
            <a:p>
              <a:endParaRPr lang="en-US">
                <a:latin typeface="+mn-lt"/>
              </a:endParaRPr>
            </a:p>
          </p:txBody>
        </p:sp>
        <p:sp>
          <p:nvSpPr>
            <p:cNvPr id="63" name="Line 104"/>
            <p:cNvSpPr>
              <a:spLocks noChangeShapeType="1"/>
            </p:cNvSpPr>
            <p:nvPr/>
          </p:nvSpPr>
          <p:spPr bwMode="auto">
            <a:xfrm>
              <a:off x="2793237" y="2131219"/>
              <a:ext cx="838200" cy="0"/>
            </a:xfrm>
            <a:prstGeom prst="line">
              <a:avLst/>
            </a:prstGeom>
            <a:noFill/>
            <a:ln w="9525">
              <a:solidFill>
                <a:schemeClr val="tx1"/>
              </a:solidFill>
              <a:round/>
              <a:headEnd/>
              <a:tailEnd type="triangle" w="med" len="med"/>
            </a:ln>
          </p:spPr>
          <p:txBody>
            <a:bodyPr wrap="none" anchor="ctr"/>
            <a:lstStyle/>
            <a:p>
              <a:endParaRPr lang="en-US">
                <a:latin typeface="+mn-lt"/>
              </a:endParaRPr>
            </a:p>
          </p:txBody>
        </p:sp>
        <p:sp>
          <p:nvSpPr>
            <p:cNvPr id="64" name="Line 105"/>
            <p:cNvSpPr>
              <a:spLocks noChangeShapeType="1"/>
            </p:cNvSpPr>
            <p:nvPr/>
          </p:nvSpPr>
          <p:spPr bwMode="auto">
            <a:xfrm>
              <a:off x="3707637" y="1902619"/>
              <a:ext cx="0" cy="533400"/>
            </a:xfrm>
            <a:prstGeom prst="line">
              <a:avLst/>
            </a:prstGeom>
            <a:noFill/>
            <a:ln w="19050">
              <a:solidFill>
                <a:schemeClr val="tx1"/>
              </a:solidFill>
              <a:round/>
              <a:headEnd/>
              <a:tailEnd/>
            </a:ln>
          </p:spPr>
          <p:txBody>
            <a:bodyPr wrap="none" anchor="ctr"/>
            <a:lstStyle/>
            <a:p>
              <a:endParaRPr lang="en-US">
                <a:latin typeface="+mn-lt"/>
              </a:endParaRPr>
            </a:p>
          </p:txBody>
        </p:sp>
        <p:sp>
          <p:nvSpPr>
            <p:cNvPr id="65" name="Line 105"/>
            <p:cNvSpPr>
              <a:spLocks noChangeShapeType="1"/>
            </p:cNvSpPr>
            <p:nvPr/>
          </p:nvSpPr>
          <p:spPr bwMode="auto">
            <a:xfrm>
              <a:off x="533399" y="2801883"/>
              <a:ext cx="310388" cy="0"/>
            </a:xfrm>
            <a:prstGeom prst="line">
              <a:avLst/>
            </a:prstGeom>
            <a:noFill/>
            <a:ln w="19050">
              <a:solidFill>
                <a:schemeClr val="tx1"/>
              </a:solidFill>
              <a:round/>
              <a:headEnd/>
              <a:tailEnd/>
            </a:ln>
          </p:spPr>
          <p:txBody>
            <a:bodyPr wrap="none" anchor="ctr"/>
            <a:lstStyle/>
            <a:p>
              <a:endParaRPr lang="en-US">
                <a:latin typeface="+mn-lt"/>
              </a:endParaRPr>
            </a:p>
          </p:txBody>
        </p:sp>
        <p:sp>
          <p:nvSpPr>
            <p:cNvPr id="66" name="Line 105"/>
            <p:cNvSpPr>
              <a:spLocks noChangeShapeType="1"/>
            </p:cNvSpPr>
            <p:nvPr/>
          </p:nvSpPr>
          <p:spPr bwMode="auto">
            <a:xfrm>
              <a:off x="8904766" y="2801883"/>
              <a:ext cx="310388" cy="0"/>
            </a:xfrm>
            <a:prstGeom prst="line">
              <a:avLst/>
            </a:prstGeom>
            <a:noFill/>
            <a:ln w="19050">
              <a:solidFill>
                <a:schemeClr val="tx1"/>
              </a:solidFill>
              <a:round/>
              <a:headEnd/>
              <a:tailEnd/>
            </a:ln>
          </p:spPr>
          <p:txBody>
            <a:bodyPr wrap="none" anchor="ctr"/>
            <a:lstStyle/>
            <a:p>
              <a:endParaRPr lang="en-US">
                <a:latin typeface="+mn-lt"/>
              </a:endParaRPr>
            </a:p>
          </p:txBody>
        </p:sp>
      </p:grpSp>
      <p:cxnSp>
        <p:nvCxnSpPr>
          <p:cNvPr id="111" name="Gerade Verbindung mit Pfeil 110"/>
          <p:cNvCxnSpPr/>
          <p:nvPr/>
        </p:nvCxnSpPr>
        <p:spPr>
          <a:xfrm flipV="1">
            <a:off x="3842746" y="3054776"/>
            <a:ext cx="1" cy="946727"/>
          </a:xfrm>
          <a:prstGeom prst="straightConnector1">
            <a:avLst/>
          </a:prstGeom>
          <a:ln w="25400">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114" name="Gerade Verbindung 113"/>
          <p:cNvCxnSpPr/>
          <p:nvPr/>
        </p:nvCxnSpPr>
        <p:spPr>
          <a:xfrm>
            <a:off x="255759" y="3789040"/>
            <a:ext cx="1480376"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6" name="Gerade Verbindung 115"/>
          <p:cNvCxnSpPr/>
          <p:nvPr/>
        </p:nvCxnSpPr>
        <p:spPr>
          <a:xfrm>
            <a:off x="2300872" y="3789040"/>
            <a:ext cx="1480376"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7" name="Gerade Verbindung 116"/>
          <p:cNvCxnSpPr/>
          <p:nvPr/>
        </p:nvCxnSpPr>
        <p:spPr>
          <a:xfrm>
            <a:off x="3908596" y="3789040"/>
            <a:ext cx="1947101"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18" name="Gerade Verbindung 117"/>
          <p:cNvCxnSpPr/>
          <p:nvPr/>
        </p:nvCxnSpPr>
        <p:spPr>
          <a:xfrm>
            <a:off x="6914560" y="3789040"/>
            <a:ext cx="1989322" cy="0"/>
          </a:xfrm>
          <a:prstGeom prst="line">
            <a:avLst/>
          </a:prstGeom>
          <a:ln w="25400">
            <a:solidFill>
              <a:schemeClr val="accent1"/>
            </a:solidFill>
          </a:ln>
          <a:effectLst/>
        </p:spPr>
        <p:style>
          <a:lnRef idx="2">
            <a:schemeClr val="dk1"/>
          </a:lnRef>
          <a:fillRef idx="0">
            <a:schemeClr val="dk1"/>
          </a:fillRef>
          <a:effectRef idx="1">
            <a:schemeClr val="dk1"/>
          </a:effectRef>
          <a:fontRef idx="minor">
            <a:schemeClr val="tx1"/>
          </a:fontRef>
        </p:style>
      </p:cxnSp>
      <p:sp>
        <p:nvSpPr>
          <p:cNvPr id="120" name="Textfeld 119"/>
          <p:cNvSpPr txBox="1"/>
          <p:nvPr/>
        </p:nvSpPr>
        <p:spPr>
          <a:xfrm>
            <a:off x="1697675" y="3642518"/>
            <a:ext cx="602022" cy="584775"/>
          </a:xfrm>
          <a:prstGeom prst="rect">
            <a:avLst/>
          </a:prstGeom>
          <a:noFill/>
        </p:spPr>
        <p:txBody>
          <a:bodyPr wrap="square" rtlCol="0">
            <a:spAutoFit/>
          </a:bodyPr>
          <a:lstStyle/>
          <a:p>
            <a:r>
              <a:rPr lang="de-DE" dirty="0" smtClean="0"/>
              <a:t>2k</a:t>
            </a:r>
          </a:p>
        </p:txBody>
      </p:sp>
      <p:sp>
        <p:nvSpPr>
          <p:cNvPr id="122" name="Textfeld 121"/>
          <p:cNvSpPr txBox="1"/>
          <p:nvPr/>
        </p:nvSpPr>
        <p:spPr>
          <a:xfrm>
            <a:off x="6146921" y="3642519"/>
            <a:ext cx="602022" cy="584775"/>
          </a:xfrm>
          <a:prstGeom prst="rect">
            <a:avLst/>
          </a:prstGeom>
          <a:noFill/>
        </p:spPr>
        <p:txBody>
          <a:bodyPr wrap="square" rtlCol="0">
            <a:spAutoFit/>
          </a:bodyPr>
          <a:lstStyle/>
          <a:p>
            <a:r>
              <a:rPr lang="de-DE" dirty="0" smtClean="0"/>
              <a:t>1b</a:t>
            </a:r>
          </a:p>
        </p:txBody>
      </p:sp>
      <p:sp>
        <p:nvSpPr>
          <p:cNvPr id="123" name="Textfeld 122"/>
          <p:cNvSpPr txBox="1"/>
          <p:nvPr/>
        </p:nvSpPr>
        <p:spPr>
          <a:xfrm>
            <a:off x="410953" y="4509120"/>
            <a:ext cx="8526561" cy="1569660"/>
          </a:xfrm>
          <a:prstGeom prst="rect">
            <a:avLst/>
          </a:prstGeom>
          <a:noFill/>
        </p:spPr>
        <p:txBody>
          <a:bodyPr wrap="square" rtlCol="0">
            <a:spAutoFit/>
          </a:bodyPr>
          <a:lstStyle/>
          <a:p>
            <a:pPr marL="457200" indent="-457200">
              <a:buFont typeface="Arial" pitchFamily="34" charset="0"/>
              <a:buChar char="•"/>
            </a:pPr>
            <a:r>
              <a:rPr lang="en-US" dirty="0" smtClean="0"/>
              <a:t>The HCV strain belongs to two different genotypes: 5’ UTR to within the NS2 region 2k and downstream NS2 type 1b.</a:t>
            </a:r>
            <a:endParaRPr lang="de-DE" dirty="0" smtClean="0"/>
          </a:p>
        </p:txBody>
      </p:sp>
    </p:spTree>
    <p:extLst>
      <p:ext uri="{BB962C8B-B14F-4D97-AF65-F5344CB8AC3E}">
        <p14:creationId xmlns="" xmlns:p14="http://schemas.microsoft.com/office/powerpoint/2010/main" val="2771544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00118"/>
            <a:ext cx="8579296" cy="326721"/>
          </a:xfrm>
        </p:spPr>
        <p:txBody>
          <a:bodyPr/>
          <a:lstStyle/>
          <a:p>
            <a:pPr>
              <a:defRPr/>
            </a:pPr>
            <a:r>
              <a:rPr lang="en-US" sz="2400" dirty="0" smtClean="0">
                <a:solidFill>
                  <a:schemeClr val="tx1"/>
                </a:solidFill>
                <a:effectLst/>
                <a:latin typeface="Times New Roman" pitchFamily="18" charset="0"/>
                <a:cs typeface="Times New Roman" pitchFamily="18" charset="0"/>
              </a:rPr>
              <a:t>The St</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Petersburg variant </a:t>
            </a:r>
          </a:p>
        </p:txBody>
      </p:sp>
      <p:sp>
        <p:nvSpPr>
          <p:cNvPr id="27" name="Rectangle 2"/>
          <p:cNvSpPr txBox="1">
            <a:spLocks noChangeArrowheads="1"/>
          </p:cNvSpPr>
          <p:nvPr/>
        </p:nvSpPr>
        <p:spPr>
          <a:xfrm>
            <a:off x="206645" y="5242384"/>
            <a:ext cx="8579296" cy="161561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sz="2400" dirty="0" err="1" smtClean="0">
                <a:solidFill>
                  <a:schemeClr val="tx1"/>
                </a:solidFill>
                <a:effectLst/>
                <a:latin typeface="Times New Roman" pitchFamily="18" charset="0"/>
                <a:cs typeface="Times New Roman" pitchFamily="18" charset="0"/>
              </a:rPr>
              <a:t>Demetriou</a:t>
            </a:r>
            <a:r>
              <a:rPr lang="en-US" sz="2400" dirty="0" smtClean="0">
                <a:solidFill>
                  <a:schemeClr val="tx1"/>
                </a:solidFill>
                <a:effectLst/>
                <a:latin typeface="Times New Roman" pitchFamily="18" charset="0"/>
                <a:cs typeface="Times New Roman" pitchFamily="18" charset="0"/>
              </a:rPr>
              <a:t> et al. identified eight years later HCV strains, which seems to be identical with the chimeric strains found in St. Petersburg..</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Interestingly these strain derived from Georgian immigrants.</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By accident in 2012 during a verification phase in laboratory Limbach to introduce the Abbott Genotyping system, we investigated also HCV isolates from laboratory </a:t>
            </a:r>
            <a:r>
              <a:rPr lang="en-US" sz="2400" dirty="0" err="1" smtClean="0">
                <a:solidFill>
                  <a:schemeClr val="tx1"/>
                </a:solidFill>
                <a:effectLst/>
                <a:latin typeface="Times New Roman" pitchFamily="18" charset="0"/>
                <a:cs typeface="Times New Roman" pitchFamily="18" charset="0"/>
              </a:rPr>
              <a:t>Mrcheveli</a:t>
            </a:r>
            <a:r>
              <a:rPr lang="en-US" sz="2400" dirty="0" smtClean="0">
                <a:solidFill>
                  <a:schemeClr val="tx1"/>
                </a:solidFill>
                <a:effectLst/>
                <a:latin typeface="Times New Roman" pitchFamily="18" charset="0"/>
                <a:cs typeface="Times New Roman" pitchFamily="18" charset="0"/>
              </a:rPr>
              <a:t>.</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Four strains typed as genotype 2 with Siemens Versant system appeared to be a mixture of 1b/2k with </a:t>
            </a:r>
            <a:r>
              <a:rPr lang="en-US" sz="2400" dirty="0">
                <a:solidFill>
                  <a:schemeClr val="tx1"/>
                </a:solidFill>
                <a:effectLst/>
                <a:latin typeface="Times New Roman" pitchFamily="18" charset="0"/>
                <a:cs typeface="Times New Roman" pitchFamily="18" charset="0"/>
              </a:rPr>
              <a:t>the Abbott Genotyping </a:t>
            </a:r>
            <a:r>
              <a:rPr lang="en-US" sz="2400" dirty="0" smtClean="0">
                <a:solidFill>
                  <a:schemeClr val="tx1"/>
                </a:solidFill>
                <a:effectLst/>
                <a:latin typeface="Times New Roman" pitchFamily="18" charset="0"/>
                <a:cs typeface="Times New Roman" pitchFamily="18" charset="0"/>
              </a:rPr>
              <a:t>system.</a:t>
            </a:r>
          </a:p>
          <a:p>
            <a:pPr marL="457200" indent="-457200">
              <a:buFont typeface="Arial" pitchFamily="34" charset="0"/>
              <a:buChar char="•"/>
              <a:defRPr/>
            </a:pPr>
            <a:r>
              <a:rPr lang="en-US" sz="2400" dirty="0" smtClean="0">
                <a:solidFill>
                  <a:schemeClr val="tx1"/>
                </a:solidFill>
                <a:effectLst/>
                <a:latin typeface="Times New Roman" pitchFamily="18" charset="0"/>
                <a:cs typeface="Times New Roman" pitchFamily="18" charset="0"/>
              </a:rPr>
              <a:t>HCV isolates were sent to Prof. Ross, University of Essen, Germany and were partly sequenced and identified as “St. Petersburg variant”.</a:t>
            </a:r>
          </a:p>
          <a:p>
            <a:pPr marL="457200" indent="-457200">
              <a:buFont typeface="Arial" pitchFamily="34" charset="0"/>
              <a:buChar char="•"/>
              <a:defRPr/>
            </a:pPr>
            <a:endParaRPr lang="en-US" sz="2400"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0950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Rechteck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570038"/>
            <a:ext cx="917575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
        <p:nvSpPr>
          <p:cNvPr id="3" name="Textfeld 2"/>
          <p:cNvSpPr txBox="1"/>
          <p:nvPr/>
        </p:nvSpPr>
        <p:spPr>
          <a:xfrm>
            <a:off x="687635" y="1981246"/>
            <a:ext cx="7768729" cy="4401205"/>
          </a:xfrm>
          <a:prstGeom prst="rect">
            <a:avLst/>
          </a:prstGeom>
          <a:noFill/>
        </p:spPr>
        <p:txBody>
          <a:bodyPr wrap="square" rtlCol="0">
            <a:spAutoFit/>
          </a:bodyPr>
          <a:lstStyle/>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Overview infection with HCV</a:t>
            </a:r>
          </a:p>
          <a:p>
            <a:endParaRPr lang="en-AU" sz="2800" b="1" dirty="0" smtClean="0">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Introduction diagnosis of HCV</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Impact of genotype in antiviral therapy</a:t>
            </a:r>
          </a:p>
          <a:p>
            <a:pPr marL="285750" indent="-285750">
              <a:buFont typeface="Arial" pitchFamily="34" charset="0"/>
              <a:buChar char="•"/>
            </a:pPr>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St. Petersburg variant</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latin typeface="Times New Roman" pitchFamily="18" charset="0"/>
                <a:cs typeface="Times New Roman" pitchFamily="18" charset="0"/>
              </a:rPr>
              <a:t>Conclusions</a:t>
            </a:r>
            <a:endParaRPr lang="en-AU" sz="2800" b="1" dirty="0">
              <a:latin typeface="Times New Roman" pitchFamily="18" charset="0"/>
              <a:cs typeface="Times New Roman" pitchFamily="18" charset="0"/>
            </a:endParaRPr>
          </a:p>
          <a:p>
            <a:pPr marL="285750" indent="-285750">
              <a:buFont typeface="Arial" pitchFamily="34" charset="0"/>
              <a:buChar char="•"/>
            </a:pPr>
            <a:endParaRPr lang="de-DE" sz="2800" b="1" spc="30" dirty="0" smtClean="0"/>
          </a:p>
        </p:txBody>
      </p:sp>
    </p:spTree>
    <p:extLst>
      <p:ext uri="{BB962C8B-B14F-4D97-AF65-F5344CB8AC3E}">
        <p14:creationId xmlns="" xmlns:p14="http://schemas.microsoft.com/office/powerpoint/2010/main" val="1774562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
        <p:nvSpPr>
          <p:cNvPr id="27" name="Rectangle 2"/>
          <p:cNvSpPr txBox="1">
            <a:spLocks noChangeArrowheads="1"/>
          </p:cNvSpPr>
          <p:nvPr/>
        </p:nvSpPr>
        <p:spPr>
          <a:xfrm>
            <a:off x="323528" y="1700808"/>
            <a:ext cx="8579296" cy="4599384"/>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Recombinant genotypes do not fit into the nomenclature.</a:t>
            </a:r>
          </a:p>
          <a:p>
            <a:pPr marL="457200" indent="-457200">
              <a:buFont typeface="Arial" pitchFamily="34" charset="0"/>
              <a:buChar char="•"/>
              <a:defRPr/>
            </a:pPr>
            <a:r>
              <a:rPr lang="en-US" dirty="0" err="1" smtClean="0">
                <a:solidFill>
                  <a:schemeClr val="tx1"/>
                </a:solidFill>
                <a:effectLst/>
                <a:latin typeface="Times New Roman" pitchFamily="18" charset="0"/>
                <a:cs typeface="Times New Roman" pitchFamily="18" charset="0"/>
              </a:rPr>
              <a:t>Kalinia</a:t>
            </a:r>
            <a:r>
              <a:rPr lang="en-US" dirty="0" smtClean="0">
                <a:solidFill>
                  <a:schemeClr val="tx1"/>
                </a:solidFill>
                <a:effectLst/>
                <a:latin typeface="Times New Roman" pitchFamily="18" charset="0"/>
                <a:cs typeface="Times New Roman" pitchFamily="18" charset="0"/>
              </a:rPr>
              <a:t> et al. extended the current classification with the term “recombinant form(RF)”.</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Several recombinant genotype were discovered, but only the 2k/1b seems to emerge successfully.</a:t>
            </a:r>
          </a:p>
          <a:p>
            <a:pPr>
              <a:defRPr/>
            </a:pPr>
            <a:endParaRPr lang="en-US"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432626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8570" y="1916832"/>
            <a:ext cx="8579296" cy="3231232"/>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Genotypes are predictors of outcome of interferon based therapy.</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The St Petersburg variant is common in Georgia, but epidemiological data are not available.</a:t>
            </a:r>
          </a:p>
          <a:p>
            <a:pPr>
              <a:defRPr/>
            </a:pPr>
            <a:endParaRPr lang="en-US" dirty="0" smtClean="0">
              <a:solidFill>
                <a:schemeClr val="tx1"/>
              </a:solidFill>
              <a:effectLst/>
              <a:latin typeface="Times New Roman" pitchFamily="18" charset="0"/>
              <a:cs typeface="Times New Roman" pitchFamily="18" charset="0"/>
            </a:endParaRPr>
          </a:p>
        </p:txBody>
      </p:sp>
      <p:sp>
        <p:nvSpPr>
          <p:cNvPr id="6" name="Rectangle 2"/>
          <p:cNvSpPr txBox="1">
            <a:spLocks noChangeArrowheads="1"/>
          </p:cNvSpPr>
          <p:nvPr/>
        </p:nvSpPr>
        <p:spPr>
          <a:xfrm>
            <a:off x="564704" y="548680"/>
            <a:ext cx="8579296" cy="42217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a:defRPr/>
            </a:pPr>
            <a:r>
              <a:rPr lang="en-US" smtClean="0">
                <a:solidFill>
                  <a:schemeClr val="tx1"/>
                </a:solidFill>
                <a:effectLst/>
                <a:latin typeface="Times New Roman" pitchFamily="18" charset="0"/>
                <a:cs typeface="Times New Roman" pitchFamily="18" charset="0"/>
              </a:rPr>
              <a:t>Conclusion</a:t>
            </a:r>
            <a:endParaRPr lang="en-US" dirty="0" smtClean="0">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858252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89724" y="2636912"/>
            <a:ext cx="8579296" cy="2295128"/>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Do we need for </a:t>
            </a:r>
            <a:r>
              <a:rPr lang="en-US" dirty="0" smtClean="0">
                <a:solidFill>
                  <a:schemeClr val="tx1"/>
                </a:solidFill>
                <a:effectLst/>
                <a:latin typeface="Times New Roman" pitchFamily="18" charset="0"/>
                <a:cs typeface="Times New Roman" pitchFamily="18" charset="0"/>
              </a:rPr>
              <a:t>genotyping inclusion </a:t>
            </a:r>
            <a:r>
              <a:rPr lang="en-US" dirty="0">
                <a:solidFill>
                  <a:schemeClr val="tx1"/>
                </a:solidFill>
                <a:effectLst/>
                <a:latin typeface="Times New Roman" pitchFamily="18" charset="0"/>
                <a:cs typeface="Times New Roman" pitchFamily="18" charset="0"/>
              </a:rPr>
              <a:t>of more than one region of the HCV genome</a:t>
            </a:r>
            <a:r>
              <a:rPr lang="en-US" dirty="0" smtClean="0">
                <a:solidFill>
                  <a:schemeClr val="tx1"/>
                </a:solidFill>
                <a:effectLst/>
                <a:latin typeface="Times New Roman" pitchFamily="18" charset="0"/>
                <a:cs typeface="Times New Roman" pitchFamily="18" charset="0"/>
              </a:rPr>
              <a:t>?</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How can we separate these chimeric forms from “mixed” infections?</a:t>
            </a:r>
            <a:endParaRPr lang="en-US" dirty="0">
              <a:solidFill>
                <a:schemeClr val="tx1"/>
              </a:solidFill>
              <a:effectLst/>
              <a:latin typeface="Times New Roman" pitchFamily="18" charset="0"/>
              <a:cs typeface="Times New Roman" pitchFamily="18" charset="0"/>
            </a:endParaRPr>
          </a:p>
        </p:txBody>
      </p:sp>
      <p:sp>
        <p:nvSpPr>
          <p:cNvPr id="6"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Tree>
    <p:extLst>
      <p:ext uri="{BB962C8B-B14F-4D97-AF65-F5344CB8AC3E}">
        <p14:creationId xmlns="" xmlns:p14="http://schemas.microsoft.com/office/powerpoint/2010/main" val="2377930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1520" y="1844824"/>
            <a:ext cx="8579296" cy="4311352"/>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Interferon resistance is attributed to sequence variability of the NS5A sequence, but also to the structure of the 5’ UTR.</a:t>
            </a:r>
          </a:p>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Only the ABBOTT assay currently can </a:t>
            </a:r>
            <a:r>
              <a:rPr lang="en-US" dirty="0" smtClean="0">
                <a:solidFill>
                  <a:schemeClr val="tx1"/>
                </a:solidFill>
                <a:effectLst/>
                <a:latin typeface="Times New Roman" pitchFamily="18" charset="0"/>
                <a:cs typeface="Times New Roman" pitchFamily="18" charset="0"/>
              </a:rPr>
              <a:t>give a suspicion of </a:t>
            </a:r>
            <a:r>
              <a:rPr lang="en-US" dirty="0">
                <a:solidFill>
                  <a:schemeClr val="tx1"/>
                </a:solidFill>
                <a:effectLst/>
                <a:latin typeface="Times New Roman" pitchFamily="18" charset="0"/>
                <a:cs typeface="Times New Roman" pitchFamily="18" charset="0"/>
              </a:rPr>
              <a:t>this variant.</a:t>
            </a:r>
          </a:p>
          <a:p>
            <a:pPr marL="457200" indent="-457200">
              <a:buFont typeface="Arial" pitchFamily="34" charset="0"/>
              <a:buChar char="•"/>
              <a:defRPr/>
            </a:pPr>
            <a:r>
              <a:rPr lang="en-US" dirty="0">
                <a:solidFill>
                  <a:schemeClr val="tx1"/>
                </a:solidFill>
                <a:effectLst/>
                <a:latin typeface="Times New Roman" pitchFamily="18" charset="0"/>
                <a:cs typeface="Times New Roman" pitchFamily="18" charset="0"/>
              </a:rPr>
              <a:t>Modern sequencing techniques like next generation sequencing implementing different targets will improve specificity.</a:t>
            </a:r>
          </a:p>
        </p:txBody>
      </p:sp>
      <p:sp>
        <p:nvSpPr>
          <p:cNvPr id="6"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Tree>
    <p:extLst>
      <p:ext uri="{BB962C8B-B14F-4D97-AF65-F5344CB8AC3E}">
        <p14:creationId xmlns="" xmlns:p14="http://schemas.microsoft.com/office/powerpoint/2010/main" val="3756467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2060848"/>
            <a:ext cx="8579296" cy="3447256"/>
          </a:xfrm>
          <a:prstGeom prst="rect">
            <a:avLst/>
          </a:prstGeom>
        </p:spPr>
        <p:txBody>
          <a:bodyPr vert="horz" tIns="0" bIns="0" anchor="b" anchorCtr="0">
            <a:noAutofit/>
          </a:bodyPr>
          <a:lstStyle>
            <a:lvl1pPr algn="l" rtl="0" eaLnBrk="1" latinLnBrk="0" hangingPunct="1">
              <a:spcBef>
                <a:spcPct val="0"/>
              </a:spcBef>
              <a:buNone/>
              <a:defRPr kumimoji="0" sz="3200" kern="1200" spc="30" baseline="0">
                <a:solidFill>
                  <a:schemeClr val="tx2">
                    <a:satMod val="200000"/>
                  </a:schemeClr>
                </a:solidFill>
                <a:effectLst>
                  <a:outerShdw blurRad="50800" dist="25400" dir="2700000" algn="tl" rotWithShape="0">
                    <a:prstClr val="black">
                      <a:alpha val="30000"/>
                    </a:prstClr>
                  </a:outerShdw>
                </a:effectLst>
                <a:latin typeface="+mj-lt"/>
                <a:ea typeface="+mj-ea"/>
                <a:cs typeface="+mj-cs"/>
              </a:defRPr>
            </a:lvl1pPr>
            <a:extLst/>
          </a:lstStyle>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New anti HCV drugs like the new protease inhibitors are so far known therapy outcome independent from the genotype.</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They may in the near future replace interferon.</a:t>
            </a:r>
          </a:p>
          <a:p>
            <a:pPr marL="457200" indent="-457200">
              <a:buFont typeface="Arial" pitchFamily="34" charset="0"/>
              <a:buChar char="•"/>
              <a:defRPr/>
            </a:pPr>
            <a:r>
              <a:rPr lang="en-US" dirty="0" smtClean="0">
                <a:solidFill>
                  <a:schemeClr val="tx1"/>
                </a:solidFill>
                <a:effectLst/>
                <a:latin typeface="Times New Roman" pitchFamily="18" charset="0"/>
                <a:cs typeface="Times New Roman" pitchFamily="18" charset="0"/>
              </a:rPr>
              <a:t>Then, identification of resistance to anti HCV drugs will become a diagnostic challenge.</a:t>
            </a:r>
          </a:p>
          <a:p>
            <a:pPr>
              <a:defRPr/>
            </a:pPr>
            <a:endParaRPr lang="en-US" dirty="0" smtClean="0">
              <a:solidFill>
                <a:schemeClr val="tx1"/>
              </a:solidFill>
              <a:effectLst/>
              <a:latin typeface="Times New Roman" pitchFamily="18" charset="0"/>
              <a:cs typeface="Times New Roman" pitchFamily="18" charset="0"/>
            </a:endParaRPr>
          </a:p>
        </p:txBody>
      </p:sp>
      <p:sp>
        <p:nvSpPr>
          <p:cNvPr id="6" name="Rectangle 2"/>
          <p:cNvSpPr>
            <a:spLocks noGrp="1" noChangeArrowheads="1"/>
          </p:cNvSpPr>
          <p:nvPr>
            <p:ph type="title"/>
          </p:nvPr>
        </p:nvSpPr>
        <p:spPr>
          <a:xfrm>
            <a:off x="564704" y="548680"/>
            <a:ext cx="8579296" cy="422176"/>
          </a:xfrm>
        </p:spPr>
        <p:txBody>
          <a:bodyPr/>
          <a:lstStyle/>
          <a:p>
            <a:pPr eaLnBrk="1" hangingPunct="1">
              <a:defRPr/>
            </a:pPr>
            <a:r>
              <a:rPr lang="en-US" dirty="0" smtClean="0">
                <a:solidFill>
                  <a:schemeClr val="tx1"/>
                </a:solidFill>
                <a:effectLst/>
                <a:latin typeface="Times New Roman" pitchFamily="18" charset="0"/>
                <a:cs typeface="Times New Roman" pitchFamily="18" charset="0"/>
              </a:rPr>
              <a:t>Conclusion</a:t>
            </a:r>
          </a:p>
        </p:txBody>
      </p:sp>
    </p:spTree>
    <p:extLst>
      <p:ext uri="{BB962C8B-B14F-4D97-AF65-F5344CB8AC3E}">
        <p14:creationId xmlns="" xmlns:p14="http://schemas.microsoft.com/office/powerpoint/2010/main" val="136068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Bildplatzhalter 25" descr="Heidelberg_1751w.jpg"/>
          <p:cNvPicPr>
            <a:picLocks noGrp="1" noChangeAspect="1"/>
          </p:cNvPicPr>
          <p:nvPr>
            <p:ph type="pic" sz="quarter" idx="13"/>
          </p:nvPr>
        </p:nvPicPr>
        <p:blipFill>
          <a:blip r:embed="rId3" cstate="print"/>
          <a:srcRect t="10042" b="10042"/>
          <a:stretch>
            <a:fillRect/>
          </a:stretch>
        </p:blipFill>
        <p:spPr bwMode="auto">
          <a:xfrm>
            <a:off x="0" y="1447460"/>
            <a:ext cx="9144000" cy="4645365"/>
          </a:xfrm>
        </p:spPr>
      </p:pic>
      <p:sp>
        <p:nvSpPr>
          <p:cNvPr id="2" name="Titel 1"/>
          <p:cNvSpPr>
            <a:spLocks noGrp="1"/>
          </p:cNvSpPr>
          <p:nvPr>
            <p:ph type="title"/>
          </p:nvPr>
        </p:nvSpPr>
        <p:spPr>
          <a:xfrm>
            <a:off x="500035" y="188640"/>
            <a:ext cx="5786477" cy="1025782"/>
          </a:xfrm>
        </p:spPr>
        <p:txBody>
          <a:bodyPr/>
          <a:lstStyle/>
          <a:p>
            <a:pPr fontAlgn="auto">
              <a:spcAft>
                <a:spcPts val="0"/>
              </a:spcAft>
              <a:defRPr/>
            </a:pPr>
            <a:r>
              <a:rPr lang="en-US" smtClean="0">
                <a:solidFill>
                  <a:schemeClr val="tx2">
                    <a:satMod val="200000"/>
                  </a:schemeClr>
                </a:solidFill>
                <a:latin typeface="Times New Roman" pitchFamily="18" charset="0"/>
                <a:cs typeface="Times New Roman" pitchFamily="18" charset="0"/>
              </a:rPr>
              <a:t>Thank you for attention</a:t>
            </a:r>
            <a:endParaRPr lang="en-US">
              <a:solidFill>
                <a:schemeClr val="tx2">
                  <a:satMod val="200000"/>
                </a:schemeClr>
              </a:solidFill>
              <a:latin typeface="Times New Roman" pitchFamily="18" charset="0"/>
              <a:cs typeface="Times New Roman" pitchFamily="18" charset="0"/>
            </a:endParaRPr>
          </a:p>
        </p:txBody>
      </p:sp>
      <p:sp>
        <p:nvSpPr>
          <p:cNvPr id="26630" name="Bildplatzhalter 5"/>
          <p:cNvSpPr>
            <a:spLocks noGrp="1" noTextEdit="1"/>
          </p:cNvSpPr>
          <p:nvPr>
            <p:ph type="pic" sz="quarter" idx="14"/>
          </p:nvPr>
        </p:nvSpPr>
        <p:spPr bwMode="auto">
          <a:xfrm>
            <a:off x="8533011" y="1564632"/>
            <a:ext cx="71437" cy="202256"/>
          </a:xfrm>
        </p:spPr>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23528" y="404664"/>
            <a:ext cx="7772400" cy="522312"/>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Relative Infectivity</a:t>
            </a:r>
          </a:p>
        </p:txBody>
      </p:sp>
      <p:graphicFrame>
        <p:nvGraphicFramePr>
          <p:cNvPr id="54329" name="Group 57"/>
          <p:cNvGraphicFramePr>
            <a:graphicFrameLocks noGrp="1"/>
          </p:cNvGraphicFramePr>
          <p:nvPr>
            <p:extLst>
              <p:ext uri="{D42A27DB-BD31-4B8C-83A1-F6EECF244321}">
                <p14:modId xmlns="" xmlns:p14="http://schemas.microsoft.com/office/powerpoint/2010/main" val="1045528007"/>
              </p:ext>
            </p:extLst>
          </p:nvPr>
        </p:nvGraphicFramePr>
        <p:xfrm>
          <a:off x="251520" y="1772816"/>
          <a:ext cx="8610600" cy="5350256"/>
        </p:xfrm>
        <a:graphic>
          <a:graphicData uri="http://schemas.openxmlformats.org/drawingml/2006/table">
            <a:tbl>
              <a:tblPr/>
              <a:tblGrid>
                <a:gridCol w="2249488"/>
                <a:gridCol w="2093912"/>
                <a:gridCol w="2362200"/>
                <a:gridCol w="1905000"/>
              </a:tblGrid>
              <a:tr h="508000">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600" b="1" i="0" u="none" strike="noStrike" cap="none" normalizeH="0" baseline="0" dirty="0" smtClean="0">
                          <a:ln>
                            <a:noFill/>
                          </a:ln>
                          <a:solidFill>
                            <a:schemeClr val="tx1"/>
                          </a:solidFill>
                          <a:effectLst/>
                          <a:latin typeface="Serifa BT" pitchFamily="18" charset="0"/>
                        </a:rPr>
                        <a:t>Transmission Route</a:t>
                      </a:r>
                      <a:endParaRPr kumimoji="0" lang="en-US" sz="2200" b="0" i="0" u="none" strike="noStrike" cap="none" normalizeH="0" baseline="0" dirty="0" smtClean="0">
                        <a:ln>
                          <a:noFill/>
                        </a:ln>
                        <a:solidFill>
                          <a:schemeClr val="tx1"/>
                        </a:solidFill>
                        <a:effectLst/>
                        <a:latin typeface="Serifa BT"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600" b="1" i="0" u="none" strike="noStrike" cap="none" normalizeH="0" baseline="0" dirty="0" smtClean="0">
                          <a:ln>
                            <a:noFill/>
                          </a:ln>
                          <a:solidFill>
                            <a:schemeClr val="tx1"/>
                          </a:solidFill>
                          <a:effectLst/>
                          <a:latin typeface="Serifa BT" pitchFamily="18" charset="0"/>
                        </a:rPr>
                        <a:t>HCV Risk</a:t>
                      </a:r>
                      <a:endParaRPr kumimoji="0" lang="en-US" sz="2200" b="0" i="0" u="none" strike="noStrike" cap="none" normalizeH="0" baseline="0" dirty="0" smtClean="0">
                        <a:ln>
                          <a:noFill/>
                        </a:ln>
                        <a:solidFill>
                          <a:schemeClr val="tx1"/>
                        </a:solidFill>
                        <a:effectLst/>
                        <a:latin typeface="Serifa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600" b="1" i="0" u="none" strike="noStrike" cap="none" normalizeH="0" baseline="0" smtClean="0">
                          <a:ln>
                            <a:noFill/>
                          </a:ln>
                          <a:solidFill>
                            <a:schemeClr val="tx1"/>
                          </a:solidFill>
                          <a:effectLst/>
                          <a:latin typeface="Serifa BT" pitchFamily="18" charset="0"/>
                        </a:rPr>
                        <a:t>HBV Risk</a:t>
                      </a:r>
                      <a:endParaRPr kumimoji="0" lang="en-US" sz="2200" b="1" i="0" u="none" strike="noStrike" cap="none" normalizeH="0" baseline="0" smtClean="0">
                        <a:ln>
                          <a:noFill/>
                        </a:ln>
                        <a:solidFill>
                          <a:schemeClr val="tx1"/>
                        </a:solidFill>
                        <a:effectLst/>
                        <a:latin typeface="Serifa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600" b="1" i="0" u="none" strike="noStrike" cap="none" normalizeH="0" baseline="0" dirty="0" smtClean="0">
                          <a:ln>
                            <a:noFill/>
                          </a:ln>
                          <a:solidFill>
                            <a:schemeClr val="tx1"/>
                          </a:solidFill>
                          <a:effectLst/>
                          <a:latin typeface="Serifa BT" pitchFamily="18" charset="0"/>
                        </a:rPr>
                        <a:t>HIV Risk</a:t>
                      </a:r>
                      <a:endParaRPr kumimoji="0" lang="en-US" sz="2200" b="1" i="0" u="none" strike="noStrike" cap="none" normalizeH="0" baseline="0" dirty="0" smtClean="0">
                        <a:ln>
                          <a:noFill/>
                        </a:ln>
                        <a:solidFill>
                          <a:schemeClr val="tx1"/>
                        </a:solidFill>
                        <a:effectLst/>
                        <a:latin typeface="Serifa B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Injection drug users (IDU)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 30%/</a:t>
                      </a:r>
                      <a:r>
                        <a:rPr kumimoji="0" lang="en-US" sz="2200" b="0" i="0" u="none" strike="noStrike" cap="none" normalizeH="0" baseline="0" dirty="0" err="1" smtClean="0">
                          <a:ln>
                            <a:noFill/>
                          </a:ln>
                          <a:solidFill>
                            <a:schemeClr val="tx1"/>
                          </a:solidFill>
                          <a:effectLst/>
                          <a:latin typeface="Serifa BT" pitchFamily="18" charset="0"/>
                        </a:rPr>
                        <a:t>yr</a:t>
                      </a:r>
                      <a:endParaRPr kumimoji="0" lang="en-US" sz="2200" b="0" i="0" u="none" strike="noStrike" cap="none" normalizeH="0" baseline="0" dirty="0" smtClean="0">
                        <a:ln>
                          <a:noFill/>
                        </a:ln>
                        <a:solidFill>
                          <a:schemeClr val="tx1"/>
                        </a:solidFill>
                        <a:effectLst/>
                        <a:latin typeface="Serifa BT" pitchFamily="18" charset="0"/>
                      </a:endParaRPr>
                    </a:p>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≥60% acute/</a:t>
                      </a:r>
                      <a:r>
                        <a:rPr kumimoji="0" lang="en-US" sz="2200" b="0" i="0" u="none" strike="noStrike" cap="none" normalizeH="0" baseline="0" dirty="0" err="1" smtClean="0">
                          <a:ln>
                            <a:noFill/>
                          </a:ln>
                          <a:solidFill>
                            <a:schemeClr val="tx1"/>
                          </a:solidFill>
                          <a:effectLst/>
                          <a:latin typeface="Serifa BT" pitchFamily="18" charset="0"/>
                        </a:rPr>
                        <a:t>yr</a:t>
                      </a:r>
                      <a:endParaRPr kumimoji="0" lang="en-US" sz="2200" b="0" i="0" u="none" strike="noStrike" cap="none" normalizeH="0" baseline="0" dirty="0" smtClean="0">
                        <a:ln>
                          <a:noFill/>
                        </a:ln>
                        <a:solidFill>
                          <a:schemeClr val="tx1"/>
                        </a:solidFill>
                        <a:effectLst/>
                        <a:latin typeface="Serifa B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 12-30% acute/yr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endParaRPr kumimoji="0" lang="en-US" sz="2200" b="0" i="0" u="none" strike="noStrike" cap="none" normalizeH="0" baseline="0" smtClean="0">
                        <a:ln>
                          <a:noFill/>
                        </a:ln>
                        <a:solidFill>
                          <a:schemeClr val="tx1"/>
                        </a:solidFill>
                        <a:effectLst/>
                        <a:latin typeface="Serifa BT" pitchFamily="18" charset="0"/>
                      </a:endParaRPr>
                    </a:p>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~30%/yr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Blood Tx</a:t>
                      </a:r>
                      <a:r>
                        <a:rPr kumimoji="0" lang="en-US" sz="2000" b="0" i="0" u="none" strike="noStrike" cap="none" normalizeH="0" baseline="0" smtClean="0">
                          <a:ln>
                            <a:noFill/>
                          </a:ln>
                          <a:solidFill>
                            <a:schemeClr val="tx1"/>
                          </a:solidFill>
                          <a:effectLst/>
                          <a:latin typeface="Serifa BT" pitchFamily="18" charset="0"/>
                        </a:rPr>
                        <a:t> </a:t>
                      </a:r>
                      <a:endParaRPr kumimoji="0" lang="en-US" sz="2200" b="0" i="0" u="none" strike="noStrike" cap="none" normalizeH="0" baseline="0" smtClean="0">
                        <a:ln>
                          <a:noFill/>
                        </a:ln>
                        <a:solidFill>
                          <a:schemeClr val="tx1"/>
                        </a:solidFill>
                        <a:effectLst/>
                        <a:latin typeface="Serifa BT"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Now rare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Rare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Rare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Sporadic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10%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endParaRPr kumimoji="0" lang="en-US" sz="2200" b="0" i="0" u="none" strike="noStrike" cap="none" normalizeH="0" baseline="0" smtClean="0">
                        <a:ln>
                          <a:noFill/>
                        </a:ln>
                        <a:solidFill>
                          <a:schemeClr val="tx1"/>
                        </a:solidFill>
                        <a:effectLst/>
                        <a:latin typeface="Serifa B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Needle-stick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0.44-10%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3-40%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Tattoos/Piercing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Sexual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Highest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Higher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508000">
                <a:tc>
                  <a:txBody>
                    <a:bodyPr/>
                    <a:lstStyle/>
                    <a:p>
                      <a:pPr marL="0" marR="0" lvl="0" indent="0" algn="l"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Vertical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smtClean="0">
                          <a:ln>
                            <a:noFill/>
                          </a:ln>
                          <a:solidFill>
                            <a:schemeClr val="tx1"/>
                          </a:solidFill>
                          <a:effectLst/>
                          <a:latin typeface="Serifa BT"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3300"/>
                        </a:buClr>
                        <a:buSzPct val="65000"/>
                        <a:buFont typeface="Wingdings" pitchFamily="2" charset="2"/>
                        <a:buNone/>
                        <a:tabLst/>
                      </a:pPr>
                      <a:r>
                        <a:rPr kumimoji="0" lang="en-US" sz="2200" b="0" i="0" u="none" strike="noStrike" cap="none" normalizeH="0" baseline="0" dirty="0" smtClean="0">
                          <a:ln>
                            <a:noFill/>
                          </a:ln>
                          <a:solidFill>
                            <a:schemeClr val="tx1"/>
                          </a:solidFill>
                          <a:effectLst/>
                          <a:latin typeface="Serifa BT" pitchFamily="18"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366446" y="260648"/>
            <a:ext cx="8382000" cy="606896"/>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Natural History of HCV Infection</a:t>
            </a:r>
          </a:p>
        </p:txBody>
      </p:sp>
      <p:grpSp>
        <p:nvGrpSpPr>
          <p:cNvPr id="2" name="Gruppieren 1"/>
          <p:cNvGrpSpPr/>
          <p:nvPr/>
        </p:nvGrpSpPr>
        <p:grpSpPr>
          <a:xfrm>
            <a:off x="107504" y="1996956"/>
            <a:ext cx="8807896" cy="3733800"/>
            <a:chOff x="609600" y="1447800"/>
            <a:chExt cx="8382000" cy="3733800"/>
          </a:xfrm>
        </p:grpSpPr>
        <p:sp>
          <p:nvSpPr>
            <p:cNvPr id="22532" name="Freeform 2"/>
            <p:cNvSpPr>
              <a:spLocks/>
            </p:cNvSpPr>
            <p:nvPr/>
          </p:nvSpPr>
          <p:spPr bwMode="auto">
            <a:xfrm>
              <a:off x="609600" y="1447800"/>
              <a:ext cx="4267200" cy="3733800"/>
            </a:xfrm>
            <a:custGeom>
              <a:avLst/>
              <a:gdLst>
                <a:gd name="T0" fmla="*/ 2688 w 2688"/>
                <a:gd name="T1" fmla="*/ 2304 h 2304"/>
                <a:gd name="T2" fmla="*/ 0 w 2688"/>
                <a:gd name="T3" fmla="*/ 2304 h 2304"/>
                <a:gd name="T4" fmla="*/ 0 w 2688"/>
                <a:gd name="T5" fmla="*/ 0 h 2304"/>
                <a:gd name="T6" fmla="*/ 2688 w 2688"/>
                <a:gd name="T7" fmla="*/ 0 h 2304"/>
                <a:gd name="T8" fmla="*/ 2688 w 2688"/>
                <a:gd name="T9" fmla="*/ 2304 h 2304"/>
                <a:gd name="T10" fmla="*/ 0 60000 65536"/>
                <a:gd name="T11" fmla="*/ 0 60000 65536"/>
                <a:gd name="T12" fmla="*/ 0 60000 65536"/>
                <a:gd name="T13" fmla="*/ 0 60000 65536"/>
                <a:gd name="T14" fmla="*/ 0 60000 65536"/>
                <a:gd name="T15" fmla="*/ 0 w 2688"/>
                <a:gd name="T16" fmla="*/ 0 h 2304"/>
                <a:gd name="T17" fmla="*/ 2688 w 2688"/>
                <a:gd name="T18" fmla="*/ 2304 h 2304"/>
              </a:gdLst>
              <a:ahLst/>
              <a:cxnLst>
                <a:cxn ang="T10">
                  <a:pos x="T0" y="T1"/>
                </a:cxn>
                <a:cxn ang="T11">
                  <a:pos x="T2" y="T3"/>
                </a:cxn>
                <a:cxn ang="T12">
                  <a:pos x="T4" y="T5"/>
                </a:cxn>
                <a:cxn ang="T13">
                  <a:pos x="T6" y="T7"/>
                </a:cxn>
                <a:cxn ang="T14">
                  <a:pos x="T8" y="T9"/>
                </a:cxn>
              </a:cxnLst>
              <a:rect l="T15" t="T16" r="T17" b="T18"/>
              <a:pathLst>
                <a:path w="2688" h="2304">
                  <a:moveTo>
                    <a:pt x="2688" y="2304"/>
                  </a:moveTo>
                  <a:lnTo>
                    <a:pt x="0" y="2304"/>
                  </a:lnTo>
                  <a:lnTo>
                    <a:pt x="0" y="0"/>
                  </a:lnTo>
                  <a:lnTo>
                    <a:pt x="2688" y="0"/>
                  </a:lnTo>
                  <a:lnTo>
                    <a:pt x="2688" y="2304"/>
                  </a:lnTo>
                  <a:close/>
                </a:path>
              </a:pathLst>
            </a:custGeom>
            <a:gradFill rotWithShape="0">
              <a:gsLst>
                <a:gs pos="0">
                  <a:srgbClr val="696820"/>
                </a:gs>
                <a:gs pos="50000">
                  <a:srgbClr val="E3E046"/>
                </a:gs>
                <a:gs pos="100000">
                  <a:srgbClr val="696820"/>
                </a:gs>
              </a:gsLst>
              <a:lin ang="0" scaled="1"/>
            </a:gra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22533" name="Freeform 3"/>
            <p:cNvSpPr>
              <a:spLocks/>
            </p:cNvSpPr>
            <p:nvPr/>
          </p:nvSpPr>
          <p:spPr bwMode="auto">
            <a:xfrm>
              <a:off x="4876800" y="1447800"/>
              <a:ext cx="4114800" cy="3733800"/>
            </a:xfrm>
            <a:custGeom>
              <a:avLst/>
              <a:gdLst>
                <a:gd name="T0" fmla="*/ 2688 w 2688"/>
                <a:gd name="T1" fmla="*/ 2304 h 2304"/>
                <a:gd name="T2" fmla="*/ 0 w 2688"/>
                <a:gd name="T3" fmla="*/ 2304 h 2304"/>
                <a:gd name="T4" fmla="*/ 0 w 2688"/>
                <a:gd name="T5" fmla="*/ 0 h 2304"/>
                <a:gd name="T6" fmla="*/ 2688 w 2688"/>
                <a:gd name="T7" fmla="*/ 0 h 2304"/>
                <a:gd name="T8" fmla="*/ 2688 w 2688"/>
                <a:gd name="T9" fmla="*/ 2304 h 2304"/>
                <a:gd name="T10" fmla="*/ 0 60000 65536"/>
                <a:gd name="T11" fmla="*/ 0 60000 65536"/>
                <a:gd name="T12" fmla="*/ 0 60000 65536"/>
                <a:gd name="T13" fmla="*/ 0 60000 65536"/>
                <a:gd name="T14" fmla="*/ 0 60000 65536"/>
                <a:gd name="T15" fmla="*/ 0 w 2688"/>
                <a:gd name="T16" fmla="*/ 0 h 2304"/>
                <a:gd name="T17" fmla="*/ 2688 w 2688"/>
                <a:gd name="T18" fmla="*/ 2304 h 2304"/>
              </a:gdLst>
              <a:ahLst/>
              <a:cxnLst>
                <a:cxn ang="T10">
                  <a:pos x="T0" y="T1"/>
                </a:cxn>
                <a:cxn ang="T11">
                  <a:pos x="T2" y="T3"/>
                </a:cxn>
                <a:cxn ang="T12">
                  <a:pos x="T4" y="T5"/>
                </a:cxn>
                <a:cxn ang="T13">
                  <a:pos x="T6" y="T7"/>
                </a:cxn>
                <a:cxn ang="T14">
                  <a:pos x="T8" y="T9"/>
                </a:cxn>
              </a:cxnLst>
              <a:rect l="T15" t="T16" r="T17" b="T18"/>
              <a:pathLst>
                <a:path w="2688" h="2304">
                  <a:moveTo>
                    <a:pt x="2688" y="2304"/>
                  </a:moveTo>
                  <a:lnTo>
                    <a:pt x="0" y="2304"/>
                  </a:lnTo>
                  <a:lnTo>
                    <a:pt x="0" y="0"/>
                  </a:lnTo>
                  <a:lnTo>
                    <a:pt x="2688" y="0"/>
                  </a:lnTo>
                  <a:lnTo>
                    <a:pt x="2688" y="2304"/>
                  </a:lnTo>
                  <a:close/>
                </a:path>
              </a:pathLst>
            </a:custGeom>
            <a:solidFill>
              <a:srgbClr val="C0C0C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nvGrpSpPr>
            <p:cNvPr id="22534" name="Group 6"/>
            <p:cNvGrpSpPr>
              <a:grpSpLocks/>
            </p:cNvGrpSpPr>
            <p:nvPr/>
          </p:nvGrpSpPr>
          <p:grpSpPr bwMode="auto">
            <a:xfrm>
              <a:off x="5410200" y="2438403"/>
              <a:ext cx="3022600" cy="461963"/>
              <a:chOff x="3568" y="1737"/>
              <a:chExt cx="1904" cy="291"/>
            </a:xfrm>
          </p:grpSpPr>
          <p:sp>
            <p:nvSpPr>
              <p:cNvPr id="22541" name="Text Box 7"/>
              <p:cNvSpPr txBox="1">
                <a:spLocks noChangeArrowheads="1"/>
              </p:cNvSpPr>
              <p:nvPr/>
            </p:nvSpPr>
            <p:spPr bwMode="auto">
              <a:xfrm>
                <a:off x="3568" y="1737"/>
                <a:ext cx="621" cy="291"/>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a:t>
                </a:r>
                <a:r>
                  <a:rPr lang="en-US" sz="2400" b="1">
                    <a:latin typeface="Times New Roman" pitchFamily="18" charset="0"/>
                    <a:cs typeface="Times New Roman" pitchFamily="18" charset="0"/>
                  </a:rPr>
                  <a:t>25%</a:t>
                </a:r>
                <a:r>
                  <a:rPr lang="en-US" sz="2000" b="1">
                    <a:latin typeface="Times New Roman" pitchFamily="18" charset="0"/>
                    <a:cs typeface="Times New Roman" pitchFamily="18" charset="0"/>
                  </a:rPr>
                  <a:t> </a:t>
                </a:r>
                <a:r>
                  <a:rPr lang="en-US" sz="1200" b="1">
                    <a:latin typeface="Times New Roman" pitchFamily="18" charset="0"/>
                    <a:cs typeface="Times New Roman" pitchFamily="18" charset="0"/>
                  </a:rPr>
                  <a:t> </a:t>
                </a:r>
              </a:p>
            </p:txBody>
          </p:sp>
          <p:sp>
            <p:nvSpPr>
              <p:cNvPr id="22542" name="Line 8"/>
              <p:cNvSpPr>
                <a:spLocks noChangeShapeType="1"/>
              </p:cNvSpPr>
              <p:nvPr/>
            </p:nvSpPr>
            <p:spPr bwMode="auto">
              <a:xfrm>
                <a:off x="4080" y="1872"/>
                <a:ext cx="1392" cy="0"/>
              </a:xfrm>
              <a:prstGeom prst="line">
                <a:avLst/>
              </a:prstGeom>
              <a:noFill/>
              <a:ln w="2857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grpSp>
        <p:sp>
          <p:nvSpPr>
            <p:cNvPr id="22535" name="Text Box 9"/>
            <p:cNvSpPr txBox="1">
              <a:spLocks noChangeArrowheads="1"/>
            </p:cNvSpPr>
            <p:nvPr/>
          </p:nvSpPr>
          <p:spPr bwMode="auto">
            <a:xfrm>
              <a:off x="6172200" y="2286000"/>
              <a:ext cx="1845377" cy="338554"/>
            </a:xfrm>
            <a:prstGeom prst="rect">
              <a:avLst/>
            </a:prstGeom>
            <a:noFill/>
            <a:ln w="9525">
              <a:noFill/>
              <a:miter lim="800000"/>
              <a:headEnd/>
              <a:tailEnd/>
            </a:ln>
          </p:spPr>
          <p:txBody>
            <a:bodyPr wrap="none">
              <a:spAutoFit/>
            </a:bodyPr>
            <a:lstStyle/>
            <a:p>
              <a:pPr eaLnBrk="0" hangingPunct="0"/>
              <a:r>
                <a:rPr lang="en-US" sz="1600" b="1" i="1" dirty="0">
                  <a:solidFill>
                    <a:srgbClr val="931E42"/>
                  </a:solidFill>
                  <a:latin typeface="Times New Roman" pitchFamily="18" charset="0"/>
                  <a:cs typeface="Times New Roman" pitchFamily="18" charset="0"/>
                </a:rPr>
                <a:t>Chronic </a:t>
              </a:r>
              <a:r>
                <a:rPr lang="en-US" sz="1600" b="1" i="1" dirty="0" err="1">
                  <a:solidFill>
                    <a:srgbClr val="931E42"/>
                  </a:solidFill>
                  <a:latin typeface="Times New Roman" pitchFamily="18" charset="0"/>
                  <a:cs typeface="Times New Roman" pitchFamily="18" charset="0"/>
                </a:rPr>
                <a:t>progressors</a:t>
              </a:r>
              <a:endParaRPr lang="en-US" sz="1600" dirty="0">
                <a:latin typeface="Times New Roman" pitchFamily="18" charset="0"/>
                <a:cs typeface="Times New Roman" pitchFamily="18" charset="0"/>
              </a:endParaRPr>
            </a:p>
          </p:txBody>
        </p:sp>
        <p:sp>
          <p:nvSpPr>
            <p:cNvPr id="22536" name="Text Box 10"/>
            <p:cNvSpPr txBox="1">
              <a:spLocks noChangeArrowheads="1"/>
            </p:cNvSpPr>
            <p:nvPr/>
          </p:nvSpPr>
          <p:spPr bwMode="auto">
            <a:xfrm>
              <a:off x="671513" y="1600200"/>
              <a:ext cx="3214687" cy="457200"/>
            </a:xfrm>
            <a:prstGeom prst="rect">
              <a:avLst/>
            </a:prstGeom>
            <a:noFill/>
            <a:ln w="9525">
              <a:noFill/>
              <a:miter lim="800000"/>
              <a:headEnd/>
              <a:tailEnd/>
            </a:ln>
          </p:spPr>
          <p:txBody>
            <a:bodyPr wrap="none">
              <a:spAutoFit/>
            </a:bodyPr>
            <a:lstStyle/>
            <a:p>
              <a:pPr eaLnBrk="0" hangingPunct="0"/>
              <a:r>
                <a:rPr lang="en-US" sz="2400" b="1">
                  <a:latin typeface="Times New Roman" pitchFamily="18" charset="0"/>
                  <a:cs typeface="Times New Roman" pitchFamily="18" charset="0"/>
                </a:rPr>
                <a:t>ACUTE HEPATITIS C</a:t>
              </a:r>
            </a:p>
          </p:txBody>
        </p:sp>
        <p:sp>
          <p:nvSpPr>
            <p:cNvPr id="22537" name="Text Box 11"/>
            <p:cNvSpPr txBox="1">
              <a:spLocks noChangeArrowheads="1"/>
            </p:cNvSpPr>
            <p:nvPr/>
          </p:nvSpPr>
          <p:spPr bwMode="auto">
            <a:xfrm>
              <a:off x="5257800" y="1600200"/>
              <a:ext cx="3587750" cy="457200"/>
            </a:xfrm>
            <a:prstGeom prst="rect">
              <a:avLst/>
            </a:prstGeom>
            <a:noFill/>
            <a:ln w="9525">
              <a:noFill/>
              <a:miter lim="800000"/>
              <a:headEnd/>
              <a:tailEnd/>
            </a:ln>
          </p:spPr>
          <p:txBody>
            <a:bodyPr wrap="none">
              <a:spAutoFit/>
            </a:bodyPr>
            <a:lstStyle/>
            <a:p>
              <a:pPr eaLnBrk="0" hangingPunct="0"/>
              <a:r>
                <a:rPr lang="en-US" sz="2400" b="1" dirty="0">
                  <a:latin typeface="Times New Roman" pitchFamily="18" charset="0"/>
                  <a:cs typeface="Times New Roman" pitchFamily="18" charset="0"/>
                </a:rPr>
                <a:t>CHRONIC HEPATITIS C</a:t>
              </a:r>
            </a:p>
          </p:txBody>
        </p:sp>
        <p:sp>
          <p:nvSpPr>
            <p:cNvPr id="22538" name="Line 12"/>
            <p:cNvSpPr>
              <a:spLocks noChangeShapeType="1"/>
            </p:cNvSpPr>
            <p:nvPr/>
          </p:nvSpPr>
          <p:spPr bwMode="auto">
            <a:xfrm>
              <a:off x="4191000" y="1828800"/>
              <a:ext cx="990600" cy="0"/>
            </a:xfrm>
            <a:prstGeom prst="line">
              <a:avLst/>
            </a:prstGeom>
            <a:noFill/>
            <a:ln w="38100">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22539" name="Text Box 13"/>
            <p:cNvSpPr txBox="1">
              <a:spLocks noChangeArrowheads="1"/>
            </p:cNvSpPr>
            <p:nvPr/>
          </p:nvSpPr>
          <p:spPr bwMode="auto">
            <a:xfrm>
              <a:off x="4191000" y="1447800"/>
              <a:ext cx="810341" cy="276999"/>
            </a:xfrm>
            <a:prstGeom prst="rect">
              <a:avLst/>
            </a:prstGeom>
            <a:noFill/>
            <a:ln w="9525">
              <a:noFill/>
              <a:miter lim="800000"/>
              <a:headEnd/>
              <a:tailEnd/>
            </a:ln>
          </p:spPr>
          <p:txBody>
            <a:bodyPr wrap="none">
              <a:spAutoFit/>
            </a:bodyPr>
            <a:lstStyle/>
            <a:p>
              <a:pPr eaLnBrk="0" hangingPunct="0"/>
              <a:r>
                <a:rPr lang="en-US" sz="1200" b="1" dirty="0">
                  <a:latin typeface="Times New Roman" pitchFamily="18" charset="0"/>
                  <a:cs typeface="Times New Roman" pitchFamily="18" charset="0"/>
                </a:rPr>
                <a:t>70%-80%</a:t>
              </a:r>
            </a:p>
          </p:txBody>
        </p:sp>
      </p:grpSp>
      <p:pic>
        <p:nvPicPr>
          <p:cNvPr id="22540" name="Picture 5"/>
          <p:cNvPicPr>
            <a:picLocks noChangeAspect="1" noChangeArrowheads="1"/>
          </p:cNvPicPr>
          <p:nvPr/>
        </p:nvPicPr>
        <p:blipFill>
          <a:blip r:embed="rId2" cstate="print"/>
          <a:srcRect/>
          <a:stretch>
            <a:fillRect/>
          </a:stretch>
        </p:blipFill>
        <p:spPr bwMode="auto">
          <a:xfrm>
            <a:off x="-105307" y="1899718"/>
            <a:ext cx="9144000" cy="39775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9" descr="Gebäude_klein.jpg"/>
          <p:cNvPicPr>
            <a:picLocks noChangeAspect="1"/>
          </p:cNvPicPr>
          <p:nvPr/>
        </p:nvPicPr>
        <p:blipFill>
          <a:blip r:embed="rId3" cstate="print">
            <a:extLst>
              <a:ext uri="{28A0092B-C50C-407E-A947-70E740481C1C}">
                <a14:useLocalDpi xmlns="" xmlns:a14="http://schemas.microsoft.com/office/drawing/2010/main" val="0"/>
              </a:ext>
            </a:extLst>
          </a:blip>
          <a:srcRect t="5154" b="12592"/>
          <a:stretch>
            <a:fillRect/>
          </a:stretch>
        </p:blipFill>
        <p:spPr bwMode="auto">
          <a:xfrm>
            <a:off x="0" y="1570038"/>
            <a:ext cx="914400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Rechteck 10"/>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 y="1570038"/>
            <a:ext cx="9175750"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hteck 7"/>
          <p:cNvSpPr/>
          <p:nvPr/>
        </p:nvSpPr>
        <p:spPr>
          <a:xfrm>
            <a:off x="8524875" y="1570038"/>
            <a:ext cx="71438" cy="19685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Times New Roman" pitchFamily="18" charset="0"/>
            </a:endParaRPr>
          </a:p>
        </p:txBody>
      </p:sp>
      <p:sp>
        <p:nvSpPr>
          <p:cNvPr id="3" name="Textfeld 2"/>
          <p:cNvSpPr txBox="1"/>
          <p:nvPr/>
        </p:nvSpPr>
        <p:spPr>
          <a:xfrm>
            <a:off x="687635" y="1981246"/>
            <a:ext cx="7768729" cy="4401205"/>
          </a:xfrm>
          <a:prstGeom prst="rect">
            <a:avLst/>
          </a:prstGeom>
          <a:noFill/>
        </p:spPr>
        <p:txBody>
          <a:bodyPr wrap="square" rtlCol="0">
            <a:spAutoFit/>
          </a:bodyPr>
          <a:lstStyle/>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Overview infection with HCV</a:t>
            </a:r>
          </a:p>
          <a:p>
            <a:endParaRPr lang="en-AU" sz="2800" b="1" dirty="0" smtClean="0">
              <a:latin typeface="Times New Roman" pitchFamily="18" charset="0"/>
              <a:cs typeface="Times New Roman" pitchFamily="18" charset="0"/>
            </a:endParaRPr>
          </a:p>
          <a:p>
            <a:pPr marL="285750" indent="-285750">
              <a:buFont typeface="Arial" pitchFamily="34" charset="0"/>
              <a:buChar char="•"/>
            </a:pPr>
            <a:r>
              <a:rPr lang="en-AU" sz="2800" b="1" dirty="0" smtClean="0">
                <a:latin typeface="Times New Roman" pitchFamily="18" charset="0"/>
                <a:cs typeface="Times New Roman" pitchFamily="18" charset="0"/>
              </a:rPr>
              <a:t>Introduction HCV</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Impact of genotype in antiviral therapy</a:t>
            </a:r>
          </a:p>
          <a:p>
            <a:pPr marL="285750" indent="-285750">
              <a:buFont typeface="Arial" pitchFamily="34" charset="0"/>
              <a:buChar char="•"/>
            </a:pPr>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St. Petersburg variant</a:t>
            </a:r>
          </a:p>
          <a:p>
            <a:endParaRPr lang="en-AU" sz="2800" b="1" dirty="0" smtClean="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r>
              <a:rPr lang="en-AU" sz="2800" b="1" dirty="0" smtClean="0">
                <a:solidFill>
                  <a:schemeClr val="tx1">
                    <a:lumMod val="50000"/>
                    <a:lumOff val="50000"/>
                  </a:schemeClr>
                </a:solidFill>
                <a:latin typeface="Times New Roman" pitchFamily="18" charset="0"/>
                <a:cs typeface="Times New Roman" pitchFamily="18" charset="0"/>
              </a:rPr>
              <a:t>Conclusions</a:t>
            </a:r>
            <a:endParaRPr lang="en-AU" sz="2800" b="1" dirty="0">
              <a:solidFill>
                <a:schemeClr val="tx1">
                  <a:lumMod val="50000"/>
                  <a:lumOff val="50000"/>
                </a:schemeClr>
              </a:solidFill>
              <a:latin typeface="Times New Roman" pitchFamily="18" charset="0"/>
              <a:cs typeface="Times New Roman" pitchFamily="18" charset="0"/>
            </a:endParaRPr>
          </a:p>
          <a:p>
            <a:pPr marL="285750" indent="-285750">
              <a:buFont typeface="Arial" pitchFamily="34" charset="0"/>
              <a:buChar char="•"/>
            </a:pPr>
            <a:endParaRPr lang="de-DE" sz="2800" b="1" spc="30" dirty="0" smtClean="0"/>
          </a:p>
        </p:txBody>
      </p:sp>
    </p:spTree>
    <p:extLst>
      <p:ext uri="{BB962C8B-B14F-4D97-AF65-F5344CB8AC3E}">
        <p14:creationId xmlns="" xmlns:p14="http://schemas.microsoft.com/office/powerpoint/2010/main" val="3287098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6" descr="Picture1"/>
          <p:cNvPicPr>
            <a:picLocks noChangeAspect="1" noChangeArrowheads="1"/>
          </p:cNvPicPr>
          <p:nvPr/>
        </p:nvPicPr>
        <p:blipFill>
          <a:blip r:embed="rId3" cstate="print"/>
          <a:srcRect/>
          <a:stretch>
            <a:fillRect/>
          </a:stretch>
        </p:blipFill>
        <p:spPr bwMode="auto">
          <a:xfrm>
            <a:off x="384812" y="1676400"/>
            <a:ext cx="8001000" cy="5181600"/>
          </a:xfrm>
          <a:prstGeom prst="rect">
            <a:avLst/>
          </a:prstGeom>
          <a:noFill/>
          <a:ln w="9525">
            <a:noFill/>
            <a:miter lim="800000"/>
            <a:headEnd/>
            <a:tailEnd/>
          </a:ln>
        </p:spPr>
      </p:pic>
      <p:sp>
        <p:nvSpPr>
          <p:cNvPr id="8196" name="Text Box 17"/>
          <p:cNvSpPr txBox="1">
            <a:spLocks noChangeArrowheads="1"/>
          </p:cNvSpPr>
          <p:nvPr/>
        </p:nvSpPr>
        <p:spPr bwMode="auto">
          <a:xfrm>
            <a:off x="3946585" y="2928372"/>
            <a:ext cx="4896544" cy="3046988"/>
          </a:xfrm>
          <a:prstGeom prst="rect">
            <a:avLst/>
          </a:prstGeom>
          <a:noFill/>
          <a:ln w="9525">
            <a:noFill/>
            <a:miter lim="800000"/>
            <a:headEnd/>
            <a:tailEnd/>
          </a:ln>
        </p:spPr>
        <p:txBody>
          <a:bodyPr wrap="square">
            <a:spAutoFit/>
          </a:bodyPr>
          <a:lstStyle/>
          <a:p>
            <a:pPr eaLnBrk="0" hangingPunct="0"/>
            <a:r>
              <a:rPr lang="en-US" sz="2400" b="1" u="sng" dirty="0">
                <a:latin typeface="Times New Roman" pitchFamily="18" charset="0"/>
                <a:cs typeface="Times New Roman" pitchFamily="18" charset="0"/>
              </a:rPr>
              <a:t>Properties</a:t>
            </a:r>
            <a:endParaRPr lang="en-US" sz="2400" b="1" dirty="0">
              <a:latin typeface="Times New Roman" pitchFamily="18" charset="0"/>
              <a:cs typeface="Times New Roman" pitchFamily="18" charset="0"/>
            </a:endParaRPr>
          </a:p>
          <a:p>
            <a:pPr eaLnBrk="0" hangingPunct="0"/>
            <a:r>
              <a:rPr lang="en-US" sz="2400" dirty="0">
                <a:latin typeface="Times New Roman" pitchFamily="18" charset="0"/>
                <a:cs typeface="Times New Roman" pitchFamily="18" charset="0"/>
              </a:rPr>
              <a:t>Single strand RNA </a:t>
            </a:r>
          </a:p>
          <a:p>
            <a:pPr eaLnBrk="0" hangingPunct="0"/>
            <a:r>
              <a:rPr lang="en-US" sz="2400" dirty="0">
                <a:latin typeface="Times New Roman" pitchFamily="18" charset="0"/>
                <a:cs typeface="Times New Roman" pitchFamily="18" charset="0"/>
              </a:rPr>
              <a:t>Enveloped </a:t>
            </a:r>
          </a:p>
          <a:p>
            <a:pPr eaLnBrk="0" hangingPunct="0"/>
            <a:r>
              <a:rPr lang="en-US" sz="2400" dirty="0" err="1">
                <a:latin typeface="Times New Roman" pitchFamily="18" charset="0"/>
                <a:cs typeface="Times New Roman" pitchFamily="18" charset="0"/>
              </a:rPr>
              <a:t>Spheroidal</a:t>
            </a:r>
            <a:r>
              <a:rPr lang="en-US" sz="2400" dirty="0">
                <a:latin typeface="Times New Roman" pitchFamily="18" charset="0"/>
                <a:cs typeface="Times New Roman" pitchFamily="18" charset="0"/>
              </a:rPr>
              <a:t>: 40-60 nm in diameter.</a:t>
            </a:r>
          </a:p>
          <a:p>
            <a:pPr eaLnBrk="0" hangingPunct="0"/>
            <a:r>
              <a:rPr lang="en-US" sz="2400" dirty="0">
                <a:latin typeface="Times New Roman" pitchFamily="18" charset="0"/>
                <a:cs typeface="Times New Roman" pitchFamily="18" charset="0"/>
              </a:rPr>
              <a:t>Surface projections  (appears rough) </a:t>
            </a:r>
          </a:p>
          <a:p>
            <a:pPr eaLnBrk="0" hangingPunct="0"/>
            <a:r>
              <a:rPr lang="en-US" sz="2400" dirty="0">
                <a:latin typeface="Times New Roman" pitchFamily="18" charset="0"/>
                <a:cs typeface="Times New Roman" pitchFamily="18" charset="0"/>
              </a:rPr>
              <a:t>3 structural proteins</a:t>
            </a:r>
          </a:p>
          <a:p>
            <a:pPr eaLnBrk="0" hangingPunct="0"/>
            <a:r>
              <a:rPr lang="en-US" sz="2400" dirty="0">
                <a:latin typeface="Times New Roman" pitchFamily="18" charset="0"/>
                <a:cs typeface="Times New Roman" pitchFamily="18" charset="0"/>
              </a:rPr>
              <a:t>Variable number of non-structural proteins </a:t>
            </a:r>
          </a:p>
        </p:txBody>
      </p:sp>
      <p:sp>
        <p:nvSpPr>
          <p:cNvPr id="8197" name="Text Box 18"/>
          <p:cNvSpPr txBox="1">
            <a:spLocks noChangeArrowheads="1"/>
          </p:cNvSpPr>
          <p:nvPr/>
        </p:nvSpPr>
        <p:spPr bwMode="auto">
          <a:xfrm>
            <a:off x="381000" y="228600"/>
            <a:ext cx="6553200" cy="641350"/>
          </a:xfrm>
          <a:prstGeom prst="rect">
            <a:avLst/>
          </a:prstGeom>
          <a:noFill/>
          <a:ln w="9525">
            <a:noFill/>
            <a:miter lim="800000"/>
            <a:headEnd/>
            <a:tailEnd/>
          </a:ln>
        </p:spPr>
        <p:txBody>
          <a:bodyPr>
            <a:spAutoFit/>
          </a:bodyPr>
          <a:lstStyle/>
          <a:p>
            <a:pPr>
              <a:spcBef>
                <a:spcPct val="50000"/>
              </a:spcBef>
            </a:pPr>
            <a:r>
              <a:rPr lang="en-US" sz="3600" b="1" dirty="0">
                <a:latin typeface="Times New Roman" pitchFamily="18" charset="0"/>
                <a:cs typeface="Times New Roman" pitchFamily="18" charset="0"/>
              </a:rPr>
              <a:t>HCV is a </a:t>
            </a:r>
            <a:r>
              <a:rPr lang="en-US" sz="3600" b="1" dirty="0" err="1">
                <a:latin typeface="Times New Roman" pitchFamily="18" charset="0"/>
                <a:cs typeface="Times New Roman" pitchFamily="18" charset="0"/>
              </a:rPr>
              <a:t>Flavivirus</a:t>
            </a:r>
            <a:endParaRPr lang="en-US" sz="3600" b="1" dirty="0">
              <a:latin typeface="Times New Roman" pitchFamily="18" charset="0"/>
              <a:cs typeface="Times New Roman" pitchFamily="18" charset="0"/>
            </a:endParaRPr>
          </a:p>
        </p:txBody>
      </p:sp>
      <p:sp>
        <p:nvSpPr>
          <p:cNvPr id="8201" name="Text Box 29"/>
          <p:cNvSpPr txBox="1">
            <a:spLocks noChangeArrowheads="1"/>
          </p:cNvSpPr>
          <p:nvPr/>
        </p:nvSpPr>
        <p:spPr bwMode="auto">
          <a:xfrm>
            <a:off x="152400" y="5715000"/>
            <a:ext cx="2111475" cy="553998"/>
          </a:xfrm>
          <a:prstGeom prst="rect">
            <a:avLst/>
          </a:prstGeom>
          <a:noFill/>
          <a:ln w="9525">
            <a:noFill/>
            <a:miter lim="800000"/>
            <a:headEnd/>
            <a:tailEnd/>
          </a:ln>
        </p:spPr>
        <p:txBody>
          <a:bodyPr wrap="none">
            <a:spAutoFit/>
          </a:bodyPr>
          <a:lstStyle/>
          <a:p>
            <a:pPr eaLnBrk="0" hangingPunct="0"/>
            <a:r>
              <a:rPr lang="en-US" sz="1000" i="1" dirty="0">
                <a:latin typeface="Times New Roman" pitchFamily="18" charset="0"/>
                <a:cs typeface="Times New Roman" pitchFamily="18" charset="0"/>
              </a:rPr>
              <a:t>Courtesy of HCV sequence database:</a:t>
            </a:r>
          </a:p>
          <a:p>
            <a:pPr eaLnBrk="0" hangingPunct="0"/>
            <a:r>
              <a:rPr lang="en-US" sz="1000" i="1" dirty="0">
                <a:latin typeface="Times New Roman" pitchFamily="18" charset="0"/>
                <a:cs typeface="Times New Roman" pitchFamily="18" charset="0"/>
                <a:hlinkClick r:id="rId4"/>
              </a:rPr>
              <a:t>http://hcv.lanl.gov</a:t>
            </a:r>
            <a:endParaRPr lang="en-US" sz="1000" i="1" dirty="0">
              <a:latin typeface="Times New Roman" pitchFamily="18" charset="0"/>
              <a:cs typeface="Times New Roman" pitchFamily="18" charset="0"/>
            </a:endParaRPr>
          </a:p>
          <a:p>
            <a:pPr eaLnBrk="0" hangingPunct="0"/>
            <a:r>
              <a:rPr lang="en-US" sz="1000" i="1" dirty="0">
                <a:latin typeface="Times New Roman" pitchFamily="18" charset="0"/>
                <a:cs typeface="Times New Roman" pitchFamily="18" charset="0"/>
              </a:rPr>
              <a:t>And The Linnaean Society of London</a:t>
            </a:r>
          </a:p>
        </p:txBody>
      </p:sp>
      <p:sp>
        <p:nvSpPr>
          <p:cNvPr id="8202" name="Rectangle 30"/>
          <p:cNvSpPr>
            <a:spLocks noChangeArrowheads="1"/>
          </p:cNvSpPr>
          <p:nvPr/>
        </p:nvSpPr>
        <p:spPr bwMode="auto">
          <a:xfrm>
            <a:off x="533400" y="6324600"/>
            <a:ext cx="2097049" cy="246221"/>
          </a:xfrm>
          <a:prstGeom prst="rect">
            <a:avLst/>
          </a:prstGeom>
          <a:noFill/>
          <a:ln w="9525">
            <a:noFill/>
            <a:miter lim="800000"/>
            <a:headEnd/>
            <a:tailEnd/>
          </a:ln>
        </p:spPr>
        <p:txBody>
          <a:bodyPr wrap="none">
            <a:spAutoFit/>
          </a:bodyPr>
          <a:lstStyle/>
          <a:p>
            <a:pPr eaLnBrk="0" hangingPunct="0"/>
            <a:r>
              <a:rPr lang="en-US" sz="1000" i="1" dirty="0" err="1">
                <a:latin typeface="Times New Roman" pitchFamily="18" charset="0"/>
                <a:cs typeface="Times New Roman" pitchFamily="18" charset="0"/>
              </a:rPr>
              <a:t>Choo</a:t>
            </a:r>
            <a:r>
              <a:rPr lang="en-US" sz="1000" i="1" dirty="0">
                <a:latin typeface="Times New Roman" pitchFamily="18" charset="0"/>
                <a:cs typeface="Times New Roman" pitchFamily="18" charset="0"/>
              </a:rPr>
              <a:t> et al. Science1989: 244.359-62</a:t>
            </a:r>
            <a:endParaRPr lang="en-US" sz="1200" dirty="0">
              <a:latin typeface="Times New Roman" pitchFamily="18" charset="0"/>
              <a:cs typeface="Times New Roman" pitchFamily="18" charset="0"/>
            </a:endParaRPr>
          </a:p>
        </p:txBody>
      </p:sp>
      <p:pic>
        <p:nvPicPr>
          <p:cNvPr id="8203" name="Picture 31" descr="virus"/>
          <p:cNvPicPr>
            <a:picLocks noChangeAspect="1" noChangeArrowheads="1"/>
          </p:cNvPicPr>
          <p:nvPr/>
        </p:nvPicPr>
        <p:blipFill>
          <a:blip r:embed="rId5" cstate="print"/>
          <a:srcRect/>
          <a:stretch>
            <a:fillRect/>
          </a:stretch>
        </p:blipFill>
        <p:spPr bwMode="auto">
          <a:xfrm>
            <a:off x="2362200" y="5334000"/>
            <a:ext cx="1143000" cy="102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229600" cy="1139825"/>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HCV-1 Protein Structure</a:t>
            </a:r>
          </a:p>
        </p:txBody>
      </p:sp>
      <p:sp>
        <p:nvSpPr>
          <p:cNvPr id="10244" name="Rectangle 3"/>
          <p:cNvSpPr>
            <a:spLocks noChangeArrowheads="1"/>
          </p:cNvSpPr>
          <p:nvPr/>
        </p:nvSpPr>
        <p:spPr bwMode="auto">
          <a:xfrm>
            <a:off x="533400" y="6324600"/>
            <a:ext cx="6000361" cy="246221"/>
          </a:xfrm>
          <a:prstGeom prst="rect">
            <a:avLst/>
          </a:prstGeom>
          <a:noFill/>
          <a:ln w="9525">
            <a:noFill/>
            <a:miter lim="800000"/>
            <a:headEnd/>
            <a:tailEnd/>
          </a:ln>
        </p:spPr>
        <p:txBody>
          <a:bodyPr wrap="none">
            <a:spAutoFit/>
          </a:bodyPr>
          <a:lstStyle/>
          <a:p>
            <a:pPr eaLnBrk="0" hangingPunct="0"/>
            <a:r>
              <a:rPr lang="en-US" sz="1000" dirty="0" smtClean="0">
                <a:latin typeface="Times New Roman" pitchFamily="18" charset="0"/>
                <a:cs typeface="Times New Roman" pitchFamily="18" charset="0"/>
              </a:rPr>
              <a:t>http</a:t>
            </a:r>
            <a:r>
              <a:rPr lang="en-US" sz="1000" dirty="0">
                <a:latin typeface="Times New Roman" pitchFamily="18" charset="0"/>
                <a:cs typeface="Times New Roman" pitchFamily="18" charset="0"/>
              </a:rPr>
              <a:t>://www.ncbi.nlm.nih.gov/entrez/query.fcgi?cmd=Retrieve&amp;db=Protein&amp;list_uids=00130455&amp;dopt=GenPept</a:t>
            </a:r>
          </a:p>
        </p:txBody>
      </p:sp>
      <p:sp>
        <p:nvSpPr>
          <p:cNvPr id="10245" name="Rectangle 4"/>
          <p:cNvSpPr>
            <a:spLocks noChangeArrowheads="1"/>
          </p:cNvSpPr>
          <p:nvPr/>
        </p:nvSpPr>
        <p:spPr bwMode="auto">
          <a:xfrm>
            <a:off x="678195" y="4581128"/>
            <a:ext cx="7772400" cy="1107996"/>
          </a:xfrm>
          <a:prstGeom prst="rect">
            <a:avLst/>
          </a:prstGeom>
          <a:noFill/>
          <a:ln w="9525">
            <a:noFill/>
            <a:miter lim="800000"/>
            <a:headEnd/>
            <a:tailEnd/>
          </a:ln>
        </p:spPr>
        <p:txBody>
          <a:bodyPr>
            <a:spAutoFit/>
          </a:bodyPr>
          <a:lstStyle/>
          <a:p>
            <a:pPr eaLnBrk="0" hangingPunct="0">
              <a:lnSpc>
                <a:spcPct val="90000"/>
              </a:lnSpc>
              <a:spcBef>
                <a:spcPct val="30000"/>
              </a:spcBef>
              <a:buClr>
                <a:schemeClr val="tx1"/>
              </a:buClr>
              <a:buSzPct val="100000"/>
              <a:buFont typeface="Times" pitchFamily="18" charset="0"/>
              <a:buChar char="•"/>
            </a:pPr>
            <a:r>
              <a:rPr lang="en-US" sz="2000" b="1" dirty="0">
                <a:latin typeface="Times New Roman" pitchFamily="18" charset="0"/>
                <a:cs typeface="Times New Roman" pitchFamily="18" charset="0"/>
              </a:rPr>
              <a:t> 9.6 kb  + RNA  Open Reading Frame </a:t>
            </a:r>
          </a:p>
          <a:p>
            <a:pPr eaLnBrk="0" hangingPunct="0">
              <a:lnSpc>
                <a:spcPct val="90000"/>
              </a:lnSpc>
              <a:spcBef>
                <a:spcPct val="30000"/>
              </a:spcBef>
              <a:buClr>
                <a:schemeClr val="tx1"/>
              </a:buClr>
              <a:buSzPct val="100000"/>
              <a:buFontTx/>
              <a:buChar char="•"/>
            </a:pPr>
            <a:r>
              <a:rPr lang="en-US" sz="2000" b="1" dirty="0">
                <a:latin typeface="Times New Roman" pitchFamily="18" charset="0"/>
                <a:cs typeface="Times New Roman" pitchFamily="18" charset="0"/>
              </a:rPr>
              <a:t> 3010-3033 Amino Acid </a:t>
            </a:r>
            <a:r>
              <a:rPr lang="en-US" sz="2000" b="1" dirty="0" err="1">
                <a:latin typeface="Times New Roman" pitchFamily="18" charset="0"/>
                <a:cs typeface="Times New Roman" pitchFamily="18" charset="0"/>
              </a:rPr>
              <a:t>Polyprotein</a:t>
            </a:r>
            <a:r>
              <a:rPr lang="en-US" sz="2000" b="1" dirty="0">
                <a:latin typeface="Times New Roman" pitchFamily="18" charset="0"/>
                <a:cs typeface="Times New Roman" pitchFamily="18" charset="0"/>
              </a:rPr>
              <a:t> Precursor (HCV-1= 3011)</a:t>
            </a:r>
          </a:p>
          <a:p>
            <a:pPr eaLnBrk="0" hangingPunct="0">
              <a:lnSpc>
                <a:spcPct val="90000"/>
              </a:lnSpc>
              <a:spcBef>
                <a:spcPct val="30000"/>
              </a:spcBef>
              <a:buClr>
                <a:schemeClr val="tx1"/>
              </a:buClr>
              <a:buSzPct val="100000"/>
              <a:buFontTx/>
              <a:buChar char="•"/>
            </a:pPr>
            <a:r>
              <a:rPr lang="en-US" sz="2000" b="1" dirty="0">
                <a:latin typeface="Times New Roman" pitchFamily="18" charset="0"/>
                <a:cs typeface="Times New Roman" pitchFamily="18" charset="0"/>
              </a:rPr>
              <a:t> 10 Proteins:  Structural and </a:t>
            </a:r>
            <a:r>
              <a:rPr lang="en-US" sz="2000" b="1" dirty="0" smtClean="0">
                <a:latin typeface="Times New Roman" pitchFamily="18" charset="0"/>
                <a:cs typeface="Times New Roman" pitchFamily="18" charset="0"/>
              </a:rPr>
              <a:t>Nonstructural</a:t>
            </a:r>
            <a:endParaRPr lang="en-US" sz="2000" b="1" dirty="0">
              <a:latin typeface="Times New Roman" pitchFamily="18" charset="0"/>
              <a:cs typeface="Times New Roman" pitchFamily="18" charset="0"/>
            </a:endParaRPr>
          </a:p>
        </p:txBody>
      </p:sp>
      <p:sp>
        <p:nvSpPr>
          <p:cNvPr id="109" name="Text Box 50"/>
          <p:cNvSpPr txBox="1">
            <a:spLocks noChangeArrowheads="1"/>
          </p:cNvSpPr>
          <p:nvPr/>
        </p:nvSpPr>
        <p:spPr bwMode="auto">
          <a:xfrm>
            <a:off x="130729" y="3639585"/>
            <a:ext cx="941283" cy="400110"/>
          </a:xfrm>
          <a:prstGeom prst="rect">
            <a:avLst/>
          </a:prstGeom>
          <a:noFill/>
          <a:ln w="9525">
            <a:noFill/>
            <a:miter lim="800000"/>
            <a:headEnd/>
            <a:tailEnd/>
          </a:ln>
        </p:spPr>
        <p:txBody>
          <a:bodyPr wrap="none">
            <a:spAutoFit/>
          </a:bodyPr>
          <a:lstStyle/>
          <a:p>
            <a:pPr eaLnBrk="0" hangingPunct="0"/>
            <a:r>
              <a:rPr lang="en-US" sz="2000" b="1" dirty="0" smtClean="0">
                <a:latin typeface="Times New Roman" pitchFamily="18" charset="0"/>
                <a:cs typeface="Times New Roman" pitchFamily="18" charset="0"/>
              </a:rPr>
              <a:t>5’UTR</a:t>
            </a:r>
            <a:endParaRPr lang="en-US" sz="2000" b="1" dirty="0">
              <a:latin typeface="Times New Roman" pitchFamily="18" charset="0"/>
              <a:cs typeface="Times New Roman" pitchFamily="18" charset="0"/>
            </a:endParaRPr>
          </a:p>
        </p:txBody>
      </p:sp>
      <p:sp>
        <p:nvSpPr>
          <p:cNvPr id="111" name="Text Box 50"/>
          <p:cNvSpPr txBox="1">
            <a:spLocks noChangeArrowheads="1"/>
          </p:cNvSpPr>
          <p:nvPr/>
        </p:nvSpPr>
        <p:spPr bwMode="auto">
          <a:xfrm>
            <a:off x="8252465" y="3657916"/>
            <a:ext cx="941283" cy="400110"/>
          </a:xfrm>
          <a:prstGeom prst="rect">
            <a:avLst/>
          </a:prstGeom>
          <a:noFill/>
          <a:ln w="9525">
            <a:noFill/>
            <a:miter lim="800000"/>
            <a:headEnd/>
            <a:tailEnd/>
          </a:ln>
        </p:spPr>
        <p:txBody>
          <a:bodyPr wrap="none">
            <a:spAutoFit/>
          </a:bodyPr>
          <a:lstStyle/>
          <a:p>
            <a:pPr eaLnBrk="0" hangingPunct="0"/>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’UTR</a:t>
            </a:r>
            <a:endParaRPr lang="en-US" sz="2000" b="1" dirty="0">
              <a:latin typeface="Times New Roman" pitchFamily="18" charset="0"/>
              <a:cs typeface="Times New Roman" pitchFamily="18" charset="0"/>
            </a:endParaRPr>
          </a:p>
        </p:txBody>
      </p:sp>
      <p:grpSp>
        <p:nvGrpSpPr>
          <p:cNvPr id="5" name="Gruppieren 4"/>
          <p:cNvGrpSpPr/>
          <p:nvPr/>
        </p:nvGrpSpPr>
        <p:grpSpPr>
          <a:xfrm>
            <a:off x="255759" y="1894681"/>
            <a:ext cx="8681755" cy="1754188"/>
            <a:chOff x="533399" y="1902619"/>
            <a:chExt cx="8681755" cy="1754188"/>
          </a:xfrm>
        </p:grpSpPr>
        <p:grpSp>
          <p:nvGrpSpPr>
            <p:cNvPr id="10247" name="Group 6"/>
            <p:cNvGrpSpPr>
              <a:grpSpLocks/>
            </p:cNvGrpSpPr>
            <p:nvPr/>
          </p:nvGrpSpPr>
          <p:grpSpPr bwMode="auto">
            <a:xfrm>
              <a:off x="824737" y="2518569"/>
              <a:ext cx="8077200" cy="533400"/>
              <a:chOff x="600" y="2400"/>
              <a:chExt cx="4440" cy="336"/>
            </a:xfrm>
          </p:grpSpPr>
          <p:sp>
            <p:nvSpPr>
              <p:cNvPr id="10343" name="Line 7"/>
              <p:cNvSpPr>
                <a:spLocks noChangeShapeType="1"/>
              </p:cNvSpPr>
              <p:nvPr/>
            </p:nvSpPr>
            <p:spPr bwMode="auto">
              <a:xfrm>
                <a:off x="600" y="2400"/>
                <a:ext cx="4440" cy="0"/>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44" name="Line 8"/>
              <p:cNvSpPr>
                <a:spLocks noChangeShapeType="1"/>
              </p:cNvSpPr>
              <p:nvPr/>
            </p:nvSpPr>
            <p:spPr bwMode="auto">
              <a:xfrm>
                <a:off x="600" y="2736"/>
                <a:ext cx="4440" cy="0"/>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45" name="Line 9"/>
              <p:cNvSpPr>
                <a:spLocks noChangeShapeType="1"/>
              </p:cNvSpPr>
              <p:nvPr/>
            </p:nvSpPr>
            <p:spPr bwMode="auto">
              <a:xfrm>
                <a:off x="600" y="2400"/>
                <a:ext cx="0" cy="336"/>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46" name="Line 10"/>
              <p:cNvSpPr>
                <a:spLocks noChangeShapeType="1"/>
              </p:cNvSpPr>
              <p:nvPr/>
            </p:nvSpPr>
            <p:spPr bwMode="auto">
              <a:xfrm>
                <a:off x="5040" y="2400"/>
                <a:ext cx="0" cy="336"/>
              </a:xfrm>
              <a:prstGeom prst="line">
                <a:avLst/>
              </a:prstGeom>
              <a:noFill/>
              <a:ln w="2857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nvGrpSpPr>
            <p:cNvPr id="10248" name="Group 11"/>
            <p:cNvGrpSpPr>
              <a:grpSpLocks/>
            </p:cNvGrpSpPr>
            <p:nvPr/>
          </p:nvGrpSpPr>
          <p:grpSpPr bwMode="auto">
            <a:xfrm>
              <a:off x="812037" y="3051969"/>
              <a:ext cx="157163" cy="304800"/>
              <a:chOff x="596" y="2736"/>
              <a:chExt cx="96" cy="192"/>
            </a:xfrm>
          </p:grpSpPr>
          <p:sp>
            <p:nvSpPr>
              <p:cNvPr id="10341" name="Line 12"/>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42" name="Line 13"/>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nvGrpSpPr>
            <p:cNvPr id="10249" name="Group 14"/>
            <p:cNvGrpSpPr>
              <a:grpSpLocks/>
            </p:cNvGrpSpPr>
            <p:nvPr/>
          </p:nvGrpSpPr>
          <p:grpSpPr bwMode="auto">
            <a:xfrm>
              <a:off x="6196837" y="3051969"/>
              <a:ext cx="152400" cy="304800"/>
              <a:chOff x="596" y="2736"/>
              <a:chExt cx="96" cy="192"/>
            </a:xfrm>
          </p:grpSpPr>
          <p:sp>
            <p:nvSpPr>
              <p:cNvPr id="10339" name="Line 1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40" name="Line 1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250" name="Line 17"/>
            <p:cNvSpPr>
              <a:spLocks noChangeShapeType="1"/>
            </p:cNvSpPr>
            <p:nvPr/>
          </p:nvSpPr>
          <p:spPr bwMode="auto">
            <a:xfrm flipV="1">
              <a:off x="6209537" y="2518569"/>
              <a:ext cx="0" cy="525463"/>
            </a:xfrm>
            <a:prstGeom prst="line">
              <a:avLst/>
            </a:prstGeom>
            <a:noFill/>
            <a:ln w="9525">
              <a:solidFill>
                <a:schemeClr val="tx1"/>
              </a:solidFill>
              <a:prstDash val="dash"/>
              <a:round/>
              <a:headEnd/>
              <a:tailEnd/>
            </a:ln>
          </p:spPr>
          <p:txBody>
            <a:bodyPr wrap="none" anchor="ctr"/>
            <a:lstStyle/>
            <a:p>
              <a:endParaRPr lang="en-US">
                <a:latin typeface="Times New Roman" pitchFamily="18" charset="0"/>
                <a:cs typeface="Times New Roman" pitchFamily="18" charset="0"/>
              </a:endParaRPr>
            </a:p>
          </p:txBody>
        </p:sp>
        <p:grpSp>
          <p:nvGrpSpPr>
            <p:cNvPr id="10251" name="Group 18"/>
            <p:cNvGrpSpPr>
              <a:grpSpLocks/>
            </p:cNvGrpSpPr>
            <p:nvPr/>
          </p:nvGrpSpPr>
          <p:grpSpPr bwMode="auto">
            <a:xfrm>
              <a:off x="2424937" y="2518569"/>
              <a:ext cx="152400" cy="838200"/>
              <a:chOff x="1576" y="2400"/>
              <a:chExt cx="96" cy="528"/>
            </a:xfrm>
          </p:grpSpPr>
          <p:grpSp>
            <p:nvGrpSpPr>
              <p:cNvPr id="10335" name="Group 19"/>
              <p:cNvGrpSpPr>
                <a:grpSpLocks/>
              </p:cNvGrpSpPr>
              <p:nvPr/>
            </p:nvGrpSpPr>
            <p:grpSpPr bwMode="auto">
              <a:xfrm>
                <a:off x="1576" y="2736"/>
                <a:ext cx="96" cy="192"/>
                <a:chOff x="596" y="2736"/>
                <a:chExt cx="96" cy="192"/>
              </a:xfrm>
            </p:grpSpPr>
            <p:sp>
              <p:nvSpPr>
                <p:cNvPr id="10337" name="Line 20"/>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38" name="Line 21"/>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36" name="Line 22"/>
              <p:cNvSpPr>
                <a:spLocks noChangeShapeType="1"/>
              </p:cNvSpPr>
              <p:nvPr/>
            </p:nvSpPr>
            <p:spPr bwMode="auto">
              <a:xfrm flipV="1">
                <a:off x="1584" y="2400"/>
                <a:ext cx="0" cy="331"/>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nvGrpSpPr>
            <p:cNvPr id="10252" name="Group 23"/>
            <p:cNvGrpSpPr>
              <a:grpSpLocks/>
            </p:cNvGrpSpPr>
            <p:nvPr/>
          </p:nvGrpSpPr>
          <p:grpSpPr bwMode="auto">
            <a:xfrm>
              <a:off x="3702875" y="2518569"/>
              <a:ext cx="152400" cy="838200"/>
              <a:chOff x="2487" y="2400"/>
              <a:chExt cx="96" cy="528"/>
            </a:xfrm>
          </p:grpSpPr>
          <p:grpSp>
            <p:nvGrpSpPr>
              <p:cNvPr id="10331" name="Group 24"/>
              <p:cNvGrpSpPr>
                <a:grpSpLocks/>
              </p:cNvGrpSpPr>
              <p:nvPr/>
            </p:nvGrpSpPr>
            <p:grpSpPr bwMode="auto">
              <a:xfrm>
                <a:off x="2487" y="2736"/>
                <a:ext cx="96" cy="192"/>
                <a:chOff x="596" y="2736"/>
                <a:chExt cx="96" cy="192"/>
              </a:xfrm>
            </p:grpSpPr>
            <p:sp>
              <p:nvSpPr>
                <p:cNvPr id="10333" name="Line 2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34" name="Line 2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32" name="Line 27"/>
              <p:cNvSpPr>
                <a:spLocks noChangeShapeType="1"/>
              </p:cNvSpPr>
              <p:nvPr/>
            </p:nvSpPr>
            <p:spPr bwMode="auto">
              <a:xfrm flipV="1">
                <a:off x="2496" y="2400"/>
                <a:ext cx="0" cy="331"/>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nvGrpSpPr>
            <p:cNvPr id="10253" name="Group 28"/>
            <p:cNvGrpSpPr>
              <a:grpSpLocks/>
            </p:cNvGrpSpPr>
            <p:nvPr/>
          </p:nvGrpSpPr>
          <p:grpSpPr bwMode="auto">
            <a:xfrm>
              <a:off x="4520437" y="2518569"/>
              <a:ext cx="152400" cy="838200"/>
              <a:chOff x="2920" y="2400"/>
              <a:chExt cx="96" cy="528"/>
            </a:xfrm>
          </p:grpSpPr>
          <p:grpSp>
            <p:nvGrpSpPr>
              <p:cNvPr id="10327" name="Group 29"/>
              <p:cNvGrpSpPr>
                <a:grpSpLocks/>
              </p:cNvGrpSpPr>
              <p:nvPr/>
            </p:nvGrpSpPr>
            <p:grpSpPr bwMode="auto">
              <a:xfrm>
                <a:off x="2920" y="2736"/>
                <a:ext cx="96" cy="192"/>
                <a:chOff x="596" y="2736"/>
                <a:chExt cx="96" cy="192"/>
              </a:xfrm>
            </p:grpSpPr>
            <p:sp>
              <p:nvSpPr>
                <p:cNvPr id="10329" name="Line 30"/>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30" name="Line 31"/>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28" name="Line 32"/>
              <p:cNvSpPr>
                <a:spLocks noChangeShapeType="1"/>
              </p:cNvSpPr>
              <p:nvPr/>
            </p:nvSpPr>
            <p:spPr bwMode="auto">
              <a:xfrm flipV="1">
                <a:off x="2928" y="2400"/>
                <a:ext cx="0" cy="331"/>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254" name="Line 33"/>
            <p:cNvSpPr>
              <a:spLocks noChangeShapeType="1"/>
            </p:cNvSpPr>
            <p:nvPr/>
          </p:nvSpPr>
          <p:spPr bwMode="auto">
            <a:xfrm flipV="1">
              <a:off x="5574537" y="2518569"/>
              <a:ext cx="0" cy="525463"/>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nvGrpSpPr>
            <p:cNvPr id="10255" name="Group 34"/>
            <p:cNvGrpSpPr>
              <a:grpSpLocks/>
            </p:cNvGrpSpPr>
            <p:nvPr/>
          </p:nvGrpSpPr>
          <p:grpSpPr bwMode="auto">
            <a:xfrm>
              <a:off x="6946137" y="2518569"/>
              <a:ext cx="152400" cy="838200"/>
              <a:chOff x="4120" y="2400"/>
              <a:chExt cx="96" cy="528"/>
            </a:xfrm>
          </p:grpSpPr>
          <p:grpSp>
            <p:nvGrpSpPr>
              <p:cNvPr id="10323" name="Group 35"/>
              <p:cNvGrpSpPr>
                <a:grpSpLocks/>
              </p:cNvGrpSpPr>
              <p:nvPr/>
            </p:nvGrpSpPr>
            <p:grpSpPr bwMode="auto">
              <a:xfrm>
                <a:off x="4120" y="2736"/>
                <a:ext cx="96" cy="192"/>
                <a:chOff x="596" y="2736"/>
                <a:chExt cx="96" cy="192"/>
              </a:xfrm>
            </p:grpSpPr>
            <p:sp>
              <p:nvSpPr>
                <p:cNvPr id="10325" name="Line 36"/>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26" name="Line 37"/>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24" name="Line 38"/>
              <p:cNvSpPr>
                <a:spLocks noChangeShapeType="1"/>
              </p:cNvSpPr>
              <p:nvPr/>
            </p:nvSpPr>
            <p:spPr bwMode="auto">
              <a:xfrm flipV="1">
                <a:off x="4128" y="2400"/>
                <a:ext cx="0" cy="331"/>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nvGrpSpPr>
            <p:cNvPr id="10256" name="Group 39"/>
            <p:cNvGrpSpPr>
              <a:grpSpLocks/>
            </p:cNvGrpSpPr>
            <p:nvPr/>
          </p:nvGrpSpPr>
          <p:grpSpPr bwMode="auto">
            <a:xfrm>
              <a:off x="7733537" y="2509044"/>
              <a:ext cx="152400" cy="839788"/>
              <a:chOff x="4656" y="2394"/>
              <a:chExt cx="96" cy="529"/>
            </a:xfrm>
          </p:grpSpPr>
          <p:grpSp>
            <p:nvGrpSpPr>
              <p:cNvPr id="10319" name="Group 40"/>
              <p:cNvGrpSpPr>
                <a:grpSpLocks/>
              </p:cNvGrpSpPr>
              <p:nvPr/>
            </p:nvGrpSpPr>
            <p:grpSpPr bwMode="auto">
              <a:xfrm>
                <a:off x="4656" y="2731"/>
                <a:ext cx="96" cy="192"/>
                <a:chOff x="596" y="2736"/>
                <a:chExt cx="96" cy="192"/>
              </a:xfrm>
            </p:grpSpPr>
            <p:sp>
              <p:nvSpPr>
                <p:cNvPr id="10321" name="Line 41"/>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22" name="Line 42"/>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20" name="Line 43"/>
              <p:cNvSpPr>
                <a:spLocks noChangeShapeType="1"/>
              </p:cNvSpPr>
              <p:nvPr/>
            </p:nvSpPr>
            <p:spPr bwMode="auto">
              <a:xfrm flipV="1">
                <a:off x="4658" y="2394"/>
                <a:ext cx="0" cy="331"/>
              </a:xfrm>
              <a:prstGeom prst="line">
                <a:avLst/>
              </a:prstGeom>
              <a:noFill/>
              <a:ln w="9525">
                <a:solidFill>
                  <a:schemeClr val="tx1"/>
                </a:solidFill>
                <a:prstDash val="dash"/>
                <a:round/>
                <a:headEnd/>
                <a:tailEnd/>
              </a:ln>
            </p:spPr>
            <p:txBody>
              <a:bodyPr wrap="none" anchor="ctr"/>
              <a:lstStyle/>
              <a:p>
                <a:endParaRPr lang="en-US">
                  <a:latin typeface="Times New Roman" pitchFamily="18" charset="0"/>
                  <a:cs typeface="Times New Roman" pitchFamily="18" charset="0"/>
                </a:endParaRPr>
              </a:p>
            </p:txBody>
          </p:sp>
        </p:grpSp>
        <p:grpSp>
          <p:nvGrpSpPr>
            <p:cNvPr id="10257" name="Group 44"/>
            <p:cNvGrpSpPr>
              <a:grpSpLocks/>
            </p:cNvGrpSpPr>
            <p:nvPr/>
          </p:nvGrpSpPr>
          <p:grpSpPr bwMode="auto">
            <a:xfrm flipH="1">
              <a:off x="3177412" y="3051969"/>
              <a:ext cx="152400" cy="304800"/>
              <a:chOff x="596" y="2736"/>
              <a:chExt cx="96" cy="192"/>
            </a:xfrm>
          </p:grpSpPr>
          <p:sp>
            <p:nvSpPr>
              <p:cNvPr id="10317" name="Line 4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18" name="Line 4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258" name="Line 47"/>
            <p:cNvSpPr>
              <a:spLocks noChangeShapeType="1"/>
            </p:cNvSpPr>
            <p:nvPr/>
          </p:nvSpPr>
          <p:spPr bwMode="auto">
            <a:xfrm flipH="1" flipV="1">
              <a:off x="3320287" y="2518569"/>
              <a:ext cx="0" cy="525463"/>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59" name="Text Box 48"/>
            <p:cNvSpPr txBox="1">
              <a:spLocks noChangeArrowheads="1"/>
            </p:cNvSpPr>
            <p:nvPr/>
          </p:nvSpPr>
          <p:spPr bwMode="auto">
            <a:xfrm>
              <a:off x="5472937" y="3258344"/>
              <a:ext cx="441146" cy="246221"/>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Times New Roman" pitchFamily="18" charset="0"/>
                </a:rPr>
                <a:t>1658</a:t>
              </a:r>
            </a:p>
          </p:txBody>
        </p:sp>
        <p:sp>
          <p:nvSpPr>
            <p:cNvPr id="10260" name="Text Box 49"/>
            <p:cNvSpPr txBox="1">
              <a:spLocks noChangeArrowheads="1"/>
            </p:cNvSpPr>
            <p:nvPr/>
          </p:nvSpPr>
          <p:spPr bwMode="auto">
            <a:xfrm>
              <a:off x="613333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1712</a:t>
              </a:r>
            </a:p>
          </p:txBody>
        </p:sp>
        <p:sp>
          <p:nvSpPr>
            <p:cNvPr id="10261" name="Text Box 50"/>
            <p:cNvSpPr txBox="1">
              <a:spLocks noChangeArrowheads="1"/>
            </p:cNvSpPr>
            <p:nvPr/>
          </p:nvSpPr>
          <p:spPr bwMode="auto">
            <a:xfrm>
              <a:off x="1091437" y="2590007"/>
              <a:ext cx="368300" cy="396875"/>
            </a:xfrm>
            <a:prstGeom prst="rect">
              <a:avLst/>
            </a:prstGeom>
            <a:noFill/>
            <a:ln w="9525">
              <a:noFill/>
              <a:miter lim="800000"/>
              <a:headEnd/>
              <a:tailEnd/>
            </a:ln>
          </p:spPr>
          <p:txBody>
            <a:bodyPr wrap="none">
              <a:spAutoFit/>
            </a:bodyPr>
            <a:lstStyle/>
            <a:p>
              <a:pPr eaLnBrk="0" hangingPunct="0"/>
              <a:r>
                <a:rPr lang="en-US" sz="2000" b="1" dirty="0">
                  <a:latin typeface="Times New Roman" pitchFamily="18" charset="0"/>
                  <a:cs typeface="Times New Roman" pitchFamily="18" charset="0"/>
                </a:rPr>
                <a:t>C</a:t>
              </a:r>
            </a:p>
          </p:txBody>
        </p:sp>
        <p:sp>
          <p:nvSpPr>
            <p:cNvPr id="10262" name="Text Box 51"/>
            <p:cNvSpPr txBox="1">
              <a:spLocks noChangeArrowheads="1"/>
            </p:cNvSpPr>
            <p:nvPr/>
          </p:nvSpPr>
          <p:spPr bwMode="auto">
            <a:xfrm>
              <a:off x="1842325" y="2582069"/>
              <a:ext cx="498475" cy="40005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E1</a:t>
              </a:r>
            </a:p>
          </p:txBody>
        </p:sp>
        <p:sp>
          <p:nvSpPr>
            <p:cNvPr id="10263" name="Text Box 52"/>
            <p:cNvSpPr txBox="1">
              <a:spLocks noChangeArrowheads="1"/>
            </p:cNvSpPr>
            <p:nvPr/>
          </p:nvSpPr>
          <p:spPr bwMode="auto">
            <a:xfrm>
              <a:off x="2577337" y="2594769"/>
              <a:ext cx="498475" cy="40005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E2</a:t>
              </a:r>
            </a:p>
          </p:txBody>
        </p:sp>
        <p:sp>
          <p:nvSpPr>
            <p:cNvPr id="10264" name="Text Box 53"/>
            <p:cNvSpPr txBox="1">
              <a:spLocks noChangeArrowheads="1"/>
            </p:cNvSpPr>
            <p:nvPr/>
          </p:nvSpPr>
          <p:spPr bwMode="auto">
            <a:xfrm>
              <a:off x="3288537" y="2594769"/>
              <a:ext cx="470000"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P7</a:t>
              </a:r>
            </a:p>
          </p:txBody>
        </p:sp>
        <p:sp>
          <p:nvSpPr>
            <p:cNvPr id="10265" name="Text Box 54"/>
            <p:cNvSpPr txBox="1">
              <a:spLocks noChangeArrowheads="1"/>
            </p:cNvSpPr>
            <p:nvPr/>
          </p:nvSpPr>
          <p:spPr bwMode="auto">
            <a:xfrm>
              <a:off x="3834637" y="2594769"/>
              <a:ext cx="641522"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NS2</a:t>
              </a:r>
            </a:p>
          </p:txBody>
        </p:sp>
        <p:sp>
          <p:nvSpPr>
            <p:cNvPr id="10266" name="Text Box 55"/>
            <p:cNvSpPr txBox="1">
              <a:spLocks noChangeArrowheads="1"/>
            </p:cNvSpPr>
            <p:nvPr/>
          </p:nvSpPr>
          <p:spPr bwMode="auto">
            <a:xfrm>
              <a:off x="4749037" y="2594769"/>
              <a:ext cx="641522" cy="400110"/>
            </a:xfrm>
            <a:prstGeom prst="rect">
              <a:avLst/>
            </a:prstGeom>
            <a:noFill/>
            <a:ln w="9525">
              <a:noFill/>
              <a:miter lim="800000"/>
              <a:headEnd/>
              <a:tailEnd/>
            </a:ln>
          </p:spPr>
          <p:txBody>
            <a:bodyPr wrap="none">
              <a:spAutoFit/>
            </a:bodyPr>
            <a:lstStyle/>
            <a:p>
              <a:pPr eaLnBrk="0" hangingPunct="0"/>
              <a:r>
                <a:rPr lang="en-US" sz="2000" b="1" dirty="0">
                  <a:latin typeface="Times New Roman" pitchFamily="18" charset="0"/>
                  <a:cs typeface="Times New Roman" pitchFamily="18" charset="0"/>
                </a:rPr>
                <a:t>NS3</a:t>
              </a:r>
            </a:p>
          </p:txBody>
        </p:sp>
        <p:sp>
          <p:nvSpPr>
            <p:cNvPr id="10267" name="Text Box 56"/>
            <p:cNvSpPr txBox="1">
              <a:spLocks noChangeArrowheads="1"/>
            </p:cNvSpPr>
            <p:nvPr/>
          </p:nvSpPr>
          <p:spPr bwMode="auto">
            <a:xfrm>
              <a:off x="5522150" y="2594769"/>
              <a:ext cx="769763"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NS4a</a:t>
              </a:r>
            </a:p>
          </p:txBody>
        </p:sp>
        <p:sp>
          <p:nvSpPr>
            <p:cNvPr id="10268" name="Text Box 57"/>
            <p:cNvSpPr txBox="1">
              <a:spLocks noChangeArrowheads="1"/>
            </p:cNvSpPr>
            <p:nvPr/>
          </p:nvSpPr>
          <p:spPr bwMode="auto">
            <a:xfrm>
              <a:off x="6233350" y="2594769"/>
              <a:ext cx="784189"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NS4b</a:t>
              </a:r>
            </a:p>
          </p:txBody>
        </p:sp>
        <p:sp>
          <p:nvSpPr>
            <p:cNvPr id="10269" name="Text Box 58"/>
            <p:cNvSpPr txBox="1">
              <a:spLocks noChangeArrowheads="1"/>
            </p:cNvSpPr>
            <p:nvPr/>
          </p:nvSpPr>
          <p:spPr bwMode="auto">
            <a:xfrm>
              <a:off x="6995350" y="2582069"/>
              <a:ext cx="769763"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NS5a</a:t>
              </a:r>
            </a:p>
          </p:txBody>
        </p:sp>
        <p:sp>
          <p:nvSpPr>
            <p:cNvPr id="10270" name="Text Box 59"/>
            <p:cNvSpPr txBox="1">
              <a:spLocks noChangeArrowheads="1"/>
            </p:cNvSpPr>
            <p:nvPr/>
          </p:nvSpPr>
          <p:spPr bwMode="auto">
            <a:xfrm>
              <a:off x="7911337" y="2594769"/>
              <a:ext cx="784189" cy="400110"/>
            </a:xfrm>
            <a:prstGeom prst="rect">
              <a:avLst/>
            </a:prstGeom>
            <a:noFill/>
            <a:ln w="9525">
              <a:noFill/>
              <a:miter lim="800000"/>
              <a:headEnd/>
              <a:tailEnd/>
            </a:ln>
          </p:spPr>
          <p:txBody>
            <a:bodyPr wrap="none">
              <a:spAutoFit/>
            </a:bodyPr>
            <a:lstStyle/>
            <a:p>
              <a:pPr eaLnBrk="0" hangingPunct="0"/>
              <a:r>
                <a:rPr lang="en-US" sz="2000" b="1">
                  <a:latin typeface="Times New Roman" pitchFamily="18" charset="0"/>
                  <a:cs typeface="Times New Roman" pitchFamily="18" charset="0"/>
                </a:rPr>
                <a:t>NS5b</a:t>
              </a:r>
            </a:p>
          </p:txBody>
        </p:sp>
        <p:sp>
          <p:nvSpPr>
            <p:cNvPr id="10271" name="Text Box 60"/>
            <p:cNvSpPr txBox="1">
              <a:spLocks noChangeArrowheads="1"/>
            </p:cNvSpPr>
            <p:nvPr/>
          </p:nvSpPr>
          <p:spPr bwMode="auto">
            <a:xfrm>
              <a:off x="5879337" y="3255169"/>
              <a:ext cx="441146" cy="246221"/>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Times New Roman" pitchFamily="18" charset="0"/>
                </a:rPr>
                <a:t>1711</a:t>
              </a:r>
            </a:p>
          </p:txBody>
        </p:sp>
        <p:sp>
          <p:nvSpPr>
            <p:cNvPr id="10272" name="Text Box 61"/>
            <p:cNvSpPr txBox="1">
              <a:spLocks noChangeArrowheads="1"/>
            </p:cNvSpPr>
            <p:nvPr/>
          </p:nvSpPr>
          <p:spPr bwMode="auto">
            <a:xfrm>
              <a:off x="693343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1973</a:t>
              </a:r>
            </a:p>
          </p:txBody>
        </p:sp>
        <p:sp>
          <p:nvSpPr>
            <p:cNvPr id="10273" name="Text Box 62"/>
            <p:cNvSpPr txBox="1">
              <a:spLocks noChangeArrowheads="1"/>
            </p:cNvSpPr>
            <p:nvPr/>
          </p:nvSpPr>
          <p:spPr bwMode="auto">
            <a:xfrm>
              <a:off x="775258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2421</a:t>
              </a:r>
            </a:p>
          </p:txBody>
        </p:sp>
        <p:sp>
          <p:nvSpPr>
            <p:cNvPr id="10274" name="Text Box 63"/>
            <p:cNvSpPr txBox="1">
              <a:spLocks noChangeArrowheads="1"/>
            </p:cNvSpPr>
            <p:nvPr/>
          </p:nvSpPr>
          <p:spPr bwMode="auto">
            <a:xfrm>
              <a:off x="851458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3011</a:t>
              </a:r>
            </a:p>
          </p:txBody>
        </p:sp>
        <p:grpSp>
          <p:nvGrpSpPr>
            <p:cNvPr id="10275" name="Group 64"/>
            <p:cNvGrpSpPr>
              <a:grpSpLocks/>
            </p:cNvGrpSpPr>
            <p:nvPr/>
          </p:nvGrpSpPr>
          <p:grpSpPr bwMode="auto">
            <a:xfrm flipH="1">
              <a:off x="8762237" y="3051969"/>
              <a:ext cx="152400" cy="304800"/>
              <a:chOff x="596" y="2736"/>
              <a:chExt cx="96" cy="192"/>
            </a:xfrm>
          </p:grpSpPr>
          <p:sp>
            <p:nvSpPr>
              <p:cNvPr id="10315" name="Line 65"/>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16" name="Line 66"/>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276" name="Line 67"/>
            <p:cNvSpPr>
              <a:spLocks noChangeShapeType="1"/>
            </p:cNvSpPr>
            <p:nvPr/>
          </p:nvSpPr>
          <p:spPr bwMode="auto">
            <a:xfrm rot="21238466" flipH="1">
              <a:off x="7606537" y="3204369"/>
              <a:ext cx="152400" cy="1524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77" name="Line 68"/>
            <p:cNvSpPr>
              <a:spLocks noChangeShapeType="1"/>
            </p:cNvSpPr>
            <p:nvPr/>
          </p:nvSpPr>
          <p:spPr bwMode="auto">
            <a:xfrm rot="21238466" flipH="1">
              <a:off x="6819137" y="3204369"/>
              <a:ext cx="152400" cy="1524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78" name="Line 69"/>
            <p:cNvSpPr>
              <a:spLocks noChangeShapeType="1"/>
            </p:cNvSpPr>
            <p:nvPr/>
          </p:nvSpPr>
          <p:spPr bwMode="auto">
            <a:xfrm rot="21238466" flipH="1">
              <a:off x="6133337" y="3210719"/>
              <a:ext cx="76200" cy="762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79" name="Text Box 70"/>
            <p:cNvSpPr txBox="1">
              <a:spLocks noChangeArrowheads="1"/>
            </p:cNvSpPr>
            <p:nvPr/>
          </p:nvSpPr>
          <p:spPr bwMode="auto">
            <a:xfrm>
              <a:off x="737158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2420</a:t>
              </a:r>
            </a:p>
          </p:txBody>
        </p:sp>
        <p:sp>
          <p:nvSpPr>
            <p:cNvPr id="10280" name="Text Box 71"/>
            <p:cNvSpPr txBox="1">
              <a:spLocks noChangeArrowheads="1"/>
            </p:cNvSpPr>
            <p:nvPr/>
          </p:nvSpPr>
          <p:spPr bwMode="auto">
            <a:xfrm>
              <a:off x="657783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1972</a:t>
              </a:r>
            </a:p>
          </p:txBody>
        </p:sp>
        <p:grpSp>
          <p:nvGrpSpPr>
            <p:cNvPr id="10281" name="Group 72"/>
            <p:cNvGrpSpPr>
              <a:grpSpLocks/>
            </p:cNvGrpSpPr>
            <p:nvPr/>
          </p:nvGrpSpPr>
          <p:grpSpPr bwMode="auto">
            <a:xfrm>
              <a:off x="5474525" y="3051969"/>
              <a:ext cx="176213" cy="254000"/>
              <a:chOff x="3273" y="2020"/>
              <a:chExt cx="111" cy="160"/>
            </a:xfrm>
          </p:grpSpPr>
          <p:sp>
            <p:nvSpPr>
              <p:cNvPr id="10312" name="Line 73"/>
              <p:cNvSpPr>
                <a:spLocks noChangeShapeType="1"/>
              </p:cNvSpPr>
              <p:nvPr/>
            </p:nvSpPr>
            <p:spPr bwMode="auto">
              <a:xfrm>
                <a:off x="3335" y="2020"/>
                <a:ext cx="0" cy="92"/>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13" name="Line 74"/>
              <p:cNvSpPr>
                <a:spLocks noChangeShapeType="1"/>
              </p:cNvSpPr>
              <p:nvPr/>
            </p:nvSpPr>
            <p:spPr bwMode="auto">
              <a:xfrm rot="21238466" flipH="1">
                <a:off x="3273" y="2112"/>
                <a:ext cx="68" cy="68"/>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14" name="Line 75"/>
              <p:cNvSpPr>
                <a:spLocks noChangeShapeType="1"/>
              </p:cNvSpPr>
              <p:nvPr/>
            </p:nvSpPr>
            <p:spPr bwMode="auto">
              <a:xfrm rot="361534">
                <a:off x="3336" y="2116"/>
                <a:ext cx="48" cy="48"/>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282" name="Text Box 76"/>
            <p:cNvSpPr txBox="1">
              <a:spLocks noChangeArrowheads="1"/>
            </p:cNvSpPr>
            <p:nvPr/>
          </p:nvSpPr>
          <p:spPr bwMode="auto">
            <a:xfrm>
              <a:off x="448233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1027</a:t>
              </a:r>
            </a:p>
          </p:txBody>
        </p:sp>
        <p:sp>
          <p:nvSpPr>
            <p:cNvPr id="10283" name="Text Box 77"/>
            <p:cNvSpPr txBox="1">
              <a:spLocks noChangeArrowheads="1"/>
            </p:cNvSpPr>
            <p:nvPr/>
          </p:nvSpPr>
          <p:spPr bwMode="auto">
            <a:xfrm>
              <a:off x="516813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1657</a:t>
              </a:r>
            </a:p>
          </p:txBody>
        </p:sp>
        <p:sp>
          <p:nvSpPr>
            <p:cNvPr id="10284" name="Line 78"/>
            <p:cNvSpPr>
              <a:spLocks noChangeShapeType="1"/>
            </p:cNvSpPr>
            <p:nvPr/>
          </p:nvSpPr>
          <p:spPr bwMode="auto">
            <a:xfrm rot="21238466" flipH="1">
              <a:off x="4387087" y="3204369"/>
              <a:ext cx="152400" cy="1524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85" name="Text Box 79"/>
            <p:cNvSpPr txBox="1">
              <a:spLocks noChangeArrowheads="1"/>
            </p:cNvSpPr>
            <p:nvPr/>
          </p:nvSpPr>
          <p:spPr bwMode="auto">
            <a:xfrm>
              <a:off x="4120387" y="3394869"/>
              <a:ext cx="466794"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1026</a:t>
              </a:r>
            </a:p>
          </p:txBody>
        </p:sp>
        <p:sp>
          <p:nvSpPr>
            <p:cNvPr id="10286" name="Line 80"/>
            <p:cNvSpPr>
              <a:spLocks noChangeShapeType="1"/>
            </p:cNvSpPr>
            <p:nvPr/>
          </p:nvSpPr>
          <p:spPr bwMode="auto">
            <a:xfrm rot="21238466" flipH="1">
              <a:off x="3644137" y="3204369"/>
              <a:ext cx="76200" cy="762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87" name="Line 81"/>
            <p:cNvSpPr>
              <a:spLocks noChangeShapeType="1"/>
            </p:cNvSpPr>
            <p:nvPr/>
          </p:nvSpPr>
          <p:spPr bwMode="auto">
            <a:xfrm rot="361534">
              <a:off x="3320287" y="3204369"/>
              <a:ext cx="76200" cy="762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88" name="Text Box 82"/>
            <p:cNvSpPr txBox="1">
              <a:spLocks noChangeArrowheads="1"/>
            </p:cNvSpPr>
            <p:nvPr/>
          </p:nvSpPr>
          <p:spPr bwMode="auto">
            <a:xfrm>
              <a:off x="3644137" y="339486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810</a:t>
              </a:r>
            </a:p>
          </p:txBody>
        </p:sp>
        <p:sp>
          <p:nvSpPr>
            <p:cNvPr id="10289" name="Text Box 83"/>
            <p:cNvSpPr txBox="1">
              <a:spLocks noChangeArrowheads="1"/>
            </p:cNvSpPr>
            <p:nvPr/>
          </p:nvSpPr>
          <p:spPr bwMode="auto">
            <a:xfrm>
              <a:off x="3453637" y="3242469"/>
              <a:ext cx="377026" cy="246221"/>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Times New Roman" pitchFamily="18" charset="0"/>
                </a:rPr>
                <a:t>809</a:t>
              </a:r>
            </a:p>
          </p:txBody>
        </p:sp>
        <p:sp>
          <p:nvSpPr>
            <p:cNvPr id="10290" name="Text Box 84"/>
            <p:cNvSpPr txBox="1">
              <a:spLocks noChangeArrowheads="1"/>
            </p:cNvSpPr>
            <p:nvPr/>
          </p:nvSpPr>
          <p:spPr bwMode="auto">
            <a:xfrm>
              <a:off x="3199637" y="3242469"/>
              <a:ext cx="377026" cy="246221"/>
            </a:xfrm>
            <a:prstGeom prst="rect">
              <a:avLst/>
            </a:prstGeom>
            <a:noFill/>
            <a:ln w="9525">
              <a:noFill/>
              <a:miter lim="800000"/>
              <a:headEnd/>
              <a:tailEnd/>
            </a:ln>
          </p:spPr>
          <p:txBody>
            <a:bodyPr wrap="none">
              <a:spAutoFit/>
            </a:bodyPr>
            <a:lstStyle/>
            <a:p>
              <a:pPr eaLnBrk="0" hangingPunct="0"/>
              <a:r>
                <a:rPr lang="en-US" sz="1000">
                  <a:latin typeface="Times New Roman" pitchFamily="18" charset="0"/>
                  <a:cs typeface="Times New Roman" pitchFamily="18" charset="0"/>
                </a:rPr>
                <a:t>747</a:t>
              </a:r>
            </a:p>
          </p:txBody>
        </p:sp>
        <p:sp>
          <p:nvSpPr>
            <p:cNvPr id="10291" name="Text Box 85"/>
            <p:cNvSpPr txBox="1">
              <a:spLocks noChangeArrowheads="1"/>
            </p:cNvSpPr>
            <p:nvPr/>
          </p:nvSpPr>
          <p:spPr bwMode="auto">
            <a:xfrm>
              <a:off x="2964687" y="338851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746</a:t>
              </a:r>
            </a:p>
          </p:txBody>
        </p:sp>
        <p:sp>
          <p:nvSpPr>
            <p:cNvPr id="10292" name="Text Box 86"/>
            <p:cNvSpPr txBox="1">
              <a:spLocks noChangeArrowheads="1"/>
            </p:cNvSpPr>
            <p:nvPr/>
          </p:nvSpPr>
          <p:spPr bwMode="auto">
            <a:xfrm>
              <a:off x="2424937" y="339486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384</a:t>
              </a:r>
            </a:p>
          </p:txBody>
        </p:sp>
        <p:sp>
          <p:nvSpPr>
            <p:cNvPr id="10293" name="Text Box 87"/>
            <p:cNvSpPr txBox="1">
              <a:spLocks noChangeArrowheads="1"/>
            </p:cNvSpPr>
            <p:nvPr/>
          </p:nvSpPr>
          <p:spPr bwMode="auto">
            <a:xfrm>
              <a:off x="2101087" y="339486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383</a:t>
              </a:r>
            </a:p>
          </p:txBody>
        </p:sp>
        <p:grpSp>
          <p:nvGrpSpPr>
            <p:cNvPr id="10294" name="Group 88"/>
            <p:cNvGrpSpPr>
              <a:grpSpLocks/>
            </p:cNvGrpSpPr>
            <p:nvPr/>
          </p:nvGrpSpPr>
          <p:grpSpPr bwMode="auto">
            <a:xfrm>
              <a:off x="1478787" y="2518569"/>
              <a:ext cx="279400" cy="838200"/>
              <a:chOff x="796" y="2400"/>
              <a:chExt cx="176" cy="528"/>
            </a:xfrm>
          </p:grpSpPr>
          <p:sp>
            <p:nvSpPr>
              <p:cNvPr id="10306" name="Line 89"/>
              <p:cNvSpPr>
                <a:spLocks noChangeShapeType="1"/>
              </p:cNvSpPr>
              <p:nvPr/>
            </p:nvSpPr>
            <p:spPr bwMode="auto">
              <a:xfrm flipV="1">
                <a:off x="881" y="2400"/>
                <a:ext cx="0" cy="331"/>
              </a:xfrm>
              <a:prstGeom prst="line">
                <a:avLst/>
              </a:prstGeom>
              <a:no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nvGrpSpPr>
              <p:cNvPr id="10307" name="Group 90"/>
              <p:cNvGrpSpPr>
                <a:grpSpLocks/>
              </p:cNvGrpSpPr>
              <p:nvPr/>
            </p:nvGrpSpPr>
            <p:grpSpPr bwMode="auto">
              <a:xfrm>
                <a:off x="796" y="2736"/>
                <a:ext cx="176" cy="192"/>
                <a:chOff x="796" y="2736"/>
                <a:chExt cx="176" cy="192"/>
              </a:xfrm>
            </p:grpSpPr>
            <p:grpSp>
              <p:nvGrpSpPr>
                <p:cNvPr id="10308" name="Group 91"/>
                <p:cNvGrpSpPr>
                  <a:grpSpLocks/>
                </p:cNvGrpSpPr>
                <p:nvPr/>
              </p:nvGrpSpPr>
              <p:grpSpPr bwMode="auto">
                <a:xfrm>
                  <a:off x="876" y="2736"/>
                  <a:ext cx="96" cy="192"/>
                  <a:chOff x="596" y="2736"/>
                  <a:chExt cx="96" cy="192"/>
                </a:xfrm>
              </p:grpSpPr>
              <p:sp>
                <p:nvSpPr>
                  <p:cNvPr id="10310" name="Line 92"/>
                  <p:cNvSpPr>
                    <a:spLocks noChangeShapeType="1"/>
                  </p:cNvSpPr>
                  <p:nvPr/>
                </p:nvSpPr>
                <p:spPr bwMode="auto">
                  <a:xfrm>
                    <a:off x="603" y="2736"/>
                    <a:ext cx="0"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311" name="Line 93"/>
                  <p:cNvSpPr>
                    <a:spLocks noChangeShapeType="1"/>
                  </p:cNvSpPr>
                  <p:nvPr/>
                </p:nvSpPr>
                <p:spPr bwMode="auto">
                  <a:xfrm rot="361534">
                    <a:off x="5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
              <p:nvSpPr>
                <p:cNvPr id="10309" name="Line 94"/>
                <p:cNvSpPr>
                  <a:spLocks noChangeShapeType="1"/>
                </p:cNvSpPr>
                <p:nvPr/>
              </p:nvSpPr>
              <p:spPr bwMode="auto">
                <a:xfrm rot="21238466" flipH="1">
                  <a:off x="796" y="2832"/>
                  <a:ext cx="96" cy="96"/>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grpSp>
        <p:sp>
          <p:nvSpPr>
            <p:cNvPr id="10295" name="Line 95"/>
            <p:cNvSpPr>
              <a:spLocks noChangeShapeType="1"/>
            </p:cNvSpPr>
            <p:nvPr/>
          </p:nvSpPr>
          <p:spPr bwMode="auto">
            <a:xfrm rot="21238466" flipH="1">
              <a:off x="2291587" y="3204369"/>
              <a:ext cx="152400" cy="1524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296" name="Text Box 96"/>
            <p:cNvSpPr txBox="1">
              <a:spLocks noChangeArrowheads="1"/>
            </p:cNvSpPr>
            <p:nvPr/>
          </p:nvSpPr>
          <p:spPr bwMode="auto">
            <a:xfrm>
              <a:off x="1593087" y="338851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192</a:t>
              </a:r>
            </a:p>
          </p:txBody>
        </p:sp>
        <p:sp>
          <p:nvSpPr>
            <p:cNvPr id="10297" name="Text Box 97"/>
            <p:cNvSpPr txBox="1">
              <a:spLocks noChangeArrowheads="1"/>
            </p:cNvSpPr>
            <p:nvPr/>
          </p:nvSpPr>
          <p:spPr bwMode="auto">
            <a:xfrm>
              <a:off x="1250187" y="3394869"/>
              <a:ext cx="396262" cy="261610"/>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191</a:t>
              </a:r>
            </a:p>
          </p:txBody>
        </p:sp>
        <p:sp>
          <p:nvSpPr>
            <p:cNvPr id="10298" name="Text Box 98"/>
            <p:cNvSpPr txBox="1">
              <a:spLocks noChangeArrowheads="1"/>
            </p:cNvSpPr>
            <p:nvPr/>
          </p:nvSpPr>
          <p:spPr bwMode="auto">
            <a:xfrm>
              <a:off x="843787" y="3394869"/>
              <a:ext cx="263525" cy="261938"/>
            </a:xfrm>
            <a:prstGeom prst="rect">
              <a:avLst/>
            </a:prstGeom>
            <a:noFill/>
            <a:ln w="9525">
              <a:noFill/>
              <a:miter lim="800000"/>
              <a:headEnd/>
              <a:tailEnd/>
            </a:ln>
          </p:spPr>
          <p:txBody>
            <a:bodyPr wrap="none">
              <a:spAutoFit/>
            </a:bodyPr>
            <a:lstStyle/>
            <a:p>
              <a:pPr eaLnBrk="0" hangingPunct="0"/>
              <a:r>
                <a:rPr lang="en-US" sz="1100">
                  <a:latin typeface="Times New Roman" pitchFamily="18" charset="0"/>
                  <a:cs typeface="Times New Roman" pitchFamily="18" charset="0"/>
                </a:rPr>
                <a:t>1</a:t>
              </a:r>
            </a:p>
          </p:txBody>
        </p:sp>
        <p:sp>
          <p:nvSpPr>
            <p:cNvPr id="10299" name="Text Box 99"/>
            <p:cNvSpPr txBox="1">
              <a:spLocks noChangeArrowheads="1"/>
            </p:cNvSpPr>
            <p:nvPr/>
          </p:nvSpPr>
          <p:spPr bwMode="auto">
            <a:xfrm>
              <a:off x="1650237" y="1937544"/>
              <a:ext cx="1192955" cy="400110"/>
            </a:xfrm>
            <a:prstGeom prst="rect">
              <a:avLst/>
            </a:prstGeom>
            <a:noFill/>
            <a:ln w="9525">
              <a:noFill/>
              <a:miter lim="800000"/>
              <a:headEnd/>
              <a:tailEnd/>
            </a:ln>
          </p:spPr>
          <p:txBody>
            <a:bodyPr wrap="none">
              <a:spAutoFit/>
            </a:bodyPr>
            <a:lstStyle/>
            <a:p>
              <a:pPr eaLnBrk="0" hangingPunct="0"/>
              <a:r>
                <a:rPr lang="en-US" sz="2000">
                  <a:latin typeface="Times New Roman" pitchFamily="18" charset="0"/>
                  <a:cs typeface="Times New Roman" pitchFamily="18" charset="0"/>
                </a:rPr>
                <a:t>Structural</a:t>
              </a:r>
            </a:p>
          </p:txBody>
        </p:sp>
        <p:sp>
          <p:nvSpPr>
            <p:cNvPr id="10300" name="Text Box 100"/>
            <p:cNvSpPr txBox="1">
              <a:spLocks noChangeArrowheads="1"/>
            </p:cNvSpPr>
            <p:nvPr/>
          </p:nvSpPr>
          <p:spPr bwMode="auto">
            <a:xfrm>
              <a:off x="5398325" y="1902619"/>
              <a:ext cx="1677062" cy="400110"/>
            </a:xfrm>
            <a:prstGeom prst="rect">
              <a:avLst/>
            </a:prstGeom>
            <a:noFill/>
            <a:ln w="9525">
              <a:noFill/>
              <a:miter lim="800000"/>
              <a:headEnd/>
              <a:tailEnd/>
            </a:ln>
          </p:spPr>
          <p:txBody>
            <a:bodyPr wrap="none">
              <a:spAutoFit/>
            </a:bodyPr>
            <a:lstStyle/>
            <a:p>
              <a:pPr eaLnBrk="0" hangingPunct="0"/>
              <a:r>
                <a:rPr lang="en-US" sz="2000">
                  <a:latin typeface="Times New Roman" pitchFamily="18" charset="0"/>
                  <a:cs typeface="Times New Roman" pitchFamily="18" charset="0"/>
                </a:rPr>
                <a:t>Non-structural</a:t>
              </a:r>
            </a:p>
          </p:txBody>
        </p:sp>
        <p:sp>
          <p:nvSpPr>
            <p:cNvPr id="10301" name="Line 101"/>
            <p:cNvSpPr>
              <a:spLocks noChangeShapeType="1"/>
            </p:cNvSpPr>
            <p:nvPr/>
          </p:nvSpPr>
          <p:spPr bwMode="auto">
            <a:xfrm>
              <a:off x="3783837" y="2131219"/>
              <a:ext cx="1371600" cy="0"/>
            </a:xfrm>
            <a:prstGeom prst="line">
              <a:avLst/>
            </a:prstGeom>
            <a:noFill/>
            <a:ln w="9525">
              <a:solidFill>
                <a:schemeClr val="tx1"/>
              </a:solidFill>
              <a:round/>
              <a:headEnd type="triangle" w="med" len="med"/>
              <a:tailEnd/>
            </a:ln>
          </p:spPr>
          <p:txBody>
            <a:bodyPr wrap="none" anchor="ctr"/>
            <a:lstStyle/>
            <a:p>
              <a:endParaRPr lang="en-US">
                <a:latin typeface="Times New Roman" pitchFamily="18" charset="0"/>
                <a:cs typeface="Times New Roman" pitchFamily="18" charset="0"/>
              </a:endParaRPr>
            </a:p>
          </p:txBody>
        </p:sp>
        <p:sp>
          <p:nvSpPr>
            <p:cNvPr id="10302" name="Line 102"/>
            <p:cNvSpPr>
              <a:spLocks noChangeShapeType="1"/>
            </p:cNvSpPr>
            <p:nvPr/>
          </p:nvSpPr>
          <p:spPr bwMode="auto">
            <a:xfrm>
              <a:off x="7289037" y="2131219"/>
              <a:ext cx="13716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0303" name="Line 103"/>
            <p:cNvSpPr>
              <a:spLocks noChangeShapeType="1"/>
            </p:cNvSpPr>
            <p:nvPr/>
          </p:nvSpPr>
          <p:spPr bwMode="auto">
            <a:xfrm>
              <a:off x="812037" y="2131219"/>
              <a:ext cx="838200" cy="0"/>
            </a:xfrm>
            <a:prstGeom prst="line">
              <a:avLst/>
            </a:prstGeom>
            <a:noFill/>
            <a:ln w="9525">
              <a:solidFill>
                <a:schemeClr val="tx1"/>
              </a:solidFill>
              <a:round/>
              <a:headEnd type="triangle" w="med" len="med"/>
              <a:tailEnd/>
            </a:ln>
          </p:spPr>
          <p:txBody>
            <a:bodyPr wrap="none" anchor="ctr"/>
            <a:lstStyle/>
            <a:p>
              <a:endParaRPr lang="en-US">
                <a:latin typeface="Times New Roman" pitchFamily="18" charset="0"/>
                <a:cs typeface="Times New Roman" pitchFamily="18" charset="0"/>
              </a:endParaRPr>
            </a:p>
          </p:txBody>
        </p:sp>
        <p:sp>
          <p:nvSpPr>
            <p:cNvPr id="10304" name="Line 104"/>
            <p:cNvSpPr>
              <a:spLocks noChangeShapeType="1"/>
            </p:cNvSpPr>
            <p:nvPr/>
          </p:nvSpPr>
          <p:spPr bwMode="auto">
            <a:xfrm>
              <a:off x="2793237" y="2131219"/>
              <a:ext cx="838200" cy="0"/>
            </a:xfrm>
            <a:prstGeom prst="line">
              <a:avLst/>
            </a:prstGeom>
            <a:noFill/>
            <a:ln w="9525">
              <a:solidFill>
                <a:schemeClr val="tx1"/>
              </a:solidFill>
              <a:round/>
              <a:headEnd/>
              <a:tailEnd type="triangle" w="med" len="med"/>
            </a:ln>
          </p:spPr>
          <p:txBody>
            <a:bodyPr wrap="none" anchor="ctr"/>
            <a:lstStyle/>
            <a:p>
              <a:endParaRPr lang="en-US">
                <a:latin typeface="Times New Roman" pitchFamily="18" charset="0"/>
                <a:cs typeface="Times New Roman" pitchFamily="18" charset="0"/>
              </a:endParaRPr>
            </a:p>
          </p:txBody>
        </p:sp>
        <p:sp>
          <p:nvSpPr>
            <p:cNvPr id="10305" name="Line 105"/>
            <p:cNvSpPr>
              <a:spLocks noChangeShapeType="1"/>
            </p:cNvSpPr>
            <p:nvPr/>
          </p:nvSpPr>
          <p:spPr bwMode="auto">
            <a:xfrm>
              <a:off x="3707637" y="1902619"/>
              <a:ext cx="0" cy="53340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8" name="Line 105"/>
            <p:cNvSpPr>
              <a:spLocks noChangeShapeType="1"/>
            </p:cNvSpPr>
            <p:nvPr/>
          </p:nvSpPr>
          <p:spPr bwMode="auto">
            <a:xfrm>
              <a:off x="533399" y="2801883"/>
              <a:ext cx="310388" cy="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12" name="Line 105"/>
            <p:cNvSpPr>
              <a:spLocks noChangeShapeType="1"/>
            </p:cNvSpPr>
            <p:nvPr/>
          </p:nvSpPr>
          <p:spPr bwMode="auto">
            <a:xfrm>
              <a:off x="8904766" y="2801883"/>
              <a:ext cx="310388" cy="0"/>
            </a:xfrm>
            <a:prstGeom prst="line">
              <a:avLst/>
            </a:prstGeom>
            <a:noFill/>
            <a:ln w="19050">
              <a:solidFill>
                <a:schemeClr val="tx1"/>
              </a:solidFill>
              <a:round/>
              <a:headEnd/>
              <a:tailEnd/>
            </a:ln>
          </p:spPr>
          <p:txBody>
            <a:bodyPr wrap="none" anchor="ctr"/>
            <a:lstStyle/>
            <a:p>
              <a:endParaRPr lang="en-US">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5470" y="404664"/>
            <a:ext cx="7772400" cy="761406"/>
          </a:xfrm>
        </p:spPr>
        <p:txBody>
          <a:bodyPr/>
          <a:lstStyle/>
          <a:p>
            <a:pPr eaLnBrk="1" hangingPunct="1">
              <a:defRPr/>
            </a:pPr>
            <a:r>
              <a:rPr lang="en-US" sz="3600" dirty="0" smtClean="0">
                <a:solidFill>
                  <a:schemeClr val="tx1"/>
                </a:solidFill>
                <a:effectLst/>
                <a:latin typeface="Times New Roman" pitchFamily="18" charset="0"/>
                <a:cs typeface="Times New Roman" pitchFamily="18" charset="0"/>
              </a:rPr>
              <a:t>HCV Life Cycle</a:t>
            </a:r>
          </a:p>
        </p:txBody>
      </p:sp>
      <p:sp>
        <p:nvSpPr>
          <p:cNvPr id="2" name="Textfeld 1"/>
          <p:cNvSpPr txBox="1"/>
          <p:nvPr/>
        </p:nvSpPr>
        <p:spPr>
          <a:xfrm>
            <a:off x="395536" y="2276872"/>
            <a:ext cx="8280920" cy="4001095"/>
          </a:xfrm>
          <a:prstGeom prst="rect">
            <a:avLst/>
          </a:prstGeom>
          <a:noFill/>
        </p:spPr>
        <p:txBody>
          <a:bodyPr wrap="square" rtlCol="0">
            <a:spAutoFit/>
          </a:bodyPr>
          <a:lstStyle/>
          <a:p>
            <a:pPr marL="457200" indent="-457200">
              <a:buFont typeface="Arial" pitchFamily="34" charset="0"/>
              <a:buChar char="•"/>
            </a:pPr>
            <a:r>
              <a:rPr lang="en-US" sz="2400" dirty="0">
                <a:latin typeface="Times New Roman" pitchFamily="18" charset="0"/>
                <a:cs typeface="Times New Roman" pitchFamily="18" charset="0"/>
              </a:rPr>
              <a:t>HCV entry into a liver </a:t>
            </a:r>
            <a:r>
              <a:rPr lang="en-US" sz="2400" dirty="0" smtClean="0">
                <a:latin typeface="Times New Roman" pitchFamily="18" charset="0"/>
                <a:cs typeface="Times New Roman" pitchFamily="18" charset="0"/>
              </a:rPr>
              <a:t>cell</a:t>
            </a:r>
          </a:p>
          <a:p>
            <a:pPr marL="457200" indent="-457200">
              <a:buFont typeface="Arial" pitchFamily="34" charset="0"/>
              <a:buChar char="•"/>
            </a:pPr>
            <a:r>
              <a:rPr lang="en-US" sz="2400" dirty="0">
                <a:latin typeface="Times New Roman" pitchFamily="18" charset="0"/>
                <a:cs typeface="Times New Roman" pitchFamily="18" charset="0"/>
              </a:rPr>
              <a:t>The single strand of + sense viral RNA is released</a:t>
            </a:r>
            <a:r>
              <a:rPr lang="en-US" sz="2400" dirty="0" smtClean="0">
                <a:latin typeface="Times New Roman" pitchFamily="18" charset="0"/>
                <a:cs typeface="Times New Roman" pitchFamily="18" charset="0"/>
              </a:rPr>
              <a:t>:</a:t>
            </a:r>
          </a:p>
          <a:p>
            <a:pPr marL="457200" indent="-457200">
              <a:buFont typeface="Arial" pitchFamily="34" charset="0"/>
              <a:buChar char="•"/>
            </a:pPr>
            <a:r>
              <a:rPr lang="en-US" sz="2400" dirty="0">
                <a:latin typeface="Times New Roman" pitchFamily="18" charset="0"/>
                <a:cs typeface="Times New Roman" pitchFamily="18" charset="0"/>
              </a:rPr>
              <a:t>– RNA strand provides a template on which many + strands are </a:t>
            </a:r>
            <a:r>
              <a:rPr lang="en-US" sz="2400" dirty="0" smtClean="0">
                <a:latin typeface="Times New Roman" pitchFamily="18" charset="0"/>
                <a:cs typeface="Times New Roman" pitchFamily="18" charset="0"/>
              </a:rPr>
              <a:t>synthesized:</a:t>
            </a:r>
          </a:p>
          <a:p>
            <a:pPr marL="457200" indent="-457200">
              <a:buFont typeface="Courier New" pitchFamily="49" charset="0"/>
              <a:buChar char="o"/>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RNA strand makes a mirror image of itself: a – (negative) </a:t>
            </a:r>
            <a:r>
              <a:rPr lang="en-US" sz="2400" dirty="0" smtClean="0">
                <a:latin typeface="Times New Roman" pitchFamily="18" charset="0"/>
                <a:cs typeface="Times New Roman" pitchFamily="18" charset="0"/>
              </a:rPr>
              <a:t>strand</a:t>
            </a:r>
          </a:p>
          <a:p>
            <a:pPr marL="457200" lvl="2" indent="-457200">
              <a:buFont typeface="Courier New" pitchFamily="49" charset="0"/>
              <a:buChar char="o"/>
            </a:pPr>
            <a:r>
              <a:rPr lang="en-US" sz="2200" dirty="0">
                <a:latin typeface="Times New Roman" pitchFamily="18" charset="0"/>
                <a:cs typeface="Times New Roman" pitchFamily="18" charset="0"/>
              </a:rPr>
              <a:t>Three potential avenues for a new + strand:</a:t>
            </a:r>
          </a:p>
          <a:p>
            <a:pPr marL="342900" lvl="3" indent="-342900">
              <a:buFont typeface="Symbol" pitchFamily="18" charset="2"/>
              <a:buChar char="-"/>
            </a:pPr>
            <a:r>
              <a:rPr lang="en-US" sz="2200" dirty="0" smtClean="0">
                <a:latin typeface="Times New Roman" pitchFamily="18" charset="0"/>
                <a:cs typeface="Times New Roman" pitchFamily="18" charset="0"/>
              </a:rPr>
              <a:t>Viral </a:t>
            </a:r>
            <a:r>
              <a:rPr lang="en-US" sz="2200" dirty="0">
                <a:latin typeface="Times New Roman" pitchFamily="18" charset="0"/>
                <a:cs typeface="Times New Roman" pitchFamily="18" charset="0"/>
              </a:rPr>
              <a:t>protein synthesis (following attachment to host ribosomes</a:t>
            </a:r>
            <a:r>
              <a:rPr lang="en-US" sz="2200" dirty="0" smtClean="0">
                <a:latin typeface="Times New Roman" pitchFamily="18" charset="0"/>
                <a:cs typeface="Times New Roman" pitchFamily="18" charset="0"/>
              </a:rPr>
              <a:t>)</a:t>
            </a:r>
          </a:p>
          <a:p>
            <a:pPr marL="342900" lvl="3" indent="-342900">
              <a:buFont typeface="Symbol" pitchFamily="18" charset="2"/>
              <a:buChar char="-"/>
            </a:pPr>
            <a:r>
              <a:rPr lang="en-US" sz="2200" dirty="0">
                <a:latin typeface="Times New Roman" pitchFamily="18" charset="0"/>
                <a:cs typeface="Times New Roman" pitchFamily="18" charset="0"/>
              </a:rPr>
              <a:t>Packaged to form new HCV </a:t>
            </a:r>
            <a:r>
              <a:rPr lang="en-US" sz="2200" dirty="0" smtClean="0">
                <a:latin typeface="Times New Roman" pitchFamily="18" charset="0"/>
                <a:cs typeface="Times New Roman" pitchFamily="18" charset="0"/>
              </a:rPr>
              <a:t>particles</a:t>
            </a:r>
          </a:p>
          <a:p>
            <a:pPr marL="342900" lvl="3" indent="-342900">
              <a:buFont typeface="Symbol" pitchFamily="18" charset="2"/>
              <a:buChar char="-"/>
            </a:pPr>
            <a:r>
              <a:rPr lang="en-US" sz="2200" dirty="0">
                <a:latin typeface="Times New Roman" pitchFamily="18" charset="0"/>
                <a:cs typeface="Times New Roman" pitchFamily="18" charset="0"/>
              </a:rPr>
              <a:t>Formation of further negative </a:t>
            </a:r>
            <a:r>
              <a:rPr lang="en-US" sz="2200" dirty="0" smtClean="0">
                <a:latin typeface="Times New Roman" pitchFamily="18" charset="0"/>
                <a:cs typeface="Times New Roman" pitchFamily="18" charset="0"/>
              </a:rPr>
              <a:t>strands</a:t>
            </a:r>
            <a:endParaRPr lang="en-US" sz="2200" dirty="0">
              <a:latin typeface="Times New Roman" pitchFamily="18" charset="0"/>
              <a:cs typeface="Times New Roman" pitchFamily="18" charset="0"/>
            </a:endParaRPr>
          </a:p>
          <a:p>
            <a:pPr marL="342900" lvl="3" indent="-342900">
              <a:buFont typeface="Symbol" pitchFamily="18" charset="2"/>
              <a:buChar char="-"/>
            </a:pPr>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99592" y="404664"/>
            <a:ext cx="4248472" cy="677807"/>
          </a:xfrm>
        </p:spPr>
        <p:txBody>
          <a:bodyPr/>
          <a:lstStyle/>
          <a:p>
            <a:pPr eaLnBrk="1" hangingPunct="1"/>
            <a:r>
              <a:rPr lang="en-US" sz="3600" dirty="0" smtClean="0">
                <a:solidFill>
                  <a:schemeClr val="tx1"/>
                </a:solidFill>
                <a:effectLst/>
                <a:latin typeface="Times New Roman" pitchFamily="18" charset="0"/>
                <a:cs typeface="Times New Roman" pitchFamily="18" charset="0"/>
              </a:rPr>
              <a:t>HCV Genotype</a:t>
            </a:r>
          </a:p>
        </p:txBody>
      </p:sp>
      <p:sp>
        <p:nvSpPr>
          <p:cNvPr id="46083" name="Rectangle 3"/>
          <p:cNvSpPr>
            <a:spLocks noGrp="1" noChangeArrowheads="1"/>
          </p:cNvSpPr>
          <p:nvPr>
            <p:ph type="body" idx="1"/>
          </p:nvPr>
        </p:nvSpPr>
        <p:spPr>
          <a:xfrm>
            <a:off x="827584" y="1772816"/>
            <a:ext cx="7772400" cy="4530725"/>
          </a:xfrm>
        </p:spPr>
        <p:txBody>
          <a:bodyPr>
            <a:normAutofit/>
          </a:bodyPr>
          <a:lstStyle/>
          <a:p>
            <a:pPr>
              <a:buClrTx/>
              <a:buFont typeface="Arial" pitchFamily="34" charset="0"/>
              <a:buChar char="•"/>
            </a:pPr>
            <a:r>
              <a:rPr lang="en-US" sz="2600" b="1" dirty="0" smtClean="0">
                <a:latin typeface="Times New Roman" pitchFamily="18" charset="0"/>
                <a:cs typeface="Times New Roman" pitchFamily="18" charset="0"/>
              </a:rPr>
              <a:t>What is genotype and why should I be tested?</a:t>
            </a:r>
          </a:p>
          <a:p>
            <a:pPr eaLnBrk="1" hangingPunct="1"/>
            <a:endParaRPr lang="en-US" sz="1000" b="1" dirty="0" smtClean="0">
              <a:latin typeface="Times New Roman" pitchFamily="18" charset="0"/>
              <a:cs typeface="Times New Roman" pitchFamily="18" charset="0"/>
            </a:endParaRPr>
          </a:p>
          <a:p>
            <a:pPr lvl="1" eaLnBrk="1" hangingPunct="1"/>
            <a:r>
              <a:rPr lang="en-US" sz="2200" dirty="0" smtClean="0">
                <a:solidFill>
                  <a:schemeClr val="tx1"/>
                </a:solidFill>
                <a:latin typeface="Times New Roman" pitchFamily="18" charset="0"/>
                <a:cs typeface="Times New Roman" pitchFamily="18" charset="0"/>
              </a:rPr>
              <a:t>Genotypes are genetic subclasses of HCV – there are 6 common genotypes, 1 through 6.</a:t>
            </a:r>
          </a:p>
          <a:p>
            <a:pPr lvl="1" eaLnBrk="1" hangingPunct="1"/>
            <a:r>
              <a:rPr lang="en-US" sz="2200" dirty="0" smtClean="0">
                <a:solidFill>
                  <a:schemeClr val="tx1"/>
                </a:solidFill>
                <a:latin typeface="Times New Roman" pitchFamily="18" charset="0"/>
                <a:cs typeface="Times New Roman" pitchFamily="18" charset="0"/>
              </a:rPr>
              <a:t>The greatest predictor of response to PEG(</a:t>
            </a:r>
            <a:r>
              <a:rPr lang="en-US" sz="2200" dirty="0" err="1" smtClean="0">
                <a:solidFill>
                  <a:schemeClr val="tx1"/>
                </a:solidFill>
                <a:latin typeface="Times New Roman" pitchFamily="18" charset="0"/>
                <a:cs typeface="Times New Roman" pitchFamily="18" charset="0"/>
              </a:rPr>
              <a:t>IFN</a:t>
            </a:r>
            <a:r>
              <a:rPr lang="en-US" sz="2200" dirty="0" smtClean="0">
                <a:solidFill>
                  <a:schemeClr val="tx1"/>
                </a:solidFill>
                <a:latin typeface="Times New Roman" pitchFamily="18" charset="0"/>
                <a:cs typeface="Times New Roman" pitchFamily="18" charset="0"/>
              </a:rPr>
              <a:t>)/</a:t>
            </a:r>
            <a:r>
              <a:rPr lang="en-US" sz="2200" dirty="0" err="1" smtClean="0">
                <a:solidFill>
                  <a:schemeClr val="tx1"/>
                </a:solidFill>
                <a:latin typeface="Times New Roman" pitchFamily="18" charset="0"/>
                <a:cs typeface="Times New Roman" pitchFamily="18" charset="0"/>
              </a:rPr>
              <a:t>RBV</a:t>
            </a:r>
            <a:r>
              <a:rPr lang="en-US" sz="2200" dirty="0" smtClean="0">
                <a:solidFill>
                  <a:schemeClr val="tx1"/>
                </a:solidFill>
                <a:latin typeface="Times New Roman" pitchFamily="18" charset="0"/>
                <a:cs typeface="Times New Roman" pitchFamily="18" charset="0"/>
              </a:rPr>
              <a:t> therapy is genotype.  </a:t>
            </a:r>
            <a:r>
              <a:rPr lang="en-US" sz="2200" dirty="0" err="1" smtClean="0">
                <a:solidFill>
                  <a:schemeClr val="tx1"/>
                </a:solidFill>
                <a:latin typeface="Times New Roman" pitchFamily="18" charset="0"/>
                <a:cs typeface="Times New Roman" pitchFamily="18" charset="0"/>
              </a:rPr>
              <a:t>Geno</a:t>
            </a:r>
            <a:r>
              <a:rPr lang="en-US" sz="2200" dirty="0" smtClean="0">
                <a:solidFill>
                  <a:schemeClr val="tx1"/>
                </a:solidFill>
                <a:latin typeface="Times New Roman" pitchFamily="18" charset="0"/>
                <a:cs typeface="Times New Roman" pitchFamily="18" charset="0"/>
              </a:rPr>
              <a:t> 1 is least responsive, but still has 40 - 50% chance for </a:t>
            </a:r>
            <a:r>
              <a:rPr lang="en-US" sz="2200" dirty="0" err="1" smtClean="0">
                <a:solidFill>
                  <a:schemeClr val="tx1"/>
                </a:solidFill>
                <a:latin typeface="Times New Roman" pitchFamily="18" charset="0"/>
                <a:cs typeface="Times New Roman" pitchFamily="18" charset="0"/>
              </a:rPr>
              <a:t>SVR</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Geno</a:t>
            </a:r>
            <a:r>
              <a:rPr lang="en-US" sz="2200" dirty="0" smtClean="0">
                <a:solidFill>
                  <a:schemeClr val="tx1"/>
                </a:solidFill>
                <a:latin typeface="Times New Roman" pitchFamily="18" charset="0"/>
                <a:cs typeface="Times New Roman" pitchFamily="18" charset="0"/>
              </a:rPr>
              <a:t> 2 is most responsive, 80 – 90% SVR.</a:t>
            </a:r>
          </a:p>
          <a:p>
            <a:pPr lvl="1" eaLnBrk="1" hangingPunct="1"/>
            <a:r>
              <a:rPr lang="en-US" sz="2200" dirty="0" smtClean="0">
                <a:solidFill>
                  <a:schemeClr val="tx1"/>
                </a:solidFill>
                <a:latin typeface="Times New Roman" pitchFamily="18" charset="0"/>
                <a:cs typeface="Times New Roman" pitchFamily="18" charset="0"/>
              </a:rPr>
              <a:t>Genotype does not predict rate of progression, severity of liver disease, or risk for HCC.</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L_Alle">
  <a:themeElements>
    <a:clrScheme name="LaborLimbach">
      <a:dk1>
        <a:sysClr val="windowText" lastClr="000000"/>
      </a:dk1>
      <a:lt1>
        <a:sysClr val="window" lastClr="FFFFFF"/>
      </a:lt1>
      <a:dk2>
        <a:srgbClr val="505050"/>
      </a:dk2>
      <a:lt2>
        <a:srgbClr val="C8C8C8"/>
      </a:lt2>
      <a:accent1>
        <a:srgbClr val="C1C1C1"/>
      </a:accent1>
      <a:accent2>
        <a:srgbClr val="F7D417"/>
      </a:accent2>
      <a:accent3>
        <a:srgbClr val="DE4A2C"/>
      </a:accent3>
      <a:accent4>
        <a:srgbClr val="8EB947"/>
      </a:accent4>
      <a:accent5>
        <a:srgbClr val="6999D3"/>
      </a:accent5>
      <a:accent6>
        <a:srgbClr val="FBE889"/>
      </a:accent6>
      <a:hlink>
        <a:srgbClr val="0070C0"/>
      </a:hlink>
      <a:folHlink>
        <a:srgbClr val="800080"/>
      </a:folHlink>
    </a:clrScheme>
    <a:fontScheme name="Labor Limbach">
      <a:majorFont>
        <a:latin typeface="Arial Narrow"/>
        <a:ea typeface=""/>
        <a:cs typeface=""/>
      </a:majorFont>
      <a:minorFont>
        <a:latin typeface="Arial Narrow"/>
        <a:ea typeface=""/>
        <a:cs typeface=""/>
      </a:minorFont>
    </a:fontScheme>
    <a:fmtScheme name="Labor Limbach">
      <a:fillStyleLst>
        <a:solidFill>
          <a:schemeClr val="phClr"/>
        </a:solidFill>
        <a:gradFill rotWithShape="1">
          <a:gsLst>
            <a:gs pos="0">
              <a:schemeClr val="phClr"/>
            </a:gs>
            <a:gs pos="25000">
              <a:schemeClr val="phClr"/>
            </a:gs>
            <a:gs pos="100000">
              <a:schemeClr val="phClr">
                <a:lumOff val="25000"/>
              </a:schemeClr>
            </a:gs>
          </a:gsLst>
          <a:lin ang="16200000" scaled="1"/>
        </a:gradFill>
        <a:gradFill rotWithShape="1">
          <a:gsLst>
            <a:gs pos="0">
              <a:schemeClr val="phClr"/>
            </a:gs>
            <a:gs pos="25000">
              <a:schemeClr val="phClr"/>
            </a:gs>
            <a:gs pos="100000">
              <a:schemeClr val="phClr">
                <a:lumOff val="25000"/>
              </a:schemeClr>
            </a:gs>
          </a:gsLst>
          <a:lin ang="16200000" scaled="1"/>
        </a:gradFill>
      </a:fillStyleLst>
      <a:lnStyleLst>
        <a:ln w="20000" cap="flat" cmpd="sng" algn="ctr">
          <a:solidFill>
            <a:schemeClr val="phClr">
              <a:tint val="65000"/>
              <a:satMod val="270000"/>
            </a:schemeClr>
          </a:solidFill>
          <a:prstDash val="solid"/>
        </a:ln>
        <a:ln w="20000" cap="flat" cmpd="sng" algn="ctr">
          <a:solidFill>
            <a:schemeClr val="phClr">
              <a:tint val="65000"/>
              <a:satMod val="270000"/>
            </a:schemeClr>
          </a:solidFill>
          <a:prstDash val="solid"/>
        </a:ln>
        <a:ln w="20000" cap="flat" cmpd="sng" algn="ctr">
          <a:solidFill>
            <a:schemeClr val="phClr">
              <a:tint val="65000"/>
              <a:satMod val="270000"/>
            </a:schemeClr>
          </a:solidFill>
          <a:prstDash val="solid"/>
        </a:ln>
      </a:lnStyleLst>
      <a:effectStyleLst>
        <a:effectStyle>
          <a:effectLst>
            <a:outerShdw blurRad="127000" dist="38100" dir="2700000" algn="tl" rotWithShape="0">
              <a:srgbClr val="000000">
                <a:alpha val="60000"/>
              </a:srgbClr>
            </a:outerShdw>
          </a:effectLst>
        </a:effectStyle>
        <a:effectStyle>
          <a:effectLst>
            <a:outerShdw blurRad="127000" dist="10000" dir="2700000" algn="tl" rotWithShape="0">
              <a:srgbClr val="000000">
                <a:alpha val="60000"/>
              </a:srgbClr>
            </a:outerShdw>
          </a:effectLst>
          <a:scene3d>
            <a:camera prst="orthographicFront">
              <a:rot lat="0" lon="0" rev="0"/>
            </a:camera>
            <a:lightRig rig="flat" dir="tl">
              <a:rot lat="0" lon="0" rev="0"/>
            </a:lightRig>
          </a:scene3d>
          <a:sp3d prstMaterial="plastic">
            <a:bevelT w="120900" h="88900"/>
            <a:bevelB w="88900" h="31750" prst="angle"/>
          </a:sp3d>
        </a:effectStyle>
        <a:effectStyle>
          <a:effectLst>
            <a:outerShdw blurRad="127000" dist="38100" dir="2700000" algn="tl" rotWithShape="0">
              <a:srgbClr val="000000">
                <a:alpha val="60000"/>
              </a:srgbClr>
            </a:outerShdw>
          </a:effectLst>
          <a:scene3d>
            <a:camera prst="orthographicFront">
              <a:rot lat="0" lon="0" rev="0"/>
            </a:camera>
            <a:lightRig rig="flat" dir="tl">
              <a:rot lat="0" lon="0" rev="0"/>
            </a:lightRig>
          </a:scene3d>
          <a:sp3d prstMaterial="plastic">
            <a:bevelT w="120900" h="88900"/>
            <a:bevelB w="88900" h="31750" prst="angle"/>
          </a:sp3d>
        </a:effectStyle>
      </a:effectStyleLst>
      <a:bgFillStyleLst>
        <a:solidFill>
          <a:schemeClr val="phClr"/>
        </a:solidFill>
        <a:solidFill>
          <a:schemeClr val="phClr">
            <a:shade val="90000"/>
          </a:scheme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gFillStyleLst>
    </a:fmtScheme>
  </a:themeElements>
  <a:objectDefaults>
    <a:spDef>
      <a:spPr/>
      <a:bodyPr rtlCol="0" anchor="ctr"/>
      <a:lstStyle>
        <a:defPPr algn="ctr">
          <a:defRPr spc="3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5400">
          <a:solidFill>
            <a:schemeClr val="accent1"/>
          </a:solidFill>
        </a:ln>
        <a:effectLst/>
      </a:spPr>
      <a:bodyPr/>
      <a:lstStyle/>
      <a:style>
        <a:lnRef idx="2">
          <a:schemeClr val="dk1"/>
        </a:lnRef>
        <a:fillRef idx="0">
          <a:schemeClr val="dk1"/>
        </a:fillRef>
        <a:effectRef idx="1">
          <a:schemeClr val="dk1"/>
        </a:effectRef>
        <a:fontRef idx="minor">
          <a:schemeClr val="tx1"/>
        </a:fontRef>
      </a:style>
    </a:lnDef>
    <a:txDef>
      <a:spPr>
        <a:noFill/>
      </a:spPr>
      <a:bodyPr wrap="none" rtlCol="0">
        <a:spAutoFit/>
      </a:bodyPr>
      <a:lstStyle>
        <a:defPPr>
          <a:defRPr smtClean="0"/>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LL_Alle</Template>
  <TotalTime>22</TotalTime>
  <Words>1415</Words>
  <Application>Microsoft Office PowerPoint</Application>
  <PresentationFormat>On-screen Show (4:3)</PresentationFormat>
  <Paragraphs>310</Paragraphs>
  <Slides>28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LL_Alle</vt:lpstr>
      <vt:lpstr>Chart</vt:lpstr>
      <vt:lpstr>Emergence of a HCV genotype genomic variant with elements of type 1 and 2 in Georgia</vt:lpstr>
      <vt:lpstr>Slide 2</vt:lpstr>
      <vt:lpstr>Relative Infectivity</vt:lpstr>
      <vt:lpstr>Natural History of HCV Infection</vt:lpstr>
      <vt:lpstr>Slide 5</vt:lpstr>
      <vt:lpstr>Slide 6</vt:lpstr>
      <vt:lpstr>HCV-1 Protein Structure</vt:lpstr>
      <vt:lpstr>HCV Life Cycle</vt:lpstr>
      <vt:lpstr>HCV Genotype</vt:lpstr>
      <vt:lpstr>SVR Rates with Peg-IFN/RBV: According to Genotype</vt:lpstr>
      <vt:lpstr>Slide 11</vt:lpstr>
      <vt:lpstr>HCV Genotypes and Subtypes</vt:lpstr>
      <vt:lpstr>HCV in One Infected Person</vt:lpstr>
      <vt:lpstr>Slide 14</vt:lpstr>
      <vt:lpstr>Slide 15</vt:lpstr>
      <vt:lpstr>Slide 16</vt:lpstr>
      <vt:lpstr>Slide 17</vt:lpstr>
      <vt:lpstr>The St. Petersburg variant </vt:lpstr>
      <vt:lpstr>First finding of the chimeric variant in St. Petersburg</vt:lpstr>
      <vt:lpstr>The St. Petersburg variant </vt:lpstr>
      <vt:lpstr>The St. Petersburg variant </vt:lpstr>
      <vt:lpstr>Slide 22</vt:lpstr>
      <vt:lpstr>Conclusion</vt:lpstr>
      <vt:lpstr>Slide 24</vt:lpstr>
      <vt:lpstr>Conclusion</vt:lpstr>
      <vt:lpstr>Conclusion</vt:lpstr>
      <vt:lpstr>Conclusion</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muenz</dc:creator>
  <cp:lastModifiedBy>user83</cp:lastModifiedBy>
  <cp:revision>1214</cp:revision>
  <dcterms:created xsi:type="dcterms:W3CDTF">2003-02-04T11:59:52Z</dcterms:created>
  <dcterms:modified xsi:type="dcterms:W3CDTF">2014-04-19T08:05:00Z</dcterms:modified>
</cp:coreProperties>
</file>